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5" r:id="rId3"/>
    <p:sldId id="325" r:id="rId4"/>
    <p:sldId id="326" r:id="rId5"/>
    <p:sldId id="327" r:id="rId6"/>
    <p:sldId id="278" r:id="rId7"/>
    <p:sldId id="292" r:id="rId8"/>
    <p:sldId id="293" r:id="rId9"/>
    <p:sldId id="280" r:id="rId10"/>
    <p:sldId id="295" r:id="rId11"/>
    <p:sldId id="296" r:id="rId12"/>
    <p:sldId id="297" r:id="rId13"/>
    <p:sldId id="313" r:id="rId14"/>
    <p:sldId id="314" r:id="rId15"/>
    <p:sldId id="315" r:id="rId16"/>
    <p:sldId id="328" r:id="rId17"/>
    <p:sldId id="329" r:id="rId18"/>
    <p:sldId id="257" r:id="rId19"/>
    <p:sldId id="291" r:id="rId20"/>
    <p:sldId id="276" r:id="rId21"/>
    <p:sldId id="305" r:id="rId22"/>
    <p:sldId id="306" r:id="rId23"/>
    <p:sldId id="307" r:id="rId24"/>
    <p:sldId id="308" r:id="rId25"/>
    <p:sldId id="330" r:id="rId26"/>
    <p:sldId id="286" r:id="rId27"/>
    <p:sldId id="298" r:id="rId28"/>
    <p:sldId id="289" r:id="rId29"/>
    <p:sldId id="288" r:id="rId30"/>
    <p:sldId id="304" r:id="rId31"/>
    <p:sldId id="331" r:id="rId32"/>
    <p:sldId id="282" r:id="rId33"/>
    <p:sldId id="294" r:id="rId34"/>
    <p:sldId id="284" r:id="rId35"/>
    <p:sldId id="299" r:id="rId36"/>
    <p:sldId id="300" r:id="rId37"/>
    <p:sldId id="301" r:id="rId38"/>
    <p:sldId id="302" r:id="rId39"/>
    <p:sldId id="303" r:id="rId40"/>
    <p:sldId id="309" r:id="rId41"/>
    <p:sldId id="310" r:id="rId42"/>
    <p:sldId id="311" r:id="rId43"/>
    <p:sldId id="316" r:id="rId44"/>
    <p:sldId id="317" r:id="rId45"/>
    <p:sldId id="318" r:id="rId46"/>
    <p:sldId id="319" r:id="rId47"/>
    <p:sldId id="320" r:id="rId48"/>
    <p:sldId id="321" r:id="rId49"/>
    <p:sldId id="332" r:id="rId50"/>
    <p:sldId id="312" r:id="rId51"/>
    <p:sldId id="333" r:id="rId52"/>
    <p:sldId id="322" r:id="rId53"/>
    <p:sldId id="323" r:id="rId54"/>
    <p:sldId id="324" r:id="rId55"/>
    <p:sldId id="336" r:id="rId56"/>
  </p:sldIdLst>
  <p:sldSz cx="9144000" cy="6858000" type="screen4x3"/>
  <p:notesSz cx="6858000" cy="9144000"/>
  <p:custDataLst>
    <p:tags r:id="rId5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225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orient="horz" pos="3872">
          <p15:clr>
            <a:srgbClr val="A4A3A4"/>
          </p15:clr>
        </p15:guide>
        <p15:guide id="6" orient="horz" pos="528">
          <p15:clr>
            <a:srgbClr val="A4A3A4"/>
          </p15:clr>
        </p15:guide>
        <p15:guide id="7" orient="horz" pos="786">
          <p15:clr>
            <a:srgbClr val="A4A3A4"/>
          </p15:clr>
        </p15:guide>
        <p15:guide id="8" pos="2880">
          <p15:clr>
            <a:srgbClr val="A4A3A4"/>
          </p15:clr>
        </p15:guide>
        <p15:guide id="9" pos="144">
          <p15:clr>
            <a:srgbClr val="A4A3A4"/>
          </p15:clr>
        </p15:guide>
        <p15:guide id="10" pos="56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Lane" initials="R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A"/>
    <a:srgbClr val="FFCC00"/>
    <a:srgbClr val="FF9900"/>
    <a:srgbClr val="FF66CC"/>
    <a:srgbClr val="03469C"/>
    <a:srgbClr val="3F5075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954" y="67"/>
      </p:cViewPr>
      <p:guideLst>
        <p:guide orient="horz" pos="4176"/>
        <p:guide orient="horz" pos="144"/>
        <p:guide orient="horz" pos="2256"/>
        <p:guide orient="horz" pos="3264"/>
        <p:guide orient="horz" pos="3872"/>
        <p:guide orient="horz" pos="528"/>
        <p:guide orient="horz" pos="786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5208866193721E-2"/>
          <c:y val="0.14943750000000031"/>
          <c:w val="0.89316331382548453"/>
          <c:h val="0.75496874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2-4D46-81A7-2C60D6153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09824"/>
        <c:axId val="77315072"/>
      </c:barChart>
      <c:catAx>
        <c:axId val="773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400" b="1"/>
            </a:pPr>
            <a:endParaRPr lang="zh-CN"/>
          </a:p>
        </c:txPr>
        <c:crossAx val="77315072"/>
        <c:crosses val="autoZero"/>
        <c:auto val="1"/>
        <c:lblAlgn val="ctr"/>
        <c:lblOffset val="100"/>
        <c:noMultiLvlLbl val="0"/>
      </c:catAx>
      <c:valAx>
        <c:axId val="7731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400" b="1"/>
            </a:pPr>
            <a:endParaRPr lang="zh-CN"/>
          </a:p>
        </c:txPr>
        <c:crossAx val="773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175438596491224E-2"/>
          <c:y val="2.4691358024691412E-2"/>
          <c:w val="0.70879955794999472"/>
          <c:h val="0.790123456790123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2"/>
          <c:dPt>
            <c:idx val="1"/>
            <c:bubble3D val="0"/>
            <c:spPr>
              <a:solidFill>
                <a:schemeClr val="bg1">
                  <a:lumMod val="10000"/>
                  <a:lumOff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27C5-4E04-AAA0-5E67B115A979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7C5-4E04-AAA0-5E67B115A9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C5-4E04-AAA0-5E67B115A9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7C5-4E04-AAA0-5E67B115A9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C5-4E04-AAA0-5E67B115A979}"/>
                </c:ext>
              </c:extLst>
            </c:dLbl>
            <c:dLbl>
              <c:idx val="3"/>
              <c:layout>
                <c:manualLayout>
                  <c:x val="0.16626456232444628"/>
                  <c:y val="-6.3922750396941119E-2"/>
                </c:manualLayout>
              </c:layout>
              <c:tx>
                <c:rich>
                  <a:bodyPr/>
                  <a:lstStyle/>
                  <a:p>
                    <a:pPr>
                      <a:defRPr lang="en-GB">
                        <a:solidFill>
                          <a:schemeClr val="bg1"/>
                        </a:solidFill>
                      </a:defRPr>
                    </a:pPr>
                    <a:r>
                      <a:rPr lang="en-US"/>
                      <a:t> 34%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C5-4E04-AAA0-5E67B115A9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C5-4E04-AAA0-5E67B115A97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C5-4E04-AAA0-5E67B115A97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7C5-4E04-AAA0-5E67B115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DxS / Therascreen kit / ARMS</c:v>
                </c:pt>
                <c:pt idx="1">
                  <c:v>Fragment length analysis</c:v>
                </c:pt>
                <c:pt idx="2">
                  <c:v>Pyrosequencing / Fragment length analysis / SNaPshot</c:v>
                </c:pt>
                <c:pt idx="3">
                  <c:v>Sequencing</c:v>
                </c:pt>
                <c:pt idx="4">
                  <c:v>Sequencing / Fragment length analysis / Tagman PCR</c:v>
                </c:pt>
                <c:pt idx="5">
                  <c:v>Sequencing / High Resolution Melt</c:v>
                </c:pt>
                <c:pt idx="6">
                  <c:v>Sequencing / Pyrosequencing / High Resolution Melt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</c:v>
                </c:pt>
                <c:pt idx="1">
                  <c:v>4</c:v>
                </c:pt>
                <c:pt idx="2">
                  <c:v>4</c:v>
                </c:pt>
                <c:pt idx="3">
                  <c:v>34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C5-4E04-AAA0-5E67B115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4062715844729928E-2"/>
          <c:y val="0.61750024302517892"/>
          <c:w val="0.94909517889211203"/>
          <c:h val="0.24061744596740281"/>
        </c:manualLayout>
      </c:layout>
      <c:overlay val="0"/>
      <c:txPr>
        <a:bodyPr/>
        <a:lstStyle/>
        <a:p>
          <a:pPr>
            <a:defRPr lang="en-GB" sz="1000"/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73866"/>
            <a:ext cx="8686800" cy="1798638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86807"/>
            <a:ext cx="8686800" cy="14160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" y="4411133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6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8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73866"/>
            <a:ext cx="8686800" cy="1798638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86807"/>
            <a:ext cx="8686800" cy="14160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8600" y="4411133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84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4"/>
            <a:ext cx="4268788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3932"/>
            <a:ext cx="42703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0375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7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550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92286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6400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194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3200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6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27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82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68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8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84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5181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3932"/>
            <a:ext cx="42687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4"/>
            <a:ext cx="4268788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3932"/>
            <a:ext cx="42703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70375" cy="4454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398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8686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55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922866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6400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194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" y="1219200"/>
            <a:ext cx="3200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6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82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0800"/>
            <a:ext cx="86868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12800" indent="-2492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01725" indent="-28733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906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20800"/>
            <a:ext cx="86868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812800" indent="-24923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101725" indent="-28733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3906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tags" Target="../tags/tag1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wmf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w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wmf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hony Paisley\Downloads\shutterstock_82157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b="5717"/>
          <a:stretch/>
        </p:blipFill>
        <p:spPr bwMode="auto">
          <a:xfrm>
            <a:off x="0" y="1247775"/>
            <a:ext cx="9144000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054" y="4987184"/>
            <a:ext cx="6400802" cy="1177184"/>
          </a:xfrm>
          <a:effectLst>
            <a:reflection blurRad="6350" stA="52000" endA="300" endPos="35000" dir="5400000" sy="-100000" algn="bl" rotWithShape="0"/>
          </a:effectLst>
        </p:spPr>
        <p:txBody>
          <a:bodyPr lIns="0" tIns="0" rIns="0" bIns="0" anchor="t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ECCO-ESMO 2011</a:t>
            </a:r>
            <a:endParaRPr lang="en-US" sz="2000" i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788484" y="445018"/>
            <a:ext cx="3642022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>
                <a:solidFill>
                  <a:srgbClr val="3F5075"/>
                </a:solidFill>
                <a:latin typeface="Arial"/>
                <a:cs typeface="Arial"/>
              </a:rPr>
              <a:t>Beijing Capstone Management Consulting Co. Ltd.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368500" y="647586"/>
            <a:ext cx="841556" cy="1588"/>
          </a:xfrm>
          <a:prstGeom prst="line">
            <a:avLst/>
          </a:prstGeom>
          <a:noFill/>
          <a:ln w="6350" cap="flat" cmpd="sng" algn="ctr">
            <a:solidFill>
              <a:srgbClr val="3F50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598374" y="4657176"/>
            <a:ext cx="5968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27-30 September </a:t>
            </a:r>
            <a:r>
              <a:rPr lang="en-US" sz="1600" kern="12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2011 | </a:t>
            </a:r>
            <a: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Stockholm, Sweden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D88DB6-A438-4ECF-9593-FDD4F55C0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3" y="62262"/>
            <a:ext cx="1140623" cy="11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8519782"/>
              </p:ext>
            </p:extLst>
          </p:nvPr>
        </p:nvGraphicFramePr>
        <p:xfrm>
          <a:off x="4468502" y="1476781"/>
          <a:ext cx="39827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98380" y="5591215"/>
            <a:ext cx="1550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Sample Number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4574" y="122691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C600"/>
                </a:solidFill>
              </a:rPr>
              <a:t>Genotyping errors</a:t>
            </a:r>
          </a:p>
        </p:txBody>
      </p:sp>
      <p:grpSp>
        <p:nvGrpSpPr>
          <p:cNvPr id="10321" name="Group 10320"/>
          <p:cNvGrpSpPr/>
          <p:nvPr/>
        </p:nvGrpSpPr>
        <p:grpSpPr>
          <a:xfrm>
            <a:off x="8324122" y="1665897"/>
            <a:ext cx="660452" cy="3663760"/>
            <a:chOff x="8324122" y="1450745"/>
            <a:chExt cx="660452" cy="366376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8324122" y="1873250"/>
              <a:ext cx="0" cy="30765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370334" y="1450745"/>
              <a:ext cx="383438" cy="3663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85000"/>
                </a:lnSpc>
              </a:pPr>
              <a:r>
                <a:rPr lang="en-GB" sz="1400" b="1" dirty="0">
                  <a:solidFill>
                    <a:srgbClr val="FFFFFF"/>
                  </a:solidFill>
                </a:rPr>
                <a:t>25</a:t>
              </a:r>
            </a:p>
            <a:p>
              <a:pPr>
                <a:lnSpc>
                  <a:spcPct val="285000"/>
                </a:lnSpc>
              </a:pPr>
              <a:r>
                <a:rPr lang="en-GB" sz="1400" b="1" dirty="0">
                  <a:solidFill>
                    <a:srgbClr val="FFFFFF"/>
                  </a:solidFill>
                </a:rPr>
                <a:t>20</a:t>
              </a:r>
            </a:p>
            <a:p>
              <a:pPr>
                <a:lnSpc>
                  <a:spcPct val="285000"/>
                </a:lnSpc>
              </a:pPr>
              <a:r>
                <a:rPr lang="en-GB" sz="1400" b="1" dirty="0">
                  <a:solidFill>
                    <a:srgbClr val="FFFFFF"/>
                  </a:solidFill>
                </a:rPr>
                <a:t>15</a:t>
              </a:r>
            </a:p>
            <a:p>
              <a:pPr>
                <a:lnSpc>
                  <a:spcPct val="285000"/>
                </a:lnSpc>
              </a:pPr>
              <a:r>
                <a:rPr lang="en-GB" sz="1400" b="1" dirty="0">
                  <a:solidFill>
                    <a:srgbClr val="FFFFFF"/>
                  </a:solidFill>
                </a:rPr>
                <a:t>10</a:t>
              </a:r>
            </a:p>
            <a:p>
              <a:pPr>
                <a:lnSpc>
                  <a:spcPct val="285000"/>
                </a:lnSpc>
              </a:pPr>
              <a:r>
                <a:rPr lang="en-GB" sz="1400" b="1" dirty="0">
                  <a:solidFill>
                    <a:srgbClr val="FFFFFF"/>
                  </a:solidFill>
                </a:rPr>
                <a:t>5</a:t>
              </a:r>
            </a:p>
            <a:p>
              <a:pPr>
                <a:lnSpc>
                  <a:spcPct val="285000"/>
                </a:lnSpc>
              </a:pPr>
              <a:r>
                <a:rPr lang="en-GB" sz="1400" b="1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8164478" y="3073401"/>
              <a:ext cx="1332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FFFFFF"/>
                  </a:solidFill>
                </a:rPr>
                <a:t>Error rate (%)</a:t>
              </a:r>
            </a:p>
          </p:txBody>
        </p:sp>
        <p:cxnSp>
          <p:nvCxnSpPr>
            <p:cNvPr id="10317" name="Straight Connector 10316"/>
            <p:cNvCxnSpPr/>
            <p:nvPr/>
          </p:nvCxnSpPr>
          <p:spPr>
            <a:xfrm>
              <a:off x="8324122" y="1873250"/>
              <a:ext cx="95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324122" y="2497138"/>
              <a:ext cx="95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324122" y="3121026"/>
              <a:ext cx="95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324122" y="3725862"/>
              <a:ext cx="95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0" name="Group 10319"/>
          <p:cNvGrpSpPr/>
          <p:nvPr/>
        </p:nvGrpSpPr>
        <p:grpSpPr>
          <a:xfrm>
            <a:off x="4908341" y="2505784"/>
            <a:ext cx="3511759" cy="2696924"/>
            <a:chOff x="4908341" y="2290632"/>
            <a:chExt cx="3511759" cy="2696924"/>
          </a:xfrm>
        </p:grpSpPr>
        <p:grpSp>
          <p:nvGrpSpPr>
            <p:cNvPr id="10315" name="Group 10314"/>
            <p:cNvGrpSpPr/>
            <p:nvPr/>
          </p:nvGrpSpPr>
          <p:grpSpPr>
            <a:xfrm>
              <a:off x="4946073" y="2320636"/>
              <a:ext cx="3200400" cy="2629189"/>
              <a:chOff x="4946073" y="2320636"/>
              <a:chExt cx="3200400" cy="2629189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946073" y="2812473"/>
                <a:ext cx="348962" cy="2137352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295035" y="2369127"/>
                <a:ext cx="371474" cy="2580698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666509" y="2320636"/>
                <a:ext cx="346364" cy="4849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012873" y="2320636"/>
                <a:ext cx="360218" cy="4849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373091" y="2369127"/>
                <a:ext cx="360218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5" name="Straight Connector 10304"/>
              <p:cNvCxnSpPr/>
              <p:nvPr/>
            </p:nvCxnSpPr>
            <p:spPr>
              <a:xfrm>
                <a:off x="6733309" y="2369127"/>
                <a:ext cx="339004" cy="2055236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8" name="Straight Connector 10307"/>
              <p:cNvCxnSpPr/>
              <p:nvPr/>
            </p:nvCxnSpPr>
            <p:spPr>
              <a:xfrm>
                <a:off x="7072313" y="4424363"/>
                <a:ext cx="367578" cy="525462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2" name="Straight Connector 10311"/>
              <p:cNvCxnSpPr/>
              <p:nvPr/>
            </p:nvCxnSpPr>
            <p:spPr>
              <a:xfrm>
                <a:off x="7439891" y="4949825"/>
                <a:ext cx="412255" cy="0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4" name="Straight Connector 10313"/>
              <p:cNvCxnSpPr/>
              <p:nvPr/>
            </p:nvCxnSpPr>
            <p:spPr>
              <a:xfrm flipV="1">
                <a:off x="7852146" y="4424363"/>
                <a:ext cx="294327" cy="525462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>
              <a:off x="8324122" y="4316409"/>
              <a:ext cx="95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324122" y="4931205"/>
              <a:ext cx="959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18" name="Rectangle 10317"/>
            <p:cNvSpPr/>
            <p:nvPr/>
          </p:nvSpPr>
          <p:spPr>
            <a:xfrm>
              <a:off x="8108741" y="4375936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814414" y="4912093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02159" y="4912093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34581" y="4386631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95577" y="2344881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35359" y="2331395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82500" y="2290632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24015" y="2334076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08341" y="2774741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257303" y="4893473"/>
              <a:ext cx="75463" cy="75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5251521" y="1704176"/>
            <a:ext cx="162489" cy="1624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319" name="TextBox 10318"/>
          <p:cNvSpPr txBox="1"/>
          <p:nvPr/>
        </p:nvSpPr>
        <p:spPr>
          <a:xfrm>
            <a:off x="5429673" y="1645386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FFFF"/>
                </a:solidFill>
              </a:rPr>
              <a:t>Number of errors</a:t>
            </a:r>
          </a:p>
        </p:txBody>
      </p:sp>
      <p:grpSp>
        <p:nvGrpSpPr>
          <p:cNvPr id="10324" name="Group 10323"/>
          <p:cNvGrpSpPr/>
          <p:nvPr/>
        </p:nvGrpSpPr>
        <p:grpSpPr>
          <a:xfrm>
            <a:off x="5156120" y="2020909"/>
            <a:ext cx="353291" cy="160107"/>
            <a:chOff x="6902811" y="6038735"/>
            <a:chExt cx="353291" cy="160107"/>
          </a:xfrm>
        </p:grpSpPr>
        <p:sp>
          <p:nvSpPr>
            <p:cNvPr id="64" name="Rectangle 63"/>
            <p:cNvSpPr/>
            <p:nvPr/>
          </p:nvSpPr>
          <p:spPr>
            <a:xfrm>
              <a:off x="6999403" y="6038735"/>
              <a:ext cx="160107" cy="160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10323" name="Straight Connector 10322"/>
            <p:cNvCxnSpPr/>
            <p:nvPr/>
          </p:nvCxnSpPr>
          <p:spPr>
            <a:xfrm>
              <a:off x="6902811" y="6118788"/>
              <a:ext cx="3532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5" name="Rectangle 10324"/>
          <p:cNvSpPr/>
          <p:nvPr/>
        </p:nvSpPr>
        <p:spPr>
          <a:xfrm>
            <a:off x="5480772" y="1947979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FFFF"/>
                </a:solidFill>
              </a:rPr>
              <a:t>Error rate</a:t>
            </a:r>
          </a:p>
        </p:txBody>
      </p:sp>
      <p:sp>
        <p:nvSpPr>
          <p:cNvPr id="10327" name="TextBox 10326"/>
          <p:cNvSpPr txBox="1"/>
          <p:nvPr/>
        </p:nvSpPr>
        <p:spPr>
          <a:xfrm>
            <a:off x="4724105" y="270534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17.4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11650" y="2306127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20.8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41260" y="2275529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21.7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24659" y="2306127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20.8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81164" y="2306127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20.8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23475" y="42656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4.2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47539" y="426562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4.2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62930" y="4538493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86528" y="4780539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29684" y="4780539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FFFF"/>
                </a:solidFill>
              </a:rPr>
              <a:t>0</a:t>
            </a:r>
          </a:p>
        </p:txBody>
      </p:sp>
      <p:graphicFrame>
        <p:nvGraphicFramePr>
          <p:cNvPr id="66" name="Chart 65"/>
          <p:cNvGraphicFramePr/>
          <p:nvPr>
            <p:extLst>
              <p:ext uri="{D42A27DB-BD31-4B8C-83A1-F6EECF244321}">
                <p14:modId xmlns:p14="http://schemas.microsoft.com/office/powerpoint/2010/main" val="3519597778"/>
              </p:ext>
            </p:extLst>
          </p:nvPr>
        </p:nvGraphicFramePr>
        <p:xfrm>
          <a:off x="328757" y="603906"/>
          <a:ext cx="4343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Right Arrow 66"/>
          <p:cNvSpPr/>
          <p:nvPr/>
        </p:nvSpPr>
        <p:spPr>
          <a:xfrm>
            <a:off x="76201" y="4343400"/>
            <a:ext cx="706582" cy="31935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68498" y="5029200"/>
            <a:ext cx="706581" cy="2898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80051" y="1226919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C600"/>
                </a:solidFill>
              </a:rPr>
              <a:t>Methodology used by</a:t>
            </a:r>
            <a:br>
              <a:rPr lang="en-GB" b="1" dirty="0">
                <a:solidFill>
                  <a:srgbClr val="FFC600"/>
                </a:solidFill>
              </a:rPr>
            </a:br>
            <a:r>
              <a:rPr lang="en-GB" b="1" dirty="0">
                <a:solidFill>
                  <a:srgbClr val="FFC600"/>
                </a:solidFill>
              </a:rPr>
              <a:t>participating labs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3736723" y="3343888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No. of errors</a:t>
            </a:r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5597299" y="6474897"/>
            <a:ext cx="332603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>
                <a:solidFill>
                  <a:srgbClr val="FFFFFF"/>
                </a:solidFill>
              </a:rPr>
              <a:t>Normanno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26LBA)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7621" y="4343400"/>
            <a:ext cx="54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850"/>
                </a:solidFill>
              </a:rPr>
              <a:t>42%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8068" y="502622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850"/>
                </a:solidFill>
              </a:rPr>
              <a:t>34%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7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The standard of genotyping in EGFR mutation testing for NSCLC </a:t>
            </a:r>
            <a:r>
              <a:rPr lang="en-GB" sz="2400"/>
              <a:t>is good, with </a:t>
            </a:r>
            <a:r>
              <a:rPr lang="en-GB" sz="2400" dirty="0"/>
              <a:t>a low level of “true” diagnostic errors</a:t>
            </a:r>
          </a:p>
          <a:p>
            <a:r>
              <a:rPr lang="en-GB" sz="2400" dirty="0"/>
              <a:t>Incidence of clerical errors was high suggesting that some laboratories had failures in checking processes</a:t>
            </a:r>
          </a:p>
          <a:p>
            <a:r>
              <a:rPr lang="en-GB" sz="2400" dirty="0"/>
              <a:t>The standard of reporting is more variable with many laboratories reporting the genotyping result in isolation of any interpretation</a:t>
            </a:r>
          </a:p>
          <a:p>
            <a:r>
              <a:rPr lang="en-GB" sz="2400" dirty="0"/>
              <a:t>Robust EQA will harmonize reporting and analytical practices </a:t>
            </a:r>
          </a:p>
          <a:p>
            <a:pPr lvl="1"/>
            <a:r>
              <a:rPr lang="en-GB" sz="2400" dirty="0"/>
              <a:t>Benefit patients with NSCLC</a:t>
            </a:r>
          </a:p>
          <a:p>
            <a:pPr lvl="1"/>
            <a:r>
              <a:rPr lang="en-GB" sz="2400" dirty="0"/>
              <a:t>Transferable to future mutational testing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1775" y="6474897"/>
            <a:ext cx="236718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EQA, External Quality Assessment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97299" y="6474897"/>
            <a:ext cx="332603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>
                <a:solidFill>
                  <a:srgbClr val="FFFFFF"/>
                </a:solidFill>
              </a:rPr>
              <a:t>Normanno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26LBA)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68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#9092: Efficacy </a:t>
            </a:r>
            <a:r>
              <a:rPr lang="en-GB" sz="2400"/>
              <a:t>of tyrosine kinase inhibitor for</a:t>
            </a:r>
            <a:br>
              <a:rPr lang="en-GB" sz="2400"/>
            </a:br>
            <a:r>
              <a:rPr lang="en-GB" sz="2400"/>
              <a:t>non-adenocarcinoma NSCLC patients </a:t>
            </a:r>
            <a:r>
              <a:rPr lang="en-GB" sz="2400" dirty="0"/>
              <a:t>w</a:t>
            </a:r>
            <a:r>
              <a:rPr lang="en-GB" sz="2400"/>
              <a:t>ith EGFR </a:t>
            </a:r>
            <a:r>
              <a:rPr lang="en-GB" sz="2400" dirty="0"/>
              <a:t>m</a:t>
            </a:r>
            <a:r>
              <a:rPr lang="en-GB" sz="2400"/>
              <a:t>utation </a:t>
            </a:r>
            <a:br>
              <a:rPr lang="en-GB" sz="2400" dirty="0"/>
            </a:br>
            <a:r>
              <a:rPr lang="en-GB" sz="2400"/>
              <a:t>– S </a:t>
            </a:r>
            <a:r>
              <a:rPr lang="en-GB" sz="2400" dirty="0"/>
              <a:t>Cho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objective</a:t>
            </a:r>
          </a:p>
          <a:p>
            <a:pPr lvl="1"/>
            <a:r>
              <a:rPr lang="en-GB" dirty="0"/>
              <a:t>To determine the incidence of EGFR mutations and evaluate the efficacy of EGFR TKIs in non-</a:t>
            </a:r>
            <a:r>
              <a:rPr lang="en-GB" dirty="0" err="1"/>
              <a:t>adenocarcinoma</a:t>
            </a:r>
            <a:r>
              <a:rPr lang="en-GB" dirty="0"/>
              <a:t> NSCLC patients with EGFR mutation</a:t>
            </a:r>
          </a:p>
          <a:p>
            <a:pPr lvl="1">
              <a:buNone/>
            </a:pPr>
            <a:endParaRPr lang="en-GB" sz="800" dirty="0"/>
          </a:p>
          <a:p>
            <a:r>
              <a:rPr lang="en-GB" dirty="0"/>
              <a:t>Study type/design</a:t>
            </a:r>
          </a:p>
          <a:p>
            <a:pPr lvl="1"/>
            <a:r>
              <a:rPr lang="en-GB" dirty="0"/>
              <a:t>Assessment of single centre data: assessment of </a:t>
            </a:r>
            <a:r>
              <a:rPr lang="en-GB"/>
              <a:t>patients with</a:t>
            </a:r>
            <a:br>
              <a:rPr lang="en-GB"/>
            </a:br>
            <a:r>
              <a:rPr lang="en-GB"/>
              <a:t>non-adenocarcinoma </a:t>
            </a:r>
            <a:r>
              <a:rPr lang="en-GB" dirty="0"/>
              <a:t>NSCLC (n=250)</a:t>
            </a:r>
          </a:p>
          <a:p>
            <a:pPr lvl="1"/>
            <a:r>
              <a:rPr lang="en-GB" dirty="0"/>
              <a:t>Somatic mutation in </a:t>
            </a:r>
            <a:r>
              <a:rPr lang="en-GB" dirty="0" err="1"/>
              <a:t>exons</a:t>
            </a:r>
            <a:r>
              <a:rPr lang="en-GB" dirty="0"/>
              <a:t> 18 to 21 of EGFR were detected using a polymerase chain reaction (PCR)-based assay</a:t>
            </a:r>
          </a:p>
          <a:p>
            <a:pPr lvl="1">
              <a:buNone/>
            </a:pPr>
            <a:endParaRPr lang="en-GB" sz="800" dirty="0"/>
          </a:p>
          <a:p>
            <a:r>
              <a:rPr lang="en-GB" dirty="0"/>
              <a:t>Patients</a:t>
            </a:r>
          </a:p>
          <a:p>
            <a:pPr lvl="1"/>
            <a:r>
              <a:rPr lang="en-GB" dirty="0"/>
              <a:t>Twenty patients had EGFR mutation</a:t>
            </a:r>
          </a:p>
          <a:p>
            <a:pPr lvl="1"/>
            <a:r>
              <a:rPr lang="en-GB" dirty="0"/>
              <a:t>Twelve of them were treated with EGFR-TKI: seven patients had deletion mutation in </a:t>
            </a:r>
            <a:r>
              <a:rPr lang="en-GB" dirty="0" err="1"/>
              <a:t>exon</a:t>
            </a:r>
            <a:r>
              <a:rPr lang="en-GB" dirty="0"/>
              <a:t> 19 and one had L858R mutation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0260" y="6474897"/>
            <a:ext cx="28130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Cho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9092)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33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No complete response in patients treated with TKI (n=12):</a:t>
            </a:r>
          </a:p>
          <a:p>
            <a:pPr lvl="1"/>
            <a:r>
              <a:rPr lang="en-GB" sz="1600" dirty="0"/>
              <a:t>Partial response in 6 patients (50%), stable disease in 3 patients (25%), disease progression in 3 patients (25%)</a:t>
            </a:r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  <a:buNone/>
            </a:pPr>
            <a:endParaRPr lang="en-GB" sz="1600" dirty="0"/>
          </a:p>
          <a:p>
            <a:pPr>
              <a:spcBef>
                <a:spcPts val="0"/>
              </a:spcBef>
              <a:buNone/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pPr>
              <a:spcBef>
                <a:spcPts val="0"/>
              </a:spcBef>
            </a:pPr>
            <a:endParaRPr lang="en-GB" sz="1600" dirty="0"/>
          </a:p>
          <a:p>
            <a:r>
              <a:rPr lang="en-GB" sz="1600" dirty="0"/>
              <a:t>Patients with deletion </a:t>
            </a:r>
            <a:r>
              <a:rPr lang="en-GB" sz="1600" dirty="0" err="1"/>
              <a:t>exon</a:t>
            </a:r>
            <a:r>
              <a:rPr lang="en-GB" sz="1600" dirty="0"/>
              <a:t> 19 or L858R mutation (n=8)</a:t>
            </a:r>
          </a:p>
          <a:p>
            <a:pPr lvl="1"/>
            <a:r>
              <a:rPr lang="en-GB" sz="1600" dirty="0"/>
              <a:t>Partial response in 5 patients (62.5%), stable disease in 2 patients (20%), disease </a:t>
            </a:r>
            <a:r>
              <a:rPr lang="en-GB" sz="1600" dirty="0" err="1"/>
              <a:t>progression,in</a:t>
            </a:r>
            <a:r>
              <a:rPr lang="en-GB" sz="1600" dirty="0"/>
              <a:t> 1 patient (12.5%) </a:t>
            </a:r>
          </a:p>
          <a:p>
            <a:pPr lvl="1"/>
            <a:r>
              <a:rPr lang="en-GB" sz="1600" dirty="0"/>
              <a:t>Median PFS = 4.5 months, median OS = 30.2 months</a:t>
            </a:r>
          </a:p>
          <a:p>
            <a:endParaRPr lang="en-GB" sz="1600" dirty="0"/>
          </a:p>
          <a:p>
            <a:endParaRPr lang="en-GB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99230"/>
              </p:ext>
            </p:extLst>
          </p:nvPr>
        </p:nvGraphicFramePr>
        <p:xfrm>
          <a:off x="866139" y="2450466"/>
          <a:ext cx="3528360" cy="240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CorelDRAW" r:id="rId4" imgW="3529584" imgH="2404872" progId="">
                  <p:embed/>
                </p:oleObj>
              </mc:Choice>
              <mc:Fallback>
                <p:oleObj name="CorelDRAW" r:id="rId4" imgW="3529584" imgH="240487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39" y="2450466"/>
                        <a:ext cx="3528360" cy="2405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0260" y="6474897"/>
            <a:ext cx="28130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Cho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9092)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898842" y="3461178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Progression-free survival (%)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088" y="232495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1.0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088" y="277502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8088" y="322508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088" y="367515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8088" y="412521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8088" y="4592701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6259" y="4791661"/>
            <a:ext cx="3869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tabLst>
                <a:tab pos="182563" algn="ctr"/>
                <a:tab pos="1314450" algn="ctr"/>
                <a:tab pos="2438400" algn="ctr"/>
                <a:tab pos="3570288" algn="ctr"/>
              </a:tabLst>
              <a:defRPr/>
            </a:pPr>
            <a:r>
              <a:rPr lang="en-GB" sz="1400" kern="0" dirty="0"/>
              <a:t>	0	5	10	15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6635" y="5017513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Months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14880" y="4791661"/>
            <a:ext cx="3920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tabLst>
                <a:tab pos="192088" algn="ctr"/>
                <a:tab pos="1036638" algn="ctr"/>
                <a:tab pos="1881188" algn="ctr"/>
                <a:tab pos="2735263" algn="ctr"/>
                <a:tab pos="3579813" algn="ctr"/>
              </a:tabLst>
              <a:defRPr/>
            </a:pPr>
            <a:r>
              <a:rPr lang="en-GB" sz="1400" kern="0" dirty="0"/>
              <a:t>	0	10	20	30	40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16048"/>
              </p:ext>
            </p:extLst>
          </p:nvPr>
        </p:nvGraphicFramePr>
        <p:xfrm>
          <a:off x="5293408" y="2450466"/>
          <a:ext cx="3528360" cy="240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CorelDRAW" r:id="rId6" imgW="3529584" imgH="2404872" progId="">
                  <p:embed/>
                </p:oleObj>
              </mc:Choice>
              <mc:Fallback>
                <p:oleObj name="CorelDRAW" r:id="rId6" imgW="3529584" imgH="240487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408" y="2450466"/>
                        <a:ext cx="3528360" cy="2405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3901219" y="3461179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Overall survival (%)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20641" y="232496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1.0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20641" y="277502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20641" y="322509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0.6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20641" y="367515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20641" y="412522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20641" y="4592702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99188" y="5017514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Months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3200" y="2701835"/>
            <a:ext cx="1234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 err="1"/>
              <a:t>mPFS</a:t>
            </a:r>
            <a:r>
              <a:rPr lang="en-GB" sz="1400" kern="0" dirty="0"/>
              <a:t> = 3.67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441020" y="2701835"/>
            <a:ext cx="124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 err="1"/>
              <a:t>mOS</a:t>
            </a:r>
            <a:r>
              <a:rPr lang="en-GB" sz="1400" kern="0" dirty="0"/>
              <a:t> = 30.23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39213" y="2251164"/>
            <a:ext cx="582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600" kern="0" dirty="0">
                <a:solidFill>
                  <a:schemeClr val="tx2"/>
                </a:solidFill>
              </a:rPr>
              <a:t>PFS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16977" y="2251164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600" kern="0" dirty="0">
                <a:solidFill>
                  <a:schemeClr val="tx2"/>
                </a:solidFill>
              </a:rPr>
              <a:t>OS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6870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Disease control rate was significant in non-</a:t>
            </a:r>
            <a:r>
              <a:rPr lang="en-GB" sz="2400" dirty="0" err="1"/>
              <a:t>adenocarcinoma</a:t>
            </a:r>
            <a:r>
              <a:rPr lang="en-GB" sz="2400" dirty="0"/>
              <a:t> patients treated with EGFR-TKIs, although median PFS was lower than in patients </a:t>
            </a:r>
            <a:r>
              <a:rPr lang="en-GB" sz="2400"/>
              <a:t>with adenocarcinoma</a:t>
            </a:r>
          </a:p>
          <a:p>
            <a:endParaRPr lang="en-GB" sz="2400" dirty="0"/>
          </a:p>
          <a:p>
            <a:r>
              <a:rPr lang="en-GB" sz="2400" dirty="0"/>
              <a:t>In patients with </a:t>
            </a:r>
            <a:r>
              <a:rPr lang="en-GB" sz="2400" dirty="0" err="1"/>
              <a:t>exon</a:t>
            </a:r>
            <a:r>
              <a:rPr lang="en-GB" sz="2400" dirty="0"/>
              <a:t> 19 or L858R mutations, there was a more prolonged median PFS, suggesting that these active mutations may support positive treatment outcome in patients </a:t>
            </a:r>
            <a:r>
              <a:rPr lang="en-GB" sz="2400"/>
              <a:t>with non-adenocarcinoma</a:t>
            </a:r>
          </a:p>
          <a:p>
            <a:endParaRPr lang="en-GB" sz="2400" dirty="0"/>
          </a:p>
          <a:p>
            <a:r>
              <a:rPr lang="en-GB" sz="2400" dirty="0"/>
              <a:t>A further large study is warranted to confirm these findings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0260" y="6474897"/>
            <a:ext cx="281307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Cho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9092)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91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Early-stage</a:t>
            </a:r>
            <a:br>
              <a:rPr lang="en-GB" dirty="0"/>
            </a:br>
            <a:r>
              <a:rPr lang="en-GB" dirty="0"/>
              <a:t>locally-advanced NSCLC</a:t>
            </a:r>
            <a:endParaRPr lang="en-US" dirty="0"/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Metastatic NSCLC</a:t>
            </a:r>
            <a:endParaRPr lang="en-US" dirty="0"/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line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/>
              <a:t>#9001: A retrospective subgroup analysis of EGFR immunohistochemistry (IHC) expression by Histo-Score correlated to outcomes from the BMS099 1st line phase III NSCLC trial of cetuximab (Cet) plus carboplatin/taxane</a:t>
            </a:r>
            <a:br>
              <a:rPr lang="en-GB" sz="1900"/>
            </a:br>
            <a:r>
              <a:rPr lang="en-GB" sz="1900"/>
              <a:t>– T Lynch </a:t>
            </a:r>
            <a:endParaRPr lang="en-GB" sz="19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objective</a:t>
            </a:r>
          </a:p>
          <a:p>
            <a:pPr lvl="1"/>
            <a:r>
              <a:rPr lang="en-GB" dirty="0"/>
              <a:t>To investigate the predictive role of tumour EGFR expression levels in the efficacy of </a:t>
            </a:r>
            <a:r>
              <a:rPr lang="en-GB" dirty="0" err="1"/>
              <a:t>cetuximab</a:t>
            </a:r>
            <a:r>
              <a:rPr lang="en-GB" dirty="0"/>
              <a:t> plus first-line chemotherapy in advanced NSCLC</a:t>
            </a:r>
          </a:p>
          <a:p>
            <a:r>
              <a:rPr lang="en-GB" dirty="0"/>
              <a:t>Study type/design</a:t>
            </a:r>
          </a:p>
          <a:p>
            <a:pPr lvl="1"/>
            <a:r>
              <a:rPr lang="en-GB" dirty="0"/>
              <a:t>BMS099</a:t>
            </a:r>
            <a:r>
              <a:rPr lang="en-GB"/>
              <a:t>: Phase </a:t>
            </a:r>
            <a:r>
              <a:rPr lang="en-GB" dirty="0"/>
              <a:t>III trial</a:t>
            </a:r>
          </a:p>
          <a:p>
            <a:pPr lvl="1"/>
            <a:r>
              <a:rPr lang="en-GB" dirty="0"/>
              <a:t>Tumour EGFR expression levels measured in tumour tissue specimens using EGFR </a:t>
            </a:r>
            <a:r>
              <a:rPr lang="en-GB"/>
              <a:t>IHC Histo-Score (H-Score)</a:t>
            </a:r>
            <a:endParaRPr lang="en-GB" dirty="0"/>
          </a:p>
          <a:p>
            <a:pPr lvl="1"/>
            <a:r>
              <a:rPr lang="en-GB" dirty="0"/>
              <a:t>Subjects were classified into high (≥200) and low (&lt;200) EGFR expression groups </a:t>
            </a:r>
          </a:p>
          <a:p>
            <a:r>
              <a:rPr lang="en-GB" dirty="0"/>
              <a:t>Patients</a:t>
            </a:r>
          </a:p>
          <a:p>
            <a:pPr lvl="1"/>
            <a:r>
              <a:rPr lang="en-GB" dirty="0"/>
              <a:t>676 patients with advanced NSCLC</a:t>
            </a:r>
          </a:p>
          <a:p>
            <a:pPr lvl="1"/>
            <a:r>
              <a:rPr lang="en-GB" dirty="0"/>
              <a:t>Tissue specimens were available for 148 of 676 subjects</a:t>
            </a:r>
          </a:p>
          <a:p>
            <a:pPr lvl="1"/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9404" y="6474897"/>
            <a:ext cx="28939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Lynch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9001)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52404"/>
              </p:ext>
            </p:extLst>
          </p:nvPr>
        </p:nvGraphicFramePr>
        <p:xfrm>
          <a:off x="228600" y="2554941"/>
          <a:ext cx="8686800" cy="190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EGFR H-Score &lt;200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EGFR H-Score ≥200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01">
                <a:tc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CT + Cetuximab</a:t>
                      </a:r>
                      <a:br>
                        <a:rPr lang="en-GB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(n=39)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CT</a:t>
                      </a:r>
                      <a:br>
                        <a:rPr lang="en-GB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(n=36)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CT + Cetuximab</a:t>
                      </a:r>
                      <a:br>
                        <a:rPr lang="en-GB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(n=35)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CT</a:t>
                      </a:r>
                      <a:br>
                        <a:rPr lang="en-GB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(n=33)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PR </a:t>
                      </a:r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or CR,</a:t>
                      </a:r>
                      <a:r>
                        <a:rPr lang="en-GB" sz="1600" b="0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ORR (%)</a:t>
                      </a:r>
                      <a:br>
                        <a:rPr lang="en-GB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  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9.3–36.5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25.0</a:t>
                      </a:r>
                      <a:br>
                        <a:rPr lang="en-GB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12.1–42.2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40.0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23.9–57.9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18.2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7.0–35.5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5" y="4876800"/>
            <a:ext cx="9135835" cy="92333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higher ORR was observed for </a:t>
            </a:r>
            <a:r>
              <a:rPr lang="en-GB"/>
              <a:t>the high-EGFR </a:t>
            </a:r>
            <a:r>
              <a:rPr lang="en-GB" dirty="0"/>
              <a:t>expression group compared </a:t>
            </a:r>
          </a:p>
          <a:p>
            <a:pPr algn="ctr"/>
            <a:r>
              <a:rPr lang="en-GB" dirty="0"/>
              <a:t>with the low group in </a:t>
            </a:r>
            <a:r>
              <a:rPr lang="en-GB"/>
              <a:t>the cetuximab </a:t>
            </a:r>
            <a:r>
              <a:rPr lang="en-GB" dirty="0"/>
              <a:t>treated-arm, but not in </a:t>
            </a:r>
            <a:r>
              <a:rPr lang="en-GB"/>
              <a:t>the chemotherapy alone </a:t>
            </a:r>
            <a:r>
              <a:rPr lang="en-GB" dirty="0"/>
              <a:t>arm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Test for interaction of ORR and biomarker status</a:t>
            </a:r>
            <a:r>
              <a:rPr lang="en-GB">
                <a:solidFill>
                  <a:srgbClr val="FFFFFF"/>
                </a:solidFill>
              </a:rPr>
              <a:t>; p=0.087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9404" y="6474897"/>
            <a:ext cx="28939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Lynch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9001)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531203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Secondary endpoint: </a:t>
            </a:r>
            <a:br>
              <a:rPr lang="en-GB" sz="2000"/>
            </a:br>
            <a:r>
              <a:rPr lang="en-GB" sz="2000"/>
              <a:t>ORR (by </a:t>
            </a:r>
            <a:r>
              <a:rPr lang="en-GB" sz="2000" dirty="0"/>
              <a:t>IRC evaluation)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2564524"/>
            <a:ext cx="3513138" cy="1905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920599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Addition </a:t>
            </a:r>
            <a:r>
              <a:rPr lang="en-GB"/>
              <a:t>of cetuximab to </a:t>
            </a:r>
            <a:r>
              <a:rPr lang="en-GB" dirty="0"/>
              <a:t>patients with high EGFR H-Score results in greater ORR benefit compared with those with low EGFR </a:t>
            </a:r>
            <a:r>
              <a:rPr lang="en-GB"/>
              <a:t>H-Score (p=0.087</a:t>
            </a:r>
            <a:r>
              <a:rPr lang="en-GB" dirty="0"/>
              <a:t>)</a:t>
            </a:r>
          </a:p>
          <a:p>
            <a:r>
              <a:rPr lang="en-GB" dirty="0"/>
              <a:t>No significant interaction between ORR and biomarker status was seen for OS or PFS</a:t>
            </a:r>
          </a:p>
          <a:p>
            <a:r>
              <a:rPr lang="en-GB" dirty="0"/>
              <a:t>Further work is required to understand the role of EGFR H-Scores in selecting NSCLC patients who will receive increased benefit </a:t>
            </a:r>
            <a:r>
              <a:rPr lang="en-GB"/>
              <a:t>from cetuximab </a:t>
            </a:r>
            <a:r>
              <a:rPr lang="en-GB" dirty="0"/>
              <a:t>therapy</a:t>
            </a:r>
          </a:p>
          <a:p>
            <a:r>
              <a:rPr lang="en-GB" dirty="0"/>
              <a:t>The small sample size of the BMS099 biomarker data set limits the interpretation of this analysis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9404" y="6474897"/>
            <a:ext cx="28939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Lynch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9001)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2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thanks to the ETOP reviewers</a:t>
            </a: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2127250"/>
            <a:ext cx="8686800" cy="2085975"/>
          </a:xfrm>
        </p:spPr>
        <p:txBody>
          <a:bodyPr/>
          <a:lstStyle/>
          <a:p>
            <a:r>
              <a:rPr lang="en-GB" sz="2400" dirty="0"/>
              <a:t>Enriqueta Felip, Barcelona, Spain</a:t>
            </a:r>
          </a:p>
          <a:p>
            <a:r>
              <a:rPr lang="en-GB" sz="2400" dirty="0"/>
              <a:t>Solange Peters, Lausanne, Switzerland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#9028: Gemcitabine </a:t>
            </a:r>
            <a:r>
              <a:rPr lang="en-GB" sz="2400"/>
              <a:t>and </a:t>
            </a:r>
            <a:r>
              <a:rPr lang="en-GB" sz="2400" err="1"/>
              <a:t>c</a:t>
            </a:r>
            <a:r>
              <a:rPr lang="en-GB" sz="2400"/>
              <a:t>isplatin </a:t>
            </a:r>
            <a:r>
              <a:rPr lang="en-GB" sz="2400" dirty="0"/>
              <a:t>f</a:t>
            </a:r>
            <a:r>
              <a:rPr lang="en-GB" sz="2400"/>
              <a:t>ollowed by concurrent </a:t>
            </a:r>
            <a:r>
              <a:rPr lang="en-GB" sz="2400" dirty="0"/>
              <a:t>g</a:t>
            </a:r>
            <a:r>
              <a:rPr lang="en-GB" sz="2400"/>
              <a:t>emcitabine and radiotherapy or sequential radiotherapy </a:t>
            </a:r>
            <a:r>
              <a:rPr lang="en-GB" sz="2400" dirty="0"/>
              <a:t>a</a:t>
            </a:r>
            <a:r>
              <a:rPr lang="en-GB" sz="2400"/>
              <a:t>lone in </a:t>
            </a:r>
            <a:r>
              <a:rPr lang="en-GB" sz="2400" err="1"/>
              <a:t>u</a:t>
            </a:r>
            <a:r>
              <a:rPr lang="en-GB" sz="2400"/>
              <a:t>nresectable </a:t>
            </a:r>
            <a:r>
              <a:rPr lang="en-GB" sz="2400" dirty="0"/>
              <a:t>s</a:t>
            </a:r>
            <a:r>
              <a:rPr lang="en-GB" sz="2400"/>
              <a:t>tage III NSCLC – G Kerner</a:t>
            </a:r>
            <a:endParaRPr lang="en-GB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Study objective</a:t>
            </a:r>
          </a:p>
          <a:p>
            <a:pPr lvl="1"/>
            <a:r>
              <a:rPr lang="en-GB" sz="1600" dirty="0"/>
              <a:t>To evaluate the outcome of concurrent and sequential </a:t>
            </a:r>
            <a:r>
              <a:rPr lang="en-GB" sz="1600" dirty="0" err="1"/>
              <a:t>chemoradiotherapy</a:t>
            </a:r>
            <a:r>
              <a:rPr lang="en-GB" sz="1600" dirty="0"/>
              <a:t> in </a:t>
            </a:r>
            <a:r>
              <a:rPr lang="en-GB" sz="1600" dirty="0" err="1"/>
              <a:t>unresectable</a:t>
            </a:r>
            <a:r>
              <a:rPr lang="en-GB" sz="1600" dirty="0"/>
              <a:t> stage III NSCLC</a:t>
            </a:r>
          </a:p>
          <a:p>
            <a:r>
              <a:rPr lang="en-GB" sz="1600" dirty="0"/>
              <a:t>Study type/design</a:t>
            </a:r>
          </a:p>
          <a:p>
            <a:pPr lvl="1"/>
            <a:r>
              <a:rPr lang="en-GB" sz="1600" dirty="0"/>
              <a:t>2-arm study</a:t>
            </a:r>
          </a:p>
          <a:p>
            <a:pPr lvl="2"/>
            <a:r>
              <a:rPr lang="en-GB" sz="1600" dirty="0"/>
              <a:t>Arm A: Gemcitabine  (G) + </a:t>
            </a:r>
            <a:r>
              <a:rPr lang="en-GB" sz="1600" dirty="0" err="1"/>
              <a:t>cisplatin</a:t>
            </a:r>
            <a:r>
              <a:rPr lang="en-GB" sz="1600" dirty="0"/>
              <a:t> (C) followed by concurrent G+ radiotherapy</a:t>
            </a:r>
          </a:p>
          <a:p>
            <a:pPr lvl="2"/>
            <a:r>
              <a:rPr lang="en-GB" sz="1600" dirty="0"/>
              <a:t>Arm B: G + C followed </a:t>
            </a:r>
            <a:r>
              <a:rPr lang="en-GB" sz="1600"/>
              <a:t>by radiotherapy alone</a:t>
            </a:r>
            <a:endParaRPr lang="en-GB" sz="1600" dirty="0"/>
          </a:p>
          <a:p>
            <a:pPr lvl="1"/>
            <a:r>
              <a:rPr lang="en-GB" sz="1600"/>
              <a:t>Doses</a:t>
            </a:r>
          </a:p>
          <a:p>
            <a:pPr lvl="2"/>
            <a:r>
              <a:rPr lang="en-GB" sz="1600"/>
              <a:t>Concurrent: initially G 1125 mg/m</a:t>
            </a:r>
            <a:r>
              <a:rPr lang="en-GB" sz="1600" baseline="30000"/>
              <a:t>2</a:t>
            </a:r>
            <a:r>
              <a:rPr lang="en-GB" sz="1600"/>
              <a:t> on days </a:t>
            </a:r>
            <a:r>
              <a:rPr lang="en-GB" sz="1600" dirty="0"/>
              <a:t>1/8 </a:t>
            </a:r>
            <a:r>
              <a:rPr lang="en-GB" sz="1600"/>
              <a:t>and C 80 mg/m</a:t>
            </a:r>
            <a:r>
              <a:rPr lang="en-GB" sz="1600" baseline="30000"/>
              <a:t>2</a:t>
            </a:r>
            <a:r>
              <a:rPr lang="en-GB" sz="1600"/>
              <a:t> on </a:t>
            </a:r>
            <a:r>
              <a:rPr lang="en-GB" sz="1600" dirty="0"/>
              <a:t>d</a:t>
            </a:r>
            <a:r>
              <a:rPr lang="en-GB" sz="1600"/>
              <a:t>ay </a:t>
            </a:r>
            <a:r>
              <a:rPr lang="en-GB" sz="1600" dirty="0"/>
              <a:t>1 of each 21-day cycle; then </a:t>
            </a:r>
            <a:r>
              <a:rPr lang="en-GB" sz="1600"/>
              <a:t>weekly G 300 mg/m</a:t>
            </a:r>
            <a:r>
              <a:rPr lang="en-GB" sz="1600" baseline="30000"/>
              <a:t>2</a:t>
            </a:r>
            <a:r>
              <a:rPr lang="en-GB" sz="1600"/>
              <a:t> </a:t>
            </a:r>
            <a:r>
              <a:rPr lang="en-GB" sz="1600" dirty="0"/>
              <a:t>with 5 weeks of radiotherapy </a:t>
            </a:r>
            <a:r>
              <a:rPr lang="en-GB" sz="1600"/>
              <a:t>(60 Gy) </a:t>
            </a:r>
          </a:p>
          <a:p>
            <a:pPr lvl="2"/>
            <a:r>
              <a:rPr lang="en-GB" sz="1600"/>
              <a:t>Sequential: </a:t>
            </a:r>
            <a:r>
              <a:rPr lang="en-GB" sz="1600" dirty="0"/>
              <a:t>2–4 cycles of chemotherapy then 5 weeks of radiotherapy </a:t>
            </a:r>
            <a:r>
              <a:rPr lang="en-GB" sz="1600"/>
              <a:t>alone </a:t>
            </a:r>
            <a:endParaRPr lang="en-GB" sz="1600" dirty="0"/>
          </a:p>
          <a:p>
            <a:pPr lvl="1"/>
            <a:r>
              <a:rPr lang="en-GB" sz="1600" dirty="0"/>
              <a:t>Endpoints: PFS and OS</a:t>
            </a:r>
          </a:p>
          <a:p>
            <a:r>
              <a:rPr lang="en-GB" sz="1600" dirty="0"/>
              <a:t>Patients</a:t>
            </a:r>
          </a:p>
          <a:p>
            <a:pPr lvl="1"/>
            <a:r>
              <a:rPr lang="en-GB" sz="1600" dirty="0"/>
              <a:t>214 patients received concurrent </a:t>
            </a:r>
            <a:r>
              <a:rPr lang="en-GB" sz="1600" dirty="0" err="1"/>
              <a:t>chemoradiation</a:t>
            </a:r>
            <a:r>
              <a:rPr lang="en-GB" sz="1600" dirty="0"/>
              <a:t> and 69 received sequential </a:t>
            </a:r>
            <a:r>
              <a:rPr lang="en-GB" sz="1600" dirty="0" err="1"/>
              <a:t>chemoradiation</a:t>
            </a:r>
          </a:p>
          <a:p>
            <a:pPr lvl="1"/>
            <a:r>
              <a:rPr lang="en-GB" sz="1600" dirty="0"/>
              <a:t>Median age 62-64 years ; 70-74% male; patients on sequential therapy had lower PS at baseline than concurrent therapy group (majority ECOG 1 </a:t>
            </a:r>
            <a:r>
              <a:rPr lang="en-GB" sz="1600" dirty="0" err="1"/>
              <a:t>vs</a:t>
            </a:r>
            <a:r>
              <a:rPr lang="en-GB" sz="1600" dirty="0"/>
              <a:t> ECOG 0); 2-7/40-41/52-58% never/former/current smokers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30724" y="6474897"/>
            <a:ext cx="29926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Kerner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84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36616"/>
              </p:ext>
            </p:extLst>
          </p:nvPr>
        </p:nvGraphicFramePr>
        <p:xfrm>
          <a:off x="961545" y="2194091"/>
          <a:ext cx="3277080" cy="28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CorelDRAW" r:id="rId4" imgW="3279648" imgH="2895600" progId="">
                  <p:embed/>
                </p:oleObj>
              </mc:Choice>
              <mc:Fallback>
                <p:oleObj name="CorelDRAW" r:id="rId4" imgW="3279648" imgH="289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545" y="2194091"/>
                        <a:ext cx="3277080" cy="289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2230"/>
              </p:ext>
            </p:extLst>
          </p:nvPr>
        </p:nvGraphicFramePr>
        <p:xfrm>
          <a:off x="5249254" y="2194091"/>
          <a:ext cx="3277080" cy="289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CorelDRAW" r:id="rId6" imgW="3279648" imgH="2895600" progId="">
                  <p:embed/>
                </p:oleObj>
              </mc:Choice>
              <mc:Fallback>
                <p:oleObj name="CorelDRAW" r:id="rId6" imgW="3279648" imgH="2895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254" y="2194091"/>
                        <a:ext cx="3277080" cy="2895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results: efficacy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22178" y="6483443"/>
            <a:ext cx="29926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Kerner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9028)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761" y="5744289"/>
            <a:ext cx="3964278" cy="64698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3469C"/>
                </a:solidFill>
              </a:rPr>
              <a:t>Median PFS is 16 months for concurrent and 14 months for sequential approach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3607" y="5744289"/>
            <a:ext cx="3968496" cy="64698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3469C"/>
                </a:solidFill>
              </a:rPr>
              <a:t>OS is 26.1 months for concurrent and 17.8 months for sequential approach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7759" y="1325948"/>
            <a:ext cx="845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kern="0" dirty="0">
                <a:solidFill>
                  <a:schemeClr val="tx2"/>
                </a:solidFill>
              </a:rPr>
              <a:t>PFS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16055" y="1325948"/>
            <a:ext cx="846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OS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643613" y="3409345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Progression free survival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9484" y="2070233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1.0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9484" y="262007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9484" y="316991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484" y="3719756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484" y="426959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484" y="481944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0578" y="5041760"/>
            <a:ext cx="3673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tabLst>
                <a:tab pos="185738" algn="ctr"/>
                <a:tab pos="709613" algn="ctr"/>
                <a:tab pos="1233488" algn="ctr"/>
                <a:tab pos="1757363" algn="ctr"/>
                <a:tab pos="2281238" algn="ctr"/>
                <a:tab pos="2805113" algn="ctr"/>
                <a:tab pos="3328988" algn="ctr"/>
              </a:tabLst>
              <a:defRPr/>
            </a:pPr>
            <a:r>
              <a:rPr lang="en-GB" sz="1400" kern="0" dirty="0"/>
              <a:t>	0	20	40	60	80	100	120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67101" y="5302448"/>
            <a:ext cx="1337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Time (months)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81150" y="1770354"/>
            <a:ext cx="6496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Concurrent </a:t>
            </a:r>
            <a:r>
              <a:rPr lang="en-GB" sz="1400" kern="0" dirty="0" err="1"/>
              <a:t>chemoradiotherapy</a:t>
            </a:r>
            <a:r>
              <a:rPr lang="en-GB" sz="1400" kern="0" dirty="0"/>
              <a:t>	           Sequential </a:t>
            </a:r>
            <a:r>
              <a:rPr lang="en-GB" sz="1400" kern="0" dirty="0" err="1"/>
              <a:t>chemoradiotherapy</a:t>
            </a:r>
            <a:endParaRPr lang="en-GB" sz="1400" kern="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012664" y="3340343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Overall survival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467225" y="1928642"/>
            <a:ext cx="3877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19200" y="1928642"/>
            <a:ext cx="38775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72381" y="2070233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1.0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872381" y="262007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72381" y="316991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72381" y="3719756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72381" y="426959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72381" y="481944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81585" y="5041760"/>
            <a:ext cx="3673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tabLst>
                <a:tab pos="185738" algn="ctr"/>
                <a:tab pos="709613" algn="ctr"/>
                <a:tab pos="1233488" algn="ctr"/>
                <a:tab pos="1757363" algn="ctr"/>
                <a:tab pos="2281238" algn="ctr"/>
                <a:tab pos="2805113" algn="ctr"/>
                <a:tab pos="3328988" algn="ctr"/>
              </a:tabLst>
              <a:defRPr/>
            </a:pPr>
            <a:r>
              <a:rPr lang="en-GB" sz="1400" kern="0" dirty="0"/>
              <a:t>	0	20	40	60	80	100	120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58108" y="5302448"/>
            <a:ext cx="1337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Time (months)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0996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results: safety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62229"/>
              </p:ext>
            </p:extLst>
          </p:nvPr>
        </p:nvGraphicFramePr>
        <p:xfrm>
          <a:off x="234231" y="2060848"/>
          <a:ext cx="8677995" cy="340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Concurrent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Sequential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31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CTC grade dysphagia </a:t>
                      </a:r>
                      <a:br>
                        <a:rPr lang="en-GB" sz="2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0–1/2/3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69/20/12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93/3/4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31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CTC grade esophagitis </a:t>
                      </a:r>
                      <a:br>
                        <a:rPr lang="en-GB" sz="20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0–1/2/3/4/5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73/17/9/1/1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93/3/3/1/0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31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CTC grade radiation</a:t>
                      </a:r>
                      <a:r>
                        <a:rPr lang="en-GB" sz="2000" baseline="0" dirty="0">
                          <a:solidFill>
                            <a:schemeClr val="bg1"/>
                          </a:solidFill>
                        </a:rPr>
                        <a:t> pneumonitis 0/1/2/3/4/5</a:t>
                      </a:r>
                      <a:endParaRPr lang="en-GB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34/46/19/1/0/1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38/48/11/2/0/2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47671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2400" kern="0" dirty="0">
                <a:solidFill>
                  <a:srgbClr val="FFC600"/>
                </a:solidFill>
              </a:rPr>
              <a:t>Radiation-related adverse events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22178" y="6483443"/>
            <a:ext cx="29926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Kerner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9028)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1775" y="6474897"/>
            <a:ext cx="20582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GB" sz="1200" dirty="0"/>
              <a:t>CTC, common toxicity criteria</a:t>
            </a:r>
          </a:p>
        </p:txBody>
      </p:sp>
    </p:spTree>
    <p:extLst>
      <p:ext uri="{BB962C8B-B14F-4D97-AF65-F5344CB8AC3E}">
        <p14:creationId xmlns:p14="http://schemas.microsoft.com/office/powerpoint/2010/main" val="35090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Concurrent </a:t>
            </a:r>
            <a:r>
              <a:rPr lang="en-GB" sz="2400" dirty="0" err="1"/>
              <a:t>chemoradiotherapy</a:t>
            </a:r>
            <a:r>
              <a:rPr lang="en-GB" sz="2400" dirty="0"/>
              <a:t> with gemcitabine as </a:t>
            </a:r>
            <a:r>
              <a:rPr lang="en-GB" sz="2400" dirty="0" err="1"/>
              <a:t>radiosensitizer</a:t>
            </a:r>
            <a:r>
              <a:rPr lang="en-GB" sz="2400" dirty="0"/>
              <a:t> gives comparable results as reported for high-dose </a:t>
            </a:r>
            <a:r>
              <a:rPr lang="en-GB" sz="2400" err="1"/>
              <a:t>chemoradiotherapy</a:t>
            </a:r>
            <a:r>
              <a:rPr lang="en-GB" sz="2400"/>
              <a:t> regimens</a:t>
            </a:r>
          </a:p>
          <a:p>
            <a:endParaRPr lang="en-GB" sz="2400" dirty="0"/>
          </a:p>
          <a:p>
            <a:r>
              <a:rPr lang="en-GB" sz="2400" dirty="0"/>
              <a:t>24% of patients were not fit enough to be treated with concurrent </a:t>
            </a:r>
            <a:r>
              <a:rPr lang="en-GB" sz="2400" err="1"/>
              <a:t>chemoradiotherapy</a:t>
            </a:r>
            <a:r>
              <a:rPr lang="en-GB" sz="2400"/>
              <a:t> schedules</a:t>
            </a:r>
          </a:p>
          <a:p>
            <a:endParaRPr lang="en-GB" sz="2400" dirty="0"/>
          </a:p>
          <a:p>
            <a:r>
              <a:rPr lang="en-GB" sz="2400" dirty="0"/>
              <a:t>Concurrent </a:t>
            </a:r>
            <a:r>
              <a:rPr lang="en-GB" sz="2400" dirty="0" err="1"/>
              <a:t>chemoradiotherapy</a:t>
            </a:r>
            <a:r>
              <a:rPr lang="en-GB" sz="2400" dirty="0"/>
              <a:t> </a:t>
            </a:r>
            <a:r>
              <a:rPr lang="en-GB" sz="2400"/>
              <a:t>is associated </a:t>
            </a:r>
            <a:r>
              <a:rPr lang="en-GB" sz="2400" dirty="0"/>
              <a:t>with more (low CTC grade) dysphagia </a:t>
            </a:r>
            <a:r>
              <a:rPr lang="en-GB" sz="2400"/>
              <a:t>and oesophagitis </a:t>
            </a:r>
            <a:r>
              <a:rPr lang="en-GB" sz="2400" dirty="0"/>
              <a:t>complaints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1775" y="6474897"/>
            <a:ext cx="20582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GB" sz="1200" dirty="0"/>
              <a:t>CTC, common toxicity criteria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30724" y="6474897"/>
            <a:ext cx="29926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Kerner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79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Metastatic NSCLC</a:t>
            </a:r>
            <a:endParaRPr lang="en-US" dirty="0"/>
          </a:p>
        </p:txBody>
      </p:sp>
      <p:sp>
        <p:nvSpPr>
          <p:cNvPr id="1157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Maintenance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#34LBA: Final efficacy outcomes for patients with advanced non-squamous non-small cell lung cancer randomized to continuation maintenance with </a:t>
            </a:r>
            <a:r>
              <a:rPr lang="en-GB" sz="1900" dirty="0" err="1"/>
              <a:t>bevacizumab</a:t>
            </a:r>
            <a:r>
              <a:rPr lang="en-GB" sz="1900" dirty="0"/>
              <a:t> or </a:t>
            </a:r>
            <a:r>
              <a:rPr lang="en-GB" sz="1900" dirty="0" err="1"/>
              <a:t>bev+pemetrexed</a:t>
            </a:r>
            <a:r>
              <a:rPr lang="en-GB" sz="1900" dirty="0"/>
              <a:t> after first-line </a:t>
            </a:r>
            <a:r>
              <a:rPr lang="en-GB" sz="1900" dirty="0" err="1"/>
              <a:t>bev-cisplatin-pemetrexed</a:t>
            </a:r>
            <a:r>
              <a:rPr lang="en-GB" sz="1900" dirty="0"/>
              <a:t> treatment – F </a:t>
            </a:r>
            <a:r>
              <a:rPr lang="en-GB" sz="1900" dirty="0" err="1"/>
              <a:t>Barlesi</a:t>
            </a:r>
            <a:r>
              <a:rPr lang="en-GB" sz="19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objective</a:t>
            </a:r>
          </a:p>
          <a:p>
            <a:pPr lvl="1"/>
            <a:r>
              <a:rPr lang="en-GB" dirty="0"/>
              <a:t>To investigate the use of </a:t>
            </a:r>
            <a:r>
              <a:rPr lang="en-GB" dirty="0" err="1"/>
              <a:t>pemetrexed</a:t>
            </a:r>
            <a:r>
              <a:rPr lang="en-GB" dirty="0"/>
              <a:t> (</a:t>
            </a:r>
            <a:r>
              <a:rPr lang="en-GB" dirty="0" err="1"/>
              <a:t>Pem</a:t>
            </a:r>
            <a:r>
              <a:rPr lang="en-GB" dirty="0"/>
              <a:t>) in addition to standard </a:t>
            </a:r>
            <a:r>
              <a:rPr lang="en-GB" dirty="0" err="1"/>
              <a:t>bevacizumab</a:t>
            </a:r>
            <a:r>
              <a:rPr lang="en-GB" dirty="0"/>
              <a:t> (BEV) continuation maintenance therapy in NSCLC</a:t>
            </a:r>
          </a:p>
          <a:p>
            <a:r>
              <a:rPr lang="en-GB" dirty="0"/>
              <a:t>Study type/design</a:t>
            </a:r>
          </a:p>
          <a:p>
            <a:pPr lvl="1"/>
            <a:r>
              <a:rPr lang="en-GB" dirty="0"/>
              <a:t>AVAPERL study: randomized, open-label Phase III trial</a:t>
            </a:r>
          </a:p>
          <a:p>
            <a:pPr lvl="1"/>
            <a:r>
              <a:rPr lang="en-GB" dirty="0"/>
              <a:t>4 cycles (q3w) of BEV 7.5 mg/kg + </a:t>
            </a:r>
            <a:r>
              <a:rPr lang="en-GB" dirty="0" err="1"/>
              <a:t>Pem</a:t>
            </a:r>
            <a:r>
              <a:rPr lang="en-GB" dirty="0"/>
              <a:t> 500 mg/m</a:t>
            </a:r>
            <a:r>
              <a:rPr lang="en-GB" baseline="30000" dirty="0"/>
              <a:t>2</a:t>
            </a:r>
            <a:r>
              <a:rPr lang="en-GB" dirty="0"/>
              <a:t> + </a:t>
            </a:r>
            <a:r>
              <a:rPr lang="en-GB" dirty="0" err="1"/>
              <a:t>cisplatin</a:t>
            </a:r>
            <a:r>
              <a:rPr lang="en-GB" dirty="0"/>
              <a:t> 75 mg/m</a:t>
            </a:r>
            <a:r>
              <a:rPr lang="en-GB" baseline="30000" dirty="0"/>
              <a:t>2</a:t>
            </a:r>
            <a:r>
              <a:rPr lang="en-GB" dirty="0"/>
              <a:t> followed by randomization to maintenance therapy:</a:t>
            </a:r>
          </a:p>
          <a:p>
            <a:pPr lvl="2"/>
            <a:r>
              <a:rPr lang="en-GB" dirty="0"/>
              <a:t>Arm A: BEV q3w until PD</a:t>
            </a:r>
          </a:p>
          <a:p>
            <a:pPr lvl="2"/>
            <a:r>
              <a:rPr lang="en-GB" dirty="0"/>
              <a:t>Arm B: BEV + </a:t>
            </a:r>
            <a:r>
              <a:rPr lang="en-GB" dirty="0" err="1"/>
              <a:t>Pem</a:t>
            </a:r>
            <a:r>
              <a:rPr lang="en-GB" dirty="0"/>
              <a:t> q3w until PD</a:t>
            </a:r>
          </a:p>
          <a:p>
            <a:pPr lvl="1"/>
            <a:r>
              <a:rPr lang="en-GB" dirty="0"/>
              <a:t>Endpoint: PFS from beginning of </a:t>
            </a:r>
            <a:r>
              <a:rPr lang="en-GB"/>
              <a:t>induction therapy</a:t>
            </a:r>
            <a:endParaRPr lang="en-GB" dirty="0"/>
          </a:p>
          <a:p>
            <a:r>
              <a:rPr lang="en-GB" dirty="0"/>
              <a:t>Patients</a:t>
            </a:r>
          </a:p>
          <a:p>
            <a:pPr lvl="1"/>
            <a:r>
              <a:rPr lang="en-GB" dirty="0"/>
              <a:t>125 patients randomized to BEV, 128 patients to </a:t>
            </a:r>
            <a:r>
              <a:rPr lang="en-GB" dirty="0" err="1"/>
              <a:t>Bev+Pem</a:t>
            </a:r>
            <a:endParaRPr lang="en-GB" dirty="0"/>
          </a:p>
          <a:p>
            <a:pPr lvl="1"/>
            <a:r>
              <a:rPr lang="en-GB" dirty="0"/>
              <a:t>Median age 60 years; ~57% male; 46-55% ECOG PS 1; 86-92% adenocarcinoma; ~26/~50/~24% never/former/current smokers</a:t>
            </a:r>
          </a:p>
          <a:p>
            <a:pPr lvl="1"/>
            <a:endParaRPr lang="en-GB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844162" y="6474897"/>
            <a:ext cx="30791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Barseli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34LBA)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39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AVAPERL trial design</a:t>
            </a:r>
            <a:r>
              <a:rPr lang="en-GB" baseline="30000"/>
              <a:t>a</a:t>
            </a:r>
            <a:endParaRPr lang="en-GB" baseline="30000" dirty="0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132417" y="5997109"/>
            <a:ext cx="83454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nsNSCLC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</a:t>
            </a:r>
            <a:r>
              <a:rPr lang="en-US" sz="10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Arial" charset="0"/>
              </a:rPr>
              <a:t>nonsquamous</a:t>
            </a:r>
            <a:r>
              <a:rPr lang="en-US" sz="1000" dirty="0">
                <a:solidFill>
                  <a:srgbClr val="FFFFFF"/>
                </a:solidFill>
                <a:latin typeface="Arial" charset="0"/>
              </a:rPr>
              <a:t> non–small cell 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lung cancer</a:t>
            </a:r>
            <a:endParaRPr lang="en-GB" sz="1000" dirty="0">
              <a:solidFill>
                <a:srgbClr val="FFFFFF"/>
              </a:solidFill>
              <a:latin typeface="Arial" charset="0"/>
            </a:endParaRPr>
          </a:p>
          <a:p>
            <a:pPr eaLnBrk="1" hangingPunct="1"/>
            <a:r>
              <a:rPr lang="en-GB" sz="1000" baseline="30000" dirty="0" err="1">
                <a:solidFill>
                  <a:srgbClr val="FFFFFF"/>
                </a:solidFill>
                <a:latin typeface="Arial" charset="0"/>
              </a:rPr>
              <a:t>a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Randomized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, open-label, phase III study; </a:t>
            </a:r>
            <a:r>
              <a:rPr lang="en-GB" sz="1000" baseline="30000" dirty="0" err="1">
                <a:solidFill>
                  <a:srgbClr val="FFFFFF"/>
                </a:solidFill>
                <a:latin typeface="Arial" charset="0"/>
              </a:rPr>
              <a:t>b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Dose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 of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bevacizumab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 = 7.5 mg/kg; dose of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pemetrexed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 = 500 mg/m</a:t>
            </a:r>
            <a:r>
              <a:rPr lang="en-GB" sz="1000" baseline="3000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; dose of cisplatin = 75 mg/m</a:t>
            </a:r>
            <a:r>
              <a:rPr lang="en-GB" sz="1000" baseline="30000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GB" sz="1000" dirty="0">
                <a:solidFill>
                  <a:srgbClr val="FFFFFF"/>
                </a:solidFill>
                <a:latin typeface="Arial" charset="0"/>
              </a:rPr>
              <a:t>RECIST-related end points measured from the </a:t>
            </a:r>
            <a:r>
              <a:rPr lang="en-GB" sz="1000" dirty="0" err="1">
                <a:solidFill>
                  <a:srgbClr val="FFFFFF"/>
                </a:solidFill>
                <a:latin typeface="Arial" charset="0"/>
              </a:rPr>
              <a:t>preinduction</a:t>
            </a:r>
            <a:r>
              <a:rPr lang="en-GB" sz="1000" dirty="0">
                <a:solidFill>
                  <a:srgbClr val="FFFFFF"/>
                </a:solidFill>
                <a:latin typeface="Arial" charset="0"/>
              </a:rPr>
              <a:t> phase</a:t>
            </a:r>
          </a:p>
        </p:txBody>
      </p:sp>
      <p:sp>
        <p:nvSpPr>
          <p:cNvPr id="74" name="Rectangle 16"/>
          <p:cNvSpPr txBox="1">
            <a:spLocks noChangeArrowheads="1"/>
          </p:cNvSpPr>
          <p:nvPr/>
        </p:nvSpPr>
        <p:spPr bwMode="auto">
          <a:xfrm>
            <a:off x="666750" y="4723652"/>
            <a:ext cx="3008313" cy="942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95250" indent="-95250" eaLnBrk="0" hangingPunct="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charset="0"/>
              </a:defRPr>
            </a:lvl9pPr>
          </a:lstStyle>
          <a:p>
            <a:pPr marL="0" indent="0" eaLnBrk="1" hangingPunct="1">
              <a:spcAft>
                <a:spcPct val="20000"/>
              </a:spcAft>
              <a:buSzPct val="100000"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Stratification factors: </a:t>
            </a:r>
          </a:p>
          <a:p>
            <a:pPr eaLnBrk="1" hangingPunct="1">
              <a:spcAft>
                <a:spcPct val="20000"/>
              </a:spcAft>
              <a:buSzPct val="100000"/>
              <a:buFontTx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Gender</a:t>
            </a:r>
          </a:p>
          <a:p>
            <a:pPr eaLnBrk="1" hangingPunct="1">
              <a:spcAft>
                <a:spcPct val="20000"/>
              </a:spcAft>
              <a:buSzPct val="100000"/>
              <a:buFontTx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Smoking status</a:t>
            </a:r>
          </a:p>
          <a:p>
            <a:pPr eaLnBrk="1" hangingPunct="1">
              <a:spcAft>
                <a:spcPct val="20000"/>
              </a:spcAft>
              <a:buSzPct val="100000"/>
              <a:buFontTx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Response at randomization</a:t>
            </a:r>
          </a:p>
        </p:txBody>
      </p:sp>
      <p:sp>
        <p:nvSpPr>
          <p:cNvPr id="84" name="AutoShape 6"/>
          <p:cNvSpPr>
            <a:spLocks noChangeArrowheads="1"/>
          </p:cNvSpPr>
          <p:nvPr/>
        </p:nvSpPr>
        <p:spPr bwMode="auto">
          <a:xfrm>
            <a:off x="684213" y="2820240"/>
            <a:ext cx="1844675" cy="16446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4450" rIns="0" bIns="44450" anchor="ctr"/>
          <a:lstStyle/>
          <a:p>
            <a:pPr algn="ctr" defTabSz="892175">
              <a:tabLst>
                <a:tab pos="114300" algn="l"/>
                <a:tab pos="1143000" algn="ctr"/>
              </a:tabLst>
            </a:pPr>
            <a:r>
              <a:rPr lang="en-GB" sz="1600" b="1" dirty="0">
                <a:solidFill>
                  <a:srgbClr val="FFFFFF"/>
                </a:solidFill>
              </a:rPr>
              <a:t>Previously</a:t>
            </a:r>
            <a:br>
              <a:rPr lang="en-GB" sz="1600" b="1" dirty="0">
                <a:solidFill>
                  <a:srgbClr val="FFFFFF"/>
                </a:solidFill>
              </a:rPr>
            </a:br>
            <a:r>
              <a:rPr lang="en-GB" sz="1600" b="1" dirty="0">
                <a:solidFill>
                  <a:srgbClr val="FFFFFF"/>
                </a:solidFill>
              </a:rPr>
              <a:t> untreated </a:t>
            </a:r>
          </a:p>
          <a:p>
            <a:pPr algn="ctr" defTabSz="892175">
              <a:tabLst>
                <a:tab pos="114300" algn="l"/>
                <a:tab pos="1143000" algn="ctr"/>
              </a:tabLst>
            </a:pPr>
            <a:r>
              <a:rPr lang="en-GB" sz="1600" b="1" dirty="0">
                <a:solidFill>
                  <a:srgbClr val="FFFFFF"/>
                </a:solidFill>
              </a:rPr>
              <a:t>stage IIIB–IV </a:t>
            </a:r>
          </a:p>
          <a:p>
            <a:pPr algn="ctr" defTabSz="892175">
              <a:tabLst>
                <a:tab pos="114300" algn="l"/>
                <a:tab pos="1143000" algn="ctr"/>
              </a:tabLst>
            </a:pPr>
            <a:r>
              <a:rPr lang="en-GB" sz="1600" b="1" dirty="0" err="1">
                <a:solidFill>
                  <a:srgbClr val="FFFFFF"/>
                </a:solidFill>
              </a:rPr>
              <a:t>nsNSCLC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85" name="AutoShape 9"/>
          <p:cNvSpPr>
            <a:spLocks noChangeArrowheads="1"/>
          </p:cNvSpPr>
          <p:nvPr/>
        </p:nvSpPr>
        <p:spPr bwMode="auto">
          <a:xfrm>
            <a:off x="6600825" y="2375740"/>
            <a:ext cx="1887538" cy="900112"/>
          </a:xfrm>
          <a:prstGeom prst="roundRect">
            <a:avLst>
              <a:gd name="adj" fmla="val 16667"/>
            </a:avLst>
          </a:prstGeom>
          <a:solidFill>
            <a:srgbClr val="B27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44450" rIns="18000" bIns="44450" anchor="ctr"/>
          <a:lstStyle/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Arm A:</a:t>
            </a:r>
          </a:p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bevacizumab </a:t>
            </a:r>
          </a:p>
        </p:txBody>
      </p: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6600825" y="3974352"/>
            <a:ext cx="1887538" cy="900113"/>
          </a:xfrm>
          <a:prstGeom prst="roundRect">
            <a:avLst>
              <a:gd name="adj" fmla="val 16667"/>
            </a:avLst>
          </a:prstGeom>
          <a:solidFill>
            <a:srgbClr val="B27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44450" rIns="18000" bIns="44450" anchor="ctr"/>
          <a:lstStyle/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Arm B:</a:t>
            </a:r>
          </a:p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bevacizumab + pemetrexed </a:t>
            </a:r>
          </a:p>
        </p:txBody>
      </p:sp>
      <p:sp>
        <p:nvSpPr>
          <p:cNvPr id="87" name="AutoShape 9"/>
          <p:cNvSpPr>
            <a:spLocks noChangeArrowheads="1"/>
          </p:cNvSpPr>
          <p:nvPr/>
        </p:nvSpPr>
        <p:spPr bwMode="auto">
          <a:xfrm>
            <a:off x="2870200" y="3085352"/>
            <a:ext cx="1809750" cy="1116013"/>
          </a:xfrm>
          <a:prstGeom prst="roundRect">
            <a:avLst>
              <a:gd name="adj" fmla="val 16667"/>
            </a:avLst>
          </a:prstGeom>
          <a:solidFill>
            <a:srgbClr val="B27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44450" rIns="18000" bIns="44450" anchor="ctr"/>
          <a:lstStyle/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Bevacizumab</a:t>
            </a:r>
            <a:r>
              <a:rPr lang="en-GB" sz="1600" b="1" baseline="30000">
                <a:solidFill>
                  <a:srgbClr val="FFFFFF"/>
                </a:solidFill>
              </a:rPr>
              <a:t>b</a:t>
            </a:r>
            <a:r>
              <a:rPr lang="en-GB" sz="1600" b="1">
                <a:solidFill>
                  <a:srgbClr val="FFFFFF"/>
                </a:solidFill>
              </a:rPr>
              <a:t> </a:t>
            </a:r>
          </a:p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+ pemetrexed</a:t>
            </a:r>
            <a:r>
              <a:rPr lang="en-GB" sz="1600" b="1" baseline="30000">
                <a:solidFill>
                  <a:srgbClr val="FFFFFF"/>
                </a:solidFill>
              </a:rPr>
              <a:t>b</a:t>
            </a:r>
            <a:r>
              <a:rPr lang="en-GB" sz="1600" b="1">
                <a:solidFill>
                  <a:srgbClr val="FFFFFF"/>
                </a:solidFill>
              </a:rPr>
              <a:t> </a:t>
            </a:r>
          </a:p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+ cisplatin</a:t>
            </a:r>
            <a:r>
              <a:rPr lang="en-GB" sz="1600" b="1" baseline="300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88" name="TextBox 18"/>
          <p:cNvSpPr txBox="1">
            <a:spLocks noChangeArrowheads="1"/>
          </p:cNvSpPr>
          <p:nvPr/>
        </p:nvSpPr>
        <p:spPr bwMode="auto">
          <a:xfrm>
            <a:off x="4702175" y="2809127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400" b="1">
                <a:solidFill>
                  <a:srgbClr val="00FFFF"/>
                </a:solidFill>
                <a:latin typeface="Arial" charset="0"/>
              </a:rPr>
              <a:t>CR/PR/SD</a:t>
            </a:r>
          </a:p>
          <a:p>
            <a:pPr algn="ctr" eaLnBrk="1" hangingPunct="1"/>
            <a:r>
              <a:rPr lang="en-GB" sz="1400" b="1">
                <a:solidFill>
                  <a:srgbClr val="00FFFF"/>
                </a:solidFill>
                <a:latin typeface="Arial" charset="0"/>
              </a:rPr>
              <a:t>per RECIST</a:t>
            </a:r>
            <a:r>
              <a:rPr lang="en-GB" sz="1400" b="1" baseline="30000">
                <a:solidFill>
                  <a:srgbClr val="FFFFFF"/>
                </a:solidFill>
                <a:latin typeface="Arial" charset="0"/>
              </a:rPr>
              <a:t>c</a:t>
            </a:r>
          </a:p>
        </p:txBody>
      </p:sp>
      <p:cxnSp>
        <p:nvCxnSpPr>
          <p:cNvPr id="89" name="AutoShape 29"/>
          <p:cNvCxnSpPr>
            <a:cxnSpLocks noChangeShapeType="1"/>
            <a:stCxn id="93" idx="6"/>
          </p:cNvCxnSpPr>
          <p:nvPr/>
        </p:nvCxnSpPr>
        <p:spPr bwMode="auto">
          <a:xfrm flipV="1">
            <a:off x="5689600" y="2826590"/>
            <a:ext cx="911225" cy="817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AutoShape 30"/>
          <p:cNvCxnSpPr>
            <a:cxnSpLocks noChangeShapeType="1"/>
            <a:stCxn id="93" idx="6"/>
          </p:cNvCxnSpPr>
          <p:nvPr/>
        </p:nvCxnSpPr>
        <p:spPr bwMode="auto">
          <a:xfrm>
            <a:off x="5689600" y="3644152"/>
            <a:ext cx="911225" cy="781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TextBox 22"/>
          <p:cNvSpPr txBox="1">
            <a:spLocks noChangeArrowheads="1"/>
          </p:cNvSpPr>
          <p:nvPr/>
        </p:nvSpPr>
        <p:spPr bwMode="auto">
          <a:xfrm>
            <a:off x="2576513" y="155659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600" b="1">
                <a:solidFill>
                  <a:srgbClr val="FFFFFF"/>
                </a:solidFill>
                <a:latin typeface="Arial" charset="0"/>
              </a:rPr>
              <a:t>First-line induction</a:t>
            </a:r>
            <a:br>
              <a:rPr lang="en-GB" sz="1600" b="1">
                <a:solidFill>
                  <a:srgbClr val="FFFFFF"/>
                </a:solidFill>
                <a:latin typeface="Arial" charset="0"/>
              </a:rPr>
            </a:br>
            <a:r>
              <a:rPr lang="en-GB" sz="1600" b="1">
                <a:solidFill>
                  <a:srgbClr val="FFFFFF"/>
                </a:solidFill>
                <a:latin typeface="Arial" charset="0"/>
              </a:rPr>
              <a:t>4 cycles, q3w</a:t>
            </a:r>
          </a:p>
        </p:txBody>
      </p:sp>
      <p:sp>
        <p:nvSpPr>
          <p:cNvPr id="92" name="Freeform 32"/>
          <p:cNvSpPr>
            <a:spLocks/>
          </p:cNvSpPr>
          <p:nvPr/>
        </p:nvSpPr>
        <p:spPr bwMode="auto">
          <a:xfrm>
            <a:off x="2882900" y="2186827"/>
            <a:ext cx="1743075" cy="112713"/>
          </a:xfrm>
          <a:custGeom>
            <a:avLst/>
            <a:gdLst>
              <a:gd name="T0" fmla="*/ 0 w 822"/>
              <a:gd name="T1" fmla="*/ 2147483647 h 110"/>
              <a:gd name="T2" fmla="*/ 0 w 822"/>
              <a:gd name="T3" fmla="*/ 0 h 110"/>
              <a:gd name="T4" fmla="*/ 2147483647 w 822"/>
              <a:gd name="T5" fmla="*/ 0 h 110"/>
              <a:gd name="T6" fmla="*/ 2147483647 w 822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822"/>
              <a:gd name="T13" fmla="*/ 0 h 110"/>
              <a:gd name="T14" fmla="*/ 822 w 822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" h="110">
                <a:moveTo>
                  <a:pt x="0" y="102"/>
                </a:moveTo>
                <a:lnTo>
                  <a:pt x="0" y="0"/>
                </a:lnTo>
                <a:lnTo>
                  <a:pt x="822" y="0"/>
                </a:lnTo>
                <a:lnTo>
                  <a:pt x="822" y="11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3" name="Oval 14"/>
          <p:cNvSpPr>
            <a:spLocks noChangeArrowheads="1"/>
          </p:cNvSpPr>
          <p:nvPr/>
        </p:nvSpPr>
        <p:spPr bwMode="auto">
          <a:xfrm>
            <a:off x="5019675" y="3355227"/>
            <a:ext cx="669925" cy="5762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R</a:t>
            </a:r>
            <a:endParaRPr lang="en-GB" b="1" baseline="30000">
              <a:solidFill>
                <a:srgbClr val="FFFFFF"/>
              </a:solidFill>
            </a:endParaRPr>
          </a:p>
        </p:txBody>
      </p:sp>
      <p:cxnSp>
        <p:nvCxnSpPr>
          <p:cNvPr id="94" name="AutoShape 23"/>
          <p:cNvCxnSpPr>
            <a:cxnSpLocks noChangeShapeType="1"/>
            <a:stCxn id="84" idx="3"/>
          </p:cNvCxnSpPr>
          <p:nvPr/>
        </p:nvCxnSpPr>
        <p:spPr bwMode="auto">
          <a:xfrm>
            <a:off x="2528888" y="3642565"/>
            <a:ext cx="341312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23"/>
          <p:cNvCxnSpPr>
            <a:cxnSpLocks noChangeShapeType="1"/>
            <a:endCxn id="93" idx="2"/>
          </p:cNvCxnSpPr>
          <p:nvPr/>
        </p:nvCxnSpPr>
        <p:spPr bwMode="auto">
          <a:xfrm>
            <a:off x="4679950" y="3644152"/>
            <a:ext cx="3397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23"/>
          <p:cNvCxnSpPr>
            <a:cxnSpLocks noChangeShapeType="1"/>
          </p:cNvCxnSpPr>
          <p:nvPr/>
        </p:nvCxnSpPr>
        <p:spPr bwMode="auto">
          <a:xfrm flipH="1">
            <a:off x="3786188" y="4196602"/>
            <a:ext cx="3175" cy="7254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3765550" y="4364877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rgbClr val="00FFFF"/>
                </a:solidFill>
                <a:latin typeface="Arial" charset="0"/>
              </a:rPr>
              <a:t>PD</a:t>
            </a:r>
            <a:endParaRPr lang="en-US" b="1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8" name="Text Box 19"/>
          <p:cNvSpPr txBox="1">
            <a:spLocks noChangeArrowheads="1"/>
          </p:cNvSpPr>
          <p:nvPr/>
        </p:nvSpPr>
        <p:spPr bwMode="auto">
          <a:xfrm>
            <a:off x="5535613" y="1556590"/>
            <a:ext cx="2747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zh-CN" sz="1600" b="1">
                <a:solidFill>
                  <a:srgbClr val="FFFFFF"/>
                </a:solidFill>
                <a:latin typeface="Arial" charset="0"/>
                <a:ea typeface="SimSun" pitchFamily="2" charset="-122"/>
              </a:rPr>
              <a:t>Continuation maintenance</a:t>
            </a:r>
          </a:p>
          <a:p>
            <a:pPr algn="ctr" eaLnBrk="1" hangingPunct="1"/>
            <a:r>
              <a:rPr lang="en-GB" altLang="zh-CN" sz="1600" b="1">
                <a:solidFill>
                  <a:srgbClr val="FFFFFF"/>
                </a:solidFill>
                <a:latin typeface="Arial" charset="0"/>
                <a:ea typeface="SimSun" pitchFamily="2" charset="-122"/>
              </a:rPr>
              <a:t>q3w until PD</a:t>
            </a:r>
          </a:p>
        </p:txBody>
      </p:sp>
      <p:sp>
        <p:nvSpPr>
          <p:cNvPr id="99" name="Freeform 32"/>
          <p:cNvSpPr>
            <a:spLocks/>
          </p:cNvSpPr>
          <p:nvPr/>
        </p:nvSpPr>
        <p:spPr bwMode="auto">
          <a:xfrm>
            <a:off x="5362575" y="2186827"/>
            <a:ext cx="3103563" cy="101600"/>
          </a:xfrm>
          <a:custGeom>
            <a:avLst/>
            <a:gdLst>
              <a:gd name="T0" fmla="*/ 0 w 822"/>
              <a:gd name="T1" fmla="*/ 2147483647 h 110"/>
              <a:gd name="T2" fmla="*/ 0 w 822"/>
              <a:gd name="T3" fmla="*/ 0 h 110"/>
              <a:gd name="T4" fmla="*/ 2147483647 w 822"/>
              <a:gd name="T5" fmla="*/ 0 h 110"/>
              <a:gd name="T6" fmla="*/ 2147483647 w 822"/>
              <a:gd name="T7" fmla="*/ 2147483647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822"/>
              <a:gd name="T13" fmla="*/ 0 h 110"/>
              <a:gd name="T14" fmla="*/ 822 w 822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" h="110">
                <a:moveTo>
                  <a:pt x="0" y="102"/>
                </a:moveTo>
                <a:lnTo>
                  <a:pt x="0" y="0"/>
                </a:lnTo>
                <a:lnTo>
                  <a:pt x="822" y="0"/>
                </a:lnTo>
                <a:lnTo>
                  <a:pt x="822" y="11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00" name="AutoShape 10"/>
          <p:cNvSpPr>
            <a:spLocks noChangeArrowheads="1"/>
          </p:cNvSpPr>
          <p:nvPr/>
        </p:nvSpPr>
        <p:spPr bwMode="auto">
          <a:xfrm>
            <a:off x="3170238" y="4922090"/>
            <a:ext cx="1228725" cy="4016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44450" rIns="18000" bIns="44450" anchor="ctr"/>
          <a:lstStyle/>
          <a:p>
            <a:pPr algn="ctr" defTabSz="892175"/>
            <a:r>
              <a:rPr lang="en-GB" sz="1600" b="1">
                <a:solidFill>
                  <a:srgbClr val="FFFFFF"/>
                </a:solidFill>
              </a:rPr>
              <a:t>Follow-up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844162" y="6474897"/>
            <a:ext cx="30791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Barseli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34LBA)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389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84630" y="1388640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FFC600"/>
                </a:solidFill>
              </a:rPr>
              <a:t>PFS subgroup analysis</a:t>
            </a:r>
            <a:endParaRPr lang="en-GB" dirty="0">
              <a:solidFill>
                <a:srgbClr val="FFC600"/>
              </a:solidFill>
            </a:endParaRPr>
          </a:p>
        </p:txBody>
      </p:sp>
      <p:graphicFrame>
        <p:nvGraphicFramePr>
          <p:cNvPr id="1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3818"/>
              </p:ext>
            </p:extLst>
          </p:nvPr>
        </p:nvGraphicFramePr>
        <p:xfrm>
          <a:off x="6115407" y="2121328"/>
          <a:ext cx="2247882" cy="256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orelDRAW" r:id="rId4" imgW="4288536" imgH="4882896" progId="">
                  <p:embed/>
                </p:oleObj>
              </mc:Choice>
              <mc:Fallback>
                <p:oleObj name="CorelDRAW" r:id="rId4" imgW="4288536" imgH="4882896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407" y="2121328"/>
                        <a:ext cx="2247882" cy="2561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021499" y="1817117"/>
            <a:ext cx="2223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900">
                <a:solidFill>
                  <a:srgbClr val="FFFFFF"/>
                </a:solidFill>
                <a:latin typeface="Arial" charset="0"/>
              </a:rPr>
              <a:t>  Favours combination      Favours </a:t>
            </a:r>
            <a:r>
              <a:rPr lang="de-CH" sz="900" dirty="0">
                <a:solidFill>
                  <a:srgbClr val="FFFFFF"/>
                </a:solidFill>
                <a:latin typeface="Arial" charset="0"/>
              </a:rPr>
              <a:t>BEV</a:t>
            </a:r>
            <a:br>
              <a:rPr lang="de-CH" sz="900" dirty="0">
                <a:solidFill>
                  <a:srgbClr val="FFFFFF"/>
                </a:solidFill>
                <a:latin typeface="Arial" charset="0"/>
              </a:rPr>
            </a:br>
            <a:r>
              <a:rPr lang="de-CH" sz="9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de-CH" sz="900">
                <a:solidFill>
                  <a:srgbClr val="FFFFFF"/>
                </a:solidFill>
                <a:latin typeface="Arial" charset="0"/>
              </a:rPr>
              <a:t>                 alone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221575" y="2171019"/>
            <a:ext cx="1925527" cy="25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b="1" dirty="0">
                <a:solidFill>
                  <a:srgbClr val="FFFF00"/>
                </a:solidFill>
                <a:latin typeface="Arial" charset="0"/>
              </a:rPr>
              <a:t>ITT population </a:t>
            </a:r>
            <a:r>
              <a:rPr lang="en-US" sz="900" dirty="0">
                <a:solidFill>
                  <a:srgbClr val="FFFF00"/>
                </a:solidFill>
                <a:latin typeface="Arial" charset="0"/>
              </a:rPr>
              <a:t>(n=253)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Age &lt;65 y (n=176)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Age ≥65 y (n=77)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ECOG PS 0 (n=118)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ECOG PS 1 (n=126)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Never smoker (n=64)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Current/past smoker (n=188)</a:t>
            </a:r>
          </a:p>
          <a:p>
            <a:pPr algn="r"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Adenocarcinoma (n=225)</a:t>
            </a:r>
          </a:p>
          <a:p>
            <a:pPr algn="r" eaLnBrk="1" hangingPunct="1">
              <a:lnSpc>
                <a:spcPct val="20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SD prior to randomization (n=116)</a:t>
            </a:r>
          </a:p>
          <a:p>
            <a:pPr algn="r" eaLnBrk="1" hangingPunct="1"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CR/PR prior to </a:t>
            </a:r>
            <a:br>
              <a:rPr lang="en-US" sz="900" dirty="0">
                <a:solidFill>
                  <a:srgbClr val="FFFFFF"/>
                </a:solidFill>
                <a:latin typeface="Arial" charset="0"/>
              </a:rPr>
            </a:br>
            <a:r>
              <a:rPr lang="en-US" sz="900" dirty="0">
                <a:solidFill>
                  <a:srgbClr val="FFFFFF"/>
                </a:solidFill>
                <a:latin typeface="Arial" charset="0"/>
              </a:rPr>
              <a:t>randomization (n=137)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8355782" y="2171019"/>
            <a:ext cx="473206" cy="23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0.54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0.53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0.57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0.43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0.60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0.40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0.59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0.52 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0.64 </a:t>
            </a:r>
          </a:p>
          <a:p>
            <a:pPr eaLnBrk="1" hangingPunct="1">
              <a:lnSpc>
                <a:spcPct val="63000"/>
              </a:lnSpc>
              <a:spcAft>
                <a:spcPct val="11100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0.46 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03900" y="4888264"/>
            <a:ext cx="20818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7163" algn="ctr"/>
                <a:tab pos="3136900" algn="ctr"/>
                <a:tab pos="3548063" algn="ctr"/>
                <a:tab pos="3941763" algn="ctr"/>
                <a:tab pos="4333875" algn="ctr"/>
                <a:tab pos="4727575" algn="ctr"/>
                <a:tab pos="5129213" algn="ctr"/>
                <a:tab pos="5532438" algn="ctr"/>
                <a:tab pos="5924550" algn="ctr"/>
                <a:tab pos="6327775" algn="ctr"/>
                <a:tab pos="6729413" algn="ctr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FFFFFF"/>
                </a:solidFill>
                <a:latin typeface="Arial" charset="0"/>
              </a:rPr>
              <a:t>Hazard Ratio (95%) </a:t>
            </a:r>
            <a:r>
              <a:rPr lang="en-US" sz="1100" dirty="0" err="1">
                <a:solidFill>
                  <a:srgbClr val="FFFFFF"/>
                </a:solidFill>
                <a:latin typeface="Arial" charset="0"/>
              </a:rPr>
              <a:t>Cl</a:t>
            </a:r>
            <a:endParaRPr lang="en-US" sz="11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8087379" y="1817117"/>
            <a:ext cx="1000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900" dirty="0">
                <a:solidFill>
                  <a:srgbClr val="FFFFFF"/>
                </a:solidFill>
                <a:latin typeface="Arial" charset="0"/>
              </a:rPr>
              <a:t>Hazard </a:t>
            </a:r>
            <a:br>
              <a:rPr lang="en-US" sz="900" dirty="0">
                <a:solidFill>
                  <a:srgbClr val="FFFFFF"/>
                </a:solidFill>
                <a:latin typeface="Arial" charset="0"/>
              </a:rPr>
            </a:br>
            <a:r>
              <a:rPr lang="en-US" sz="900" dirty="0">
                <a:solidFill>
                  <a:srgbClr val="FFFFFF"/>
                </a:solidFill>
                <a:latin typeface="Arial" charset="0"/>
              </a:rPr>
              <a:t>ratio </a:t>
            </a:r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73433"/>
              </p:ext>
            </p:extLst>
          </p:nvPr>
        </p:nvGraphicFramePr>
        <p:xfrm>
          <a:off x="634849" y="2094146"/>
          <a:ext cx="3633725" cy="233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orelDRAW" r:id="rId6" imgW="5791200" imgH="3721608" progId="">
                  <p:embed/>
                </p:oleObj>
              </mc:Choice>
              <mc:Fallback>
                <p:oleObj name="CorelDRAW" r:id="rId6" imgW="5791200" imgH="3721608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9" y="2094146"/>
                        <a:ext cx="3633725" cy="233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253012" y="1988343"/>
            <a:ext cx="24966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8888" algn="dec"/>
              </a:tabLs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900" b="1" dirty="0">
                <a:solidFill>
                  <a:srgbClr val="FFFF00"/>
                </a:solidFill>
                <a:latin typeface="Arial" charset="0"/>
              </a:rPr>
              <a:t>BEV+Pem  10.2 months </a:t>
            </a:r>
            <a:r>
              <a:rPr lang="de-CH" sz="900" dirty="0">
                <a:solidFill>
                  <a:srgbClr val="FFFF00"/>
                </a:solidFill>
                <a:latin typeface="Arial" charset="0"/>
              </a:rPr>
              <a:t>(81 events)</a:t>
            </a:r>
            <a:br>
              <a:rPr lang="de-CH" sz="900" b="1" dirty="0">
                <a:solidFill>
                  <a:srgbClr val="FFFF00"/>
                </a:solidFill>
                <a:latin typeface="Arial" charset="0"/>
              </a:rPr>
            </a:br>
            <a:r>
              <a:rPr lang="de-CH" sz="900" b="1" dirty="0">
                <a:solidFill>
                  <a:srgbClr val="FF66CC"/>
                </a:solidFill>
                <a:latin typeface="Arial" charset="0"/>
              </a:rPr>
              <a:t>BEV              6.6 months </a:t>
            </a:r>
            <a:r>
              <a:rPr lang="de-CH" sz="900" dirty="0">
                <a:solidFill>
                  <a:srgbClr val="FF66CC"/>
                </a:solidFill>
                <a:latin typeface="Arial" charset="0"/>
              </a:rPr>
              <a:t>(104 events)</a:t>
            </a:r>
          </a:p>
          <a:p>
            <a:pPr eaLnBrk="1" hangingPunct="1"/>
            <a:r>
              <a:rPr lang="de-CH" sz="900" b="1" dirty="0">
                <a:solidFill>
                  <a:srgbClr val="FFFFFF"/>
                </a:solidFill>
                <a:latin typeface="Arial" charset="0"/>
              </a:rPr>
              <a:t>HR, 0.50 (0.37–0.69</a:t>
            </a:r>
            <a:r>
              <a:rPr lang="de-CH" sz="900" b="1">
                <a:solidFill>
                  <a:srgbClr val="FFFFFF"/>
                </a:solidFill>
                <a:latin typeface="Arial" charset="0"/>
              </a:rPr>
              <a:t>); </a:t>
            </a:r>
            <a:r>
              <a:rPr lang="de-CH" sz="900" b="1" i="1">
                <a:solidFill>
                  <a:srgbClr val="FFFFFF"/>
                </a:solidFill>
                <a:latin typeface="Arial" charset="0"/>
              </a:rPr>
              <a:t>p</a:t>
            </a:r>
            <a:r>
              <a:rPr lang="de-CH" sz="900" b="1">
                <a:solidFill>
                  <a:srgbClr val="FFFFFF"/>
                </a:solidFill>
                <a:latin typeface="Arial" charset="0"/>
              </a:rPr>
              <a:t>&lt;0.001</a:t>
            </a:r>
            <a:endParaRPr lang="de-CH" sz="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 rot="16200000">
            <a:off x="-750261" y="3010169"/>
            <a:ext cx="20393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FFFFFF"/>
                </a:solidFill>
                <a:latin typeface="Arial" charset="0"/>
              </a:rPr>
              <a:t>Progression -free survival (%)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73514" y="4690158"/>
            <a:ext cx="42202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dirty="0">
                <a:solidFill>
                  <a:srgbClr val="FFFFFF"/>
                </a:solidFill>
                <a:latin typeface="Arial" charset="0"/>
              </a:rPr>
              <a:t>Time (months)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77181" y="1995398"/>
            <a:ext cx="377026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algn="r" eaLnBrk="1" hangingPunct="1">
              <a:spcAft>
                <a:spcPct val="31500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100</a:t>
            </a:r>
          </a:p>
          <a:p>
            <a:pPr algn="r" eaLnBrk="1" hangingPunct="1">
              <a:spcAft>
                <a:spcPct val="31500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75</a:t>
            </a:r>
          </a:p>
          <a:p>
            <a:pPr algn="r" eaLnBrk="1" hangingPunct="1">
              <a:spcAft>
                <a:spcPct val="31500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50</a:t>
            </a:r>
          </a:p>
          <a:p>
            <a:pPr algn="r" eaLnBrk="1" hangingPunct="1">
              <a:spcAft>
                <a:spcPct val="31500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25</a:t>
            </a:r>
          </a:p>
          <a:p>
            <a:pPr algn="r" eaLnBrk="1" hangingPunct="1">
              <a:spcAft>
                <a:spcPct val="31500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0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-79273" y="4821984"/>
            <a:ext cx="9412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CH" sz="900" dirty="0">
                <a:solidFill>
                  <a:srgbClr val="FFFFFF"/>
                </a:solidFill>
                <a:latin typeface="Arial" charset="0"/>
              </a:rPr>
              <a:t>Patients at risk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-79273" y="5016592"/>
            <a:ext cx="7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 charset="0"/>
              </a:rPr>
              <a:t>BEV+Pem</a:t>
            </a:r>
            <a:endParaRPr lang="en-US" sz="900" dirty="0">
              <a:solidFill>
                <a:srgbClr val="FFFFFF"/>
              </a:solidFill>
              <a:latin typeface="Arial" charset="0"/>
            </a:endParaRPr>
          </a:p>
          <a:p>
            <a:pPr eaLnBrk="1" hangingPunct="1"/>
            <a:r>
              <a:rPr lang="en-US" sz="900" dirty="0">
                <a:solidFill>
                  <a:srgbClr val="FFFFFF"/>
                </a:solidFill>
                <a:latin typeface="Arial" charset="0"/>
              </a:rPr>
              <a:t> BEV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40" y="50214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128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125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01352" y="50214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126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122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9979" y="502148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103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20795" y="50214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66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05899" y="50214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25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32274" y="502148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4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23586" y="502148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>
                <a:solidFill>
                  <a:srgbClr val="FFFFFF"/>
                </a:solidFill>
              </a:rPr>
              <a:t>0</a:t>
            </a:r>
          </a:p>
          <a:p>
            <a:pPr algn="r"/>
            <a:r>
              <a:rPr lang="en-GB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3778" y="4445283"/>
            <a:ext cx="248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5090" y="4445283"/>
            <a:ext cx="248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73717" y="4445283"/>
            <a:ext cx="248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59234" y="4445283"/>
            <a:ext cx="248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12278" y="4445283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03387" y="4445283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94699" y="4445283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879" y="138864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rgbClr val="FFC600"/>
                </a:solidFill>
                <a:ea typeface="ＭＳ Ｐゴシック" pitchFamily="34" charset="-128"/>
              </a:rPr>
              <a:t>PFS from induction</a:t>
            </a:r>
            <a:r>
              <a:rPr lang="de-CH" baseline="30000" dirty="0">
                <a:solidFill>
                  <a:srgbClr val="FFC600"/>
                </a:solidFill>
                <a:ea typeface="ＭＳ Ｐゴシック" pitchFamily="34" charset="-128"/>
              </a:rPr>
              <a:t>a</a:t>
            </a:r>
            <a:r>
              <a:rPr lang="de-CH" dirty="0">
                <a:solidFill>
                  <a:srgbClr val="FFC600"/>
                </a:solidFill>
                <a:ea typeface="ＭＳ Ｐゴシック" pitchFamily="34" charset="-128"/>
              </a:rPr>
              <a:t> </a:t>
            </a:r>
            <a:endParaRPr lang="en-GB" dirty="0">
              <a:solidFill>
                <a:srgbClr val="FFC600"/>
              </a:solidFill>
            </a:endParaRPr>
          </a:p>
        </p:txBody>
      </p:sp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473304" y="5407968"/>
            <a:ext cx="26532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900" baseline="30000">
                <a:solidFill>
                  <a:srgbClr val="FFFFFF"/>
                </a:solidFill>
                <a:latin typeface="Arial" charset="0"/>
              </a:rPr>
              <a:t>a 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Randomized patients, intent-to-treat </a:t>
            </a:r>
            <a:r>
              <a:rPr lang="en-US" sz="900" dirty="0">
                <a:solidFill>
                  <a:srgbClr val="FFFFFF"/>
                </a:solidFill>
                <a:latin typeface="Arial" charset="0"/>
              </a:rPr>
              <a:t>population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78844" y="2101341"/>
            <a:ext cx="274168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78844" y="2253741"/>
            <a:ext cx="274168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1866" y="46391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27715" y="46391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3564" y="46391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48939" y="46391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0.6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4788" y="46391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65400" y="4639188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1.0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76012" y="4639188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1.2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86624" y="4639188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1.4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97236" y="4639188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1.6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7848" y="4639188"/>
            <a:ext cx="344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1.8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118460" y="46391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>
                <a:solidFill>
                  <a:srgbClr val="FFFFFF"/>
                </a:solidFill>
              </a:rPr>
              <a:t>2.0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3992" y="5781675"/>
            <a:ext cx="4253614" cy="523220"/>
          </a:xfrm>
          <a:prstGeom prst="rect">
            <a:avLst/>
          </a:prstGeom>
          <a:solidFill>
            <a:srgbClr val="002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Pem</a:t>
            </a:r>
            <a:r>
              <a:rPr lang="en-GB" sz="1400" dirty="0"/>
              <a:t> + BEV maintenance treatment was associated with a marked increase in PFS over BEV alone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844162" y="6474897"/>
            <a:ext cx="30791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Barseli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34LBA)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06356" y="5781675"/>
            <a:ext cx="4253614" cy="523220"/>
          </a:xfrm>
          <a:prstGeom prst="rect">
            <a:avLst/>
          </a:prstGeom>
          <a:solidFill>
            <a:srgbClr val="002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Positive effect on PFS was observed in all subgroups studied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41006808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Continuation maintenance </a:t>
            </a:r>
            <a:r>
              <a:rPr lang="en-GB" sz="2400"/>
              <a:t>with BEV+Pem </a:t>
            </a:r>
            <a:r>
              <a:rPr lang="en-GB" sz="2400" dirty="0"/>
              <a:t>achieved a PFS benefit of unprecedented magnitude (10.2 months; HR, 0.50</a:t>
            </a:r>
            <a:r>
              <a:rPr lang="en-GB" sz="2400"/>
              <a:t>; p&lt;0.001</a:t>
            </a:r>
            <a:r>
              <a:rPr lang="en-GB" sz="2400" dirty="0"/>
              <a:t>) over BEV alone</a:t>
            </a:r>
          </a:p>
          <a:p>
            <a:r>
              <a:rPr lang="en-GB" sz="2400" dirty="0"/>
              <a:t>Both regimens were well tolerated but AEs occurred more frequently in the combination treatment group, with some differences due to toxicities commonly attributed to chemotherapy</a:t>
            </a:r>
          </a:p>
          <a:p>
            <a:r>
              <a:rPr lang="en-GB" sz="2400" dirty="0"/>
              <a:t>OS data available so far </a:t>
            </a:r>
            <a:r>
              <a:rPr lang="en-GB" sz="2400"/>
              <a:t>favour BEV+Pem </a:t>
            </a:r>
            <a:r>
              <a:rPr lang="en-GB" sz="2400" dirty="0"/>
              <a:t>maintenance treatment </a:t>
            </a:r>
          </a:p>
          <a:p>
            <a:r>
              <a:rPr lang="en-GB" sz="2400" dirty="0"/>
              <a:t>Overall, the AVAPERL results strongly favour the use </a:t>
            </a:r>
            <a:r>
              <a:rPr lang="en-GB" sz="2400"/>
              <a:t>of BEV+Pem </a:t>
            </a:r>
            <a:r>
              <a:rPr lang="en-GB" sz="2400" dirty="0"/>
              <a:t>as continuation maintenance therapy in patients </a:t>
            </a:r>
            <a:r>
              <a:rPr lang="en-GB" sz="2400"/>
              <a:t>with non-squamous NSCLC</a:t>
            </a:r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44162" y="6474897"/>
            <a:ext cx="30791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Barseli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34LBA)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688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600" dirty="0"/>
              <a:t>Study objective</a:t>
            </a:r>
          </a:p>
          <a:p>
            <a:pPr lvl="1"/>
            <a:r>
              <a:rPr lang="en-GB" sz="1600" dirty="0"/>
              <a:t>To investigate efficacy of BEV maintenance </a:t>
            </a:r>
            <a:r>
              <a:rPr lang="en-GB" sz="1600"/>
              <a:t>therapy on </a:t>
            </a:r>
            <a:r>
              <a:rPr lang="en-GB" sz="1600" dirty="0"/>
              <a:t>OS and PFS after induction with BEV and first-line chemotherapy (CT) in NSCLC</a:t>
            </a:r>
          </a:p>
          <a:p>
            <a:r>
              <a:rPr lang="en-GB" sz="1600" dirty="0"/>
              <a:t>Study type/design</a:t>
            </a:r>
          </a:p>
          <a:p>
            <a:pPr lvl="1"/>
            <a:r>
              <a:rPr lang="en-GB" sz="1600" dirty="0"/>
              <a:t>Observational cohort study in which choice of CT, BEV dose and schedule is based on investigator’s decision</a:t>
            </a:r>
          </a:p>
          <a:p>
            <a:pPr lvl="1"/>
            <a:r>
              <a:rPr lang="en-GB" sz="1600" dirty="0"/>
              <a:t>Analysis between</a:t>
            </a:r>
          </a:p>
          <a:p>
            <a:pPr lvl="2"/>
            <a:r>
              <a:rPr lang="en-GB" sz="1600" dirty="0"/>
              <a:t>No BEV maintenance population</a:t>
            </a:r>
            <a:r>
              <a:rPr lang="en-GB" sz="1600"/>
              <a:t>: induction </a:t>
            </a:r>
            <a:r>
              <a:rPr lang="en-GB" sz="1600" dirty="0"/>
              <a:t>period (IP) defined as 12–18 weeks of CT (∼4–6 cycles) within 18 weeks of initial BEV+CT treatment</a:t>
            </a:r>
          </a:p>
          <a:p>
            <a:pPr lvl="2"/>
            <a:r>
              <a:rPr lang="en-GB" sz="1600" dirty="0"/>
              <a:t>BEV maintenance population: treated with BEV beyond the IP</a:t>
            </a:r>
          </a:p>
          <a:p>
            <a:r>
              <a:rPr lang="en-GB" sz="1600" dirty="0"/>
              <a:t>Key results</a:t>
            </a:r>
          </a:p>
          <a:p>
            <a:pPr lvl="1"/>
            <a:r>
              <a:rPr lang="en-GB" sz="1600" dirty="0"/>
              <a:t>1967 BEV-treated patients with advanced NSCLC were enrolled (to Feb 2011) </a:t>
            </a:r>
          </a:p>
          <a:p>
            <a:pPr lvl="1"/>
            <a:r>
              <a:rPr lang="en-GB" sz="1600" dirty="0"/>
              <a:t>1213 patients survived progression-free beyond their IP</a:t>
            </a:r>
          </a:p>
          <a:p>
            <a:pPr lvl="1"/>
            <a:r>
              <a:rPr lang="en-GB" sz="1600" dirty="0"/>
              <a:t>6 month PFS and 1-year OS </a:t>
            </a:r>
            <a:r>
              <a:rPr lang="en-GB" sz="1600"/>
              <a:t>were higher </a:t>
            </a:r>
            <a:r>
              <a:rPr lang="en-GB" sz="1600" dirty="0"/>
              <a:t>in the BEV maintenance population than the group who did not receive BEV beyond the IP (44 </a:t>
            </a:r>
            <a:r>
              <a:rPr lang="en-GB" sz="1600" dirty="0" err="1"/>
              <a:t>vs</a:t>
            </a:r>
            <a:r>
              <a:rPr lang="en-GB" sz="1600" dirty="0"/>
              <a:t> 33</a:t>
            </a:r>
            <a:r>
              <a:rPr lang="en-GB" sz="1600"/>
              <a:t>%, p=0.001</a:t>
            </a:r>
            <a:r>
              <a:rPr lang="en-GB" sz="1600" dirty="0"/>
              <a:t>; 59 </a:t>
            </a:r>
            <a:r>
              <a:rPr lang="en-GB" sz="1600" dirty="0" err="1"/>
              <a:t>vs</a:t>
            </a:r>
            <a:r>
              <a:rPr lang="en-GB" sz="1600" dirty="0"/>
              <a:t> 47%, p&lt;0.001)</a:t>
            </a:r>
          </a:p>
          <a:p>
            <a:r>
              <a:rPr lang="en-GB" sz="1600" dirty="0"/>
              <a:t>Key conclusion</a:t>
            </a:r>
          </a:p>
          <a:p>
            <a:pPr lvl="1"/>
            <a:r>
              <a:rPr lang="en-GB" sz="1600" dirty="0"/>
              <a:t>In this real-world population, maintenance therapy with BEV beyond induction with first-line CT+BEV improves OS and PFS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#9020: Use </a:t>
            </a:r>
            <a:r>
              <a:rPr lang="en-GB" sz="2400"/>
              <a:t>of </a:t>
            </a:r>
            <a:r>
              <a:rPr lang="en-GB" sz="2400" err="1"/>
              <a:t>b</a:t>
            </a:r>
            <a:r>
              <a:rPr lang="en-GB" sz="2400"/>
              <a:t>evacizumab  after induction therapy is associated with survival </a:t>
            </a:r>
            <a:r>
              <a:rPr lang="en-GB" sz="2400" dirty="0"/>
              <a:t>b</a:t>
            </a:r>
            <a:r>
              <a:rPr lang="en-GB" sz="2400"/>
              <a:t>enefit in patients </a:t>
            </a:r>
            <a:r>
              <a:rPr lang="en-GB" sz="2400" dirty="0"/>
              <a:t>w</a:t>
            </a:r>
            <a:r>
              <a:rPr lang="en-GB" sz="2400"/>
              <a:t>ith </a:t>
            </a:r>
            <a:r>
              <a:rPr lang="en-GB" sz="2400" dirty="0"/>
              <a:t>NSCLC in the </a:t>
            </a:r>
            <a:r>
              <a:rPr lang="en-GB" sz="2400"/>
              <a:t>ARIES observational cohort </a:t>
            </a:r>
            <a:r>
              <a:rPr lang="en-GB" sz="2400" dirty="0"/>
              <a:t>s</a:t>
            </a:r>
            <a:r>
              <a:rPr lang="en-GB" sz="2400"/>
              <a:t>tudy </a:t>
            </a:r>
            <a:r>
              <a:rPr lang="en-GB" sz="2400" dirty="0"/>
              <a:t>(OCS) </a:t>
            </a:r>
            <a:r>
              <a:rPr lang="en-GB" sz="2400"/>
              <a:t>– MP </a:t>
            </a:r>
            <a:r>
              <a:rPr lang="en-GB" sz="2400" dirty="0" err="1"/>
              <a:t>Kosty</a:t>
            </a:r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47743" y="6474897"/>
            <a:ext cx="287559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Kosty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9020)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65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Table of contents</a:t>
            </a: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2028825"/>
            <a:ext cx="8686800" cy="3619500"/>
          </a:xfrm>
        </p:spPr>
        <p:txBody>
          <a:bodyPr/>
          <a:lstStyle/>
          <a:p>
            <a:pPr marL="179388" indent="-179388" eaLnBrk="1" hangingPunct="1"/>
            <a:r>
              <a:rPr lang="en-GB" sz="2400" dirty="0"/>
              <a:t>Biomarkers</a:t>
            </a:r>
          </a:p>
          <a:p>
            <a:pPr marL="179388" indent="-179388" eaLnBrk="1" hangingPunct="1"/>
            <a:r>
              <a:rPr lang="en-GB" sz="2400" dirty="0"/>
              <a:t>Early-stage/locally-advanced NSCLC</a:t>
            </a:r>
          </a:p>
          <a:p>
            <a:pPr marL="179388" indent="-179388" eaLnBrk="1" hangingPunct="1"/>
            <a:r>
              <a:rPr lang="en-GB" sz="2400" dirty="0"/>
              <a:t>Metastatic NSCLC</a:t>
            </a:r>
          </a:p>
          <a:p>
            <a:pPr marL="490538" lvl="1" indent="-179388" eaLnBrk="1" hangingPunct="1"/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line</a:t>
            </a:r>
          </a:p>
          <a:p>
            <a:pPr marL="490538" lvl="1" indent="-179388" eaLnBrk="1" hangingPunct="1"/>
            <a:r>
              <a:rPr lang="en-GB" sz="2400" dirty="0"/>
              <a:t>Maintenance</a:t>
            </a:r>
          </a:p>
          <a:p>
            <a:pPr marL="490538" lvl="1" indent="-179388" eaLnBrk="1" hangingPunct="1"/>
            <a:r>
              <a:rPr lang="en-GB" sz="2400" dirty="0"/>
              <a:t>Later lines</a:t>
            </a:r>
          </a:p>
          <a:p>
            <a:pPr marL="490538" lvl="1" indent="-179388" eaLnBrk="1" hangingPunct="1"/>
            <a:r>
              <a:rPr lang="en-GB" sz="2400" dirty="0"/>
              <a:t>Elderly</a:t>
            </a:r>
          </a:p>
          <a:p>
            <a:pPr marL="179388" indent="-179388" eaLnBrk="1" hangingPunct="1"/>
            <a:r>
              <a:rPr lang="en-GB" sz="2400" dirty="0"/>
              <a:t>Trial design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Metastatic NSCLC</a:t>
            </a:r>
            <a:endParaRPr lang="en-US" dirty="0"/>
          </a:p>
        </p:txBody>
      </p:sp>
      <p:sp>
        <p:nvSpPr>
          <p:cNvPr id="1372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Later lines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#27LBA: A Phase II study of sorafenib in patients with locally advanced and/or metastatic (stage IIIB or IV) non-small cell lung cancer (NSCLC) with a K-Ras mutation – A Dingemans</a:t>
            </a:r>
            <a:endParaRPr lang="en-GB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700" dirty="0"/>
              <a:t>Study objective</a:t>
            </a:r>
          </a:p>
          <a:p>
            <a:pPr lvl="1"/>
            <a:r>
              <a:rPr lang="en-GB" sz="1700" dirty="0"/>
              <a:t>To investigate the use of </a:t>
            </a:r>
            <a:r>
              <a:rPr lang="en-GB" sz="1700" dirty="0" err="1"/>
              <a:t>sorafenib</a:t>
            </a:r>
            <a:r>
              <a:rPr lang="en-GB" sz="1700" dirty="0"/>
              <a:t> in NSCLC with K-</a:t>
            </a:r>
            <a:r>
              <a:rPr lang="en-GB" sz="1700" dirty="0" err="1"/>
              <a:t>Ras</a:t>
            </a:r>
            <a:r>
              <a:rPr lang="en-GB" sz="1700" dirty="0"/>
              <a:t> mutation</a:t>
            </a:r>
          </a:p>
          <a:p>
            <a:r>
              <a:rPr lang="en-GB" sz="1700" dirty="0"/>
              <a:t>Study type/design</a:t>
            </a:r>
          </a:p>
          <a:p>
            <a:pPr lvl="1"/>
            <a:r>
              <a:rPr lang="en-GB" sz="1700" dirty="0"/>
              <a:t>Single arm Phase II study</a:t>
            </a:r>
          </a:p>
          <a:p>
            <a:pPr lvl="1"/>
            <a:r>
              <a:rPr lang="en-GB" sz="1700" dirty="0"/>
              <a:t>Inclusion criteria: stage IV NSCLC with proven K-</a:t>
            </a:r>
            <a:r>
              <a:rPr lang="en-GB" sz="1700" dirty="0" err="1"/>
              <a:t>Ras</a:t>
            </a:r>
            <a:r>
              <a:rPr lang="en-GB" sz="1700" dirty="0"/>
              <a:t> mutation; progression after ≥1 platinum doublet; ECOG 0-2</a:t>
            </a:r>
            <a:r>
              <a:rPr lang="en-GB" sz="1700"/>
              <a:t>; asymptomatic </a:t>
            </a:r>
            <a:r>
              <a:rPr lang="en-GB" sz="1700" dirty="0"/>
              <a:t>brain metastasis allowed</a:t>
            </a:r>
          </a:p>
          <a:p>
            <a:pPr lvl="1"/>
            <a:r>
              <a:rPr lang="en-GB" sz="1700" dirty="0"/>
              <a:t>All patients were treated with </a:t>
            </a:r>
            <a:r>
              <a:rPr lang="en-GB" sz="1700" dirty="0" err="1"/>
              <a:t>sorafenib</a:t>
            </a:r>
            <a:r>
              <a:rPr lang="en-GB" sz="1700" dirty="0"/>
              <a:t> (400 mg, bid)</a:t>
            </a:r>
          </a:p>
          <a:p>
            <a:pPr lvl="1"/>
            <a:r>
              <a:rPr lang="en-GB" sz="1700" dirty="0"/>
              <a:t>Primary endpoint: rate of no progression at 6 weeks</a:t>
            </a:r>
          </a:p>
          <a:p>
            <a:pPr lvl="1"/>
            <a:r>
              <a:rPr lang="en-GB" sz="1700" dirty="0"/>
              <a:t>Secondary endpoint: PFS</a:t>
            </a:r>
          </a:p>
          <a:p>
            <a:r>
              <a:rPr lang="en-GB" sz="1700" dirty="0"/>
              <a:t>Patients</a:t>
            </a:r>
          </a:p>
          <a:p>
            <a:pPr lvl="1"/>
            <a:r>
              <a:rPr lang="en-GB" sz="1700" dirty="0"/>
              <a:t>57 patients with stage IV NSCLC received at least one dose of </a:t>
            </a:r>
            <a:r>
              <a:rPr lang="en-GB" sz="1700" dirty="0" err="1"/>
              <a:t>sorafenib</a:t>
            </a:r>
            <a:endParaRPr lang="en-GB" sz="1700" dirty="0"/>
          </a:p>
          <a:p>
            <a:pPr lvl="1"/>
            <a:r>
              <a:rPr lang="en-GB" sz="1700"/>
              <a:t>Mean age 58.5 years; 28% male; 21/77% former/current smokers</a:t>
            </a:r>
          </a:p>
          <a:p>
            <a:pPr lvl="1"/>
            <a:r>
              <a:rPr lang="en-GB" sz="1700"/>
              <a:t>ECOG PS 0/1/2: 40/53/7%</a:t>
            </a:r>
          </a:p>
          <a:p>
            <a:pPr lvl="1"/>
            <a:r>
              <a:rPr lang="en-GB" sz="1700"/>
              <a:t>2</a:t>
            </a:r>
            <a:r>
              <a:rPr lang="en-GB" sz="1700" baseline="30000"/>
              <a:t>nd</a:t>
            </a:r>
            <a:r>
              <a:rPr lang="en-GB" sz="1700"/>
              <a:t>/3</a:t>
            </a:r>
            <a:r>
              <a:rPr lang="en-GB" sz="1700" baseline="30000"/>
              <a:t>rd</a:t>
            </a:r>
            <a:r>
              <a:rPr lang="en-GB" sz="1700"/>
              <a:t>/≥4</a:t>
            </a:r>
            <a:r>
              <a:rPr lang="en-GB" sz="1700" baseline="30000"/>
              <a:t>th</a:t>
            </a:r>
            <a:r>
              <a:rPr lang="en-GB" sz="1700"/>
              <a:t> line of treatment: 54/28/18%</a:t>
            </a:r>
          </a:p>
          <a:p>
            <a:pPr lvl="1"/>
            <a:r>
              <a:rPr lang="en-GB" sz="1700"/>
              <a:t>81% adenocarcinoma</a:t>
            </a:r>
          </a:p>
          <a:p>
            <a:pPr lvl="1"/>
            <a:r>
              <a:rPr lang="en-GB" sz="1700"/>
              <a:t>Median </a:t>
            </a:r>
            <a:r>
              <a:rPr lang="en-GB" sz="1700" dirty="0"/>
              <a:t>duration of treatment </a:t>
            </a:r>
            <a:r>
              <a:rPr lang="en-GB" sz="1700"/>
              <a:t>9 weeks </a:t>
            </a:r>
            <a:r>
              <a:rPr lang="en-GB" sz="1700" dirty="0"/>
              <a:t>(range 0-61 </a:t>
            </a:r>
            <a:r>
              <a:rPr lang="en-GB" sz="1700"/>
              <a:t>weeks)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37988" y="6474897"/>
            <a:ext cx="33853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Dingemans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27LBA)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39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37988" y="6474897"/>
            <a:ext cx="33853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>
                <a:solidFill>
                  <a:srgbClr val="FFFFFF"/>
                </a:solidFill>
              </a:rPr>
              <a:t>Dingemans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27LBA)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872" y="1236618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kern="0" dirty="0">
                <a:solidFill>
                  <a:schemeClr val="tx2"/>
                </a:solidFill>
              </a:rPr>
              <a:t>Primary endpoint:</a:t>
            </a:r>
            <a:br>
              <a:rPr lang="en-GB" kern="0" dirty="0">
                <a:solidFill>
                  <a:schemeClr val="tx2"/>
                </a:solidFill>
              </a:rPr>
            </a:br>
            <a:r>
              <a:rPr lang="en-GB" kern="0" dirty="0">
                <a:solidFill>
                  <a:schemeClr val="tx2"/>
                </a:solidFill>
              </a:rPr>
              <a:t>No progression at 6 weeks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121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Secondary efficacy endpoint:  PFS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02418"/>
              </p:ext>
            </p:extLst>
          </p:nvPr>
        </p:nvGraphicFramePr>
        <p:xfrm>
          <a:off x="533400" y="2985403"/>
          <a:ext cx="373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Efficacy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Partial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response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9 (16%)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Stable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21 (37%)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Progressive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27 (47%)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No progression at 6 weeks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85908" y="1482646"/>
            <a:ext cx="4403496" cy="4179676"/>
            <a:chOff x="4485908" y="1423271"/>
            <a:chExt cx="4403496" cy="4847146"/>
          </a:xfrm>
        </p:grpSpPr>
        <p:grpSp>
          <p:nvGrpSpPr>
            <p:cNvPr id="3" name="Group 5128"/>
            <p:cNvGrpSpPr/>
            <p:nvPr/>
          </p:nvGrpSpPr>
          <p:grpSpPr>
            <a:xfrm>
              <a:off x="5199809" y="1554163"/>
              <a:ext cx="3508375" cy="4051300"/>
              <a:chOff x="5199809" y="1554163"/>
              <a:chExt cx="3508375" cy="4051300"/>
            </a:xfrm>
          </p:grpSpPr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5337921" y="1554163"/>
                <a:ext cx="3370263" cy="3927475"/>
              </a:xfrm>
              <a:custGeom>
                <a:avLst/>
                <a:gdLst>
                  <a:gd name="T0" fmla="*/ 0 w 707"/>
                  <a:gd name="T1" fmla="*/ 0 h 824"/>
                  <a:gd name="T2" fmla="*/ 0 w 707"/>
                  <a:gd name="T3" fmla="*/ 824 h 824"/>
                  <a:gd name="T4" fmla="*/ 707 w 707"/>
                  <a:gd name="T5" fmla="*/ 824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7" h="824">
                    <a:moveTo>
                      <a:pt x="0" y="0"/>
                    </a:moveTo>
                    <a:lnTo>
                      <a:pt x="0" y="824"/>
                    </a:lnTo>
                    <a:lnTo>
                      <a:pt x="707" y="824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5199809" y="2339975"/>
                <a:ext cx="123825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>
                <a:off x="5199809" y="1558925"/>
                <a:ext cx="123825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5199809" y="3113088"/>
                <a:ext cx="123825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5199809" y="3894138"/>
                <a:ext cx="123825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5199809" y="4686300"/>
                <a:ext cx="123825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5199809" y="5481638"/>
                <a:ext cx="123825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20" name="Line 25"/>
              <p:cNvSpPr>
                <a:spLocks noChangeShapeType="1"/>
              </p:cNvSpPr>
              <p:nvPr/>
            </p:nvSpPr>
            <p:spPr bwMode="auto">
              <a:xfrm flipV="1">
                <a:off x="5339400" y="5476875"/>
                <a:ext cx="0" cy="12382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21" name="Line 26"/>
              <p:cNvSpPr>
                <a:spLocks noChangeShapeType="1"/>
              </p:cNvSpPr>
              <p:nvPr/>
            </p:nvSpPr>
            <p:spPr bwMode="auto">
              <a:xfrm>
                <a:off x="6477746" y="5481638"/>
                <a:ext cx="0" cy="12382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23" name="Line 27"/>
              <p:cNvSpPr>
                <a:spLocks noChangeShapeType="1"/>
              </p:cNvSpPr>
              <p:nvPr/>
            </p:nvSpPr>
            <p:spPr bwMode="auto">
              <a:xfrm flipV="1">
                <a:off x="7598521" y="5472113"/>
                <a:ext cx="0" cy="12382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24" name="Line 28"/>
              <p:cNvSpPr>
                <a:spLocks noChangeShapeType="1"/>
              </p:cNvSpPr>
              <p:nvPr/>
            </p:nvSpPr>
            <p:spPr bwMode="auto">
              <a:xfrm>
                <a:off x="8708184" y="5476875"/>
                <a:ext cx="0" cy="123825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126" name="Freeform 29"/>
              <p:cNvSpPr>
                <a:spLocks/>
              </p:cNvSpPr>
              <p:nvPr/>
            </p:nvSpPr>
            <p:spPr bwMode="auto">
              <a:xfrm>
                <a:off x="5328396" y="1582738"/>
                <a:ext cx="3370263" cy="3884613"/>
              </a:xfrm>
              <a:custGeom>
                <a:avLst/>
                <a:gdLst>
                  <a:gd name="T0" fmla="*/ 707 w 707"/>
                  <a:gd name="T1" fmla="*/ 815 h 815"/>
                  <a:gd name="T2" fmla="*/ 707 w 707"/>
                  <a:gd name="T3" fmla="*/ 800 h 815"/>
                  <a:gd name="T4" fmla="*/ 538 w 707"/>
                  <a:gd name="T5" fmla="*/ 800 h 815"/>
                  <a:gd name="T6" fmla="*/ 538 w 707"/>
                  <a:gd name="T7" fmla="*/ 781 h 815"/>
                  <a:gd name="T8" fmla="*/ 517 w 707"/>
                  <a:gd name="T9" fmla="*/ 781 h 815"/>
                  <a:gd name="T10" fmla="*/ 517 w 707"/>
                  <a:gd name="T11" fmla="*/ 761 h 815"/>
                  <a:gd name="T12" fmla="*/ 480 w 707"/>
                  <a:gd name="T13" fmla="*/ 761 h 815"/>
                  <a:gd name="T14" fmla="*/ 480 w 707"/>
                  <a:gd name="T15" fmla="*/ 734 h 815"/>
                  <a:gd name="T16" fmla="*/ 356 w 707"/>
                  <a:gd name="T17" fmla="*/ 734 h 815"/>
                  <a:gd name="T18" fmla="*/ 356 w 707"/>
                  <a:gd name="T19" fmla="*/ 707 h 815"/>
                  <a:gd name="T20" fmla="*/ 304 w 707"/>
                  <a:gd name="T21" fmla="*/ 707 h 815"/>
                  <a:gd name="T22" fmla="*/ 304 w 707"/>
                  <a:gd name="T23" fmla="*/ 691 h 815"/>
                  <a:gd name="T24" fmla="*/ 282 w 707"/>
                  <a:gd name="T25" fmla="*/ 691 h 815"/>
                  <a:gd name="T26" fmla="*/ 282 w 707"/>
                  <a:gd name="T27" fmla="*/ 680 h 815"/>
                  <a:gd name="T28" fmla="*/ 267 w 707"/>
                  <a:gd name="T29" fmla="*/ 680 h 815"/>
                  <a:gd name="T30" fmla="*/ 267 w 707"/>
                  <a:gd name="T31" fmla="*/ 666 h 815"/>
                  <a:gd name="T32" fmla="*/ 252 w 707"/>
                  <a:gd name="T33" fmla="*/ 666 h 815"/>
                  <a:gd name="T34" fmla="*/ 252 w 707"/>
                  <a:gd name="T35" fmla="*/ 647 h 815"/>
                  <a:gd name="T36" fmla="*/ 240 w 707"/>
                  <a:gd name="T37" fmla="*/ 647 h 815"/>
                  <a:gd name="T38" fmla="*/ 240 w 707"/>
                  <a:gd name="T39" fmla="*/ 631 h 815"/>
                  <a:gd name="T40" fmla="*/ 224 w 707"/>
                  <a:gd name="T41" fmla="*/ 631 h 815"/>
                  <a:gd name="T42" fmla="*/ 224 w 707"/>
                  <a:gd name="T43" fmla="*/ 614 h 815"/>
                  <a:gd name="T44" fmla="*/ 215 w 707"/>
                  <a:gd name="T45" fmla="*/ 614 h 815"/>
                  <a:gd name="T46" fmla="*/ 215 w 707"/>
                  <a:gd name="T47" fmla="*/ 585 h 815"/>
                  <a:gd name="T48" fmla="*/ 195 w 707"/>
                  <a:gd name="T49" fmla="*/ 585 h 815"/>
                  <a:gd name="T50" fmla="*/ 195 w 707"/>
                  <a:gd name="T51" fmla="*/ 560 h 815"/>
                  <a:gd name="T52" fmla="*/ 195 w 707"/>
                  <a:gd name="T53" fmla="*/ 540 h 815"/>
                  <a:gd name="T54" fmla="*/ 178 w 707"/>
                  <a:gd name="T55" fmla="*/ 540 h 815"/>
                  <a:gd name="T56" fmla="*/ 178 w 707"/>
                  <a:gd name="T57" fmla="*/ 511 h 815"/>
                  <a:gd name="T58" fmla="*/ 164 w 707"/>
                  <a:gd name="T59" fmla="*/ 511 h 815"/>
                  <a:gd name="T60" fmla="*/ 164 w 707"/>
                  <a:gd name="T61" fmla="*/ 490 h 815"/>
                  <a:gd name="T62" fmla="*/ 145 w 707"/>
                  <a:gd name="T63" fmla="*/ 490 h 815"/>
                  <a:gd name="T64" fmla="*/ 145 w 707"/>
                  <a:gd name="T65" fmla="*/ 453 h 815"/>
                  <a:gd name="T66" fmla="*/ 129 w 707"/>
                  <a:gd name="T67" fmla="*/ 453 h 815"/>
                  <a:gd name="T68" fmla="*/ 129 w 707"/>
                  <a:gd name="T69" fmla="*/ 428 h 815"/>
                  <a:gd name="T70" fmla="*/ 118 w 707"/>
                  <a:gd name="T71" fmla="*/ 428 h 815"/>
                  <a:gd name="T72" fmla="*/ 118 w 707"/>
                  <a:gd name="T73" fmla="*/ 401 h 815"/>
                  <a:gd name="T74" fmla="*/ 106 w 707"/>
                  <a:gd name="T75" fmla="*/ 401 h 815"/>
                  <a:gd name="T76" fmla="*/ 106 w 707"/>
                  <a:gd name="T77" fmla="*/ 360 h 815"/>
                  <a:gd name="T78" fmla="*/ 97 w 707"/>
                  <a:gd name="T79" fmla="*/ 360 h 815"/>
                  <a:gd name="T80" fmla="*/ 97 w 707"/>
                  <a:gd name="T81" fmla="*/ 325 h 815"/>
                  <a:gd name="T82" fmla="*/ 79 w 707"/>
                  <a:gd name="T83" fmla="*/ 325 h 815"/>
                  <a:gd name="T84" fmla="*/ 79 w 707"/>
                  <a:gd name="T85" fmla="*/ 289 h 815"/>
                  <a:gd name="T86" fmla="*/ 79 w 707"/>
                  <a:gd name="T87" fmla="*/ 223 h 815"/>
                  <a:gd name="T88" fmla="*/ 67 w 707"/>
                  <a:gd name="T89" fmla="*/ 223 h 815"/>
                  <a:gd name="T90" fmla="*/ 67 w 707"/>
                  <a:gd name="T91" fmla="*/ 161 h 815"/>
                  <a:gd name="T92" fmla="*/ 56 w 707"/>
                  <a:gd name="T93" fmla="*/ 161 h 815"/>
                  <a:gd name="T94" fmla="*/ 56 w 707"/>
                  <a:gd name="T95" fmla="*/ 97 h 815"/>
                  <a:gd name="T96" fmla="*/ 44 w 707"/>
                  <a:gd name="T97" fmla="*/ 97 h 815"/>
                  <a:gd name="T98" fmla="*/ 44 w 707"/>
                  <a:gd name="T99" fmla="*/ 43 h 815"/>
                  <a:gd name="T100" fmla="*/ 33 w 707"/>
                  <a:gd name="T101" fmla="*/ 43 h 815"/>
                  <a:gd name="T102" fmla="*/ 33 w 707"/>
                  <a:gd name="T103" fmla="*/ 0 h 815"/>
                  <a:gd name="T104" fmla="*/ 0 w 707"/>
                  <a:gd name="T105" fmla="*/ 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7" h="815">
                    <a:moveTo>
                      <a:pt x="707" y="815"/>
                    </a:moveTo>
                    <a:lnTo>
                      <a:pt x="707" y="800"/>
                    </a:lnTo>
                    <a:lnTo>
                      <a:pt x="538" y="800"/>
                    </a:lnTo>
                    <a:lnTo>
                      <a:pt x="538" y="781"/>
                    </a:lnTo>
                    <a:lnTo>
                      <a:pt x="517" y="781"/>
                    </a:lnTo>
                    <a:lnTo>
                      <a:pt x="517" y="761"/>
                    </a:lnTo>
                    <a:lnTo>
                      <a:pt x="480" y="761"/>
                    </a:lnTo>
                    <a:lnTo>
                      <a:pt x="480" y="734"/>
                    </a:lnTo>
                    <a:lnTo>
                      <a:pt x="356" y="734"/>
                    </a:lnTo>
                    <a:lnTo>
                      <a:pt x="356" y="707"/>
                    </a:lnTo>
                    <a:lnTo>
                      <a:pt x="304" y="707"/>
                    </a:lnTo>
                    <a:lnTo>
                      <a:pt x="304" y="691"/>
                    </a:lnTo>
                    <a:lnTo>
                      <a:pt x="282" y="691"/>
                    </a:lnTo>
                    <a:lnTo>
                      <a:pt x="282" y="680"/>
                    </a:lnTo>
                    <a:lnTo>
                      <a:pt x="267" y="680"/>
                    </a:lnTo>
                    <a:lnTo>
                      <a:pt x="267" y="666"/>
                    </a:lnTo>
                    <a:lnTo>
                      <a:pt x="252" y="666"/>
                    </a:lnTo>
                    <a:lnTo>
                      <a:pt x="252" y="647"/>
                    </a:lnTo>
                    <a:lnTo>
                      <a:pt x="240" y="647"/>
                    </a:lnTo>
                    <a:lnTo>
                      <a:pt x="240" y="631"/>
                    </a:lnTo>
                    <a:lnTo>
                      <a:pt x="224" y="631"/>
                    </a:lnTo>
                    <a:lnTo>
                      <a:pt x="224" y="614"/>
                    </a:lnTo>
                    <a:lnTo>
                      <a:pt x="215" y="614"/>
                    </a:lnTo>
                    <a:lnTo>
                      <a:pt x="215" y="585"/>
                    </a:lnTo>
                    <a:lnTo>
                      <a:pt x="195" y="585"/>
                    </a:lnTo>
                    <a:lnTo>
                      <a:pt x="195" y="560"/>
                    </a:lnTo>
                    <a:lnTo>
                      <a:pt x="195" y="540"/>
                    </a:lnTo>
                    <a:lnTo>
                      <a:pt x="178" y="540"/>
                    </a:lnTo>
                    <a:lnTo>
                      <a:pt x="178" y="511"/>
                    </a:lnTo>
                    <a:lnTo>
                      <a:pt x="164" y="511"/>
                    </a:lnTo>
                    <a:lnTo>
                      <a:pt x="164" y="490"/>
                    </a:lnTo>
                    <a:lnTo>
                      <a:pt x="145" y="490"/>
                    </a:lnTo>
                    <a:lnTo>
                      <a:pt x="145" y="453"/>
                    </a:lnTo>
                    <a:lnTo>
                      <a:pt x="129" y="453"/>
                    </a:lnTo>
                    <a:lnTo>
                      <a:pt x="129" y="428"/>
                    </a:lnTo>
                    <a:lnTo>
                      <a:pt x="118" y="428"/>
                    </a:lnTo>
                    <a:lnTo>
                      <a:pt x="118" y="401"/>
                    </a:lnTo>
                    <a:lnTo>
                      <a:pt x="106" y="401"/>
                    </a:lnTo>
                    <a:lnTo>
                      <a:pt x="106" y="360"/>
                    </a:lnTo>
                    <a:lnTo>
                      <a:pt x="97" y="360"/>
                    </a:lnTo>
                    <a:lnTo>
                      <a:pt x="97" y="325"/>
                    </a:lnTo>
                    <a:lnTo>
                      <a:pt x="79" y="325"/>
                    </a:lnTo>
                    <a:lnTo>
                      <a:pt x="79" y="289"/>
                    </a:lnTo>
                    <a:lnTo>
                      <a:pt x="79" y="223"/>
                    </a:lnTo>
                    <a:lnTo>
                      <a:pt x="67" y="223"/>
                    </a:lnTo>
                    <a:lnTo>
                      <a:pt x="67" y="161"/>
                    </a:lnTo>
                    <a:lnTo>
                      <a:pt x="56" y="161"/>
                    </a:lnTo>
                    <a:lnTo>
                      <a:pt x="56" y="97"/>
                    </a:lnTo>
                    <a:lnTo>
                      <a:pt x="44" y="97"/>
                    </a:lnTo>
                    <a:lnTo>
                      <a:pt x="44" y="43"/>
                    </a:lnTo>
                    <a:lnTo>
                      <a:pt x="33" y="43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60BF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28" name="TextBox 5127"/>
            <p:cNvSpPr txBox="1"/>
            <p:nvPr/>
          </p:nvSpPr>
          <p:spPr>
            <a:xfrm>
              <a:off x="5208351" y="5622591"/>
              <a:ext cx="269626" cy="32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0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31334" y="5622591"/>
              <a:ext cx="269626" cy="32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5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23712" y="5622591"/>
              <a:ext cx="354584" cy="32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10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534820" y="5622591"/>
              <a:ext cx="354584" cy="321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15</a:t>
              </a:r>
              <a:endParaRPr lang="en-GB" sz="1200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38572" y="5913490"/>
              <a:ext cx="1289135" cy="356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FFFF"/>
                  </a:solidFill>
                </a:rPr>
                <a:t>PFS (months)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19984" y="5343138"/>
              <a:ext cx="397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FFFFFF"/>
                  </a:solidFill>
                </a:rPr>
                <a:t>0.0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19983" y="454780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FFFFFF"/>
                  </a:solidFill>
                </a:rPr>
                <a:t>0.2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19983" y="375246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FFFFFF"/>
                  </a:solidFill>
                </a:rPr>
                <a:t>0.4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19983" y="297617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FFFFFF"/>
                  </a:solidFill>
                </a:rPr>
                <a:t>0.6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9983" y="220941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FFFFFF"/>
                  </a:solidFill>
                </a:rPr>
                <a:t>0.8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19983" y="142327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FFFFFF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3632036" y="3556824"/>
              <a:ext cx="20155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FFFF"/>
                  </a:solidFill>
                </a:rPr>
                <a:t>Cumulative survival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065720" y="2131924"/>
            <a:ext cx="2154757" cy="523220"/>
          </a:xfrm>
          <a:prstGeom prst="rect">
            <a:avLst/>
          </a:prstGeom>
          <a:noFill/>
          <a:ln w="31750"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Median PFS: 2.3 months</a:t>
            </a:r>
          </a:p>
          <a:p>
            <a:r>
              <a:rPr lang="en-GB" sz="1400" dirty="0">
                <a:solidFill>
                  <a:srgbClr val="FFFFFF"/>
                </a:solidFill>
              </a:rPr>
              <a:t>(95% CI: 1.6-3.0)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992" y="5715000"/>
            <a:ext cx="4253614" cy="338554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Primary endpoint was achieved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7740" y="5663625"/>
            <a:ext cx="4253614" cy="584775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Sorafenib</a:t>
            </a:r>
            <a:r>
              <a:rPr lang="en-GB" sz="1600" dirty="0"/>
              <a:t> treatment was associated with a PFS of 2.3 months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662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Sorafenib</a:t>
            </a:r>
            <a:r>
              <a:rPr lang="en-GB" dirty="0"/>
              <a:t> shows activity in K-</a:t>
            </a:r>
            <a:r>
              <a:rPr lang="en-GB" dirty="0" err="1"/>
              <a:t>Ras</a:t>
            </a:r>
            <a:r>
              <a:rPr lang="en-GB" dirty="0"/>
              <a:t> mutated NSCLC</a:t>
            </a:r>
          </a:p>
          <a:p>
            <a:pPr lvl="1"/>
            <a:r>
              <a:rPr lang="en-GB" dirty="0"/>
              <a:t>Primary endpoint was achieved with no progression within 6 weeks observed in 53% of patients</a:t>
            </a:r>
          </a:p>
          <a:p>
            <a:pPr lvl="1"/>
            <a:r>
              <a:rPr lang="en-GB" dirty="0"/>
              <a:t>Treatment was associated with median PFS of 2.3 months</a:t>
            </a:r>
          </a:p>
          <a:p>
            <a:r>
              <a:rPr lang="en-GB" dirty="0" err="1"/>
              <a:t>Sorafenib</a:t>
            </a:r>
            <a:r>
              <a:rPr lang="en-GB" dirty="0"/>
              <a:t> was well tolerated with few cases of grade 3 or more toxicity</a:t>
            </a:r>
          </a:p>
          <a:p>
            <a:r>
              <a:rPr lang="en-GB" dirty="0"/>
              <a:t>WHO-PS 2 patients showed rapid deterioration (PFS of 1.2 months)</a:t>
            </a:r>
          </a:p>
          <a:p>
            <a:r>
              <a:rPr lang="en-GB" dirty="0"/>
              <a:t>Further work is required to </a:t>
            </a:r>
          </a:p>
          <a:p>
            <a:pPr lvl="1"/>
            <a:r>
              <a:rPr lang="en-GB" dirty="0"/>
              <a:t>Identify subgroup of patients who will show </a:t>
            </a:r>
            <a:r>
              <a:rPr lang="en-GB"/>
              <a:t>prolonged benefit</a:t>
            </a:r>
            <a:br>
              <a:rPr lang="en-GB"/>
            </a:br>
            <a:r>
              <a:rPr lang="en-GB"/>
              <a:t>to </a:t>
            </a:r>
            <a:r>
              <a:rPr lang="en-GB" dirty="0"/>
              <a:t>treatment</a:t>
            </a:r>
          </a:p>
          <a:p>
            <a:pPr lvl="1"/>
            <a:r>
              <a:rPr lang="en-GB" dirty="0"/>
              <a:t>Understand the effect of specific K-</a:t>
            </a:r>
            <a:r>
              <a:rPr lang="en-GB" dirty="0" err="1"/>
              <a:t>Ras</a:t>
            </a:r>
            <a:r>
              <a:rPr lang="en-GB" dirty="0"/>
              <a:t> mutation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37988" y="6474897"/>
            <a:ext cx="33853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Dingemans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27LBA)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688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#9012: A Phase </a:t>
            </a:r>
            <a:r>
              <a:rPr lang="en-GB" sz="1900" err="1"/>
              <a:t>Ib</a:t>
            </a:r>
            <a:r>
              <a:rPr lang="en-GB" sz="1900"/>
              <a:t> study to evaluate the PI3-kinase </a:t>
            </a:r>
            <a:r>
              <a:rPr lang="en-GB" sz="1900" dirty="0"/>
              <a:t>i</a:t>
            </a:r>
            <a:r>
              <a:rPr lang="en-GB" sz="1900"/>
              <a:t>nhibitor GDC-0941 with </a:t>
            </a:r>
            <a:r>
              <a:rPr lang="en-GB" sz="1900" dirty="0"/>
              <a:t>p</a:t>
            </a:r>
            <a:r>
              <a:rPr lang="en-GB" sz="1900"/>
              <a:t>aclitaxel </a:t>
            </a:r>
            <a:r>
              <a:rPr lang="en-GB" sz="1900" dirty="0"/>
              <a:t>(P) </a:t>
            </a:r>
            <a:r>
              <a:rPr lang="en-GB" sz="1900"/>
              <a:t>and carboplatin </a:t>
            </a:r>
            <a:r>
              <a:rPr lang="en-GB" sz="1900" dirty="0"/>
              <a:t>(C</a:t>
            </a:r>
            <a:r>
              <a:rPr lang="en-GB" sz="1900"/>
              <a:t>), with and without </a:t>
            </a:r>
            <a:r>
              <a:rPr lang="en-GB" sz="1900" dirty="0" err="1"/>
              <a:t>b</a:t>
            </a:r>
            <a:r>
              <a:rPr lang="en-GB" sz="1900"/>
              <a:t>evacizumab </a:t>
            </a:r>
            <a:r>
              <a:rPr lang="en-GB" sz="1900" dirty="0"/>
              <a:t>(BEV), </a:t>
            </a:r>
            <a:r>
              <a:rPr lang="en-GB" sz="1900"/>
              <a:t>in patients with advanced non-small cell lung </a:t>
            </a:r>
            <a:r>
              <a:rPr lang="en-GB" sz="1900" dirty="0"/>
              <a:t>c</a:t>
            </a:r>
            <a:r>
              <a:rPr lang="en-GB" sz="1900"/>
              <a:t>ancer </a:t>
            </a:r>
            <a:r>
              <a:rPr lang="en-GB" sz="1900" dirty="0"/>
              <a:t>(</a:t>
            </a:r>
            <a:r>
              <a:rPr lang="en-GB" sz="1900"/>
              <a:t>NSCLC) – H. </a:t>
            </a:r>
            <a:r>
              <a:rPr lang="en-GB" sz="1900" dirty="0" err="1"/>
              <a:t>Groen</a:t>
            </a:r>
            <a:endParaRPr lang="en-GB" sz="19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objective</a:t>
            </a:r>
          </a:p>
          <a:p>
            <a:pPr lvl="1"/>
            <a:r>
              <a:rPr lang="en-GB" dirty="0"/>
              <a:t>To establish the safety and tolerability of GDC-0941 with paclitaxel (P) and carboplatin (C), with and without </a:t>
            </a:r>
            <a:r>
              <a:rPr lang="en-GB" dirty="0" err="1"/>
              <a:t>bevacizumab</a:t>
            </a:r>
            <a:r>
              <a:rPr lang="en-GB" dirty="0"/>
              <a:t> (BEV)</a:t>
            </a:r>
          </a:p>
          <a:p>
            <a:r>
              <a:rPr lang="en-GB" dirty="0"/>
              <a:t>Study type/design</a:t>
            </a:r>
          </a:p>
          <a:p>
            <a:pPr lvl="1"/>
            <a:r>
              <a:rPr lang="en-GB" dirty="0"/>
              <a:t>2-arm phase </a:t>
            </a:r>
            <a:r>
              <a:rPr lang="en-GB" dirty="0" err="1"/>
              <a:t>Ib</a:t>
            </a:r>
            <a:r>
              <a:rPr lang="en-GB" dirty="0"/>
              <a:t> study</a:t>
            </a:r>
          </a:p>
          <a:p>
            <a:pPr lvl="2"/>
            <a:r>
              <a:rPr lang="en-GB" dirty="0"/>
              <a:t>Arm A: GDC-0941 + C + P ineligible for BEV</a:t>
            </a:r>
          </a:p>
          <a:p>
            <a:pPr lvl="2"/>
            <a:r>
              <a:rPr lang="en-GB" dirty="0"/>
              <a:t>Arm B: GDC-0941 + C + P eligible for BEV</a:t>
            </a:r>
          </a:p>
          <a:p>
            <a:pPr lvl="1"/>
            <a:r>
              <a:rPr lang="en-GB" dirty="0"/>
              <a:t>Doses: GDC-09411, 60 to 330 </a:t>
            </a:r>
            <a:r>
              <a:rPr lang="en-GB"/>
              <a:t>mg PO </a:t>
            </a:r>
            <a:r>
              <a:rPr lang="en-GB" err="1"/>
              <a:t>qd</a:t>
            </a:r>
            <a:r>
              <a:rPr lang="en-GB"/>
              <a:t> days </a:t>
            </a:r>
            <a:r>
              <a:rPr lang="en-GB" dirty="0"/>
              <a:t>1-14 of a 21-day cycle; P, 200 mg/m</a:t>
            </a:r>
            <a:r>
              <a:rPr lang="en-GB" baseline="30000" dirty="0"/>
              <a:t>2</a:t>
            </a:r>
            <a:r>
              <a:rPr lang="en-GB" dirty="0"/>
              <a:t> for 4-6 cycles; C, AUC 6 mg/</a:t>
            </a:r>
            <a:r>
              <a:rPr lang="en-GB" dirty="0" err="1"/>
              <a:t>mL.min</a:t>
            </a:r>
            <a:r>
              <a:rPr lang="en-GB" dirty="0"/>
              <a:t> for 4-6 cycles; BEV, 15 mg/kg every 3 weeks</a:t>
            </a:r>
          </a:p>
          <a:p>
            <a:r>
              <a:rPr lang="en-GB" dirty="0"/>
              <a:t>Patients</a:t>
            </a:r>
          </a:p>
          <a:p>
            <a:pPr lvl="1"/>
            <a:r>
              <a:rPr lang="en-GB" dirty="0"/>
              <a:t>22 first-/second-line patients with advanced NSCLC</a:t>
            </a:r>
          </a:p>
          <a:p>
            <a:pPr lvl="1"/>
            <a:r>
              <a:rPr lang="en-GB" dirty="0"/>
              <a:t>Median age 60 years; 68% male; 68% ECOG 1; 77% </a:t>
            </a:r>
            <a:r>
              <a:rPr lang="en-GB" dirty="0" err="1"/>
              <a:t>nonsquamous</a:t>
            </a:r>
            <a:r>
              <a:rPr lang="en-GB" dirty="0"/>
              <a:t>; 73% first line therapy; 5/68/27% never/former/current smoker </a:t>
            </a:r>
          </a:p>
          <a:p>
            <a:pPr lvl="1"/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06065" y="6474897"/>
            <a:ext cx="291727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Groen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9012)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Tolerability</a:t>
            </a:r>
          </a:p>
          <a:p>
            <a:pPr lvl="1"/>
            <a:r>
              <a:rPr lang="en-GB" dirty="0"/>
              <a:t>Treatment-related adverse events seen in ≥20% of patients (n=20, safety </a:t>
            </a:r>
            <a:r>
              <a:rPr lang="en-GB" dirty="0" err="1"/>
              <a:t>cutoff</a:t>
            </a:r>
            <a:r>
              <a:rPr lang="en-GB" dirty="0"/>
              <a:t> 25 Feb 2011) were alopecia, asthenia, nausea, stomatitis, neutropenia, rash, decreased appetite (anorexia), leukopenia, peripheral neuropathy, </a:t>
            </a:r>
            <a:r>
              <a:rPr lang="en-GB" dirty="0" err="1"/>
              <a:t>paresthesia</a:t>
            </a:r>
            <a:r>
              <a:rPr lang="en-GB" dirty="0"/>
              <a:t>, epistaxis and arthralgia </a:t>
            </a:r>
          </a:p>
          <a:p>
            <a:pPr lvl="1"/>
            <a:r>
              <a:rPr lang="en-GB"/>
              <a:t>All were grade </a:t>
            </a:r>
            <a:r>
              <a:rPr lang="en-GB" dirty="0"/>
              <a:t>1 or 2 except for neutropenia. </a:t>
            </a:r>
          </a:p>
          <a:p>
            <a:r>
              <a:rPr lang="en-GB" dirty="0"/>
              <a:t>Efficacy</a:t>
            </a:r>
          </a:p>
          <a:p>
            <a:pPr lvl="1"/>
            <a:r>
              <a:rPr lang="en-GB" dirty="0"/>
              <a:t>Partial responses were seen in 4 of 5 squamous patients, </a:t>
            </a:r>
            <a:r>
              <a:rPr lang="en-GB"/>
              <a:t>including </a:t>
            </a:r>
            <a:br>
              <a:rPr lang="en-GB"/>
            </a:br>
            <a:r>
              <a:rPr lang="en-GB"/>
              <a:t>1 </a:t>
            </a:r>
            <a:r>
              <a:rPr lang="en-GB" dirty="0"/>
              <a:t>patient with a pathologic complete response </a:t>
            </a:r>
          </a:p>
          <a:p>
            <a:pPr lvl="1"/>
            <a:r>
              <a:rPr lang="en-GB" dirty="0"/>
              <a:t>Partial responses were seen in 7 of 20 non-squamous patients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06065" y="6474897"/>
            <a:ext cx="291727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Groen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443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GDC-0941, P and C (±BEV) combination was well tolerated at doses consistent with preclinical activity</a:t>
            </a:r>
          </a:p>
          <a:p>
            <a:r>
              <a:rPr lang="en-GB" dirty="0"/>
              <a:t>Evaluation </a:t>
            </a:r>
            <a:r>
              <a:rPr lang="en-GB"/>
              <a:t>of 330 mg </a:t>
            </a:r>
            <a:r>
              <a:rPr lang="en-GB" dirty="0"/>
              <a:t>GDC-0941 + C + P±BEV is </a:t>
            </a:r>
            <a:r>
              <a:rPr lang="en-GB" dirty="0" err="1"/>
              <a:t>ongoing</a:t>
            </a:r>
            <a:endParaRPr lang="en-GB" dirty="0"/>
          </a:p>
          <a:p>
            <a:r>
              <a:rPr lang="en-GB" dirty="0"/>
              <a:t>Randomized studies are planned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62784" y="6474897"/>
            <a:ext cx="296055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Groen</a:t>
            </a:r>
            <a:r>
              <a:rPr lang="en-GB" sz="1200" dirty="0"/>
              <a:t> et al</a:t>
            </a:r>
            <a:r>
              <a:rPr lang="en-GB" sz="1200"/>
              <a:t>. EJC</a:t>
            </a:r>
            <a:r>
              <a:rPr lang="en-GB" sz="1200" dirty="0"/>
              <a:t>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2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#9014: Randomized Phase </a:t>
            </a:r>
            <a:r>
              <a:rPr lang="en-GB" sz="2000"/>
              <a:t>II trial </a:t>
            </a:r>
            <a:r>
              <a:rPr lang="en-GB" sz="2000" dirty="0"/>
              <a:t>of NGR-</a:t>
            </a:r>
            <a:r>
              <a:rPr lang="en-GB" sz="2000" dirty="0" err="1"/>
              <a:t>hTNF</a:t>
            </a:r>
            <a:r>
              <a:rPr lang="en-GB" sz="2000" dirty="0"/>
              <a:t> </a:t>
            </a:r>
            <a:r>
              <a:rPr lang="en-GB" sz="2000"/>
              <a:t>and chemotherapy in chemo-naive patients with non-small cell lung </a:t>
            </a:r>
            <a:r>
              <a:rPr lang="en-GB" sz="2000" dirty="0"/>
              <a:t>c</a:t>
            </a:r>
            <a:r>
              <a:rPr lang="en-GB" sz="2000"/>
              <a:t>ancer </a:t>
            </a:r>
            <a:r>
              <a:rPr lang="en-GB" sz="2000" dirty="0"/>
              <a:t>(NSCLC) </a:t>
            </a:r>
            <a:r>
              <a:rPr lang="en-GB" sz="2000"/>
              <a:t>- preliminary results – V. Gregorc</a:t>
            </a:r>
            <a:endParaRPr lang="en-GB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500" dirty="0"/>
              <a:t>Study objective</a:t>
            </a:r>
          </a:p>
          <a:p>
            <a:pPr lvl="1"/>
            <a:r>
              <a:rPr lang="en-GB" sz="1500" dirty="0"/>
              <a:t>To investigate effect of the vascular targeting agent NGR-</a:t>
            </a:r>
            <a:r>
              <a:rPr lang="en-GB" sz="1500" dirty="0" err="1"/>
              <a:t>hTNF</a:t>
            </a:r>
            <a:r>
              <a:rPr lang="en-GB" sz="1500" dirty="0"/>
              <a:t> on PFS in NSCLC</a:t>
            </a:r>
          </a:p>
          <a:p>
            <a:r>
              <a:rPr lang="en-GB" sz="1500" dirty="0"/>
              <a:t>Study type/design</a:t>
            </a:r>
          </a:p>
          <a:p>
            <a:pPr lvl="1"/>
            <a:r>
              <a:rPr lang="en-GB" sz="1500" dirty="0" err="1"/>
              <a:t>Ongoing</a:t>
            </a:r>
            <a:r>
              <a:rPr lang="en-GB" sz="1500" dirty="0"/>
              <a:t> recruitment into </a:t>
            </a:r>
            <a:r>
              <a:rPr lang="en-GB" sz="1500"/>
              <a:t>randomized Phase </a:t>
            </a:r>
            <a:r>
              <a:rPr lang="en-GB" sz="1500" dirty="0"/>
              <a:t>II trial of chemo-naïve patients with stage </a:t>
            </a:r>
            <a:r>
              <a:rPr lang="en-GB" sz="1500" dirty="0" err="1"/>
              <a:t>IIIb</a:t>
            </a:r>
            <a:r>
              <a:rPr lang="en-GB" sz="1500" dirty="0"/>
              <a:t>-IV NSCLC (including those with brain metastasis), stratified by histology (</a:t>
            </a:r>
            <a:r>
              <a:rPr lang="en-GB" sz="1500" dirty="0" err="1"/>
              <a:t>nonsquamous</a:t>
            </a:r>
            <a:r>
              <a:rPr lang="en-GB" sz="1500" dirty="0"/>
              <a:t> </a:t>
            </a:r>
            <a:r>
              <a:rPr lang="en-GB" sz="1500" dirty="0" err="1"/>
              <a:t>vs</a:t>
            </a:r>
            <a:r>
              <a:rPr lang="en-GB" sz="1500" dirty="0"/>
              <a:t> squamous</a:t>
            </a:r>
            <a:r>
              <a:rPr lang="en-GB" sz="1500"/>
              <a:t>) and PS (0 </a:t>
            </a:r>
            <a:r>
              <a:rPr lang="en-GB" sz="1500" dirty="0" err="1"/>
              <a:t>vs</a:t>
            </a:r>
            <a:r>
              <a:rPr lang="en-GB" sz="1500" dirty="0"/>
              <a:t> 1)</a:t>
            </a:r>
          </a:p>
          <a:p>
            <a:pPr lvl="2"/>
            <a:r>
              <a:rPr lang="en-GB" sz="1500" dirty="0"/>
              <a:t>Arm A: Chemotherapy for up to 6 cycles plus </a:t>
            </a:r>
            <a:r>
              <a:rPr lang="en-GB" sz="1500"/>
              <a:t>NGR-</a:t>
            </a:r>
            <a:r>
              <a:rPr lang="en-GB" sz="1500" err="1"/>
              <a:t>hTNF</a:t>
            </a:r>
            <a:r>
              <a:rPr lang="en-GB" sz="1500"/>
              <a:t> 0.8 µg/m</a:t>
            </a:r>
            <a:r>
              <a:rPr lang="en-GB" sz="1500" baseline="30000"/>
              <a:t>2</a:t>
            </a:r>
            <a:r>
              <a:rPr lang="en-GB" sz="1500"/>
              <a:t> </a:t>
            </a:r>
            <a:r>
              <a:rPr lang="en-GB" sz="1500" dirty="0"/>
              <a:t>day 1 until progression</a:t>
            </a:r>
          </a:p>
          <a:p>
            <a:pPr lvl="2"/>
            <a:r>
              <a:rPr lang="en-GB" sz="1500" dirty="0"/>
              <a:t>Arm B: Chemotherapy alone</a:t>
            </a:r>
          </a:p>
          <a:p>
            <a:r>
              <a:rPr lang="en-GB" sz="1500" dirty="0"/>
              <a:t>Key results</a:t>
            </a:r>
          </a:p>
          <a:p>
            <a:pPr lvl="1"/>
            <a:r>
              <a:rPr lang="en-GB" sz="1500" dirty="0"/>
              <a:t>112 patients enrolled to date and data from 100 (n=50 per group) have been </a:t>
            </a:r>
            <a:r>
              <a:rPr lang="en-GB" sz="1500" dirty="0" err="1"/>
              <a:t>analyzed</a:t>
            </a:r>
            <a:r>
              <a:rPr lang="en-GB" sz="1500" dirty="0"/>
              <a:t> </a:t>
            </a:r>
          </a:p>
          <a:p>
            <a:pPr lvl="1"/>
            <a:r>
              <a:rPr lang="en-GB" sz="1500" dirty="0"/>
              <a:t>Tolerability was similar between the groups except for higher incidence of chills (Grade 1) in the combination group</a:t>
            </a:r>
          </a:p>
          <a:p>
            <a:pPr lvl="1"/>
            <a:r>
              <a:rPr lang="en-GB" sz="1500" dirty="0"/>
              <a:t>No difference was seen in PFS between the two treatment arms:</a:t>
            </a:r>
          </a:p>
          <a:p>
            <a:pPr lvl="2"/>
            <a:r>
              <a:rPr lang="en-GB" sz="1500" dirty="0" err="1"/>
              <a:t>Nonsquamous</a:t>
            </a:r>
            <a:r>
              <a:rPr lang="en-GB" sz="1500" dirty="0"/>
              <a:t> histology; 6.2/5.4 months in Arms A/B</a:t>
            </a:r>
          </a:p>
          <a:p>
            <a:pPr lvl="2"/>
            <a:r>
              <a:rPr lang="en-GB" sz="1500" dirty="0"/>
              <a:t>Squamous histology; 4.5/2.7 in Arms A/B</a:t>
            </a:r>
          </a:p>
          <a:p>
            <a:r>
              <a:rPr lang="en-GB" sz="1500" dirty="0"/>
              <a:t>Key conclusion</a:t>
            </a:r>
          </a:p>
          <a:p>
            <a:pPr lvl="1"/>
            <a:r>
              <a:rPr lang="en-GB" sz="1500" dirty="0"/>
              <a:t>NGR-</a:t>
            </a:r>
            <a:r>
              <a:rPr lang="en-GB" sz="1500" dirty="0" err="1"/>
              <a:t>hTNF</a:t>
            </a:r>
            <a:r>
              <a:rPr lang="en-GB" sz="1500" dirty="0"/>
              <a:t> and chemotherapy can be given together without safety issues </a:t>
            </a:r>
          </a:p>
          <a:p>
            <a:pPr lvl="1"/>
            <a:r>
              <a:rPr lang="en-GB" sz="1500" dirty="0"/>
              <a:t>Efficacy data are immature but currently do not appear promising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77824" y="6474897"/>
            <a:ext cx="304551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Gregorc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9014)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477000"/>
            <a:ext cx="487633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/>
              <a:t>NGR-hTNF=tumour-homing peptide with human tumour necrosis factor 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976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#9017: </a:t>
            </a:r>
            <a:r>
              <a:rPr lang="en-GB" sz="1900"/>
              <a:t>Initial </a:t>
            </a:r>
            <a:r>
              <a:rPr lang="en-GB" sz="1900" dirty="0"/>
              <a:t>d</a:t>
            </a:r>
            <a:r>
              <a:rPr lang="en-GB" sz="1900"/>
              <a:t>etection </a:t>
            </a:r>
            <a:r>
              <a:rPr lang="en-GB" sz="1900" dirty="0"/>
              <a:t>of </a:t>
            </a:r>
            <a:r>
              <a:rPr lang="en-GB" sz="1900"/>
              <a:t>the double EGFR </a:t>
            </a:r>
            <a:r>
              <a:rPr lang="en-GB" sz="1900" dirty="0"/>
              <a:t>m</a:t>
            </a:r>
            <a:r>
              <a:rPr lang="en-GB" sz="1900"/>
              <a:t>utation </a:t>
            </a:r>
            <a:r>
              <a:rPr lang="en-GB" sz="1900" dirty="0"/>
              <a:t>(L858R </a:t>
            </a:r>
            <a:r>
              <a:rPr lang="en-GB" sz="1900"/>
              <a:t>or deletion in exon </a:t>
            </a:r>
            <a:r>
              <a:rPr lang="en-GB" sz="1900" dirty="0"/>
              <a:t>19 [del 19</a:t>
            </a:r>
            <a:r>
              <a:rPr lang="en-GB" sz="1900"/>
              <a:t>] </a:t>
            </a:r>
            <a:r>
              <a:rPr lang="en-GB" sz="1900" dirty="0"/>
              <a:t>p</a:t>
            </a:r>
            <a:r>
              <a:rPr lang="en-GB" sz="1900"/>
              <a:t>lus </a:t>
            </a:r>
            <a:r>
              <a:rPr lang="en-GB" sz="1900" dirty="0"/>
              <a:t>T790M) in </a:t>
            </a:r>
            <a:r>
              <a:rPr lang="en-GB" sz="1900"/>
              <a:t>NSCLC patients with brain </a:t>
            </a:r>
            <a:r>
              <a:rPr lang="en-GB" sz="1900" dirty="0"/>
              <a:t>m</a:t>
            </a:r>
            <a:r>
              <a:rPr lang="en-GB" sz="1900"/>
              <a:t>etastases </a:t>
            </a:r>
            <a:r>
              <a:rPr lang="en-GB" sz="1900" dirty="0"/>
              <a:t>and </a:t>
            </a:r>
            <a:r>
              <a:rPr lang="en-GB" sz="1900"/>
              <a:t>the influence of first-line </a:t>
            </a:r>
            <a:r>
              <a:rPr lang="en-GB" sz="1900" dirty="0"/>
              <a:t>c</a:t>
            </a:r>
            <a:r>
              <a:rPr lang="en-GB" sz="1900"/>
              <a:t>hemotherapy on outcome to </a:t>
            </a:r>
            <a:r>
              <a:rPr lang="en-GB" sz="1900" dirty="0" err="1"/>
              <a:t>e</a:t>
            </a:r>
            <a:r>
              <a:rPr lang="en-GB" sz="1900"/>
              <a:t>rlotinib</a:t>
            </a:r>
            <a:r>
              <a:rPr lang="en-GB" sz="1900" dirty="0"/>
              <a:t>  - C. </a:t>
            </a:r>
            <a:r>
              <a:rPr lang="en-GB" sz="1900" dirty="0" err="1"/>
              <a:t>Rolfo</a:t>
            </a:r>
            <a:endParaRPr lang="en-GB" sz="19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320800"/>
            <a:ext cx="86868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1400" dirty="0"/>
              <a:t>Study objective</a:t>
            </a:r>
          </a:p>
          <a:p>
            <a:pPr lvl="1"/>
            <a:r>
              <a:rPr lang="en-GB" sz="1400" dirty="0"/>
              <a:t>To investigate PFS achieved with </a:t>
            </a:r>
            <a:r>
              <a:rPr lang="en-GB" sz="1400" dirty="0" err="1"/>
              <a:t>erlotinib</a:t>
            </a:r>
            <a:r>
              <a:rPr lang="en-GB" sz="1400" dirty="0"/>
              <a:t> treatment in NSCLC harbouring dual activating mutation and T790M and according to site of metastasis </a:t>
            </a:r>
          </a:p>
          <a:p>
            <a:r>
              <a:rPr lang="en-GB" sz="1400" dirty="0"/>
              <a:t>Study type/design</a:t>
            </a:r>
          </a:p>
          <a:p>
            <a:pPr lvl="1"/>
            <a:r>
              <a:rPr lang="en-GB" sz="1400" dirty="0"/>
              <a:t>Assessment of T790M mutations by </a:t>
            </a:r>
            <a:r>
              <a:rPr lang="en-GB" sz="1400" dirty="0" err="1"/>
              <a:t>TaqMan</a:t>
            </a:r>
            <a:r>
              <a:rPr lang="en-GB" sz="1400" dirty="0"/>
              <a:t> assay</a:t>
            </a:r>
          </a:p>
          <a:p>
            <a:r>
              <a:rPr lang="en-GB" sz="1400" dirty="0"/>
              <a:t>Key results</a:t>
            </a:r>
          </a:p>
          <a:p>
            <a:pPr lvl="1"/>
            <a:r>
              <a:rPr lang="en-GB" sz="1400" dirty="0"/>
              <a:t>129 patients with advanced NSCLC</a:t>
            </a:r>
          </a:p>
          <a:p>
            <a:pPr lvl="1"/>
            <a:r>
              <a:rPr lang="en-GB" sz="1400" dirty="0"/>
              <a:t>De novo T790M mutations were identified in 35% (45 of 129) of EGFR-mutant patients before</a:t>
            </a:r>
            <a:br>
              <a:rPr lang="en-GB" sz="1400" dirty="0"/>
            </a:br>
            <a:r>
              <a:rPr lang="en-GB" sz="1400" dirty="0"/>
              <a:t>receiving </a:t>
            </a:r>
            <a:r>
              <a:rPr lang="en-GB" sz="1400" dirty="0" err="1"/>
              <a:t>erlotinib</a:t>
            </a:r>
            <a:endParaRPr lang="en-GB" sz="1400" dirty="0"/>
          </a:p>
          <a:p>
            <a:pPr lvl="1"/>
            <a:r>
              <a:rPr lang="en-GB" sz="1400" dirty="0"/>
              <a:t>PFS was 12 months for patients with T790M mutation and 18 months for those without (p=0.05)</a:t>
            </a:r>
          </a:p>
          <a:p>
            <a:pPr lvl="1"/>
            <a:r>
              <a:rPr lang="en-GB" sz="1400" dirty="0"/>
              <a:t>Among patients with the T790M mutation, PFS was lower in those with brain metastasis than those without (1 </a:t>
            </a:r>
            <a:r>
              <a:rPr lang="en-GB" sz="1400" dirty="0" err="1"/>
              <a:t>vs</a:t>
            </a:r>
            <a:r>
              <a:rPr lang="en-GB" sz="1400" dirty="0"/>
              <a:t> 13 months, p=0.002)</a:t>
            </a:r>
          </a:p>
          <a:p>
            <a:pPr lvl="1"/>
            <a:r>
              <a:rPr lang="en-GB" sz="1400" dirty="0"/>
              <a:t>In patients without the T790M mutation, PFS was not significantly affected by brain metastasis</a:t>
            </a:r>
          </a:p>
          <a:p>
            <a:pPr lvl="1"/>
            <a:r>
              <a:rPr lang="en-GB" sz="1400" dirty="0"/>
              <a:t>T790M mutation status had no effect on PFS in patients with bone, lung, liver or pleura metastases</a:t>
            </a:r>
          </a:p>
          <a:p>
            <a:pPr lvl="1"/>
            <a:endParaRPr lang="en-GB" sz="1400"/>
          </a:p>
          <a:p>
            <a:r>
              <a:rPr lang="en-GB" sz="1400"/>
              <a:t>Key </a:t>
            </a:r>
            <a:r>
              <a:rPr lang="en-GB" sz="1400" dirty="0"/>
              <a:t>conclusion</a:t>
            </a:r>
          </a:p>
          <a:p>
            <a:pPr lvl="1"/>
            <a:r>
              <a:rPr lang="en-GB" sz="1400" dirty="0"/>
              <a:t>The T790M mutation in EGFR-TKI naïve patients is a marker for poor prognosis, particularly in patients with brain metastases</a:t>
            </a:r>
          </a:p>
          <a:p>
            <a:pPr lvl="1"/>
            <a:r>
              <a:rPr lang="en-GB" sz="1400" dirty="0"/>
              <a:t>Initial chemotherapy can play a role in the management of these patients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4994" y="6474897"/>
            <a:ext cx="28483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Rolfo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835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#9069: Randomized Phase </a:t>
            </a:r>
            <a:r>
              <a:rPr lang="en-GB" sz="2000"/>
              <a:t>II study of maintenance </a:t>
            </a:r>
            <a:r>
              <a:rPr lang="en-GB" sz="2000" err="1"/>
              <a:t>e</a:t>
            </a:r>
            <a:r>
              <a:rPr lang="en-GB" sz="2000"/>
              <a:t>nzastaurin following whole brain radiation therapy </a:t>
            </a:r>
            <a:r>
              <a:rPr lang="en-GB" sz="2000" dirty="0"/>
              <a:t>in </a:t>
            </a:r>
            <a:r>
              <a:rPr lang="en-GB" sz="2000"/>
              <a:t>the treatment of brain metastases from lung </a:t>
            </a:r>
            <a:r>
              <a:rPr lang="en-GB" sz="2000" dirty="0"/>
              <a:t>c</a:t>
            </a:r>
            <a:r>
              <a:rPr lang="en-GB" sz="2000"/>
              <a:t>ancer </a:t>
            </a:r>
            <a:r>
              <a:rPr lang="en-GB" sz="2000" dirty="0"/>
              <a:t>- the </a:t>
            </a:r>
            <a:r>
              <a:rPr lang="en-GB" sz="2000"/>
              <a:t>MENZA </a:t>
            </a:r>
            <a:r>
              <a:rPr lang="en-GB" sz="2000" dirty="0"/>
              <a:t>s</a:t>
            </a:r>
            <a:r>
              <a:rPr lang="en-GB" sz="2000"/>
              <a:t>tudy </a:t>
            </a:r>
            <a:r>
              <a:rPr lang="en-GB" sz="2000" dirty="0"/>
              <a:t>– B. </a:t>
            </a:r>
            <a:r>
              <a:rPr lang="en-GB" sz="2000" dirty="0" err="1"/>
              <a:t>Grønberg</a:t>
            </a:r>
            <a:endParaRPr lang="en-GB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objective</a:t>
            </a:r>
          </a:p>
          <a:p>
            <a:pPr lvl="1"/>
            <a:r>
              <a:rPr lang="en-GB" dirty="0"/>
              <a:t>To determine if maintenance </a:t>
            </a:r>
            <a:r>
              <a:rPr lang="en-GB" dirty="0" err="1"/>
              <a:t>enzastaurin</a:t>
            </a:r>
            <a:r>
              <a:rPr lang="en-GB" dirty="0"/>
              <a:t> (E) improves outcome of whole brain radiation therapy (WBRT) in lung cancer with brain metastases (BM)</a:t>
            </a:r>
          </a:p>
          <a:p>
            <a:r>
              <a:rPr lang="en-GB" dirty="0"/>
              <a:t>Study type/design</a:t>
            </a:r>
          </a:p>
          <a:p>
            <a:pPr lvl="1"/>
            <a:r>
              <a:rPr lang="en-GB" dirty="0"/>
              <a:t>MENZA trial</a:t>
            </a:r>
            <a:r>
              <a:rPr lang="en-GB"/>
              <a:t>: randomized</a:t>
            </a:r>
            <a:r>
              <a:rPr lang="en-GB" dirty="0"/>
              <a:t>, double-blind Phase II study of patients who had received WBRT (20 </a:t>
            </a:r>
            <a:r>
              <a:rPr lang="en-GB"/>
              <a:t>or 30 Gy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Arm A: E </a:t>
            </a:r>
            <a:r>
              <a:rPr lang="en-GB"/>
              <a:t>(1125 mg on day </a:t>
            </a:r>
            <a:r>
              <a:rPr lang="en-GB" dirty="0"/>
              <a:t>1 followed by 500 mg </a:t>
            </a:r>
            <a:r>
              <a:rPr lang="en-GB" dirty="0" err="1"/>
              <a:t>qd</a:t>
            </a:r>
            <a:r>
              <a:rPr lang="en-GB" dirty="0"/>
              <a:t> until progression)</a:t>
            </a:r>
          </a:p>
          <a:p>
            <a:pPr lvl="2"/>
            <a:r>
              <a:rPr lang="en-GB" dirty="0"/>
              <a:t>Arm B: Placebo until progression</a:t>
            </a:r>
          </a:p>
          <a:p>
            <a:pPr lvl="1"/>
            <a:r>
              <a:rPr lang="en-GB" dirty="0"/>
              <a:t>Primary outcome measure was time to progression (TTP) of BMs</a:t>
            </a:r>
          </a:p>
          <a:p>
            <a:r>
              <a:rPr lang="en-GB" dirty="0"/>
              <a:t>Patients</a:t>
            </a:r>
          </a:p>
          <a:p>
            <a:pPr lvl="1"/>
            <a:r>
              <a:rPr lang="en-GB" dirty="0"/>
              <a:t>109 patients enrolled at 11 hospitals (Dec 2006 to April 2010)</a:t>
            </a:r>
          </a:p>
          <a:p>
            <a:pPr lvl="1"/>
            <a:r>
              <a:rPr lang="en-GB" dirty="0"/>
              <a:t>Median age 61-65 years; 60% male; ~70/~30% ECOG 0-1/2</a:t>
            </a:r>
            <a:endParaRPr lang="en-GB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75232" y="6474897"/>
            <a:ext cx="314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Grønberg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9069)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60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Biomarkers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42853"/>
              </p:ext>
            </p:extLst>
          </p:nvPr>
        </p:nvGraphicFramePr>
        <p:xfrm>
          <a:off x="1095379" y="2163293"/>
          <a:ext cx="3338512" cy="236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CorelDRAW" r:id="rId4" imgW="3340608" imgH="2365248" progId="">
                  <p:embed/>
                </p:oleObj>
              </mc:Choice>
              <mc:Fallback>
                <p:oleObj name="CorelDRAW" r:id="rId4" imgW="3340608" imgH="23652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9" y="2163293"/>
                        <a:ext cx="3338512" cy="236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614102"/>
              </p:ext>
            </p:extLst>
          </p:nvPr>
        </p:nvGraphicFramePr>
        <p:xfrm>
          <a:off x="5451797" y="2241080"/>
          <a:ext cx="3336925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orelDRAW" r:id="rId6" imgW="3340608" imgH="2289048" progId="">
                  <p:embed/>
                </p:oleObj>
              </mc:Choice>
              <mc:Fallback>
                <p:oleObj name="CorelDRAW" r:id="rId6" imgW="3340608" imgH="228904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797" y="2241080"/>
                        <a:ext cx="3336925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3308" y="6474897"/>
            <a:ext cx="323588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TTP, time to progression; BM, brain metastases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75232" y="6474897"/>
            <a:ext cx="314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FFFFFF"/>
                </a:solidFill>
              </a:rPr>
              <a:t>Grønberg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9069)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1125" y="1269818"/>
            <a:ext cx="2033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kern="0" dirty="0">
                <a:solidFill>
                  <a:srgbClr val="FFC600"/>
                </a:solidFill>
              </a:rPr>
              <a:t>TTP of BMs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27564" y="1269818"/>
            <a:ext cx="2029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C600"/>
                </a:solidFill>
              </a:rPr>
              <a:t>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67" y="5661248"/>
            <a:ext cx="4125414" cy="64698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3469C"/>
                </a:solidFill>
              </a:rPr>
              <a:t>Median TTP is 6.9 months with </a:t>
            </a:r>
            <a:r>
              <a:rPr lang="en-GB" sz="1600" dirty="0" err="1">
                <a:solidFill>
                  <a:srgbClr val="03469C"/>
                </a:solidFill>
              </a:rPr>
              <a:t>enzastaurin</a:t>
            </a:r>
            <a:r>
              <a:rPr lang="en-GB" sz="1600" dirty="0">
                <a:solidFill>
                  <a:srgbClr val="03469C"/>
                </a:solidFill>
              </a:rPr>
              <a:t> and 4.9 months with placebo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0915" y="5661248"/>
            <a:ext cx="4163470" cy="64698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3469C"/>
                </a:solidFill>
              </a:rPr>
              <a:t>Median OS is 3.8 months with </a:t>
            </a:r>
            <a:r>
              <a:rPr lang="en-GB" sz="1600" dirty="0" err="1">
                <a:solidFill>
                  <a:srgbClr val="03469C"/>
                </a:solidFill>
              </a:rPr>
              <a:t>enzastaurin</a:t>
            </a:r>
            <a:r>
              <a:rPr lang="en-GB" sz="1600" dirty="0">
                <a:solidFill>
                  <a:srgbClr val="03469C"/>
                </a:solidFill>
              </a:rPr>
              <a:t> and 5.1 months with placebo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59873" y="3193669"/>
            <a:ext cx="168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Survival probability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7320" y="210644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1.0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7320" y="2538446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320" y="297044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7320" y="340244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7320" y="383444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7320" y="4266452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837" y="4464243"/>
            <a:ext cx="36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ctr"/>
                <a:tab pos="465138" algn="ctr"/>
                <a:tab pos="785813" algn="ctr"/>
                <a:tab pos="1104900" algn="ctr"/>
                <a:tab pos="1427163" algn="ctr"/>
                <a:tab pos="1747838" algn="ctr"/>
                <a:tab pos="2070100" algn="ctr"/>
                <a:tab pos="2390775" algn="ctr"/>
                <a:tab pos="2709863" algn="ctr"/>
                <a:tab pos="3028950" algn="ctr"/>
                <a:tab pos="3351213" algn="ctr"/>
              </a:tabLst>
            </a:pPr>
            <a:r>
              <a:rPr lang="en-GB" sz="1400" dirty="0"/>
              <a:t>	0	3	6	9	12	15	18	21	24	27	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6732" y="4709590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Overall survival time (months)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654" y="4916078"/>
            <a:ext cx="465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95388">
              <a:tabLst>
                <a:tab pos="995363" algn="ctr"/>
                <a:tab pos="1314450" algn="ctr"/>
                <a:tab pos="1633538" algn="ctr"/>
                <a:tab pos="1957388" algn="ctr"/>
                <a:tab pos="2271713" algn="ctr"/>
                <a:tab pos="2590800" algn="ctr"/>
                <a:tab pos="2919413" algn="ctr"/>
                <a:tab pos="3238500" algn="ctr"/>
                <a:tab pos="3557588" algn="ctr"/>
                <a:tab pos="3876675" algn="ctr"/>
                <a:tab pos="4200525" algn="ctr"/>
              </a:tabLst>
            </a:pPr>
            <a:r>
              <a:rPr lang="en-GB" sz="1200" dirty="0"/>
              <a:t>No. at risk</a:t>
            </a:r>
            <a:br>
              <a:rPr lang="en-GB" sz="1200" dirty="0"/>
            </a:br>
            <a:r>
              <a:rPr lang="en-GB" sz="1200" dirty="0" err="1"/>
              <a:t>Enzastaurin</a:t>
            </a:r>
            <a:r>
              <a:rPr lang="en-GB" sz="1200" dirty="0"/>
              <a:t>	55	24	11	3	1	0	0	0	0	0	0</a:t>
            </a:r>
            <a:br>
              <a:rPr lang="en-GB" sz="1200" dirty="0"/>
            </a:br>
            <a:r>
              <a:rPr lang="en-GB" sz="1200" dirty="0"/>
              <a:t>Placebo	54	28	8	3	2	2	1	1	0	0	0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4101338" y="3193670"/>
            <a:ext cx="1688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Survival probability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78531" y="253844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78531" y="297044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78531" y="340244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78531" y="383445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78531" y="4266453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0.0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28048" y="4464244"/>
            <a:ext cx="364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ctr"/>
                <a:tab pos="465138" algn="ctr"/>
                <a:tab pos="785813" algn="ctr"/>
                <a:tab pos="1104900" algn="ctr"/>
                <a:tab pos="1427163" algn="ctr"/>
                <a:tab pos="1747838" algn="ctr"/>
                <a:tab pos="2070100" algn="ctr"/>
                <a:tab pos="2390775" algn="ctr"/>
                <a:tab pos="2709863" algn="ctr"/>
                <a:tab pos="3028950" algn="ctr"/>
                <a:tab pos="3351213" algn="ctr"/>
              </a:tabLst>
            </a:pPr>
            <a:r>
              <a:rPr lang="en-GB" sz="1400" dirty="0"/>
              <a:t>	0	3	6	9	12	15	18	21	24	27	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87943" y="4709591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Overall survival time (months)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3865" y="4916079"/>
            <a:ext cx="465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95388">
              <a:tabLst>
                <a:tab pos="995363" algn="ctr"/>
                <a:tab pos="1314450" algn="ctr"/>
                <a:tab pos="1633538" algn="ctr"/>
                <a:tab pos="1957388" algn="ctr"/>
                <a:tab pos="2271713" algn="ctr"/>
                <a:tab pos="2590800" algn="ctr"/>
                <a:tab pos="2919413" algn="ctr"/>
                <a:tab pos="3238500" algn="ctr"/>
                <a:tab pos="3557588" algn="ctr"/>
                <a:tab pos="3876675" algn="ctr"/>
                <a:tab pos="4200525" algn="ctr"/>
              </a:tabLst>
            </a:pPr>
            <a:r>
              <a:rPr lang="en-GB" sz="1200" dirty="0"/>
              <a:t>No. at risk</a:t>
            </a:r>
            <a:br>
              <a:rPr lang="en-GB" sz="1200" dirty="0"/>
            </a:br>
            <a:r>
              <a:rPr lang="en-GB" sz="1200" dirty="0" err="1"/>
              <a:t>Enzastaurin</a:t>
            </a:r>
            <a:r>
              <a:rPr lang="en-GB" sz="1200" dirty="0"/>
              <a:t>	55	32	18	10	6	3	1	1	1	1	0</a:t>
            </a:r>
            <a:br>
              <a:rPr lang="en-GB" sz="1200" dirty="0"/>
            </a:br>
            <a:r>
              <a:rPr lang="en-GB" sz="1200" dirty="0"/>
              <a:t>Placebo	54	37	19	11	5	4	2	1	0	0	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2527" y="1676425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Enzastaurin</a:t>
            </a:r>
            <a:r>
              <a:rPr lang="en-GB" sz="1400" dirty="0"/>
              <a:t> (n = 55, censored = 35)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02527" y="1928453"/>
            <a:ext cx="2739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Placebo (n = 54, censored = 32)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02527" y="2180481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Censored observations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446377" y="1827138"/>
            <a:ext cx="28045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46377" y="2077159"/>
            <a:ext cx="28045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047"/>
          <p:cNvGrpSpPr/>
          <p:nvPr/>
        </p:nvGrpSpPr>
        <p:grpSpPr>
          <a:xfrm>
            <a:off x="1620919" y="2265776"/>
            <a:ext cx="105916" cy="130836"/>
            <a:chOff x="2179607" y="2441605"/>
            <a:chExt cx="105916" cy="130836"/>
          </a:xfrm>
        </p:grpSpPr>
        <p:cxnSp>
          <p:nvCxnSpPr>
            <p:cNvPr id="46" name="Straight Connector 45"/>
            <p:cNvCxnSpPr/>
            <p:nvPr/>
          </p:nvCxnSpPr>
          <p:spPr>
            <a:xfrm rot="5400000">
              <a:off x="2220105" y="2507023"/>
              <a:ext cx="130836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2114189" y="2507023"/>
              <a:ext cx="13083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5078531" y="210644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sz="1400" kern="0" dirty="0"/>
              <a:t>1.0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29034" y="1676425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Enzastaurin</a:t>
            </a:r>
            <a:r>
              <a:rPr lang="en-GB" sz="1400" dirty="0"/>
              <a:t> (n = 55, censored = 3)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29034" y="1928453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Placebo (n = 54, censored = 5)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29034" y="2180481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Censored observations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5772884" y="1827138"/>
            <a:ext cx="28045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772884" y="2077159"/>
            <a:ext cx="28045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6"/>
          <p:cNvGrpSpPr/>
          <p:nvPr/>
        </p:nvGrpSpPr>
        <p:grpSpPr>
          <a:xfrm>
            <a:off x="5947426" y="2265776"/>
            <a:ext cx="105916" cy="130836"/>
            <a:chOff x="2179607" y="2441605"/>
            <a:chExt cx="105916" cy="130836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2220105" y="2507023"/>
              <a:ext cx="130836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114189" y="2507023"/>
              <a:ext cx="130836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034532" y="2661181"/>
            <a:ext cx="243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HR: 0.93 </a:t>
            </a:r>
            <a:br>
              <a:rPr lang="en-GB" sz="1400" dirty="0"/>
            </a:br>
            <a:r>
              <a:rPr lang="en-GB" sz="1400" dirty="0"/>
              <a:t>(95% CI: 0.51–1.71; p=0.82)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92207" y="2661181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HR: 1.16</a:t>
            </a:r>
            <a:br>
              <a:rPr lang="en-GB" sz="1400" dirty="0"/>
            </a:br>
            <a:r>
              <a:rPr lang="en-GB" sz="1400" dirty="0"/>
              <a:t>(95% CI: 0.78–1.71; p=0.47)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95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Efficacy</a:t>
            </a:r>
          </a:p>
          <a:p>
            <a:pPr lvl="1"/>
            <a:r>
              <a:rPr lang="en-GB" sz="2400" dirty="0" err="1"/>
              <a:t>Enzastaurin</a:t>
            </a:r>
            <a:r>
              <a:rPr lang="en-GB" sz="2400" dirty="0"/>
              <a:t> did not delay disease progression or improve survival of lung cancer patients after WBRT</a:t>
            </a:r>
          </a:p>
          <a:p>
            <a:pPr lvl="1"/>
            <a:r>
              <a:rPr lang="en-GB" sz="2400" dirty="0"/>
              <a:t>It was not associated with any benefit in quality </a:t>
            </a:r>
            <a:r>
              <a:rPr lang="en-GB" sz="2400"/>
              <a:t>of life</a:t>
            </a:r>
          </a:p>
          <a:p>
            <a:pPr lvl="1"/>
            <a:endParaRPr lang="en-GB" sz="2400" dirty="0"/>
          </a:p>
          <a:p>
            <a:r>
              <a:rPr lang="en-GB" sz="2400" dirty="0"/>
              <a:t>Tolerability</a:t>
            </a:r>
          </a:p>
          <a:p>
            <a:pPr lvl="1"/>
            <a:r>
              <a:rPr lang="en-GB" sz="2400" dirty="0" err="1"/>
              <a:t>Enzastaurin</a:t>
            </a:r>
            <a:r>
              <a:rPr lang="en-GB" sz="2400" dirty="0"/>
              <a:t> was well tolerated in this population</a:t>
            </a:r>
          </a:p>
          <a:p>
            <a:endParaRPr lang="en-GB" sz="24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1775" y="6474897"/>
            <a:ext cx="24872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GB" sz="1200" dirty="0"/>
              <a:t>WBRT, whole brain radiation therapy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75232" y="6474897"/>
            <a:ext cx="31481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Grønberg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9069)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98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#9011: Survival in patients with non-small cell lung cancer which is clinically acquired resistance to </a:t>
            </a:r>
            <a:r>
              <a:rPr lang="en-GB" sz="2400" dirty="0" err="1"/>
              <a:t>gefitinib</a:t>
            </a:r>
            <a:r>
              <a:rPr lang="en-GB" sz="2400" dirty="0"/>
              <a:t> – natural history since progression – H Kim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Study objective</a:t>
            </a:r>
          </a:p>
          <a:p>
            <a:pPr lvl="1"/>
            <a:r>
              <a:rPr lang="en-GB" sz="1800" dirty="0"/>
              <a:t>To investigate factors which affect survival of patients with NSCLC who have clinically-acquired resistance  to tyrosine kinase inhibitors (TKIs)</a:t>
            </a:r>
          </a:p>
          <a:p>
            <a:r>
              <a:rPr lang="en-GB" sz="1800" dirty="0"/>
              <a:t>Study type/design</a:t>
            </a:r>
          </a:p>
          <a:p>
            <a:pPr lvl="1"/>
            <a:r>
              <a:rPr lang="en-GB" sz="1800" dirty="0"/>
              <a:t>Retrospective review of 81 advanced NSCLC patients who experienced disease progression following tumour response and durable (≥ 6 months) disease stabilization from first-line or second-line </a:t>
            </a:r>
            <a:r>
              <a:rPr lang="en-GB" sz="1800" dirty="0" err="1"/>
              <a:t>gefitinib</a:t>
            </a:r>
            <a:endParaRPr lang="en-GB" sz="1800" dirty="0"/>
          </a:p>
          <a:p>
            <a:pPr lvl="2"/>
            <a:r>
              <a:rPr lang="en-GB" sz="1800" dirty="0"/>
              <a:t>Arm A: Resumed TKIs </a:t>
            </a:r>
          </a:p>
          <a:p>
            <a:pPr lvl="2"/>
            <a:r>
              <a:rPr lang="en-GB" sz="1800" dirty="0"/>
              <a:t>Arm B: TKIs not resumed</a:t>
            </a:r>
          </a:p>
          <a:p>
            <a:pPr lvl="1"/>
            <a:r>
              <a:rPr lang="en-GB" sz="1800" dirty="0"/>
              <a:t>Primary outcome measure was post-progression survival (PPS)</a:t>
            </a:r>
          </a:p>
          <a:p>
            <a:r>
              <a:rPr lang="en-GB" sz="1800" dirty="0"/>
              <a:t>Patients</a:t>
            </a:r>
          </a:p>
          <a:p>
            <a:pPr lvl="1"/>
            <a:r>
              <a:rPr lang="en-GB" sz="1800" dirty="0"/>
              <a:t>16 patients resumed TKIs (</a:t>
            </a:r>
            <a:r>
              <a:rPr lang="en-GB" sz="1800" dirty="0" err="1"/>
              <a:t>gefitinib</a:t>
            </a:r>
            <a:r>
              <a:rPr lang="en-GB" sz="1800" dirty="0"/>
              <a:t> n=11; </a:t>
            </a:r>
            <a:r>
              <a:rPr lang="en-GB" sz="1800" dirty="0" err="1"/>
              <a:t>erlotinib</a:t>
            </a:r>
            <a:r>
              <a:rPr lang="en-GB" sz="1800" dirty="0"/>
              <a:t> n=5) and 65 did not</a:t>
            </a:r>
          </a:p>
          <a:p>
            <a:pPr lvl="1"/>
            <a:r>
              <a:rPr lang="en-GB" sz="1800" dirty="0"/>
              <a:t>Most patients were female never-smokers with adenocarcinoma at stage IV with ECOG PS 0-1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79382" y="6474897"/>
            <a:ext cx="27439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Kim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416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670957"/>
              </p:ext>
            </p:extLst>
          </p:nvPr>
        </p:nvGraphicFramePr>
        <p:xfrm>
          <a:off x="5263117" y="1811528"/>
          <a:ext cx="3371040" cy="27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CorelDRAW" r:id="rId4" imgW="3371040" imgH="2730600" progId="">
                  <p:embed/>
                </p:oleObj>
              </mc:Choice>
              <mc:Fallback>
                <p:oleObj name="CorelDRAW" r:id="rId4" imgW="3371040" imgH="2730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117" y="1811528"/>
                        <a:ext cx="3371040" cy="27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40444"/>
              </p:ext>
            </p:extLst>
          </p:nvPr>
        </p:nvGraphicFramePr>
        <p:xfrm>
          <a:off x="896756" y="1811628"/>
          <a:ext cx="3370262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CorelDRAW" r:id="rId6" imgW="3371040" imgH="2730600" progId="">
                  <p:embed/>
                </p:oleObj>
              </mc:Choice>
              <mc:Fallback>
                <p:oleObj name="CorelDRAW" r:id="rId6" imgW="3371040" imgH="2730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756" y="1811628"/>
                        <a:ext cx="3370262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185488"/>
            <a:ext cx="8686800" cy="1094159"/>
          </a:xfrm>
        </p:spPr>
        <p:txBody>
          <a:bodyPr/>
          <a:lstStyle/>
          <a:p>
            <a:pPr marL="195263" indent="-195263"/>
            <a:r>
              <a:rPr lang="en-GB" sz="1400" dirty="0"/>
              <a:t>Median overall PPS was 10.3 months (95%CI; 7.458–13.142) </a:t>
            </a:r>
          </a:p>
          <a:p>
            <a:pPr marL="195263" indent="-195263"/>
            <a:r>
              <a:rPr lang="en-GB" sz="1400" dirty="0"/>
              <a:t>Resuming TKIs increased PPS in the </a:t>
            </a:r>
            <a:r>
              <a:rPr lang="en-GB" sz="1400" dirty="0" err="1"/>
              <a:t>univariate</a:t>
            </a:r>
            <a:r>
              <a:rPr lang="en-GB" sz="1400" dirty="0"/>
              <a:t> analysis (shown here) but not the multivariate analysis</a:t>
            </a:r>
          </a:p>
          <a:p>
            <a:pPr marL="195263" indent="-195263"/>
            <a:r>
              <a:rPr lang="en-GB" sz="1400" dirty="0"/>
              <a:t>Age, gender, smoking history, histology, ECOG PS at the start of </a:t>
            </a:r>
            <a:r>
              <a:rPr lang="en-GB" sz="1400" dirty="0" err="1"/>
              <a:t>gefitinib</a:t>
            </a:r>
            <a:r>
              <a:rPr lang="en-GB" sz="1400" dirty="0"/>
              <a:t>, initial stage and platinum-based chemotherapy after </a:t>
            </a:r>
            <a:r>
              <a:rPr lang="en-GB" sz="1400" dirty="0" err="1"/>
              <a:t>gefitinib</a:t>
            </a:r>
            <a:r>
              <a:rPr lang="en-GB" sz="1400" dirty="0"/>
              <a:t> were not significant predictors for PPS</a:t>
            </a:r>
          </a:p>
          <a:p>
            <a:pPr marL="195263" indent="-195263"/>
            <a:r>
              <a:rPr lang="en-GB" sz="1400" dirty="0"/>
              <a:t>Using </a:t>
            </a:r>
            <a:r>
              <a:rPr lang="en-GB" sz="1400" dirty="0" err="1"/>
              <a:t>pemetrexed</a:t>
            </a:r>
            <a:r>
              <a:rPr lang="en-GB" sz="1400" dirty="0"/>
              <a:t> after </a:t>
            </a:r>
            <a:r>
              <a:rPr lang="en-GB" sz="1400" dirty="0" err="1"/>
              <a:t>gefitinib</a:t>
            </a:r>
            <a:r>
              <a:rPr lang="en-GB" sz="1400" dirty="0"/>
              <a:t> showed significantly longer PPS (18.5 </a:t>
            </a:r>
            <a:r>
              <a:rPr lang="en-GB" sz="1400" dirty="0" err="1"/>
              <a:t>vs</a:t>
            </a:r>
            <a:r>
              <a:rPr lang="en-GB" sz="1400" dirty="0"/>
              <a:t> 8.6 months, HR=0.45, p=0.008)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79382" y="6474897"/>
            <a:ext cx="27439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Kim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9011)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02508" y="1268760"/>
            <a:ext cx="3948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kern="0" dirty="0">
                <a:solidFill>
                  <a:srgbClr val="FFC600"/>
                </a:solidFill>
              </a:rPr>
              <a:t>OS since disease progression (PPS)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1774" y="6477000"/>
            <a:ext cx="540702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/>
                </a:solidFill>
              </a:rPr>
              <a:t>PPS, </a:t>
            </a:r>
            <a:r>
              <a:rPr lang="en-GB" sz="1200">
                <a:solidFill>
                  <a:srgbClr val="FFFFFF"/>
                </a:solidFill>
              </a:rPr>
              <a:t>post-progression survival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4862" y="2978659"/>
            <a:ext cx="1737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</a:rPr>
              <a:t>Cumulative survival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1051" y="1677622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1.0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1051" y="2197821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1051" y="2718020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1051" y="3238219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1051" y="3758418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051" y="4278619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3545" y="4705399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</a:rPr>
              <a:t>OS since PD (months)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1457" y="4477225"/>
            <a:ext cx="3680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5250" algn="ctr"/>
                <a:tab pos="749300" algn="ctr"/>
                <a:tab pos="1393825" algn="ctr"/>
                <a:tab pos="2038350" algn="ctr"/>
                <a:tab pos="2682875" algn="ctr"/>
                <a:tab pos="3335338" algn="ctr"/>
              </a:tabLst>
            </a:pPr>
            <a:r>
              <a:rPr lang="en-GB" sz="1400" dirty="0">
                <a:solidFill>
                  <a:srgbClr val="FFFFFF"/>
                </a:solidFill>
              </a:rPr>
              <a:t>	0	10	20	30	40	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3508" y="1692099"/>
            <a:ext cx="217719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GB" sz="1400" dirty="0">
                <a:solidFill>
                  <a:srgbClr val="FFFFFF"/>
                </a:solidFill>
              </a:rPr>
              <a:t>TKI resumed (n = 16)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GB" sz="1400" dirty="0">
                <a:solidFill>
                  <a:srgbClr val="FFFFFF"/>
                </a:solidFill>
              </a:rPr>
              <a:t>TKI not resumed (n = 65)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GB" sz="1400" dirty="0">
                <a:solidFill>
                  <a:srgbClr val="FFFFFF"/>
                </a:solidFill>
              </a:rPr>
              <a:t>p=0.004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1944877" y="1852491"/>
            <a:ext cx="28045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1945430" y="2102522"/>
            <a:ext cx="28045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3911499" y="2978659"/>
            <a:ext cx="1737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</a:rPr>
              <a:t>Cumulative survival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87412" y="1677622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1.0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87412" y="2197821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87412" y="2718020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87412" y="3238219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87412" y="3758418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87412" y="4278619"/>
            <a:ext cx="433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9906" y="4705399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</a:rPr>
              <a:t>OS since PD (months)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67818" y="4477225"/>
            <a:ext cx="3680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95250" algn="ctr"/>
                <a:tab pos="749300" algn="ctr"/>
                <a:tab pos="1393825" algn="ctr"/>
                <a:tab pos="2038350" algn="ctr"/>
                <a:tab pos="2682875" algn="ctr"/>
                <a:tab pos="3335338" algn="ctr"/>
              </a:tabLst>
            </a:pPr>
            <a:r>
              <a:rPr lang="en-GB" sz="1400" dirty="0">
                <a:solidFill>
                  <a:srgbClr val="FFFFFF"/>
                </a:solidFill>
              </a:rPr>
              <a:t>	0	10	20	30	40	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89869" y="1692099"/>
            <a:ext cx="243528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GB" sz="1400" dirty="0" err="1">
                <a:solidFill>
                  <a:srgbClr val="FFFFFF"/>
                </a:solidFill>
              </a:rPr>
              <a:t>Pemetrexed</a:t>
            </a:r>
            <a:r>
              <a:rPr lang="en-GB" sz="1400" dirty="0">
                <a:solidFill>
                  <a:srgbClr val="FFFFFF"/>
                </a:solidFill>
              </a:rPr>
              <a:t> used (n = 28)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GB" sz="1400" dirty="0">
                <a:solidFill>
                  <a:srgbClr val="FFFFFF"/>
                </a:solidFill>
              </a:rPr>
              <a:t>Other regimen used (n = 53)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GB" sz="1400" dirty="0">
                <a:solidFill>
                  <a:srgbClr val="FFFFFF"/>
                </a:solidFill>
              </a:rPr>
              <a:t>p&lt;0.001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6311238" y="1852491"/>
            <a:ext cx="28045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311791" y="2102522"/>
            <a:ext cx="28045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307987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Resuming treatment with TKIs who are believed to have clinically-acquired resistance can have benefits on survival in some NSCLC patients</a:t>
            </a:r>
          </a:p>
          <a:p>
            <a:endParaRPr lang="en-GB" sz="2400" dirty="0"/>
          </a:p>
          <a:p>
            <a:r>
              <a:rPr lang="en-GB" sz="2400" dirty="0" err="1"/>
              <a:t>Pemetrexed</a:t>
            </a:r>
            <a:r>
              <a:rPr lang="en-GB" sz="2400" dirty="0"/>
              <a:t> may improve outcome in patients with acquired resistance to </a:t>
            </a:r>
            <a:r>
              <a:rPr lang="en-GB" sz="2400" dirty="0" err="1"/>
              <a:t>gefitinib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Further work is required to improve our management of this patient group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79382" y="6474897"/>
            <a:ext cx="274395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/>
              <a:t>Kim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530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#9018: Prospective assessment of combined </a:t>
            </a:r>
            <a:r>
              <a:rPr lang="en-GB" sz="1900" dirty="0" err="1"/>
              <a:t>pemetrexed</a:t>
            </a:r>
            <a:r>
              <a:rPr lang="en-GB" sz="1900" dirty="0"/>
              <a:t> and </a:t>
            </a:r>
            <a:r>
              <a:rPr lang="en-GB" sz="1900" dirty="0" err="1"/>
              <a:t>erlotinib</a:t>
            </a:r>
            <a:r>
              <a:rPr lang="en-GB" sz="1900" dirty="0"/>
              <a:t> or </a:t>
            </a:r>
            <a:r>
              <a:rPr lang="en-GB" sz="1900" dirty="0" err="1"/>
              <a:t>gefitinib</a:t>
            </a:r>
            <a:r>
              <a:rPr lang="en-GB" sz="1900" dirty="0"/>
              <a:t> therapy after the relapse to </a:t>
            </a:r>
            <a:r>
              <a:rPr lang="en-GB" sz="1900" dirty="0" err="1"/>
              <a:t>erlotinib</a:t>
            </a:r>
            <a:r>
              <a:rPr lang="en-GB" sz="1900" dirty="0"/>
              <a:t> or </a:t>
            </a:r>
            <a:r>
              <a:rPr lang="en-GB" sz="1900" dirty="0" err="1"/>
              <a:t>gefitinib</a:t>
            </a:r>
            <a:r>
              <a:rPr lang="en-GB" sz="1900" dirty="0"/>
              <a:t> in patients with advanced non-small cell lung cancer having an active epidermal growth factor receptor mutation – K </a:t>
            </a:r>
            <a:r>
              <a:rPr lang="en-GB" sz="1900" dirty="0" err="1"/>
              <a:t>Okishio</a:t>
            </a:r>
            <a:endParaRPr lang="en-GB" sz="19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Study objective</a:t>
            </a:r>
          </a:p>
          <a:p>
            <a:pPr lvl="1"/>
            <a:r>
              <a:rPr lang="en-GB" sz="1800" dirty="0"/>
              <a:t>To evaluate the efficacy and toxicity of </a:t>
            </a:r>
            <a:r>
              <a:rPr lang="en-GB" sz="1800" dirty="0" err="1"/>
              <a:t>pemetrexed</a:t>
            </a:r>
            <a:r>
              <a:rPr lang="en-GB" sz="1800" dirty="0"/>
              <a:t> combined with </a:t>
            </a:r>
            <a:r>
              <a:rPr lang="en-GB" sz="1800" dirty="0" err="1"/>
              <a:t>erlotinib</a:t>
            </a:r>
            <a:r>
              <a:rPr lang="en-GB" sz="1800" dirty="0"/>
              <a:t> or </a:t>
            </a:r>
            <a:r>
              <a:rPr lang="en-GB" sz="1800" dirty="0" err="1"/>
              <a:t>gefitinib</a:t>
            </a:r>
            <a:r>
              <a:rPr lang="en-GB" sz="1800" dirty="0"/>
              <a:t> after the relapse to </a:t>
            </a:r>
            <a:r>
              <a:rPr lang="en-GB" sz="1800" dirty="0" err="1"/>
              <a:t>erlotinib</a:t>
            </a:r>
            <a:r>
              <a:rPr lang="en-GB" sz="1800" dirty="0"/>
              <a:t> or </a:t>
            </a:r>
            <a:r>
              <a:rPr lang="en-GB" sz="1800" dirty="0" err="1"/>
              <a:t>gefitinib</a:t>
            </a:r>
            <a:r>
              <a:rPr lang="en-GB" sz="1800" dirty="0"/>
              <a:t> in patients with advanced NSCLC who have an active EGFR mutation</a:t>
            </a:r>
          </a:p>
          <a:p>
            <a:r>
              <a:rPr lang="en-GB" sz="1800" dirty="0"/>
              <a:t>Study type/design</a:t>
            </a:r>
          </a:p>
          <a:p>
            <a:pPr lvl="1"/>
            <a:r>
              <a:rPr lang="en-GB" sz="1800" dirty="0"/>
              <a:t>Phase II trial</a:t>
            </a:r>
          </a:p>
          <a:p>
            <a:pPr lvl="1"/>
            <a:r>
              <a:rPr lang="en-GB" sz="1800" dirty="0"/>
              <a:t>Treatment: </a:t>
            </a:r>
            <a:r>
              <a:rPr lang="en-GB" sz="1800" dirty="0" err="1"/>
              <a:t>Pemetrexed</a:t>
            </a:r>
            <a:r>
              <a:rPr lang="en-GB" sz="1800" dirty="0"/>
              <a:t> (500 mg/m</a:t>
            </a:r>
            <a:r>
              <a:rPr lang="en-GB" sz="1800" baseline="30000" dirty="0"/>
              <a:t>2</a:t>
            </a:r>
            <a:r>
              <a:rPr lang="en-GB" sz="1800" dirty="0"/>
              <a:t>) was administered on day 1, followed by </a:t>
            </a:r>
            <a:r>
              <a:rPr lang="en-GB" sz="1800" dirty="0" err="1"/>
              <a:t>erlotinib</a:t>
            </a:r>
            <a:r>
              <a:rPr lang="en-GB" sz="1800" dirty="0"/>
              <a:t> or </a:t>
            </a:r>
            <a:r>
              <a:rPr lang="en-GB" sz="1800" dirty="0" err="1"/>
              <a:t>gefitinib</a:t>
            </a:r>
            <a:r>
              <a:rPr lang="en-GB" sz="1800" dirty="0"/>
              <a:t> on days 2–16 (cycle repeated every 3 weeks until disease progression)</a:t>
            </a:r>
          </a:p>
          <a:p>
            <a:pPr lvl="1"/>
            <a:r>
              <a:rPr lang="en-GB" sz="1800" dirty="0"/>
              <a:t>Primary outcome measure was disease control rate (DCR)</a:t>
            </a:r>
          </a:p>
          <a:p>
            <a:r>
              <a:rPr lang="en-GB" sz="1800" dirty="0"/>
              <a:t>Patients</a:t>
            </a:r>
          </a:p>
          <a:p>
            <a:pPr lvl="1"/>
            <a:r>
              <a:rPr lang="en-GB" sz="1800" dirty="0"/>
              <a:t>27 patients with stage IV NSCLC (population evaluable for toxicity and efficacy, n=22)</a:t>
            </a:r>
          </a:p>
          <a:p>
            <a:pPr lvl="1"/>
            <a:r>
              <a:rPr lang="en-GB" sz="1800" dirty="0"/>
              <a:t>Median age 67 years; 74% female; 74% ECOG PS 1; 96% adenocarcinoma; median number of prior chemotherapy regimens was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07" y="6474897"/>
            <a:ext cx="30022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Okishio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416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21107" y="6474897"/>
            <a:ext cx="30022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rgbClr val="FFFFFF"/>
                </a:solidFill>
              </a:rPr>
              <a:t>Okishio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9018)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01" y="5517232"/>
            <a:ext cx="3604044" cy="47151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3469C"/>
                </a:solidFill>
              </a:rPr>
              <a:t>Disease control rate 77.8%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155" y="5517232"/>
            <a:ext cx="3631028" cy="47151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3469C"/>
                </a:solidFill>
              </a:rPr>
              <a:t>Median PFS of 7.1 months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65677"/>
              </p:ext>
            </p:extLst>
          </p:nvPr>
        </p:nvGraphicFramePr>
        <p:xfrm>
          <a:off x="216429" y="1818687"/>
          <a:ext cx="4228488" cy="321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r>
                        <a:rPr lang="en-GB" sz="1600" dirty="0"/>
                        <a:t>Response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%</a:t>
                      </a:r>
                      <a:endParaRPr lang="en-GB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Complete response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Partial response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Stable disease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Progressive disease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0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 Total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  Response rate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25.9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   Disease</a:t>
                      </a:r>
                      <a:r>
                        <a:rPr lang="en-GB" sz="1600" baseline="0" dirty="0">
                          <a:solidFill>
                            <a:schemeClr val="bg1"/>
                          </a:solidFill>
                        </a:rPr>
                        <a:t> control rate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77.8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4289899" y="3197064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FFFFFF"/>
                </a:solidFill>
              </a:rPr>
              <a:t>Probability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4881" y="189732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1.0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4881" y="2432826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4881" y="2968332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4881" y="350383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4881" y="403934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4881" y="4574852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80830" y="2008120"/>
            <a:ext cx="230864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1-year PFS rate = 13.7%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6-month PFS rate = 61.8%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52464" y="4775297"/>
            <a:ext cx="3809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tabLst>
                <a:tab pos="80963" algn="ctr"/>
                <a:tab pos="452438" algn="ctr"/>
                <a:tab pos="823913" algn="ctr"/>
                <a:tab pos="1190625" algn="ctr"/>
                <a:tab pos="1557338" algn="ctr"/>
                <a:tab pos="1928813" algn="ctr"/>
                <a:tab pos="2295525" algn="ctr"/>
                <a:tab pos="2662238" algn="ctr"/>
                <a:tab pos="3028950" algn="ctr"/>
                <a:tab pos="3400425" algn="ctr"/>
              </a:tabLst>
              <a:defRPr/>
            </a:pPr>
            <a:r>
              <a:rPr lang="en-GB" sz="1400" kern="0" dirty="0">
                <a:solidFill>
                  <a:srgbClr val="FFFFFF"/>
                </a:solidFill>
              </a:rPr>
              <a:t>	0	50	100	150	200	250	300	350	400	450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49450" y="5031255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600"/>
              </a:buClr>
              <a:buSzPct val="110000"/>
              <a:defRPr/>
            </a:pPr>
            <a:r>
              <a:rPr lang="en-GB" sz="1400" kern="0" dirty="0">
                <a:solidFill>
                  <a:srgbClr val="FFFFFF"/>
                </a:solidFill>
              </a:rPr>
              <a:t>Time (day)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63685"/>
              </p:ext>
            </p:extLst>
          </p:nvPr>
        </p:nvGraphicFramePr>
        <p:xfrm>
          <a:off x="5325689" y="2023005"/>
          <a:ext cx="3448440" cy="280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CorelDRAW" r:id="rId4" imgW="3450336" imgH="2810256" progId="">
                  <p:embed/>
                </p:oleObj>
              </mc:Choice>
              <mc:Fallback>
                <p:oleObj name="CorelDRAW" r:id="rId4" imgW="3450336" imgH="28102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689" y="2023005"/>
                        <a:ext cx="3448440" cy="280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01575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err="1"/>
              <a:t>Pemetrexed</a:t>
            </a:r>
            <a:r>
              <a:rPr lang="en-GB" sz="2400" dirty="0"/>
              <a:t> plus </a:t>
            </a:r>
            <a:r>
              <a:rPr lang="en-GB" sz="2400" dirty="0" err="1"/>
              <a:t>erlotinib</a:t>
            </a:r>
            <a:r>
              <a:rPr lang="en-GB" sz="2400" dirty="0"/>
              <a:t> or </a:t>
            </a:r>
            <a:r>
              <a:rPr lang="en-GB" sz="2400" dirty="0" err="1"/>
              <a:t>gefitinib</a:t>
            </a:r>
            <a:r>
              <a:rPr lang="en-GB" sz="2400" dirty="0"/>
              <a:t> combination treatment leads to a high DCR in patients with advanced NSCLC who have an active EGFR mutation</a:t>
            </a:r>
          </a:p>
          <a:p>
            <a:endParaRPr lang="en-GB" sz="2400" dirty="0"/>
          </a:p>
          <a:p>
            <a:r>
              <a:rPr lang="en-GB" sz="2400" dirty="0"/>
              <a:t>Combination treatment showed acceptable toxicity, with Grade 3/4 toxicities neutropenia, </a:t>
            </a:r>
            <a:r>
              <a:rPr lang="en-GB" sz="2400" dirty="0" err="1"/>
              <a:t>leucopenia</a:t>
            </a:r>
            <a:r>
              <a:rPr lang="en-GB" sz="2400" dirty="0"/>
              <a:t>, and </a:t>
            </a:r>
            <a:r>
              <a:rPr lang="en-GB" sz="2400" dirty="0" err="1"/>
              <a:t>anemia</a:t>
            </a:r>
            <a:r>
              <a:rPr lang="en-GB" sz="2400" dirty="0"/>
              <a:t> occurring in 22, 14 and 7% of patients, respectively</a:t>
            </a:r>
          </a:p>
          <a:p>
            <a:endParaRPr lang="en-GB" sz="2400" dirty="0"/>
          </a:p>
          <a:p>
            <a:r>
              <a:rPr lang="en-GB" sz="2400" dirty="0"/>
              <a:t>A Phase III trial for </a:t>
            </a:r>
            <a:r>
              <a:rPr lang="en-GB" sz="2400" dirty="0" err="1"/>
              <a:t>pemetrexed</a:t>
            </a:r>
            <a:r>
              <a:rPr lang="en-GB" sz="2400" dirty="0"/>
              <a:t> alone versus </a:t>
            </a:r>
            <a:r>
              <a:rPr lang="en-GB" sz="2400" dirty="0" err="1"/>
              <a:t>pemetrexed</a:t>
            </a:r>
            <a:r>
              <a:rPr lang="en-GB" sz="2400" dirty="0"/>
              <a:t> plus EGFR-TKI after relapse to EGFR-TKI is warranted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1775" y="6474897"/>
            <a:ext cx="18514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GB" sz="1200" dirty="0"/>
              <a:t>DCR, disease control rate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21107" y="6474897"/>
            <a:ext cx="300223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Okishio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530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Metastatic NSCLC</a:t>
            </a:r>
            <a:endParaRPr lang="en-US" dirty="0"/>
          </a:p>
        </p:txBody>
      </p:sp>
      <p:sp>
        <p:nvSpPr>
          <p:cNvPr id="190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Elderly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#9072: </a:t>
            </a:r>
            <a:r>
              <a:rPr lang="en-GB" sz="1800" dirty="0" err="1"/>
              <a:t>Pemetrexed</a:t>
            </a:r>
            <a:r>
              <a:rPr lang="en-GB" sz="1800" dirty="0"/>
              <a:t> (</a:t>
            </a:r>
            <a:r>
              <a:rPr lang="en-GB" sz="1800" dirty="0" err="1"/>
              <a:t>Pem</a:t>
            </a:r>
            <a:r>
              <a:rPr lang="en-GB" sz="1800"/>
              <a:t>) maintenance </a:t>
            </a:r>
            <a:r>
              <a:rPr lang="en-GB" sz="1800" dirty="0"/>
              <a:t>t</a:t>
            </a:r>
            <a:r>
              <a:rPr lang="en-GB" sz="1800"/>
              <a:t>herapy in elderly patients with good performance </a:t>
            </a:r>
            <a:r>
              <a:rPr lang="en-GB" sz="1800" dirty="0"/>
              <a:t>s</a:t>
            </a:r>
            <a:r>
              <a:rPr lang="en-GB" sz="1800"/>
              <a:t>tatus </a:t>
            </a:r>
            <a:r>
              <a:rPr lang="en-GB" sz="1800" dirty="0"/>
              <a:t>(PS) </a:t>
            </a:r>
            <a:r>
              <a:rPr lang="en-GB" sz="1800"/>
              <a:t>- analysis </a:t>
            </a:r>
            <a:r>
              <a:rPr lang="en-GB" sz="1800" dirty="0"/>
              <a:t>of PARAMOUNT Phase </a:t>
            </a:r>
            <a:r>
              <a:rPr lang="en-GB" sz="1800"/>
              <a:t>III study </a:t>
            </a:r>
            <a:r>
              <a:rPr lang="en-GB" sz="1800" dirty="0"/>
              <a:t>of </a:t>
            </a:r>
            <a:r>
              <a:rPr lang="en-GB" sz="1800" err="1"/>
              <a:t>Pem</a:t>
            </a:r>
            <a:r>
              <a:rPr lang="en-GB" sz="1800"/>
              <a:t> versus </a:t>
            </a:r>
            <a:r>
              <a:rPr lang="en-GB" sz="1800" dirty="0"/>
              <a:t>p</a:t>
            </a:r>
            <a:r>
              <a:rPr lang="en-GB" sz="1800"/>
              <a:t>lacebo in advanced </a:t>
            </a:r>
            <a:r>
              <a:rPr lang="en-GB" sz="1800" dirty="0" err="1"/>
              <a:t>n</a:t>
            </a:r>
            <a:r>
              <a:rPr lang="en-GB" sz="1800"/>
              <a:t>onsquamous </a:t>
            </a:r>
            <a:r>
              <a:rPr lang="en-GB" sz="1800" dirty="0"/>
              <a:t>NSCLC </a:t>
            </a:r>
            <a:r>
              <a:rPr lang="en-GB" sz="1800"/>
              <a:t>– C </a:t>
            </a:r>
            <a:r>
              <a:rPr lang="en-GB" sz="1800" dirty="0" err="1"/>
              <a:t>Gridelli</a:t>
            </a:r>
            <a:endParaRPr lang="en-GB" sz="1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Study objective</a:t>
            </a:r>
          </a:p>
          <a:p>
            <a:pPr lvl="1"/>
            <a:r>
              <a:rPr lang="en-GB" sz="1400" dirty="0"/>
              <a:t>To further investigate efficacy and safety of </a:t>
            </a:r>
            <a:r>
              <a:rPr lang="en-GB" sz="1400" dirty="0" err="1"/>
              <a:t>Pem</a:t>
            </a:r>
            <a:r>
              <a:rPr lang="en-GB" sz="1400" dirty="0"/>
              <a:t> maintenance therapy in elderly advanced </a:t>
            </a:r>
            <a:r>
              <a:rPr lang="en-GB" sz="1400" dirty="0" err="1"/>
              <a:t>nonsquamous</a:t>
            </a:r>
            <a:r>
              <a:rPr lang="en-GB" sz="1400" dirty="0"/>
              <a:t> NSCLC patients with good PS</a:t>
            </a:r>
          </a:p>
          <a:p>
            <a:r>
              <a:rPr lang="en-GB" sz="1400" dirty="0"/>
              <a:t>Study type/design</a:t>
            </a:r>
          </a:p>
          <a:p>
            <a:pPr lvl="1"/>
            <a:r>
              <a:rPr lang="en-GB" sz="1400" dirty="0"/>
              <a:t>PARAMOUNT: A Phase III, randomized, double-blind, placebo-controlled study of </a:t>
            </a:r>
            <a:r>
              <a:rPr lang="en-GB" sz="1400" dirty="0" err="1"/>
              <a:t>Pem</a:t>
            </a:r>
            <a:r>
              <a:rPr lang="en-GB" sz="1400" dirty="0"/>
              <a:t> </a:t>
            </a:r>
            <a:r>
              <a:rPr lang="en-GB" sz="1400"/>
              <a:t>maintenance (followingPem </a:t>
            </a:r>
            <a:r>
              <a:rPr lang="en-GB" sz="1400" dirty="0"/>
              <a:t>induction) therapy</a:t>
            </a:r>
          </a:p>
          <a:p>
            <a:pPr lvl="1"/>
            <a:r>
              <a:rPr lang="en-GB" sz="1400" dirty="0"/>
              <a:t>Subgroup analysis of patients aged ≥70 and &lt;70 years</a:t>
            </a:r>
          </a:p>
          <a:p>
            <a:r>
              <a:rPr lang="en-GB" sz="1400" dirty="0"/>
              <a:t>Key results</a:t>
            </a:r>
          </a:p>
          <a:p>
            <a:pPr lvl="1"/>
            <a:r>
              <a:rPr lang="en-GB" sz="1400" dirty="0"/>
              <a:t>Median age 73 years in the older group (n=92) and 60 years in the younger group (n=447)</a:t>
            </a:r>
          </a:p>
          <a:p>
            <a:pPr lvl="1"/>
            <a:r>
              <a:rPr lang="en-GB" sz="1400" dirty="0"/>
              <a:t>Patient characteristics were comparable except for PS (PS 0/1 in ≥70: 20%/79%; &lt;70: 34%/66%) and sex (M/F ≥70: 66%/34%; &lt;70: 56%/44%)</a:t>
            </a:r>
          </a:p>
          <a:p>
            <a:pPr lvl="1"/>
            <a:r>
              <a:rPr lang="en-GB" sz="1400" dirty="0"/>
              <a:t>For the ≥70 cohort, </a:t>
            </a:r>
            <a:r>
              <a:rPr lang="en-GB" sz="1400" dirty="0" err="1"/>
              <a:t>Pem</a:t>
            </a:r>
            <a:r>
              <a:rPr lang="en-GB" sz="1400" dirty="0"/>
              <a:t> reduced the risk of progression by 65% (p=0.00041); median PFS was 6.4 months for </a:t>
            </a:r>
            <a:r>
              <a:rPr lang="en-GB" sz="1400" dirty="0" err="1"/>
              <a:t>Pem</a:t>
            </a:r>
            <a:r>
              <a:rPr lang="en-GB" sz="1400" dirty="0"/>
              <a:t> and 3.0 months for placebo. </a:t>
            </a:r>
          </a:p>
          <a:p>
            <a:pPr lvl="1"/>
            <a:r>
              <a:rPr lang="en-GB" sz="1400" dirty="0"/>
              <a:t>For the &lt;70 cohort, </a:t>
            </a:r>
            <a:r>
              <a:rPr lang="en-GB" sz="1400" dirty="0" err="1"/>
              <a:t>Pem</a:t>
            </a:r>
            <a:r>
              <a:rPr lang="en-GB" sz="1400" dirty="0"/>
              <a:t> reduced the risk of progression by 31%; median PFS was 4.0 months for </a:t>
            </a:r>
            <a:r>
              <a:rPr lang="en-GB" sz="1400" dirty="0" err="1"/>
              <a:t>Pem</a:t>
            </a:r>
            <a:r>
              <a:rPr lang="en-GB" sz="1400" dirty="0"/>
              <a:t> and 2.8 months for placebo</a:t>
            </a:r>
          </a:p>
          <a:p>
            <a:pPr lvl="1"/>
            <a:r>
              <a:rPr lang="en-GB" sz="1400" dirty="0">
                <a:latin typeface="Arial" pitchFamily="34" charset="0"/>
                <a:cs typeface="Arial" pitchFamily="34" charset="0"/>
              </a:rPr>
              <a:t>Incidence of </a:t>
            </a:r>
            <a:r>
              <a:rPr lang="en-US" sz="1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grade 3/4 toxicities </a:t>
            </a:r>
            <a:r>
              <a:rPr lang="en-GB" sz="14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was higher in the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>
                <a:latin typeface="Arial" pitchFamily="34" charset="0"/>
                <a:cs typeface="Arial" pitchFamily="34" charset="0"/>
              </a:rPr>
              <a:t>Pem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arms than the placebo arms in both age cohorts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1400" dirty="0"/>
              <a:t>Patients in the ≥70 cohort experienced a higher incidence of Grade 3/4 toxicities than those </a:t>
            </a:r>
            <a:r>
              <a:rPr lang="en-GB" sz="1400"/>
              <a:t>in the</a:t>
            </a:r>
            <a:br>
              <a:rPr lang="en-GB" sz="1400"/>
            </a:br>
            <a:r>
              <a:rPr lang="en-GB" sz="1400"/>
              <a:t>&lt;70 </a:t>
            </a:r>
            <a:r>
              <a:rPr lang="en-GB" sz="1400" dirty="0"/>
              <a:t>cohort</a:t>
            </a:r>
          </a:p>
          <a:p>
            <a:r>
              <a:rPr lang="en-GB" sz="1400" dirty="0"/>
              <a:t>Key conclusions </a:t>
            </a:r>
          </a:p>
          <a:p>
            <a:pPr lvl="1"/>
            <a:r>
              <a:rPr lang="en-GB" sz="1400" dirty="0" err="1"/>
              <a:t>Pem</a:t>
            </a:r>
            <a:r>
              <a:rPr lang="en-GB" sz="1400" dirty="0"/>
              <a:t> maintenance treatment is effective in elderly patients with good PS</a:t>
            </a:r>
          </a:p>
          <a:p>
            <a:pPr lvl="1"/>
            <a:r>
              <a:rPr lang="en-GB" sz="1400" dirty="0"/>
              <a:t>Grade 3/4 hematologic toxicities were more common in older patients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56372" y="6474897"/>
            <a:ext cx="29669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Gridelli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9072)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80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/>
              <a:t>#9003: Biomarker analysis in BO21015, a Phase II randomized study of first-line </a:t>
            </a:r>
            <a:r>
              <a:rPr lang="en-GB" sz="1800" dirty="0" err="1"/>
              <a:t>bevacizumab</a:t>
            </a:r>
            <a:r>
              <a:rPr lang="en-GB" sz="1800" dirty="0"/>
              <a:t> combined with carboplatin-gemcitabine or carboplatin-paclitaxel in patients with advanced or recurrent non-squamous NSCLC – T </a:t>
            </a:r>
            <a:r>
              <a:rPr lang="en-GB" sz="1800" dirty="0" err="1"/>
              <a:t>Mok</a:t>
            </a:r>
            <a:endParaRPr lang="en-GB" sz="1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 objective</a:t>
            </a:r>
          </a:p>
          <a:p>
            <a:pPr lvl="1"/>
            <a:r>
              <a:rPr lang="en-GB" dirty="0"/>
              <a:t>To explore correlation between biomarker candidates and best overall response to </a:t>
            </a:r>
            <a:r>
              <a:rPr lang="en-GB" dirty="0" err="1"/>
              <a:t>bevacizumab</a:t>
            </a:r>
            <a:r>
              <a:rPr lang="en-GB" dirty="0"/>
              <a:t> (BEV) plus chemotherapy in NSCLC</a:t>
            </a:r>
          </a:p>
          <a:p>
            <a:r>
              <a:rPr lang="en-GB" dirty="0"/>
              <a:t>Study type/design</a:t>
            </a:r>
          </a:p>
          <a:p>
            <a:pPr lvl="1"/>
            <a:r>
              <a:rPr lang="en-GB" dirty="0"/>
              <a:t>ABIGAIL: randomized, multicentre, Phase II trial</a:t>
            </a:r>
          </a:p>
          <a:p>
            <a:pPr lvl="1"/>
            <a:r>
              <a:rPr lang="en-GB" dirty="0"/>
              <a:t>Up to 6 cycles (q21d) of BEV 7.5 mg/kg or 15 mg/kg combined with carboplatin-gemcitabine (CG) or carboplatin-paclitaxel (CP) </a:t>
            </a:r>
          </a:p>
          <a:p>
            <a:pPr lvl="1"/>
            <a:r>
              <a:rPr lang="en-GB" dirty="0"/>
              <a:t>Primary endpoint: Correlation of baseline plasma biomarker levels with best overall response to chemotherapy + BEV</a:t>
            </a:r>
          </a:p>
          <a:p>
            <a:pPr lvl="2"/>
            <a:r>
              <a:rPr lang="en-GB" dirty="0" err="1"/>
              <a:t>bFGF</a:t>
            </a:r>
            <a:r>
              <a:rPr lang="en-GB" dirty="0"/>
              <a:t>; E-</a:t>
            </a:r>
            <a:r>
              <a:rPr lang="en-GB" dirty="0" err="1"/>
              <a:t>selectin</a:t>
            </a:r>
            <a:r>
              <a:rPr lang="en-GB" dirty="0"/>
              <a:t>; ICAM; PLGF; VEGFA; VEGFR1; VEGFR2</a:t>
            </a:r>
          </a:p>
          <a:p>
            <a:r>
              <a:rPr lang="en-GB" dirty="0"/>
              <a:t>Patients</a:t>
            </a:r>
          </a:p>
          <a:p>
            <a:pPr lvl="1"/>
            <a:r>
              <a:rPr lang="en-GB" dirty="0"/>
              <a:t>303 patients with advanced/recurrent non-squamous NSCLC (biomarker evaluable population, n=287)</a:t>
            </a:r>
          </a:p>
          <a:p>
            <a:pPr lvl="1"/>
            <a:r>
              <a:rPr lang="en-GB" dirty="0"/>
              <a:t>Median age ∼60 years; ∼60% male; ~65% ECOG PS 1; 85% white; ~30/~43/~27% never/former/current smokers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42320" y="6474897"/>
            <a:ext cx="27810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Mok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9003)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954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Trial design</a:t>
            </a:r>
            <a:endParaRPr lang="en-US" dirty="0"/>
          </a:p>
        </p:txBody>
      </p:sp>
      <p:sp>
        <p:nvSpPr>
          <p:cNvPr id="1966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1900" dirty="0"/>
              <a:t>Trial in preparation #9035: A national, multi </a:t>
            </a:r>
            <a:r>
              <a:rPr lang="en-GB" sz="1900" dirty="0" err="1"/>
              <a:t>center</a:t>
            </a:r>
            <a:r>
              <a:rPr lang="en-GB" sz="1900" dirty="0"/>
              <a:t>, randomized, open-label, Phase II study of </a:t>
            </a:r>
            <a:r>
              <a:rPr lang="en-GB" sz="1900" dirty="0" err="1"/>
              <a:t>erlotinib</a:t>
            </a:r>
            <a:r>
              <a:rPr lang="en-GB" sz="1900" dirty="0"/>
              <a:t> versus gemcitabine (GEM) plus </a:t>
            </a:r>
            <a:r>
              <a:rPr lang="en-GB" sz="1900" dirty="0" err="1"/>
              <a:t>cisplatin</a:t>
            </a:r>
            <a:r>
              <a:rPr lang="en-GB" sz="1900" dirty="0"/>
              <a:t> as </a:t>
            </a:r>
            <a:r>
              <a:rPr lang="en-GB" sz="1900" dirty="0" err="1"/>
              <a:t>neoadjuvant</a:t>
            </a:r>
            <a:r>
              <a:rPr lang="en-GB" sz="1900" dirty="0"/>
              <a:t> treatment in stage IIIA-N2 NSCLC patients with activating EGFR mutations (C-TONG 1103) – W. </a:t>
            </a:r>
            <a:r>
              <a:rPr lang="en-GB" sz="1900" dirty="0" err="1"/>
              <a:t>Zhong</a:t>
            </a:r>
            <a:endParaRPr lang="en-GB" sz="19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Study objective</a:t>
            </a:r>
          </a:p>
          <a:p>
            <a:pPr lvl="1"/>
            <a:r>
              <a:rPr lang="en-GB" sz="1800" dirty="0"/>
              <a:t>To investigate the efficacy and safety of </a:t>
            </a:r>
            <a:r>
              <a:rPr lang="en-GB" sz="1800" dirty="0" err="1"/>
              <a:t>erlotinib</a:t>
            </a:r>
            <a:r>
              <a:rPr lang="en-GB" sz="1800" dirty="0"/>
              <a:t> versus GEM plus </a:t>
            </a:r>
            <a:r>
              <a:rPr lang="en-GB" sz="1800" dirty="0" err="1"/>
              <a:t>cisplatin</a:t>
            </a:r>
            <a:r>
              <a:rPr lang="en-GB" sz="1800" dirty="0"/>
              <a:t> (GC) as </a:t>
            </a:r>
            <a:r>
              <a:rPr lang="en-GB" sz="1800" dirty="0" err="1"/>
              <a:t>neoadjuvant</a:t>
            </a:r>
            <a:r>
              <a:rPr lang="en-GB" sz="1800" dirty="0"/>
              <a:t> treatment in NSCLC</a:t>
            </a:r>
          </a:p>
          <a:p>
            <a:r>
              <a:rPr lang="en-GB" sz="1800" dirty="0"/>
              <a:t>Study type/design</a:t>
            </a:r>
          </a:p>
          <a:p>
            <a:pPr lvl="1"/>
            <a:r>
              <a:rPr lang="en-GB" sz="1800" dirty="0"/>
              <a:t>Randomized, open-label Phase II study in stage IIIA-N2 NSCLC with activating mutations</a:t>
            </a:r>
          </a:p>
          <a:p>
            <a:pPr lvl="2"/>
            <a:r>
              <a:rPr lang="en-GB" sz="1800" dirty="0"/>
              <a:t>Arm A: </a:t>
            </a:r>
            <a:r>
              <a:rPr lang="en-GB" sz="1800" dirty="0" err="1"/>
              <a:t>Erlotinib</a:t>
            </a:r>
            <a:r>
              <a:rPr lang="en-GB" sz="1800" dirty="0"/>
              <a:t> </a:t>
            </a:r>
            <a:r>
              <a:rPr lang="en-GB" sz="1800"/>
              <a:t>(150 mg </a:t>
            </a:r>
            <a:r>
              <a:rPr lang="en-GB" sz="1800" dirty="0" err="1"/>
              <a:t>qd</a:t>
            </a:r>
            <a:r>
              <a:rPr lang="en-GB" sz="1800" dirty="0"/>
              <a:t> for 42 days)</a:t>
            </a:r>
          </a:p>
          <a:p>
            <a:pPr lvl="2"/>
            <a:r>
              <a:rPr lang="en-GB" sz="1800" dirty="0"/>
              <a:t>Arm B: GC (</a:t>
            </a:r>
            <a:r>
              <a:rPr lang="en-GB" sz="1800"/>
              <a:t>GEM 1250 mg/m</a:t>
            </a:r>
            <a:r>
              <a:rPr lang="en-GB" sz="1800" baseline="30000"/>
              <a:t>2</a:t>
            </a:r>
            <a:r>
              <a:rPr lang="en-GB" sz="1800"/>
              <a:t> </a:t>
            </a:r>
            <a:r>
              <a:rPr lang="en-GB" sz="1800" dirty="0"/>
              <a:t>IV </a:t>
            </a:r>
            <a:r>
              <a:rPr lang="en-GB" sz="1800"/>
              <a:t>on days </a:t>
            </a:r>
            <a:r>
              <a:rPr lang="en-GB" sz="1800" dirty="0"/>
              <a:t>1/8, and </a:t>
            </a:r>
            <a:r>
              <a:rPr lang="en-GB" sz="1800" dirty="0" err="1"/>
              <a:t>cisplatin</a:t>
            </a:r>
            <a:r>
              <a:rPr lang="en-GB" sz="1800" dirty="0"/>
              <a:t> </a:t>
            </a:r>
            <a:r>
              <a:rPr lang="en-GB" sz="1800"/>
              <a:t>75mg/m</a:t>
            </a:r>
            <a:r>
              <a:rPr lang="en-GB" sz="1800" baseline="30000"/>
              <a:t>2</a:t>
            </a:r>
            <a:r>
              <a:rPr lang="en-GB" sz="1800"/>
              <a:t> on</a:t>
            </a:r>
            <a:br>
              <a:rPr lang="en-GB" sz="1800"/>
            </a:br>
            <a:r>
              <a:rPr lang="en-GB" sz="1800"/>
              <a:t>day </a:t>
            </a:r>
            <a:r>
              <a:rPr lang="en-GB" sz="1800" dirty="0"/>
              <a:t>1 of a 3-week schedule for 2 cycles)</a:t>
            </a:r>
          </a:p>
          <a:p>
            <a:pPr lvl="1"/>
            <a:r>
              <a:rPr lang="en-GB" sz="1800" dirty="0"/>
              <a:t>Thoracotomy will take place after 6 weeks of treatment</a:t>
            </a:r>
          </a:p>
          <a:p>
            <a:pPr lvl="1"/>
            <a:r>
              <a:rPr lang="en-GB" sz="1800" dirty="0"/>
              <a:t>Post-surgery treatment: </a:t>
            </a:r>
            <a:r>
              <a:rPr lang="en-GB" sz="1800" err="1"/>
              <a:t>erlotinib</a:t>
            </a:r>
            <a:r>
              <a:rPr lang="en-GB" sz="1800"/>
              <a:t> 150 mg/day </a:t>
            </a:r>
            <a:r>
              <a:rPr lang="en-GB" sz="1800" dirty="0"/>
              <a:t>for 1 year or 2 further cycles of GC</a:t>
            </a:r>
          </a:p>
          <a:p>
            <a:pPr lvl="1"/>
            <a:r>
              <a:rPr lang="en-GB" sz="1800" dirty="0"/>
              <a:t>Primary endpoint: objective response rate (ORR) in </a:t>
            </a:r>
            <a:r>
              <a:rPr lang="en-GB" sz="1800" dirty="0" err="1"/>
              <a:t>neoadjuvant</a:t>
            </a:r>
            <a:r>
              <a:rPr lang="en-GB" sz="1800" dirty="0"/>
              <a:t> treatment</a:t>
            </a:r>
          </a:p>
          <a:p>
            <a:r>
              <a:rPr lang="en-GB" sz="1800" dirty="0"/>
              <a:t>Patients</a:t>
            </a:r>
          </a:p>
          <a:p>
            <a:pPr lvl="1"/>
            <a:r>
              <a:rPr lang="en-GB" sz="1800" dirty="0"/>
              <a:t>Target of 90 patients will be recruited over 18 months</a:t>
            </a:r>
          </a:p>
          <a:p>
            <a:pPr lvl="1"/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56372" y="6474897"/>
            <a:ext cx="29669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Zhong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9035)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300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Study design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2487" y="2076626"/>
            <a:ext cx="1725080" cy="2937698"/>
          </a:xfrm>
          <a:prstGeom prst="roundRect">
            <a:avLst>
              <a:gd name="adj" fmla="val 6277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marL="179388" indent="-153988"/>
            <a:r>
              <a:rPr lang="en-GB" sz="1400" dirty="0"/>
              <a:t>Treatment naïve</a:t>
            </a:r>
          </a:p>
          <a:p>
            <a:pPr marL="179388" indent="-153988"/>
            <a:r>
              <a:rPr lang="en-GB" sz="1400" dirty="0"/>
              <a:t>IIIA-N2 NSCLC</a:t>
            </a:r>
          </a:p>
          <a:p>
            <a:pPr marL="179388" indent="-153988"/>
            <a:r>
              <a:rPr lang="en-GB" sz="1400" dirty="0"/>
              <a:t>N2 confirmed by </a:t>
            </a:r>
            <a:br>
              <a:rPr lang="en-GB" sz="1400" dirty="0"/>
            </a:br>
            <a:r>
              <a:rPr lang="en-GB" sz="1400" dirty="0" err="1"/>
              <a:t>mediastinoscopy</a:t>
            </a:r>
            <a:r>
              <a:rPr lang="en-GB" sz="1400" dirty="0"/>
              <a:t>/</a:t>
            </a:r>
            <a:br>
              <a:rPr lang="en-GB" sz="1400" dirty="0"/>
            </a:br>
            <a:r>
              <a:rPr lang="en-GB" sz="1400" dirty="0"/>
              <a:t>EBUS/PET-CT</a:t>
            </a:r>
          </a:p>
          <a:p>
            <a:pPr marL="179388" indent="-153988"/>
            <a:r>
              <a:rPr lang="en-GB" sz="1400" dirty="0"/>
              <a:t>EGFR activating </a:t>
            </a:r>
            <a:br>
              <a:rPr lang="en-GB" sz="1400" dirty="0"/>
            </a:br>
            <a:r>
              <a:rPr lang="en-GB" sz="1400" dirty="0"/>
              <a:t>mutation</a:t>
            </a:r>
          </a:p>
          <a:p>
            <a:pPr marL="179388" indent="-153988"/>
            <a:r>
              <a:rPr lang="en-GB" sz="1400" dirty="0"/>
              <a:t>ECOG 0–1</a:t>
            </a:r>
          </a:p>
          <a:p>
            <a:pPr marL="179388" indent="-153988"/>
            <a:r>
              <a:rPr lang="en-GB" sz="1400" dirty="0"/>
              <a:t>Age ≥18 Y </a:t>
            </a:r>
            <a:br>
              <a:rPr lang="en-GB" sz="1400" dirty="0"/>
            </a:br>
            <a:r>
              <a:rPr lang="en-GB" sz="1400" dirty="0"/>
              <a:t>(n=90)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472122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GB" sz="1200" dirty="0"/>
              <a:t>EBUS, </a:t>
            </a:r>
            <a:r>
              <a:rPr lang="en-GB" sz="1200" dirty="0" err="1"/>
              <a:t>endobronchial</a:t>
            </a:r>
            <a:r>
              <a:rPr lang="en-GB" sz="1200" dirty="0"/>
              <a:t> ultrasound; GEM, gemcitabine; </a:t>
            </a:r>
            <a:r>
              <a:rPr lang="en-GB" sz="1200" err="1"/>
              <a:t>Cis</a:t>
            </a:r>
            <a:r>
              <a:rPr lang="en-GB" sz="1200"/>
              <a:t> , cisplatin</a:t>
            </a:r>
            <a:endParaRPr lang="en-GB" sz="1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947826" y="6474897"/>
            <a:ext cx="29669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Zhong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9035)</a:t>
            </a:r>
          </a:p>
        </p:txBody>
      </p:sp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2161273" y="2076626"/>
            <a:ext cx="1563981" cy="914401"/>
          </a:xfrm>
          <a:prstGeom prst="roundRect">
            <a:avLst>
              <a:gd name="adj" fmla="val 13586"/>
            </a:avLst>
          </a:prstGeom>
          <a:solidFill>
            <a:srgbClr val="FF66CC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325" indent="0" algn="ctr">
              <a:buNone/>
            </a:pPr>
            <a:r>
              <a:rPr lang="en-GB" sz="1400" dirty="0" err="1"/>
              <a:t>Erlotinib</a:t>
            </a:r>
            <a:r>
              <a:rPr lang="en-GB" sz="1400" dirty="0"/>
              <a:t> </a:t>
            </a:r>
            <a:br>
              <a:rPr lang="en-GB" sz="1400"/>
            </a:br>
            <a:r>
              <a:rPr lang="en-GB" sz="1400"/>
              <a:t>150 mg/day </a:t>
            </a:r>
            <a:br>
              <a:rPr lang="en-GB" sz="1400" dirty="0"/>
            </a:br>
            <a:r>
              <a:rPr lang="en-GB" sz="1400" dirty="0"/>
              <a:t>x 6 weeks</a:t>
            </a:r>
          </a:p>
        </p:txBody>
      </p:sp>
      <p:sp>
        <p:nvSpPr>
          <p:cNvPr id="19" name="Content Placeholder 7"/>
          <p:cNvSpPr txBox="1">
            <a:spLocks/>
          </p:cNvSpPr>
          <p:nvPr/>
        </p:nvSpPr>
        <p:spPr bwMode="auto">
          <a:xfrm>
            <a:off x="2161273" y="4099924"/>
            <a:ext cx="1563981" cy="914401"/>
          </a:xfrm>
          <a:prstGeom prst="roundRect">
            <a:avLst>
              <a:gd name="adj" fmla="val 13586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en-GB"/>
            </a:defPPr>
            <a:lvl1pPr>
              <a:spcAft>
                <a:spcPct val="20000"/>
              </a:spcAft>
              <a:defRPr sz="2000"/>
            </a:lvl1pPr>
          </a:lstStyle>
          <a:p>
            <a:pPr algn="ctr"/>
            <a:r>
              <a:rPr lang="en-GB" sz="1400"/>
              <a:t>GEM 1250 mg/m</a:t>
            </a:r>
            <a:r>
              <a:rPr lang="en-GB" sz="1400" baseline="30000"/>
              <a:t>2</a:t>
            </a:r>
            <a:br>
              <a:rPr lang="en-GB" sz="1400" dirty="0"/>
            </a:br>
            <a:r>
              <a:rPr lang="en-GB" sz="1400" dirty="0"/>
              <a:t>Days 1/8 + </a:t>
            </a:r>
            <a:br>
              <a:rPr lang="en-GB" sz="1400" dirty="0"/>
            </a:br>
            <a:r>
              <a:rPr lang="en-GB" sz="1400" err="1"/>
              <a:t>Cis</a:t>
            </a:r>
            <a:r>
              <a:rPr lang="en-GB" sz="1400"/>
              <a:t> 75 mg/m</a:t>
            </a:r>
            <a:r>
              <a:rPr lang="en-GB" sz="1400" baseline="30000"/>
              <a:t>2</a:t>
            </a:r>
            <a:r>
              <a:rPr lang="en-GB" sz="1400"/>
              <a:t> </a:t>
            </a:r>
            <a:r>
              <a:rPr lang="en-GB" sz="1400" dirty="0"/>
              <a:t>Day 1 </a:t>
            </a:r>
            <a:br>
              <a:rPr lang="en-GB" sz="1400" dirty="0"/>
            </a:br>
            <a:r>
              <a:rPr lang="en-GB" sz="1400" dirty="0"/>
              <a:t>q3w x 2 cycles</a:t>
            </a:r>
          </a:p>
        </p:txBody>
      </p:sp>
      <p:sp>
        <p:nvSpPr>
          <p:cNvPr id="20" name="Content Placeholder 7"/>
          <p:cNvSpPr txBox="1">
            <a:spLocks/>
          </p:cNvSpPr>
          <p:nvPr/>
        </p:nvSpPr>
        <p:spPr bwMode="auto">
          <a:xfrm>
            <a:off x="1879123" y="3384097"/>
            <a:ext cx="325279" cy="322760"/>
          </a:xfrm>
          <a:prstGeom prst="roundRect">
            <a:avLst>
              <a:gd name="adj" fmla="val 13586"/>
            </a:avLst>
          </a:prstGeom>
          <a:solidFill>
            <a:schemeClr val="tx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>
                <a:solidFill>
                  <a:srgbClr val="03469C"/>
                </a:solidFill>
              </a:rPr>
              <a:t>R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 bwMode="auto">
          <a:xfrm>
            <a:off x="3897806" y="2234335"/>
            <a:ext cx="487680" cy="598984"/>
          </a:xfrm>
          <a:prstGeom prst="roundRect">
            <a:avLst>
              <a:gd name="adj" fmla="val 13586"/>
            </a:avLst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Non-PD</a:t>
            </a:r>
          </a:p>
        </p:txBody>
      </p:sp>
      <p:sp>
        <p:nvSpPr>
          <p:cNvPr id="22" name="Content Placeholder 7"/>
          <p:cNvSpPr txBox="1">
            <a:spLocks/>
          </p:cNvSpPr>
          <p:nvPr/>
        </p:nvSpPr>
        <p:spPr bwMode="auto">
          <a:xfrm>
            <a:off x="4558038" y="2345896"/>
            <a:ext cx="723900" cy="375862"/>
          </a:xfrm>
          <a:prstGeom prst="roundRect">
            <a:avLst>
              <a:gd name="adj" fmla="val 13586"/>
            </a:avLst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Surgery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 bwMode="auto">
          <a:xfrm>
            <a:off x="5454490" y="2166434"/>
            <a:ext cx="1078560" cy="734786"/>
          </a:xfrm>
          <a:prstGeom prst="roundRect">
            <a:avLst>
              <a:gd name="adj" fmla="val 13586"/>
            </a:avLst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325" indent="0" algn="ctr">
              <a:buNone/>
            </a:pPr>
            <a:r>
              <a:rPr lang="en-GB" sz="1400" err="1"/>
              <a:t>Erlotinib</a:t>
            </a:r>
            <a:r>
              <a:rPr lang="en-GB" sz="1400"/>
              <a:t> 150 mg/day </a:t>
            </a:r>
            <a:br>
              <a:rPr lang="en-GB" sz="1400" dirty="0"/>
            </a:br>
            <a:r>
              <a:rPr lang="en-GB" sz="1400" dirty="0"/>
              <a:t>1 year</a:t>
            </a:r>
          </a:p>
        </p:txBody>
      </p:sp>
      <p:sp>
        <p:nvSpPr>
          <p:cNvPr id="24" name="Content Placeholder 7"/>
          <p:cNvSpPr txBox="1">
            <a:spLocks/>
          </p:cNvSpPr>
          <p:nvPr/>
        </p:nvSpPr>
        <p:spPr bwMode="auto">
          <a:xfrm>
            <a:off x="3897806" y="4257632"/>
            <a:ext cx="487680" cy="598984"/>
          </a:xfrm>
          <a:prstGeom prst="roundRect">
            <a:avLst>
              <a:gd name="adj" fmla="val 13586"/>
            </a:avLst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Non-PD</a:t>
            </a:r>
          </a:p>
        </p:txBody>
      </p: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4558038" y="4369193"/>
            <a:ext cx="723900" cy="375862"/>
          </a:xfrm>
          <a:prstGeom prst="roundRect">
            <a:avLst>
              <a:gd name="adj" fmla="val 13586"/>
            </a:avLst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Surgery</a:t>
            </a:r>
          </a:p>
        </p:txBody>
      </p:sp>
      <p:sp>
        <p:nvSpPr>
          <p:cNvPr id="26" name="Content Placeholder 7"/>
          <p:cNvSpPr txBox="1">
            <a:spLocks/>
          </p:cNvSpPr>
          <p:nvPr/>
        </p:nvSpPr>
        <p:spPr bwMode="auto">
          <a:xfrm>
            <a:off x="5454490" y="4189731"/>
            <a:ext cx="1078560" cy="734786"/>
          </a:xfrm>
          <a:prstGeom prst="roundRect">
            <a:avLst>
              <a:gd name="adj" fmla="val 13586"/>
            </a:avLst>
          </a:prstGeom>
          <a:solidFill>
            <a:schemeClr val="bg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325" indent="0" algn="ctr">
              <a:buNone/>
            </a:pPr>
            <a:r>
              <a:rPr lang="en-GB" sz="1400" dirty="0"/>
              <a:t>GEM/</a:t>
            </a:r>
            <a:r>
              <a:rPr lang="en-GB" sz="1400" dirty="0" err="1"/>
              <a:t>Cis</a:t>
            </a:r>
            <a:br>
              <a:rPr lang="en-GB" sz="1400" dirty="0"/>
            </a:br>
            <a:r>
              <a:rPr lang="en-GB" sz="1400" dirty="0"/>
              <a:t>q3w x 2 cycles</a:t>
            </a:r>
          </a:p>
        </p:txBody>
      </p:sp>
      <p:sp>
        <p:nvSpPr>
          <p:cNvPr id="27" name="Content Placeholder 7"/>
          <p:cNvSpPr txBox="1">
            <a:spLocks/>
          </p:cNvSpPr>
          <p:nvPr/>
        </p:nvSpPr>
        <p:spPr bwMode="auto">
          <a:xfrm>
            <a:off x="6705600" y="2076627"/>
            <a:ext cx="2342260" cy="2937698"/>
          </a:xfrm>
          <a:prstGeom prst="roundRect">
            <a:avLst>
              <a:gd name="adj" fmla="val 6277"/>
            </a:avLst>
          </a:prstGeom>
          <a:noFill/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61925" indent="-127000">
              <a:buNone/>
            </a:pPr>
            <a:r>
              <a:rPr lang="en-GB" sz="1400" b="1" dirty="0"/>
              <a:t>Primary endpoint</a:t>
            </a:r>
          </a:p>
          <a:p>
            <a:pPr marL="161925" indent="-127000"/>
            <a:r>
              <a:rPr lang="en-GB" sz="1400" dirty="0"/>
              <a:t>ORR</a:t>
            </a:r>
          </a:p>
          <a:p>
            <a:pPr marL="161925" indent="-127000">
              <a:buNone/>
            </a:pPr>
            <a:r>
              <a:rPr lang="en-GB" sz="1400" b="1" dirty="0"/>
              <a:t>Secondary endpoint</a:t>
            </a:r>
          </a:p>
          <a:p>
            <a:pPr marL="161925" indent="-127000"/>
            <a:r>
              <a:rPr lang="en-GB" sz="1400" dirty="0"/>
              <a:t>Lymph node </a:t>
            </a:r>
            <a:br>
              <a:rPr lang="en-GB" sz="1400" dirty="0"/>
            </a:br>
            <a:r>
              <a:rPr lang="en-GB" sz="1400" dirty="0"/>
              <a:t>downgrade rate </a:t>
            </a:r>
          </a:p>
          <a:p>
            <a:pPr marL="161925" indent="-127000"/>
            <a:r>
              <a:rPr lang="en-GB" sz="1400" dirty="0"/>
              <a:t>Complete </a:t>
            </a:r>
            <a:br>
              <a:rPr lang="en-GB" sz="1400" dirty="0"/>
            </a:br>
            <a:r>
              <a:rPr lang="en-GB" sz="1400" dirty="0"/>
              <a:t>resection rate</a:t>
            </a:r>
          </a:p>
          <a:p>
            <a:pPr marL="161925" indent="-127000"/>
            <a:r>
              <a:rPr lang="en-GB" sz="1400" dirty="0" err="1"/>
              <a:t>pCR</a:t>
            </a:r>
            <a:endParaRPr lang="en-GB" sz="1400" dirty="0"/>
          </a:p>
          <a:p>
            <a:pPr marL="161925" indent="-127000">
              <a:buNone/>
            </a:pPr>
            <a:r>
              <a:rPr lang="en-GB" sz="1400" b="1" dirty="0"/>
              <a:t>Exploratory research</a:t>
            </a:r>
          </a:p>
          <a:p>
            <a:pPr marL="161925" indent="-127000"/>
            <a:r>
              <a:rPr lang="en-GB" sz="1400" dirty="0"/>
              <a:t>24 &amp; 48 week DFS rate</a:t>
            </a:r>
          </a:p>
          <a:p>
            <a:pPr marL="161925" indent="-127000"/>
            <a:r>
              <a:rPr lang="en-GB" sz="1400" dirty="0"/>
              <a:t>Biomarker profile</a:t>
            </a:r>
          </a:p>
        </p:txBody>
      </p:sp>
      <p:sp>
        <p:nvSpPr>
          <p:cNvPr id="28" name="Content Placeholder 7"/>
          <p:cNvSpPr txBox="1">
            <a:spLocks/>
          </p:cNvSpPr>
          <p:nvPr/>
        </p:nvSpPr>
        <p:spPr bwMode="auto">
          <a:xfrm>
            <a:off x="8081771" y="2922660"/>
            <a:ext cx="850721" cy="1147818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17488" indent="-157163"/>
            <a:r>
              <a:rPr lang="en-GB" sz="1400" dirty="0"/>
              <a:t>PFS</a:t>
            </a:r>
          </a:p>
          <a:p>
            <a:pPr marL="217488" indent="-157163"/>
            <a:r>
              <a:rPr lang="en-GB" sz="1400" dirty="0"/>
              <a:t>OS</a:t>
            </a:r>
          </a:p>
          <a:p>
            <a:pPr marL="217488" indent="-157163"/>
            <a:r>
              <a:rPr lang="en-GB" sz="1400" dirty="0" err="1"/>
              <a:t>QoL</a:t>
            </a:r>
            <a:endParaRPr lang="en-GB" sz="1400" dirty="0"/>
          </a:p>
          <a:p>
            <a:pPr marL="217488" indent="-157163"/>
            <a:r>
              <a:rPr lang="en-GB" sz="1400" dirty="0"/>
              <a:t>Safety</a:t>
            </a:r>
          </a:p>
        </p:txBody>
      </p:sp>
      <p:cxnSp>
        <p:nvCxnSpPr>
          <p:cNvPr id="10" name="Elbow Connector 9"/>
          <p:cNvCxnSpPr>
            <a:stCxn id="20" idx="0"/>
            <a:endCxn id="12" idx="1"/>
          </p:cNvCxnSpPr>
          <p:nvPr/>
        </p:nvCxnSpPr>
        <p:spPr>
          <a:xfrm rot="5400000" flipH="1" flipV="1">
            <a:off x="1676383" y="2899207"/>
            <a:ext cx="850270" cy="11951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0" idx="2"/>
            <a:endCxn id="19" idx="1"/>
          </p:cNvCxnSpPr>
          <p:nvPr/>
        </p:nvCxnSpPr>
        <p:spPr>
          <a:xfrm rot="16200000" flipH="1">
            <a:off x="1676384" y="4072236"/>
            <a:ext cx="850268" cy="119510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Arrow Connector 2049"/>
          <p:cNvCxnSpPr>
            <a:stCxn id="12" idx="3"/>
            <a:endCxn id="21" idx="1"/>
          </p:cNvCxnSpPr>
          <p:nvPr/>
        </p:nvCxnSpPr>
        <p:spPr>
          <a:xfrm>
            <a:off x="3725254" y="2533827"/>
            <a:ext cx="1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/>
          <p:cNvCxnSpPr>
            <a:stCxn id="21" idx="3"/>
            <a:endCxn id="22" idx="1"/>
          </p:cNvCxnSpPr>
          <p:nvPr/>
        </p:nvCxnSpPr>
        <p:spPr>
          <a:xfrm>
            <a:off x="4385486" y="2533827"/>
            <a:ext cx="1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>
            <a:endCxn id="23" idx="1"/>
          </p:cNvCxnSpPr>
          <p:nvPr/>
        </p:nvCxnSpPr>
        <p:spPr>
          <a:xfrm>
            <a:off x="5281938" y="2533827"/>
            <a:ext cx="1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Arrow Connector 2057"/>
          <p:cNvCxnSpPr/>
          <p:nvPr/>
        </p:nvCxnSpPr>
        <p:spPr>
          <a:xfrm flipV="1">
            <a:off x="6533050" y="2533826"/>
            <a:ext cx="17255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25254" y="4557124"/>
            <a:ext cx="1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85486" y="4557124"/>
            <a:ext cx="1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81938" y="4557124"/>
            <a:ext cx="17255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533050" y="4557124"/>
            <a:ext cx="17255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>
            <a:off x="2192708" y="338698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1:1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375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Induction </a:t>
            </a:r>
            <a:r>
              <a:rPr lang="en-GB" sz="2400" dirty="0" err="1"/>
              <a:t>erlotinib</a:t>
            </a:r>
            <a:r>
              <a:rPr lang="en-GB" sz="2400" dirty="0"/>
              <a:t> therapy in  IIIA-N2 NSCLC with EGFR activating mutation is a </a:t>
            </a:r>
            <a:r>
              <a:rPr lang="en-GB" sz="2400"/>
              <a:t>promising strategy</a:t>
            </a:r>
          </a:p>
          <a:p>
            <a:endParaRPr lang="en-GB" sz="2400" dirty="0"/>
          </a:p>
          <a:p>
            <a:r>
              <a:rPr lang="en-GB" sz="2400" dirty="0"/>
              <a:t>The study is planned to start in September 2011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56372" y="6474897"/>
            <a:ext cx="296696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Zhong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9035)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545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hony Paisley\Downloads\shutterstock_821573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b="5717"/>
          <a:stretch/>
        </p:blipFill>
        <p:spPr bwMode="auto">
          <a:xfrm>
            <a:off x="0" y="1247775"/>
            <a:ext cx="9144000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054" y="4987184"/>
            <a:ext cx="6400802" cy="1177184"/>
          </a:xfrm>
          <a:effectLst>
            <a:reflection blurRad="6350" stA="52000" endA="300" endPos="35000" dir="5400000" sy="-100000" algn="bl" rotWithShape="0"/>
          </a:effectLst>
        </p:spPr>
        <p:txBody>
          <a:bodyPr lIns="0" tIns="0" rIns="0" bIns="0" anchor="t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ECCO-ESMO 2011</a:t>
            </a:r>
            <a:endParaRPr lang="en-US" sz="2000" i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868796" y="366474"/>
            <a:ext cx="3493104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  <a:defRPr/>
            </a:pPr>
            <a:r>
              <a:rPr lang="en-US" sz="1200" dirty="0">
                <a:solidFill>
                  <a:srgbClr val="3F5075"/>
                </a:solidFill>
                <a:latin typeface="Arial"/>
                <a:cs typeface="Arial"/>
              </a:rPr>
              <a:t>Developed in association with the</a:t>
            </a:r>
            <a:br>
              <a:rPr lang="en-US" sz="1200" dirty="0">
                <a:solidFill>
                  <a:srgbClr val="3F5075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rgbClr val="3F5075"/>
                </a:solidFill>
                <a:latin typeface="Arial"/>
                <a:cs typeface="Arial"/>
              </a:rPr>
              <a:t>European Thoracic Oncology Platform</a:t>
            </a:r>
            <a:endParaRPr lang="en-US" sz="1200" dirty="0">
              <a:solidFill>
                <a:srgbClr val="3F5075"/>
              </a:solidFill>
              <a:latin typeface="Calibri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368500" y="647586"/>
            <a:ext cx="841556" cy="1588"/>
          </a:xfrm>
          <a:prstGeom prst="line">
            <a:avLst/>
          </a:prstGeom>
          <a:noFill/>
          <a:ln w="6350" cap="flat" cmpd="sng" algn="ctr">
            <a:solidFill>
              <a:srgbClr val="3F507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1598374" y="4657176"/>
            <a:ext cx="5968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27-30 September </a:t>
            </a:r>
            <a:r>
              <a:rPr lang="en-US" sz="1600" kern="12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2011 | </a:t>
            </a:r>
            <a:r>
              <a:rPr lang="en-GB" sz="1600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Stockholm, Sweden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F45352-ADED-48E7-945C-6E07419C5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6" y="78611"/>
            <a:ext cx="1054593" cy="10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42320" y="6474897"/>
            <a:ext cx="27810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>
                <a:solidFill>
                  <a:srgbClr val="FFFFFF"/>
                </a:solidFill>
              </a:rPr>
              <a:t>Mok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9003)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774" y="1236618"/>
            <a:ext cx="8691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kern="0" dirty="0">
                <a:solidFill>
                  <a:schemeClr val="tx2"/>
                </a:solidFill>
              </a:rPr>
              <a:t>Primary endpoint: overall response rate relative to baseline candidate biomarker status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55816"/>
              </p:ext>
            </p:extLst>
          </p:nvPr>
        </p:nvGraphicFramePr>
        <p:xfrm>
          <a:off x="231776" y="1627496"/>
          <a:ext cx="871391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Low BM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High BM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Logistic regression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Responders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Responders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Odds ratio*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bFGF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0.63–1.80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0.813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bg1"/>
                          </a:solidFill>
                        </a:rPr>
                        <a:t>E-selectin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1.06–3.08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ICAM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0.64–1.85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PLGF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0.58–2.33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VEGFA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0.72–2.09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VEGFR1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0.46–1.29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0.319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VEGFR2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0.85–2.45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774" y="5811681"/>
            <a:ext cx="883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Definition of candidate biomarker (BM) level: “low” ≤median; “high” &gt;median; *Odds ratio: high vs. low BM level BEP population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patients pooled; all patients received </a:t>
            </a:r>
            <a:r>
              <a:rPr lang="en-GB" sz="1200" dirty="0" err="1">
                <a:solidFill>
                  <a:srgbClr val="FFFFFF"/>
                </a:solidFill>
              </a:rPr>
              <a:t>bevacizumab</a:t>
            </a:r>
            <a:r>
              <a:rPr lang="en-GB" sz="1200" dirty="0">
                <a:solidFill>
                  <a:srgbClr val="FFFFFF"/>
                </a:solidFill>
              </a:rPr>
              <a:t>; covariates: treatment, biomarker level (dichotomized) and baseline 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prognostic factors; statistically significant if p≤0.007 (0.05/7 adjusted for multiple testing)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426" y="5105400"/>
            <a:ext cx="7494359" cy="646331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After adjustment for multiple testing, none of the candidate biomarkers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correlated with overall response rate according to baseline plasma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5871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00642" y="6474897"/>
            <a:ext cx="282269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>
                <a:solidFill>
                  <a:srgbClr val="FFFFFF"/>
                </a:solidFill>
              </a:rPr>
              <a:t>Mok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9003)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774" y="1236618"/>
            <a:ext cx="869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C600"/>
              </a:buClr>
              <a:buSzPct val="110000"/>
              <a:defRPr/>
            </a:pPr>
            <a:r>
              <a:rPr lang="en-GB" kern="0" dirty="0">
                <a:solidFill>
                  <a:schemeClr val="tx2"/>
                </a:solidFill>
              </a:rPr>
              <a:t>Exploratory analysis of PFS relative to candidate biomarker status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89713"/>
              </p:ext>
            </p:extLst>
          </p:nvPr>
        </p:nvGraphicFramePr>
        <p:xfrm>
          <a:off x="152400" y="1589432"/>
          <a:ext cx="8839200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9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5153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Low BM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High BM level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Cox regression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No. of events, n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Median PFS, months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No. of events, n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Median PFS, months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bFGF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116 (82)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124 (88)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0.92–1.59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bg1"/>
                          </a:solidFill>
                        </a:rPr>
                        <a:t>E-selectin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119 (84)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121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0.72–1.24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0.684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ICAM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118 (83)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122 (87)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0.89–1.56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PLGF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122 (84)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51 (91)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0.85–1.71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VEGFA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111 (79)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7.4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126 (90)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6.1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1.57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1.17–2.09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0.002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VEGFR1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119 (84)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121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0.87–1.49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VEGFR2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GB" sz="1400" baseline="0" dirty="0">
                          <a:solidFill>
                            <a:schemeClr val="bg1"/>
                          </a:solidFill>
                        </a:rPr>
                        <a:t> (84)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120 (86)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0.72–1.26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0.724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774" y="5811681"/>
            <a:ext cx="883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Biomarker evaluable population patients pooled: all patients received </a:t>
            </a:r>
            <a:r>
              <a:rPr lang="en-GB" sz="1200" dirty="0" err="1">
                <a:solidFill>
                  <a:srgbClr val="FFFFFF"/>
                </a:solidFill>
              </a:rPr>
              <a:t>bevacizumab</a:t>
            </a:r>
            <a:r>
              <a:rPr lang="en-GB" sz="1200" dirty="0">
                <a:solidFill>
                  <a:srgbClr val="FFFFFF"/>
                </a:solidFill>
              </a:rPr>
              <a:t>; covariates: treatment, biomarker 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level (dichotomized) and baseline prognostic factors; statistically significant if p≤0.007 (0.05/7 adjusted for multiple 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testing) N.B. Absence of control arm precludes determination of predictive and/or prognostic value of the tested BM candidate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486" y="5269468"/>
            <a:ext cx="7148239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Lower plasma VEGFA at baseline was associated with a longer PFS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15874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None of the biomarkers studied correlated with overall response rate</a:t>
            </a:r>
          </a:p>
          <a:p>
            <a:r>
              <a:rPr lang="en-GB" sz="2400" dirty="0"/>
              <a:t>Low baseline VEGFA levels were associated with longer PFS in exploratory </a:t>
            </a:r>
            <a:r>
              <a:rPr lang="en-GB" sz="2400"/>
              <a:t>analysis (p=0.002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However, predictive and/or prognostic value cannot be determined in this study due to lack of control arm</a:t>
            </a:r>
          </a:p>
          <a:p>
            <a:r>
              <a:rPr lang="en-GB" sz="2400" dirty="0"/>
              <a:t>Efficacy and safety profiles were similar to those observed in previous studies of BEV in </a:t>
            </a:r>
            <a:r>
              <a:rPr lang="en-GB" sz="2400"/>
              <a:t>advanced non-squamous NSCLC</a:t>
            </a:r>
            <a:endParaRPr lang="en-GB" sz="2400" dirty="0"/>
          </a:p>
          <a:p>
            <a:r>
              <a:rPr lang="en-GB" sz="2400" dirty="0"/>
              <a:t>Exploratory analyses for further biomarkers are </a:t>
            </a:r>
            <a:r>
              <a:rPr lang="en-GB" sz="2400" dirty="0" err="1"/>
              <a:t>ongoing</a:t>
            </a:r>
            <a:endParaRPr lang="en-GB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42320" y="6474897"/>
            <a:ext cx="27810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/>
              <a:t>Mok</a:t>
            </a:r>
            <a:r>
              <a:rPr lang="en-GB" sz="1200" dirty="0"/>
              <a:t> et al. EJC: 2011; (</a:t>
            </a:r>
            <a:r>
              <a:rPr lang="en-GB" sz="1200" dirty="0" err="1"/>
              <a:t>suppl</a:t>
            </a:r>
            <a:r>
              <a:rPr lang="en-GB" sz="1200" dirty="0"/>
              <a:t>; </a:t>
            </a:r>
            <a:r>
              <a:rPr lang="en-GB" sz="1200" dirty="0" err="1"/>
              <a:t>abstr</a:t>
            </a:r>
            <a:r>
              <a:rPr lang="en-GB" sz="1200" dirty="0"/>
              <a:t> 9003)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80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#26LBA: Results of a pilot external quality assurance scheme for somatic EGFR mutation testing in non-small cell lung cancer managed by EMQN, ESMO, ESP, and ETOP – N Normanno</a:t>
            </a:r>
            <a:endParaRPr lang="en-GB" sz="2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Study objective</a:t>
            </a:r>
          </a:p>
          <a:p>
            <a:pPr lvl="1"/>
            <a:r>
              <a:rPr lang="en-GB" sz="1800" dirty="0"/>
              <a:t>To define the methodology and detect any inherent material problems in assessing EGFR mutation analyses in the Pan-EU EQA</a:t>
            </a:r>
          </a:p>
          <a:p>
            <a:pPr lvl="1"/>
            <a:r>
              <a:rPr lang="en-GB" sz="1800" dirty="0"/>
              <a:t>Collaboration of experts in pathology (ESP), genetics (EMQN) and lung cancer (ETOP, ESMO, AIOM)</a:t>
            </a:r>
          </a:p>
          <a:p>
            <a:r>
              <a:rPr lang="en-GB" sz="1800" dirty="0"/>
              <a:t>Study type/design</a:t>
            </a:r>
          </a:p>
          <a:p>
            <a:pPr lvl="1"/>
            <a:r>
              <a:rPr lang="en-GB" sz="1800" dirty="0"/>
              <a:t>Pilot phase of the Pan-EU EQA for somatic EGFR mutation analyses (registration of open phase ends 30 September 2011)</a:t>
            </a:r>
          </a:p>
          <a:p>
            <a:pPr lvl="1"/>
            <a:r>
              <a:rPr lang="en-GB" sz="1800" dirty="0"/>
              <a:t>25 laboratories across 13 countries: </a:t>
            </a:r>
          </a:p>
          <a:p>
            <a:pPr lvl="2"/>
            <a:r>
              <a:rPr lang="en-GB" sz="1800" dirty="0"/>
              <a:t>Provided with 10 formalin fixed paraffin embedded samples from NSCLC cell lines with different EGFR mutations</a:t>
            </a:r>
          </a:p>
          <a:p>
            <a:pPr lvl="2"/>
            <a:r>
              <a:rPr lang="en-GB" sz="1800" dirty="0"/>
              <a:t>Registered with the EMQN</a:t>
            </a:r>
          </a:p>
          <a:p>
            <a:pPr lvl="2"/>
            <a:r>
              <a:rPr lang="en-GB" sz="1800" dirty="0"/>
              <a:t>Performed DNA extraction and analysis using their usual method</a:t>
            </a:r>
          </a:p>
          <a:p>
            <a:pPr lvl="1"/>
            <a:r>
              <a:rPr lang="en-GB" sz="1800" dirty="0"/>
              <a:t>Laboratory results were scored for accuracy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12340" y="6474897"/>
            <a:ext cx="341099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algn="r"/>
            <a:r>
              <a:rPr lang="en-GB" sz="1200" dirty="0" err="1">
                <a:solidFill>
                  <a:srgbClr val="FFFFFF"/>
                </a:solidFill>
              </a:rPr>
              <a:t>Normanno</a:t>
            </a:r>
            <a:r>
              <a:rPr lang="en-GB" sz="1200" dirty="0">
                <a:solidFill>
                  <a:srgbClr val="FFFFFF"/>
                </a:solidFill>
              </a:rPr>
              <a:t> et al. EJC: 2011; (</a:t>
            </a:r>
            <a:r>
              <a:rPr lang="en-GB" sz="1200" dirty="0" err="1">
                <a:solidFill>
                  <a:srgbClr val="FFFFFF"/>
                </a:solidFill>
              </a:rPr>
              <a:t>suppl</a:t>
            </a:r>
            <a:r>
              <a:rPr lang="en-GB" sz="1200" dirty="0">
                <a:solidFill>
                  <a:srgbClr val="FFFFFF"/>
                </a:solidFill>
              </a:rPr>
              <a:t>; </a:t>
            </a:r>
            <a:r>
              <a:rPr lang="en-GB" sz="1200" dirty="0" err="1">
                <a:solidFill>
                  <a:srgbClr val="FFFFFF"/>
                </a:solidFill>
              </a:rPr>
              <a:t>abstr</a:t>
            </a:r>
            <a:r>
              <a:rPr lang="en-GB" sz="1200" dirty="0">
                <a:solidFill>
                  <a:srgbClr val="FFFFFF"/>
                </a:solidFill>
              </a:rPr>
              <a:t> 26LBA)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1775" y="5920899"/>
            <a:ext cx="50213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ESP, European Society of Pathology; EMQN, European Molecular 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Genetics Quality Network; ETOP, European Thoracic Oncology Platform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ESMO, European Society for Medical Oncology; AIMO, Italian Association</a:t>
            </a:r>
            <a:br>
              <a:rPr lang="en-GB" sz="1200" dirty="0">
                <a:solidFill>
                  <a:srgbClr val="FFFFFF"/>
                </a:solidFill>
              </a:rPr>
            </a:br>
            <a:r>
              <a:rPr lang="en-GB" sz="1200" dirty="0">
                <a:solidFill>
                  <a:srgbClr val="FFFFFF"/>
                </a:solidFill>
              </a:rPr>
              <a:t>of Medical Oncology; EQA, External Quality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880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1.0"/>
  <p:tag name="PPVERSION" val="11.0"/>
  <p:tag name="DELIMITERS" val="3.1"/>
  <p:tag name="SHOWBARVISIBLE" val="False"/>
  <p:tag name="EXPANDSHOWBAR" val="True"/>
  <p:tag name="USESECONDARYMONITOR" val="False"/>
  <p:tag name="SAVECSVWITHSESSION" val="True"/>
  <p:tag name="CSVFORMAT" val="0"/>
  <p:tag name="BULLETTYPE" val="3"/>
  <p:tag name="ANSWERNOWSTYLE" val="-1"/>
  <p:tag name="ANSWERNOWTEXT" val="Answer Now"/>
  <p:tag name="COUNTDOWNSTYLE" val="10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Custom 3">
      <a:dk1>
        <a:srgbClr val="969696"/>
      </a:dk1>
      <a:lt1>
        <a:srgbClr val="FFFFFF"/>
      </a:lt1>
      <a:dk2>
        <a:srgbClr val="002850"/>
      </a:dk2>
      <a:lt2>
        <a:srgbClr val="FFC600"/>
      </a:lt2>
      <a:accent1>
        <a:srgbClr val="00BEFF"/>
      </a:accent1>
      <a:accent2>
        <a:srgbClr val="FF6600"/>
      </a:accent2>
      <a:accent3>
        <a:srgbClr val="AAACB3"/>
      </a:accent3>
      <a:accent4>
        <a:srgbClr val="DADADA"/>
      </a:accent4>
      <a:accent5>
        <a:srgbClr val="AACAFF"/>
      </a:accent5>
      <a:accent6>
        <a:srgbClr val="E75C00"/>
      </a:accent6>
      <a:hlink>
        <a:srgbClr val="00CC66"/>
      </a:hlink>
      <a:folHlink>
        <a:srgbClr val="FF66C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3">
      <a:dk1>
        <a:srgbClr val="969696"/>
      </a:dk1>
      <a:lt1>
        <a:srgbClr val="FFFFFF"/>
      </a:lt1>
      <a:dk2>
        <a:srgbClr val="002850"/>
      </a:dk2>
      <a:lt2>
        <a:srgbClr val="FFC600"/>
      </a:lt2>
      <a:accent1>
        <a:srgbClr val="00BEFF"/>
      </a:accent1>
      <a:accent2>
        <a:srgbClr val="FF6600"/>
      </a:accent2>
      <a:accent3>
        <a:srgbClr val="AAACB3"/>
      </a:accent3>
      <a:accent4>
        <a:srgbClr val="DADADA"/>
      </a:accent4>
      <a:accent5>
        <a:srgbClr val="AACAFF"/>
      </a:accent5>
      <a:accent6>
        <a:srgbClr val="E75C00"/>
      </a:accent6>
      <a:hlink>
        <a:srgbClr val="00CC66"/>
      </a:hlink>
      <a:folHlink>
        <a:srgbClr val="FF66C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6371</Words>
  <Application>Microsoft Office PowerPoint</Application>
  <PresentationFormat>全屏显示(4:3)</PresentationFormat>
  <Paragraphs>906</Paragraphs>
  <Slides>54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9" baseType="lpstr">
      <vt:lpstr>Arial</vt:lpstr>
      <vt:lpstr>Calibri</vt:lpstr>
      <vt:lpstr>Default Design</vt:lpstr>
      <vt:lpstr>1_Default Design</vt:lpstr>
      <vt:lpstr>CorelDRAW</vt:lpstr>
      <vt:lpstr>ECCO-ESMO 2011</vt:lpstr>
      <vt:lpstr>Special thanks to the ETOP reviewers</vt:lpstr>
      <vt:lpstr>Table of contents</vt:lpstr>
      <vt:lpstr>Biomarkers</vt:lpstr>
      <vt:lpstr>#9003: Biomarker analysis in BO21015, a Phase II randomized study of first-line bevacizumab combined with carboplatin-gemcitabine or carboplatin-paclitaxel in patients with advanced or recurrent non-squamous NSCLC – T Mok</vt:lpstr>
      <vt:lpstr>Key results</vt:lpstr>
      <vt:lpstr>Key results</vt:lpstr>
      <vt:lpstr>Conclusions</vt:lpstr>
      <vt:lpstr>#26LBA: Results of a pilot external quality assurance scheme for somatic EGFR mutation testing in non-small cell lung cancer managed by EMQN, ESMO, ESP, and ETOP – N Normanno</vt:lpstr>
      <vt:lpstr>Key results</vt:lpstr>
      <vt:lpstr>Conclusions</vt:lpstr>
      <vt:lpstr>#9092: Efficacy of tyrosine kinase inhibitor for non-adenocarcinoma NSCLC patients with EGFR mutation  – S Cho</vt:lpstr>
      <vt:lpstr>Key results</vt:lpstr>
      <vt:lpstr>Conclusions</vt:lpstr>
      <vt:lpstr>Early-stage locally-advanced NSCLC</vt:lpstr>
      <vt:lpstr>Metastatic NSCLC</vt:lpstr>
      <vt:lpstr>#9001: A retrospective subgroup analysis of EGFR immunohistochemistry (IHC) expression by Histo-Score correlated to outcomes from the BMS099 1st line phase III NSCLC trial of cetuximab (Cet) plus carboplatin/taxane – T Lynch </vt:lpstr>
      <vt:lpstr>Key results</vt:lpstr>
      <vt:lpstr>Conclusions</vt:lpstr>
      <vt:lpstr>#9028: Gemcitabine and cisplatin followed by concurrent gemcitabine and radiotherapy or sequential radiotherapy alone in unresectable stage III NSCLC – G Kerner</vt:lpstr>
      <vt:lpstr>Key results: efficacy</vt:lpstr>
      <vt:lpstr>Key results: safety</vt:lpstr>
      <vt:lpstr>Conclusions</vt:lpstr>
      <vt:lpstr>Metastatic NSCLC</vt:lpstr>
      <vt:lpstr>#34LBA: Final efficacy outcomes for patients with advanced non-squamous non-small cell lung cancer randomized to continuation maintenance with bevacizumab or bev+pemetrexed after first-line bev-cisplatin-pemetrexed treatment – F Barlesi </vt:lpstr>
      <vt:lpstr>AVAPERL trial designa</vt:lpstr>
      <vt:lpstr>Key results</vt:lpstr>
      <vt:lpstr>Conclusions</vt:lpstr>
      <vt:lpstr>#9020: Use of bevacizumab  after induction therapy is associated with survival benefit in patients with NSCLC in the ARIES observational cohort study (OCS) – MP Kosty</vt:lpstr>
      <vt:lpstr>Metastatic NSCLC</vt:lpstr>
      <vt:lpstr>#27LBA: A Phase II study of sorafenib in patients with locally advanced and/or metastatic (stage IIIB or IV) non-small cell lung cancer (NSCLC) with a K-Ras mutation – A Dingemans</vt:lpstr>
      <vt:lpstr>Key Results</vt:lpstr>
      <vt:lpstr>Conclusions</vt:lpstr>
      <vt:lpstr>#9012: A Phase Ib study to evaluate the PI3-kinase inhibitor GDC-0941 with paclitaxel (P) and carboplatin (C), with and without bevacizumab (BEV), in patients with advanced non-small cell lung cancer (NSCLC) – H. Groen</vt:lpstr>
      <vt:lpstr>Key results</vt:lpstr>
      <vt:lpstr>Conclusions</vt:lpstr>
      <vt:lpstr>#9014: Randomized Phase II trial of NGR-hTNF and chemotherapy in chemo-naive patients with non-small cell lung cancer (NSCLC) - preliminary results – V. Gregorc</vt:lpstr>
      <vt:lpstr>#9017: Initial detection of the double EGFR mutation (L858R or deletion in exon 19 [del 19] plus T790M) in NSCLC patients with brain metastases and the influence of first-line chemotherapy on outcome to erlotinib  - C. Rolfo</vt:lpstr>
      <vt:lpstr>#9069: Randomized Phase II study of maintenance enzastaurin following whole brain radiation therapy in the treatment of brain metastases from lung cancer - the MENZA study – B. Grønberg</vt:lpstr>
      <vt:lpstr>Key results</vt:lpstr>
      <vt:lpstr>Conclusions</vt:lpstr>
      <vt:lpstr>#9011: Survival in patients with non-small cell lung cancer which is clinically acquired resistance to gefitinib – natural history since progression – H Kim</vt:lpstr>
      <vt:lpstr>Key results</vt:lpstr>
      <vt:lpstr>Conclusions</vt:lpstr>
      <vt:lpstr>#9018: Prospective assessment of combined pemetrexed and erlotinib or gefitinib therapy after the relapse to erlotinib or gefitinib in patients with advanced non-small cell lung cancer having an active epidermal growth factor receptor mutation – K Okishio</vt:lpstr>
      <vt:lpstr>Key results</vt:lpstr>
      <vt:lpstr>Conclusions</vt:lpstr>
      <vt:lpstr>Metastatic NSCLC</vt:lpstr>
      <vt:lpstr>#9072: Pemetrexed (Pem) maintenance therapy in elderly patients with good performance status (PS) - analysis of PARAMOUNT Phase III study of Pem versus placebo in advanced nonsquamous NSCLC – C Gridelli</vt:lpstr>
      <vt:lpstr>Trial design</vt:lpstr>
      <vt:lpstr>Trial in preparation #9035: A national, multi center, randomized, open-label, Phase II study of erlotinib versus gemcitabine (GEM) plus cisplatin as neoadjuvant treatment in stage IIIA-N2 NSCLC patients with activating EGFR mutations (C-TONG 1103) – W. Zhong</vt:lpstr>
      <vt:lpstr>Study design</vt:lpstr>
      <vt:lpstr>Conclusions</vt:lpstr>
      <vt:lpstr>ECCO-ESMO 2011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text (Arial 28pt bold font)</dc:title>
  <dc:creator>Anthony Paisley</dc:creator>
  <cp:lastModifiedBy>lingyu</cp:lastModifiedBy>
  <cp:revision>180</cp:revision>
  <dcterms:created xsi:type="dcterms:W3CDTF">2011-02-23T10:20:57Z</dcterms:created>
  <dcterms:modified xsi:type="dcterms:W3CDTF">2022-03-09T07:34:07Z</dcterms:modified>
</cp:coreProperties>
</file>