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rts/chart1.xml" ContentType="application/vnd.openxmlformats-officedocument.drawingml.chart+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charts/chart2.xml" ContentType="application/vnd.openxmlformats-officedocument.drawingml.chart+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453" r:id="rId2"/>
    <p:sldId id="269" r:id="rId3"/>
    <p:sldId id="272" r:id="rId4"/>
    <p:sldId id="296" r:id="rId5"/>
    <p:sldId id="392" r:id="rId6"/>
    <p:sldId id="294" r:id="rId7"/>
    <p:sldId id="282" r:id="rId8"/>
    <p:sldId id="409" r:id="rId9"/>
    <p:sldId id="435" r:id="rId10"/>
    <p:sldId id="436" r:id="rId11"/>
    <p:sldId id="393" r:id="rId12"/>
    <p:sldId id="289" r:id="rId13"/>
    <p:sldId id="286" r:id="rId14"/>
    <p:sldId id="291" r:id="rId15"/>
    <p:sldId id="410" r:id="rId16"/>
    <p:sldId id="411" r:id="rId17"/>
    <p:sldId id="418" r:id="rId18"/>
    <p:sldId id="419" r:id="rId19"/>
    <p:sldId id="420" r:id="rId20"/>
    <p:sldId id="424" r:id="rId21"/>
    <p:sldId id="425" r:id="rId22"/>
    <p:sldId id="426" r:id="rId23"/>
    <p:sldId id="427" r:id="rId24"/>
    <p:sldId id="428" r:id="rId25"/>
    <p:sldId id="437" r:id="rId26"/>
    <p:sldId id="394" r:id="rId27"/>
    <p:sldId id="300" r:id="rId28"/>
    <p:sldId id="301" r:id="rId29"/>
    <p:sldId id="400" r:id="rId30"/>
    <p:sldId id="401" r:id="rId31"/>
    <p:sldId id="402" r:id="rId32"/>
    <p:sldId id="403" r:id="rId33"/>
    <p:sldId id="404" r:id="rId34"/>
    <p:sldId id="405" r:id="rId35"/>
    <p:sldId id="322" r:id="rId36"/>
    <p:sldId id="321" r:id="rId37"/>
    <p:sldId id="414" r:id="rId38"/>
    <p:sldId id="415" r:id="rId39"/>
    <p:sldId id="416" r:id="rId40"/>
    <p:sldId id="417" r:id="rId41"/>
    <p:sldId id="396" r:id="rId42"/>
    <p:sldId id="302" r:id="rId43"/>
    <p:sldId id="308" r:id="rId44"/>
    <p:sldId id="385" r:id="rId45"/>
    <p:sldId id="450" r:id="rId46"/>
    <p:sldId id="451" r:id="rId47"/>
    <p:sldId id="452" r:id="rId48"/>
    <p:sldId id="319" r:id="rId49"/>
    <p:sldId id="429" r:id="rId50"/>
    <p:sldId id="430" r:id="rId51"/>
    <p:sldId id="431" r:id="rId52"/>
    <p:sldId id="439" r:id="rId53"/>
    <p:sldId id="440" r:id="rId54"/>
    <p:sldId id="441" r:id="rId55"/>
    <p:sldId id="442" r:id="rId56"/>
    <p:sldId id="443" r:id="rId57"/>
    <p:sldId id="444" r:id="rId58"/>
    <p:sldId id="449" r:id="rId59"/>
    <p:sldId id="446" r:id="rId60"/>
    <p:sldId id="447" r:id="rId61"/>
    <p:sldId id="448" r:id="rId62"/>
    <p:sldId id="445" r:id="rId63"/>
    <p:sldId id="397" r:id="rId64"/>
    <p:sldId id="359" r:id="rId65"/>
    <p:sldId id="375" r:id="rId66"/>
    <p:sldId id="363" r:id="rId67"/>
    <p:sldId id="398" r:id="rId68"/>
    <p:sldId id="290" r:id="rId69"/>
  </p:sldIdLst>
  <p:sldSz cx="9144000" cy="6858000" type="screen4x3"/>
  <p:notesSz cx="6858000" cy="9144000"/>
  <p:custDataLst>
    <p:tags r:id="rId72"/>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176">
          <p15:clr>
            <a:srgbClr val="A4A3A4"/>
          </p15:clr>
        </p15:guide>
        <p15:guide id="2" orient="horz" pos="144">
          <p15:clr>
            <a:srgbClr val="A4A3A4"/>
          </p15:clr>
        </p15:guide>
        <p15:guide id="3" orient="horz" pos="2256">
          <p15:clr>
            <a:srgbClr val="A4A3A4"/>
          </p15:clr>
        </p15:guide>
        <p15:guide id="4" orient="horz" pos="4064">
          <p15:clr>
            <a:srgbClr val="A4A3A4"/>
          </p15:clr>
        </p15:guide>
        <p15:guide id="5" pos="2880">
          <p15:clr>
            <a:srgbClr val="A4A3A4"/>
          </p15:clr>
        </p15:guide>
        <p15:guide id="6" pos="144">
          <p15:clr>
            <a:srgbClr val="A4A3A4"/>
          </p15:clr>
        </p15:guide>
        <p15:guide id="7" pos="5616">
          <p15:clr>
            <a:srgbClr val="A4A3A4"/>
          </p15:clr>
        </p15:guide>
        <p15:guide id="8" orient="horz" pos="768" userDrawn="1">
          <p15:clr>
            <a:srgbClr val="A4A3A4"/>
          </p15:clr>
        </p15:guide>
        <p15:guide id="9" orient="horz" pos="38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Martin Reck" initials="" lastIdx="1" clrIdx="1"/>
  <p:cmAuthor id="2" name="Clare Wheatcroft" initials="CW"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FFFF"/>
    <a:srgbClr val="3F5075"/>
    <a:srgbClr val="03469C"/>
    <a:srgbClr val="0066FF"/>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46" autoAdjust="0"/>
    <p:restoredTop sz="93094" autoAdjust="0"/>
  </p:normalViewPr>
  <p:slideViewPr>
    <p:cSldViewPr snapToGrid="0" showGuides="1">
      <p:cViewPr varScale="1">
        <p:scale>
          <a:sx n="73" d="100"/>
          <a:sy n="73" d="100"/>
        </p:scale>
        <p:origin x="1709" y="62"/>
      </p:cViewPr>
      <p:guideLst>
        <p:guide orient="horz" pos="4176"/>
        <p:guide orient="horz" pos="144"/>
        <p:guide orient="horz" pos="2256"/>
        <p:guide orient="horz" pos="4064"/>
        <p:guide pos="2880"/>
        <p:guide pos="144"/>
        <p:guide pos="5616"/>
        <p:guide orient="horz" pos="768"/>
        <p:guide orient="horz" pos="3872"/>
      </p:guideLst>
    </p:cSldViewPr>
  </p:slideViewPr>
  <p:notesTextViewPr>
    <p:cViewPr>
      <p:scale>
        <a:sx n="100" d="100"/>
        <a:sy n="100" d="100"/>
      </p:scale>
      <p:origin x="0" y="0"/>
    </p:cViewPr>
  </p:notesTextViewPr>
  <p:sorterViewPr>
    <p:cViewPr>
      <p:scale>
        <a:sx n="150" d="100"/>
        <a:sy n="150" d="100"/>
      </p:scale>
      <p:origin x="0" y="363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RET</c:v>
                </c:pt>
              </c:strCache>
            </c:strRef>
          </c:tx>
          <c:spPr>
            <a:solidFill>
              <a:srgbClr val="2894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Arial" panose="020B0604020202020204" pitchFamily="34" charset="0"/>
                    <a:ea typeface="+mn-ea"/>
                    <a:cs typeface="Arial" panose="020B0604020202020204" pitchFamily="34"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Male</c:v>
                </c:pt>
                <c:pt idx="1">
                  <c:v>Female</c:v>
                </c:pt>
                <c:pt idx="2">
                  <c:v>&lt;50</c:v>
                </c:pt>
                <c:pt idx="3">
                  <c:v>≥50</c:v>
                </c:pt>
                <c:pt idx="4">
                  <c:v>Ad</c:v>
                </c:pt>
                <c:pt idx="5">
                  <c:v>Non-ad</c:v>
                </c:pt>
                <c:pt idx="6">
                  <c:v>Ever</c:v>
                </c:pt>
                <c:pt idx="7">
                  <c:v>Never</c:v>
                </c:pt>
              </c:strCache>
            </c:strRef>
          </c:cat>
          <c:val>
            <c:numRef>
              <c:f>Sheet1!$B$2:$B$9</c:f>
              <c:numCache>
                <c:formatCode>General</c:formatCode>
                <c:ptCount val="8"/>
                <c:pt idx="0">
                  <c:v>1.2</c:v>
                </c:pt>
                <c:pt idx="1">
                  <c:v>5.0999999999999996</c:v>
                </c:pt>
                <c:pt idx="2">
                  <c:v>3.5</c:v>
                </c:pt>
                <c:pt idx="3">
                  <c:v>2.2999999999999998</c:v>
                </c:pt>
                <c:pt idx="4">
                  <c:v>2.8</c:v>
                </c:pt>
                <c:pt idx="5">
                  <c:v>0</c:v>
                </c:pt>
                <c:pt idx="6">
                  <c:v>0.8</c:v>
                </c:pt>
                <c:pt idx="7">
                  <c:v>6.4</c:v>
                </c:pt>
              </c:numCache>
            </c:numRef>
          </c:val>
          <c:extLst>
            <c:ext xmlns:c16="http://schemas.microsoft.com/office/drawing/2014/chart" uri="{C3380CC4-5D6E-409C-BE32-E72D297353CC}">
              <c16:uniqueId val="{00000000-3AC3-4B9A-947F-F6575398DAF5}"/>
            </c:ext>
          </c:extLst>
        </c:ser>
        <c:dLbls>
          <c:showLegendKey val="0"/>
          <c:showVal val="0"/>
          <c:showCatName val="0"/>
          <c:showSerName val="0"/>
          <c:showPercent val="0"/>
          <c:showBubbleSize val="0"/>
        </c:dLbls>
        <c:gapWidth val="219"/>
        <c:overlap val="-27"/>
        <c:axId val="38547456"/>
        <c:axId val="38548992"/>
      </c:barChart>
      <c:catAx>
        <c:axId val="38547456"/>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zh-CN"/>
          </a:p>
        </c:txPr>
        <c:crossAx val="38548992"/>
        <c:crosses val="autoZero"/>
        <c:auto val="1"/>
        <c:lblAlgn val="ctr"/>
        <c:lblOffset val="100"/>
        <c:noMultiLvlLbl val="0"/>
      </c:catAx>
      <c:valAx>
        <c:axId val="38548992"/>
        <c:scaling>
          <c:orientation val="minMax"/>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rgbClr val="000000"/>
                </a:solidFill>
                <a:latin typeface="Arial" panose="020B0604020202020204" pitchFamily="34" charset="0"/>
                <a:ea typeface="+mn-ea"/>
                <a:cs typeface="Arial" panose="020B0604020202020204" pitchFamily="34" charset="0"/>
              </a:defRPr>
            </a:pPr>
            <a:endParaRPr lang="zh-CN"/>
          </a:p>
        </c:txPr>
        <c:crossAx val="38547456"/>
        <c:crosses val="autoZero"/>
        <c:crossBetween val="between"/>
      </c:valAx>
      <c:spPr>
        <a:noFill/>
        <a:ln>
          <a:noFill/>
        </a:ln>
        <a:effectLst/>
      </c:spPr>
    </c:plotArea>
    <c:legend>
      <c:legendPos val="r"/>
      <c:layout>
        <c:manualLayout>
          <c:xMode val="edge"/>
          <c:yMode val="edge"/>
          <c:x val="0.62074684009469017"/>
          <c:y val="5.7885495361626495E-2"/>
          <c:w val="0.11388884141078301"/>
          <c:h val="0.10602207393622905"/>
        </c:manualLayout>
      </c:layout>
      <c:overlay val="1"/>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Arial" panose="020B0604020202020204" pitchFamily="34" charset="0"/>
              <a:ea typeface="+mn-ea"/>
              <a:cs typeface="Arial" panose="020B0604020202020204" pitchFamily="34" charset="0"/>
            </a:defRPr>
          </a:pPr>
          <a:endParaRPr lang="zh-CN"/>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22612021201795E-2"/>
          <c:y val="3.6311966775039804E-2"/>
          <c:w val="0.89570669064438813"/>
          <c:h val="0.77549729472703999"/>
        </c:manualLayout>
      </c:layout>
      <c:barChart>
        <c:barDir val="col"/>
        <c:grouping val="clustered"/>
        <c:varyColors val="0"/>
        <c:ser>
          <c:idx val="0"/>
          <c:order val="0"/>
          <c:tx>
            <c:strRef>
              <c:f>Sheet1!$B$1</c:f>
              <c:strCache>
                <c:ptCount val="1"/>
                <c:pt idx="0">
                  <c:v>Pemetrexed + cisplatin</c:v>
                </c:pt>
              </c:strCache>
            </c:strRef>
          </c:tx>
          <c:spPr>
            <a:solidFill>
              <a:schemeClr val="accent1"/>
            </a:solidFill>
            <a:ln>
              <a:noFill/>
            </a:ln>
            <a:effectLst/>
          </c:spPr>
          <c:invertIfNegative val="0"/>
          <c:cat>
            <c:strRef>
              <c:f>Sheet1!$A$2:$A$6</c:f>
              <c:strCache>
                <c:ptCount val="5"/>
                <c:pt idx="0">
                  <c:v>TS (-)</c:v>
                </c:pt>
                <c:pt idx="1">
                  <c:v>TS (+)</c:v>
                </c:pt>
                <c:pt idx="3">
                  <c:v>TS (-)</c:v>
                </c:pt>
                <c:pt idx="4">
                  <c:v>TS (+)</c:v>
                </c:pt>
              </c:strCache>
            </c:strRef>
          </c:cat>
          <c:val>
            <c:numRef>
              <c:f>Sheet1!$B$2:$B$6</c:f>
              <c:numCache>
                <c:formatCode>General</c:formatCode>
                <c:ptCount val="5"/>
                <c:pt idx="0">
                  <c:v>47</c:v>
                </c:pt>
                <c:pt idx="1">
                  <c:v>40</c:v>
                </c:pt>
                <c:pt idx="3">
                  <c:v>39</c:v>
                </c:pt>
                <c:pt idx="4">
                  <c:v>40</c:v>
                </c:pt>
              </c:numCache>
            </c:numRef>
          </c:val>
          <c:extLst>
            <c:ext xmlns:c16="http://schemas.microsoft.com/office/drawing/2014/chart" uri="{C3380CC4-5D6E-409C-BE32-E72D297353CC}">
              <c16:uniqueId val="{00000000-E7DF-4BBE-B5C0-AAB763A56112}"/>
            </c:ext>
          </c:extLst>
        </c:ser>
        <c:ser>
          <c:idx val="1"/>
          <c:order val="1"/>
          <c:tx>
            <c:strRef>
              <c:f>Sheet1!$C$1</c:f>
              <c:strCache>
                <c:ptCount val="1"/>
                <c:pt idx="0">
                  <c:v>Gemcitabine + cisplatin</c:v>
                </c:pt>
              </c:strCache>
            </c:strRef>
          </c:tx>
          <c:spPr>
            <a:solidFill>
              <a:schemeClr val="accent2"/>
            </a:solidFill>
            <a:ln>
              <a:noFill/>
            </a:ln>
            <a:effectLst/>
          </c:spPr>
          <c:invertIfNegative val="0"/>
          <c:cat>
            <c:strRef>
              <c:f>Sheet1!$A$2:$A$6</c:f>
              <c:strCache>
                <c:ptCount val="5"/>
                <c:pt idx="0">
                  <c:v>TS (-)</c:v>
                </c:pt>
                <c:pt idx="1">
                  <c:v>TS (+)</c:v>
                </c:pt>
                <c:pt idx="3">
                  <c:v>TS (-)</c:v>
                </c:pt>
                <c:pt idx="4">
                  <c:v>TS (+)</c:v>
                </c:pt>
              </c:strCache>
            </c:strRef>
          </c:cat>
          <c:val>
            <c:numRef>
              <c:f>Sheet1!$C$2:$C$6</c:f>
              <c:numCache>
                <c:formatCode>General</c:formatCode>
                <c:ptCount val="5"/>
                <c:pt idx="0">
                  <c:v>21</c:v>
                </c:pt>
                <c:pt idx="1">
                  <c:v>39</c:v>
                </c:pt>
                <c:pt idx="3">
                  <c:v>21</c:v>
                </c:pt>
                <c:pt idx="4">
                  <c:v>48</c:v>
                </c:pt>
              </c:numCache>
            </c:numRef>
          </c:val>
          <c:extLst>
            <c:ext xmlns:c16="http://schemas.microsoft.com/office/drawing/2014/chart" uri="{C3380CC4-5D6E-409C-BE32-E72D297353CC}">
              <c16:uniqueId val="{00000001-E7DF-4BBE-B5C0-AAB763A56112}"/>
            </c:ext>
          </c:extLst>
        </c:ser>
        <c:dLbls>
          <c:showLegendKey val="0"/>
          <c:showVal val="0"/>
          <c:showCatName val="0"/>
          <c:showSerName val="0"/>
          <c:showPercent val="0"/>
          <c:showBubbleSize val="0"/>
        </c:dLbls>
        <c:gapWidth val="219"/>
        <c:overlap val="-27"/>
        <c:axId val="127563648"/>
        <c:axId val="127565184"/>
      </c:barChart>
      <c:catAx>
        <c:axId val="127563648"/>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127565184"/>
        <c:crosses val="autoZero"/>
        <c:auto val="1"/>
        <c:lblAlgn val="ctr"/>
        <c:lblOffset val="100"/>
        <c:noMultiLvlLbl val="0"/>
      </c:catAx>
      <c:valAx>
        <c:axId val="127565184"/>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pt-BR" sz="1400" b="0" i="0" u="none" strike="noStrike" baseline="0" dirty="0">
                    <a:solidFill>
                      <a:schemeClr val="tx1"/>
                    </a:solidFill>
                  </a:rPr>
                  <a:t>Objective response rate (%)</a:t>
                </a:r>
                <a:endParaRPr lang="en-GB" sz="1400" dirty="0">
                  <a:solidFill>
                    <a:schemeClr val="tx1"/>
                  </a:solidFill>
                </a:endParaRPr>
              </a:p>
            </c:rich>
          </c:tx>
          <c:layout>
            <c:manualLayout>
              <c:xMode val="edge"/>
              <c:yMode val="edge"/>
              <c:x val="1.1685228468068904E-2"/>
              <c:y val="7.8622489794638609E-2"/>
            </c:manualLayout>
          </c:layout>
          <c:overlay val="0"/>
          <c:spPr>
            <a:noFill/>
            <a:ln>
              <a:noFill/>
            </a:ln>
            <a:effectLst/>
          </c:spPr>
        </c:title>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127563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2894FF"/>
              </a:solidFill>
              <a:ln>
                <a:noFill/>
              </a:ln>
              <a:effectLst/>
            </c:spPr>
            <c:extLst>
              <c:ext xmlns:c16="http://schemas.microsoft.com/office/drawing/2014/chart" uri="{C3380CC4-5D6E-409C-BE32-E72D297353CC}">
                <c16:uniqueId val="{00000001-0F45-4809-A8D1-4AB3109CF3C0}"/>
              </c:ext>
            </c:extLst>
          </c:dPt>
          <c:dPt>
            <c:idx val="1"/>
            <c:invertIfNegative val="0"/>
            <c:bubble3D val="0"/>
            <c:spPr>
              <a:solidFill>
                <a:srgbClr val="FF6600"/>
              </a:solidFill>
              <a:ln>
                <a:noFill/>
              </a:ln>
              <a:effectLst/>
            </c:spPr>
            <c:extLst>
              <c:ext xmlns:c16="http://schemas.microsoft.com/office/drawing/2014/chart" uri="{C3380CC4-5D6E-409C-BE32-E72D297353CC}">
                <c16:uniqueId val="{00000003-0F45-4809-A8D1-4AB3109CF3C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Gefitinib (n=133)</c:v>
                </c:pt>
                <c:pt idx="1">
                  <c:v>Placebo (n=132)</c:v>
                </c:pt>
              </c:strCache>
            </c:strRef>
          </c:cat>
          <c:val>
            <c:numRef>
              <c:f>Sheet1!$B$2:$B$3</c:f>
              <c:numCache>
                <c:formatCode>General</c:formatCode>
                <c:ptCount val="2"/>
                <c:pt idx="0">
                  <c:v>31.6</c:v>
                </c:pt>
                <c:pt idx="1">
                  <c:v>34.1</c:v>
                </c:pt>
              </c:numCache>
            </c:numRef>
          </c:val>
          <c:extLst>
            <c:ext xmlns:c16="http://schemas.microsoft.com/office/drawing/2014/chart" uri="{C3380CC4-5D6E-409C-BE32-E72D297353CC}">
              <c16:uniqueId val="{00000004-0F45-4809-A8D1-4AB3109CF3C0}"/>
            </c:ext>
          </c:extLst>
        </c:ser>
        <c:dLbls>
          <c:showLegendKey val="0"/>
          <c:showVal val="0"/>
          <c:showCatName val="0"/>
          <c:showSerName val="0"/>
          <c:showPercent val="0"/>
          <c:showBubbleSize val="0"/>
        </c:dLbls>
        <c:gapWidth val="100"/>
        <c:overlap val="-27"/>
        <c:axId val="103373824"/>
        <c:axId val="103379712"/>
      </c:barChart>
      <c:catAx>
        <c:axId val="103373824"/>
        <c:scaling>
          <c:orientation val="minMax"/>
        </c:scaling>
        <c:delete val="0"/>
        <c:axPos val="b"/>
        <c:numFmt formatCode="General" sourceLinked="1"/>
        <c:majorTickMark val="none"/>
        <c:minorTickMark val="none"/>
        <c:tickLblPos val="nextTo"/>
        <c:spPr>
          <a:noFill/>
          <a:ln w="2857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103379712"/>
        <c:crosses val="autoZero"/>
        <c:auto val="1"/>
        <c:lblAlgn val="ctr"/>
        <c:lblOffset val="100"/>
        <c:noMultiLvlLbl val="0"/>
      </c:catAx>
      <c:valAx>
        <c:axId val="103379712"/>
        <c:scaling>
          <c:orientation val="minMax"/>
          <c:max val="100"/>
          <c:min val="0"/>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b="0" i="0" u="none" strike="noStrike" baseline="0" dirty="0">
                    <a:solidFill>
                      <a:schemeClr val="tx1"/>
                    </a:solidFill>
                  </a:rPr>
                  <a:t>ORR (%)</a:t>
                </a:r>
                <a:endParaRPr lang="en-GB" sz="1400" b="0" dirty="0">
                  <a:solidFill>
                    <a:schemeClr val="tx1"/>
                  </a:solidFill>
                </a:endParaRPr>
              </a:p>
            </c:rich>
          </c:tx>
          <c:overlay val="0"/>
          <c:spPr>
            <a:noFill/>
            <a:ln>
              <a:noFill/>
            </a:ln>
            <a:effectLst/>
          </c:spPr>
        </c:title>
        <c:numFmt formatCode="General" sourceLinked="1"/>
        <c:majorTickMark val="out"/>
        <c:minorTickMark val="none"/>
        <c:tickLblPos val="nextTo"/>
        <c:spPr>
          <a:noFill/>
          <a:ln w="28575">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103373824"/>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2894FF"/>
              </a:solidFill>
              <a:ln>
                <a:noFill/>
              </a:ln>
              <a:effectLst/>
            </c:spPr>
            <c:extLst>
              <c:ext xmlns:c16="http://schemas.microsoft.com/office/drawing/2014/chart" uri="{C3380CC4-5D6E-409C-BE32-E72D297353CC}">
                <c16:uniqueId val="{00000001-1576-4523-8CC7-203568BCCDCA}"/>
              </c:ext>
            </c:extLst>
          </c:dPt>
          <c:dPt>
            <c:idx val="1"/>
            <c:invertIfNegative val="0"/>
            <c:bubble3D val="0"/>
            <c:spPr>
              <a:solidFill>
                <a:srgbClr val="FF6600"/>
              </a:solidFill>
              <a:ln>
                <a:noFill/>
              </a:ln>
              <a:effectLst/>
            </c:spPr>
            <c:extLst>
              <c:ext xmlns:c16="http://schemas.microsoft.com/office/drawing/2014/chart" uri="{C3380CC4-5D6E-409C-BE32-E72D297353CC}">
                <c16:uniqueId val="{00000003-1576-4523-8CC7-203568BCCDC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Gefitinib (n=133)</c:v>
                </c:pt>
                <c:pt idx="1">
                  <c:v>Placebo (n=132)</c:v>
                </c:pt>
              </c:strCache>
            </c:strRef>
          </c:cat>
          <c:val>
            <c:numRef>
              <c:f>Sheet1!$B$2:$B$3</c:f>
              <c:numCache>
                <c:formatCode>General</c:formatCode>
                <c:ptCount val="2"/>
                <c:pt idx="0">
                  <c:v>84.2</c:v>
                </c:pt>
                <c:pt idx="1">
                  <c:v>78.8</c:v>
                </c:pt>
              </c:numCache>
            </c:numRef>
          </c:val>
          <c:extLst>
            <c:ext xmlns:c16="http://schemas.microsoft.com/office/drawing/2014/chart" uri="{C3380CC4-5D6E-409C-BE32-E72D297353CC}">
              <c16:uniqueId val="{00000004-1576-4523-8CC7-203568BCCDCA}"/>
            </c:ext>
          </c:extLst>
        </c:ser>
        <c:dLbls>
          <c:showLegendKey val="0"/>
          <c:showVal val="0"/>
          <c:showCatName val="0"/>
          <c:showSerName val="0"/>
          <c:showPercent val="0"/>
          <c:showBubbleSize val="0"/>
        </c:dLbls>
        <c:gapWidth val="100"/>
        <c:overlap val="-27"/>
        <c:axId val="103454208"/>
        <c:axId val="103455744"/>
      </c:barChart>
      <c:catAx>
        <c:axId val="103454208"/>
        <c:scaling>
          <c:orientation val="minMax"/>
        </c:scaling>
        <c:delete val="0"/>
        <c:axPos val="b"/>
        <c:numFmt formatCode="General" sourceLinked="1"/>
        <c:majorTickMark val="none"/>
        <c:minorTickMark val="none"/>
        <c:tickLblPos val="nextTo"/>
        <c:spPr>
          <a:noFill/>
          <a:ln w="2857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103455744"/>
        <c:crosses val="autoZero"/>
        <c:auto val="1"/>
        <c:lblAlgn val="ctr"/>
        <c:lblOffset val="100"/>
        <c:noMultiLvlLbl val="0"/>
      </c:catAx>
      <c:valAx>
        <c:axId val="103455744"/>
        <c:scaling>
          <c:orientation val="minMax"/>
          <c:max val="100"/>
          <c:min val="0"/>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b="0" i="0" u="none" strike="noStrike" baseline="0" dirty="0">
                    <a:solidFill>
                      <a:schemeClr val="tx1"/>
                    </a:solidFill>
                  </a:rPr>
                  <a:t>DCR (%)</a:t>
                </a:r>
                <a:endParaRPr lang="en-GB" sz="1400" b="0" dirty="0">
                  <a:solidFill>
                    <a:schemeClr val="tx1"/>
                  </a:solidFill>
                </a:endParaRPr>
              </a:p>
            </c:rich>
          </c:tx>
          <c:overlay val="0"/>
          <c:spPr>
            <a:noFill/>
            <a:ln>
              <a:noFill/>
            </a:ln>
            <a:effectLst/>
          </c:spPr>
        </c:title>
        <c:numFmt formatCode="General" sourceLinked="1"/>
        <c:majorTickMark val="out"/>
        <c:minorTickMark val="none"/>
        <c:tickLblPos val="nextTo"/>
        <c:spPr>
          <a:noFill/>
          <a:ln w="28575">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103454208"/>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09/03/2022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3/9/2022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AEF7C2-21B3-437D-9708-1569AD363FD6}" type="slidenum">
              <a:rPr lang="en-US" smtClean="0"/>
              <a:pPr/>
              <a:t>12</a:t>
            </a:fld>
            <a:endParaRPr lang="en-US"/>
          </a:p>
        </p:txBody>
      </p:sp>
    </p:spTree>
    <p:extLst>
      <p:ext uri="{BB962C8B-B14F-4D97-AF65-F5344CB8AC3E}">
        <p14:creationId xmlns:p14="http://schemas.microsoft.com/office/powerpoint/2010/main" val="3054919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2573866"/>
            <a:ext cx="8686800" cy="1798638"/>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228600" y="4486807"/>
            <a:ext cx="8686800" cy="1416050"/>
          </a:xfrm>
        </p:spPr>
        <p:txBody>
          <a:bodyPr/>
          <a:lstStyle>
            <a:lvl1pPr marL="0" indent="0">
              <a:buFontTx/>
              <a:buNone/>
              <a:defRPr/>
            </a:lvl1pPr>
          </a:lstStyle>
          <a:p>
            <a:pPr lvl="0"/>
            <a:r>
              <a:rPr lang="en-GB" noProof="0" dirty="0"/>
              <a:t>Click to edit Master subtitle style</a:t>
            </a:r>
          </a:p>
        </p:txBody>
      </p:sp>
      <p:cxnSp>
        <p:nvCxnSpPr>
          <p:cNvPr id="4" name="Straight Connector 3"/>
          <p:cNvCxnSpPr/>
          <p:nvPr userDrawn="1"/>
        </p:nvCxnSpPr>
        <p:spPr>
          <a:xfrm>
            <a:off x="228600" y="4411133"/>
            <a:ext cx="868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92327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10843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228600" y="1447800"/>
            <a:ext cx="42672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2672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24040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413932"/>
            <a:ext cx="42687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600" y="2174874"/>
            <a:ext cx="4268788"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413932"/>
            <a:ext cx="42703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4"/>
            <a:ext cx="4270375"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
          <p:cNvSpPr>
            <a:spLocks noGrp="1"/>
          </p:cNvSpPr>
          <p:nvPr>
            <p:ph type="title"/>
          </p:nvPr>
        </p:nvSpPr>
        <p:spPr>
          <a:xfrm>
            <a:off x="228600" y="228600"/>
            <a:ext cx="8686800" cy="939801"/>
          </a:xfrm>
        </p:spPr>
        <p:txBody>
          <a:bodyPr/>
          <a:lstStyle/>
          <a:p>
            <a:r>
              <a:rPr lang="en-US" dirty="0"/>
              <a:t>Click to edit Master title style</a:t>
            </a:r>
            <a:endParaRPr lang="en-GB" dirty="0"/>
          </a:p>
        </p:txBody>
      </p:sp>
    </p:spTree>
    <p:extLst>
      <p:ext uri="{BB962C8B-B14F-4D97-AF65-F5344CB8AC3E}">
        <p14:creationId xmlns:p14="http://schemas.microsoft.com/office/powerpoint/2010/main" val="1586079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5" name="Straight Connector 4"/>
          <p:cNvCxnSpPr/>
          <p:nvPr userDrawn="1"/>
        </p:nvCxnSpPr>
        <p:spPr>
          <a:xfrm>
            <a:off x="228600" y="1219200"/>
            <a:ext cx="868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809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55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28600"/>
            <a:ext cx="8686800" cy="93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b"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228600" y="1320800"/>
            <a:ext cx="86868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cxnSp>
        <p:nvCxnSpPr>
          <p:cNvPr id="4" name="Straight Connector 3"/>
          <p:cNvCxnSpPr/>
          <p:nvPr userDrawn="1"/>
        </p:nvCxnSpPr>
        <p:spPr>
          <a:xfrm>
            <a:off x="228600" y="1219200"/>
            <a:ext cx="868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jpeg"/><Relationship Id="rId4" Type="http://schemas.openxmlformats.org/officeDocument/2006/relationships/hyperlink" Target="mailto:etop@etop.eu-org" TargetMode="Externa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6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chart" Target="../charts/chart4.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8.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2.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6F65CA17-5220-4CFC-A558-75BFAD9D08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540" y="65087"/>
            <a:ext cx="1108581" cy="1135137"/>
          </a:xfrm>
          <a:prstGeom prst="rect">
            <a:avLst/>
          </a:prstGeom>
        </p:spPr>
      </p:pic>
      <p:cxnSp>
        <p:nvCxnSpPr>
          <p:cNvPr id="7" name="Straight Connector 25">
            <a:extLst>
              <a:ext uri="{FF2B5EF4-FFF2-40B4-BE49-F238E27FC236}">
                <a16:creationId xmlns:a16="http://schemas.microsoft.com/office/drawing/2014/main" id="{80E82CCD-4190-4AB3-B799-895F5A034486}"/>
              </a:ext>
            </a:extLst>
          </p:cNvPr>
          <p:cNvCxnSpPr/>
          <p:nvPr/>
        </p:nvCxnSpPr>
        <p:spPr>
          <a:xfrm rot="5400000" flipH="1" flipV="1">
            <a:off x="1368500" y="647586"/>
            <a:ext cx="841556" cy="1588"/>
          </a:xfrm>
          <a:prstGeom prst="line">
            <a:avLst/>
          </a:prstGeom>
          <a:noFill/>
          <a:ln w="6350" cap="flat" cmpd="sng" algn="ctr">
            <a:solidFill>
              <a:srgbClr val="3F5075"/>
            </a:solidFill>
            <a:prstDash val="solid"/>
            <a:round/>
            <a:headEnd type="none" w="med" len="med"/>
            <a:tailEnd type="none" w="med" len="med"/>
          </a:ln>
          <a:effectLst/>
        </p:spPr>
      </p:cxnSp>
      <p:sp>
        <p:nvSpPr>
          <p:cNvPr id="8" name="Subtitle 2">
            <a:extLst>
              <a:ext uri="{FF2B5EF4-FFF2-40B4-BE49-F238E27FC236}">
                <a16:creationId xmlns:a16="http://schemas.microsoft.com/office/drawing/2014/main" id="{606C2B37-6619-4BE2-B3BC-95BC4C382CBC}"/>
              </a:ext>
            </a:extLst>
          </p:cNvPr>
          <p:cNvSpPr txBox="1">
            <a:spLocks/>
          </p:cNvSpPr>
          <p:nvPr/>
        </p:nvSpPr>
        <p:spPr>
          <a:xfrm>
            <a:off x="1788484" y="382198"/>
            <a:ext cx="3703329" cy="532364"/>
          </a:xfrm>
          <a:prstGeom prst="rect">
            <a:avLst/>
          </a:prstGeom>
        </p:spPr>
        <p:txBody>
          <a:bodyPr vert="horz" lIns="91440" tIns="45720" rIns="91440" bIns="45720" rtlCol="0" anchor="b">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3F5075"/>
                </a:solidFill>
                <a:effectLst/>
                <a:uLnTx/>
                <a:uFillTx/>
                <a:latin typeface="Arial"/>
                <a:ea typeface="+mn-ea"/>
                <a:cs typeface="Arial"/>
              </a:rPr>
              <a:t>Beijing Capstone Management Consulting Co. Ltd.</a:t>
            </a:r>
          </a:p>
        </p:txBody>
      </p:sp>
      <p:pic>
        <p:nvPicPr>
          <p:cNvPr id="3" name="图片 2">
            <a:extLst>
              <a:ext uri="{FF2B5EF4-FFF2-40B4-BE49-F238E27FC236}">
                <a16:creationId xmlns:a16="http://schemas.microsoft.com/office/drawing/2014/main" id="{E57418CA-2104-4C3E-B0CE-23434B2B8217}"/>
              </a:ext>
            </a:extLst>
          </p:cNvPr>
          <p:cNvPicPr>
            <a:picLocks noChangeAspect="1"/>
          </p:cNvPicPr>
          <p:nvPr/>
        </p:nvPicPr>
        <p:blipFill>
          <a:blip r:embed="rId3"/>
          <a:stretch>
            <a:fillRect/>
          </a:stretch>
        </p:blipFill>
        <p:spPr>
          <a:xfrm>
            <a:off x="0" y="1200224"/>
            <a:ext cx="9146064" cy="4937817"/>
          </a:xfrm>
          <a:prstGeom prst="rect">
            <a:avLst/>
          </a:prstGeom>
        </p:spPr>
      </p:pic>
    </p:spTree>
    <p:extLst>
      <p:ext uri="{BB962C8B-B14F-4D97-AF65-F5344CB8AC3E}">
        <p14:creationId xmlns:p14="http://schemas.microsoft.com/office/powerpoint/2010/main" val="54978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a:spcAft>
                <a:spcPts val="300"/>
              </a:spcAft>
            </a:pPr>
            <a:r>
              <a:rPr lang="en-GB" sz="1800" b="1" dirty="0"/>
              <a:t>Key results (cont.)</a:t>
            </a:r>
          </a:p>
          <a:p>
            <a:pPr lvl="1">
              <a:spcAft>
                <a:spcPts val="300"/>
              </a:spcAft>
            </a:pPr>
            <a:r>
              <a:rPr lang="en-NZ" sz="1800" dirty="0"/>
              <a:t>Of those RET-fusion positive</a:t>
            </a:r>
          </a:p>
          <a:p>
            <a:pPr lvl="2">
              <a:spcAft>
                <a:spcPts val="300"/>
              </a:spcAft>
            </a:pPr>
            <a:r>
              <a:rPr lang="en-NZ" sz="1800" dirty="0"/>
              <a:t>Most (n=17, 71%) were women </a:t>
            </a:r>
          </a:p>
          <a:p>
            <a:pPr lvl="2">
              <a:spcAft>
                <a:spcPts val="300"/>
              </a:spcAft>
            </a:pPr>
            <a:r>
              <a:rPr lang="en-NZ" sz="1800" dirty="0"/>
              <a:t>All had adenocarcinoma</a:t>
            </a:r>
          </a:p>
          <a:p>
            <a:pPr lvl="2">
              <a:spcAft>
                <a:spcPts val="300"/>
              </a:spcAft>
            </a:pPr>
            <a:r>
              <a:rPr lang="en-NZ" sz="1800" dirty="0"/>
              <a:t>Median age was 62 years</a:t>
            </a:r>
            <a:br>
              <a:rPr lang="en-NZ" sz="1800" dirty="0"/>
            </a:br>
            <a:r>
              <a:rPr lang="en-NZ" sz="1800" dirty="0"/>
              <a:t>(range 41–79) </a:t>
            </a:r>
          </a:p>
          <a:p>
            <a:pPr lvl="2">
              <a:spcAft>
                <a:spcPts val="300"/>
              </a:spcAft>
            </a:pPr>
            <a:r>
              <a:rPr lang="en-NZ" sz="1800" dirty="0"/>
              <a:t>The majority (79%) had </a:t>
            </a:r>
            <a:br>
              <a:rPr lang="en-NZ" sz="1800" dirty="0"/>
            </a:br>
            <a:r>
              <a:rPr lang="en-NZ" sz="1800" dirty="0"/>
              <a:t>never smoked</a:t>
            </a:r>
          </a:p>
          <a:p>
            <a:pPr>
              <a:spcAft>
                <a:spcPts val="300"/>
              </a:spcAft>
            </a:pPr>
            <a:endParaRPr lang="en-GB" sz="1800" b="1" dirty="0"/>
          </a:p>
          <a:p>
            <a:pPr>
              <a:spcAft>
                <a:spcPts val="300"/>
              </a:spcAft>
            </a:pPr>
            <a:endParaRPr lang="en-GB" sz="1800" b="1" dirty="0"/>
          </a:p>
          <a:p>
            <a:pPr>
              <a:spcAft>
                <a:spcPts val="300"/>
              </a:spcAft>
            </a:pPr>
            <a:endParaRPr lang="en-GB" sz="1800" b="1" dirty="0"/>
          </a:p>
          <a:p>
            <a:pPr>
              <a:spcAft>
                <a:spcPts val="300"/>
              </a:spcAft>
            </a:pPr>
            <a:r>
              <a:rPr lang="en-GB" sz="1800" b="1" dirty="0"/>
              <a:t>Conclusions </a:t>
            </a:r>
          </a:p>
          <a:p>
            <a:pPr lvl="1">
              <a:spcAft>
                <a:spcPts val="300"/>
              </a:spcAft>
            </a:pPr>
            <a:r>
              <a:rPr lang="en-NZ" sz="1800" dirty="0"/>
              <a:t>RET fusion was present in 2.8% of patients with advanced EGFR mutation-negative non-squamous NSCLC</a:t>
            </a:r>
          </a:p>
          <a:p>
            <a:pPr lvl="1">
              <a:spcAft>
                <a:spcPts val="300"/>
              </a:spcAft>
            </a:pPr>
            <a:r>
              <a:rPr lang="en-NZ" sz="1800" dirty="0"/>
              <a:t>A phase II trial, the LURET study, is underway in Japan to examine </a:t>
            </a:r>
            <a:r>
              <a:rPr lang="en-NZ" sz="1800" dirty="0" err="1"/>
              <a:t>vandetanib</a:t>
            </a:r>
            <a:r>
              <a:rPr lang="en-NZ" sz="1800" dirty="0"/>
              <a:t> in patients with advanced RET fusion-positive NSCLC</a:t>
            </a:r>
          </a:p>
        </p:txBody>
      </p:sp>
      <p:sp>
        <p:nvSpPr>
          <p:cNvPr id="3" name="Title 2"/>
          <p:cNvSpPr>
            <a:spLocks noGrp="1"/>
          </p:cNvSpPr>
          <p:nvPr>
            <p:ph type="title"/>
          </p:nvPr>
        </p:nvSpPr>
        <p:spPr/>
        <p:txBody>
          <a:bodyPr/>
          <a:lstStyle/>
          <a:p>
            <a:pPr lvl="0"/>
            <a:r>
              <a:rPr lang="en-GB" sz="1800" dirty="0"/>
              <a:t>1227PD</a:t>
            </a:r>
            <a:r>
              <a:rPr lang="en-NZ" sz="1800" dirty="0"/>
              <a:t>: Nationwide genomic screening for RET fusion in advanced EGFR mutation-negative non-squamous lung cancer and development of molecular targeted therapy in Japan: LC-SCRUM-Japan – </a:t>
            </a:r>
            <a:r>
              <a:rPr lang="en-NZ" sz="1800" dirty="0" err="1"/>
              <a:t>Yoh</a:t>
            </a:r>
            <a:r>
              <a:rPr lang="en-NZ" sz="1800" dirty="0"/>
              <a:t> K et al</a:t>
            </a:r>
            <a:endParaRPr lang="en-GB" sz="1800" dirty="0"/>
          </a:p>
        </p:txBody>
      </p:sp>
      <p:sp>
        <p:nvSpPr>
          <p:cNvPr id="10" name="Text Box 4"/>
          <p:cNvSpPr txBox="1">
            <a:spLocks noChangeArrowheads="1"/>
          </p:cNvSpPr>
          <p:nvPr/>
        </p:nvSpPr>
        <p:spPr bwMode="auto">
          <a:xfrm>
            <a:off x="5111590" y="6474897"/>
            <a:ext cx="381174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err="1"/>
              <a:t>Yoh</a:t>
            </a:r>
            <a:r>
              <a:rPr lang="en-NZ" sz="1200" dirty="0"/>
              <a:t> </a:t>
            </a:r>
            <a:r>
              <a:rPr lang="en-GB" sz="1200" dirty="0">
                <a:solidFill>
                  <a:srgbClr val="363636"/>
                </a:solidFill>
              </a:rPr>
              <a:t>et 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1227PD</a:t>
            </a:r>
            <a:endParaRPr lang="en-GB" sz="1200" dirty="0"/>
          </a:p>
        </p:txBody>
      </p:sp>
      <p:graphicFrame>
        <p:nvGraphicFramePr>
          <p:cNvPr id="6" name="Chart 5"/>
          <p:cNvGraphicFramePr/>
          <p:nvPr>
            <p:extLst>
              <p:ext uri="{D42A27DB-BD31-4B8C-83A1-F6EECF244321}">
                <p14:modId xmlns:p14="http://schemas.microsoft.com/office/powerpoint/2010/main" val="4103556177"/>
              </p:ext>
            </p:extLst>
          </p:nvPr>
        </p:nvGraphicFramePr>
        <p:xfrm>
          <a:off x="4067944" y="2420888"/>
          <a:ext cx="4680520" cy="230425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588034" y="4650447"/>
            <a:ext cx="723425" cy="276999"/>
          </a:xfrm>
          <a:prstGeom prst="rect">
            <a:avLst/>
          </a:prstGeom>
          <a:noFill/>
        </p:spPr>
        <p:txBody>
          <a:bodyPr wrap="none" rtlCol="0">
            <a:spAutoFit/>
          </a:bodyPr>
          <a:lstStyle/>
          <a:p>
            <a:r>
              <a:rPr lang="en-GB" sz="1200" b="1" dirty="0"/>
              <a:t>Gender</a:t>
            </a:r>
          </a:p>
        </p:txBody>
      </p:sp>
      <p:sp>
        <p:nvSpPr>
          <p:cNvPr id="13" name="TextBox 12"/>
          <p:cNvSpPr txBox="1"/>
          <p:nvPr/>
        </p:nvSpPr>
        <p:spPr>
          <a:xfrm>
            <a:off x="5461661" y="4650447"/>
            <a:ext cx="1035685" cy="276999"/>
          </a:xfrm>
          <a:prstGeom prst="rect">
            <a:avLst/>
          </a:prstGeom>
          <a:noFill/>
        </p:spPr>
        <p:txBody>
          <a:bodyPr wrap="none" rtlCol="0">
            <a:spAutoFit/>
          </a:bodyPr>
          <a:lstStyle/>
          <a:p>
            <a:r>
              <a:rPr lang="en-GB" sz="1200" b="1" dirty="0"/>
              <a:t>Age (years)</a:t>
            </a:r>
          </a:p>
        </p:txBody>
      </p:sp>
      <p:sp>
        <p:nvSpPr>
          <p:cNvPr id="14" name="TextBox 13"/>
          <p:cNvSpPr txBox="1"/>
          <p:nvPr/>
        </p:nvSpPr>
        <p:spPr>
          <a:xfrm>
            <a:off x="6677563" y="4650447"/>
            <a:ext cx="885729" cy="276999"/>
          </a:xfrm>
          <a:prstGeom prst="rect">
            <a:avLst/>
          </a:prstGeom>
          <a:noFill/>
        </p:spPr>
        <p:txBody>
          <a:bodyPr wrap="none" rtlCol="0">
            <a:spAutoFit/>
          </a:bodyPr>
          <a:lstStyle/>
          <a:p>
            <a:r>
              <a:rPr lang="en-GB" sz="1200" b="1" dirty="0"/>
              <a:t>Histology</a:t>
            </a:r>
          </a:p>
        </p:txBody>
      </p:sp>
      <p:sp>
        <p:nvSpPr>
          <p:cNvPr id="15" name="TextBox 14"/>
          <p:cNvSpPr txBox="1"/>
          <p:nvPr/>
        </p:nvSpPr>
        <p:spPr>
          <a:xfrm>
            <a:off x="7715475" y="4650447"/>
            <a:ext cx="834483" cy="276999"/>
          </a:xfrm>
          <a:prstGeom prst="rect">
            <a:avLst/>
          </a:prstGeom>
          <a:noFill/>
        </p:spPr>
        <p:txBody>
          <a:bodyPr wrap="none" rtlCol="0">
            <a:spAutoFit/>
          </a:bodyPr>
          <a:lstStyle/>
          <a:p>
            <a:r>
              <a:rPr lang="en-GB" sz="1200" b="1" dirty="0"/>
              <a:t>Smoking</a:t>
            </a:r>
          </a:p>
        </p:txBody>
      </p:sp>
      <p:cxnSp>
        <p:nvCxnSpPr>
          <p:cNvPr id="12" name="Straight Connector 11"/>
          <p:cNvCxnSpPr/>
          <p:nvPr/>
        </p:nvCxnSpPr>
        <p:spPr>
          <a:xfrm>
            <a:off x="4469512" y="4664184"/>
            <a:ext cx="93306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551552" y="4664184"/>
            <a:ext cx="7959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648832" y="4664184"/>
            <a:ext cx="8721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662292" y="4664184"/>
            <a:ext cx="8873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16200000">
            <a:off x="3413204" y="3285515"/>
            <a:ext cx="1125503" cy="276999"/>
          </a:xfrm>
          <a:prstGeom prst="rect">
            <a:avLst/>
          </a:prstGeom>
          <a:noFill/>
        </p:spPr>
        <p:txBody>
          <a:bodyPr wrap="none" rtlCol="0">
            <a:spAutoFit/>
          </a:bodyPr>
          <a:lstStyle/>
          <a:p>
            <a:r>
              <a:rPr lang="en-GB" sz="1200" dirty="0"/>
              <a:t>Incidence (%)</a:t>
            </a:r>
          </a:p>
        </p:txBody>
      </p:sp>
      <p:sp>
        <p:nvSpPr>
          <p:cNvPr id="16" name="TextBox 15"/>
          <p:cNvSpPr txBox="1"/>
          <p:nvPr/>
        </p:nvSpPr>
        <p:spPr>
          <a:xfrm>
            <a:off x="4679073" y="2055331"/>
            <a:ext cx="3750546" cy="276999"/>
          </a:xfrm>
          <a:prstGeom prst="rect">
            <a:avLst/>
          </a:prstGeom>
          <a:noFill/>
        </p:spPr>
        <p:txBody>
          <a:bodyPr wrap="none" rtlCol="0">
            <a:spAutoFit/>
          </a:bodyPr>
          <a:lstStyle/>
          <a:p>
            <a:r>
              <a:rPr lang="en-GB" sz="1200" b="1" dirty="0"/>
              <a:t>Incidence of RET fusion by patient characteristic</a:t>
            </a:r>
          </a:p>
        </p:txBody>
      </p:sp>
    </p:spTree>
    <p:custDataLst>
      <p:tags r:id="rId1"/>
    </p:custDataLst>
    <p:extLst>
      <p:ext uri="{BB962C8B-B14F-4D97-AF65-F5344CB8AC3E}">
        <p14:creationId xmlns:p14="http://schemas.microsoft.com/office/powerpoint/2010/main" val="1507073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en-GB" sz="4000" dirty="0"/>
              <a:t>Early and locally advanced NSCLC</a:t>
            </a:r>
            <a:br>
              <a:rPr lang="en-GB" sz="4000" dirty="0"/>
            </a:br>
            <a:r>
              <a:rPr lang="en-GB" sz="3200" dirty="0"/>
              <a:t>Stages I, II and III</a:t>
            </a:r>
          </a:p>
        </p:txBody>
      </p:sp>
    </p:spTree>
    <p:custDataLst>
      <p:tags r:id="rId1"/>
    </p:custDataLst>
    <p:extLst>
      <p:ext uri="{BB962C8B-B14F-4D97-AF65-F5344CB8AC3E}">
        <p14:creationId xmlns:p14="http://schemas.microsoft.com/office/powerpoint/2010/main" val="2586105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1177PD: </a:t>
            </a:r>
            <a:r>
              <a:rPr lang="en-NZ" sz="1800" dirty="0"/>
              <a:t>EGFR del19/L858R activating mutation (M+) subgroup in RADIANT: Baseline characteristics, prognostic role, and disease-free survival (DFS) by stage – </a:t>
            </a:r>
            <a:r>
              <a:rPr lang="en-NZ" sz="1800" dirty="0" err="1"/>
              <a:t>Altorki</a:t>
            </a:r>
            <a:r>
              <a:rPr lang="en-NZ" sz="1800" dirty="0"/>
              <a:t> NK et al</a:t>
            </a:r>
            <a:endParaRPr lang="en-GB" sz="1800" dirty="0"/>
          </a:p>
        </p:txBody>
      </p:sp>
      <p:sp>
        <p:nvSpPr>
          <p:cNvPr id="5123" name="Rectangle 3"/>
          <p:cNvSpPr>
            <a:spLocks noGrp="1" noChangeArrowheads="1"/>
          </p:cNvSpPr>
          <p:nvPr>
            <p:ph type="body" idx="1"/>
          </p:nvPr>
        </p:nvSpPr>
        <p:spPr/>
        <p:txBody>
          <a:bodyPr/>
          <a:lstStyle/>
          <a:p>
            <a:pPr>
              <a:spcAft>
                <a:spcPts val="300"/>
              </a:spcAft>
            </a:pPr>
            <a:r>
              <a:rPr lang="en-GB" sz="1600" b="1" dirty="0"/>
              <a:t>Study objective</a:t>
            </a:r>
          </a:p>
          <a:p>
            <a:pPr lvl="1">
              <a:spcAft>
                <a:spcPts val="300"/>
              </a:spcAft>
            </a:pPr>
            <a:r>
              <a:rPr lang="en-GB" sz="1600" dirty="0"/>
              <a:t>To examine the prognostic role of EGFR mutation (M+) in NSCLC</a:t>
            </a:r>
          </a:p>
          <a:p>
            <a:pPr>
              <a:spcAft>
                <a:spcPts val="300"/>
              </a:spcAft>
            </a:pPr>
            <a:r>
              <a:rPr lang="en-GB" sz="1600" b="1" dirty="0"/>
              <a:t>Study design</a:t>
            </a:r>
          </a:p>
          <a:p>
            <a:pPr lvl="1">
              <a:spcAft>
                <a:spcPts val="300"/>
              </a:spcAft>
            </a:pPr>
            <a:r>
              <a:rPr lang="en-NZ" sz="1600" dirty="0"/>
              <a:t>Exploratory analyses were performed on data from the RADIANT study to compare </a:t>
            </a:r>
            <a:br>
              <a:rPr lang="en-NZ" sz="1600" dirty="0"/>
            </a:br>
            <a:r>
              <a:rPr lang="en-NZ" sz="1600" dirty="0"/>
              <a:t>EGFR WT and M+ patients with respect to </a:t>
            </a:r>
            <a:r>
              <a:rPr lang="en-GB" sz="1600" dirty="0"/>
              <a:t>baseline characteristics and </a:t>
            </a:r>
            <a:r>
              <a:rPr lang="en-NZ" sz="1600" dirty="0"/>
              <a:t>DFS</a:t>
            </a:r>
            <a:endParaRPr lang="en-GB" sz="1600" dirty="0"/>
          </a:p>
          <a:p>
            <a:pPr>
              <a:spcAft>
                <a:spcPts val="300"/>
              </a:spcAft>
            </a:pPr>
            <a:r>
              <a:rPr lang="en-GB" sz="1600" b="1" dirty="0"/>
              <a:t>Key results</a:t>
            </a:r>
          </a:p>
          <a:p>
            <a:pPr lvl="1">
              <a:spcAft>
                <a:spcPts val="300"/>
              </a:spcAft>
            </a:pPr>
            <a:r>
              <a:rPr lang="en-NZ" sz="1600" dirty="0"/>
              <a:t>Of 973 randomised patients, 161 were EGFR M+ and 703 were WT</a:t>
            </a:r>
          </a:p>
          <a:p>
            <a:pPr lvl="2">
              <a:spcAft>
                <a:spcPts val="300"/>
              </a:spcAft>
            </a:pPr>
            <a:r>
              <a:rPr lang="en-NZ" sz="1600" dirty="0"/>
              <a:t>The EGFR M+ group had significantly more smaller tumours (&lt;40 mm, 70% vs. 49%) and adenocarcinoma (91% vs. 52%), but higher stage (IB 47% vs. 52%; II: 29% vs. 34%; IIIA: 22% vs. 14%) than the WT group</a:t>
            </a:r>
          </a:p>
          <a:p>
            <a:pPr lvl="1">
              <a:spcAft>
                <a:spcPts val="300"/>
              </a:spcAft>
            </a:pPr>
            <a:r>
              <a:rPr lang="en-NZ" sz="1600" dirty="0"/>
              <a:t>Among placebo recipients, DFS was worse for EGFR M+ compared with WT (median 28.5 vs. 55.1 months; p=0.23)</a:t>
            </a:r>
          </a:p>
          <a:p>
            <a:pPr lvl="1">
              <a:spcAft>
                <a:spcPts val="300"/>
              </a:spcAft>
            </a:pPr>
            <a:r>
              <a:rPr lang="en-NZ" sz="1600" dirty="0"/>
              <a:t>A non-significant effect was observed with regards to erlotinib treatment and DFS across disease stages IB (n=75; HR 0.52; p=0.14) and II (n=47; HR 0.51; p=0.09), but not IIIA (n=36; HR 1.12; p=0.78)</a:t>
            </a:r>
          </a:p>
          <a:p>
            <a:pPr>
              <a:spcAft>
                <a:spcPts val="300"/>
              </a:spcAft>
            </a:pPr>
            <a:r>
              <a:rPr lang="en-NZ" sz="1600" b="1" dirty="0"/>
              <a:t>Conclusions</a:t>
            </a:r>
          </a:p>
          <a:p>
            <a:pPr lvl="1">
              <a:spcAft>
                <a:spcPts val="300"/>
              </a:spcAft>
            </a:pPr>
            <a:r>
              <a:rPr lang="en-NZ" sz="1600" dirty="0"/>
              <a:t>No significant prognostic effect with EGFR M+ status was observed, but conclusions are limited because of the small sample size</a:t>
            </a:r>
          </a:p>
          <a:p>
            <a:pPr lvl="1">
              <a:spcAft>
                <a:spcPts val="300"/>
              </a:spcAft>
            </a:pPr>
            <a:r>
              <a:rPr lang="en-NZ" sz="1600" dirty="0"/>
              <a:t>EGFR M+ status may be associated with higher disease stage and other variables</a:t>
            </a:r>
          </a:p>
          <a:p>
            <a:pPr lvl="1">
              <a:spcAft>
                <a:spcPts val="300"/>
              </a:spcAft>
            </a:pPr>
            <a:endParaRPr lang="en-GB" dirty="0"/>
          </a:p>
        </p:txBody>
      </p:sp>
      <p:sp>
        <p:nvSpPr>
          <p:cNvPr id="5124" name="Text Box 4"/>
          <p:cNvSpPr txBox="1">
            <a:spLocks noChangeArrowheads="1"/>
          </p:cNvSpPr>
          <p:nvPr/>
        </p:nvSpPr>
        <p:spPr bwMode="auto">
          <a:xfrm>
            <a:off x="4982194" y="6474897"/>
            <a:ext cx="39411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err="1"/>
              <a:t>Altorki</a:t>
            </a:r>
            <a:r>
              <a:rPr lang="en-NZ" sz="1200" dirty="0"/>
              <a:t> </a:t>
            </a:r>
            <a:r>
              <a:rPr lang="en-GB" sz="1200" dirty="0">
                <a:solidFill>
                  <a:srgbClr val="363636"/>
                </a:solidFill>
              </a:rPr>
              <a:t>et 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1177PD</a:t>
            </a:r>
            <a:endParaRPr lang="en-GB" sz="1200" dirty="0"/>
          </a:p>
        </p:txBody>
      </p:sp>
    </p:spTree>
    <p:custDataLst>
      <p:tags r:id="rId1"/>
    </p:custDataLst>
    <p:extLst>
      <p:ext uri="{BB962C8B-B14F-4D97-AF65-F5344CB8AC3E}">
        <p14:creationId xmlns:p14="http://schemas.microsoft.com/office/powerpoint/2010/main" val="2321831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1179PD: </a:t>
            </a:r>
            <a:r>
              <a:rPr lang="en-NZ" sz="1800" dirty="0"/>
              <a:t>Prognostic impact of immune microenvironment markers in </a:t>
            </a:r>
            <a:r>
              <a:rPr lang="en-NZ" sz="1800" dirty="0" err="1"/>
              <a:t>tumor</a:t>
            </a:r>
            <a:r>
              <a:rPr lang="en-NZ" sz="1800" dirty="0"/>
              <a:t> and </a:t>
            </a:r>
            <a:r>
              <a:rPr lang="en-NZ" sz="1800" dirty="0" err="1"/>
              <a:t>stroma</a:t>
            </a:r>
            <a:r>
              <a:rPr lang="en-NZ" sz="1800" dirty="0"/>
              <a:t> in resectable NSCLC – </a:t>
            </a:r>
            <a:r>
              <a:rPr lang="en-NZ" sz="1800" dirty="0" err="1"/>
              <a:t>Usó</a:t>
            </a:r>
            <a:r>
              <a:rPr lang="en-NZ" sz="1800" dirty="0"/>
              <a:t> M et al</a:t>
            </a:r>
            <a:endParaRPr lang="en-GB" sz="1800" dirty="0"/>
          </a:p>
        </p:txBody>
      </p:sp>
      <p:sp>
        <p:nvSpPr>
          <p:cNvPr id="5123" name="Rectangle 3"/>
          <p:cNvSpPr>
            <a:spLocks noGrp="1" noChangeArrowheads="1"/>
          </p:cNvSpPr>
          <p:nvPr>
            <p:ph type="body" idx="1"/>
          </p:nvPr>
        </p:nvSpPr>
        <p:spPr>
          <a:xfrm>
            <a:off x="228599" y="1320800"/>
            <a:ext cx="8749145" cy="5308600"/>
          </a:xfrm>
        </p:spPr>
        <p:txBody>
          <a:bodyPr/>
          <a:lstStyle/>
          <a:p>
            <a:pPr>
              <a:spcAft>
                <a:spcPts val="300"/>
              </a:spcAft>
            </a:pPr>
            <a:r>
              <a:rPr lang="en-GB" sz="1800" b="1" dirty="0"/>
              <a:t>Study objective</a:t>
            </a:r>
          </a:p>
          <a:p>
            <a:pPr lvl="1">
              <a:spcAft>
                <a:spcPts val="300"/>
              </a:spcAft>
            </a:pPr>
            <a:r>
              <a:rPr lang="en-GB" sz="1800" dirty="0"/>
              <a:t>To examine the prognostic role of immune-related gene expression in </a:t>
            </a:r>
            <a:r>
              <a:rPr lang="en-GB" sz="1800" dirty="0" err="1"/>
              <a:t>resectable</a:t>
            </a:r>
            <a:r>
              <a:rPr lang="en-GB" sz="1800" dirty="0"/>
              <a:t> NSCLC</a:t>
            </a:r>
          </a:p>
          <a:p>
            <a:pPr>
              <a:spcAft>
                <a:spcPts val="300"/>
              </a:spcAft>
            </a:pPr>
            <a:r>
              <a:rPr lang="en-GB" sz="1800" b="1" dirty="0"/>
              <a:t>Study design</a:t>
            </a:r>
          </a:p>
          <a:p>
            <a:pPr lvl="1">
              <a:spcAft>
                <a:spcPts val="300"/>
              </a:spcAft>
            </a:pPr>
            <a:r>
              <a:rPr lang="en-NZ" sz="1800" dirty="0"/>
              <a:t>Retrospective analyses were performed on primary tumour tissue samples from 117 patients with early stage NSCLC</a:t>
            </a:r>
          </a:p>
          <a:p>
            <a:pPr lvl="1">
              <a:spcAft>
                <a:spcPts val="300"/>
              </a:spcAft>
            </a:pPr>
            <a:r>
              <a:rPr lang="en-NZ" sz="1800" dirty="0"/>
              <a:t>RT-PCR was used to determine expression of </a:t>
            </a:r>
            <a:r>
              <a:rPr lang="en-NZ" sz="1800" dirty="0" err="1"/>
              <a:t>Treg</a:t>
            </a:r>
            <a:r>
              <a:rPr lang="en-NZ" sz="1800" dirty="0"/>
              <a:t> markers including CD127, CD25, FOXP3, CTLA-4, IL-10, TGF</a:t>
            </a:r>
            <a:r>
              <a:rPr lang="el-GR" sz="1800" dirty="0"/>
              <a:t>β</a:t>
            </a:r>
            <a:r>
              <a:rPr lang="en-NZ" sz="1800" dirty="0"/>
              <a:t>-1, LAG-3, GITR, TNF</a:t>
            </a:r>
            <a:r>
              <a:rPr lang="el-GR" sz="1800" dirty="0"/>
              <a:t>α</a:t>
            </a:r>
            <a:r>
              <a:rPr lang="en-NZ" sz="1800" dirty="0"/>
              <a:t>, CD4 and CD8</a:t>
            </a:r>
            <a:endParaRPr lang="en-GB" sz="1800" dirty="0"/>
          </a:p>
          <a:p>
            <a:pPr>
              <a:spcAft>
                <a:spcPts val="300"/>
              </a:spcAft>
            </a:pPr>
            <a:r>
              <a:rPr lang="en-GB" sz="1800" b="1" dirty="0"/>
              <a:t>Key results</a:t>
            </a:r>
          </a:p>
          <a:p>
            <a:pPr lvl="1">
              <a:spcAft>
                <a:spcPts val="300"/>
              </a:spcAft>
            </a:pPr>
            <a:r>
              <a:rPr lang="en-NZ" sz="1800" dirty="0"/>
              <a:t>CD25, FOXP3, CTLA-4 and TGF</a:t>
            </a:r>
            <a:r>
              <a:rPr lang="el-GR" sz="1800" dirty="0"/>
              <a:t>β</a:t>
            </a:r>
            <a:r>
              <a:rPr lang="en-NZ" sz="1800" dirty="0"/>
              <a:t>-1 were over-expressed in both tumour and </a:t>
            </a:r>
            <a:r>
              <a:rPr lang="en-NZ" sz="1800" dirty="0" err="1"/>
              <a:t>stroma</a:t>
            </a:r>
            <a:r>
              <a:rPr lang="en-NZ" sz="1800" dirty="0"/>
              <a:t>; TNF</a:t>
            </a:r>
            <a:r>
              <a:rPr lang="el-GR" sz="1800" dirty="0"/>
              <a:t>α</a:t>
            </a:r>
            <a:r>
              <a:rPr lang="en-GB" sz="1800" dirty="0"/>
              <a:t> </a:t>
            </a:r>
            <a:r>
              <a:rPr lang="en-NZ" sz="1800" dirty="0"/>
              <a:t>expression was low</a:t>
            </a:r>
          </a:p>
          <a:p>
            <a:pPr lvl="1">
              <a:spcAft>
                <a:spcPts val="300"/>
              </a:spcAft>
            </a:pPr>
            <a:r>
              <a:rPr lang="en-NZ" sz="1800" dirty="0"/>
              <a:t>OS and PFS were significantly worse among patients with lower CD8 expression in the tumour (37.2 vs. 81.2 months; p&lt;0.001 and 19.4 vs. 81.2 months; p=0.001, respectively). Similarly, OS was significantly worse for low CD4 </a:t>
            </a:r>
            <a:br>
              <a:rPr lang="en-NZ" sz="1800" dirty="0"/>
            </a:br>
            <a:r>
              <a:rPr lang="en-NZ" sz="1800" dirty="0"/>
              <a:t>(49.2 vs. 81.2 months; p=0.018) and LAG-3 (36.2 vs. 69.0; p=0.024) expression </a:t>
            </a:r>
          </a:p>
        </p:txBody>
      </p:sp>
      <p:sp>
        <p:nvSpPr>
          <p:cNvPr id="5124" name="Text Box 4"/>
          <p:cNvSpPr txBox="1">
            <a:spLocks noChangeArrowheads="1"/>
          </p:cNvSpPr>
          <p:nvPr/>
        </p:nvSpPr>
        <p:spPr bwMode="auto">
          <a:xfrm>
            <a:off x="5136083" y="6474897"/>
            <a:ext cx="37872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err="1"/>
              <a:t>Usó</a:t>
            </a:r>
            <a:r>
              <a:rPr lang="en-NZ" sz="1200" dirty="0"/>
              <a:t> </a:t>
            </a:r>
            <a:r>
              <a:rPr lang="en-GB" sz="1200" dirty="0">
                <a:solidFill>
                  <a:srgbClr val="363636"/>
                </a:solidFill>
              </a:rPr>
              <a:t>et 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1179PD</a:t>
            </a:r>
            <a:endParaRPr lang="en-GB" sz="1200" dirty="0"/>
          </a:p>
        </p:txBody>
      </p:sp>
    </p:spTree>
    <p:custDataLst>
      <p:tags r:id="rId1"/>
    </p:custDataLst>
    <p:extLst>
      <p:ext uri="{BB962C8B-B14F-4D97-AF65-F5344CB8AC3E}">
        <p14:creationId xmlns:p14="http://schemas.microsoft.com/office/powerpoint/2010/main" val="2024997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1179PD: </a:t>
            </a:r>
            <a:r>
              <a:rPr lang="en-NZ" sz="1800" dirty="0"/>
              <a:t>Prognostic impact of immune microenvironment markers in </a:t>
            </a:r>
            <a:r>
              <a:rPr lang="en-NZ" sz="1800" dirty="0" err="1"/>
              <a:t>tumor</a:t>
            </a:r>
            <a:r>
              <a:rPr lang="en-NZ" sz="1800" dirty="0"/>
              <a:t> and </a:t>
            </a:r>
            <a:r>
              <a:rPr lang="en-NZ" sz="1800" dirty="0" err="1"/>
              <a:t>stroma</a:t>
            </a:r>
            <a:r>
              <a:rPr lang="en-NZ" sz="1800" dirty="0"/>
              <a:t> in resectable NSCLC – </a:t>
            </a:r>
            <a:r>
              <a:rPr lang="en-NZ" sz="1800" dirty="0" err="1"/>
              <a:t>Usó</a:t>
            </a:r>
            <a:r>
              <a:rPr lang="en-NZ" sz="1800" dirty="0"/>
              <a:t> M et al</a:t>
            </a:r>
            <a:endParaRPr lang="en-GB" sz="1800" dirty="0"/>
          </a:p>
        </p:txBody>
      </p:sp>
      <p:sp>
        <p:nvSpPr>
          <p:cNvPr id="5123" name="Rectangle 3"/>
          <p:cNvSpPr>
            <a:spLocks noGrp="1" noChangeArrowheads="1"/>
          </p:cNvSpPr>
          <p:nvPr>
            <p:ph type="body" idx="1"/>
          </p:nvPr>
        </p:nvSpPr>
        <p:spPr/>
        <p:txBody>
          <a:bodyPr/>
          <a:lstStyle/>
          <a:p>
            <a:pPr>
              <a:spcAft>
                <a:spcPts val="300"/>
              </a:spcAft>
            </a:pPr>
            <a:r>
              <a:rPr lang="en-GB" sz="1800" b="1" dirty="0"/>
              <a:t>Key results (cont.)</a:t>
            </a:r>
          </a:p>
          <a:p>
            <a:pPr lvl="1">
              <a:spcAft>
                <a:spcPts val="300"/>
              </a:spcAft>
            </a:pPr>
            <a:r>
              <a:rPr lang="en-NZ" sz="1800" dirty="0"/>
              <a:t>Patients with high CD25 and low CD127 (‘</a:t>
            </a:r>
            <a:r>
              <a:rPr lang="en-NZ" sz="1800" dirty="0" err="1"/>
              <a:t>Treg</a:t>
            </a:r>
            <a:r>
              <a:rPr lang="en-NZ" sz="1800" dirty="0"/>
              <a:t>’ profile) in </a:t>
            </a:r>
            <a:r>
              <a:rPr lang="en-NZ" sz="1800" dirty="0" err="1"/>
              <a:t>stroma</a:t>
            </a:r>
            <a:r>
              <a:rPr lang="en-NZ" sz="1800" dirty="0"/>
              <a:t> had worse PFS (median 12.7 vs. 35.4 months, p=0.004)</a:t>
            </a:r>
          </a:p>
          <a:p>
            <a:pPr lvl="1">
              <a:spcAft>
                <a:spcPts val="300"/>
              </a:spcAft>
            </a:pPr>
            <a:r>
              <a:rPr lang="en-NZ" sz="1800" dirty="0"/>
              <a:t>Those patients with higher levels of the ratio FOXP3 </a:t>
            </a:r>
            <a:r>
              <a:rPr lang="en-NZ" sz="1800" dirty="0" err="1"/>
              <a:t>stroma</a:t>
            </a:r>
            <a:r>
              <a:rPr lang="en-NZ" sz="1800" dirty="0"/>
              <a:t>/FOXP3 tumour, FOXP3 </a:t>
            </a:r>
            <a:r>
              <a:rPr lang="en-NZ" sz="1800" dirty="0" err="1"/>
              <a:t>stroma</a:t>
            </a:r>
            <a:r>
              <a:rPr lang="en-NZ" sz="1800" dirty="0"/>
              <a:t>/CD4 tumour and FOXP3 </a:t>
            </a:r>
            <a:r>
              <a:rPr lang="en-NZ" sz="1800" dirty="0" err="1"/>
              <a:t>stroma</a:t>
            </a:r>
            <a:r>
              <a:rPr lang="en-NZ" sz="1800" dirty="0"/>
              <a:t>/ CD8 tumour had significantly worse OS and PFS (table)</a:t>
            </a:r>
          </a:p>
          <a:p>
            <a:pPr>
              <a:spcAft>
                <a:spcPts val="300"/>
              </a:spcAft>
            </a:pPr>
            <a:endParaRPr lang="en-NZ" sz="1800" b="1" dirty="0"/>
          </a:p>
          <a:p>
            <a:pPr>
              <a:spcAft>
                <a:spcPts val="300"/>
              </a:spcAft>
            </a:pPr>
            <a:endParaRPr lang="en-NZ" sz="1800" b="1" dirty="0"/>
          </a:p>
          <a:p>
            <a:pPr>
              <a:spcAft>
                <a:spcPts val="300"/>
              </a:spcAft>
            </a:pPr>
            <a:endParaRPr lang="en-NZ" sz="1800" b="1" dirty="0"/>
          </a:p>
          <a:p>
            <a:pPr>
              <a:spcAft>
                <a:spcPts val="300"/>
              </a:spcAft>
            </a:pPr>
            <a:endParaRPr lang="en-NZ" sz="1800" b="1" dirty="0"/>
          </a:p>
          <a:p>
            <a:pPr>
              <a:spcAft>
                <a:spcPts val="300"/>
              </a:spcAft>
            </a:pPr>
            <a:endParaRPr lang="en-NZ" sz="1800" b="1" dirty="0"/>
          </a:p>
          <a:p>
            <a:pPr>
              <a:spcAft>
                <a:spcPts val="300"/>
              </a:spcAft>
            </a:pPr>
            <a:endParaRPr lang="en-NZ" sz="1800" b="1" dirty="0"/>
          </a:p>
          <a:p>
            <a:pPr>
              <a:spcAft>
                <a:spcPts val="300"/>
              </a:spcAft>
            </a:pPr>
            <a:r>
              <a:rPr lang="en-NZ" sz="1800" b="1" dirty="0"/>
              <a:t>Conclusions</a:t>
            </a:r>
          </a:p>
          <a:p>
            <a:pPr lvl="1">
              <a:spcAft>
                <a:spcPts val="300"/>
              </a:spcAft>
            </a:pPr>
            <a:r>
              <a:rPr lang="en-NZ" sz="1800" dirty="0"/>
              <a:t>Within the tumour microenvironment there are immune biomarkers that may play an important prognostic role in patients with early NSCLC </a:t>
            </a:r>
            <a:endParaRPr lang="en-GB" sz="2400" dirty="0"/>
          </a:p>
        </p:txBody>
      </p:sp>
      <p:sp>
        <p:nvSpPr>
          <p:cNvPr id="5124" name="Text Box 4"/>
          <p:cNvSpPr txBox="1">
            <a:spLocks noChangeArrowheads="1"/>
          </p:cNvSpPr>
          <p:nvPr/>
        </p:nvSpPr>
        <p:spPr bwMode="auto">
          <a:xfrm>
            <a:off x="5179364" y="6474897"/>
            <a:ext cx="374397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err="1"/>
              <a:t>Usó</a:t>
            </a:r>
            <a:r>
              <a:rPr lang="en-NZ" sz="1200" dirty="0"/>
              <a:t> </a:t>
            </a:r>
            <a:r>
              <a:rPr lang="en-GB" sz="1200" dirty="0">
                <a:solidFill>
                  <a:srgbClr val="363636"/>
                </a:solidFill>
              </a:rPr>
              <a:t>et 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1179PD</a:t>
            </a:r>
            <a:endParaRPr lang="en-GB" sz="1200" dirty="0"/>
          </a:p>
        </p:txBody>
      </p:sp>
      <p:graphicFrame>
        <p:nvGraphicFramePr>
          <p:cNvPr id="6" name="Group 88"/>
          <p:cNvGraphicFramePr>
            <a:graphicFrameLocks noGrp="1"/>
          </p:cNvGraphicFramePr>
          <p:nvPr>
            <p:extLst>
              <p:ext uri="{D42A27DB-BD31-4B8C-83A1-F6EECF244321}">
                <p14:modId xmlns:p14="http://schemas.microsoft.com/office/powerpoint/2010/main" val="2903599561"/>
              </p:ext>
            </p:extLst>
          </p:nvPr>
        </p:nvGraphicFramePr>
        <p:xfrm>
          <a:off x="236540" y="3298115"/>
          <a:ext cx="8686798" cy="1219200"/>
        </p:xfrm>
        <a:graphic>
          <a:graphicData uri="http://schemas.openxmlformats.org/drawingml/2006/table">
            <a:tbl>
              <a:tblPr firstRow="1" bandRow="1">
                <a:tableStyleId>{69012ECD-51FC-41F1-AA8D-1B2483CD663E}</a:tableStyleId>
              </a:tblPr>
              <a:tblGrid>
                <a:gridCol w="3114040">
                  <a:extLst>
                    <a:ext uri="{9D8B030D-6E8A-4147-A177-3AD203B41FA5}">
                      <a16:colId xmlns:a16="http://schemas.microsoft.com/office/drawing/2014/main" val="20000"/>
                    </a:ext>
                  </a:extLst>
                </a:gridCol>
                <a:gridCol w="1597340">
                  <a:extLst>
                    <a:ext uri="{9D8B030D-6E8A-4147-A177-3AD203B41FA5}">
                      <a16:colId xmlns:a16="http://schemas.microsoft.com/office/drawing/2014/main" val="20001"/>
                    </a:ext>
                  </a:extLst>
                </a:gridCol>
                <a:gridCol w="1198880">
                  <a:extLst>
                    <a:ext uri="{9D8B030D-6E8A-4147-A177-3AD203B41FA5}">
                      <a16:colId xmlns:a16="http://schemas.microsoft.com/office/drawing/2014/main" val="20002"/>
                    </a:ext>
                  </a:extLst>
                </a:gridCol>
                <a:gridCol w="1635760">
                  <a:extLst>
                    <a:ext uri="{9D8B030D-6E8A-4147-A177-3AD203B41FA5}">
                      <a16:colId xmlns:a16="http://schemas.microsoft.com/office/drawing/2014/main" val="20003"/>
                    </a:ext>
                  </a:extLst>
                </a:gridCol>
                <a:gridCol w="1140778">
                  <a:extLst>
                    <a:ext uri="{9D8B030D-6E8A-4147-A177-3AD203B41FA5}">
                      <a16:colId xmlns:a16="http://schemas.microsoft.com/office/drawing/2014/main" val="20004"/>
                    </a:ext>
                  </a:extLst>
                </a:gridCol>
              </a:tblGrid>
              <a:tr h="19494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Arial" charset="0"/>
                          <a:cs typeface="Arial" charset="0"/>
                        </a:rPr>
                        <a:t>Ratio</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err="1">
                          <a:ln>
                            <a:noFill/>
                          </a:ln>
                          <a:solidFill>
                            <a:schemeClr val="tx2"/>
                          </a:solidFill>
                          <a:effectLst/>
                        </a:rPr>
                        <a:t>mOS</a:t>
                      </a:r>
                      <a:r>
                        <a:rPr kumimoji="0" lang="en-GB" sz="1400" u="none" strike="noStrike" cap="none" normalizeH="0" baseline="0" dirty="0">
                          <a:ln>
                            <a:noFill/>
                          </a:ln>
                          <a:solidFill>
                            <a:schemeClr val="tx2"/>
                          </a:solidFill>
                          <a:effectLst/>
                        </a:rPr>
                        <a:t> (months)</a:t>
                      </a:r>
                      <a:endParaRPr kumimoji="0" lang="en-GB" sz="1400" b="1" i="0" u="none" strike="noStrike" cap="none" normalizeH="0" baseline="0" dirty="0">
                        <a:ln>
                          <a:noFill/>
                        </a:ln>
                        <a:solidFill>
                          <a:schemeClr val="tx2"/>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u="none" strike="noStrike" cap="none" normalizeH="0" baseline="0" dirty="0">
                          <a:ln>
                            <a:noFill/>
                          </a:ln>
                          <a:solidFill>
                            <a:schemeClr val="tx2"/>
                          </a:solidFill>
                          <a:effectLst/>
                        </a:rPr>
                        <a:t>p value</a:t>
                      </a:r>
                      <a:endParaRPr kumimoji="0" lang="en-GB" sz="1400" b="1" i="0" u="none" strike="noStrike" cap="none" normalizeH="0" baseline="0" dirty="0">
                        <a:ln>
                          <a:noFill/>
                        </a:ln>
                        <a:solidFill>
                          <a:schemeClr val="tx2"/>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NZ" sz="1400" b="1" i="0" u="none" strike="noStrike" cap="none" normalizeH="0" baseline="0" dirty="0" err="1">
                          <a:ln>
                            <a:noFill/>
                          </a:ln>
                          <a:solidFill>
                            <a:schemeClr val="tx2"/>
                          </a:solidFill>
                          <a:effectLst/>
                          <a:latin typeface="+mn-lt"/>
                          <a:cs typeface="+mn-cs"/>
                        </a:rPr>
                        <a:t>mPFS</a:t>
                      </a:r>
                      <a:r>
                        <a:rPr kumimoji="0" lang="en-NZ" sz="1400" b="1" i="0" u="none" strike="noStrike" cap="none" normalizeH="0" baseline="0" dirty="0">
                          <a:ln>
                            <a:noFill/>
                          </a:ln>
                          <a:solidFill>
                            <a:schemeClr val="tx2"/>
                          </a:solidFill>
                          <a:effectLst/>
                          <a:latin typeface="+mn-lt"/>
                          <a:cs typeface="+mn-cs"/>
                        </a:rPr>
                        <a:t> (months)</a:t>
                      </a:r>
                      <a:endParaRPr kumimoji="0" lang="en-GB" sz="1400" b="1" i="0" u="none" strike="noStrike" cap="none" normalizeH="0" baseline="0" dirty="0">
                        <a:ln>
                          <a:noFill/>
                        </a:ln>
                        <a:solidFill>
                          <a:schemeClr val="tx2"/>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tx2"/>
                          </a:solidFill>
                          <a:effectLst/>
                        </a:rPr>
                        <a:t>p value</a:t>
                      </a:r>
                      <a:endParaRPr kumimoji="0" lang="en-GB" sz="1400" b="1" i="0" u="none" strike="noStrike" cap="none" normalizeH="0" baseline="0" dirty="0">
                        <a:ln>
                          <a:noFill/>
                        </a:ln>
                        <a:solidFill>
                          <a:schemeClr val="tx2"/>
                        </a:solidFill>
                        <a:effectLst/>
                        <a:latin typeface="Arial" charset="0"/>
                        <a:cs typeface="Arial" charset="0"/>
                      </a:endParaRPr>
                    </a:p>
                  </a:txBody>
                  <a:tcPr marL="45720" marR="45720" anchor="ctr" horzOverflow="overflow"/>
                </a:tc>
                <a:extLst>
                  <a:ext uri="{0D108BD9-81ED-4DB2-BD59-A6C34878D82A}">
                    <a16:rowId xmlns:a16="http://schemas.microsoft.com/office/drawing/2014/main" val="10000"/>
                  </a:ext>
                </a:extLst>
              </a:tr>
              <a:tr h="19494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effectLst/>
                        </a:rPr>
                        <a:t>FOXP3 </a:t>
                      </a:r>
                      <a:r>
                        <a:rPr kumimoji="0" lang="en-GB" sz="1400" u="none" strike="noStrike" cap="none" normalizeH="0" baseline="0" dirty="0" err="1">
                          <a:ln>
                            <a:noFill/>
                          </a:ln>
                          <a:effectLst/>
                        </a:rPr>
                        <a:t>stroma</a:t>
                      </a:r>
                      <a:r>
                        <a:rPr kumimoji="0" lang="en-GB" sz="1400" u="none" strike="noStrike" cap="none" normalizeH="0" baseline="0" dirty="0">
                          <a:ln>
                            <a:noFill/>
                          </a:ln>
                          <a:effectLst/>
                        </a:rPr>
                        <a:t>/FOXP3 tumour</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NZ" sz="1400" b="0" i="0" u="none" strike="noStrike" cap="none" normalizeH="0" baseline="0" dirty="0">
                          <a:ln>
                            <a:noFill/>
                          </a:ln>
                          <a:solidFill>
                            <a:schemeClr val="tx1"/>
                          </a:solidFill>
                          <a:effectLst/>
                          <a:latin typeface="Arial" charset="0"/>
                          <a:cs typeface="Arial" charset="0"/>
                        </a:rPr>
                        <a:t>NR vs. 42.9</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NZ" sz="1400" b="0" i="0" u="none" strike="noStrike" cap="none" normalizeH="0" baseline="0" dirty="0">
                          <a:ln>
                            <a:noFill/>
                          </a:ln>
                          <a:solidFill>
                            <a:schemeClr val="tx1"/>
                          </a:solidFill>
                          <a:effectLst/>
                          <a:latin typeface="Arial" charset="0"/>
                          <a:cs typeface="Arial" charset="0"/>
                        </a:rPr>
                        <a:t>0.002</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NZ" sz="1400" b="0" i="0" u="none" strike="noStrike" cap="none" normalizeH="0" baseline="0" dirty="0">
                          <a:ln>
                            <a:noFill/>
                          </a:ln>
                          <a:solidFill>
                            <a:schemeClr val="tx1"/>
                          </a:solidFill>
                          <a:effectLst/>
                          <a:latin typeface="Arial" charset="0"/>
                          <a:cs typeface="Arial" charset="0"/>
                        </a:rPr>
                        <a:t>NR vs. 19.4</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effectLst/>
                        </a:rPr>
                        <a:t>0.001</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extLst>
                  <a:ext uri="{0D108BD9-81ED-4DB2-BD59-A6C34878D82A}">
                    <a16:rowId xmlns:a16="http://schemas.microsoft.com/office/drawing/2014/main" val="10001"/>
                  </a:ext>
                </a:extLst>
              </a:tr>
              <a:tr h="19494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effectLst/>
                        </a:rPr>
                        <a:t>FOXP3 </a:t>
                      </a:r>
                      <a:r>
                        <a:rPr kumimoji="0" lang="en-GB" sz="1400" u="none" strike="noStrike" cap="none" normalizeH="0" baseline="0" dirty="0" err="1">
                          <a:ln>
                            <a:noFill/>
                          </a:ln>
                          <a:effectLst/>
                        </a:rPr>
                        <a:t>stroma</a:t>
                      </a:r>
                      <a:r>
                        <a:rPr kumimoji="0" lang="en-GB" sz="1400" u="none" strike="noStrike" cap="none" normalizeH="0" baseline="0" dirty="0">
                          <a:ln>
                            <a:noFill/>
                          </a:ln>
                          <a:effectLst/>
                        </a:rPr>
                        <a:t>/CD4 tumour</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u="none" strike="noStrike" cap="none" normalizeH="0" baseline="0" dirty="0">
                          <a:ln>
                            <a:noFill/>
                          </a:ln>
                          <a:effectLst/>
                        </a:rPr>
                        <a:t>81.2 vs. 46.6</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NZ" sz="1400" b="0" i="0" u="none" strike="noStrike" cap="none" normalizeH="0" baseline="0" dirty="0">
                          <a:ln>
                            <a:noFill/>
                          </a:ln>
                          <a:solidFill>
                            <a:schemeClr val="tx1"/>
                          </a:solidFill>
                          <a:effectLst/>
                          <a:latin typeface="Arial" charset="0"/>
                          <a:cs typeface="Arial" charset="0"/>
                        </a:rPr>
                        <a:t>0.012</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NZ" sz="1400" b="0" i="0" u="none" strike="noStrike" cap="none" normalizeH="0" baseline="0" dirty="0">
                          <a:ln>
                            <a:noFill/>
                          </a:ln>
                          <a:solidFill>
                            <a:schemeClr val="tx1"/>
                          </a:solidFill>
                          <a:effectLst/>
                          <a:latin typeface="Arial" charset="0"/>
                          <a:cs typeface="Arial" charset="0"/>
                        </a:rPr>
                        <a:t>37.8 vs. 19.4</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effectLst/>
                        </a:rPr>
                        <a:t>0.013</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extLst>
                  <a:ext uri="{0D108BD9-81ED-4DB2-BD59-A6C34878D82A}">
                    <a16:rowId xmlns:a16="http://schemas.microsoft.com/office/drawing/2014/main" val="10002"/>
                  </a:ext>
                </a:extLst>
              </a:tr>
              <a:tr h="19494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effectLst/>
                        </a:rPr>
                        <a:t>FOXP3 </a:t>
                      </a:r>
                      <a:r>
                        <a:rPr kumimoji="0" lang="en-GB" sz="1400" u="none" strike="noStrike" cap="none" normalizeH="0" baseline="0" dirty="0" err="1">
                          <a:ln>
                            <a:noFill/>
                          </a:ln>
                          <a:effectLst/>
                        </a:rPr>
                        <a:t>stroma</a:t>
                      </a:r>
                      <a:r>
                        <a:rPr kumimoji="0" lang="en-GB" sz="1400" u="none" strike="noStrike" cap="none" normalizeH="0" baseline="0" dirty="0">
                          <a:ln>
                            <a:noFill/>
                          </a:ln>
                          <a:effectLst/>
                        </a:rPr>
                        <a:t>/CD8 tumour</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u="none" strike="noStrike" cap="none" normalizeH="0" baseline="0" dirty="0">
                          <a:ln>
                            <a:noFill/>
                          </a:ln>
                          <a:effectLst/>
                        </a:rPr>
                        <a:t>74.3 vs. 46.4</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NZ" sz="1400" b="0" i="0" u="none" strike="noStrike" cap="none" normalizeH="0" baseline="0" dirty="0">
                          <a:ln>
                            <a:noFill/>
                          </a:ln>
                          <a:solidFill>
                            <a:schemeClr val="tx1"/>
                          </a:solidFill>
                          <a:effectLst/>
                          <a:latin typeface="Arial" charset="0"/>
                          <a:cs typeface="Arial" charset="0"/>
                        </a:rPr>
                        <a:t>0.025</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NZ" sz="1400" b="0" i="0" u="none" strike="noStrike" cap="none" normalizeH="0" baseline="0" dirty="0">
                          <a:ln>
                            <a:noFill/>
                          </a:ln>
                          <a:solidFill>
                            <a:schemeClr val="tx1"/>
                          </a:solidFill>
                          <a:effectLst/>
                          <a:latin typeface="+mn-lt"/>
                          <a:cs typeface="+mn-cs"/>
                        </a:rPr>
                        <a:t>37.8 vs. 23.0</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NZ" sz="1400" b="0" i="0" u="none" strike="noStrike" cap="none" normalizeH="0" baseline="0" dirty="0">
                          <a:ln>
                            <a:noFill/>
                          </a:ln>
                          <a:solidFill>
                            <a:schemeClr val="tx1"/>
                          </a:solidFill>
                          <a:effectLst/>
                          <a:latin typeface="Arial" charset="0"/>
                          <a:cs typeface="Arial" charset="0"/>
                        </a:rPr>
                        <a:t>0.042</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528916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solidFill>
                  <a:srgbClr val="002850"/>
                </a:solidFill>
              </a:rPr>
              <a:t>1176O: </a:t>
            </a:r>
            <a:r>
              <a:rPr lang="en-NZ" sz="1800" dirty="0">
                <a:solidFill>
                  <a:srgbClr val="002850"/>
                </a:solidFill>
              </a:rPr>
              <a:t>Impact of harvested lymph nodes count on staging and survival at radical resection for non-small cell lung cancer: A minimum of 14 lymph nodes should be sampled – Liang W et al</a:t>
            </a:r>
            <a:endParaRPr lang="en-GB" sz="1400" dirty="0"/>
          </a:p>
        </p:txBody>
      </p:sp>
      <p:sp>
        <p:nvSpPr>
          <p:cNvPr id="5123" name="Rectangle 3"/>
          <p:cNvSpPr>
            <a:spLocks noGrp="1" noChangeArrowheads="1"/>
          </p:cNvSpPr>
          <p:nvPr>
            <p:ph type="body" idx="1"/>
          </p:nvPr>
        </p:nvSpPr>
        <p:spPr/>
        <p:txBody>
          <a:bodyPr/>
          <a:lstStyle/>
          <a:p>
            <a:pPr>
              <a:spcAft>
                <a:spcPts val="300"/>
              </a:spcAft>
            </a:pPr>
            <a:r>
              <a:rPr lang="en-GB" sz="1600" b="1" dirty="0"/>
              <a:t>Study objective</a:t>
            </a:r>
          </a:p>
          <a:p>
            <a:pPr lvl="1">
              <a:spcAft>
                <a:spcPts val="300"/>
              </a:spcAft>
            </a:pPr>
            <a:r>
              <a:rPr lang="en-GB" sz="1600" dirty="0"/>
              <a:t>To </a:t>
            </a:r>
            <a:r>
              <a:rPr lang="en-NZ" sz="1600" dirty="0"/>
              <a:t>examine the relationship between harvested lymph node count and OS or staging in patients with resectable NSCLC</a:t>
            </a:r>
          </a:p>
          <a:p>
            <a:pPr>
              <a:spcAft>
                <a:spcPts val="300"/>
              </a:spcAft>
            </a:pPr>
            <a:r>
              <a:rPr lang="en-GB" sz="1600" b="1" dirty="0"/>
              <a:t>Study design</a:t>
            </a:r>
          </a:p>
          <a:p>
            <a:pPr lvl="1">
              <a:spcAft>
                <a:spcPts val="300"/>
              </a:spcAft>
            </a:pPr>
            <a:r>
              <a:rPr lang="en-NZ" sz="1600" dirty="0"/>
              <a:t>Tissue samples from a cohort of 5,729 patients in a Chinese register (2001–2008) were assessed; a second cohort of 546 patients were used to validate the results</a:t>
            </a:r>
          </a:p>
          <a:p>
            <a:pPr>
              <a:spcAft>
                <a:spcPts val="300"/>
              </a:spcAft>
            </a:pPr>
            <a:r>
              <a:rPr lang="en-GB" sz="1600" b="1" dirty="0"/>
              <a:t>Key results</a:t>
            </a:r>
          </a:p>
          <a:p>
            <a:pPr lvl="1">
              <a:spcAft>
                <a:spcPts val="300"/>
              </a:spcAft>
            </a:pPr>
            <a:r>
              <a:rPr lang="en-NZ" sz="1600" dirty="0"/>
              <a:t>There was a positive correlation between the number of lymph nodes examined and </a:t>
            </a:r>
            <a:br>
              <a:rPr lang="en-NZ" sz="1600" dirty="0"/>
            </a:br>
            <a:r>
              <a:rPr lang="en-NZ" sz="1600" dirty="0"/>
              <a:t>5-year OS (R</a:t>
            </a:r>
            <a:r>
              <a:rPr lang="en-NZ" sz="1600" baseline="30000" dirty="0"/>
              <a:t>2</a:t>
            </a:r>
            <a:r>
              <a:rPr lang="en-NZ" sz="1600" dirty="0"/>
              <a:t>=0.538, p=0.016)</a:t>
            </a:r>
          </a:p>
        </p:txBody>
      </p:sp>
      <p:sp>
        <p:nvSpPr>
          <p:cNvPr id="5124" name="Text Box 4"/>
          <p:cNvSpPr txBox="1">
            <a:spLocks noChangeArrowheads="1"/>
          </p:cNvSpPr>
          <p:nvPr/>
        </p:nvSpPr>
        <p:spPr bwMode="auto">
          <a:xfrm>
            <a:off x="5128068" y="6474897"/>
            <a:ext cx="379527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a:solidFill>
                  <a:srgbClr val="363636"/>
                </a:solidFill>
                <a:latin typeface="Arial" charset="0"/>
                <a:cs typeface="Arial" charset="0"/>
              </a:rPr>
              <a:t>Liang </a:t>
            </a:r>
            <a:r>
              <a:rPr lang="en-GB" sz="1200" dirty="0">
                <a:solidFill>
                  <a:srgbClr val="363636"/>
                </a:solidFill>
                <a:latin typeface="Arial" charset="0"/>
                <a:cs typeface="Arial" charset="0"/>
              </a:rPr>
              <a:t>et al. </a:t>
            </a:r>
            <a:r>
              <a:rPr lang="en-GB" sz="1200" dirty="0">
                <a:solidFill>
                  <a:srgbClr val="363636"/>
                </a:solidFill>
              </a:rPr>
              <a:t>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latin typeface="Arial" charset="0"/>
                <a:cs typeface="Arial" charset="0"/>
              </a:rPr>
              <a:t>abstr</a:t>
            </a:r>
            <a:r>
              <a:rPr lang="en-GB" sz="1200" dirty="0">
                <a:solidFill>
                  <a:srgbClr val="363636"/>
                </a:solidFill>
                <a:latin typeface="Arial" charset="0"/>
                <a:cs typeface="Arial" charset="0"/>
              </a:rPr>
              <a:t> 1176O</a:t>
            </a:r>
          </a:p>
        </p:txBody>
      </p:sp>
      <p:grpSp>
        <p:nvGrpSpPr>
          <p:cNvPr id="3" name="Group 2"/>
          <p:cNvGrpSpPr/>
          <p:nvPr/>
        </p:nvGrpSpPr>
        <p:grpSpPr>
          <a:xfrm>
            <a:off x="1138416" y="3800268"/>
            <a:ext cx="7049737" cy="2694302"/>
            <a:chOff x="1138416" y="3800268"/>
            <a:chExt cx="7049737" cy="2694302"/>
          </a:xfrm>
        </p:grpSpPr>
        <p:sp>
          <p:nvSpPr>
            <p:cNvPr id="10" name="Freeform 5"/>
            <p:cNvSpPr>
              <a:spLocks/>
            </p:cNvSpPr>
            <p:nvPr/>
          </p:nvSpPr>
          <p:spPr bwMode="auto">
            <a:xfrm>
              <a:off x="1922463" y="3943349"/>
              <a:ext cx="6203950" cy="1947638"/>
            </a:xfrm>
            <a:custGeom>
              <a:avLst/>
              <a:gdLst>
                <a:gd name="T0" fmla="*/ 0 w 3908"/>
                <a:gd name="T1" fmla="*/ 0 h 1448"/>
                <a:gd name="T2" fmla="*/ 0 w 3908"/>
                <a:gd name="T3" fmla="*/ 1448 h 1448"/>
                <a:gd name="T4" fmla="*/ 3908 w 3908"/>
                <a:gd name="T5" fmla="*/ 1448 h 1448"/>
              </a:gdLst>
              <a:ahLst/>
              <a:cxnLst>
                <a:cxn ang="0">
                  <a:pos x="T0" y="T1"/>
                </a:cxn>
                <a:cxn ang="0">
                  <a:pos x="T2" y="T3"/>
                </a:cxn>
                <a:cxn ang="0">
                  <a:pos x="T4" y="T5"/>
                </a:cxn>
              </a:cxnLst>
              <a:rect l="0" t="0" r="r" b="b"/>
              <a:pathLst>
                <a:path w="3908" h="1448">
                  <a:moveTo>
                    <a:pt x="0" y="0"/>
                  </a:moveTo>
                  <a:lnTo>
                    <a:pt x="0" y="1448"/>
                  </a:lnTo>
                  <a:lnTo>
                    <a:pt x="3908" y="1448"/>
                  </a:lnTo>
                </a:path>
              </a:pathLst>
            </a:custGeom>
            <a:noFill/>
            <a:ln w="285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6"/>
            <p:cNvSpPr>
              <a:spLocks noChangeShapeType="1"/>
            </p:cNvSpPr>
            <p:nvPr/>
          </p:nvSpPr>
          <p:spPr bwMode="auto">
            <a:xfrm>
              <a:off x="1830388" y="3943349"/>
              <a:ext cx="9207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7"/>
            <p:cNvSpPr>
              <a:spLocks noChangeShapeType="1"/>
            </p:cNvSpPr>
            <p:nvPr/>
          </p:nvSpPr>
          <p:spPr bwMode="auto">
            <a:xfrm>
              <a:off x="1830388" y="4333415"/>
              <a:ext cx="9207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8"/>
            <p:cNvSpPr>
              <a:spLocks noChangeShapeType="1"/>
            </p:cNvSpPr>
            <p:nvPr/>
          </p:nvSpPr>
          <p:spPr bwMode="auto">
            <a:xfrm>
              <a:off x="1830388" y="4723480"/>
              <a:ext cx="9207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9"/>
            <p:cNvSpPr>
              <a:spLocks noChangeShapeType="1"/>
            </p:cNvSpPr>
            <p:nvPr/>
          </p:nvSpPr>
          <p:spPr bwMode="auto">
            <a:xfrm>
              <a:off x="1830388" y="5113546"/>
              <a:ext cx="9207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0"/>
            <p:cNvSpPr>
              <a:spLocks noChangeShapeType="1"/>
            </p:cNvSpPr>
            <p:nvPr/>
          </p:nvSpPr>
          <p:spPr bwMode="auto">
            <a:xfrm>
              <a:off x="1830388" y="5500921"/>
              <a:ext cx="9207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1"/>
            <p:cNvSpPr>
              <a:spLocks noChangeShapeType="1"/>
            </p:cNvSpPr>
            <p:nvPr/>
          </p:nvSpPr>
          <p:spPr bwMode="auto">
            <a:xfrm>
              <a:off x="1830388" y="5890987"/>
              <a:ext cx="9207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2"/>
            <p:cNvSpPr>
              <a:spLocks noChangeShapeType="1"/>
            </p:cNvSpPr>
            <p:nvPr/>
          </p:nvSpPr>
          <p:spPr bwMode="auto">
            <a:xfrm>
              <a:off x="6578601" y="5890987"/>
              <a:ext cx="0" cy="78013"/>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3"/>
            <p:cNvSpPr>
              <a:spLocks noChangeShapeType="1"/>
            </p:cNvSpPr>
            <p:nvPr/>
          </p:nvSpPr>
          <p:spPr bwMode="auto">
            <a:xfrm>
              <a:off x="5956301" y="5890987"/>
              <a:ext cx="0" cy="78013"/>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4"/>
            <p:cNvSpPr>
              <a:spLocks noChangeShapeType="1"/>
            </p:cNvSpPr>
            <p:nvPr/>
          </p:nvSpPr>
          <p:spPr bwMode="auto">
            <a:xfrm>
              <a:off x="7818438" y="5890987"/>
              <a:ext cx="0" cy="78013"/>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5"/>
            <p:cNvSpPr>
              <a:spLocks noChangeShapeType="1"/>
            </p:cNvSpPr>
            <p:nvPr/>
          </p:nvSpPr>
          <p:spPr bwMode="auto">
            <a:xfrm>
              <a:off x="7196138" y="5890987"/>
              <a:ext cx="0" cy="78013"/>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6"/>
            <p:cNvSpPr>
              <a:spLocks noChangeShapeType="1"/>
            </p:cNvSpPr>
            <p:nvPr/>
          </p:nvSpPr>
          <p:spPr bwMode="auto">
            <a:xfrm>
              <a:off x="5334001" y="5890987"/>
              <a:ext cx="0" cy="78013"/>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7"/>
            <p:cNvSpPr>
              <a:spLocks noChangeShapeType="1"/>
            </p:cNvSpPr>
            <p:nvPr/>
          </p:nvSpPr>
          <p:spPr bwMode="auto">
            <a:xfrm>
              <a:off x="4092576" y="5890987"/>
              <a:ext cx="0" cy="78013"/>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8"/>
            <p:cNvSpPr>
              <a:spLocks noChangeShapeType="1"/>
            </p:cNvSpPr>
            <p:nvPr/>
          </p:nvSpPr>
          <p:spPr bwMode="auto">
            <a:xfrm>
              <a:off x="2851151" y="5890987"/>
              <a:ext cx="0" cy="78013"/>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9"/>
            <p:cNvSpPr>
              <a:spLocks noChangeShapeType="1"/>
            </p:cNvSpPr>
            <p:nvPr/>
          </p:nvSpPr>
          <p:spPr bwMode="auto">
            <a:xfrm>
              <a:off x="2230438" y="5890987"/>
              <a:ext cx="0" cy="78013"/>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20"/>
            <p:cNvSpPr>
              <a:spLocks noChangeShapeType="1"/>
            </p:cNvSpPr>
            <p:nvPr/>
          </p:nvSpPr>
          <p:spPr bwMode="auto">
            <a:xfrm>
              <a:off x="4714876" y="5890987"/>
              <a:ext cx="0" cy="78013"/>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21"/>
            <p:cNvSpPr>
              <a:spLocks noChangeShapeType="1"/>
            </p:cNvSpPr>
            <p:nvPr/>
          </p:nvSpPr>
          <p:spPr bwMode="auto">
            <a:xfrm>
              <a:off x="3470276" y="5890987"/>
              <a:ext cx="0" cy="78013"/>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3"/>
            <p:cNvSpPr>
              <a:spLocks noChangeShapeType="1"/>
            </p:cNvSpPr>
            <p:nvPr/>
          </p:nvSpPr>
          <p:spPr bwMode="auto">
            <a:xfrm flipV="1">
              <a:off x="2230438" y="4564764"/>
              <a:ext cx="5588000" cy="287842"/>
            </a:xfrm>
            <a:prstGeom prst="line">
              <a:avLst/>
            </a:prstGeom>
            <a:noFill/>
            <a:ln w="1905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2" name="Group 1"/>
            <p:cNvGrpSpPr/>
            <p:nvPr/>
          </p:nvGrpSpPr>
          <p:grpSpPr>
            <a:xfrm>
              <a:off x="2185988" y="4228500"/>
              <a:ext cx="5676900" cy="720949"/>
              <a:chOff x="2185988" y="4228500"/>
              <a:chExt cx="5676900" cy="720949"/>
            </a:xfrm>
          </p:grpSpPr>
          <p:sp>
            <p:nvSpPr>
              <p:cNvPr id="27" name="Freeform 22"/>
              <p:cNvSpPr>
                <a:spLocks/>
              </p:cNvSpPr>
              <p:nvPr/>
            </p:nvSpPr>
            <p:spPr bwMode="auto">
              <a:xfrm>
                <a:off x="2230438" y="4406048"/>
                <a:ext cx="5588000" cy="468079"/>
              </a:xfrm>
              <a:custGeom>
                <a:avLst/>
                <a:gdLst>
                  <a:gd name="T0" fmla="*/ 0 w 3520"/>
                  <a:gd name="T1" fmla="*/ 348 h 348"/>
                  <a:gd name="T2" fmla="*/ 391 w 3520"/>
                  <a:gd name="T3" fmla="*/ 292 h 348"/>
                  <a:gd name="T4" fmla="*/ 783 w 3520"/>
                  <a:gd name="T5" fmla="*/ 280 h 348"/>
                  <a:gd name="T6" fmla="*/ 1173 w 3520"/>
                  <a:gd name="T7" fmla="*/ 288 h 348"/>
                  <a:gd name="T8" fmla="*/ 1565 w 3520"/>
                  <a:gd name="T9" fmla="*/ 170 h 348"/>
                  <a:gd name="T10" fmla="*/ 1955 w 3520"/>
                  <a:gd name="T11" fmla="*/ 192 h 348"/>
                  <a:gd name="T12" fmla="*/ 2349 w 3520"/>
                  <a:gd name="T13" fmla="*/ 178 h 348"/>
                  <a:gd name="T14" fmla="*/ 2739 w 3520"/>
                  <a:gd name="T15" fmla="*/ 298 h 348"/>
                  <a:gd name="T16" fmla="*/ 3128 w 3520"/>
                  <a:gd name="T17" fmla="*/ 200 h 348"/>
                  <a:gd name="T18" fmla="*/ 3520 w 3520"/>
                  <a:gd name="T19"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0" h="348">
                    <a:moveTo>
                      <a:pt x="0" y="348"/>
                    </a:moveTo>
                    <a:lnTo>
                      <a:pt x="391" y="292"/>
                    </a:lnTo>
                    <a:lnTo>
                      <a:pt x="783" y="280"/>
                    </a:lnTo>
                    <a:lnTo>
                      <a:pt x="1173" y="288"/>
                    </a:lnTo>
                    <a:lnTo>
                      <a:pt x="1565" y="170"/>
                    </a:lnTo>
                    <a:lnTo>
                      <a:pt x="1955" y="192"/>
                    </a:lnTo>
                    <a:lnTo>
                      <a:pt x="2349" y="178"/>
                    </a:lnTo>
                    <a:lnTo>
                      <a:pt x="2739" y="298"/>
                    </a:lnTo>
                    <a:lnTo>
                      <a:pt x="3128" y="200"/>
                    </a:lnTo>
                    <a:lnTo>
                      <a:pt x="3520" y="0"/>
                    </a:lnTo>
                  </a:path>
                </a:pathLst>
              </a:custGeom>
              <a:noFill/>
              <a:ln w="28575" cap="flat">
                <a:solidFill>
                  <a:srgbClr val="2894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Line 24"/>
              <p:cNvSpPr>
                <a:spLocks noChangeShapeType="1"/>
              </p:cNvSpPr>
              <p:nvPr/>
            </p:nvSpPr>
            <p:spPr bwMode="auto">
              <a:xfrm>
                <a:off x="2185988" y="4820324"/>
                <a:ext cx="88900" cy="0"/>
              </a:xfrm>
              <a:prstGeom prst="line">
                <a:avLst/>
              </a:prstGeom>
              <a:noFill/>
              <a:ln w="28575"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5"/>
              <p:cNvSpPr>
                <a:spLocks noChangeShapeType="1"/>
              </p:cNvSpPr>
              <p:nvPr/>
            </p:nvSpPr>
            <p:spPr bwMode="auto">
              <a:xfrm>
                <a:off x="2230438" y="4820324"/>
                <a:ext cx="0" cy="104914"/>
              </a:xfrm>
              <a:prstGeom prst="line">
                <a:avLst/>
              </a:prstGeom>
              <a:noFill/>
              <a:ln w="28575"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26"/>
              <p:cNvSpPr>
                <a:spLocks noChangeShapeType="1"/>
              </p:cNvSpPr>
              <p:nvPr/>
            </p:nvSpPr>
            <p:spPr bwMode="auto">
              <a:xfrm>
                <a:off x="2185988" y="4925238"/>
                <a:ext cx="88900" cy="0"/>
              </a:xfrm>
              <a:prstGeom prst="line">
                <a:avLst/>
              </a:prstGeom>
              <a:noFill/>
              <a:ln w="28575"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0" name="Line 27"/>
              <p:cNvSpPr>
                <a:spLocks noChangeShapeType="1"/>
              </p:cNvSpPr>
              <p:nvPr/>
            </p:nvSpPr>
            <p:spPr bwMode="auto">
              <a:xfrm>
                <a:off x="2806701" y="4763832"/>
                <a:ext cx="88900" cy="0"/>
              </a:xfrm>
              <a:prstGeom prst="line">
                <a:avLst/>
              </a:prstGeom>
              <a:noFill/>
              <a:ln w="28575"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1" name="Line 28"/>
              <p:cNvSpPr>
                <a:spLocks noChangeShapeType="1"/>
              </p:cNvSpPr>
              <p:nvPr/>
            </p:nvSpPr>
            <p:spPr bwMode="auto">
              <a:xfrm>
                <a:off x="2851151" y="4763832"/>
                <a:ext cx="0" cy="69943"/>
              </a:xfrm>
              <a:prstGeom prst="line">
                <a:avLst/>
              </a:prstGeom>
              <a:noFill/>
              <a:ln w="28575"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5" name="Line 29"/>
              <p:cNvSpPr>
                <a:spLocks noChangeShapeType="1"/>
              </p:cNvSpPr>
              <p:nvPr/>
            </p:nvSpPr>
            <p:spPr bwMode="auto">
              <a:xfrm>
                <a:off x="2806701" y="4833775"/>
                <a:ext cx="88900" cy="0"/>
              </a:xfrm>
              <a:prstGeom prst="line">
                <a:avLst/>
              </a:prstGeom>
              <a:noFill/>
              <a:ln w="28575"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6" name="Line 30"/>
              <p:cNvSpPr>
                <a:spLocks noChangeShapeType="1"/>
              </p:cNvSpPr>
              <p:nvPr/>
            </p:nvSpPr>
            <p:spPr bwMode="auto">
              <a:xfrm>
                <a:off x="3425826" y="4750381"/>
                <a:ext cx="92075" cy="0"/>
              </a:xfrm>
              <a:prstGeom prst="line">
                <a:avLst/>
              </a:prstGeom>
              <a:noFill/>
              <a:ln w="28575"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7" name="Line 31"/>
              <p:cNvSpPr>
                <a:spLocks noChangeShapeType="1"/>
              </p:cNvSpPr>
              <p:nvPr/>
            </p:nvSpPr>
            <p:spPr bwMode="auto">
              <a:xfrm>
                <a:off x="3473451" y="4750381"/>
                <a:ext cx="0" cy="59182"/>
              </a:xfrm>
              <a:prstGeom prst="line">
                <a:avLst/>
              </a:prstGeom>
              <a:noFill/>
              <a:ln w="28575"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8" name="Line 32"/>
              <p:cNvSpPr>
                <a:spLocks noChangeShapeType="1"/>
              </p:cNvSpPr>
              <p:nvPr/>
            </p:nvSpPr>
            <p:spPr bwMode="auto">
              <a:xfrm>
                <a:off x="3425826" y="4809564"/>
                <a:ext cx="92075" cy="0"/>
              </a:xfrm>
              <a:prstGeom prst="line">
                <a:avLst/>
              </a:prstGeom>
              <a:noFill/>
              <a:ln w="28575"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9" name="Line 33"/>
              <p:cNvSpPr>
                <a:spLocks noChangeShapeType="1"/>
              </p:cNvSpPr>
              <p:nvPr/>
            </p:nvSpPr>
            <p:spPr bwMode="auto">
              <a:xfrm>
                <a:off x="4044951" y="4755761"/>
                <a:ext cx="92075" cy="0"/>
              </a:xfrm>
              <a:prstGeom prst="line">
                <a:avLst/>
              </a:prstGeom>
              <a:noFill/>
              <a:ln w="28575"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0" name="Line 34"/>
              <p:cNvSpPr>
                <a:spLocks noChangeShapeType="1"/>
              </p:cNvSpPr>
              <p:nvPr/>
            </p:nvSpPr>
            <p:spPr bwMode="auto">
              <a:xfrm>
                <a:off x="4092576" y="4755761"/>
                <a:ext cx="0" cy="78013"/>
              </a:xfrm>
              <a:prstGeom prst="line">
                <a:avLst/>
              </a:prstGeom>
              <a:noFill/>
              <a:ln w="28575"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1" name="Line 35"/>
              <p:cNvSpPr>
                <a:spLocks noChangeShapeType="1"/>
              </p:cNvSpPr>
              <p:nvPr/>
            </p:nvSpPr>
            <p:spPr bwMode="auto">
              <a:xfrm>
                <a:off x="4044951" y="4833775"/>
                <a:ext cx="92075" cy="0"/>
              </a:xfrm>
              <a:prstGeom prst="line">
                <a:avLst/>
              </a:prstGeom>
              <a:noFill/>
              <a:ln w="28575"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2" name="Line 36"/>
              <p:cNvSpPr>
                <a:spLocks noChangeShapeType="1"/>
              </p:cNvSpPr>
              <p:nvPr/>
            </p:nvSpPr>
            <p:spPr bwMode="auto">
              <a:xfrm>
                <a:off x="4667251" y="4594355"/>
                <a:ext cx="88900" cy="0"/>
              </a:xfrm>
              <a:prstGeom prst="line">
                <a:avLst/>
              </a:prstGeom>
              <a:noFill/>
              <a:ln w="28575"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3" name="Line 37"/>
              <p:cNvSpPr>
                <a:spLocks noChangeShapeType="1"/>
              </p:cNvSpPr>
              <p:nvPr/>
            </p:nvSpPr>
            <p:spPr bwMode="auto">
              <a:xfrm>
                <a:off x="4711701" y="4594355"/>
                <a:ext cx="0" cy="83393"/>
              </a:xfrm>
              <a:prstGeom prst="line">
                <a:avLst/>
              </a:prstGeom>
              <a:noFill/>
              <a:ln w="28575"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4" name="Line 38"/>
              <p:cNvSpPr>
                <a:spLocks noChangeShapeType="1"/>
              </p:cNvSpPr>
              <p:nvPr/>
            </p:nvSpPr>
            <p:spPr bwMode="auto">
              <a:xfrm>
                <a:off x="4667251" y="4677748"/>
                <a:ext cx="88900" cy="0"/>
              </a:xfrm>
              <a:prstGeom prst="line">
                <a:avLst/>
              </a:prstGeom>
              <a:noFill/>
              <a:ln w="28575"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5" name="Line 39"/>
              <p:cNvSpPr>
                <a:spLocks noChangeShapeType="1"/>
              </p:cNvSpPr>
              <p:nvPr/>
            </p:nvSpPr>
            <p:spPr bwMode="auto">
              <a:xfrm>
                <a:off x="5286376" y="4602425"/>
                <a:ext cx="92075" cy="0"/>
              </a:xfrm>
              <a:prstGeom prst="line">
                <a:avLst/>
              </a:prstGeom>
              <a:noFill/>
              <a:ln w="28575"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6" name="Line 40"/>
              <p:cNvSpPr>
                <a:spLocks noChangeShapeType="1"/>
              </p:cNvSpPr>
              <p:nvPr/>
            </p:nvSpPr>
            <p:spPr bwMode="auto">
              <a:xfrm>
                <a:off x="5334001" y="4602425"/>
                <a:ext cx="0" cy="126435"/>
              </a:xfrm>
              <a:prstGeom prst="line">
                <a:avLst/>
              </a:prstGeom>
              <a:noFill/>
              <a:ln w="28575"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7" name="Line 41"/>
              <p:cNvSpPr>
                <a:spLocks noChangeShapeType="1"/>
              </p:cNvSpPr>
              <p:nvPr/>
            </p:nvSpPr>
            <p:spPr bwMode="auto">
              <a:xfrm>
                <a:off x="5286376" y="4728860"/>
                <a:ext cx="92075" cy="0"/>
              </a:xfrm>
              <a:prstGeom prst="line">
                <a:avLst/>
              </a:prstGeom>
              <a:noFill/>
              <a:ln w="28575"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8" name="Line 42"/>
              <p:cNvSpPr>
                <a:spLocks noChangeShapeType="1"/>
              </p:cNvSpPr>
              <p:nvPr/>
            </p:nvSpPr>
            <p:spPr bwMode="auto">
              <a:xfrm>
                <a:off x="5908676" y="4532483"/>
                <a:ext cx="92075" cy="0"/>
              </a:xfrm>
              <a:prstGeom prst="line">
                <a:avLst/>
              </a:prstGeom>
              <a:noFill/>
              <a:ln w="28575"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9" name="Line 43"/>
              <p:cNvSpPr>
                <a:spLocks noChangeShapeType="1"/>
              </p:cNvSpPr>
              <p:nvPr/>
            </p:nvSpPr>
            <p:spPr bwMode="auto">
              <a:xfrm>
                <a:off x="5956301" y="4532483"/>
                <a:ext cx="0" cy="220589"/>
              </a:xfrm>
              <a:prstGeom prst="line">
                <a:avLst/>
              </a:prstGeom>
              <a:noFill/>
              <a:ln w="28575"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0" name="Line 44"/>
              <p:cNvSpPr>
                <a:spLocks noChangeShapeType="1"/>
              </p:cNvSpPr>
              <p:nvPr/>
            </p:nvSpPr>
            <p:spPr bwMode="auto">
              <a:xfrm>
                <a:off x="5908676" y="4753071"/>
                <a:ext cx="92075" cy="0"/>
              </a:xfrm>
              <a:prstGeom prst="line">
                <a:avLst/>
              </a:prstGeom>
              <a:noFill/>
              <a:ln w="28575"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1" name="Line 45"/>
              <p:cNvSpPr>
                <a:spLocks noChangeShapeType="1"/>
              </p:cNvSpPr>
              <p:nvPr/>
            </p:nvSpPr>
            <p:spPr bwMode="auto">
              <a:xfrm>
                <a:off x="6530976" y="4669678"/>
                <a:ext cx="92075" cy="0"/>
              </a:xfrm>
              <a:prstGeom prst="line">
                <a:avLst/>
              </a:prstGeom>
              <a:noFill/>
              <a:ln w="28575"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2" name="Line 46"/>
              <p:cNvSpPr>
                <a:spLocks noChangeShapeType="1"/>
              </p:cNvSpPr>
              <p:nvPr/>
            </p:nvSpPr>
            <p:spPr bwMode="auto">
              <a:xfrm>
                <a:off x="6578601" y="4669678"/>
                <a:ext cx="0" cy="279771"/>
              </a:xfrm>
              <a:prstGeom prst="line">
                <a:avLst/>
              </a:prstGeom>
              <a:noFill/>
              <a:ln w="28575"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3" name="Line 47"/>
              <p:cNvSpPr>
                <a:spLocks noChangeShapeType="1"/>
              </p:cNvSpPr>
              <p:nvPr/>
            </p:nvSpPr>
            <p:spPr bwMode="auto">
              <a:xfrm>
                <a:off x="6530976" y="4949449"/>
                <a:ext cx="92075" cy="0"/>
              </a:xfrm>
              <a:prstGeom prst="line">
                <a:avLst/>
              </a:prstGeom>
              <a:noFill/>
              <a:ln w="28575"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4" name="Line 48"/>
              <p:cNvSpPr>
                <a:spLocks noChangeShapeType="1"/>
              </p:cNvSpPr>
              <p:nvPr/>
            </p:nvSpPr>
            <p:spPr bwMode="auto">
              <a:xfrm>
                <a:off x="7151688" y="4570144"/>
                <a:ext cx="92075" cy="0"/>
              </a:xfrm>
              <a:prstGeom prst="line">
                <a:avLst/>
              </a:prstGeom>
              <a:noFill/>
              <a:ln w="28575"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5" name="Line 49"/>
              <p:cNvSpPr>
                <a:spLocks noChangeShapeType="1"/>
              </p:cNvSpPr>
              <p:nvPr/>
            </p:nvSpPr>
            <p:spPr bwMode="auto">
              <a:xfrm>
                <a:off x="7199313" y="4570144"/>
                <a:ext cx="0" cy="212518"/>
              </a:xfrm>
              <a:prstGeom prst="line">
                <a:avLst/>
              </a:prstGeom>
              <a:noFill/>
              <a:ln w="28575"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6" name="Line 50"/>
              <p:cNvSpPr>
                <a:spLocks noChangeShapeType="1"/>
              </p:cNvSpPr>
              <p:nvPr/>
            </p:nvSpPr>
            <p:spPr bwMode="auto">
              <a:xfrm>
                <a:off x="7151688" y="4782663"/>
                <a:ext cx="92075" cy="0"/>
              </a:xfrm>
              <a:prstGeom prst="line">
                <a:avLst/>
              </a:prstGeom>
              <a:noFill/>
              <a:ln w="28575"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7" name="Line 51"/>
              <p:cNvSpPr>
                <a:spLocks noChangeShapeType="1"/>
              </p:cNvSpPr>
              <p:nvPr/>
            </p:nvSpPr>
            <p:spPr bwMode="auto">
              <a:xfrm>
                <a:off x="7773988" y="4228500"/>
                <a:ext cx="88900" cy="0"/>
              </a:xfrm>
              <a:prstGeom prst="line">
                <a:avLst/>
              </a:prstGeom>
              <a:noFill/>
              <a:ln w="28575"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8" name="Line 52"/>
              <p:cNvSpPr>
                <a:spLocks noChangeShapeType="1"/>
              </p:cNvSpPr>
              <p:nvPr/>
            </p:nvSpPr>
            <p:spPr bwMode="auto">
              <a:xfrm>
                <a:off x="7818438" y="4228500"/>
                <a:ext cx="0" cy="357784"/>
              </a:xfrm>
              <a:prstGeom prst="line">
                <a:avLst/>
              </a:prstGeom>
              <a:noFill/>
              <a:ln w="28575"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9" name="Line 53"/>
              <p:cNvSpPr>
                <a:spLocks noChangeShapeType="1"/>
              </p:cNvSpPr>
              <p:nvPr/>
            </p:nvSpPr>
            <p:spPr bwMode="auto">
              <a:xfrm>
                <a:off x="7773988" y="4586285"/>
                <a:ext cx="88900" cy="0"/>
              </a:xfrm>
              <a:prstGeom prst="line">
                <a:avLst/>
              </a:prstGeom>
              <a:noFill/>
              <a:ln w="28575"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62" name="TextBox 61"/>
            <p:cNvSpPr txBox="1"/>
            <p:nvPr/>
          </p:nvSpPr>
          <p:spPr>
            <a:xfrm>
              <a:off x="1421564" y="3800268"/>
              <a:ext cx="433132" cy="2282676"/>
            </a:xfrm>
            <a:prstGeom prst="rect">
              <a:avLst/>
            </a:prstGeom>
            <a:noFill/>
          </p:spPr>
          <p:txBody>
            <a:bodyPr wrap="none" rtlCol="0">
              <a:spAutoFit/>
            </a:bodyPr>
            <a:lstStyle/>
            <a:p>
              <a:pPr algn="r">
                <a:spcAft>
                  <a:spcPts val="1400"/>
                </a:spcAft>
              </a:pPr>
              <a:r>
                <a:rPr lang="en-GB" sz="1400" dirty="0"/>
                <a:t>1.0</a:t>
              </a:r>
            </a:p>
            <a:p>
              <a:pPr algn="r">
                <a:spcAft>
                  <a:spcPts val="1400"/>
                </a:spcAft>
              </a:pPr>
              <a:r>
                <a:rPr lang="en-GB" sz="1400" dirty="0"/>
                <a:t>0.8</a:t>
              </a:r>
            </a:p>
            <a:p>
              <a:pPr algn="r">
                <a:spcAft>
                  <a:spcPts val="1400"/>
                </a:spcAft>
              </a:pPr>
              <a:r>
                <a:rPr lang="en-GB" sz="1400" dirty="0"/>
                <a:t>0.6</a:t>
              </a:r>
            </a:p>
            <a:p>
              <a:pPr algn="r">
                <a:spcAft>
                  <a:spcPts val="1400"/>
                </a:spcAft>
              </a:pPr>
              <a:r>
                <a:rPr lang="en-GB" sz="1400" dirty="0"/>
                <a:t>0.4</a:t>
              </a:r>
            </a:p>
            <a:p>
              <a:pPr algn="r">
                <a:spcAft>
                  <a:spcPts val="1400"/>
                </a:spcAft>
              </a:pPr>
              <a:r>
                <a:rPr lang="en-GB" sz="1400" dirty="0"/>
                <a:t>0.2</a:t>
              </a:r>
            </a:p>
            <a:p>
              <a:pPr algn="r">
                <a:spcAft>
                  <a:spcPts val="1400"/>
                </a:spcAft>
              </a:pPr>
              <a:r>
                <a:rPr lang="en-GB" sz="1400" dirty="0"/>
                <a:t>0</a:t>
              </a:r>
            </a:p>
          </p:txBody>
        </p:sp>
        <p:sp>
          <p:nvSpPr>
            <p:cNvPr id="63" name="TextBox 62"/>
            <p:cNvSpPr txBox="1"/>
            <p:nvPr/>
          </p:nvSpPr>
          <p:spPr>
            <a:xfrm rot="16200000">
              <a:off x="322552" y="4787718"/>
              <a:ext cx="1939505" cy="307777"/>
            </a:xfrm>
            <a:prstGeom prst="rect">
              <a:avLst/>
            </a:prstGeom>
            <a:noFill/>
          </p:spPr>
          <p:txBody>
            <a:bodyPr wrap="none" rtlCol="0">
              <a:spAutoFit/>
            </a:bodyPr>
            <a:lstStyle/>
            <a:p>
              <a:pPr algn="ctr"/>
              <a:r>
                <a:rPr lang="en-GB" sz="1400" dirty="0"/>
                <a:t>5-year overall survival</a:t>
              </a:r>
            </a:p>
          </p:txBody>
        </p:sp>
        <p:sp>
          <p:nvSpPr>
            <p:cNvPr id="64" name="TextBox 63"/>
            <p:cNvSpPr txBox="1"/>
            <p:nvPr/>
          </p:nvSpPr>
          <p:spPr>
            <a:xfrm>
              <a:off x="1997804" y="5965610"/>
              <a:ext cx="6190349" cy="307777"/>
            </a:xfrm>
            <a:prstGeom prst="rect">
              <a:avLst/>
            </a:prstGeom>
            <a:noFill/>
          </p:spPr>
          <p:txBody>
            <a:bodyPr wrap="none" rtlCol="0">
              <a:spAutoFit/>
            </a:bodyPr>
            <a:lstStyle/>
            <a:p>
              <a:pPr>
                <a:tabLst>
                  <a:tab pos="755650" algn="ctr"/>
                  <a:tab pos="1377950" algn="ctr"/>
                  <a:tab pos="2000250" algn="ctr"/>
                  <a:tab pos="2622550" algn="ctr"/>
                  <a:tab pos="3238500" algn="ctr"/>
                  <a:tab pos="3860800" algn="ctr"/>
                  <a:tab pos="4483100" algn="ctr"/>
                  <a:tab pos="5099050" algn="ctr"/>
                  <a:tab pos="5721350" algn="ctr"/>
                </a:tabLst>
              </a:pPr>
              <a:r>
                <a:rPr lang="en-GB" sz="1400" dirty="0"/>
                <a:t>1–5	 6–10	11–15	16–20	21–25	26–30	31–35	35–40	40–50	50–78</a:t>
              </a:r>
            </a:p>
          </p:txBody>
        </p:sp>
        <p:sp>
          <p:nvSpPr>
            <p:cNvPr id="65" name="TextBox 64"/>
            <p:cNvSpPr txBox="1"/>
            <p:nvPr/>
          </p:nvSpPr>
          <p:spPr>
            <a:xfrm>
              <a:off x="3613307" y="6186793"/>
              <a:ext cx="2820003" cy="307777"/>
            </a:xfrm>
            <a:prstGeom prst="rect">
              <a:avLst/>
            </a:prstGeom>
            <a:noFill/>
          </p:spPr>
          <p:txBody>
            <a:bodyPr wrap="none" rtlCol="0">
              <a:spAutoFit/>
            </a:bodyPr>
            <a:lstStyle/>
            <a:p>
              <a:pPr algn="ctr"/>
              <a:r>
                <a:rPr lang="en-GB" sz="1400" dirty="0"/>
                <a:t>Number of lymph nodes sampled</a:t>
              </a:r>
            </a:p>
          </p:txBody>
        </p:sp>
        <p:sp>
          <p:nvSpPr>
            <p:cNvPr id="5151" name="TextBox 5150"/>
            <p:cNvSpPr txBox="1"/>
            <p:nvPr/>
          </p:nvSpPr>
          <p:spPr>
            <a:xfrm>
              <a:off x="6230361" y="5490511"/>
              <a:ext cx="1715534" cy="307777"/>
            </a:xfrm>
            <a:prstGeom prst="rect">
              <a:avLst/>
            </a:prstGeom>
            <a:noFill/>
          </p:spPr>
          <p:txBody>
            <a:bodyPr wrap="none" rtlCol="0">
              <a:spAutoFit/>
            </a:bodyPr>
            <a:lstStyle/>
            <a:p>
              <a:r>
                <a:rPr lang="en-GB" sz="1400" dirty="0"/>
                <a:t>R</a:t>
              </a:r>
              <a:r>
                <a:rPr lang="en-GB" sz="1400" baseline="30000" dirty="0"/>
                <a:t>2</a:t>
              </a:r>
              <a:r>
                <a:rPr lang="en-GB" sz="1400" dirty="0"/>
                <a:t>=0.538, p=0.016</a:t>
              </a:r>
            </a:p>
          </p:txBody>
        </p:sp>
      </p:grpSp>
    </p:spTree>
    <p:custDataLst>
      <p:tags r:id="rId1"/>
    </p:custDataLst>
    <p:extLst>
      <p:ext uri="{BB962C8B-B14F-4D97-AF65-F5344CB8AC3E}">
        <p14:creationId xmlns:p14="http://schemas.microsoft.com/office/powerpoint/2010/main" val="4140622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solidFill>
                  <a:srgbClr val="002850"/>
                </a:solidFill>
              </a:rPr>
              <a:t>1176O: </a:t>
            </a:r>
            <a:r>
              <a:rPr lang="en-NZ" sz="1800" dirty="0">
                <a:solidFill>
                  <a:srgbClr val="002850"/>
                </a:solidFill>
              </a:rPr>
              <a:t>Impact of harvested lymph nodes count on staging and survival at radical resection for non-small cell lung cancer: A minimum of 14 lymph nodes should be sampled – Liang W et al</a:t>
            </a:r>
            <a:endParaRPr lang="en-GB" sz="1400" dirty="0"/>
          </a:p>
        </p:txBody>
      </p:sp>
      <p:sp>
        <p:nvSpPr>
          <p:cNvPr id="5123" name="Rectangle 3"/>
          <p:cNvSpPr>
            <a:spLocks noGrp="1" noChangeArrowheads="1"/>
          </p:cNvSpPr>
          <p:nvPr>
            <p:ph type="body" idx="1"/>
          </p:nvPr>
        </p:nvSpPr>
        <p:spPr/>
        <p:txBody>
          <a:bodyPr/>
          <a:lstStyle/>
          <a:p>
            <a:pPr>
              <a:spcAft>
                <a:spcPts val="300"/>
              </a:spcAft>
            </a:pPr>
            <a:r>
              <a:rPr lang="en-GB" sz="1600" b="1" dirty="0"/>
              <a:t>Key results (cont.)</a:t>
            </a:r>
          </a:p>
          <a:p>
            <a:pPr lvl="1">
              <a:spcAft>
                <a:spcPts val="300"/>
              </a:spcAft>
            </a:pPr>
            <a:r>
              <a:rPr lang="en-NZ" sz="1600" dirty="0"/>
              <a:t>Greatest survival difference was identified at 14 lymph nodes examined (</a:t>
            </a:r>
            <a:r>
              <a:rPr lang="el-GR" sz="1600" dirty="0"/>
              <a:t>χ</a:t>
            </a:r>
            <a:r>
              <a:rPr lang="en-NZ" sz="1600" baseline="30000" dirty="0"/>
              <a:t>2</a:t>
            </a:r>
            <a:r>
              <a:rPr lang="en-NZ" sz="1600" dirty="0"/>
              <a:t>=27.2)</a:t>
            </a:r>
          </a:p>
          <a:p>
            <a:pPr lvl="1">
              <a:spcAft>
                <a:spcPts val="300"/>
              </a:spcAft>
            </a:pPr>
            <a:r>
              <a:rPr lang="en-NZ" sz="1600" dirty="0"/>
              <a:t>The median OS was significantly longer in patients who had ≥14 nodes harvested</a:t>
            </a:r>
          </a:p>
          <a:p>
            <a:pPr lvl="1">
              <a:spcAft>
                <a:spcPts val="300"/>
              </a:spcAft>
            </a:pPr>
            <a:r>
              <a:rPr lang="en-NZ" sz="1600" dirty="0"/>
              <a:t>Multivariate analysis confirmed the survival benefit when ≥14 nodes were harvested</a:t>
            </a:r>
          </a:p>
          <a:p>
            <a:pPr lvl="1">
              <a:spcAft>
                <a:spcPts val="300"/>
              </a:spcAft>
            </a:pPr>
            <a:endParaRPr lang="en-NZ" sz="1600" dirty="0"/>
          </a:p>
          <a:p>
            <a:pPr lvl="1">
              <a:spcAft>
                <a:spcPts val="300"/>
              </a:spcAft>
            </a:pPr>
            <a:endParaRPr lang="en-NZ" sz="1600" dirty="0"/>
          </a:p>
          <a:p>
            <a:pPr lvl="1">
              <a:spcAft>
                <a:spcPts val="300"/>
              </a:spcAft>
            </a:pPr>
            <a:endParaRPr lang="en-NZ" sz="1600" dirty="0"/>
          </a:p>
          <a:p>
            <a:pPr lvl="1">
              <a:spcAft>
                <a:spcPts val="300"/>
              </a:spcAft>
            </a:pPr>
            <a:endParaRPr lang="en-NZ" sz="1600" dirty="0"/>
          </a:p>
          <a:p>
            <a:pPr lvl="1">
              <a:spcAft>
                <a:spcPts val="300"/>
              </a:spcAft>
            </a:pPr>
            <a:endParaRPr lang="en-NZ" sz="1600" dirty="0"/>
          </a:p>
          <a:p>
            <a:pPr lvl="1">
              <a:spcAft>
                <a:spcPts val="300"/>
              </a:spcAft>
            </a:pPr>
            <a:endParaRPr lang="en-NZ" sz="1600" dirty="0"/>
          </a:p>
          <a:p>
            <a:pPr lvl="1">
              <a:spcAft>
                <a:spcPts val="300"/>
              </a:spcAft>
            </a:pPr>
            <a:endParaRPr lang="en-NZ" sz="1600" dirty="0"/>
          </a:p>
          <a:p>
            <a:pPr lvl="1">
              <a:spcAft>
                <a:spcPts val="300"/>
              </a:spcAft>
            </a:pPr>
            <a:endParaRPr lang="en-NZ" sz="1600" dirty="0"/>
          </a:p>
          <a:p>
            <a:pPr lvl="1">
              <a:spcAft>
                <a:spcPts val="300"/>
              </a:spcAft>
            </a:pPr>
            <a:endParaRPr lang="en-NZ" sz="1600" dirty="0"/>
          </a:p>
          <a:p>
            <a:pPr lvl="1">
              <a:spcAft>
                <a:spcPts val="300"/>
              </a:spcAft>
            </a:pPr>
            <a:endParaRPr lang="en-NZ" sz="1600" dirty="0"/>
          </a:p>
          <a:p>
            <a:pPr>
              <a:spcAft>
                <a:spcPts val="300"/>
              </a:spcAft>
            </a:pPr>
            <a:r>
              <a:rPr lang="en-NZ" sz="1600" b="1" dirty="0"/>
              <a:t>Conclusion</a:t>
            </a:r>
          </a:p>
          <a:p>
            <a:pPr lvl="1">
              <a:spcAft>
                <a:spcPts val="300"/>
              </a:spcAft>
            </a:pPr>
            <a:r>
              <a:rPr lang="en-NZ" sz="1600" dirty="0"/>
              <a:t>The more lymph nodes harvested the greater the improvement in OS in patients who underwent radical resection for NSCLC; a minimum of 14 nodes should be harvested to accurately stage disease and improve patient survival</a:t>
            </a:r>
            <a:endParaRPr lang="en-GB" sz="1600" dirty="0"/>
          </a:p>
        </p:txBody>
      </p:sp>
      <p:sp>
        <p:nvSpPr>
          <p:cNvPr id="5124" name="Text Box 4"/>
          <p:cNvSpPr txBox="1">
            <a:spLocks noChangeArrowheads="1"/>
          </p:cNvSpPr>
          <p:nvPr/>
        </p:nvSpPr>
        <p:spPr bwMode="auto">
          <a:xfrm>
            <a:off x="5128068" y="6474897"/>
            <a:ext cx="379527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a:solidFill>
                  <a:srgbClr val="363636"/>
                </a:solidFill>
                <a:latin typeface="Arial" charset="0"/>
                <a:cs typeface="Arial" charset="0"/>
              </a:rPr>
              <a:t>Liang </a:t>
            </a:r>
            <a:r>
              <a:rPr lang="en-GB" sz="1200" dirty="0">
                <a:solidFill>
                  <a:srgbClr val="363636"/>
                </a:solidFill>
                <a:latin typeface="Arial" charset="0"/>
                <a:cs typeface="Arial" charset="0"/>
              </a:rPr>
              <a:t>et al. </a:t>
            </a:r>
            <a:r>
              <a:rPr lang="en-GB" sz="1200" dirty="0">
                <a:solidFill>
                  <a:srgbClr val="363636"/>
                </a:solidFill>
              </a:rPr>
              <a:t>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latin typeface="Arial" charset="0"/>
                <a:cs typeface="Arial" charset="0"/>
              </a:rPr>
              <a:t>abstr</a:t>
            </a:r>
            <a:r>
              <a:rPr lang="en-GB" sz="1200" dirty="0">
                <a:solidFill>
                  <a:srgbClr val="363636"/>
                </a:solidFill>
                <a:latin typeface="Arial" charset="0"/>
                <a:cs typeface="Arial" charset="0"/>
              </a:rPr>
              <a:t> 1176O</a:t>
            </a:r>
          </a:p>
        </p:txBody>
      </p:sp>
      <p:sp>
        <p:nvSpPr>
          <p:cNvPr id="2" name="Rectangle 1"/>
          <p:cNvSpPr/>
          <p:nvPr/>
        </p:nvSpPr>
        <p:spPr>
          <a:xfrm>
            <a:off x="5362597" y="3110958"/>
            <a:ext cx="3537648" cy="1131079"/>
          </a:xfrm>
          <a:prstGeom prst="rect">
            <a:avLst/>
          </a:prstGeom>
        </p:spPr>
        <p:txBody>
          <a:bodyPr wrap="square">
            <a:spAutoFit/>
          </a:bodyPr>
          <a:lstStyle/>
          <a:p>
            <a:pPr lvl="1" defTabSz="914400" fontAlgn="base">
              <a:spcBef>
                <a:spcPct val="0"/>
              </a:spcBef>
              <a:spcAft>
                <a:spcPts val="300"/>
              </a:spcAft>
            </a:pPr>
            <a:r>
              <a:rPr lang="en-NZ" sz="1200" dirty="0">
                <a:solidFill>
                  <a:srgbClr val="363636"/>
                </a:solidFill>
                <a:latin typeface="Arial" charset="0"/>
                <a:cs typeface="Arial" charset="0"/>
              </a:rPr>
              <a:t>Median OS: ≥14 LNs 100 months vs.</a:t>
            </a:r>
            <a:br>
              <a:rPr lang="en-NZ" sz="1200" dirty="0">
                <a:solidFill>
                  <a:srgbClr val="363636"/>
                </a:solidFill>
                <a:latin typeface="Arial" charset="0"/>
                <a:cs typeface="Arial" charset="0"/>
              </a:rPr>
            </a:br>
            <a:r>
              <a:rPr lang="en-NZ" sz="1200" dirty="0">
                <a:solidFill>
                  <a:srgbClr val="363636"/>
                </a:solidFill>
                <a:latin typeface="Arial" charset="0"/>
                <a:cs typeface="Arial" charset="0"/>
              </a:rPr>
              <a:t> 	         &lt;14 LNs 73 months (p&lt;0.001)</a:t>
            </a:r>
          </a:p>
          <a:p>
            <a:pPr lvl="1" defTabSz="914400" fontAlgn="base">
              <a:spcBef>
                <a:spcPct val="0"/>
              </a:spcBef>
              <a:spcAft>
                <a:spcPts val="300"/>
              </a:spcAft>
            </a:pPr>
            <a:endParaRPr lang="en-NZ" sz="1200" dirty="0">
              <a:solidFill>
                <a:srgbClr val="363636"/>
              </a:solidFill>
              <a:latin typeface="Arial" charset="0"/>
              <a:cs typeface="Arial" charset="0"/>
            </a:endParaRPr>
          </a:p>
          <a:p>
            <a:pPr lvl="1" defTabSz="914400" fontAlgn="base">
              <a:spcBef>
                <a:spcPct val="0"/>
              </a:spcBef>
              <a:spcAft>
                <a:spcPts val="300"/>
              </a:spcAft>
            </a:pPr>
            <a:r>
              <a:rPr lang="en-NZ" sz="1200" dirty="0">
                <a:solidFill>
                  <a:srgbClr val="363636"/>
                </a:solidFill>
                <a:latin typeface="Arial" charset="0"/>
                <a:cs typeface="Arial" charset="0"/>
              </a:rPr>
              <a:t>HR 0.73, 95% CI 0.66, 0.81; p&lt;0.001</a:t>
            </a:r>
          </a:p>
          <a:p>
            <a:pPr lvl="1" defTabSz="914400" fontAlgn="base">
              <a:spcBef>
                <a:spcPct val="0"/>
              </a:spcBef>
              <a:spcAft>
                <a:spcPts val="300"/>
              </a:spcAft>
            </a:pPr>
            <a:endParaRPr lang="en-NZ" sz="1200" dirty="0">
              <a:solidFill>
                <a:srgbClr val="363636"/>
              </a:solidFill>
              <a:latin typeface="Arial" charset="0"/>
              <a:cs typeface="Arial" charset="0"/>
            </a:endParaRPr>
          </a:p>
        </p:txBody>
      </p:sp>
      <p:grpSp>
        <p:nvGrpSpPr>
          <p:cNvPr id="3" name="Group 2"/>
          <p:cNvGrpSpPr/>
          <p:nvPr/>
        </p:nvGrpSpPr>
        <p:grpSpPr>
          <a:xfrm>
            <a:off x="531008" y="2631684"/>
            <a:ext cx="5158721" cy="2525508"/>
            <a:chOff x="531008" y="2631684"/>
            <a:chExt cx="5158721" cy="2525508"/>
          </a:xfrm>
        </p:grpSpPr>
        <p:sp>
          <p:nvSpPr>
            <p:cNvPr id="5397" name="Freeform 5"/>
            <p:cNvSpPr>
              <a:spLocks/>
            </p:cNvSpPr>
            <p:nvPr/>
          </p:nvSpPr>
          <p:spPr bwMode="auto">
            <a:xfrm>
              <a:off x="1293019" y="2784009"/>
              <a:ext cx="4095750" cy="1781175"/>
            </a:xfrm>
            <a:custGeom>
              <a:avLst/>
              <a:gdLst>
                <a:gd name="T0" fmla="*/ 0 w 3723"/>
                <a:gd name="T1" fmla="*/ 0 h 1122"/>
                <a:gd name="T2" fmla="*/ 0 w 3723"/>
                <a:gd name="T3" fmla="*/ 1122 h 1122"/>
                <a:gd name="T4" fmla="*/ 3723 w 3723"/>
                <a:gd name="T5" fmla="*/ 1122 h 1122"/>
              </a:gdLst>
              <a:ahLst/>
              <a:cxnLst>
                <a:cxn ang="0">
                  <a:pos x="T0" y="T1"/>
                </a:cxn>
                <a:cxn ang="0">
                  <a:pos x="T2" y="T3"/>
                </a:cxn>
                <a:cxn ang="0">
                  <a:pos x="T4" y="T5"/>
                </a:cxn>
              </a:cxnLst>
              <a:rect l="0" t="0" r="r" b="b"/>
              <a:pathLst>
                <a:path w="3723" h="1122">
                  <a:moveTo>
                    <a:pt x="0" y="0"/>
                  </a:moveTo>
                  <a:lnTo>
                    <a:pt x="0" y="1122"/>
                  </a:lnTo>
                  <a:lnTo>
                    <a:pt x="3723" y="1122"/>
                  </a:lnTo>
                </a:path>
              </a:pathLst>
            </a:custGeom>
            <a:noFill/>
            <a:ln w="285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8" name="Line 6"/>
            <p:cNvSpPr>
              <a:spLocks noChangeShapeType="1"/>
            </p:cNvSpPr>
            <p:nvPr/>
          </p:nvSpPr>
          <p:spPr bwMode="auto">
            <a:xfrm>
              <a:off x="1200944" y="2784009"/>
              <a:ext cx="9207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9" name="Line 7"/>
            <p:cNvSpPr>
              <a:spLocks noChangeShapeType="1"/>
            </p:cNvSpPr>
            <p:nvPr/>
          </p:nvSpPr>
          <p:spPr bwMode="auto">
            <a:xfrm>
              <a:off x="1200944" y="3139609"/>
              <a:ext cx="9207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0" name="Line 8"/>
            <p:cNvSpPr>
              <a:spLocks noChangeShapeType="1"/>
            </p:cNvSpPr>
            <p:nvPr/>
          </p:nvSpPr>
          <p:spPr bwMode="auto">
            <a:xfrm>
              <a:off x="1200944" y="3495209"/>
              <a:ext cx="9207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1" name="Line 9"/>
            <p:cNvSpPr>
              <a:spLocks noChangeShapeType="1"/>
            </p:cNvSpPr>
            <p:nvPr/>
          </p:nvSpPr>
          <p:spPr bwMode="auto">
            <a:xfrm>
              <a:off x="1200944" y="3850809"/>
              <a:ext cx="9207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2" name="Line 10"/>
            <p:cNvSpPr>
              <a:spLocks noChangeShapeType="1"/>
            </p:cNvSpPr>
            <p:nvPr/>
          </p:nvSpPr>
          <p:spPr bwMode="auto">
            <a:xfrm>
              <a:off x="1200944" y="4209584"/>
              <a:ext cx="9207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3" name="Line 11"/>
            <p:cNvSpPr>
              <a:spLocks noChangeShapeType="1"/>
            </p:cNvSpPr>
            <p:nvPr/>
          </p:nvSpPr>
          <p:spPr bwMode="auto">
            <a:xfrm>
              <a:off x="1200944" y="4565184"/>
              <a:ext cx="9207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4" name="Line 12"/>
            <p:cNvSpPr>
              <a:spLocks noChangeShapeType="1"/>
            </p:cNvSpPr>
            <p:nvPr/>
          </p:nvSpPr>
          <p:spPr bwMode="auto">
            <a:xfrm>
              <a:off x="5388769" y="456518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5" name="Line 13"/>
            <p:cNvSpPr>
              <a:spLocks noChangeShapeType="1"/>
            </p:cNvSpPr>
            <p:nvPr/>
          </p:nvSpPr>
          <p:spPr bwMode="auto">
            <a:xfrm>
              <a:off x="4366419" y="456518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6" name="Line 14"/>
            <p:cNvSpPr>
              <a:spLocks noChangeShapeType="1"/>
            </p:cNvSpPr>
            <p:nvPr/>
          </p:nvSpPr>
          <p:spPr bwMode="auto">
            <a:xfrm>
              <a:off x="2318544" y="456518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7" name="Line 15"/>
            <p:cNvSpPr>
              <a:spLocks noChangeShapeType="1"/>
            </p:cNvSpPr>
            <p:nvPr/>
          </p:nvSpPr>
          <p:spPr bwMode="auto">
            <a:xfrm>
              <a:off x="1293019" y="456518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8" name="Line 16"/>
            <p:cNvSpPr>
              <a:spLocks noChangeShapeType="1"/>
            </p:cNvSpPr>
            <p:nvPr/>
          </p:nvSpPr>
          <p:spPr bwMode="auto">
            <a:xfrm>
              <a:off x="3340894" y="456518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5598" name="Group 5597"/>
            <p:cNvGrpSpPr/>
            <p:nvPr/>
          </p:nvGrpSpPr>
          <p:grpSpPr>
            <a:xfrm>
              <a:off x="1293019" y="2761784"/>
              <a:ext cx="3956050" cy="1028700"/>
              <a:chOff x="1293019" y="2645066"/>
              <a:chExt cx="3956050" cy="1028700"/>
            </a:xfrm>
          </p:grpSpPr>
          <p:sp>
            <p:nvSpPr>
              <p:cNvPr id="5409" name="Freeform 17"/>
              <p:cNvSpPr>
                <a:spLocks/>
              </p:cNvSpPr>
              <p:nvPr/>
            </p:nvSpPr>
            <p:spPr bwMode="auto">
              <a:xfrm>
                <a:off x="1293019" y="2667291"/>
                <a:ext cx="3952875" cy="977900"/>
              </a:xfrm>
              <a:custGeom>
                <a:avLst/>
                <a:gdLst>
                  <a:gd name="T0" fmla="*/ 0 w 2490"/>
                  <a:gd name="T1" fmla="*/ 0 h 616"/>
                  <a:gd name="T2" fmla="*/ 92 w 2490"/>
                  <a:gd name="T3" fmla="*/ 18 h 616"/>
                  <a:gd name="T4" fmla="*/ 172 w 2490"/>
                  <a:gd name="T5" fmla="*/ 58 h 616"/>
                  <a:gd name="T6" fmla="*/ 284 w 2490"/>
                  <a:gd name="T7" fmla="*/ 124 h 616"/>
                  <a:gd name="T8" fmla="*/ 376 w 2490"/>
                  <a:gd name="T9" fmla="*/ 172 h 616"/>
                  <a:gd name="T10" fmla="*/ 408 w 2490"/>
                  <a:gd name="T11" fmla="*/ 178 h 616"/>
                  <a:gd name="T12" fmla="*/ 564 w 2490"/>
                  <a:gd name="T13" fmla="*/ 264 h 616"/>
                  <a:gd name="T14" fmla="*/ 638 w 2490"/>
                  <a:gd name="T15" fmla="*/ 290 h 616"/>
                  <a:gd name="T16" fmla="*/ 674 w 2490"/>
                  <a:gd name="T17" fmla="*/ 298 h 616"/>
                  <a:gd name="T18" fmla="*/ 756 w 2490"/>
                  <a:gd name="T19" fmla="*/ 334 h 616"/>
                  <a:gd name="T20" fmla="*/ 846 w 2490"/>
                  <a:gd name="T21" fmla="*/ 358 h 616"/>
                  <a:gd name="T22" fmla="*/ 906 w 2490"/>
                  <a:gd name="T23" fmla="*/ 374 h 616"/>
                  <a:gd name="T24" fmla="*/ 936 w 2490"/>
                  <a:gd name="T25" fmla="*/ 378 h 616"/>
                  <a:gd name="T26" fmla="*/ 1026 w 2490"/>
                  <a:gd name="T27" fmla="*/ 398 h 616"/>
                  <a:gd name="T28" fmla="*/ 1074 w 2490"/>
                  <a:gd name="T29" fmla="*/ 412 h 616"/>
                  <a:gd name="T30" fmla="*/ 1146 w 2490"/>
                  <a:gd name="T31" fmla="*/ 430 h 616"/>
                  <a:gd name="T32" fmla="*/ 1216 w 2490"/>
                  <a:gd name="T33" fmla="*/ 434 h 616"/>
                  <a:gd name="T34" fmla="*/ 1312 w 2490"/>
                  <a:gd name="T35" fmla="*/ 454 h 616"/>
                  <a:gd name="T36" fmla="*/ 1380 w 2490"/>
                  <a:gd name="T37" fmla="*/ 458 h 616"/>
                  <a:gd name="T38" fmla="*/ 1402 w 2490"/>
                  <a:gd name="T39" fmla="*/ 468 h 616"/>
                  <a:gd name="T40" fmla="*/ 1498 w 2490"/>
                  <a:gd name="T41" fmla="*/ 470 h 616"/>
                  <a:gd name="T42" fmla="*/ 1526 w 2490"/>
                  <a:gd name="T43" fmla="*/ 478 h 616"/>
                  <a:gd name="T44" fmla="*/ 1556 w 2490"/>
                  <a:gd name="T45" fmla="*/ 480 h 616"/>
                  <a:gd name="T46" fmla="*/ 1632 w 2490"/>
                  <a:gd name="T47" fmla="*/ 510 h 616"/>
                  <a:gd name="T48" fmla="*/ 1694 w 2490"/>
                  <a:gd name="T49" fmla="*/ 516 h 616"/>
                  <a:gd name="T50" fmla="*/ 1758 w 2490"/>
                  <a:gd name="T51" fmla="*/ 544 h 616"/>
                  <a:gd name="T52" fmla="*/ 1890 w 2490"/>
                  <a:gd name="T53" fmla="*/ 546 h 616"/>
                  <a:gd name="T54" fmla="*/ 1934 w 2490"/>
                  <a:gd name="T55" fmla="*/ 558 h 616"/>
                  <a:gd name="T56" fmla="*/ 1980 w 2490"/>
                  <a:gd name="T57" fmla="*/ 590 h 616"/>
                  <a:gd name="T58" fmla="*/ 1998 w 2490"/>
                  <a:gd name="T59" fmla="*/ 590 h 616"/>
                  <a:gd name="T60" fmla="*/ 1998 w 2490"/>
                  <a:gd name="T61" fmla="*/ 602 h 616"/>
                  <a:gd name="T62" fmla="*/ 2008 w 2490"/>
                  <a:gd name="T63" fmla="*/ 602 h 616"/>
                  <a:gd name="T64" fmla="*/ 2008 w 2490"/>
                  <a:gd name="T65" fmla="*/ 616 h 616"/>
                  <a:gd name="T66" fmla="*/ 2490 w 2490"/>
                  <a:gd name="T67" fmla="*/ 616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90" h="616">
                    <a:moveTo>
                      <a:pt x="0" y="0"/>
                    </a:moveTo>
                    <a:lnTo>
                      <a:pt x="92" y="18"/>
                    </a:lnTo>
                    <a:lnTo>
                      <a:pt x="172" y="58"/>
                    </a:lnTo>
                    <a:lnTo>
                      <a:pt x="284" y="124"/>
                    </a:lnTo>
                    <a:lnTo>
                      <a:pt x="376" y="172"/>
                    </a:lnTo>
                    <a:lnTo>
                      <a:pt x="408" y="178"/>
                    </a:lnTo>
                    <a:lnTo>
                      <a:pt x="564" y="264"/>
                    </a:lnTo>
                    <a:lnTo>
                      <a:pt x="638" y="290"/>
                    </a:lnTo>
                    <a:lnTo>
                      <a:pt x="674" y="298"/>
                    </a:lnTo>
                    <a:lnTo>
                      <a:pt x="756" y="334"/>
                    </a:lnTo>
                    <a:lnTo>
                      <a:pt x="846" y="358"/>
                    </a:lnTo>
                    <a:lnTo>
                      <a:pt x="906" y="374"/>
                    </a:lnTo>
                    <a:lnTo>
                      <a:pt x="936" y="378"/>
                    </a:lnTo>
                    <a:lnTo>
                      <a:pt x="1026" y="398"/>
                    </a:lnTo>
                    <a:lnTo>
                      <a:pt x="1074" y="412"/>
                    </a:lnTo>
                    <a:lnTo>
                      <a:pt x="1146" y="430"/>
                    </a:lnTo>
                    <a:lnTo>
                      <a:pt x="1216" y="434"/>
                    </a:lnTo>
                    <a:lnTo>
                      <a:pt x="1312" y="454"/>
                    </a:lnTo>
                    <a:lnTo>
                      <a:pt x="1380" y="458"/>
                    </a:lnTo>
                    <a:lnTo>
                      <a:pt x="1402" y="468"/>
                    </a:lnTo>
                    <a:lnTo>
                      <a:pt x="1498" y="470"/>
                    </a:lnTo>
                    <a:lnTo>
                      <a:pt x="1526" y="478"/>
                    </a:lnTo>
                    <a:lnTo>
                      <a:pt x="1556" y="480"/>
                    </a:lnTo>
                    <a:lnTo>
                      <a:pt x="1632" y="510"/>
                    </a:lnTo>
                    <a:lnTo>
                      <a:pt x="1694" y="516"/>
                    </a:lnTo>
                    <a:lnTo>
                      <a:pt x="1758" y="544"/>
                    </a:lnTo>
                    <a:lnTo>
                      <a:pt x="1890" y="546"/>
                    </a:lnTo>
                    <a:lnTo>
                      <a:pt x="1934" y="558"/>
                    </a:lnTo>
                    <a:lnTo>
                      <a:pt x="1980" y="590"/>
                    </a:lnTo>
                    <a:lnTo>
                      <a:pt x="1998" y="590"/>
                    </a:lnTo>
                    <a:lnTo>
                      <a:pt x="1998" y="602"/>
                    </a:lnTo>
                    <a:lnTo>
                      <a:pt x="2008" y="602"/>
                    </a:lnTo>
                    <a:lnTo>
                      <a:pt x="2008" y="616"/>
                    </a:lnTo>
                    <a:lnTo>
                      <a:pt x="2490" y="616"/>
                    </a:lnTo>
                  </a:path>
                </a:pathLst>
              </a:custGeom>
              <a:noFill/>
              <a:ln w="28575"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0" name="Line 18"/>
              <p:cNvSpPr>
                <a:spLocks noChangeShapeType="1"/>
              </p:cNvSpPr>
              <p:nvPr/>
            </p:nvSpPr>
            <p:spPr bwMode="auto">
              <a:xfrm>
                <a:off x="1312069" y="264506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1" name="Line 19"/>
              <p:cNvSpPr>
                <a:spLocks noChangeShapeType="1"/>
              </p:cNvSpPr>
              <p:nvPr/>
            </p:nvSpPr>
            <p:spPr bwMode="auto">
              <a:xfrm>
                <a:off x="1321594" y="264824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2" name="Line 20"/>
              <p:cNvSpPr>
                <a:spLocks noChangeShapeType="1"/>
              </p:cNvSpPr>
              <p:nvPr/>
            </p:nvSpPr>
            <p:spPr bwMode="auto">
              <a:xfrm>
                <a:off x="1340644" y="265141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3" name="Line 21"/>
              <p:cNvSpPr>
                <a:spLocks noChangeShapeType="1"/>
              </p:cNvSpPr>
              <p:nvPr/>
            </p:nvSpPr>
            <p:spPr bwMode="auto">
              <a:xfrm>
                <a:off x="1356519" y="265459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4" name="Line 22"/>
              <p:cNvSpPr>
                <a:spLocks noChangeShapeType="1"/>
              </p:cNvSpPr>
              <p:nvPr/>
            </p:nvSpPr>
            <p:spPr bwMode="auto">
              <a:xfrm>
                <a:off x="1356519" y="265141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5" name="Line 23"/>
              <p:cNvSpPr>
                <a:spLocks noChangeShapeType="1"/>
              </p:cNvSpPr>
              <p:nvPr/>
            </p:nvSpPr>
            <p:spPr bwMode="auto">
              <a:xfrm>
                <a:off x="1372394" y="265776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6" name="Line 24"/>
              <p:cNvSpPr>
                <a:spLocks noChangeShapeType="1"/>
              </p:cNvSpPr>
              <p:nvPr/>
            </p:nvSpPr>
            <p:spPr bwMode="auto">
              <a:xfrm>
                <a:off x="1385094" y="26577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7" name="Line 25"/>
              <p:cNvSpPr>
                <a:spLocks noChangeShapeType="1"/>
              </p:cNvSpPr>
              <p:nvPr/>
            </p:nvSpPr>
            <p:spPr bwMode="auto">
              <a:xfrm>
                <a:off x="1400969" y="266411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8" name="Line 26"/>
              <p:cNvSpPr>
                <a:spLocks noChangeShapeType="1"/>
              </p:cNvSpPr>
              <p:nvPr/>
            </p:nvSpPr>
            <p:spPr bwMode="auto">
              <a:xfrm>
                <a:off x="1413669" y="267046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9" name="Line 27"/>
              <p:cNvSpPr>
                <a:spLocks noChangeShapeType="1"/>
              </p:cNvSpPr>
              <p:nvPr/>
            </p:nvSpPr>
            <p:spPr bwMode="auto">
              <a:xfrm>
                <a:off x="1429544" y="267364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0" name="Line 28"/>
              <p:cNvSpPr>
                <a:spLocks noChangeShapeType="1"/>
              </p:cNvSpPr>
              <p:nvPr/>
            </p:nvSpPr>
            <p:spPr bwMode="auto">
              <a:xfrm>
                <a:off x="1429544" y="26704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1" name="Line 29"/>
              <p:cNvSpPr>
                <a:spLocks noChangeShapeType="1"/>
              </p:cNvSpPr>
              <p:nvPr/>
            </p:nvSpPr>
            <p:spPr bwMode="auto">
              <a:xfrm>
                <a:off x="1445419" y="267681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2" name="Line 30"/>
              <p:cNvSpPr>
                <a:spLocks noChangeShapeType="1"/>
              </p:cNvSpPr>
              <p:nvPr/>
            </p:nvSpPr>
            <p:spPr bwMode="auto">
              <a:xfrm>
                <a:off x="1461294" y="2686341"/>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3" name="Line 31"/>
              <p:cNvSpPr>
                <a:spLocks noChangeShapeType="1"/>
              </p:cNvSpPr>
              <p:nvPr/>
            </p:nvSpPr>
            <p:spPr bwMode="auto">
              <a:xfrm>
                <a:off x="1477169" y="269269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4" name="Line 32"/>
              <p:cNvSpPr>
                <a:spLocks noChangeShapeType="1"/>
              </p:cNvSpPr>
              <p:nvPr/>
            </p:nvSpPr>
            <p:spPr bwMode="auto">
              <a:xfrm>
                <a:off x="1493044" y="270221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5" name="Line 33"/>
              <p:cNvSpPr>
                <a:spLocks noChangeShapeType="1"/>
              </p:cNvSpPr>
              <p:nvPr/>
            </p:nvSpPr>
            <p:spPr bwMode="auto">
              <a:xfrm>
                <a:off x="1505744" y="270539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6" name="Line 34"/>
              <p:cNvSpPr>
                <a:spLocks noChangeShapeType="1"/>
              </p:cNvSpPr>
              <p:nvPr/>
            </p:nvSpPr>
            <p:spPr bwMode="auto">
              <a:xfrm>
                <a:off x="1521619" y="271174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7" name="Line 35"/>
              <p:cNvSpPr>
                <a:spLocks noChangeShapeType="1"/>
              </p:cNvSpPr>
              <p:nvPr/>
            </p:nvSpPr>
            <p:spPr bwMode="auto">
              <a:xfrm>
                <a:off x="1537494" y="272126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8" name="Line 36"/>
              <p:cNvSpPr>
                <a:spLocks noChangeShapeType="1"/>
              </p:cNvSpPr>
              <p:nvPr/>
            </p:nvSpPr>
            <p:spPr bwMode="auto">
              <a:xfrm>
                <a:off x="1553369" y="2730791"/>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9" name="Line 37"/>
              <p:cNvSpPr>
                <a:spLocks noChangeShapeType="1"/>
              </p:cNvSpPr>
              <p:nvPr/>
            </p:nvSpPr>
            <p:spPr bwMode="auto">
              <a:xfrm>
                <a:off x="1569244" y="273396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0" name="Line 38"/>
              <p:cNvSpPr>
                <a:spLocks noChangeShapeType="1"/>
              </p:cNvSpPr>
              <p:nvPr/>
            </p:nvSpPr>
            <p:spPr bwMode="auto">
              <a:xfrm>
                <a:off x="1585119" y="274349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1" name="Line 39"/>
              <p:cNvSpPr>
                <a:spLocks noChangeShapeType="1"/>
              </p:cNvSpPr>
              <p:nvPr/>
            </p:nvSpPr>
            <p:spPr bwMode="auto">
              <a:xfrm>
                <a:off x="1597819" y="274984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2" name="Line 40"/>
              <p:cNvSpPr>
                <a:spLocks noChangeShapeType="1"/>
              </p:cNvSpPr>
              <p:nvPr/>
            </p:nvSpPr>
            <p:spPr bwMode="auto">
              <a:xfrm>
                <a:off x="1613694" y="2762541"/>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3" name="Line 41"/>
              <p:cNvSpPr>
                <a:spLocks noChangeShapeType="1"/>
              </p:cNvSpPr>
              <p:nvPr/>
            </p:nvSpPr>
            <p:spPr bwMode="auto">
              <a:xfrm>
                <a:off x="1629569" y="2768891"/>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4" name="Line 42"/>
              <p:cNvSpPr>
                <a:spLocks noChangeShapeType="1"/>
              </p:cNvSpPr>
              <p:nvPr/>
            </p:nvSpPr>
            <p:spPr bwMode="auto">
              <a:xfrm>
                <a:off x="1642269" y="277841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5" name="Line 43"/>
              <p:cNvSpPr>
                <a:spLocks noChangeShapeType="1"/>
              </p:cNvSpPr>
              <p:nvPr/>
            </p:nvSpPr>
            <p:spPr bwMode="auto">
              <a:xfrm>
                <a:off x="1658144" y="278476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6" name="Line 44"/>
              <p:cNvSpPr>
                <a:spLocks noChangeShapeType="1"/>
              </p:cNvSpPr>
              <p:nvPr/>
            </p:nvSpPr>
            <p:spPr bwMode="auto">
              <a:xfrm>
                <a:off x="1670844" y="279429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7" name="Line 45"/>
              <p:cNvSpPr>
                <a:spLocks noChangeShapeType="1"/>
              </p:cNvSpPr>
              <p:nvPr/>
            </p:nvSpPr>
            <p:spPr bwMode="auto">
              <a:xfrm>
                <a:off x="1683544" y="2806991"/>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8" name="Line 46"/>
              <p:cNvSpPr>
                <a:spLocks noChangeShapeType="1"/>
              </p:cNvSpPr>
              <p:nvPr/>
            </p:nvSpPr>
            <p:spPr bwMode="auto">
              <a:xfrm>
                <a:off x="1683544" y="280381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9" name="Line 47"/>
              <p:cNvSpPr>
                <a:spLocks noChangeShapeType="1"/>
              </p:cNvSpPr>
              <p:nvPr/>
            </p:nvSpPr>
            <p:spPr bwMode="auto">
              <a:xfrm>
                <a:off x="1699419" y="281334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0" name="Line 48"/>
              <p:cNvSpPr>
                <a:spLocks noChangeShapeType="1"/>
              </p:cNvSpPr>
              <p:nvPr/>
            </p:nvSpPr>
            <p:spPr bwMode="auto">
              <a:xfrm>
                <a:off x="1715294" y="28228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1" name="Line 49"/>
              <p:cNvSpPr>
                <a:spLocks noChangeShapeType="1"/>
              </p:cNvSpPr>
              <p:nvPr/>
            </p:nvSpPr>
            <p:spPr bwMode="auto">
              <a:xfrm>
                <a:off x="1727994" y="283239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2" name="Line 50"/>
              <p:cNvSpPr>
                <a:spLocks noChangeShapeType="1"/>
              </p:cNvSpPr>
              <p:nvPr/>
            </p:nvSpPr>
            <p:spPr bwMode="auto">
              <a:xfrm>
                <a:off x="1743869" y="283874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3" name="Line 51"/>
              <p:cNvSpPr>
                <a:spLocks noChangeShapeType="1"/>
              </p:cNvSpPr>
              <p:nvPr/>
            </p:nvSpPr>
            <p:spPr bwMode="auto">
              <a:xfrm>
                <a:off x="1759744" y="284826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4" name="Line 52"/>
              <p:cNvSpPr>
                <a:spLocks noChangeShapeType="1"/>
              </p:cNvSpPr>
              <p:nvPr/>
            </p:nvSpPr>
            <p:spPr bwMode="auto">
              <a:xfrm>
                <a:off x="1772444" y="2857791"/>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5" name="Line 53"/>
              <p:cNvSpPr>
                <a:spLocks noChangeShapeType="1"/>
              </p:cNvSpPr>
              <p:nvPr/>
            </p:nvSpPr>
            <p:spPr bwMode="auto">
              <a:xfrm>
                <a:off x="1788319" y="286414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6" name="Line 54"/>
              <p:cNvSpPr>
                <a:spLocks noChangeShapeType="1"/>
              </p:cNvSpPr>
              <p:nvPr/>
            </p:nvSpPr>
            <p:spPr bwMode="auto">
              <a:xfrm>
                <a:off x="1788319" y="286414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7" name="Line 55"/>
              <p:cNvSpPr>
                <a:spLocks noChangeShapeType="1"/>
              </p:cNvSpPr>
              <p:nvPr/>
            </p:nvSpPr>
            <p:spPr bwMode="auto">
              <a:xfrm>
                <a:off x="1804194" y="287684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8" name="Line 56"/>
              <p:cNvSpPr>
                <a:spLocks noChangeShapeType="1"/>
              </p:cNvSpPr>
              <p:nvPr/>
            </p:nvSpPr>
            <p:spPr bwMode="auto">
              <a:xfrm>
                <a:off x="1804194" y="28736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9" name="Line 57"/>
              <p:cNvSpPr>
                <a:spLocks noChangeShapeType="1"/>
              </p:cNvSpPr>
              <p:nvPr/>
            </p:nvSpPr>
            <p:spPr bwMode="auto">
              <a:xfrm>
                <a:off x="1804194" y="287049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0" name="Line 58"/>
              <p:cNvSpPr>
                <a:spLocks noChangeShapeType="1"/>
              </p:cNvSpPr>
              <p:nvPr/>
            </p:nvSpPr>
            <p:spPr bwMode="auto">
              <a:xfrm>
                <a:off x="1804194" y="2870491"/>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1" name="Line 59"/>
              <p:cNvSpPr>
                <a:spLocks noChangeShapeType="1"/>
              </p:cNvSpPr>
              <p:nvPr/>
            </p:nvSpPr>
            <p:spPr bwMode="auto">
              <a:xfrm>
                <a:off x="1816894" y="288319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2" name="Line 60"/>
              <p:cNvSpPr>
                <a:spLocks noChangeShapeType="1"/>
              </p:cNvSpPr>
              <p:nvPr/>
            </p:nvSpPr>
            <p:spPr bwMode="auto">
              <a:xfrm>
                <a:off x="1816894" y="288001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3" name="Line 61"/>
              <p:cNvSpPr>
                <a:spLocks noChangeShapeType="1"/>
              </p:cNvSpPr>
              <p:nvPr/>
            </p:nvSpPr>
            <p:spPr bwMode="auto">
              <a:xfrm>
                <a:off x="1835944" y="288636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4" name="Line 62"/>
              <p:cNvSpPr>
                <a:spLocks noChangeShapeType="1"/>
              </p:cNvSpPr>
              <p:nvPr/>
            </p:nvSpPr>
            <p:spPr bwMode="auto">
              <a:xfrm>
                <a:off x="1848644" y="289271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5" name="Line 63"/>
              <p:cNvSpPr>
                <a:spLocks noChangeShapeType="1"/>
              </p:cNvSpPr>
              <p:nvPr/>
            </p:nvSpPr>
            <p:spPr bwMode="auto">
              <a:xfrm>
                <a:off x="1864519" y="28990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6" name="Line 64"/>
              <p:cNvSpPr>
                <a:spLocks noChangeShapeType="1"/>
              </p:cNvSpPr>
              <p:nvPr/>
            </p:nvSpPr>
            <p:spPr bwMode="auto">
              <a:xfrm>
                <a:off x="1877219" y="291176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7" name="Line 65"/>
              <p:cNvSpPr>
                <a:spLocks noChangeShapeType="1"/>
              </p:cNvSpPr>
              <p:nvPr/>
            </p:nvSpPr>
            <p:spPr bwMode="auto">
              <a:xfrm>
                <a:off x="1893094" y="291494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8" name="Line 66"/>
              <p:cNvSpPr>
                <a:spLocks noChangeShapeType="1"/>
              </p:cNvSpPr>
              <p:nvPr/>
            </p:nvSpPr>
            <p:spPr bwMode="auto">
              <a:xfrm>
                <a:off x="1908969" y="292129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9" name="Line 67"/>
              <p:cNvSpPr>
                <a:spLocks noChangeShapeType="1"/>
              </p:cNvSpPr>
              <p:nvPr/>
            </p:nvSpPr>
            <p:spPr bwMode="auto">
              <a:xfrm>
                <a:off x="1924844" y="292129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0" name="Line 68"/>
              <p:cNvSpPr>
                <a:spLocks noChangeShapeType="1"/>
              </p:cNvSpPr>
              <p:nvPr/>
            </p:nvSpPr>
            <p:spPr bwMode="auto">
              <a:xfrm>
                <a:off x="1937544" y="2927641"/>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1" name="Line 69"/>
              <p:cNvSpPr>
                <a:spLocks noChangeShapeType="1"/>
              </p:cNvSpPr>
              <p:nvPr/>
            </p:nvSpPr>
            <p:spPr bwMode="auto">
              <a:xfrm>
                <a:off x="1953419" y="293399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2" name="Line 70"/>
              <p:cNvSpPr>
                <a:spLocks noChangeShapeType="1"/>
              </p:cNvSpPr>
              <p:nvPr/>
            </p:nvSpPr>
            <p:spPr bwMode="auto">
              <a:xfrm>
                <a:off x="1969294" y="294034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3" name="Line 71"/>
              <p:cNvSpPr>
                <a:spLocks noChangeShapeType="1"/>
              </p:cNvSpPr>
              <p:nvPr/>
            </p:nvSpPr>
            <p:spPr bwMode="auto">
              <a:xfrm>
                <a:off x="1988344" y="29498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4" name="Line 72"/>
              <p:cNvSpPr>
                <a:spLocks noChangeShapeType="1"/>
              </p:cNvSpPr>
              <p:nvPr/>
            </p:nvSpPr>
            <p:spPr bwMode="auto">
              <a:xfrm>
                <a:off x="2004219" y="296256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5" name="Line 73"/>
              <p:cNvSpPr>
                <a:spLocks noChangeShapeType="1"/>
              </p:cNvSpPr>
              <p:nvPr/>
            </p:nvSpPr>
            <p:spPr bwMode="auto">
              <a:xfrm>
                <a:off x="2004219" y="295621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6" name="Line 74"/>
              <p:cNvSpPr>
                <a:spLocks noChangeShapeType="1"/>
              </p:cNvSpPr>
              <p:nvPr/>
            </p:nvSpPr>
            <p:spPr bwMode="auto">
              <a:xfrm>
                <a:off x="2016919" y="296891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7" name="Line 75"/>
              <p:cNvSpPr>
                <a:spLocks noChangeShapeType="1"/>
              </p:cNvSpPr>
              <p:nvPr/>
            </p:nvSpPr>
            <p:spPr bwMode="auto">
              <a:xfrm>
                <a:off x="2016919" y="296891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8" name="Line 76"/>
              <p:cNvSpPr>
                <a:spLocks noChangeShapeType="1"/>
              </p:cNvSpPr>
              <p:nvPr/>
            </p:nvSpPr>
            <p:spPr bwMode="auto">
              <a:xfrm>
                <a:off x="2035969" y="29752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9" name="Line 77"/>
              <p:cNvSpPr>
                <a:spLocks noChangeShapeType="1"/>
              </p:cNvSpPr>
              <p:nvPr/>
            </p:nvSpPr>
            <p:spPr bwMode="auto">
              <a:xfrm>
                <a:off x="2051844" y="298479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0" name="Line 78"/>
              <p:cNvSpPr>
                <a:spLocks noChangeShapeType="1"/>
              </p:cNvSpPr>
              <p:nvPr/>
            </p:nvSpPr>
            <p:spPr bwMode="auto">
              <a:xfrm>
                <a:off x="2064544" y="299431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1" name="Line 79"/>
              <p:cNvSpPr>
                <a:spLocks noChangeShapeType="1"/>
              </p:cNvSpPr>
              <p:nvPr/>
            </p:nvSpPr>
            <p:spPr bwMode="auto">
              <a:xfrm>
                <a:off x="2080419" y="300384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2" name="Line 80"/>
              <p:cNvSpPr>
                <a:spLocks noChangeShapeType="1"/>
              </p:cNvSpPr>
              <p:nvPr/>
            </p:nvSpPr>
            <p:spPr bwMode="auto">
              <a:xfrm>
                <a:off x="2099469" y="301336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3" name="Line 81"/>
              <p:cNvSpPr>
                <a:spLocks noChangeShapeType="1"/>
              </p:cNvSpPr>
              <p:nvPr/>
            </p:nvSpPr>
            <p:spPr bwMode="auto">
              <a:xfrm>
                <a:off x="2112169" y="301971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4" name="Line 82"/>
              <p:cNvSpPr>
                <a:spLocks noChangeShapeType="1"/>
              </p:cNvSpPr>
              <p:nvPr/>
            </p:nvSpPr>
            <p:spPr bwMode="auto">
              <a:xfrm>
                <a:off x="2128044" y="302924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5" name="Line 83"/>
              <p:cNvSpPr>
                <a:spLocks noChangeShapeType="1"/>
              </p:cNvSpPr>
              <p:nvPr/>
            </p:nvSpPr>
            <p:spPr bwMode="auto">
              <a:xfrm>
                <a:off x="2143919" y="303241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6" name="Line 84"/>
              <p:cNvSpPr>
                <a:spLocks noChangeShapeType="1"/>
              </p:cNvSpPr>
              <p:nvPr/>
            </p:nvSpPr>
            <p:spPr bwMode="auto">
              <a:xfrm>
                <a:off x="2156619" y="304194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7" name="Line 85"/>
              <p:cNvSpPr>
                <a:spLocks noChangeShapeType="1"/>
              </p:cNvSpPr>
              <p:nvPr/>
            </p:nvSpPr>
            <p:spPr bwMode="auto">
              <a:xfrm>
                <a:off x="2175669" y="304829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8" name="Line 86"/>
              <p:cNvSpPr>
                <a:spLocks noChangeShapeType="1"/>
              </p:cNvSpPr>
              <p:nvPr/>
            </p:nvSpPr>
            <p:spPr bwMode="auto">
              <a:xfrm>
                <a:off x="2191544" y="305781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9" name="Line 87"/>
              <p:cNvSpPr>
                <a:spLocks noChangeShapeType="1"/>
              </p:cNvSpPr>
              <p:nvPr/>
            </p:nvSpPr>
            <p:spPr bwMode="auto">
              <a:xfrm>
                <a:off x="2207419" y="30641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0" name="Line 88"/>
              <p:cNvSpPr>
                <a:spLocks noChangeShapeType="1"/>
              </p:cNvSpPr>
              <p:nvPr/>
            </p:nvSpPr>
            <p:spPr bwMode="auto">
              <a:xfrm>
                <a:off x="2223294" y="307051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1" name="Line 89"/>
              <p:cNvSpPr>
                <a:spLocks noChangeShapeType="1"/>
              </p:cNvSpPr>
              <p:nvPr/>
            </p:nvSpPr>
            <p:spPr bwMode="auto">
              <a:xfrm>
                <a:off x="2239169" y="30768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2" name="Line 90"/>
              <p:cNvSpPr>
                <a:spLocks noChangeShapeType="1"/>
              </p:cNvSpPr>
              <p:nvPr/>
            </p:nvSpPr>
            <p:spPr bwMode="auto">
              <a:xfrm>
                <a:off x="2255044" y="308639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3" name="Line 91"/>
              <p:cNvSpPr>
                <a:spLocks noChangeShapeType="1"/>
              </p:cNvSpPr>
              <p:nvPr/>
            </p:nvSpPr>
            <p:spPr bwMode="auto">
              <a:xfrm>
                <a:off x="2274094" y="309591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4" name="Line 92"/>
              <p:cNvSpPr>
                <a:spLocks noChangeShapeType="1"/>
              </p:cNvSpPr>
              <p:nvPr/>
            </p:nvSpPr>
            <p:spPr bwMode="auto">
              <a:xfrm>
                <a:off x="2289969" y="310226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5" name="Line 93"/>
              <p:cNvSpPr>
                <a:spLocks noChangeShapeType="1"/>
              </p:cNvSpPr>
              <p:nvPr/>
            </p:nvSpPr>
            <p:spPr bwMode="auto">
              <a:xfrm>
                <a:off x="2309019" y="310544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6" name="Line 94"/>
              <p:cNvSpPr>
                <a:spLocks noChangeShapeType="1"/>
              </p:cNvSpPr>
              <p:nvPr/>
            </p:nvSpPr>
            <p:spPr bwMode="auto">
              <a:xfrm>
                <a:off x="2328069" y="311179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7" name="Line 95"/>
              <p:cNvSpPr>
                <a:spLocks noChangeShapeType="1"/>
              </p:cNvSpPr>
              <p:nvPr/>
            </p:nvSpPr>
            <p:spPr bwMode="auto">
              <a:xfrm>
                <a:off x="2347119" y="311179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8" name="Line 96"/>
              <p:cNvSpPr>
                <a:spLocks noChangeShapeType="1"/>
              </p:cNvSpPr>
              <p:nvPr/>
            </p:nvSpPr>
            <p:spPr bwMode="auto">
              <a:xfrm>
                <a:off x="2362994" y="3118141"/>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9" name="Line 97"/>
              <p:cNvSpPr>
                <a:spLocks noChangeShapeType="1"/>
              </p:cNvSpPr>
              <p:nvPr/>
            </p:nvSpPr>
            <p:spPr bwMode="auto">
              <a:xfrm>
                <a:off x="2378869" y="3124491"/>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0" name="Line 98"/>
              <p:cNvSpPr>
                <a:spLocks noChangeShapeType="1"/>
              </p:cNvSpPr>
              <p:nvPr/>
            </p:nvSpPr>
            <p:spPr bwMode="auto">
              <a:xfrm>
                <a:off x="2394744" y="31276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1" name="Line 99"/>
              <p:cNvSpPr>
                <a:spLocks noChangeShapeType="1"/>
              </p:cNvSpPr>
              <p:nvPr/>
            </p:nvSpPr>
            <p:spPr bwMode="auto">
              <a:xfrm>
                <a:off x="2410619" y="3137191"/>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2" name="Line 100"/>
              <p:cNvSpPr>
                <a:spLocks noChangeShapeType="1"/>
              </p:cNvSpPr>
              <p:nvPr/>
            </p:nvSpPr>
            <p:spPr bwMode="auto">
              <a:xfrm>
                <a:off x="2426494" y="31403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3" name="Line 101"/>
              <p:cNvSpPr>
                <a:spLocks noChangeShapeType="1"/>
              </p:cNvSpPr>
              <p:nvPr/>
            </p:nvSpPr>
            <p:spPr bwMode="auto">
              <a:xfrm>
                <a:off x="2442369" y="315306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4" name="Line 102"/>
              <p:cNvSpPr>
                <a:spLocks noChangeShapeType="1"/>
              </p:cNvSpPr>
              <p:nvPr/>
            </p:nvSpPr>
            <p:spPr bwMode="auto">
              <a:xfrm>
                <a:off x="2458244" y="315941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5" name="Line 103"/>
              <p:cNvSpPr>
                <a:spLocks noChangeShapeType="1"/>
              </p:cNvSpPr>
              <p:nvPr/>
            </p:nvSpPr>
            <p:spPr bwMode="auto">
              <a:xfrm>
                <a:off x="2474119" y="316259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6" name="Line 104"/>
              <p:cNvSpPr>
                <a:spLocks noChangeShapeType="1"/>
              </p:cNvSpPr>
              <p:nvPr/>
            </p:nvSpPr>
            <p:spPr bwMode="auto">
              <a:xfrm>
                <a:off x="2489994" y="3168941"/>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7" name="Line 105"/>
              <p:cNvSpPr>
                <a:spLocks noChangeShapeType="1"/>
              </p:cNvSpPr>
              <p:nvPr/>
            </p:nvSpPr>
            <p:spPr bwMode="auto">
              <a:xfrm>
                <a:off x="2505869" y="317846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8" name="Line 106"/>
              <p:cNvSpPr>
                <a:spLocks noChangeShapeType="1"/>
              </p:cNvSpPr>
              <p:nvPr/>
            </p:nvSpPr>
            <p:spPr bwMode="auto">
              <a:xfrm>
                <a:off x="2524919" y="318481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9" name="Line 107"/>
              <p:cNvSpPr>
                <a:spLocks noChangeShapeType="1"/>
              </p:cNvSpPr>
              <p:nvPr/>
            </p:nvSpPr>
            <p:spPr bwMode="auto">
              <a:xfrm>
                <a:off x="2524919" y="3181641"/>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0" name="Line 108"/>
              <p:cNvSpPr>
                <a:spLocks noChangeShapeType="1"/>
              </p:cNvSpPr>
              <p:nvPr/>
            </p:nvSpPr>
            <p:spPr bwMode="auto">
              <a:xfrm>
                <a:off x="2540794" y="3187991"/>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1" name="Line 109"/>
              <p:cNvSpPr>
                <a:spLocks noChangeShapeType="1"/>
              </p:cNvSpPr>
              <p:nvPr/>
            </p:nvSpPr>
            <p:spPr bwMode="auto">
              <a:xfrm>
                <a:off x="2556669" y="31911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2" name="Line 110"/>
              <p:cNvSpPr>
                <a:spLocks noChangeShapeType="1"/>
              </p:cNvSpPr>
              <p:nvPr/>
            </p:nvSpPr>
            <p:spPr bwMode="auto">
              <a:xfrm>
                <a:off x="2572544" y="319434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3" name="Line 111"/>
              <p:cNvSpPr>
                <a:spLocks noChangeShapeType="1"/>
              </p:cNvSpPr>
              <p:nvPr/>
            </p:nvSpPr>
            <p:spPr bwMode="auto">
              <a:xfrm>
                <a:off x="2591594" y="320069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4" name="Line 112"/>
              <p:cNvSpPr>
                <a:spLocks noChangeShapeType="1"/>
              </p:cNvSpPr>
              <p:nvPr/>
            </p:nvSpPr>
            <p:spPr bwMode="auto">
              <a:xfrm>
                <a:off x="2607469" y="3207041"/>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5" name="Line 113"/>
              <p:cNvSpPr>
                <a:spLocks noChangeShapeType="1"/>
              </p:cNvSpPr>
              <p:nvPr/>
            </p:nvSpPr>
            <p:spPr bwMode="auto">
              <a:xfrm>
                <a:off x="2626519" y="321021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6" name="Line 114"/>
              <p:cNvSpPr>
                <a:spLocks noChangeShapeType="1"/>
              </p:cNvSpPr>
              <p:nvPr/>
            </p:nvSpPr>
            <p:spPr bwMode="auto">
              <a:xfrm>
                <a:off x="2645569" y="32165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7" name="Line 115"/>
              <p:cNvSpPr>
                <a:spLocks noChangeShapeType="1"/>
              </p:cNvSpPr>
              <p:nvPr/>
            </p:nvSpPr>
            <p:spPr bwMode="auto">
              <a:xfrm>
                <a:off x="2661444" y="322291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8" name="Line 116"/>
              <p:cNvSpPr>
                <a:spLocks noChangeShapeType="1"/>
              </p:cNvSpPr>
              <p:nvPr/>
            </p:nvSpPr>
            <p:spPr bwMode="auto">
              <a:xfrm>
                <a:off x="2680494" y="322609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9" name="Line 117"/>
              <p:cNvSpPr>
                <a:spLocks noChangeShapeType="1"/>
              </p:cNvSpPr>
              <p:nvPr/>
            </p:nvSpPr>
            <p:spPr bwMode="auto">
              <a:xfrm>
                <a:off x="2699544" y="32292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0" name="Line 118"/>
              <p:cNvSpPr>
                <a:spLocks noChangeShapeType="1"/>
              </p:cNvSpPr>
              <p:nvPr/>
            </p:nvSpPr>
            <p:spPr bwMode="auto">
              <a:xfrm>
                <a:off x="2715419" y="323561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1" name="Line 119"/>
              <p:cNvSpPr>
                <a:spLocks noChangeShapeType="1"/>
              </p:cNvSpPr>
              <p:nvPr/>
            </p:nvSpPr>
            <p:spPr bwMode="auto">
              <a:xfrm>
                <a:off x="2734469" y="3238791"/>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2" name="Line 120"/>
              <p:cNvSpPr>
                <a:spLocks noChangeShapeType="1"/>
              </p:cNvSpPr>
              <p:nvPr/>
            </p:nvSpPr>
            <p:spPr bwMode="auto">
              <a:xfrm>
                <a:off x="2750344" y="323879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3" name="Line 121"/>
              <p:cNvSpPr>
                <a:spLocks noChangeShapeType="1"/>
              </p:cNvSpPr>
              <p:nvPr/>
            </p:nvSpPr>
            <p:spPr bwMode="auto">
              <a:xfrm>
                <a:off x="2766219" y="324196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4" name="Line 122"/>
              <p:cNvSpPr>
                <a:spLocks noChangeShapeType="1"/>
              </p:cNvSpPr>
              <p:nvPr/>
            </p:nvSpPr>
            <p:spPr bwMode="auto">
              <a:xfrm>
                <a:off x="2785269" y="324831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5" name="Line 123"/>
              <p:cNvSpPr>
                <a:spLocks noChangeShapeType="1"/>
              </p:cNvSpPr>
              <p:nvPr/>
            </p:nvSpPr>
            <p:spPr bwMode="auto">
              <a:xfrm>
                <a:off x="2804319" y="325466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6" name="Line 124"/>
              <p:cNvSpPr>
                <a:spLocks noChangeShapeType="1"/>
              </p:cNvSpPr>
              <p:nvPr/>
            </p:nvSpPr>
            <p:spPr bwMode="auto">
              <a:xfrm>
                <a:off x="2820194" y="325784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7" name="Line 125"/>
              <p:cNvSpPr>
                <a:spLocks noChangeShapeType="1"/>
              </p:cNvSpPr>
              <p:nvPr/>
            </p:nvSpPr>
            <p:spPr bwMode="auto">
              <a:xfrm>
                <a:off x="2839244" y="3264191"/>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8" name="Line 126"/>
              <p:cNvSpPr>
                <a:spLocks noChangeShapeType="1"/>
              </p:cNvSpPr>
              <p:nvPr/>
            </p:nvSpPr>
            <p:spPr bwMode="auto">
              <a:xfrm>
                <a:off x="2855119" y="326419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9" name="Line 127"/>
              <p:cNvSpPr>
                <a:spLocks noChangeShapeType="1"/>
              </p:cNvSpPr>
              <p:nvPr/>
            </p:nvSpPr>
            <p:spPr bwMode="auto">
              <a:xfrm>
                <a:off x="2874169" y="326419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0" name="Line 128"/>
              <p:cNvSpPr>
                <a:spLocks noChangeShapeType="1"/>
              </p:cNvSpPr>
              <p:nvPr/>
            </p:nvSpPr>
            <p:spPr bwMode="auto">
              <a:xfrm>
                <a:off x="2890044" y="3270541"/>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1" name="Line 129"/>
              <p:cNvSpPr>
                <a:spLocks noChangeShapeType="1"/>
              </p:cNvSpPr>
              <p:nvPr/>
            </p:nvSpPr>
            <p:spPr bwMode="auto">
              <a:xfrm>
                <a:off x="2909094" y="327371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2" name="Line 130"/>
              <p:cNvSpPr>
                <a:spLocks noChangeShapeType="1"/>
              </p:cNvSpPr>
              <p:nvPr/>
            </p:nvSpPr>
            <p:spPr bwMode="auto">
              <a:xfrm>
                <a:off x="2924969" y="327689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3" name="Line 131"/>
              <p:cNvSpPr>
                <a:spLocks noChangeShapeType="1"/>
              </p:cNvSpPr>
              <p:nvPr/>
            </p:nvSpPr>
            <p:spPr bwMode="auto">
              <a:xfrm>
                <a:off x="2944019" y="328006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4" name="Line 132"/>
              <p:cNvSpPr>
                <a:spLocks noChangeShapeType="1"/>
              </p:cNvSpPr>
              <p:nvPr/>
            </p:nvSpPr>
            <p:spPr bwMode="auto">
              <a:xfrm>
                <a:off x="2959894" y="328641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5" name="Line 133"/>
              <p:cNvSpPr>
                <a:spLocks noChangeShapeType="1"/>
              </p:cNvSpPr>
              <p:nvPr/>
            </p:nvSpPr>
            <p:spPr bwMode="auto">
              <a:xfrm>
                <a:off x="2978944" y="3289591"/>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6" name="Line 134"/>
              <p:cNvSpPr>
                <a:spLocks noChangeShapeType="1"/>
              </p:cNvSpPr>
              <p:nvPr/>
            </p:nvSpPr>
            <p:spPr bwMode="auto">
              <a:xfrm>
                <a:off x="2994819" y="329911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7" name="Line 135"/>
              <p:cNvSpPr>
                <a:spLocks noChangeShapeType="1"/>
              </p:cNvSpPr>
              <p:nvPr/>
            </p:nvSpPr>
            <p:spPr bwMode="auto">
              <a:xfrm>
                <a:off x="3013869" y="330229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8" name="Line 136"/>
              <p:cNvSpPr>
                <a:spLocks noChangeShapeType="1"/>
              </p:cNvSpPr>
              <p:nvPr/>
            </p:nvSpPr>
            <p:spPr bwMode="auto">
              <a:xfrm>
                <a:off x="3029744" y="3308641"/>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9" name="Line 137"/>
              <p:cNvSpPr>
                <a:spLocks noChangeShapeType="1"/>
              </p:cNvSpPr>
              <p:nvPr/>
            </p:nvSpPr>
            <p:spPr bwMode="auto">
              <a:xfrm>
                <a:off x="3048794" y="331181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0" name="Line 138"/>
              <p:cNvSpPr>
                <a:spLocks noChangeShapeType="1"/>
              </p:cNvSpPr>
              <p:nvPr/>
            </p:nvSpPr>
            <p:spPr bwMode="auto">
              <a:xfrm>
                <a:off x="3064669" y="331499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1" name="Line 139"/>
              <p:cNvSpPr>
                <a:spLocks noChangeShapeType="1"/>
              </p:cNvSpPr>
              <p:nvPr/>
            </p:nvSpPr>
            <p:spPr bwMode="auto">
              <a:xfrm>
                <a:off x="3083719" y="331816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2" name="Line 140"/>
              <p:cNvSpPr>
                <a:spLocks noChangeShapeType="1"/>
              </p:cNvSpPr>
              <p:nvPr/>
            </p:nvSpPr>
            <p:spPr bwMode="auto">
              <a:xfrm>
                <a:off x="3102769" y="3321341"/>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3" name="Line 141"/>
              <p:cNvSpPr>
                <a:spLocks noChangeShapeType="1"/>
              </p:cNvSpPr>
              <p:nvPr/>
            </p:nvSpPr>
            <p:spPr bwMode="auto">
              <a:xfrm>
                <a:off x="3118644" y="332451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4" name="Line 142"/>
              <p:cNvSpPr>
                <a:spLocks noChangeShapeType="1"/>
              </p:cNvSpPr>
              <p:nvPr/>
            </p:nvSpPr>
            <p:spPr bwMode="auto">
              <a:xfrm>
                <a:off x="3134519" y="3327691"/>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5" name="Line 143"/>
              <p:cNvSpPr>
                <a:spLocks noChangeShapeType="1"/>
              </p:cNvSpPr>
              <p:nvPr/>
            </p:nvSpPr>
            <p:spPr bwMode="auto">
              <a:xfrm>
                <a:off x="3153569" y="333086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6" name="Line 144"/>
              <p:cNvSpPr>
                <a:spLocks noChangeShapeType="1"/>
              </p:cNvSpPr>
              <p:nvPr/>
            </p:nvSpPr>
            <p:spPr bwMode="auto">
              <a:xfrm>
                <a:off x="3172619" y="333086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7" name="Line 145"/>
              <p:cNvSpPr>
                <a:spLocks noChangeShapeType="1"/>
              </p:cNvSpPr>
              <p:nvPr/>
            </p:nvSpPr>
            <p:spPr bwMode="auto">
              <a:xfrm>
                <a:off x="3188494" y="333086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8" name="Line 146"/>
              <p:cNvSpPr>
                <a:spLocks noChangeShapeType="1"/>
              </p:cNvSpPr>
              <p:nvPr/>
            </p:nvSpPr>
            <p:spPr bwMode="auto">
              <a:xfrm>
                <a:off x="3207544" y="33308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9" name="Line 147"/>
              <p:cNvSpPr>
                <a:spLocks noChangeShapeType="1"/>
              </p:cNvSpPr>
              <p:nvPr/>
            </p:nvSpPr>
            <p:spPr bwMode="auto">
              <a:xfrm>
                <a:off x="3223419" y="333404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0" name="Line 148"/>
              <p:cNvSpPr>
                <a:spLocks noChangeShapeType="1"/>
              </p:cNvSpPr>
              <p:nvPr/>
            </p:nvSpPr>
            <p:spPr bwMode="auto">
              <a:xfrm>
                <a:off x="3242469" y="3340391"/>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1" name="Line 149"/>
              <p:cNvSpPr>
                <a:spLocks noChangeShapeType="1"/>
              </p:cNvSpPr>
              <p:nvPr/>
            </p:nvSpPr>
            <p:spPr bwMode="auto">
              <a:xfrm>
                <a:off x="3261519" y="334039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2" name="Line 150"/>
              <p:cNvSpPr>
                <a:spLocks noChangeShapeType="1"/>
              </p:cNvSpPr>
              <p:nvPr/>
            </p:nvSpPr>
            <p:spPr bwMode="auto">
              <a:xfrm>
                <a:off x="3277394" y="33435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3" name="Line 151"/>
              <p:cNvSpPr>
                <a:spLocks noChangeShapeType="1"/>
              </p:cNvSpPr>
              <p:nvPr/>
            </p:nvSpPr>
            <p:spPr bwMode="auto">
              <a:xfrm>
                <a:off x="3293269" y="334674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4" name="Line 152"/>
              <p:cNvSpPr>
                <a:spLocks noChangeShapeType="1"/>
              </p:cNvSpPr>
              <p:nvPr/>
            </p:nvSpPr>
            <p:spPr bwMode="auto">
              <a:xfrm>
                <a:off x="3312319" y="3353091"/>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5" name="Line 153"/>
              <p:cNvSpPr>
                <a:spLocks noChangeShapeType="1"/>
              </p:cNvSpPr>
              <p:nvPr/>
            </p:nvSpPr>
            <p:spPr bwMode="auto">
              <a:xfrm>
                <a:off x="3331369" y="3353091"/>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6" name="Line 154"/>
              <p:cNvSpPr>
                <a:spLocks noChangeShapeType="1"/>
              </p:cNvSpPr>
              <p:nvPr/>
            </p:nvSpPr>
            <p:spPr bwMode="auto">
              <a:xfrm>
                <a:off x="3347244" y="335626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7" name="Line 155"/>
              <p:cNvSpPr>
                <a:spLocks noChangeShapeType="1"/>
              </p:cNvSpPr>
              <p:nvPr/>
            </p:nvSpPr>
            <p:spPr bwMode="auto">
              <a:xfrm>
                <a:off x="3363119" y="33562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8" name="Line 156"/>
              <p:cNvSpPr>
                <a:spLocks noChangeShapeType="1"/>
              </p:cNvSpPr>
              <p:nvPr/>
            </p:nvSpPr>
            <p:spPr bwMode="auto">
              <a:xfrm>
                <a:off x="3378994" y="336261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9" name="Line 157"/>
              <p:cNvSpPr>
                <a:spLocks noChangeShapeType="1"/>
              </p:cNvSpPr>
              <p:nvPr/>
            </p:nvSpPr>
            <p:spPr bwMode="auto">
              <a:xfrm>
                <a:off x="3394869" y="336579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0" name="Line 158"/>
              <p:cNvSpPr>
                <a:spLocks noChangeShapeType="1"/>
              </p:cNvSpPr>
              <p:nvPr/>
            </p:nvSpPr>
            <p:spPr bwMode="auto">
              <a:xfrm>
                <a:off x="3413919" y="33689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1" name="Line 159"/>
              <p:cNvSpPr>
                <a:spLocks noChangeShapeType="1"/>
              </p:cNvSpPr>
              <p:nvPr/>
            </p:nvSpPr>
            <p:spPr bwMode="auto">
              <a:xfrm>
                <a:off x="3429794" y="33689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2" name="Line 160"/>
              <p:cNvSpPr>
                <a:spLocks noChangeShapeType="1"/>
              </p:cNvSpPr>
              <p:nvPr/>
            </p:nvSpPr>
            <p:spPr bwMode="auto">
              <a:xfrm>
                <a:off x="3445669" y="33689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3" name="Line 161"/>
              <p:cNvSpPr>
                <a:spLocks noChangeShapeType="1"/>
              </p:cNvSpPr>
              <p:nvPr/>
            </p:nvSpPr>
            <p:spPr bwMode="auto">
              <a:xfrm>
                <a:off x="3461544" y="33689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4" name="Line 162"/>
              <p:cNvSpPr>
                <a:spLocks noChangeShapeType="1"/>
              </p:cNvSpPr>
              <p:nvPr/>
            </p:nvSpPr>
            <p:spPr bwMode="auto">
              <a:xfrm>
                <a:off x="3477419" y="33689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5" name="Line 163"/>
              <p:cNvSpPr>
                <a:spLocks noChangeShapeType="1"/>
              </p:cNvSpPr>
              <p:nvPr/>
            </p:nvSpPr>
            <p:spPr bwMode="auto">
              <a:xfrm>
                <a:off x="3493294" y="33689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6" name="Line 164"/>
              <p:cNvSpPr>
                <a:spLocks noChangeShapeType="1"/>
              </p:cNvSpPr>
              <p:nvPr/>
            </p:nvSpPr>
            <p:spPr bwMode="auto">
              <a:xfrm>
                <a:off x="3509169" y="3378491"/>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7" name="Line 165"/>
              <p:cNvSpPr>
                <a:spLocks noChangeShapeType="1"/>
              </p:cNvSpPr>
              <p:nvPr/>
            </p:nvSpPr>
            <p:spPr bwMode="auto">
              <a:xfrm>
                <a:off x="3528219" y="338484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8" name="Line 166"/>
              <p:cNvSpPr>
                <a:spLocks noChangeShapeType="1"/>
              </p:cNvSpPr>
              <p:nvPr/>
            </p:nvSpPr>
            <p:spPr bwMode="auto">
              <a:xfrm>
                <a:off x="3544094" y="338484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9" name="Line 167"/>
              <p:cNvSpPr>
                <a:spLocks noChangeShapeType="1"/>
              </p:cNvSpPr>
              <p:nvPr/>
            </p:nvSpPr>
            <p:spPr bwMode="auto">
              <a:xfrm>
                <a:off x="3563144" y="338484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0" name="Line 168"/>
              <p:cNvSpPr>
                <a:spLocks noChangeShapeType="1"/>
              </p:cNvSpPr>
              <p:nvPr/>
            </p:nvSpPr>
            <p:spPr bwMode="auto">
              <a:xfrm>
                <a:off x="3579019" y="338484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1" name="Line 169"/>
              <p:cNvSpPr>
                <a:spLocks noChangeShapeType="1"/>
              </p:cNvSpPr>
              <p:nvPr/>
            </p:nvSpPr>
            <p:spPr bwMode="auto">
              <a:xfrm>
                <a:off x="3598069" y="338484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2" name="Line 170"/>
              <p:cNvSpPr>
                <a:spLocks noChangeShapeType="1"/>
              </p:cNvSpPr>
              <p:nvPr/>
            </p:nvSpPr>
            <p:spPr bwMode="auto">
              <a:xfrm>
                <a:off x="3613944" y="338484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3" name="Line 171"/>
              <p:cNvSpPr>
                <a:spLocks noChangeShapeType="1"/>
              </p:cNvSpPr>
              <p:nvPr/>
            </p:nvSpPr>
            <p:spPr bwMode="auto">
              <a:xfrm>
                <a:off x="3632994" y="338484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4" name="Line 172"/>
              <p:cNvSpPr>
                <a:spLocks noChangeShapeType="1"/>
              </p:cNvSpPr>
              <p:nvPr/>
            </p:nvSpPr>
            <p:spPr bwMode="auto">
              <a:xfrm>
                <a:off x="3648869" y="338484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5" name="Line 173"/>
              <p:cNvSpPr>
                <a:spLocks noChangeShapeType="1"/>
              </p:cNvSpPr>
              <p:nvPr/>
            </p:nvSpPr>
            <p:spPr bwMode="auto">
              <a:xfrm>
                <a:off x="3667919" y="338484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6" name="Line 174"/>
              <p:cNvSpPr>
                <a:spLocks noChangeShapeType="1"/>
              </p:cNvSpPr>
              <p:nvPr/>
            </p:nvSpPr>
            <p:spPr bwMode="auto">
              <a:xfrm>
                <a:off x="3683794" y="338801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7" name="Line 175"/>
              <p:cNvSpPr>
                <a:spLocks noChangeShapeType="1"/>
              </p:cNvSpPr>
              <p:nvPr/>
            </p:nvSpPr>
            <p:spPr bwMode="auto">
              <a:xfrm>
                <a:off x="3699669" y="33943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8" name="Line 176"/>
              <p:cNvSpPr>
                <a:spLocks noChangeShapeType="1"/>
              </p:cNvSpPr>
              <p:nvPr/>
            </p:nvSpPr>
            <p:spPr bwMode="auto">
              <a:xfrm>
                <a:off x="3715544" y="339754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9" name="Line 177"/>
              <p:cNvSpPr>
                <a:spLocks noChangeShapeType="1"/>
              </p:cNvSpPr>
              <p:nvPr/>
            </p:nvSpPr>
            <p:spPr bwMode="auto">
              <a:xfrm>
                <a:off x="3731419" y="3403891"/>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0" name="Line 178"/>
              <p:cNvSpPr>
                <a:spLocks noChangeShapeType="1"/>
              </p:cNvSpPr>
              <p:nvPr/>
            </p:nvSpPr>
            <p:spPr bwMode="auto">
              <a:xfrm>
                <a:off x="3747294" y="3403891"/>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1" name="Line 179"/>
              <p:cNvSpPr>
                <a:spLocks noChangeShapeType="1"/>
              </p:cNvSpPr>
              <p:nvPr/>
            </p:nvSpPr>
            <p:spPr bwMode="auto">
              <a:xfrm>
                <a:off x="3766344" y="340389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2" name="Line 180"/>
              <p:cNvSpPr>
                <a:spLocks noChangeShapeType="1"/>
              </p:cNvSpPr>
              <p:nvPr/>
            </p:nvSpPr>
            <p:spPr bwMode="auto">
              <a:xfrm>
                <a:off x="3782219" y="3410241"/>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3" name="Line 181"/>
              <p:cNvSpPr>
                <a:spLocks noChangeShapeType="1"/>
              </p:cNvSpPr>
              <p:nvPr/>
            </p:nvSpPr>
            <p:spPr bwMode="auto">
              <a:xfrm>
                <a:off x="3794919" y="341659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4" name="Line 182"/>
              <p:cNvSpPr>
                <a:spLocks noChangeShapeType="1"/>
              </p:cNvSpPr>
              <p:nvPr/>
            </p:nvSpPr>
            <p:spPr bwMode="auto">
              <a:xfrm>
                <a:off x="3813969" y="34197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5" name="Line 183"/>
              <p:cNvSpPr>
                <a:spLocks noChangeShapeType="1"/>
              </p:cNvSpPr>
              <p:nvPr/>
            </p:nvSpPr>
            <p:spPr bwMode="auto">
              <a:xfrm>
                <a:off x="3829844" y="3429291"/>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6" name="Line 184"/>
              <p:cNvSpPr>
                <a:spLocks noChangeShapeType="1"/>
              </p:cNvSpPr>
              <p:nvPr/>
            </p:nvSpPr>
            <p:spPr bwMode="auto">
              <a:xfrm>
                <a:off x="3845719" y="34324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7" name="Line 185"/>
              <p:cNvSpPr>
                <a:spLocks noChangeShapeType="1"/>
              </p:cNvSpPr>
              <p:nvPr/>
            </p:nvSpPr>
            <p:spPr bwMode="auto">
              <a:xfrm>
                <a:off x="3861594" y="344199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8" name="Line 186"/>
              <p:cNvSpPr>
                <a:spLocks noChangeShapeType="1"/>
              </p:cNvSpPr>
              <p:nvPr/>
            </p:nvSpPr>
            <p:spPr bwMode="auto">
              <a:xfrm>
                <a:off x="3880644" y="344834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9" name="Line 187"/>
              <p:cNvSpPr>
                <a:spLocks noChangeShapeType="1"/>
              </p:cNvSpPr>
              <p:nvPr/>
            </p:nvSpPr>
            <p:spPr bwMode="auto">
              <a:xfrm>
                <a:off x="3896519" y="345151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0" name="Line 188"/>
              <p:cNvSpPr>
                <a:spLocks noChangeShapeType="1"/>
              </p:cNvSpPr>
              <p:nvPr/>
            </p:nvSpPr>
            <p:spPr bwMode="auto">
              <a:xfrm>
                <a:off x="3912394" y="345469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1" name="Line 189"/>
              <p:cNvSpPr>
                <a:spLocks noChangeShapeType="1"/>
              </p:cNvSpPr>
              <p:nvPr/>
            </p:nvSpPr>
            <p:spPr bwMode="auto">
              <a:xfrm>
                <a:off x="3928269" y="3461041"/>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2" name="Line 190"/>
              <p:cNvSpPr>
                <a:spLocks noChangeShapeType="1"/>
              </p:cNvSpPr>
              <p:nvPr/>
            </p:nvSpPr>
            <p:spPr bwMode="auto">
              <a:xfrm>
                <a:off x="3947319" y="346421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3" name="Line 191"/>
              <p:cNvSpPr>
                <a:spLocks noChangeShapeType="1"/>
              </p:cNvSpPr>
              <p:nvPr/>
            </p:nvSpPr>
            <p:spPr bwMode="auto">
              <a:xfrm>
                <a:off x="3966369" y="346421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4" name="Line 192"/>
              <p:cNvSpPr>
                <a:spLocks noChangeShapeType="1"/>
              </p:cNvSpPr>
              <p:nvPr/>
            </p:nvSpPr>
            <p:spPr bwMode="auto">
              <a:xfrm>
                <a:off x="3982244" y="346421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5" name="Line 193"/>
              <p:cNvSpPr>
                <a:spLocks noChangeShapeType="1"/>
              </p:cNvSpPr>
              <p:nvPr/>
            </p:nvSpPr>
            <p:spPr bwMode="auto">
              <a:xfrm>
                <a:off x="4001294" y="3467391"/>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6" name="Line 194"/>
              <p:cNvSpPr>
                <a:spLocks noChangeShapeType="1"/>
              </p:cNvSpPr>
              <p:nvPr/>
            </p:nvSpPr>
            <p:spPr bwMode="auto">
              <a:xfrm>
                <a:off x="4017169" y="347691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7" name="Line 195"/>
              <p:cNvSpPr>
                <a:spLocks noChangeShapeType="1"/>
              </p:cNvSpPr>
              <p:nvPr/>
            </p:nvSpPr>
            <p:spPr bwMode="auto">
              <a:xfrm>
                <a:off x="4033044" y="348326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8" name="Line 196"/>
              <p:cNvSpPr>
                <a:spLocks noChangeShapeType="1"/>
              </p:cNvSpPr>
              <p:nvPr/>
            </p:nvSpPr>
            <p:spPr bwMode="auto">
              <a:xfrm>
                <a:off x="4048919" y="3492791"/>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9" name="Line 197"/>
              <p:cNvSpPr>
                <a:spLocks noChangeShapeType="1"/>
              </p:cNvSpPr>
              <p:nvPr/>
            </p:nvSpPr>
            <p:spPr bwMode="auto">
              <a:xfrm>
                <a:off x="4064794" y="3499141"/>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0" name="Line 198"/>
              <p:cNvSpPr>
                <a:spLocks noChangeShapeType="1"/>
              </p:cNvSpPr>
              <p:nvPr/>
            </p:nvSpPr>
            <p:spPr bwMode="auto">
              <a:xfrm>
                <a:off x="4080669" y="350549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1" name="Line 199"/>
              <p:cNvSpPr>
                <a:spLocks noChangeShapeType="1"/>
              </p:cNvSpPr>
              <p:nvPr/>
            </p:nvSpPr>
            <p:spPr bwMode="auto">
              <a:xfrm>
                <a:off x="4096544" y="35086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2" name="Line 200"/>
              <p:cNvSpPr>
                <a:spLocks noChangeShapeType="1"/>
              </p:cNvSpPr>
              <p:nvPr/>
            </p:nvSpPr>
            <p:spPr bwMode="auto">
              <a:xfrm>
                <a:off x="4112419" y="35086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3" name="Line 201"/>
              <p:cNvSpPr>
                <a:spLocks noChangeShapeType="1"/>
              </p:cNvSpPr>
              <p:nvPr/>
            </p:nvSpPr>
            <p:spPr bwMode="auto">
              <a:xfrm>
                <a:off x="4128294" y="35086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4" name="Line 202"/>
              <p:cNvSpPr>
                <a:spLocks noChangeShapeType="1"/>
              </p:cNvSpPr>
              <p:nvPr/>
            </p:nvSpPr>
            <p:spPr bwMode="auto">
              <a:xfrm>
                <a:off x="4144169" y="35086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5" name="Line 203"/>
              <p:cNvSpPr>
                <a:spLocks noChangeShapeType="1"/>
              </p:cNvSpPr>
              <p:nvPr/>
            </p:nvSpPr>
            <p:spPr bwMode="auto">
              <a:xfrm>
                <a:off x="4163219" y="35086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6" name="Line 204"/>
              <p:cNvSpPr>
                <a:spLocks noChangeShapeType="1"/>
              </p:cNvSpPr>
              <p:nvPr/>
            </p:nvSpPr>
            <p:spPr bwMode="auto">
              <a:xfrm>
                <a:off x="4179094" y="35086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7" name="Line 206"/>
              <p:cNvSpPr>
                <a:spLocks noChangeShapeType="1"/>
              </p:cNvSpPr>
              <p:nvPr/>
            </p:nvSpPr>
            <p:spPr bwMode="auto">
              <a:xfrm>
                <a:off x="4194969" y="35086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8" name="Line 207"/>
              <p:cNvSpPr>
                <a:spLocks noChangeShapeType="1"/>
              </p:cNvSpPr>
              <p:nvPr/>
            </p:nvSpPr>
            <p:spPr bwMode="auto">
              <a:xfrm>
                <a:off x="4210844" y="35086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9" name="Line 208"/>
              <p:cNvSpPr>
                <a:spLocks noChangeShapeType="1"/>
              </p:cNvSpPr>
              <p:nvPr/>
            </p:nvSpPr>
            <p:spPr bwMode="auto">
              <a:xfrm>
                <a:off x="4229894" y="35086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0" name="Line 209"/>
              <p:cNvSpPr>
                <a:spLocks noChangeShapeType="1"/>
              </p:cNvSpPr>
              <p:nvPr/>
            </p:nvSpPr>
            <p:spPr bwMode="auto">
              <a:xfrm>
                <a:off x="4245769" y="35086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1" name="Line 210"/>
              <p:cNvSpPr>
                <a:spLocks noChangeShapeType="1"/>
              </p:cNvSpPr>
              <p:nvPr/>
            </p:nvSpPr>
            <p:spPr bwMode="auto">
              <a:xfrm>
                <a:off x="4261644" y="35086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2" name="Line 211"/>
              <p:cNvSpPr>
                <a:spLocks noChangeShapeType="1"/>
              </p:cNvSpPr>
              <p:nvPr/>
            </p:nvSpPr>
            <p:spPr bwMode="auto">
              <a:xfrm>
                <a:off x="4277519" y="35086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3" name="Line 212"/>
              <p:cNvSpPr>
                <a:spLocks noChangeShapeType="1"/>
              </p:cNvSpPr>
              <p:nvPr/>
            </p:nvSpPr>
            <p:spPr bwMode="auto">
              <a:xfrm>
                <a:off x="4296569" y="35086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4" name="Line 213"/>
              <p:cNvSpPr>
                <a:spLocks noChangeShapeType="1"/>
              </p:cNvSpPr>
              <p:nvPr/>
            </p:nvSpPr>
            <p:spPr bwMode="auto">
              <a:xfrm>
                <a:off x="4312444" y="351501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5" name="Line 214"/>
              <p:cNvSpPr>
                <a:spLocks noChangeShapeType="1"/>
              </p:cNvSpPr>
              <p:nvPr/>
            </p:nvSpPr>
            <p:spPr bwMode="auto">
              <a:xfrm>
                <a:off x="4328319" y="351501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6" name="Line 215"/>
              <p:cNvSpPr>
                <a:spLocks noChangeShapeType="1"/>
              </p:cNvSpPr>
              <p:nvPr/>
            </p:nvSpPr>
            <p:spPr bwMode="auto">
              <a:xfrm>
                <a:off x="4344194" y="3524541"/>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7" name="Line 216"/>
              <p:cNvSpPr>
                <a:spLocks noChangeShapeType="1"/>
              </p:cNvSpPr>
              <p:nvPr/>
            </p:nvSpPr>
            <p:spPr bwMode="auto">
              <a:xfrm>
                <a:off x="4360069" y="352771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8" name="Line 217"/>
              <p:cNvSpPr>
                <a:spLocks noChangeShapeType="1"/>
              </p:cNvSpPr>
              <p:nvPr/>
            </p:nvSpPr>
            <p:spPr bwMode="auto">
              <a:xfrm>
                <a:off x="4372769" y="353724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9" name="Line 218"/>
              <p:cNvSpPr>
                <a:spLocks noChangeShapeType="1"/>
              </p:cNvSpPr>
              <p:nvPr/>
            </p:nvSpPr>
            <p:spPr bwMode="auto">
              <a:xfrm>
                <a:off x="4388644" y="354676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0" name="Line 219"/>
              <p:cNvSpPr>
                <a:spLocks noChangeShapeType="1"/>
              </p:cNvSpPr>
              <p:nvPr/>
            </p:nvSpPr>
            <p:spPr bwMode="auto">
              <a:xfrm>
                <a:off x="4404519" y="355629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1" name="Line 220"/>
              <p:cNvSpPr>
                <a:spLocks noChangeShapeType="1"/>
              </p:cNvSpPr>
              <p:nvPr/>
            </p:nvSpPr>
            <p:spPr bwMode="auto">
              <a:xfrm>
                <a:off x="4417219" y="356581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2" name="Line 221"/>
              <p:cNvSpPr>
                <a:spLocks noChangeShapeType="1"/>
              </p:cNvSpPr>
              <p:nvPr/>
            </p:nvSpPr>
            <p:spPr bwMode="auto">
              <a:xfrm>
                <a:off x="4433094" y="3575341"/>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3" name="Line 222"/>
              <p:cNvSpPr>
                <a:spLocks noChangeShapeType="1"/>
              </p:cNvSpPr>
              <p:nvPr/>
            </p:nvSpPr>
            <p:spPr bwMode="auto">
              <a:xfrm>
                <a:off x="4448969" y="3581691"/>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4" name="Line 223"/>
              <p:cNvSpPr>
                <a:spLocks noChangeShapeType="1"/>
              </p:cNvSpPr>
              <p:nvPr/>
            </p:nvSpPr>
            <p:spPr bwMode="auto">
              <a:xfrm>
                <a:off x="4461669" y="358486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5" name="Line 224"/>
              <p:cNvSpPr>
                <a:spLocks noChangeShapeType="1"/>
              </p:cNvSpPr>
              <p:nvPr/>
            </p:nvSpPr>
            <p:spPr bwMode="auto">
              <a:xfrm>
                <a:off x="4477544" y="3594391"/>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6" name="Line 225"/>
              <p:cNvSpPr>
                <a:spLocks noChangeShapeType="1"/>
              </p:cNvSpPr>
              <p:nvPr/>
            </p:nvSpPr>
            <p:spPr bwMode="auto">
              <a:xfrm>
                <a:off x="4487069" y="36229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7" name="Line 226"/>
              <p:cNvSpPr>
                <a:spLocks noChangeShapeType="1"/>
              </p:cNvSpPr>
              <p:nvPr/>
            </p:nvSpPr>
            <p:spPr bwMode="auto">
              <a:xfrm>
                <a:off x="4537869" y="36229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8" name="Line 227"/>
              <p:cNvSpPr>
                <a:spLocks noChangeShapeType="1"/>
              </p:cNvSpPr>
              <p:nvPr/>
            </p:nvSpPr>
            <p:spPr bwMode="auto">
              <a:xfrm>
                <a:off x="4553744" y="36229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9" name="Line 228"/>
              <p:cNvSpPr>
                <a:spLocks noChangeShapeType="1"/>
              </p:cNvSpPr>
              <p:nvPr/>
            </p:nvSpPr>
            <p:spPr bwMode="auto">
              <a:xfrm>
                <a:off x="4572794" y="36229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0" name="Line 229"/>
              <p:cNvSpPr>
                <a:spLocks noChangeShapeType="1"/>
              </p:cNvSpPr>
              <p:nvPr/>
            </p:nvSpPr>
            <p:spPr bwMode="auto">
              <a:xfrm>
                <a:off x="4607719" y="36229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1" name="Line 230"/>
              <p:cNvSpPr>
                <a:spLocks noChangeShapeType="1"/>
              </p:cNvSpPr>
              <p:nvPr/>
            </p:nvSpPr>
            <p:spPr bwMode="auto">
              <a:xfrm>
                <a:off x="4623594" y="36229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2" name="Line 231"/>
              <p:cNvSpPr>
                <a:spLocks noChangeShapeType="1"/>
              </p:cNvSpPr>
              <p:nvPr/>
            </p:nvSpPr>
            <p:spPr bwMode="auto">
              <a:xfrm>
                <a:off x="4642644" y="36229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3" name="Line 232"/>
              <p:cNvSpPr>
                <a:spLocks noChangeShapeType="1"/>
              </p:cNvSpPr>
              <p:nvPr/>
            </p:nvSpPr>
            <p:spPr bwMode="auto">
              <a:xfrm>
                <a:off x="4671219" y="36229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4" name="Line 233"/>
              <p:cNvSpPr>
                <a:spLocks noChangeShapeType="1"/>
              </p:cNvSpPr>
              <p:nvPr/>
            </p:nvSpPr>
            <p:spPr bwMode="auto">
              <a:xfrm>
                <a:off x="4687094" y="36229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5" name="Line 234"/>
              <p:cNvSpPr>
                <a:spLocks noChangeShapeType="1"/>
              </p:cNvSpPr>
              <p:nvPr/>
            </p:nvSpPr>
            <p:spPr bwMode="auto">
              <a:xfrm>
                <a:off x="4702969" y="36229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6" name="Line 235"/>
              <p:cNvSpPr>
                <a:spLocks noChangeShapeType="1"/>
              </p:cNvSpPr>
              <p:nvPr/>
            </p:nvSpPr>
            <p:spPr bwMode="auto">
              <a:xfrm>
                <a:off x="4868069" y="36229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7" name="Line 236"/>
              <p:cNvSpPr>
                <a:spLocks noChangeShapeType="1"/>
              </p:cNvSpPr>
              <p:nvPr/>
            </p:nvSpPr>
            <p:spPr bwMode="auto">
              <a:xfrm>
                <a:off x="4887119" y="36229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8" name="Line 237"/>
              <p:cNvSpPr>
                <a:spLocks noChangeShapeType="1"/>
              </p:cNvSpPr>
              <p:nvPr/>
            </p:nvSpPr>
            <p:spPr bwMode="auto">
              <a:xfrm>
                <a:off x="4998244" y="36229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9" name="Line 238"/>
              <p:cNvSpPr>
                <a:spLocks noChangeShapeType="1"/>
              </p:cNvSpPr>
              <p:nvPr/>
            </p:nvSpPr>
            <p:spPr bwMode="auto">
              <a:xfrm>
                <a:off x="5014119" y="36229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0" name="Line 239"/>
              <p:cNvSpPr>
                <a:spLocks noChangeShapeType="1"/>
              </p:cNvSpPr>
              <p:nvPr/>
            </p:nvSpPr>
            <p:spPr bwMode="auto">
              <a:xfrm>
                <a:off x="5052219" y="36229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1" name="Line 240"/>
              <p:cNvSpPr>
                <a:spLocks noChangeShapeType="1"/>
              </p:cNvSpPr>
              <p:nvPr/>
            </p:nvSpPr>
            <p:spPr bwMode="auto">
              <a:xfrm>
                <a:off x="5074444" y="36229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2" name="Line 241"/>
              <p:cNvSpPr>
                <a:spLocks noChangeShapeType="1"/>
              </p:cNvSpPr>
              <p:nvPr/>
            </p:nvSpPr>
            <p:spPr bwMode="auto">
              <a:xfrm>
                <a:off x="5112544" y="36229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3" name="Line 242"/>
              <p:cNvSpPr>
                <a:spLocks noChangeShapeType="1"/>
              </p:cNvSpPr>
              <p:nvPr/>
            </p:nvSpPr>
            <p:spPr bwMode="auto">
              <a:xfrm>
                <a:off x="5188744" y="36229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4" name="Line 243"/>
              <p:cNvSpPr>
                <a:spLocks noChangeShapeType="1"/>
              </p:cNvSpPr>
              <p:nvPr/>
            </p:nvSpPr>
            <p:spPr bwMode="auto">
              <a:xfrm>
                <a:off x="5226844" y="36229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5" name="Line 244"/>
              <p:cNvSpPr>
                <a:spLocks noChangeShapeType="1"/>
              </p:cNvSpPr>
              <p:nvPr/>
            </p:nvSpPr>
            <p:spPr bwMode="auto">
              <a:xfrm>
                <a:off x="5249069" y="36229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6" name="Line 245"/>
              <p:cNvSpPr>
                <a:spLocks noChangeShapeType="1"/>
              </p:cNvSpPr>
              <p:nvPr/>
            </p:nvSpPr>
            <p:spPr bwMode="auto">
              <a:xfrm>
                <a:off x="4925219" y="36229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7" name="Line 246"/>
              <p:cNvSpPr>
                <a:spLocks noChangeShapeType="1"/>
              </p:cNvSpPr>
              <p:nvPr/>
            </p:nvSpPr>
            <p:spPr bwMode="auto">
              <a:xfrm>
                <a:off x="4941094" y="36229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8" name="Line 247"/>
              <p:cNvSpPr>
                <a:spLocks noChangeShapeType="1"/>
              </p:cNvSpPr>
              <p:nvPr/>
            </p:nvSpPr>
            <p:spPr bwMode="auto">
              <a:xfrm>
                <a:off x="4956969" y="36229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9" name="Line 248"/>
              <p:cNvSpPr>
                <a:spLocks noChangeShapeType="1"/>
              </p:cNvSpPr>
              <p:nvPr/>
            </p:nvSpPr>
            <p:spPr bwMode="auto">
              <a:xfrm>
                <a:off x="4731544" y="36229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0" name="Line 249"/>
              <p:cNvSpPr>
                <a:spLocks noChangeShapeType="1"/>
              </p:cNvSpPr>
              <p:nvPr/>
            </p:nvSpPr>
            <p:spPr bwMode="auto">
              <a:xfrm>
                <a:off x="4763294" y="36229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1" name="Line 250"/>
              <p:cNvSpPr>
                <a:spLocks noChangeShapeType="1"/>
              </p:cNvSpPr>
              <p:nvPr/>
            </p:nvSpPr>
            <p:spPr bwMode="auto">
              <a:xfrm>
                <a:off x="4798219" y="36229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2" name="Line 251"/>
              <p:cNvSpPr>
                <a:spLocks noChangeShapeType="1"/>
              </p:cNvSpPr>
              <p:nvPr/>
            </p:nvSpPr>
            <p:spPr bwMode="auto">
              <a:xfrm>
                <a:off x="4839494" y="3622966"/>
                <a:ext cx="0" cy="508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3" name="Line 252"/>
              <p:cNvSpPr>
                <a:spLocks noChangeShapeType="1"/>
              </p:cNvSpPr>
              <p:nvPr/>
            </p:nvSpPr>
            <p:spPr bwMode="auto">
              <a:xfrm>
                <a:off x="1299369" y="2645066"/>
                <a:ext cx="0" cy="476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599" name="Group 5598"/>
            <p:cNvGrpSpPr/>
            <p:nvPr/>
          </p:nvGrpSpPr>
          <p:grpSpPr>
            <a:xfrm>
              <a:off x="1293019" y="2761784"/>
              <a:ext cx="3952875" cy="1146175"/>
              <a:chOff x="1293019" y="2645066"/>
              <a:chExt cx="3952875" cy="1146175"/>
            </a:xfrm>
          </p:grpSpPr>
          <p:sp>
            <p:nvSpPr>
              <p:cNvPr id="5244" name="Freeform 253"/>
              <p:cNvSpPr>
                <a:spLocks/>
              </p:cNvSpPr>
              <p:nvPr/>
            </p:nvSpPr>
            <p:spPr bwMode="auto">
              <a:xfrm>
                <a:off x="1293019" y="2667291"/>
                <a:ext cx="3952875" cy="1098550"/>
              </a:xfrm>
              <a:custGeom>
                <a:avLst/>
                <a:gdLst>
                  <a:gd name="T0" fmla="*/ 0 w 2490"/>
                  <a:gd name="T1" fmla="*/ 0 h 692"/>
                  <a:gd name="T2" fmla="*/ 102 w 2490"/>
                  <a:gd name="T3" fmla="*/ 20 h 692"/>
                  <a:gd name="T4" fmla="*/ 246 w 2490"/>
                  <a:gd name="T5" fmla="*/ 128 h 692"/>
                  <a:gd name="T6" fmla="*/ 320 w 2490"/>
                  <a:gd name="T7" fmla="*/ 182 h 692"/>
                  <a:gd name="T8" fmla="*/ 398 w 2490"/>
                  <a:gd name="T9" fmla="*/ 222 h 692"/>
                  <a:gd name="T10" fmla="*/ 432 w 2490"/>
                  <a:gd name="T11" fmla="*/ 252 h 692"/>
                  <a:gd name="T12" fmla="*/ 508 w 2490"/>
                  <a:gd name="T13" fmla="*/ 296 h 692"/>
                  <a:gd name="T14" fmla="*/ 568 w 2490"/>
                  <a:gd name="T15" fmla="*/ 316 h 692"/>
                  <a:gd name="T16" fmla="*/ 644 w 2490"/>
                  <a:gd name="T17" fmla="*/ 360 h 692"/>
                  <a:gd name="T18" fmla="*/ 674 w 2490"/>
                  <a:gd name="T19" fmla="*/ 374 h 692"/>
                  <a:gd name="T20" fmla="*/ 702 w 2490"/>
                  <a:gd name="T21" fmla="*/ 376 h 692"/>
                  <a:gd name="T22" fmla="*/ 764 w 2490"/>
                  <a:gd name="T23" fmla="*/ 408 h 692"/>
                  <a:gd name="T24" fmla="*/ 826 w 2490"/>
                  <a:gd name="T25" fmla="*/ 426 h 692"/>
                  <a:gd name="T26" fmla="*/ 886 w 2490"/>
                  <a:gd name="T27" fmla="*/ 452 h 692"/>
                  <a:gd name="T28" fmla="*/ 928 w 2490"/>
                  <a:gd name="T29" fmla="*/ 456 h 692"/>
                  <a:gd name="T30" fmla="*/ 982 w 2490"/>
                  <a:gd name="T31" fmla="*/ 478 h 692"/>
                  <a:gd name="T32" fmla="*/ 1074 w 2490"/>
                  <a:gd name="T33" fmla="*/ 484 h 692"/>
                  <a:gd name="T34" fmla="*/ 1112 w 2490"/>
                  <a:gd name="T35" fmla="*/ 500 h 692"/>
                  <a:gd name="T36" fmla="*/ 1160 w 2490"/>
                  <a:gd name="T37" fmla="*/ 510 h 692"/>
                  <a:gd name="T38" fmla="*/ 1196 w 2490"/>
                  <a:gd name="T39" fmla="*/ 522 h 692"/>
                  <a:gd name="T40" fmla="*/ 1330 w 2490"/>
                  <a:gd name="T41" fmla="*/ 540 h 692"/>
                  <a:gd name="T42" fmla="*/ 1392 w 2490"/>
                  <a:gd name="T43" fmla="*/ 554 h 692"/>
                  <a:gd name="T44" fmla="*/ 1424 w 2490"/>
                  <a:gd name="T45" fmla="*/ 564 h 692"/>
                  <a:gd name="T46" fmla="*/ 1448 w 2490"/>
                  <a:gd name="T47" fmla="*/ 568 h 692"/>
                  <a:gd name="T48" fmla="*/ 1474 w 2490"/>
                  <a:gd name="T49" fmla="*/ 578 h 692"/>
                  <a:gd name="T50" fmla="*/ 1504 w 2490"/>
                  <a:gd name="T51" fmla="*/ 586 h 692"/>
                  <a:gd name="T52" fmla="*/ 1652 w 2490"/>
                  <a:gd name="T53" fmla="*/ 586 h 692"/>
                  <a:gd name="T54" fmla="*/ 1652 w 2490"/>
                  <a:gd name="T55" fmla="*/ 590 h 692"/>
                  <a:gd name="T56" fmla="*/ 1678 w 2490"/>
                  <a:gd name="T57" fmla="*/ 590 h 692"/>
                  <a:gd name="T58" fmla="*/ 1678 w 2490"/>
                  <a:gd name="T59" fmla="*/ 594 h 692"/>
                  <a:gd name="T60" fmla="*/ 1700 w 2490"/>
                  <a:gd name="T61" fmla="*/ 594 h 692"/>
                  <a:gd name="T62" fmla="*/ 1700 w 2490"/>
                  <a:gd name="T63" fmla="*/ 600 h 692"/>
                  <a:gd name="T64" fmla="*/ 1714 w 2490"/>
                  <a:gd name="T65" fmla="*/ 600 h 692"/>
                  <a:gd name="T66" fmla="*/ 1714 w 2490"/>
                  <a:gd name="T67" fmla="*/ 606 h 692"/>
                  <a:gd name="T68" fmla="*/ 1732 w 2490"/>
                  <a:gd name="T69" fmla="*/ 606 h 692"/>
                  <a:gd name="T70" fmla="*/ 1732 w 2490"/>
                  <a:gd name="T71" fmla="*/ 610 h 692"/>
                  <a:gd name="T72" fmla="*/ 1746 w 2490"/>
                  <a:gd name="T73" fmla="*/ 610 h 692"/>
                  <a:gd name="T74" fmla="*/ 1746 w 2490"/>
                  <a:gd name="T75" fmla="*/ 618 h 692"/>
                  <a:gd name="T76" fmla="*/ 1810 w 2490"/>
                  <a:gd name="T77" fmla="*/ 618 h 692"/>
                  <a:gd name="T78" fmla="*/ 1810 w 2490"/>
                  <a:gd name="T79" fmla="*/ 624 h 692"/>
                  <a:gd name="T80" fmla="*/ 1874 w 2490"/>
                  <a:gd name="T81" fmla="*/ 624 h 692"/>
                  <a:gd name="T82" fmla="*/ 1874 w 2490"/>
                  <a:gd name="T83" fmla="*/ 630 h 692"/>
                  <a:gd name="T84" fmla="*/ 1926 w 2490"/>
                  <a:gd name="T85" fmla="*/ 630 h 692"/>
                  <a:gd name="T86" fmla="*/ 1926 w 2490"/>
                  <a:gd name="T87" fmla="*/ 634 h 692"/>
                  <a:gd name="T88" fmla="*/ 1940 w 2490"/>
                  <a:gd name="T89" fmla="*/ 634 h 692"/>
                  <a:gd name="T90" fmla="*/ 1940 w 2490"/>
                  <a:gd name="T91" fmla="*/ 638 h 692"/>
                  <a:gd name="T92" fmla="*/ 1956 w 2490"/>
                  <a:gd name="T93" fmla="*/ 638 h 692"/>
                  <a:gd name="T94" fmla="*/ 1956 w 2490"/>
                  <a:gd name="T95" fmla="*/ 642 h 692"/>
                  <a:gd name="T96" fmla="*/ 1984 w 2490"/>
                  <a:gd name="T97" fmla="*/ 642 h 692"/>
                  <a:gd name="T98" fmla="*/ 1984 w 2490"/>
                  <a:gd name="T99" fmla="*/ 650 h 692"/>
                  <a:gd name="T100" fmla="*/ 2010 w 2490"/>
                  <a:gd name="T101" fmla="*/ 650 h 692"/>
                  <a:gd name="T102" fmla="*/ 2010 w 2490"/>
                  <a:gd name="T103" fmla="*/ 660 h 692"/>
                  <a:gd name="T104" fmla="*/ 2048 w 2490"/>
                  <a:gd name="T105" fmla="*/ 660 h 692"/>
                  <a:gd name="T106" fmla="*/ 2048 w 2490"/>
                  <a:gd name="T107" fmla="*/ 664 h 692"/>
                  <a:gd name="T108" fmla="*/ 2056 w 2490"/>
                  <a:gd name="T109" fmla="*/ 664 h 692"/>
                  <a:gd name="T110" fmla="*/ 2056 w 2490"/>
                  <a:gd name="T111" fmla="*/ 670 h 692"/>
                  <a:gd name="T112" fmla="*/ 2074 w 2490"/>
                  <a:gd name="T113" fmla="*/ 670 h 692"/>
                  <a:gd name="T114" fmla="*/ 2074 w 2490"/>
                  <a:gd name="T115" fmla="*/ 676 h 692"/>
                  <a:gd name="T116" fmla="*/ 2160 w 2490"/>
                  <a:gd name="T117" fmla="*/ 676 h 692"/>
                  <a:gd name="T118" fmla="*/ 2160 w 2490"/>
                  <a:gd name="T119" fmla="*/ 682 h 692"/>
                  <a:gd name="T120" fmla="*/ 2272 w 2490"/>
                  <a:gd name="T121" fmla="*/ 682 h 692"/>
                  <a:gd name="T122" fmla="*/ 2272 w 2490"/>
                  <a:gd name="T123" fmla="*/ 692 h 692"/>
                  <a:gd name="T124" fmla="*/ 2490 w 2490"/>
                  <a:gd name="T1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90" h="692">
                    <a:moveTo>
                      <a:pt x="0" y="0"/>
                    </a:moveTo>
                    <a:lnTo>
                      <a:pt x="102" y="20"/>
                    </a:lnTo>
                    <a:lnTo>
                      <a:pt x="246" y="128"/>
                    </a:lnTo>
                    <a:lnTo>
                      <a:pt x="320" y="182"/>
                    </a:lnTo>
                    <a:lnTo>
                      <a:pt x="398" y="222"/>
                    </a:lnTo>
                    <a:lnTo>
                      <a:pt x="432" y="252"/>
                    </a:lnTo>
                    <a:lnTo>
                      <a:pt x="508" y="296"/>
                    </a:lnTo>
                    <a:lnTo>
                      <a:pt x="568" y="316"/>
                    </a:lnTo>
                    <a:lnTo>
                      <a:pt x="644" y="360"/>
                    </a:lnTo>
                    <a:lnTo>
                      <a:pt x="674" y="374"/>
                    </a:lnTo>
                    <a:lnTo>
                      <a:pt x="702" y="376"/>
                    </a:lnTo>
                    <a:lnTo>
                      <a:pt x="764" y="408"/>
                    </a:lnTo>
                    <a:lnTo>
                      <a:pt x="826" y="426"/>
                    </a:lnTo>
                    <a:lnTo>
                      <a:pt x="886" y="452"/>
                    </a:lnTo>
                    <a:lnTo>
                      <a:pt x="928" y="456"/>
                    </a:lnTo>
                    <a:lnTo>
                      <a:pt x="982" y="478"/>
                    </a:lnTo>
                    <a:lnTo>
                      <a:pt x="1074" y="484"/>
                    </a:lnTo>
                    <a:lnTo>
                      <a:pt x="1112" y="500"/>
                    </a:lnTo>
                    <a:lnTo>
                      <a:pt x="1160" y="510"/>
                    </a:lnTo>
                    <a:lnTo>
                      <a:pt x="1196" y="522"/>
                    </a:lnTo>
                    <a:lnTo>
                      <a:pt x="1330" y="540"/>
                    </a:lnTo>
                    <a:lnTo>
                      <a:pt x="1392" y="554"/>
                    </a:lnTo>
                    <a:lnTo>
                      <a:pt x="1424" y="564"/>
                    </a:lnTo>
                    <a:lnTo>
                      <a:pt x="1448" y="568"/>
                    </a:lnTo>
                    <a:lnTo>
                      <a:pt x="1474" y="578"/>
                    </a:lnTo>
                    <a:lnTo>
                      <a:pt x="1504" y="586"/>
                    </a:lnTo>
                    <a:lnTo>
                      <a:pt x="1652" y="586"/>
                    </a:lnTo>
                    <a:lnTo>
                      <a:pt x="1652" y="590"/>
                    </a:lnTo>
                    <a:lnTo>
                      <a:pt x="1678" y="590"/>
                    </a:lnTo>
                    <a:lnTo>
                      <a:pt x="1678" y="594"/>
                    </a:lnTo>
                    <a:lnTo>
                      <a:pt x="1700" y="594"/>
                    </a:lnTo>
                    <a:lnTo>
                      <a:pt x="1700" y="600"/>
                    </a:lnTo>
                    <a:lnTo>
                      <a:pt x="1714" y="600"/>
                    </a:lnTo>
                    <a:lnTo>
                      <a:pt x="1714" y="606"/>
                    </a:lnTo>
                    <a:lnTo>
                      <a:pt x="1732" y="606"/>
                    </a:lnTo>
                    <a:lnTo>
                      <a:pt x="1732" y="610"/>
                    </a:lnTo>
                    <a:lnTo>
                      <a:pt x="1746" y="610"/>
                    </a:lnTo>
                    <a:lnTo>
                      <a:pt x="1746" y="618"/>
                    </a:lnTo>
                    <a:lnTo>
                      <a:pt x="1810" y="618"/>
                    </a:lnTo>
                    <a:lnTo>
                      <a:pt x="1810" y="624"/>
                    </a:lnTo>
                    <a:lnTo>
                      <a:pt x="1874" y="624"/>
                    </a:lnTo>
                    <a:lnTo>
                      <a:pt x="1874" y="630"/>
                    </a:lnTo>
                    <a:lnTo>
                      <a:pt x="1926" y="630"/>
                    </a:lnTo>
                    <a:lnTo>
                      <a:pt x="1926" y="634"/>
                    </a:lnTo>
                    <a:lnTo>
                      <a:pt x="1940" y="634"/>
                    </a:lnTo>
                    <a:lnTo>
                      <a:pt x="1940" y="638"/>
                    </a:lnTo>
                    <a:lnTo>
                      <a:pt x="1956" y="638"/>
                    </a:lnTo>
                    <a:lnTo>
                      <a:pt x="1956" y="642"/>
                    </a:lnTo>
                    <a:lnTo>
                      <a:pt x="1984" y="642"/>
                    </a:lnTo>
                    <a:lnTo>
                      <a:pt x="1984" y="650"/>
                    </a:lnTo>
                    <a:lnTo>
                      <a:pt x="2010" y="650"/>
                    </a:lnTo>
                    <a:lnTo>
                      <a:pt x="2010" y="660"/>
                    </a:lnTo>
                    <a:lnTo>
                      <a:pt x="2048" y="660"/>
                    </a:lnTo>
                    <a:lnTo>
                      <a:pt x="2048" y="664"/>
                    </a:lnTo>
                    <a:lnTo>
                      <a:pt x="2056" y="664"/>
                    </a:lnTo>
                    <a:lnTo>
                      <a:pt x="2056" y="670"/>
                    </a:lnTo>
                    <a:lnTo>
                      <a:pt x="2074" y="670"/>
                    </a:lnTo>
                    <a:lnTo>
                      <a:pt x="2074" y="676"/>
                    </a:lnTo>
                    <a:lnTo>
                      <a:pt x="2160" y="676"/>
                    </a:lnTo>
                    <a:lnTo>
                      <a:pt x="2160" y="682"/>
                    </a:lnTo>
                    <a:lnTo>
                      <a:pt x="2272" y="682"/>
                    </a:lnTo>
                    <a:lnTo>
                      <a:pt x="2272" y="692"/>
                    </a:lnTo>
                    <a:lnTo>
                      <a:pt x="2490" y="692"/>
                    </a:lnTo>
                  </a:path>
                </a:pathLst>
              </a:custGeom>
              <a:noFill/>
              <a:ln w="28575"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5" name="Line 254"/>
              <p:cNvSpPr>
                <a:spLocks noChangeShapeType="1"/>
              </p:cNvSpPr>
              <p:nvPr/>
            </p:nvSpPr>
            <p:spPr bwMode="auto">
              <a:xfrm>
                <a:off x="1299369" y="264506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6" name="Line 255"/>
              <p:cNvSpPr>
                <a:spLocks noChangeShapeType="1"/>
              </p:cNvSpPr>
              <p:nvPr/>
            </p:nvSpPr>
            <p:spPr bwMode="auto">
              <a:xfrm>
                <a:off x="1318419" y="264506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7" name="Line 256"/>
              <p:cNvSpPr>
                <a:spLocks noChangeShapeType="1"/>
              </p:cNvSpPr>
              <p:nvPr/>
            </p:nvSpPr>
            <p:spPr bwMode="auto">
              <a:xfrm>
                <a:off x="1334294" y="265141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8" name="Line 257"/>
              <p:cNvSpPr>
                <a:spLocks noChangeShapeType="1"/>
              </p:cNvSpPr>
              <p:nvPr/>
            </p:nvSpPr>
            <p:spPr bwMode="auto">
              <a:xfrm>
                <a:off x="1346994" y="265141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9" name="Line 258"/>
              <p:cNvSpPr>
                <a:spLocks noChangeShapeType="1"/>
              </p:cNvSpPr>
              <p:nvPr/>
            </p:nvSpPr>
            <p:spPr bwMode="auto">
              <a:xfrm>
                <a:off x="1362869" y="265459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0" name="Line 259"/>
              <p:cNvSpPr>
                <a:spLocks noChangeShapeType="1"/>
              </p:cNvSpPr>
              <p:nvPr/>
            </p:nvSpPr>
            <p:spPr bwMode="auto">
              <a:xfrm>
                <a:off x="1378744" y="265776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1" name="Line 260"/>
              <p:cNvSpPr>
                <a:spLocks noChangeShapeType="1"/>
              </p:cNvSpPr>
              <p:nvPr/>
            </p:nvSpPr>
            <p:spPr bwMode="auto">
              <a:xfrm>
                <a:off x="1397794" y="26609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2" name="Line 261"/>
              <p:cNvSpPr>
                <a:spLocks noChangeShapeType="1"/>
              </p:cNvSpPr>
              <p:nvPr/>
            </p:nvSpPr>
            <p:spPr bwMode="auto">
              <a:xfrm>
                <a:off x="1413669" y="266729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3" name="Line 262"/>
              <p:cNvSpPr>
                <a:spLocks noChangeShapeType="1"/>
              </p:cNvSpPr>
              <p:nvPr/>
            </p:nvSpPr>
            <p:spPr bwMode="auto">
              <a:xfrm>
                <a:off x="1429544" y="267046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4" name="Line 263"/>
              <p:cNvSpPr>
                <a:spLocks noChangeShapeType="1"/>
              </p:cNvSpPr>
              <p:nvPr/>
            </p:nvSpPr>
            <p:spPr bwMode="auto">
              <a:xfrm>
                <a:off x="1445419" y="267681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5" name="Line 264"/>
              <p:cNvSpPr>
                <a:spLocks noChangeShapeType="1"/>
              </p:cNvSpPr>
              <p:nvPr/>
            </p:nvSpPr>
            <p:spPr bwMode="auto">
              <a:xfrm>
                <a:off x="1461294" y="268316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6" name="Line 265"/>
              <p:cNvSpPr>
                <a:spLocks noChangeShapeType="1"/>
              </p:cNvSpPr>
              <p:nvPr/>
            </p:nvSpPr>
            <p:spPr bwMode="auto">
              <a:xfrm>
                <a:off x="1477169" y="269269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7" name="Line 266"/>
              <p:cNvSpPr>
                <a:spLocks noChangeShapeType="1"/>
              </p:cNvSpPr>
              <p:nvPr/>
            </p:nvSpPr>
            <p:spPr bwMode="auto">
              <a:xfrm>
                <a:off x="1489869" y="270539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8" name="Line 267"/>
              <p:cNvSpPr>
                <a:spLocks noChangeShapeType="1"/>
              </p:cNvSpPr>
              <p:nvPr/>
            </p:nvSpPr>
            <p:spPr bwMode="auto">
              <a:xfrm>
                <a:off x="1502569" y="271491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9" name="Line 268"/>
              <p:cNvSpPr>
                <a:spLocks noChangeShapeType="1"/>
              </p:cNvSpPr>
              <p:nvPr/>
            </p:nvSpPr>
            <p:spPr bwMode="auto">
              <a:xfrm>
                <a:off x="1515269" y="272126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0" name="Line 269"/>
              <p:cNvSpPr>
                <a:spLocks noChangeShapeType="1"/>
              </p:cNvSpPr>
              <p:nvPr/>
            </p:nvSpPr>
            <p:spPr bwMode="auto">
              <a:xfrm>
                <a:off x="1527969" y="273079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1" name="Line 270"/>
              <p:cNvSpPr>
                <a:spLocks noChangeShapeType="1"/>
              </p:cNvSpPr>
              <p:nvPr/>
            </p:nvSpPr>
            <p:spPr bwMode="auto">
              <a:xfrm>
                <a:off x="1543844" y="274031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2" name="Line 271"/>
              <p:cNvSpPr>
                <a:spLocks noChangeShapeType="1"/>
              </p:cNvSpPr>
              <p:nvPr/>
            </p:nvSpPr>
            <p:spPr bwMode="auto">
              <a:xfrm>
                <a:off x="1559719" y="274984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3" name="Line 272"/>
              <p:cNvSpPr>
                <a:spLocks noChangeShapeType="1"/>
              </p:cNvSpPr>
              <p:nvPr/>
            </p:nvSpPr>
            <p:spPr bwMode="auto">
              <a:xfrm>
                <a:off x="1572419" y="276571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4" name="Line 273"/>
              <p:cNvSpPr>
                <a:spLocks noChangeShapeType="1"/>
              </p:cNvSpPr>
              <p:nvPr/>
            </p:nvSpPr>
            <p:spPr bwMode="auto">
              <a:xfrm>
                <a:off x="1585119" y="277206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5" name="Line 274"/>
              <p:cNvSpPr>
                <a:spLocks noChangeShapeType="1"/>
              </p:cNvSpPr>
              <p:nvPr/>
            </p:nvSpPr>
            <p:spPr bwMode="auto">
              <a:xfrm>
                <a:off x="1600994" y="27879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6" name="Line 275"/>
              <p:cNvSpPr>
                <a:spLocks noChangeShapeType="1"/>
              </p:cNvSpPr>
              <p:nvPr/>
            </p:nvSpPr>
            <p:spPr bwMode="auto">
              <a:xfrm>
                <a:off x="1616869" y="280064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7" name="Line 276"/>
              <p:cNvSpPr>
                <a:spLocks noChangeShapeType="1"/>
              </p:cNvSpPr>
              <p:nvPr/>
            </p:nvSpPr>
            <p:spPr bwMode="auto">
              <a:xfrm>
                <a:off x="1632744" y="281334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8" name="Line 277"/>
              <p:cNvSpPr>
                <a:spLocks noChangeShapeType="1"/>
              </p:cNvSpPr>
              <p:nvPr/>
            </p:nvSpPr>
            <p:spPr bwMode="auto">
              <a:xfrm>
                <a:off x="1648619" y="282286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9" name="Line 278"/>
              <p:cNvSpPr>
                <a:spLocks noChangeShapeType="1"/>
              </p:cNvSpPr>
              <p:nvPr/>
            </p:nvSpPr>
            <p:spPr bwMode="auto">
              <a:xfrm>
                <a:off x="1664494" y="283874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0" name="Line 279"/>
              <p:cNvSpPr>
                <a:spLocks noChangeShapeType="1"/>
              </p:cNvSpPr>
              <p:nvPr/>
            </p:nvSpPr>
            <p:spPr bwMode="auto">
              <a:xfrm>
                <a:off x="1680369" y="284826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1" name="Line 280"/>
              <p:cNvSpPr>
                <a:spLocks noChangeShapeType="1"/>
              </p:cNvSpPr>
              <p:nvPr/>
            </p:nvSpPr>
            <p:spPr bwMode="auto">
              <a:xfrm>
                <a:off x="1693069" y="285779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2" name="Line 281"/>
              <p:cNvSpPr>
                <a:spLocks noChangeShapeType="1"/>
              </p:cNvSpPr>
              <p:nvPr/>
            </p:nvSpPr>
            <p:spPr bwMode="auto">
              <a:xfrm>
                <a:off x="1708944" y="286731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3" name="Line 282"/>
              <p:cNvSpPr>
                <a:spLocks noChangeShapeType="1"/>
              </p:cNvSpPr>
              <p:nvPr/>
            </p:nvSpPr>
            <p:spPr bwMode="auto">
              <a:xfrm>
                <a:off x="1724819" y="28768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4" name="Line 283"/>
              <p:cNvSpPr>
                <a:spLocks noChangeShapeType="1"/>
              </p:cNvSpPr>
              <p:nvPr/>
            </p:nvSpPr>
            <p:spPr bwMode="auto">
              <a:xfrm>
                <a:off x="1740694" y="288636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5" name="Line 284"/>
              <p:cNvSpPr>
                <a:spLocks noChangeShapeType="1"/>
              </p:cNvSpPr>
              <p:nvPr/>
            </p:nvSpPr>
            <p:spPr bwMode="auto">
              <a:xfrm>
                <a:off x="1756569" y="289589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6" name="Line 285"/>
              <p:cNvSpPr>
                <a:spLocks noChangeShapeType="1"/>
              </p:cNvSpPr>
              <p:nvPr/>
            </p:nvSpPr>
            <p:spPr bwMode="auto">
              <a:xfrm>
                <a:off x="1769269" y="290541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7" name="Line 286"/>
              <p:cNvSpPr>
                <a:spLocks noChangeShapeType="1"/>
              </p:cNvSpPr>
              <p:nvPr/>
            </p:nvSpPr>
            <p:spPr bwMode="auto">
              <a:xfrm>
                <a:off x="1785144" y="291811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8" name="Line 287"/>
              <p:cNvSpPr>
                <a:spLocks noChangeShapeType="1"/>
              </p:cNvSpPr>
              <p:nvPr/>
            </p:nvSpPr>
            <p:spPr bwMode="auto">
              <a:xfrm>
                <a:off x="1801019" y="292764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9" name="Line 288"/>
              <p:cNvSpPr>
                <a:spLocks noChangeShapeType="1"/>
              </p:cNvSpPr>
              <p:nvPr/>
            </p:nvSpPr>
            <p:spPr bwMode="auto">
              <a:xfrm>
                <a:off x="1816894" y="293716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0" name="Line 289"/>
              <p:cNvSpPr>
                <a:spLocks noChangeShapeType="1"/>
              </p:cNvSpPr>
              <p:nvPr/>
            </p:nvSpPr>
            <p:spPr bwMode="auto">
              <a:xfrm>
                <a:off x="1829594" y="294669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1" name="Line 290"/>
              <p:cNvSpPr>
                <a:spLocks noChangeShapeType="1"/>
              </p:cNvSpPr>
              <p:nvPr/>
            </p:nvSpPr>
            <p:spPr bwMode="auto">
              <a:xfrm>
                <a:off x="1845469" y="295939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2" name="Line 291"/>
              <p:cNvSpPr>
                <a:spLocks noChangeShapeType="1"/>
              </p:cNvSpPr>
              <p:nvPr/>
            </p:nvSpPr>
            <p:spPr bwMode="auto">
              <a:xfrm>
                <a:off x="1861344" y="29657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3" name="Line 292"/>
              <p:cNvSpPr>
                <a:spLocks noChangeShapeType="1"/>
              </p:cNvSpPr>
              <p:nvPr/>
            </p:nvSpPr>
            <p:spPr bwMode="auto">
              <a:xfrm>
                <a:off x="1877219" y="297526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4" name="Line 293"/>
              <p:cNvSpPr>
                <a:spLocks noChangeShapeType="1"/>
              </p:cNvSpPr>
              <p:nvPr/>
            </p:nvSpPr>
            <p:spPr bwMode="auto">
              <a:xfrm>
                <a:off x="1889919" y="298161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5" name="Line 294"/>
              <p:cNvSpPr>
                <a:spLocks noChangeShapeType="1"/>
              </p:cNvSpPr>
              <p:nvPr/>
            </p:nvSpPr>
            <p:spPr bwMode="auto">
              <a:xfrm>
                <a:off x="1905794" y="299431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6" name="Line 295"/>
              <p:cNvSpPr>
                <a:spLocks noChangeShapeType="1"/>
              </p:cNvSpPr>
              <p:nvPr/>
            </p:nvSpPr>
            <p:spPr bwMode="auto">
              <a:xfrm>
                <a:off x="1921669" y="300066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7" name="Line 296"/>
              <p:cNvSpPr>
                <a:spLocks noChangeShapeType="1"/>
              </p:cNvSpPr>
              <p:nvPr/>
            </p:nvSpPr>
            <p:spPr bwMode="auto">
              <a:xfrm>
                <a:off x="1937544" y="301336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8" name="Line 297"/>
              <p:cNvSpPr>
                <a:spLocks noChangeShapeType="1"/>
              </p:cNvSpPr>
              <p:nvPr/>
            </p:nvSpPr>
            <p:spPr bwMode="auto">
              <a:xfrm>
                <a:off x="1953419" y="302606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9" name="Line 298"/>
              <p:cNvSpPr>
                <a:spLocks noChangeShapeType="1"/>
              </p:cNvSpPr>
              <p:nvPr/>
            </p:nvSpPr>
            <p:spPr bwMode="auto">
              <a:xfrm>
                <a:off x="1969294" y="303559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0" name="Line 299"/>
              <p:cNvSpPr>
                <a:spLocks noChangeShapeType="1"/>
              </p:cNvSpPr>
              <p:nvPr/>
            </p:nvSpPr>
            <p:spPr bwMode="auto">
              <a:xfrm>
                <a:off x="1985169" y="304511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1" name="Line 300"/>
              <p:cNvSpPr>
                <a:spLocks noChangeShapeType="1"/>
              </p:cNvSpPr>
              <p:nvPr/>
            </p:nvSpPr>
            <p:spPr bwMode="auto">
              <a:xfrm>
                <a:off x="2001044" y="305464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2" name="Line 301"/>
              <p:cNvSpPr>
                <a:spLocks noChangeShapeType="1"/>
              </p:cNvSpPr>
              <p:nvPr/>
            </p:nvSpPr>
            <p:spPr bwMode="auto">
              <a:xfrm>
                <a:off x="2016919" y="306099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3" name="Line 302"/>
              <p:cNvSpPr>
                <a:spLocks noChangeShapeType="1"/>
              </p:cNvSpPr>
              <p:nvPr/>
            </p:nvSpPr>
            <p:spPr bwMode="auto">
              <a:xfrm>
                <a:off x="2029619" y="307051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4" name="Line 303"/>
              <p:cNvSpPr>
                <a:spLocks noChangeShapeType="1"/>
              </p:cNvSpPr>
              <p:nvPr/>
            </p:nvSpPr>
            <p:spPr bwMode="auto">
              <a:xfrm>
                <a:off x="2045494" y="308004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5" name="Line 304"/>
              <p:cNvSpPr>
                <a:spLocks noChangeShapeType="1"/>
              </p:cNvSpPr>
              <p:nvPr/>
            </p:nvSpPr>
            <p:spPr bwMode="auto">
              <a:xfrm>
                <a:off x="2061369" y="308956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6" name="Line 305"/>
              <p:cNvSpPr>
                <a:spLocks noChangeShapeType="1"/>
              </p:cNvSpPr>
              <p:nvPr/>
            </p:nvSpPr>
            <p:spPr bwMode="auto">
              <a:xfrm>
                <a:off x="2074069" y="309909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7" name="Line 306"/>
              <p:cNvSpPr>
                <a:spLocks noChangeShapeType="1"/>
              </p:cNvSpPr>
              <p:nvPr/>
            </p:nvSpPr>
            <p:spPr bwMode="auto">
              <a:xfrm>
                <a:off x="2089944" y="310861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8" name="Line 307"/>
              <p:cNvSpPr>
                <a:spLocks noChangeShapeType="1"/>
              </p:cNvSpPr>
              <p:nvPr/>
            </p:nvSpPr>
            <p:spPr bwMode="auto">
              <a:xfrm>
                <a:off x="2105819" y="311496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9" name="Line 308"/>
              <p:cNvSpPr>
                <a:spLocks noChangeShapeType="1"/>
              </p:cNvSpPr>
              <p:nvPr/>
            </p:nvSpPr>
            <p:spPr bwMode="auto">
              <a:xfrm>
                <a:off x="2121694" y="312131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0" name="Line 309"/>
              <p:cNvSpPr>
                <a:spLocks noChangeShapeType="1"/>
              </p:cNvSpPr>
              <p:nvPr/>
            </p:nvSpPr>
            <p:spPr bwMode="auto">
              <a:xfrm>
                <a:off x="2134394" y="312766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1" name="Line 310"/>
              <p:cNvSpPr>
                <a:spLocks noChangeShapeType="1"/>
              </p:cNvSpPr>
              <p:nvPr/>
            </p:nvSpPr>
            <p:spPr bwMode="auto">
              <a:xfrm>
                <a:off x="2150269" y="313401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2" name="Line 311"/>
              <p:cNvSpPr>
                <a:spLocks noChangeShapeType="1"/>
              </p:cNvSpPr>
              <p:nvPr/>
            </p:nvSpPr>
            <p:spPr bwMode="auto">
              <a:xfrm>
                <a:off x="2162969" y="313719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3" name="Line 312"/>
              <p:cNvSpPr>
                <a:spLocks noChangeShapeType="1"/>
              </p:cNvSpPr>
              <p:nvPr/>
            </p:nvSpPr>
            <p:spPr bwMode="auto">
              <a:xfrm>
                <a:off x="2178844" y="31435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4" name="Line 313"/>
              <p:cNvSpPr>
                <a:spLocks noChangeShapeType="1"/>
              </p:cNvSpPr>
              <p:nvPr/>
            </p:nvSpPr>
            <p:spPr bwMode="auto">
              <a:xfrm>
                <a:off x="2194719" y="315306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5" name="Line 314"/>
              <p:cNvSpPr>
                <a:spLocks noChangeShapeType="1"/>
              </p:cNvSpPr>
              <p:nvPr/>
            </p:nvSpPr>
            <p:spPr bwMode="auto">
              <a:xfrm>
                <a:off x="2207419" y="315941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6" name="Line 315"/>
              <p:cNvSpPr>
                <a:spLocks noChangeShapeType="1"/>
              </p:cNvSpPr>
              <p:nvPr/>
            </p:nvSpPr>
            <p:spPr bwMode="auto">
              <a:xfrm>
                <a:off x="2223294" y="316576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7" name="Line 316"/>
              <p:cNvSpPr>
                <a:spLocks noChangeShapeType="1"/>
              </p:cNvSpPr>
              <p:nvPr/>
            </p:nvSpPr>
            <p:spPr bwMode="auto">
              <a:xfrm>
                <a:off x="2235994" y="317529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8" name="Line 317"/>
              <p:cNvSpPr>
                <a:spLocks noChangeShapeType="1"/>
              </p:cNvSpPr>
              <p:nvPr/>
            </p:nvSpPr>
            <p:spPr bwMode="auto">
              <a:xfrm>
                <a:off x="2251869" y="318481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9" name="Line 318"/>
              <p:cNvSpPr>
                <a:spLocks noChangeShapeType="1"/>
              </p:cNvSpPr>
              <p:nvPr/>
            </p:nvSpPr>
            <p:spPr bwMode="auto">
              <a:xfrm>
                <a:off x="2267744" y="319116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0" name="Line 319"/>
              <p:cNvSpPr>
                <a:spLocks noChangeShapeType="1"/>
              </p:cNvSpPr>
              <p:nvPr/>
            </p:nvSpPr>
            <p:spPr bwMode="auto">
              <a:xfrm>
                <a:off x="2280444" y="319751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1" name="Line 320"/>
              <p:cNvSpPr>
                <a:spLocks noChangeShapeType="1"/>
              </p:cNvSpPr>
              <p:nvPr/>
            </p:nvSpPr>
            <p:spPr bwMode="auto">
              <a:xfrm>
                <a:off x="2296319" y="320386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2" name="Line 321"/>
              <p:cNvSpPr>
                <a:spLocks noChangeShapeType="1"/>
              </p:cNvSpPr>
              <p:nvPr/>
            </p:nvSpPr>
            <p:spPr bwMode="auto">
              <a:xfrm>
                <a:off x="2309019" y="321339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3" name="Line 322"/>
              <p:cNvSpPr>
                <a:spLocks noChangeShapeType="1"/>
              </p:cNvSpPr>
              <p:nvPr/>
            </p:nvSpPr>
            <p:spPr bwMode="auto">
              <a:xfrm>
                <a:off x="2328069" y="321656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4" name="Line 323"/>
              <p:cNvSpPr>
                <a:spLocks noChangeShapeType="1"/>
              </p:cNvSpPr>
              <p:nvPr/>
            </p:nvSpPr>
            <p:spPr bwMode="auto">
              <a:xfrm>
                <a:off x="2343944" y="322609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5" name="Line 324"/>
              <p:cNvSpPr>
                <a:spLocks noChangeShapeType="1"/>
              </p:cNvSpPr>
              <p:nvPr/>
            </p:nvSpPr>
            <p:spPr bwMode="auto">
              <a:xfrm>
                <a:off x="2356644" y="322926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6" name="Line 325"/>
              <p:cNvSpPr>
                <a:spLocks noChangeShapeType="1"/>
              </p:cNvSpPr>
              <p:nvPr/>
            </p:nvSpPr>
            <p:spPr bwMode="auto">
              <a:xfrm>
                <a:off x="2372519" y="323561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7" name="Line 326"/>
              <p:cNvSpPr>
                <a:spLocks noChangeShapeType="1"/>
              </p:cNvSpPr>
              <p:nvPr/>
            </p:nvSpPr>
            <p:spPr bwMode="auto">
              <a:xfrm>
                <a:off x="2385219" y="323879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8" name="Line 327"/>
              <p:cNvSpPr>
                <a:spLocks noChangeShapeType="1"/>
              </p:cNvSpPr>
              <p:nvPr/>
            </p:nvSpPr>
            <p:spPr bwMode="auto">
              <a:xfrm>
                <a:off x="2401094" y="32451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9" name="Line 328"/>
              <p:cNvSpPr>
                <a:spLocks noChangeShapeType="1"/>
              </p:cNvSpPr>
              <p:nvPr/>
            </p:nvSpPr>
            <p:spPr bwMode="auto">
              <a:xfrm>
                <a:off x="2416969" y="324831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0" name="Line 329"/>
              <p:cNvSpPr>
                <a:spLocks noChangeShapeType="1"/>
              </p:cNvSpPr>
              <p:nvPr/>
            </p:nvSpPr>
            <p:spPr bwMode="auto">
              <a:xfrm>
                <a:off x="2429669" y="32578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1" name="Line 330"/>
              <p:cNvSpPr>
                <a:spLocks noChangeShapeType="1"/>
              </p:cNvSpPr>
              <p:nvPr/>
            </p:nvSpPr>
            <p:spPr bwMode="auto">
              <a:xfrm>
                <a:off x="2445544" y="326419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2" name="Line 331"/>
              <p:cNvSpPr>
                <a:spLocks noChangeShapeType="1"/>
              </p:cNvSpPr>
              <p:nvPr/>
            </p:nvSpPr>
            <p:spPr bwMode="auto">
              <a:xfrm>
                <a:off x="2461419" y="32705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3" name="Line 332"/>
              <p:cNvSpPr>
                <a:spLocks noChangeShapeType="1"/>
              </p:cNvSpPr>
              <p:nvPr/>
            </p:nvSpPr>
            <p:spPr bwMode="auto">
              <a:xfrm>
                <a:off x="2474119" y="328006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4" name="Line 333"/>
              <p:cNvSpPr>
                <a:spLocks noChangeShapeType="1"/>
              </p:cNvSpPr>
              <p:nvPr/>
            </p:nvSpPr>
            <p:spPr bwMode="auto">
              <a:xfrm>
                <a:off x="2493169" y="328641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5" name="Line 334"/>
              <p:cNvSpPr>
                <a:spLocks noChangeShapeType="1"/>
              </p:cNvSpPr>
              <p:nvPr/>
            </p:nvSpPr>
            <p:spPr bwMode="auto">
              <a:xfrm>
                <a:off x="2509044" y="328959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6" name="Line 335"/>
              <p:cNvSpPr>
                <a:spLocks noChangeShapeType="1"/>
              </p:cNvSpPr>
              <p:nvPr/>
            </p:nvSpPr>
            <p:spPr bwMode="auto">
              <a:xfrm>
                <a:off x="2524919" y="329911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7" name="Line 336"/>
              <p:cNvSpPr>
                <a:spLocks noChangeShapeType="1"/>
              </p:cNvSpPr>
              <p:nvPr/>
            </p:nvSpPr>
            <p:spPr bwMode="auto">
              <a:xfrm>
                <a:off x="2543969" y="330546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8" name="Line 337"/>
              <p:cNvSpPr>
                <a:spLocks noChangeShapeType="1"/>
              </p:cNvSpPr>
              <p:nvPr/>
            </p:nvSpPr>
            <p:spPr bwMode="auto">
              <a:xfrm>
                <a:off x="2559844" y="331181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9" name="Line 338"/>
              <p:cNvSpPr>
                <a:spLocks noChangeShapeType="1"/>
              </p:cNvSpPr>
              <p:nvPr/>
            </p:nvSpPr>
            <p:spPr bwMode="auto">
              <a:xfrm>
                <a:off x="2572544" y="331499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0" name="Line 339"/>
              <p:cNvSpPr>
                <a:spLocks noChangeShapeType="1"/>
              </p:cNvSpPr>
              <p:nvPr/>
            </p:nvSpPr>
            <p:spPr bwMode="auto">
              <a:xfrm>
                <a:off x="2591594" y="332134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1" name="Line 340"/>
              <p:cNvSpPr>
                <a:spLocks noChangeShapeType="1"/>
              </p:cNvSpPr>
              <p:nvPr/>
            </p:nvSpPr>
            <p:spPr bwMode="auto">
              <a:xfrm>
                <a:off x="2607469" y="332769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2" name="Line 341"/>
              <p:cNvSpPr>
                <a:spLocks noChangeShapeType="1"/>
              </p:cNvSpPr>
              <p:nvPr/>
            </p:nvSpPr>
            <p:spPr bwMode="auto">
              <a:xfrm>
                <a:off x="2623344" y="333404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3" name="Line 342"/>
              <p:cNvSpPr>
                <a:spLocks noChangeShapeType="1"/>
              </p:cNvSpPr>
              <p:nvPr/>
            </p:nvSpPr>
            <p:spPr bwMode="auto">
              <a:xfrm>
                <a:off x="2639219" y="333721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4" name="Line 343"/>
              <p:cNvSpPr>
                <a:spLocks noChangeShapeType="1"/>
              </p:cNvSpPr>
              <p:nvPr/>
            </p:nvSpPr>
            <p:spPr bwMode="auto">
              <a:xfrm>
                <a:off x="2655094" y="33467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5" name="Line 344"/>
              <p:cNvSpPr>
                <a:spLocks noChangeShapeType="1"/>
              </p:cNvSpPr>
              <p:nvPr/>
            </p:nvSpPr>
            <p:spPr bwMode="auto">
              <a:xfrm>
                <a:off x="2667794" y="335309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6" name="Line 345"/>
              <p:cNvSpPr>
                <a:spLocks noChangeShapeType="1"/>
              </p:cNvSpPr>
              <p:nvPr/>
            </p:nvSpPr>
            <p:spPr bwMode="auto">
              <a:xfrm>
                <a:off x="2683669" y="335944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7" name="Line 346"/>
              <p:cNvSpPr>
                <a:spLocks noChangeShapeType="1"/>
              </p:cNvSpPr>
              <p:nvPr/>
            </p:nvSpPr>
            <p:spPr bwMode="auto">
              <a:xfrm>
                <a:off x="2699544" y="336261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8" name="Line 347"/>
              <p:cNvSpPr>
                <a:spLocks noChangeShapeType="1"/>
              </p:cNvSpPr>
              <p:nvPr/>
            </p:nvSpPr>
            <p:spPr bwMode="auto">
              <a:xfrm>
                <a:off x="2715419" y="336579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9" name="Line 348"/>
              <p:cNvSpPr>
                <a:spLocks noChangeShapeType="1"/>
              </p:cNvSpPr>
              <p:nvPr/>
            </p:nvSpPr>
            <p:spPr bwMode="auto">
              <a:xfrm>
                <a:off x="2731294" y="336896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0" name="Line 349"/>
              <p:cNvSpPr>
                <a:spLocks noChangeShapeType="1"/>
              </p:cNvSpPr>
              <p:nvPr/>
            </p:nvSpPr>
            <p:spPr bwMode="auto">
              <a:xfrm>
                <a:off x="2747169" y="336896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1" name="Line 350"/>
              <p:cNvSpPr>
                <a:spLocks noChangeShapeType="1"/>
              </p:cNvSpPr>
              <p:nvPr/>
            </p:nvSpPr>
            <p:spPr bwMode="auto">
              <a:xfrm>
                <a:off x="2759869" y="336896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2" name="Line 351"/>
              <p:cNvSpPr>
                <a:spLocks noChangeShapeType="1"/>
              </p:cNvSpPr>
              <p:nvPr/>
            </p:nvSpPr>
            <p:spPr bwMode="auto">
              <a:xfrm>
                <a:off x="2775744" y="33721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3" name="Line 352"/>
              <p:cNvSpPr>
                <a:spLocks noChangeShapeType="1"/>
              </p:cNvSpPr>
              <p:nvPr/>
            </p:nvSpPr>
            <p:spPr bwMode="auto">
              <a:xfrm>
                <a:off x="2791619" y="337849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4" name="Line 353"/>
              <p:cNvSpPr>
                <a:spLocks noChangeShapeType="1"/>
              </p:cNvSpPr>
              <p:nvPr/>
            </p:nvSpPr>
            <p:spPr bwMode="auto">
              <a:xfrm>
                <a:off x="2804319" y="338484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5" name="Line 354"/>
              <p:cNvSpPr>
                <a:spLocks noChangeShapeType="1"/>
              </p:cNvSpPr>
              <p:nvPr/>
            </p:nvSpPr>
            <p:spPr bwMode="auto">
              <a:xfrm>
                <a:off x="2820194" y="338801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6" name="Line 355"/>
              <p:cNvSpPr>
                <a:spLocks noChangeShapeType="1"/>
              </p:cNvSpPr>
              <p:nvPr/>
            </p:nvSpPr>
            <p:spPr bwMode="auto">
              <a:xfrm>
                <a:off x="2836069" y="339436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7" name="Line 356"/>
              <p:cNvSpPr>
                <a:spLocks noChangeShapeType="1"/>
              </p:cNvSpPr>
              <p:nvPr/>
            </p:nvSpPr>
            <p:spPr bwMode="auto">
              <a:xfrm>
                <a:off x="2848769" y="340071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8" name="Line 357"/>
              <p:cNvSpPr>
                <a:spLocks noChangeShapeType="1"/>
              </p:cNvSpPr>
              <p:nvPr/>
            </p:nvSpPr>
            <p:spPr bwMode="auto">
              <a:xfrm>
                <a:off x="2867819" y="340071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9" name="Line 358"/>
              <p:cNvSpPr>
                <a:spLocks noChangeShapeType="1"/>
              </p:cNvSpPr>
              <p:nvPr/>
            </p:nvSpPr>
            <p:spPr bwMode="auto">
              <a:xfrm>
                <a:off x="2883694" y="340071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0" name="Line 359"/>
              <p:cNvSpPr>
                <a:spLocks noChangeShapeType="1"/>
              </p:cNvSpPr>
              <p:nvPr/>
            </p:nvSpPr>
            <p:spPr bwMode="auto">
              <a:xfrm>
                <a:off x="2899569" y="340071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1" name="Line 360"/>
              <p:cNvSpPr>
                <a:spLocks noChangeShapeType="1"/>
              </p:cNvSpPr>
              <p:nvPr/>
            </p:nvSpPr>
            <p:spPr bwMode="auto">
              <a:xfrm>
                <a:off x="2915444" y="340071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2" name="Line 361"/>
              <p:cNvSpPr>
                <a:spLocks noChangeShapeType="1"/>
              </p:cNvSpPr>
              <p:nvPr/>
            </p:nvSpPr>
            <p:spPr bwMode="auto">
              <a:xfrm>
                <a:off x="2928144" y="340706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3" name="Line 362"/>
              <p:cNvSpPr>
                <a:spLocks noChangeShapeType="1"/>
              </p:cNvSpPr>
              <p:nvPr/>
            </p:nvSpPr>
            <p:spPr bwMode="auto">
              <a:xfrm>
                <a:off x="2944019" y="341024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4" name="Line 363"/>
              <p:cNvSpPr>
                <a:spLocks noChangeShapeType="1"/>
              </p:cNvSpPr>
              <p:nvPr/>
            </p:nvSpPr>
            <p:spPr bwMode="auto">
              <a:xfrm>
                <a:off x="2959894" y="341024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5" name="Line 364"/>
              <p:cNvSpPr>
                <a:spLocks noChangeShapeType="1"/>
              </p:cNvSpPr>
              <p:nvPr/>
            </p:nvSpPr>
            <p:spPr bwMode="auto">
              <a:xfrm>
                <a:off x="2975769" y="341024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6" name="Line 365"/>
              <p:cNvSpPr>
                <a:spLocks noChangeShapeType="1"/>
              </p:cNvSpPr>
              <p:nvPr/>
            </p:nvSpPr>
            <p:spPr bwMode="auto">
              <a:xfrm>
                <a:off x="2991644" y="341341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7" name="Line 366"/>
              <p:cNvSpPr>
                <a:spLocks noChangeShapeType="1"/>
              </p:cNvSpPr>
              <p:nvPr/>
            </p:nvSpPr>
            <p:spPr bwMode="auto">
              <a:xfrm>
                <a:off x="3007519" y="341976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8" name="Line 367"/>
              <p:cNvSpPr>
                <a:spLocks noChangeShapeType="1"/>
              </p:cNvSpPr>
              <p:nvPr/>
            </p:nvSpPr>
            <p:spPr bwMode="auto">
              <a:xfrm>
                <a:off x="3023394" y="34229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9" name="Line 368"/>
              <p:cNvSpPr>
                <a:spLocks noChangeShapeType="1"/>
              </p:cNvSpPr>
              <p:nvPr/>
            </p:nvSpPr>
            <p:spPr bwMode="auto">
              <a:xfrm>
                <a:off x="3039269" y="342929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0" name="Line 369"/>
              <p:cNvSpPr>
                <a:spLocks noChangeShapeType="1"/>
              </p:cNvSpPr>
              <p:nvPr/>
            </p:nvSpPr>
            <p:spPr bwMode="auto">
              <a:xfrm>
                <a:off x="3055144" y="343246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1" name="Line 370"/>
              <p:cNvSpPr>
                <a:spLocks noChangeShapeType="1"/>
              </p:cNvSpPr>
              <p:nvPr/>
            </p:nvSpPr>
            <p:spPr bwMode="auto">
              <a:xfrm>
                <a:off x="3071019" y="343881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2" name="Line 371"/>
              <p:cNvSpPr>
                <a:spLocks noChangeShapeType="1"/>
              </p:cNvSpPr>
              <p:nvPr/>
            </p:nvSpPr>
            <p:spPr bwMode="auto">
              <a:xfrm>
                <a:off x="3086894" y="344199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3" name="Line 372"/>
              <p:cNvSpPr>
                <a:spLocks noChangeShapeType="1"/>
              </p:cNvSpPr>
              <p:nvPr/>
            </p:nvSpPr>
            <p:spPr bwMode="auto">
              <a:xfrm>
                <a:off x="3102769" y="344516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4" name="Line 373"/>
              <p:cNvSpPr>
                <a:spLocks noChangeShapeType="1"/>
              </p:cNvSpPr>
              <p:nvPr/>
            </p:nvSpPr>
            <p:spPr bwMode="auto">
              <a:xfrm>
                <a:off x="3118644" y="34483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5" name="Line 374"/>
              <p:cNvSpPr>
                <a:spLocks noChangeShapeType="1"/>
              </p:cNvSpPr>
              <p:nvPr/>
            </p:nvSpPr>
            <p:spPr bwMode="auto">
              <a:xfrm>
                <a:off x="3134519" y="345469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6" name="Line 375"/>
              <p:cNvSpPr>
                <a:spLocks noChangeShapeType="1"/>
              </p:cNvSpPr>
              <p:nvPr/>
            </p:nvSpPr>
            <p:spPr bwMode="auto">
              <a:xfrm>
                <a:off x="3150394" y="345786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7" name="Line 376"/>
              <p:cNvSpPr>
                <a:spLocks noChangeShapeType="1"/>
              </p:cNvSpPr>
              <p:nvPr/>
            </p:nvSpPr>
            <p:spPr bwMode="auto">
              <a:xfrm>
                <a:off x="3166269" y="34610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8" name="Line 377"/>
              <p:cNvSpPr>
                <a:spLocks noChangeShapeType="1"/>
              </p:cNvSpPr>
              <p:nvPr/>
            </p:nvSpPr>
            <p:spPr bwMode="auto">
              <a:xfrm>
                <a:off x="3182144" y="346739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9" name="Line 378"/>
              <p:cNvSpPr>
                <a:spLocks noChangeShapeType="1"/>
              </p:cNvSpPr>
              <p:nvPr/>
            </p:nvSpPr>
            <p:spPr bwMode="auto">
              <a:xfrm>
                <a:off x="3201194" y="34737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0" name="Line 379"/>
              <p:cNvSpPr>
                <a:spLocks noChangeShapeType="1"/>
              </p:cNvSpPr>
              <p:nvPr/>
            </p:nvSpPr>
            <p:spPr bwMode="auto">
              <a:xfrm>
                <a:off x="3213894" y="34737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1" name="Line 380"/>
              <p:cNvSpPr>
                <a:spLocks noChangeShapeType="1"/>
              </p:cNvSpPr>
              <p:nvPr/>
            </p:nvSpPr>
            <p:spPr bwMode="auto">
              <a:xfrm>
                <a:off x="3232944" y="34737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2" name="Line 381"/>
              <p:cNvSpPr>
                <a:spLocks noChangeShapeType="1"/>
              </p:cNvSpPr>
              <p:nvPr/>
            </p:nvSpPr>
            <p:spPr bwMode="auto">
              <a:xfrm>
                <a:off x="3248819" y="348009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3" name="Line 382"/>
              <p:cNvSpPr>
                <a:spLocks noChangeShapeType="1"/>
              </p:cNvSpPr>
              <p:nvPr/>
            </p:nvSpPr>
            <p:spPr bwMode="auto">
              <a:xfrm>
                <a:off x="3267869" y="348009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4" name="Line 383"/>
              <p:cNvSpPr>
                <a:spLocks noChangeShapeType="1"/>
              </p:cNvSpPr>
              <p:nvPr/>
            </p:nvSpPr>
            <p:spPr bwMode="auto">
              <a:xfrm>
                <a:off x="3283744" y="348009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5" name="Line 384"/>
              <p:cNvSpPr>
                <a:spLocks noChangeShapeType="1"/>
              </p:cNvSpPr>
              <p:nvPr/>
            </p:nvSpPr>
            <p:spPr bwMode="auto">
              <a:xfrm>
                <a:off x="3299619" y="348326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6" name="Line 385"/>
              <p:cNvSpPr>
                <a:spLocks noChangeShapeType="1"/>
              </p:cNvSpPr>
              <p:nvPr/>
            </p:nvSpPr>
            <p:spPr bwMode="auto">
              <a:xfrm>
                <a:off x="3312319" y="348326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7" name="Line 386"/>
              <p:cNvSpPr>
                <a:spLocks noChangeShapeType="1"/>
              </p:cNvSpPr>
              <p:nvPr/>
            </p:nvSpPr>
            <p:spPr bwMode="auto">
              <a:xfrm>
                <a:off x="3328194" y="348644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8" name="Line 387"/>
              <p:cNvSpPr>
                <a:spLocks noChangeShapeType="1"/>
              </p:cNvSpPr>
              <p:nvPr/>
            </p:nvSpPr>
            <p:spPr bwMode="auto">
              <a:xfrm>
                <a:off x="3344069" y="349279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9" name="Line 388"/>
              <p:cNvSpPr>
                <a:spLocks noChangeShapeType="1"/>
              </p:cNvSpPr>
              <p:nvPr/>
            </p:nvSpPr>
            <p:spPr bwMode="auto">
              <a:xfrm>
                <a:off x="3356769" y="349279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0" name="Line 389"/>
              <p:cNvSpPr>
                <a:spLocks noChangeShapeType="1"/>
              </p:cNvSpPr>
              <p:nvPr/>
            </p:nvSpPr>
            <p:spPr bwMode="auto">
              <a:xfrm>
                <a:off x="3372644" y="349596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1" name="Line 390"/>
              <p:cNvSpPr>
                <a:spLocks noChangeShapeType="1"/>
              </p:cNvSpPr>
              <p:nvPr/>
            </p:nvSpPr>
            <p:spPr bwMode="auto">
              <a:xfrm>
                <a:off x="3388519" y="349914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2" name="Line 391"/>
              <p:cNvSpPr>
                <a:spLocks noChangeShapeType="1"/>
              </p:cNvSpPr>
              <p:nvPr/>
            </p:nvSpPr>
            <p:spPr bwMode="auto">
              <a:xfrm>
                <a:off x="3407569" y="350231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3" name="Line 392"/>
              <p:cNvSpPr>
                <a:spLocks noChangeShapeType="1"/>
              </p:cNvSpPr>
              <p:nvPr/>
            </p:nvSpPr>
            <p:spPr bwMode="auto">
              <a:xfrm>
                <a:off x="3420269" y="350866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4" name="Line 393"/>
              <p:cNvSpPr>
                <a:spLocks noChangeShapeType="1"/>
              </p:cNvSpPr>
              <p:nvPr/>
            </p:nvSpPr>
            <p:spPr bwMode="auto">
              <a:xfrm>
                <a:off x="3439319" y="35118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5" name="Line 394"/>
              <p:cNvSpPr>
                <a:spLocks noChangeShapeType="1"/>
              </p:cNvSpPr>
              <p:nvPr/>
            </p:nvSpPr>
            <p:spPr bwMode="auto">
              <a:xfrm>
                <a:off x="3455194" y="351501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6" name="Line 395"/>
              <p:cNvSpPr>
                <a:spLocks noChangeShapeType="1"/>
              </p:cNvSpPr>
              <p:nvPr/>
            </p:nvSpPr>
            <p:spPr bwMode="auto">
              <a:xfrm>
                <a:off x="3467894" y="351819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7" name="Line 396"/>
              <p:cNvSpPr>
                <a:spLocks noChangeShapeType="1"/>
              </p:cNvSpPr>
              <p:nvPr/>
            </p:nvSpPr>
            <p:spPr bwMode="auto">
              <a:xfrm>
                <a:off x="3483769" y="351819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8" name="Line 397"/>
              <p:cNvSpPr>
                <a:spLocks noChangeShapeType="1"/>
              </p:cNvSpPr>
              <p:nvPr/>
            </p:nvSpPr>
            <p:spPr bwMode="auto">
              <a:xfrm>
                <a:off x="3499644" y="352454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9" name="Line 398"/>
              <p:cNvSpPr>
                <a:spLocks noChangeShapeType="1"/>
              </p:cNvSpPr>
              <p:nvPr/>
            </p:nvSpPr>
            <p:spPr bwMode="auto">
              <a:xfrm>
                <a:off x="3515519" y="352771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0" name="Line 399"/>
              <p:cNvSpPr>
                <a:spLocks noChangeShapeType="1"/>
              </p:cNvSpPr>
              <p:nvPr/>
            </p:nvSpPr>
            <p:spPr bwMode="auto">
              <a:xfrm>
                <a:off x="3531394" y="353406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1" name="Line 400"/>
              <p:cNvSpPr>
                <a:spLocks noChangeShapeType="1"/>
              </p:cNvSpPr>
              <p:nvPr/>
            </p:nvSpPr>
            <p:spPr bwMode="auto">
              <a:xfrm>
                <a:off x="3547269" y="354041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2" name="Line 401"/>
              <p:cNvSpPr>
                <a:spLocks noChangeShapeType="1"/>
              </p:cNvSpPr>
              <p:nvPr/>
            </p:nvSpPr>
            <p:spPr bwMode="auto">
              <a:xfrm>
                <a:off x="3566319" y="354359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3" name="Line 402"/>
              <p:cNvSpPr>
                <a:spLocks noChangeShapeType="1"/>
              </p:cNvSpPr>
              <p:nvPr/>
            </p:nvSpPr>
            <p:spPr bwMode="auto">
              <a:xfrm>
                <a:off x="3582194" y="354676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4" name="Line 403"/>
              <p:cNvSpPr>
                <a:spLocks noChangeShapeType="1"/>
              </p:cNvSpPr>
              <p:nvPr/>
            </p:nvSpPr>
            <p:spPr bwMode="auto">
              <a:xfrm>
                <a:off x="3594894" y="354994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5" name="Line 404"/>
              <p:cNvSpPr>
                <a:spLocks noChangeShapeType="1"/>
              </p:cNvSpPr>
              <p:nvPr/>
            </p:nvSpPr>
            <p:spPr bwMode="auto">
              <a:xfrm>
                <a:off x="3610769" y="355311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6" name="Line 405"/>
              <p:cNvSpPr>
                <a:spLocks noChangeShapeType="1"/>
              </p:cNvSpPr>
              <p:nvPr/>
            </p:nvSpPr>
            <p:spPr bwMode="auto">
              <a:xfrm>
                <a:off x="3626644" y="355946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407"/>
              <p:cNvSpPr>
                <a:spLocks noChangeShapeType="1"/>
              </p:cNvSpPr>
              <p:nvPr/>
            </p:nvSpPr>
            <p:spPr bwMode="auto">
              <a:xfrm>
                <a:off x="3642519" y="35626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408"/>
              <p:cNvSpPr>
                <a:spLocks noChangeShapeType="1"/>
              </p:cNvSpPr>
              <p:nvPr/>
            </p:nvSpPr>
            <p:spPr bwMode="auto">
              <a:xfrm>
                <a:off x="3658394" y="356581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409"/>
              <p:cNvSpPr>
                <a:spLocks noChangeShapeType="1"/>
              </p:cNvSpPr>
              <p:nvPr/>
            </p:nvSpPr>
            <p:spPr bwMode="auto">
              <a:xfrm>
                <a:off x="3671094" y="356899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410"/>
              <p:cNvSpPr>
                <a:spLocks noChangeShapeType="1"/>
              </p:cNvSpPr>
              <p:nvPr/>
            </p:nvSpPr>
            <p:spPr bwMode="auto">
              <a:xfrm>
                <a:off x="3686969" y="357216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411"/>
              <p:cNvSpPr>
                <a:spLocks noChangeShapeType="1"/>
              </p:cNvSpPr>
              <p:nvPr/>
            </p:nvSpPr>
            <p:spPr bwMode="auto">
              <a:xfrm>
                <a:off x="3702844" y="357216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412"/>
              <p:cNvSpPr>
                <a:spLocks noChangeShapeType="1"/>
              </p:cNvSpPr>
              <p:nvPr/>
            </p:nvSpPr>
            <p:spPr bwMode="auto">
              <a:xfrm>
                <a:off x="3715544" y="357216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413"/>
              <p:cNvSpPr>
                <a:spLocks noChangeShapeType="1"/>
              </p:cNvSpPr>
              <p:nvPr/>
            </p:nvSpPr>
            <p:spPr bwMode="auto">
              <a:xfrm>
                <a:off x="3731419" y="357216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414"/>
              <p:cNvSpPr>
                <a:spLocks noChangeShapeType="1"/>
              </p:cNvSpPr>
              <p:nvPr/>
            </p:nvSpPr>
            <p:spPr bwMode="auto">
              <a:xfrm>
                <a:off x="3744119" y="357216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415"/>
              <p:cNvSpPr>
                <a:spLocks noChangeShapeType="1"/>
              </p:cNvSpPr>
              <p:nvPr/>
            </p:nvSpPr>
            <p:spPr bwMode="auto">
              <a:xfrm>
                <a:off x="3756819" y="357216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416"/>
              <p:cNvSpPr>
                <a:spLocks noChangeShapeType="1"/>
              </p:cNvSpPr>
              <p:nvPr/>
            </p:nvSpPr>
            <p:spPr bwMode="auto">
              <a:xfrm>
                <a:off x="3772694" y="357216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417"/>
              <p:cNvSpPr>
                <a:spLocks noChangeShapeType="1"/>
              </p:cNvSpPr>
              <p:nvPr/>
            </p:nvSpPr>
            <p:spPr bwMode="auto">
              <a:xfrm>
                <a:off x="3785394" y="357216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418"/>
              <p:cNvSpPr>
                <a:spLocks noChangeShapeType="1"/>
              </p:cNvSpPr>
              <p:nvPr/>
            </p:nvSpPr>
            <p:spPr bwMode="auto">
              <a:xfrm>
                <a:off x="3798094" y="357216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419"/>
              <p:cNvSpPr>
                <a:spLocks noChangeShapeType="1"/>
              </p:cNvSpPr>
              <p:nvPr/>
            </p:nvSpPr>
            <p:spPr bwMode="auto">
              <a:xfrm>
                <a:off x="3813969" y="357216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420"/>
              <p:cNvSpPr>
                <a:spLocks noChangeShapeType="1"/>
              </p:cNvSpPr>
              <p:nvPr/>
            </p:nvSpPr>
            <p:spPr bwMode="auto">
              <a:xfrm>
                <a:off x="3826669" y="357216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421"/>
              <p:cNvSpPr>
                <a:spLocks noChangeShapeType="1"/>
              </p:cNvSpPr>
              <p:nvPr/>
            </p:nvSpPr>
            <p:spPr bwMode="auto">
              <a:xfrm>
                <a:off x="3842544" y="357216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422"/>
              <p:cNvSpPr>
                <a:spLocks noChangeShapeType="1"/>
              </p:cNvSpPr>
              <p:nvPr/>
            </p:nvSpPr>
            <p:spPr bwMode="auto">
              <a:xfrm>
                <a:off x="3855244" y="357216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423"/>
              <p:cNvSpPr>
                <a:spLocks noChangeShapeType="1"/>
              </p:cNvSpPr>
              <p:nvPr/>
            </p:nvSpPr>
            <p:spPr bwMode="auto">
              <a:xfrm>
                <a:off x="3871119" y="357216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424"/>
              <p:cNvSpPr>
                <a:spLocks noChangeShapeType="1"/>
              </p:cNvSpPr>
              <p:nvPr/>
            </p:nvSpPr>
            <p:spPr bwMode="auto">
              <a:xfrm>
                <a:off x="3883819" y="357216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425"/>
              <p:cNvSpPr>
                <a:spLocks noChangeShapeType="1"/>
              </p:cNvSpPr>
              <p:nvPr/>
            </p:nvSpPr>
            <p:spPr bwMode="auto">
              <a:xfrm>
                <a:off x="3899694" y="357216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426"/>
              <p:cNvSpPr>
                <a:spLocks noChangeShapeType="1"/>
              </p:cNvSpPr>
              <p:nvPr/>
            </p:nvSpPr>
            <p:spPr bwMode="auto">
              <a:xfrm>
                <a:off x="3912394" y="357851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0" name="Line 427"/>
              <p:cNvSpPr>
                <a:spLocks noChangeShapeType="1"/>
              </p:cNvSpPr>
              <p:nvPr/>
            </p:nvSpPr>
            <p:spPr bwMode="auto">
              <a:xfrm>
                <a:off x="3931444" y="357851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1" name="Line 428"/>
              <p:cNvSpPr>
                <a:spLocks noChangeShapeType="1"/>
              </p:cNvSpPr>
              <p:nvPr/>
            </p:nvSpPr>
            <p:spPr bwMode="auto">
              <a:xfrm>
                <a:off x="3969544" y="35880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5" name="Line 429"/>
              <p:cNvSpPr>
                <a:spLocks noChangeShapeType="1"/>
              </p:cNvSpPr>
              <p:nvPr/>
            </p:nvSpPr>
            <p:spPr bwMode="auto">
              <a:xfrm>
                <a:off x="3988594" y="35880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6" name="Line 430"/>
              <p:cNvSpPr>
                <a:spLocks noChangeShapeType="1"/>
              </p:cNvSpPr>
              <p:nvPr/>
            </p:nvSpPr>
            <p:spPr bwMode="auto">
              <a:xfrm>
                <a:off x="4001294" y="359439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7" name="Line 431"/>
              <p:cNvSpPr>
                <a:spLocks noChangeShapeType="1"/>
              </p:cNvSpPr>
              <p:nvPr/>
            </p:nvSpPr>
            <p:spPr bwMode="auto">
              <a:xfrm>
                <a:off x="4017169" y="36007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8" name="Line 432"/>
              <p:cNvSpPr>
                <a:spLocks noChangeShapeType="1"/>
              </p:cNvSpPr>
              <p:nvPr/>
            </p:nvSpPr>
            <p:spPr bwMode="auto">
              <a:xfrm>
                <a:off x="4033044" y="360709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9" name="Line 433"/>
              <p:cNvSpPr>
                <a:spLocks noChangeShapeType="1"/>
              </p:cNvSpPr>
              <p:nvPr/>
            </p:nvSpPr>
            <p:spPr bwMode="auto">
              <a:xfrm>
                <a:off x="4045744" y="361344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0" name="Line 434"/>
              <p:cNvSpPr>
                <a:spLocks noChangeShapeType="1"/>
              </p:cNvSpPr>
              <p:nvPr/>
            </p:nvSpPr>
            <p:spPr bwMode="auto">
              <a:xfrm>
                <a:off x="4061619" y="361979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1" name="Line 435"/>
              <p:cNvSpPr>
                <a:spLocks noChangeShapeType="1"/>
              </p:cNvSpPr>
              <p:nvPr/>
            </p:nvSpPr>
            <p:spPr bwMode="auto">
              <a:xfrm>
                <a:off x="4077494" y="362296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2" name="Line 436"/>
              <p:cNvSpPr>
                <a:spLocks noChangeShapeType="1"/>
              </p:cNvSpPr>
              <p:nvPr/>
            </p:nvSpPr>
            <p:spPr bwMode="auto">
              <a:xfrm>
                <a:off x="4093369" y="362296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3" name="Line 437"/>
              <p:cNvSpPr>
                <a:spLocks noChangeShapeType="1"/>
              </p:cNvSpPr>
              <p:nvPr/>
            </p:nvSpPr>
            <p:spPr bwMode="auto">
              <a:xfrm>
                <a:off x="4109244" y="362296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4" name="Line 438"/>
              <p:cNvSpPr>
                <a:spLocks noChangeShapeType="1"/>
              </p:cNvSpPr>
              <p:nvPr/>
            </p:nvSpPr>
            <p:spPr bwMode="auto">
              <a:xfrm>
                <a:off x="4121944" y="362931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5" name="Line 439"/>
              <p:cNvSpPr>
                <a:spLocks noChangeShapeType="1"/>
              </p:cNvSpPr>
              <p:nvPr/>
            </p:nvSpPr>
            <p:spPr bwMode="auto">
              <a:xfrm>
                <a:off x="4137819" y="362931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6" name="Line 440"/>
              <p:cNvSpPr>
                <a:spLocks noChangeShapeType="1"/>
              </p:cNvSpPr>
              <p:nvPr/>
            </p:nvSpPr>
            <p:spPr bwMode="auto">
              <a:xfrm>
                <a:off x="4156869" y="363249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7" name="Line 441"/>
              <p:cNvSpPr>
                <a:spLocks noChangeShapeType="1"/>
              </p:cNvSpPr>
              <p:nvPr/>
            </p:nvSpPr>
            <p:spPr bwMode="auto">
              <a:xfrm>
                <a:off x="4172744" y="363249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8" name="Line 442"/>
              <p:cNvSpPr>
                <a:spLocks noChangeShapeType="1"/>
              </p:cNvSpPr>
              <p:nvPr/>
            </p:nvSpPr>
            <p:spPr bwMode="auto">
              <a:xfrm>
                <a:off x="4191794" y="363566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9" name="Line 443"/>
              <p:cNvSpPr>
                <a:spLocks noChangeShapeType="1"/>
              </p:cNvSpPr>
              <p:nvPr/>
            </p:nvSpPr>
            <p:spPr bwMode="auto">
              <a:xfrm>
                <a:off x="4207669" y="363566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0" name="Line 444"/>
              <p:cNvSpPr>
                <a:spLocks noChangeShapeType="1"/>
              </p:cNvSpPr>
              <p:nvPr/>
            </p:nvSpPr>
            <p:spPr bwMode="auto">
              <a:xfrm>
                <a:off x="4223544" y="363566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1" name="Line 445"/>
              <p:cNvSpPr>
                <a:spLocks noChangeShapeType="1"/>
              </p:cNvSpPr>
              <p:nvPr/>
            </p:nvSpPr>
            <p:spPr bwMode="auto">
              <a:xfrm>
                <a:off x="4239419" y="363566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2" name="Line 446"/>
              <p:cNvSpPr>
                <a:spLocks noChangeShapeType="1"/>
              </p:cNvSpPr>
              <p:nvPr/>
            </p:nvSpPr>
            <p:spPr bwMode="auto">
              <a:xfrm>
                <a:off x="4255294" y="363566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3" name="Line 447"/>
              <p:cNvSpPr>
                <a:spLocks noChangeShapeType="1"/>
              </p:cNvSpPr>
              <p:nvPr/>
            </p:nvSpPr>
            <p:spPr bwMode="auto">
              <a:xfrm>
                <a:off x="4271169" y="36388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4" name="Line 448"/>
              <p:cNvSpPr>
                <a:spLocks noChangeShapeType="1"/>
              </p:cNvSpPr>
              <p:nvPr/>
            </p:nvSpPr>
            <p:spPr bwMode="auto">
              <a:xfrm>
                <a:off x="4287044" y="36388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5" name="Line 449"/>
              <p:cNvSpPr>
                <a:spLocks noChangeShapeType="1"/>
              </p:cNvSpPr>
              <p:nvPr/>
            </p:nvSpPr>
            <p:spPr bwMode="auto">
              <a:xfrm>
                <a:off x="4302919" y="36388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6" name="Line 450"/>
              <p:cNvSpPr>
                <a:spLocks noChangeShapeType="1"/>
              </p:cNvSpPr>
              <p:nvPr/>
            </p:nvSpPr>
            <p:spPr bwMode="auto">
              <a:xfrm>
                <a:off x="4318794" y="36388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7" name="Line 451"/>
              <p:cNvSpPr>
                <a:spLocks noChangeShapeType="1"/>
              </p:cNvSpPr>
              <p:nvPr/>
            </p:nvSpPr>
            <p:spPr bwMode="auto">
              <a:xfrm>
                <a:off x="4334669" y="36388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8" name="Line 452"/>
              <p:cNvSpPr>
                <a:spLocks noChangeShapeType="1"/>
              </p:cNvSpPr>
              <p:nvPr/>
            </p:nvSpPr>
            <p:spPr bwMode="auto">
              <a:xfrm>
                <a:off x="4350544" y="36388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9" name="Line 453"/>
              <p:cNvSpPr>
                <a:spLocks noChangeShapeType="1"/>
              </p:cNvSpPr>
              <p:nvPr/>
            </p:nvSpPr>
            <p:spPr bwMode="auto">
              <a:xfrm>
                <a:off x="4366419" y="365154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0" name="Line 454"/>
              <p:cNvSpPr>
                <a:spLocks noChangeShapeType="1"/>
              </p:cNvSpPr>
              <p:nvPr/>
            </p:nvSpPr>
            <p:spPr bwMode="auto">
              <a:xfrm>
                <a:off x="4385469" y="365789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1" name="Line 455"/>
              <p:cNvSpPr>
                <a:spLocks noChangeShapeType="1"/>
              </p:cNvSpPr>
              <p:nvPr/>
            </p:nvSpPr>
            <p:spPr bwMode="auto">
              <a:xfrm>
                <a:off x="4401344" y="366106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2" name="Line 456"/>
              <p:cNvSpPr>
                <a:spLocks noChangeShapeType="1"/>
              </p:cNvSpPr>
              <p:nvPr/>
            </p:nvSpPr>
            <p:spPr bwMode="auto">
              <a:xfrm>
                <a:off x="4417219" y="366106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3" name="Line 457"/>
              <p:cNvSpPr>
                <a:spLocks noChangeShapeType="1"/>
              </p:cNvSpPr>
              <p:nvPr/>
            </p:nvSpPr>
            <p:spPr bwMode="auto">
              <a:xfrm>
                <a:off x="4436269" y="366741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4" name="Line 458"/>
              <p:cNvSpPr>
                <a:spLocks noChangeShapeType="1"/>
              </p:cNvSpPr>
              <p:nvPr/>
            </p:nvSpPr>
            <p:spPr bwMode="auto">
              <a:xfrm>
                <a:off x="4452144" y="366741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5" name="Line 459"/>
              <p:cNvSpPr>
                <a:spLocks noChangeShapeType="1"/>
              </p:cNvSpPr>
              <p:nvPr/>
            </p:nvSpPr>
            <p:spPr bwMode="auto">
              <a:xfrm>
                <a:off x="4464844" y="368011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6" name="Line 460"/>
              <p:cNvSpPr>
                <a:spLocks noChangeShapeType="1"/>
              </p:cNvSpPr>
              <p:nvPr/>
            </p:nvSpPr>
            <p:spPr bwMode="auto">
              <a:xfrm>
                <a:off x="4483894" y="368329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7" name="Line 461"/>
              <p:cNvSpPr>
                <a:spLocks noChangeShapeType="1"/>
              </p:cNvSpPr>
              <p:nvPr/>
            </p:nvSpPr>
            <p:spPr bwMode="auto">
              <a:xfrm>
                <a:off x="4499769" y="368646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8" name="Line 462"/>
              <p:cNvSpPr>
                <a:spLocks noChangeShapeType="1"/>
              </p:cNvSpPr>
              <p:nvPr/>
            </p:nvSpPr>
            <p:spPr bwMode="auto">
              <a:xfrm>
                <a:off x="4515644" y="368646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9" name="Line 463"/>
              <p:cNvSpPr>
                <a:spLocks noChangeShapeType="1"/>
              </p:cNvSpPr>
              <p:nvPr/>
            </p:nvSpPr>
            <p:spPr bwMode="auto">
              <a:xfrm>
                <a:off x="4528344" y="369281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0" name="Line 464"/>
              <p:cNvSpPr>
                <a:spLocks noChangeShapeType="1"/>
              </p:cNvSpPr>
              <p:nvPr/>
            </p:nvSpPr>
            <p:spPr bwMode="auto">
              <a:xfrm>
                <a:off x="4544219" y="369599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1" name="Line 465"/>
              <p:cNvSpPr>
                <a:spLocks noChangeShapeType="1"/>
              </p:cNvSpPr>
              <p:nvPr/>
            </p:nvSpPr>
            <p:spPr bwMode="auto">
              <a:xfrm>
                <a:off x="4560094" y="3699166"/>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2" name="Line 466"/>
              <p:cNvSpPr>
                <a:spLocks noChangeShapeType="1"/>
              </p:cNvSpPr>
              <p:nvPr/>
            </p:nvSpPr>
            <p:spPr bwMode="auto">
              <a:xfrm>
                <a:off x="4575969" y="3705516"/>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3" name="Line 467"/>
              <p:cNvSpPr>
                <a:spLocks noChangeShapeType="1"/>
              </p:cNvSpPr>
              <p:nvPr/>
            </p:nvSpPr>
            <p:spPr bwMode="auto">
              <a:xfrm>
                <a:off x="4595019" y="371504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4" name="Line 468"/>
              <p:cNvSpPr>
                <a:spLocks noChangeShapeType="1"/>
              </p:cNvSpPr>
              <p:nvPr/>
            </p:nvSpPr>
            <p:spPr bwMode="auto">
              <a:xfrm>
                <a:off x="4610894" y="371504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5" name="Line 469"/>
              <p:cNvSpPr>
                <a:spLocks noChangeShapeType="1"/>
              </p:cNvSpPr>
              <p:nvPr/>
            </p:nvSpPr>
            <p:spPr bwMode="auto">
              <a:xfrm>
                <a:off x="4626769" y="371504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6" name="Line 470"/>
              <p:cNvSpPr>
                <a:spLocks noChangeShapeType="1"/>
              </p:cNvSpPr>
              <p:nvPr/>
            </p:nvSpPr>
            <p:spPr bwMode="auto">
              <a:xfrm>
                <a:off x="4642644" y="371504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7" name="Line 471"/>
              <p:cNvSpPr>
                <a:spLocks noChangeShapeType="1"/>
              </p:cNvSpPr>
              <p:nvPr/>
            </p:nvSpPr>
            <p:spPr bwMode="auto">
              <a:xfrm>
                <a:off x="4661694" y="371504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8" name="Line 472"/>
              <p:cNvSpPr>
                <a:spLocks noChangeShapeType="1"/>
              </p:cNvSpPr>
              <p:nvPr/>
            </p:nvSpPr>
            <p:spPr bwMode="auto">
              <a:xfrm>
                <a:off x="4677569" y="371504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9" name="Line 473"/>
              <p:cNvSpPr>
                <a:spLocks noChangeShapeType="1"/>
              </p:cNvSpPr>
              <p:nvPr/>
            </p:nvSpPr>
            <p:spPr bwMode="auto">
              <a:xfrm>
                <a:off x="4709319" y="3715041"/>
                <a:ext cx="0" cy="476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0" name="Line 474"/>
              <p:cNvSpPr>
                <a:spLocks noChangeShapeType="1"/>
              </p:cNvSpPr>
              <p:nvPr/>
            </p:nvSpPr>
            <p:spPr bwMode="auto">
              <a:xfrm>
                <a:off x="4725194" y="372139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1" name="Line 475"/>
              <p:cNvSpPr>
                <a:spLocks noChangeShapeType="1"/>
              </p:cNvSpPr>
              <p:nvPr/>
            </p:nvSpPr>
            <p:spPr bwMode="auto">
              <a:xfrm>
                <a:off x="4734719" y="372139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2" name="Line 476"/>
              <p:cNvSpPr>
                <a:spLocks noChangeShapeType="1"/>
              </p:cNvSpPr>
              <p:nvPr/>
            </p:nvSpPr>
            <p:spPr bwMode="auto">
              <a:xfrm>
                <a:off x="4763294" y="372139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3" name="Line 477"/>
              <p:cNvSpPr>
                <a:spLocks noChangeShapeType="1"/>
              </p:cNvSpPr>
              <p:nvPr/>
            </p:nvSpPr>
            <p:spPr bwMode="auto">
              <a:xfrm>
                <a:off x="4779169" y="372139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4" name="Line 478"/>
              <p:cNvSpPr>
                <a:spLocks noChangeShapeType="1"/>
              </p:cNvSpPr>
              <p:nvPr/>
            </p:nvSpPr>
            <p:spPr bwMode="auto">
              <a:xfrm>
                <a:off x="4795044" y="372139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5" name="Line 479"/>
              <p:cNvSpPr>
                <a:spLocks noChangeShapeType="1"/>
              </p:cNvSpPr>
              <p:nvPr/>
            </p:nvSpPr>
            <p:spPr bwMode="auto">
              <a:xfrm>
                <a:off x="4810919" y="372139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6" name="Line 480"/>
              <p:cNvSpPr>
                <a:spLocks noChangeShapeType="1"/>
              </p:cNvSpPr>
              <p:nvPr/>
            </p:nvSpPr>
            <p:spPr bwMode="auto">
              <a:xfrm>
                <a:off x="4820444" y="372139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7" name="Line 481"/>
              <p:cNvSpPr>
                <a:spLocks noChangeShapeType="1"/>
              </p:cNvSpPr>
              <p:nvPr/>
            </p:nvSpPr>
            <p:spPr bwMode="auto">
              <a:xfrm>
                <a:off x="4836319" y="372139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8" name="Line 482"/>
              <p:cNvSpPr>
                <a:spLocks noChangeShapeType="1"/>
              </p:cNvSpPr>
              <p:nvPr/>
            </p:nvSpPr>
            <p:spPr bwMode="auto">
              <a:xfrm>
                <a:off x="4874419" y="372139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9" name="Line 483"/>
              <p:cNvSpPr>
                <a:spLocks noChangeShapeType="1"/>
              </p:cNvSpPr>
              <p:nvPr/>
            </p:nvSpPr>
            <p:spPr bwMode="auto">
              <a:xfrm>
                <a:off x="4890294" y="372139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0" name="Line 484"/>
              <p:cNvSpPr>
                <a:spLocks noChangeShapeType="1"/>
              </p:cNvSpPr>
              <p:nvPr/>
            </p:nvSpPr>
            <p:spPr bwMode="auto">
              <a:xfrm>
                <a:off x="4931569" y="37404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1" name="Line 485"/>
              <p:cNvSpPr>
                <a:spLocks noChangeShapeType="1"/>
              </p:cNvSpPr>
              <p:nvPr/>
            </p:nvSpPr>
            <p:spPr bwMode="auto">
              <a:xfrm>
                <a:off x="4947444" y="37404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2" name="Line 486"/>
              <p:cNvSpPr>
                <a:spLocks noChangeShapeType="1"/>
              </p:cNvSpPr>
              <p:nvPr/>
            </p:nvSpPr>
            <p:spPr bwMode="auto">
              <a:xfrm>
                <a:off x="5004594" y="37404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3" name="Line 487"/>
              <p:cNvSpPr>
                <a:spLocks noChangeShapeType="1"/>
              </p:cNvSpPr>
              <p:nvPr/>
            </p:nvSpPr>
            <p:spPr bwMode="auto">
              <a:xfrm>
                <a:off x="5020469" y="37404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4" name="Line 488"/>
              <p:cNvSpPr>
                <a:spLocks noChangeShapeType="1"/>
              </p:cNvSpPr>
              <p:nvPr/>
            </p:nvSpPr>
            <p:spPr bwMode="auto">
              <a:xfrm>
                <a:off x="5039519" y="37404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5" name="Line 489"/>
              <p:cNvSpPr>
                <a:spLocks noChangeShapeType="1"/>
              </p:cNvSpPr>
              <p:nvPr/>
            </p:nvSpPr>
            <p:spPr bwMode="auto">
              <a:xfrm>
                <a:off x="5055394" y="37404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6" name="Line 490"/>
              <p:cNvSpPr>
                <a:spLocks noChangeShapeType="1"/>
              </p:cNvSpPr>
              <p:nvPr/>
            </p:nvSpPr>
            <p:spPr bwMode="auto">
              <a:xfrm>
                <a:off x="5074444" y="37404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7" name="Line 491"/>
              <p:cNvSpPr>
                <a:spLocks noChangeShapeType="1"/>
              </p:cNvSpPr>
              <p:nvPr/>
            </p:nvSpPr>
            <p:spPr bwMode="auto">
              <a:xfrm>
                <a:off x="5090319" y="37404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8" name="Line 492"/>
              <p:cNvSpPr>
                <a:spLocks noChangeShapeType="1"/>
              </p:cNvSpPr>
              <p:nvPr/>
            </p:nvSpPr>
            <p:spPr bwMode="auto">
              <a:xfrm>
                <a:off x="5106194" y="37404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9" name="Line 493"/>
              <p:cNvSpPr>
                <a:spLocks noChangeShapeType="1"/>
              </p:cNvSpPr>
              <p:nvPr/>
            </p:nvSpPr>
            <p:spPr bwMode="auto">
              <a:xfrm>
                <a:off x="5125244" y="37404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0" name="Line 494"/>
              <p:cNvSpPr>
                <a:spLocks noChangeShapeType="1"/>
              </p:cNvSpPr>
              <p:nvPr/>
            </p:nvSpPr>
            <p:spPr bwMode="auto">
              <a:xfrm>
                <a:off x="5141119" y="37404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1" name="Line 495"/>
              <p:cNvSpPr>
                <a:spLocks noChangeShapeType="1"/>
              </p:cNvSpPr>
              <p:nvPr/>
            </p:nvSpPr>
            <p:spPr bwMode="auto">
              <a:xfrm>
                <a:off x="5166519" y="37404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2" name="Line 496"/>
              <p:cNvSpPr>
                <a:spLocks noChangeShapeType="1"/>
              </p:cNvSpPr>
              <p:nvPr/>
            </p:nvSpPr>
            <p:spPr bwMode="auto">
              <a:xfrm>
                <a:off x="5185569" y="37404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3" name="Line 497"/>
              <p:cNvSpPr>
                <a:spLocks noChangeShapeType="1"/>
              </p:cNvSpPr>
              <p:nvPr/>
            </p:nvSpPr>
            <p:spPr bwMode="auto">
              <a:xfrm>
                <a:off x="5210969" y="37404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4" name="Line 498"/>
              <p:cNvSpPr>
                <a:spLocks noChangeShapeType="1"/>
              </p:cNvSpPr>
              <p:nvPr/>
            </p:nvSpPr>
            <p:spPr bwMode="auto">
              <a:xfrm>
                <a:off x="5239544" y="37404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5" name="Line 499"/>
              <p:cNvSpPr>
                <a:spLocks noChangeShapeType="1"/>
              </p:cNvSpPr>
              <p:nvPr/>
            </p:nvSpPr>
            <p:spPr bwMode="auto">
              <a:xfrm>
                <a:off x="4976019" y="37404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6" name="Line 500"/>
              <p:cNvSpPr>
                <a:spLocks noChangeShapeType="1"/>
              </p:cNvSpPr>
              <p:nvPr/>
            </p:nvSpPr>
            <p:spPr bwMode="auto">
              <a:xfrm>
                <a:off x="4899819" y="3740441"/>
                <a:ext cx="0" cy="508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509" name="TextBox 508"/>
            <p:cNvSpPr txBox="1"/>
            <p:nvPr/>
          </p:nvSpPr>
          <p:spPr>
            <a:xfrm>
              <a:off x="834034" y="2631684"/>
              <a:ext cx="397866" cy="2098010"/>
            </a:xfrm>
            <a:prstGeom prst="rect">
              <a:avLst/>
            </a:prstGeom>
            <a:noFill/>
          </p:spPr>
          <p:txBody>
            <a:bodyPr wrap="none" rtlCol="0">
              <a:spAutoFit/>
            </a:bodyPr>
            <a:lstStyle/>
            <a:p>
              <a:pPr algn="r">
                <a:spcAft>
                  <a:spcPts val="1400"/>
                </a:spcAft>
              </a:pPr>
              <a:r>
                <a:rPr lang="en-GB" sz="1200" dirty="0"/>
                <a:t>1.0</a:t>
              </a:r>
            </a:p>
            <a:p>
              <a:pPr algn="r">
                <a:spcAft>
                  <a:spcPts val="1400"/>
                </a:spcAft>
              </a:pPr>
              <a:r>
                <a:rPr lang="en-GB" sz="1200" dirty="0"/>
                <a:t>0.8</a:t>
              </a:r>
            </a:p>
            <a:p>
              <a:pPr algn="r">
                <a:spcAft>
                  <a:spcPts val="1400"/>
                </a:spcAft>
              </a:pPr>
              <a:r>
                <a:rPr lang="en-GB" sz="1200" dirty="0"/>
                <a:t>0.6</a:t>
              </a:r>
            </a:p>
            <a:p>
              <a:pPr algn="r">
                <a:spcAft>
                  <a:spcPts val="1400"/>
                </a:spcAft>
              </a:pPr>
              <a:r>
                <a:rPr lang="en-GB" sz="1200" dirty="0"/>
                <a:t>0.4</a:t>
              </a:r>
            </a:p>
            <a:p>
              <a:pPr algn="r">
                <a:spcAft>
                  <a:spcPts val="1400"/>
                </a:spcAft>
              </a:pPr>
              <a:r>
                <a:rPr lang="en-GB" sz="1200" dirty="0"/>
                <a:t>0.2</a:t>
              </a:r>
            </a:p>
            <a:p>
              <a:pPr algn="r">
                <a:spcAft>
                  <a:spcPts val="1400"/>
                </a:spcAft>
              </a:pPr>
              <a:r>
                <a:rPr lang="en-GB" sz="1200" dirty="0"/>
                <a:t>0</a:t>
              </a:r>
            </a:p>
          </p:txBody>
        </p:sp>
        <p:sp>
          <p:nvSpPr>
            <p:cNvPr id="510" name="TextBox 509"/>
            <p:cNvSpPr txBox="1"/>
            <p:nvPr/>
          </p:nvSpPr>
          <p:spPr>
            <a:xfrm rot="16200000">
              <a:off x="52993" y="3579929"/>
              <a:ext cx="1233030" cy="276999"/>
            </a:xfrm>
            <a:prstGeom prst="rect">
              <a:avLst/>
            </a:prstGeom>
            <a:noFill/>
          </p:spPr>
          <p:txBody>
            <a:bodyPr wrap="none" rtlCol="0">
              <a:spAutoFit/>
            </a:bodyPr>
            <a:lstStyle/>
            <a:p>
              <a:pPr algn="ctr"/>
              <a:r>
                <a:rPr lang="en-GB" sz="1200" dirty="0"/>
                <a:t>Overall survival</a:t>
              </a:r>
            </a:p>
          </p:txBody>
        </p:sp>
        <p:sp>
          <p:nvSpPr>
            <p:cNvPr id="511" name="TextBox 510"/>
            <p:cNvSpPr txBox="1"/>
            <p:nvPr/>
          </p:nvSpPr>
          <p:spPr>
            <a:xfrm>
              <a:off x="1077569" y="4633905"/>
              <a:ext cx="4612160" cy="276999"/>
            </a:xfrm>
            <a:prstGeom prst="rect">
              <a:avLst/>
            </a:prstGeom>
            <a:noFill/>
          </p:spPr>
          <p:txBody>
            <a:bodyPr wrap="none" rtlCol="0">
              <a:spAutoFit/>
            </a:bodyPr>
            <a:lstStyle/>
            <a:p>
              <a:pPr>
                <a:tabLst>
                  <a:tab pos="120650" algn="ctr"/>
                  <a:tab pos="1143000" algn="ctr"/>
                  <a:tab pos="2165350" algn="ctr"/>
                  <a:tab pos="3194050" algn="ctr"/>
                  <a:tab pos="4216400" algn="ctr"/>
                </a:tabLst>
              </a:pPr>
              <a:r>
                <a:rPr lang="en-GB" sz="1200" dirty="0"/>
                <a:t>	0	1000	2000	3000	4000</a:t>
              </a:r>
            </a:p>
          </p:txBody>
        </p:sp>
        <p:sp>
          <p:nvSpPr>
            <p:cNvPr id="512" name="TextBox 511"/>
            <p:cNvSpPr txBox="1"/>
            <p:nvPr/>
          </p:nvSpPr>
          <p:spPr>
            <a:xfrm>
              <a:off x="2193708" y="4880193"/>
              <a:ext cx="2408736" cy="276999"/>
            </a:xfrm>
            <a:prstGeom prst="rect">
              <a:avLst/>
            </a:prstGeom>
            <a:noFill/>
          </p:spPr>
          <p:txBody>
            <a:bodyPr wrap="none" rtlCol="0">
              <a:spAutoFit/>
            </a:bodyPr>
            <a:lstStyle/>
            <a:p>
              <a:pPr algn="ctr"/>
              <a:r>
                <a:rPr lang="en-GB" sz="1200" dirty="0"/>
                <a:t>Time (days) from date of surgery</a:t>
              </a:r>
            </a:p>
          </p:txBody>
        </p:sp>
        <p:sp>
          <p:nvSpPr>
            <p:cNvPr id="480" name="Rectangle 479"/>
            <p:cNvSpPr/>
            <p:nvPr/>
          </p:nvSpPr>
          <p:spPr>
            <a:xfrm>
              <a:off x="3307313" y="2672938"/>
              <a:ext cx="2129109" cy="723275"/>
            </a:xfrm>
            <a:prstGeom prst="rect">
              <a:avLst/>
            </a:prstGeom>
          </p:spPr>
          <p:txBody>
            <a:bodyPr wrap="none">
              <a:spAutoFit/>
            </a:bodyPr>
            <a:lstStyle/>
            <a:p>
              <a:pPr marL="285750" lvl="1" indent="-285750">
                <a:spcAft>
                  <a:spcPts val="300"/>
                </a:spcAft>
              </a:pPr>
              <a:r>
                <a:rPr lang="en-NZ" sz="1200" dirty="0"/>
                <a:t>No. of lymph nodes sampled</a:t>
              </a:r>
            </a:p>
            <a:p>
              <a:pPr marL="285750" lvl="2" indent="-285750">
                <a:spcAft>
                  <a:spcPts val="300"/>
                </a:spcAft>
              </a:pPr>
              <a:r>
                <a:rPr lang="en-NZ" sz="1200" dirty="0"/>
                <a:t>	&lt;14 (N=2,552)</a:t>
              </a:r>
            </a:p>
            <a:p>
              <a:pPr marL="285750" lvl="2" indent="-285750">
                <a:spcAft>
                  <a:spcPts val="300"/>
                </a:spcAft>
              </a:pPr>
              <a:r>
                <a:rPr lang="en-NZ" sz="1200" dirty="0">
                  <a:latin typeface="Arial" panose="020B0604020202020204" pitchFamily="34" charset="0"/>
                  <a:cs typeface="Arial" panose="020B0604020202020204" pitchFamily="34" charset="0"/>
                </a:rPr>
                <a:t>	≥</a:t>
              </a:r>
              <a:r>
                <a:rPr lang="en-NZ" sz="1200" dirty="0"/>
                <a:t>14 (N=3,177)</a:t>
              </a:r>
            </a:p>
          </p:txBody>
        </p:sp>
        <p:cxnSp>
          <p:nvCxnSpPr>
            <p:cNvPr id="718" name="Straight Connector 717"/>
            <p:cNvCxnSpPr/>
            <p:nvPr/>
          </p:nvCxnSpPr>
          <p:spPr>
            <a:xfrm>
              <a:off x="3407569" y="3033300"/>
              <a:ext cx="203200" cy="0"/>
            </a:xfrm>
            <a:prstGeom prst="line">
              <a:avLst/>
            </a:prstGeom>
            <a:ln w="25400">
              <a:solidFill>
                <a:srgbClr val="2894FF"/>
              </a:solidFill>
            </a:ln>
          </p:spPr>
          <p:style>
            <a:lnRef idx="1">
              <a:schemeClr val="accent1"/>
            </a:lnRef>
            <a:fillRef idx="0">
              <a:schemeClr val="accent1"/>
            </a:fillRef>
            <a:effectRef idx="0">
              <a:schemeClr val="accent1"/>
            </a:effectRef>
            <a:fontRef idx="minor">
              <a:schemeClr val="tx1"/>
            </a:fontRef>
          </p:style>
        </p:cxnSp>
        <p:cxnSp>
          <p:nvCxnSpPr>
            <p:cNvPr id="719" name="Straight Connector 718"/>
            <p:cNvCxnSpPr/>
            <p:nvPr/>
          </p:nvCxnSpPr>
          <p:spPr>
            <a:xfrm>
              <a:off x="3407569" y="3248644"/>
              <a:ext cx="203200" cy="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282051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NZ" sz="1800" dirty="0"/>
              <a:t>1173O: MAGRIT, a double-blind, randomized, placebo-controlled phase III study to assess the efficacy of the recMAGE-A3 + AS15 cancer immunotherapeutic as adjuvant therapy in patients with resected MAGE-A3-positive non-small cell lung cancer (NSCLC) – </a:t>
            </a:r>
            <a:r>
              <a:rPr lang="en-NZ" sz="1800" dirty="0" err="1"/>
              <a:t>Vansteenkiste</a:t>
            </a:r>
            <a:r>
              <a:rPr lang="en-NZ" sz="1800" dirty="0"/>
              <a:t> JF et al</a:t>
            </a:r>
            <a:endParaRPr lang="en-GB" sz="1800" dirty="0"/>
          </a:p>
        </p:txBody>
      </p:sp>
      <p:sp>
        <p:nvSpPr>
          <p:cNvPr id="5123" name="Rectangle 3"/>
          <p:cNvSpPr>
            <a:spLocks noGrp="1" noChangeArrowheads="1"/>
          </p:cNvSpPr>
          <p:nvPr>
            <p:ph type="body" idx="1"/>
          </p:nvPr>
        </p:nvSpPr>
        <p:spPr/>
        <p:txBody>
          <a:bodyPr/>
          <a:lstStyle/>
          <a:p>
            <a:pPr>
              <a:spcAft>
                <a:spcPts val="300"/>
              </a:spcAft>
            </a:pPr>
            <a:r>
              <a:rPr lang="en-GB" sz="1800" b="1" dirty="0"/>
              <a:t>Study objective</a:t>
            </a:r>
          </a:p>
          <a:p>
            <a:pPr lvl="1">
              <a:spcAft>
                <a:spcPts val="300"/>
              </a:spcAft>
            </a:pPr>
            <a:r>
              <a:rPr lang="en-GB" sz="1800" dirty="0"/>
              <a:t>To determine if </a:t>
            </a:r>
            <a:r>
              <a:rPr lang="en-NZ" sz="1800" dirty="0"/>
              <a:t>recMAGE-A3 + AS15 cancer immunotherapeutic (MAGE-A3 CI) as adjuvant therapy over 27 months improves DFS in patients with resected NSCLC</a:t>
            </a:r>
          </a:p>
        </p:txBody>
      </p:sp>
      <p:sp>
        <p:nvSpPr>
          <p:cNvPr id="5124" name="Text Box 4"/>
          <p:cNvSpPr txBox="1">
            <a:spLocks noChangeArrowheads="1"/>
          </p:cNvSpPr>
          <p:nvPr/>
        </p:nvSpPr>
        <p:spPr bwMode="auto">
          <a:xfrm>
            <a:off x="4669801" y="6474897"/>
            <a:ext cx="425353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err="1"/>
              <a:t>Vansteenkiste</a:t>
            </a:r>
            <a:r>
              <a:rPr lang="en-NZ" sz="1200" dirty="0"/>
              <a:t> </a:t>
            </a:r>
            <a:r>
              <a:rPr lang="en-GB" sz="1200" dirty="0">
                <a:solidFill>
                  <a:srgbClr val="363636"/>
                </a:solidFill>
              </a:rPr>
              <a:t>et 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1173O</a:t>
            </a:r>
            <a:endParaRPr lang="en-GB" sz="1200" dirty="0"/>
          </a:p>
        </p:txBody>
      </p:sp>
      <p:sp>
        <p:nvSpPr>
          <p:cNvPr id="20" name="Rectangle 9"/>
          <p:cNvSpPr txBox="1">
            <a:spLocks noChangeArrowheads="1"/>
          </p:cNvSpPr>
          <p:nvPr/>
        </p:nvSpPr>
        <p:spPr bwMode="auto">
          <a:xfrm>
            <a:off x="251435" y="5177013"/>
            <a:ext cx="3031727" cy="84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02850"/>
              </a:buClr>
              <a:buFontTx/>
              <a:buNone/>
            </a:pPr>
            <a:r>
              <a:rPr lang="en-GB" sz="1600" b="1" dirty="0">
                <a:solidFill>
                  <a:srgbClr val="363636"/>
                </a:solidFill>
              </a:rPr>
              <a:t>Primary endpoint</a:t>
            </a:r>
          </a:p>
          <a:p>
            <a:pPr>
              <a:buClr>
                <a:srgbClr val="002850"/>
              </a:buClr>
            </a:pPr>
            <a:r>
              <a:rPr lang="en-GB" sz="1600" dirty="0">
                <a:solidFill>
                  <a:srgbClr val="363636"/>
                </a:solidFill>
              </a:rPr>
              <a:t>DFS</a:t>
            </a:r>
          </a:p>
          <a:p>
            <a:pPr>
              <a:buClr>
                <a:srgbClr val="002850"/>
              </a:buClr>
            </a:pPr>
            <a:endParaRPr lang="en-GB" sz="1600" dirty="0">
              <a:solidFill>
                <a:srgbClr val="363636"/>
              </a:solidFill>
            </a:endParaRPr>
          </a:p>
        </p:txBody>
      </p:sp>
      <p:sp>
        <p:nvSpPr>
          <p:cNvPr id="28" name="Oval 14"/>
          <p:cNvSpPr>
            <a:spLocks noChangeArrowheads="1"/>
          </p:cNvSpPr>
          <p:nvPr/>
        </p:nvSpPr>
        <p:spPr bwMode="auto">
          <a:xfrm>
            <a:off x="3941537" y="3436507"/>
            <a:ext cx="583595" cy="584200"/>
          </a:xfrm>
          <a:prstGeom prst="ellipse">
            <a:avLst/>
          </a:prstGeom>
          <a:noFill/>
          <a:ln w="28575">
            <a:solidFill>
              <a:schemeClr val="bg1"/>
            </a:solidFill>
            <a:round/>
            <a:headEnd/>
            <a:tailEnd/>
          </a:ln>
        </p:spPr>
        <p:txBody>
          <a:bodyPr wrap="none" anchor="ctr"/>
          <a:lstStyle/>
          <a:p>
            <a:pPr algn="ctr"/>
            <a:r>
              <a:rPr lang="en-GB" altLang="zh-CN" sz="2000" b="1" dirty="0">
                <a:solidFill>
                  <a:schemeClr val="bg1"/>
                </a:solidFill>
                <a:ea typeface="SimSun" pitchFamily="2" charset="-122"/>
              </a:rPr>
              <a:t>R</a:t>
            </a:r>
            <a:br>
              <a:rPr lang="en-GB" altLang="zh-CN" sz="2000" b="1" dirty="0">
                <a:solidFill>
                  <a:schemeClr val="bg1"/>
                </a:solidFill>
                <a:ea typeface="SimSun" pitchFamily="2" charset="-122"/>
              </a:rPr>
            </a:br>
            <a:r>
              <a:rPr lang="en-GB" altLang="zh-CN" sz="1400" b="1" dirty="0">
                <a:solidFill>
                  <a:schemeClr val="bg1"/>
                </a:solidFill>
                <a:ea typeface="SimSun" pitchFamily="2" charset="-122"/>
              </a:rPr>
              <a:t>2:1</a:t>
            </a:r>
            <a:endParaRPr lang="en-GB" altLang="zh-CN" sz="2000" b="1" dirty="0">
              <a:solidFill>
                <a:schemeClr val="bg1"/>
              </a:solidFill>
              <a:ea typeface="SimSun" pitchFamily="2" charset="-122"/>
            </a:endParaRPr>
          </a:p>
        </p:txBody>
      </p:sp>
      <p:cxnSp>
        <p:nvCxnSpPr>
          <p:cNvPr id="45" name="AutoShape 15"/>
          <p:cNvCxnSpPr>
            <a:cxnSpLocks noChangeShapeType="1"/>
            <a:stCxn id="28" idx="0"/>
          </p:cNvCxnSpPr>
          <p:nvPr/>
        </p:nvCxnSpPr>
        <p:spPr bwMode="auto">
          <a:xfrm rot="5400000" flipH="1" flipV="1">
            <a:off x="4238240" y="2809438"/>
            <a:ext cx="622164" cy="631975"/>
          </a:xfrm>
          <a:prstGeom prst="bentConnector2">
            <a:avLst/>
          </a:prstGeom>
          <a:noFill/>
          <a:ln w="38100">
            <a:solidFill>
              <a:schemeClr val="bg1"/>
            </a:solidFill>
            <a:miter lim="800000"/>
            <a:headEnd/>
            <a:tailEnd type="triangle" w="med" len="med"/>
          </a:ln>
        </p:spPr>
      </p:cxnSp>
      <p:cxnSp>
        <p:nvCxnSpPr>
          <p:cNvPr id="46" name="AutoShape 16"/>
          <p:cNvCxnSpPr>
            <a:cxnSpLocks noChangeShapeType="1"/>
            <a:stCxn id="28" idx="4"/>
          </p:cNvCxnSpPr>
          <p:nvPr/>
        </p:nvCxnSpPr>
        <p:spPr bwMode="auto">
          <a:xfrm rot="16200000" flipH="1">
            <a:off x="4237313" y="4016728"/>
            <a:ext cx="624019" cy="631975"/>
          </a:xfrm>
          <a:prstGeom prst="bentConnector2">
            <a:avLst/>
          </a:prstGeom>
          <a:noFill/>
          <a:ln w="38100">
            <a:solidFill>
              <a:schemeClr val="bg1"/>
            </a:solidFill>
            <a:miter lim="800000"/>
            <a:headEnd/>
            <a:tailEnd type="triangle" w="med" len="med"/>
          </a:ln>
        </p:spPr>
      </p:cxnSp>
      <p:sp>
        <p:nvSpPr>
          <p:cNvPr id="47" name="AutoShape 12"/>
          <p:cNvSpPr>
            <a:spLocks noChangeArrowheads="1"/>
          </p:cNvSpPr>
          <p:nvPr/>
        </p:nvSpPr>
        <p:spPr bwMode="auto">
          <a:xfrm>
            <a:off x="8257722" y="4380408"/>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sz="1600" dirty="0">
                <a:solidFill>
                  <a:schemeClr val="tx2"/>
                </a:solidFill>
                <a:ea typeface="SimSun" pitchFamily="2" charset="-122"/>
              </a:rPr>
              <a:t>PD</a:t>
            </a:r>
          </a:p>
        </p:txBody>
      </p:sp>
      <p:sp>
        <p:nvSpPr>
          <p:cNvPr id="48" name="AutoShape 12"/>
          <p:cNvSpPr>
            <a:spLocks noChangeArrowheads="1"/>
          </p:cNvSpPr>
          <p:nvPr/>
        </p:nvSpPr>
        <p:spPr bwMode="auto">
          <a:xfrm>
            <a:off x="8257722" y="2550022"/>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sz="1600" dirty="0">
                <a:solidFill>
                  <a:schemeClr val="tx2"/>
                </a:solidFill>
                <a:ea typeface="SimSun" pitchFamily="2" charset="-122"/>
              </a:rPr>
              <a:t>PD</a:t>
            </a:r>
          </a:p>
        </p:txBody>
      </p:sp>
      <p:cxnSp>
        <p:nvCxnSpPr>
          <p:cNvPr id="51" name="AutoShape 19"/>
          <p:cNvCxnSpPr>
            <a:cxnSpLocks noChangeShapeType="1"/>
            <a:stCxn id="54" idx="3"/>
            <a:endCxn id="28" idx="2"/>
          </p:cNvCxnSpPr>
          <p:nvPr/>
        </p:nvCxnSpPr>
        <p:spPr bwMode="auto">
          <a:xfrm>
            <a:off x="3425392" y="3723565"/>
            <a:ext cx="516145" cy="5042"/>
          </a:xfrm>
          <a:prstGeom prst="straightConnector1">
            <a:avLst/>
          </a:prstGeom>
          <a:noFill/>
          <a:ln w="38100">
            <a:solidFill>
              <a:schemeClr val="bg1"/>
            </a:solidFill>
            <a:round/>
            <a:headEnd/>
            <a:tailEnd type="triangle" w="med" len="med"/>
          </a:ln>
        </p:spPr>
      </p:cxnSp>
      <p:cxnSp>
        <p:nvCxnSpPr>
          <p:cNvPr id="52" name="AutoShape 20"/>
          <p:cNvCxnSpPr>
            <a:cxnSpLocks noChangeShapeType="1"/>
            <a:stCxn id="55" idx="3"/>
            <a:endCxn id="47" idx="1"/>
          </p:cNvCxnSpPr>
          <p:nvPr/>
        </p:nvCxnSpPr>
        <p:spPr bwMode="auto">
          <a:xfrm>
            <a:off x="7888163" y="4644727"/>
            <a:ext cx="369559" cy="0"/>
          </a:xfrm>
          <a:prstGeom prst="straightConnector1">
            <a:avLst/>
          </a:prstGeom>
          <a:noFill/>
          <a:ln w="38100">
            <a:solidFill>
              <a:schemeClr val="bg1"/>
            </a:solidFill>
            <a:prstDash val="dash"/>
            <a:round/>
            <a:headEnd/>
            <a:tailEnd type="triangle" w="med" len="med"/>
          </a:ln>
        </p:spPr>
      </p:cxnSp>
      <p:cxnSp>
        <p:nvCxnSpPr>
          <p:cNvPr id="53" name="AutoShape 21"/>
          <p:cNvCxnSpPr>
            <a:cxnSpLocks noChangeShapeType="1"/>
            <a:stCxn id="56" idx="3"/>
            <a:endCxn id="48" idx="1"/>
          </p:cNvCxnSpPr>
          <p:nvPr/>
        </p:nvCxnSpPr>
        <p:spPr bwMode="auto">
          <a:xfrm>
            <a:off x="7889946" y="2814341"/>
            <a:ext cx="367776" cy="0"/>
          </a:xfrm>
          <a:prstGeom prst="straightConnector1">
            <a:avLst/>
          </a:prstGeom>
          <a:noFill/>
          <a:ln w="38100">
            <a:solidFill>
              <a:schemeClr val="bg1"/>
            </a:solidFill>
            <a:round/>
            <a:headEnd/>
            <a:tailEnd type="triangle" w="med" len="med"/>
          </a:ln>
        </p:spPr>
      </p:cxnSp>
      <p:sp>
        <p:nvSpPr>
          <p:cNvPr id="54" name="AutoShape 9"/>
          <p:cNvSpPr>
            <a:spLocks noChangeArrowheads="1"/>
          </p:cNvSpPr>
          <p:nvPr/>
        </p:nvSpPr>
        <p:spPr bwMode="auto">
          <a:xfrm>
            <a:off x="553720" y="2579468"/>
            <a:ext cx="2871672" cy="2288193"/>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NZ" altLang="zh-CN" sz="1600" dirty="0">
                <a:solidFill>
                  <a:schemeClr val="tx2"/>
                </a:solidFill>
                <a:ea typeface="SimSun" pitchFamily="2" charset="-122"/>
              </a:rPr>
              <a:t>Stages IB, II, IIIA NSCLC </a:t>
            </a:r>
          </a:p>
          <a:p>
            <a:pPr marL="228600" indent="-228600" defTabSz="892175" eaLnBrk="0" hangingPunct="0">
              <a:spcAft>
                <a:spcPct val="30000"/>
              </a:spcAft>
              <a:buFont typeface="Arial" pitchFamily="34" charset="0"/>
              <a:buChar char="•"/>
            </a:pPr>
            <a:r>
              <a:rPr lang="en-NZ" altLang="zh-CN" sz="1600" dirty="0">
                <a:solidFill>
                  <a:schemeClr val="tx2"/>
                </a:solidFill>
                <a:ea typeface="SimSun" pitchFamily="2" charset="-122"/>
              </a:rPr>
              <a:t>Completely resected tumour</a:t>
            </a:r>
          </a:p>
          <a:p>
            <a:pPr marL="228600" indent="-228600" defTabSz="892175" eaLnBrk="0" hangingPunct="0">
              <a:spcAft>
                <a:spcPct val="30000"/>
              </a:spcAft>
              <a:buFont typeface="Arial" pitchFamily="34" charset="0"/>
              <a:buChar char="•"/>
            </a:pPr>
            <a:r>
              <a:rPr lang="en-NZ" altLang="zh-CN" sz="1600" dirty="0">
                <a:solidFill>
                  <a:schemeClr val="tx2"/>
                </a:solidFill>
                <a:ea typeface="SimSun" pitchFamily="2" charset="-122"/>
              </a:rPr>
              <a:t>MAGE-A3-positive</a:t>
            </a:r>
          </a:p>
          <a:p>
            <a:pPr marL="228600" indent="-228600" defTabSz="892175" eaLnBrk="0" hangingPunct="0">
              <a:spcAft>
                <a:spcPct val="30000"/>
              </a:spcAft>
              <a:buFont typeface="Arial" pitchFamily="34" charset="0"/>
              <a:buChar char="•"/>
            </a:pPr>
            <a:r>
              <a:rPr lang="en-GB" altLang="zh-CN" sz="1600" dirty="0">
                <a:solidFill>
                  <a:schemeClr val="tx2"/>
                </a:solidFill>
                <a:ea typeface="SimSun" pitchFamily="2" charset="-122"/>
              </a:rPr>
              <a:t>PS 0–2</a:t>
            </a:r>
          </a:p>
          <a:p>
            <a:pPr defTabSz="892175" eaLnBrk="0" hangingPunct="0">
              <a:spcAft>
                <a:spcPct val="30000"/>
              </a:spcAft>
            </a:pPr>
            <a:r>
              <a:rPr lang="en-GB" altLang="zh-CN" sz="1600" dirty="0">
                <a:solidFill>
                  <a:schemeClr val="tx2"/>
                </a:solidFill>
                <a:ea typeface="SimSun" pitchFamily="2" charset="-122"/>
              </a:rPr>
              <a:t>(n=2,272)</a:t>
            </a:r>
          </a:p>
        </p:txBody>
      </p:sp>
      <p:sp>
        <p:nvSpPr>
          <p:cNvPr id="55" name="AutoShape 12"/>
          <p:cNvSpPr>
            <a:spLocks noChangeArrowheads="1"/>
          </p:cNvSpPr>
          <p:nvPr/>
        </p:nvSpPr>
        <p:spPr bwMode="auto">
          <a:xfrm>
            <a:off x="4721225" y="4234359"/>
            <a:ext cx="3166938"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a:solidFill>
                  <a:schemeClr val="tx2"/>
                </a:solidFill>
                <a:ea typeface="SimSun" pitchFamily="2" charset="-122"/>
              </a:rPr>
              <a:t>13 IM injections of placebo</a:t>
            </a:r>
          </a:p>
          <a:p>
            <a:pPr algn="ctr" defTabSz="892175" eaLnBrk="0" hangingPunct="0"/>
            <a:r>
              <a:rPr lang="en-GB" altLang="zh-CN" sz="1600" dirty="0">
                <a:solidFill>
                  <a:schemeClr val="tx2"/>
                </a:solidFill>
                <a:ea typeface="SimSun" pitchFamily="2" charset="-122"/>
              </a:rPr>
              <a:t>(n=757)</a:t>
            </a:r>
          </a:p>
        </p:txBody>
      </p:sp>
      <p:sp>
        <p:nvSpPr>
          <p:cNvPr id="56" name="AutoShape 8"/>
          <p:cNvSpPr>
            <a:spLocks noChangeArrowheads="1"/>
          </p:cNvSpPr>
          <p:nvPr/>
        </p:nvSpPr>
        <p:spPr bwMode="auto">
          <a:xfrm>
            <a:off x="4721139" y="2403972"/>
            <a:ext cx="3168807"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dirty="0">
                <a:solidFill>
                  <a:schemeClr val="tx2"/>
                </a:solidFill>
                <a:ea typeface="SimSun" pitchFamily="2" charset="-122"/>
              </a:rPr>
              <a:t>13 IM injections of MAGE-A3 CI</a:t>
            </a:r>
          </a:p>
          <a:p>
            <a:pPr algn="ctr" defTabSz="892175" eaLnBrk="0" hangingPunct="0"/>
            <a:r>
              <a:rPr lang="en-GB" altLang="zh-CN" sz="1600" dirty="0">
                <a:solidFill>
                  <a:schemeClr val="tx2"/>
                </a:solidFill>
                <a:ea typeface="SimSun" pitchFamily="2" charset="-122"/>
              </a:rPr>
              <a:t>(n=1,515)</a:t>
            </a:r>
          </a:p>
        </p:txBody>
      </p:sp>
      <p:sp>
        <p:nvSpPr>
          <p:cNvPr id="18" name="Content Placeholder 26"/>
          <p:cNvSpPr txBox="1">
            <a:spLocks/>
          </p:cNvSpPr>
          <p:nvPr/>
        </p:nvSpPr>
        <p:spPr bwMode="auto">
          <a:xfrm>
            <a:off x="4925097" y="3220238"/>
            <a:ext cx="2819703" cy="892175"/>
          </a:xfrm>
          <a:prstGeom prst="rect">
            <a:avLst/>
          </a:prstGeom>
          <a:noFill/>
          <a:ln w="9525">
            <a:noFill/>
            <a:miter lim="800000"/>
            <a:headEnd/>
            <a:tailEnd/>
          </a:ln>
        </p:spPr>
        <p:txBody>
          <a:bodyPr/>
          <a:lstStyle/>
          <a:p>
            <a:pPr marL="190500" indent="-190500" algn="l">
              <a:spcBef>
                <a:spcPts val="0"/>
              </a:spcBef>
              <a:spcAft>
                <a:spcPts val="400"/>
              </a:spcAft>
              <a:defRPr/>
            </a:pPr>
            <a:r>
              <a:rPr lang="en-GB" sz="1400" b="1" dirty="0">
                <a:latin typeface="+mn-lt"/>
              </a:rPr>
              <a:t>Stratification</a:t>
            </a:r>
          </a:p>
          <a:p>
            <a:pPr marL="203200" indent="-203200" algn="l">
              <a:spcBef>
                <a:spcPts val="0"/>
              </a:spcBef>
              <a:spcAft>
                <a:spcPts val="400"/>
              </a:spcAft>
              <a:buFont typeface="Arial" pitchFamily="34" charset="0"/>
              <a:buChar char="•"/>
              <a:defRPr/>
            </a:pPr>
            <a:r>
              <a:rPr lang="en-GB" sz="1400" dirty="0">
                <a:latin typeface="+mn-lt"/>
              </a:rPr>
              <a:t>Chemotherapy</a:t>
            </a:r>
          </a:p>
        </p:txBody>
      </p:sp>
      <p:sp>
        <p:nvSpPr>
          <p:cNvPr id="19" name="Content Placeholder 26"/>
          <p:cNvSpPr txBox="1">
            <a:spLocks/>
          </p:cNvSpPr>
          <p:nvPr/>
        </p:nvSpPr>
        <p:spPr>
          <a:xfrm>
            <a:off x="4648200" y="5247994"/>
            <a:ext cx="4267200" cy="1101713"/>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dirty="0"/>
              <a:t>Secondary endpoints</a:t>
            </a:r>
          </a:p>
          <a:p>
            <a:r>
              <a:rPr lang="en-GB" sz="1600" dirty="0"/>
              <a:t>OS, lung cancer specific survival, immunogenicity</a:t>
            </a:r>
          </a:p>
          <a:p>
            <a:r>
              <a:rPr lang="en-GB" sz="1600" dirty="0"/>
              <a:t>Safety, health-related </a:t>
            </a:r>
            <a:r>
              <a:rPr lang="en-GB" sz="1600" dirty="0" err="1"/>
              <a:t>QoL</a:t>
            </a:r>
            <a:endParaRPr lang="en-GB" sz="1600" dirty="0"/>
          </a:p>
        </p:txBody>
      </p:sp>
    </p:spTree>
    <p:custDataLst>
      <p:tags r:id="rId1"/>
    </p:custDataLst>
    <p:extLst>
      <p:ext uri="{BB962C8B-B14F-4D97-AF65-F5344CB8AC3E}">
        <p14:creationId xmlns:p14="http://schemas.microsoft.com/office/powerpoint/2010/main" val="3576794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a:spcAft>
                <a:spcPts val="300"/>
              </a:spcAft>
            </a:pPr>
            <a:r>
              <a:rPr lang="en-GB" sz="1800" b="1" dirty="0"/>
              <a:t>Key results</a:t>
            </a:r>
          </a:p>
          <a:p>
            <a:pPr lvl="1">
              <a:spcAft>
                <a:spcPts val="300"/>
              </a:spcAft>
            </a:pPr>
            <a:r>
              <a:rPr lang="en-NZ" sz="1800" dirty="0"/>
              <a:t>Median DFS was not significantly different between MAGE-A3 CI and placebo (60.5 vs. 57.9 months; HR 1.024, 95% CI 0.89, 1.18; p=0.7379) </a:t>
            </a:r>
          </a:p>
        </p:txBody>
      </p:sp>
      <p:sp>
        <p:nvSpPr>
          <p:cNvPr id="3" name="Title 2"/>
          <p:cNvSpPr>
            <a:spLocks noGrp="1"/>
          </p:cNvSpPr>
          <p:nvPr>
            <p:ph type="title"/>
          </p:nvPr>
        </p:nvSpPr>
        <p:spPr/>
        <p:txBody>
          <a:bodyPr/>
          <a:lstStyle/>
          <a:p>
            <a:pPr lvl="0"/>
            <a:r>
              <a:rPr lang="en-NZ" sz="1800" dirty="0"/>
              <a:t>1173O: MAGRIT, a double-blind, randomized, placebo-controlled phase III study to assess the efficacy of the recMAGE-A3 + AS15 cancer immunotherapeutic as adjuvant therapy in patients with resected MAGE-A3-positive non-small cell lung cancer (NSCLC) – </a:t>
            </a:r>
            <a:r>
              <a:rPr lang="en-NZ" sz="1800" dirty="0" err="1"/>
              <a:t>Vansteenkiste</a:t>
            </a:r>
            <a:r>
              <a:rPr lang="en-NZ" sz="1800" dirty="0"/>
              <a:t> JF et al</a:t>
            </a:r>
            <a:endParaRPr lang="en-GB" sz="1800" dirty="0"/>
          </a:p>
        </p:txBody>
      </p:sp>
      <p:sp>
        <p:nvSpPr>
          <p:cNvPr id="10" name="Text Box 4"/>
          <p:cNvSpPr txBox="1">
            <a:spLocks noChangeArrowheads="1"/>
          </p:cNvSpPr>
          <p:nvPr/>
        </p:nvSpPr>
        <p:spPr bwMode="auto">
          <a:xfrm>
            <a:off x="4669801" y="6474897"/>
            <a:ext cx="425353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err="1">
                <a:solidFill>
                  <a:srgbClr val="363636"/>
                </a:solidFill>
                <a:latin typeface="Arial" charset="0"/>
                <a:cs typeface="Arial" charset="0"/>
              </a:rPr>
              <a:t>Vansteenkiste</a:t>
            </a:r>
            <a:r>
              <a:rPr lang="en-NZ" sz="1200" dirty="0">
                <a:solidFill>
                  <a:srgbClr val="363636"/>
                </a:solidFill>
                <a:latin typeface="Arial" charset="0"/>
                <a:cs typeface="Arial" charset="0"/>
              </a:rPr>
              <a:t> </a:t>
            </a:r>
            <a:r>
              <a:rPr lang="en-GB" sz="1200" dirty="0">
                <a:solidFill>
                  <a:srgbClr val="363636"/>
                </a:solidFill>
                <a:latin typeface="Arial" charset="0"/>
                <a:cs typeface="Arial" charset="0"/>
              </a:rPr>
              <a:t>et al. </a:t>
            </a:r>
            <a:r>
              <a:rPr lang="en-GB" sz="1200" dirty="0">
                <a:solidFill>
                  <a:srgbClr val="363636"/>
                </a:solidFill>
              </a:rPr>
              <a:t>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latin typeface="Arial" charset="0"/>
                <a:cs typeface="Arial" charset="0"/>
              </a:rPr>
              <a:t>abstr</a:t>
            </a:r>
            <a:r>
              <a:rPr lang="en-GB" sz="1200" dirty="0">
                <a:solidFill>
                  <a:srgbClr val="363636"/>
                </a:solidFill>
                <a:latin typeface="Arial" charset="0"/>
                <a:cs typeface="Arial" charset="0"/>
              </a:rPr>
              <a:t> 1173O</a:t>
            </a:r>
          </a:p>
        </p:txBody>
      </p:sp>
      <p:sp>
        <p:nvSpPr>
          <p:cNvPr id="8" name="Text Box 5"/>
          <p:cNvSpPr txBox="1">
            <a:spLocks noChangeArrowheads="1"/>
          </p:cNvSpPr>
          <p:nvPr/>
        </p:nvSpPr>
        <p:spPr bwMode="auto">
          <a:xfrm>
            <a:off x="231775" y="6105565"/>
            <a:ext cx="41268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914400" fontAlgn="base">
              <a:spcBef>
                <a:spcPct val="0"/>
              </a:spcBef>
              <a:spcAft>
                <a:spcPct val="0"/>
              </a:spcAft>
            </a:pPr>
            <a:r>
              <a:rPr lang="en-GB" sz="1200" dirty="0">
                <a:solidFill>
                  <a:srgbClr val="363636"/>
                </a:solidFill>
                <a:latin typeface="Arial" charset="0"/>
                <a:cs typeface="Arial" charset="0"/>
              </a:rPr>
              <a:t>*Likelihood ratio test from Cox regression model stratified by chemotherapy and adjusted for baseline variables used as minimisation factors</a:t>
            </a:r>
          </a:p>
        </p:txBody>
      </p:sp>
      <p:grpSp>
        <p:nvGrpSpPr>
          <p:cNvPr id="5130" name="Group 5129"/>
          <p:cNvGrpSpPr/>
          <p:nvPr/>
        </p:nvGrpSpPr>
        <p:grpSpPr>
          <a:xfrm>
            <a:off x="981424" y="2348880"/>
            <a:ext cx="7148419" cy="3692472"/>
            <a:chOff x="981424" y="2348880"/>
            <a:chExt cx="7148419" cy="3692472"/>
          </a:xfrm>
        </p:grpSpPr>
        <p:sp>
          <p:nvSpPr>
            <p:cNvPr id="2" name="Rectangle 1"/>
            <p:cNvSpPr/>
            <p:nvPr/>
          </p:nvSpPr>
          <p:spPr>
            <a:xfrm>
              <a:off x="4597460" y="2348880"/>
              <a:ext cx="595035" cy="338554"/>
            </a:xfrm>
            <a:prstGeom prst="rect">
              <a:avLst/>
            </a:prstGeom>
          </p:spPr>
          <p:txBody>
            <a:bodyPr wrap="none">
              <a:spAutoFit/>
            </a:bodyPr>
            <a:lstStyle/>
            <a:p>
              <a:pPr defTabSz="914400" fontAlgn="base">
                <a:spcBef>
                  <a:spcPct val="0"/>
                </a:spcBef>
                <a:spcAft>
                  <a:spcPct val="0"/>
                </a:spcAft>
              </a:pPr>
              <a:r>
                <a:rPr lang="en-NZ" sz="1600" b="1" dirty="0">
                  <a:solidFill>
                    <a:srgbClr val="363636"/>
                  </a:solidFill>
                  <a:latin typeface="Arial" charset="0"/>
                  <a:cs typeface="Arial" charset="0"/>
                </a:rPr>
                <a:t>DFS</a:t>
              </a:r>
              <a:endParaRPr lang="en-US" sz="1600" b="1" dirty="0">
                <a:solidFill>
                  <a:srgbClr val="363636"/>
                </a:solidFill>
                <a:latin typeface="Arial" charset="0"/>
                <a:cs typeface="Arial" charset="0"/>
              </a:endParaRPr>
            </a:p>
          </p:txBody>
        </p:sp>
        <p:grpSp>
          <p:nvGrpSpPr>
            <p:cNvPr id="7" name="Group 4"/>
            <p:cNvGrpSpPr>
              <a:grpSpLocks noChangeAspect="1"/>
            </p:cNvGrpSpPr>
            <p:nvPr/>
          </p:nvGrpSpPr>
          <p:grpSpPr bwMode="auto">
            <a:xfrm>
              <a:off x="2339976" y="2527005"/>
              <a:ext cx="4919663" cy="2495550"/>
              <a:chOff x="1474" y="1116"/>
              <a:chExt cx="3099" cy="1572"/>
            </a:xfrm>
          </p:grpSpPr>
          <p:sp>
            <p:nvSpPr>
              <p:cNvPr id="11" name="Freeform 5"/>
              <p:cNvSpPr>
                <a:spLocks/>
              </p:cNvSpPr>
              <p:nvPr/>
            </p:nvSpPr>
            <p:spPr bwMode="auto">
              <a:xfrm>
                <a:off x="1538" y="1116"/>
                <a:ext cx="3035" cy="1508"/>
              </a:xfrm>
              <a:custGeom>
                <a:avLst/>
                <a:gdLst>
                  <a:gd name="T0" fmla="*/ 0 w 3035"/>
                  <a:gd name="T1" fmla="*/ 0 h 1508"/>
                  <a:gd name="T2" fmla="*/ 0 w 3035"/>
                  <a:gd name="T3" fmla="*/ 1508 h 1508"/>
                  <a:gd name="T4" fmla="*/ 3035 w 3035"/>
                  <a:gd name="T5" fmla="*/ 1508 h 1508"/>
                </a:gdLst>
                <a:ahLst/>
                <a:cxnLst>
                  <a:cxn ang="0">
                    <a:pos x="T0" y="T1"/>
                  </a:cxn>
                  <a:cxn ang="0">
                    <a:pos x="T2" y="T3"/>
                  </a:cxn>
                  <a:cxn ang="0">
                    <a:pos x="T4" y="T5"/>
                  </a:cxn>
                </a:cxnLst>
                <a:rect l="0" t="0" r="r" b="b"/>
                <a:pathLst>
                  <a:path w="3035" h="1508">
                    <a:moveTo>
                      <a:pt x="0" y="0"/>
                    </a:moveTo>
                    <a:lnTo>
                      <a:pt x="0" y="1508"/>
                    </a:lnTo>
                    <a:lnTo>
                      <a:pt x="3035" y="1508"/>
                    </a:lnTo>
                  </a:path>
                </a:pathLst>
              </a:custGeom>
              <a:noFill/>
              <a:ln w="285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6"/>
              <p:cNvSpPr>
                <a:spLocks noChangeShapeType="1"/>
              </p:cNvSpPr>
              <p:nvPr/>
            </p:nvSpPr>
            <p:spPr bwMode="auto">
              <a:xfrm>
                <a:off x="1474" y="1116"/>
                <a:ext cx="64"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7"/>
              <p:cNvSpPr>
                <a:spLocks noChangeShapeType="1"/>
              </p:cNvSpPr>
              <p:nvPr/>
            </p:nvSpPr>
            <p:spPr bwMode="auto">
              <a:xfrm>
                <a:off x="1474" y="1266"/>
                <a:ext cx="64"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8"/>
              <p:cNvSpPr>
                <a:spLocks noChangeShapeType="1"/>
              </p:cNvSpPr>
              <p:nvPr/>
            </p:nvSpPr>
            <p:spPr bwMode="auto">
              <a:xfrm>
                <a:off x="1474" y="1418"/>
                <a:ext cx="64"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9"/>
              <p:cNvSpPr>
                <a:spLocks noChangeShapeType="1"/>
              </p:cNvSpPr>
              <p:nvPr/>
            </p:nvSpPr>
            <p:spPr bwMode="auto">
              <a:xfrm>
                <a:off x="1474" y="1568"/>
                <a:ext cx="64"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0"/>
              <p:cNvSpPr>
                <a:spLocks noChangeShapeType="1"/>
              </p:cNvSpPr>
              <p:nvPr/>
            </p:nvSpPr>
            <p:spPr bwMode="auto">
              <a:xfrm>
                <a:off x="1474" y="1718"/>
                <a:ext cx="64"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1"/>
              <p:cNvSpPr>
                <a:spLocks noChangeShapeType="1"/>
              </p:cNvSpPr>
              <p:nvPr/>
            </p:nvSpPr>
            <p:spPr bwMode="auto">
              <a:xfrm>
                <a:off x="1474" y="1870"/>
                <a:ext cx="64"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2"/>
              <p:cNvSpPr>
                <a:spLocks noChangeShapeType="1"/>
              </p:cNvSpPr>
              <p:nvPr/>
            </p:nvSpPr>
            <p:spPr bwMode="auto">
              <a:xfrm>
                <a:off x="1474" y="2020"/>
                <a:ext cx="64"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3"/>
              <p:cNvSpPr>
                <a:spLocks noChangeShapeType="1"/>
              </p:cNvSpPr>
              <p:nvPr/>
            </p:nvSpPr>
            <p:spPr bwMode="auto">
              <a:xfrm>
                <a:off x="1474" y="2172"/>
                <a:ext cx="64"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4"/>
              <p:cNvSpPr>
                <a:spLocks noChangeShapeType="1"/>
              </p:cNvSpPr>
              <p:nvPr/>
            </p:nvSpPr>
            <p:spPr bwMode="auto">
              <a:xfrm>
                <a:off x="1474" y="2322"/>
                <a:ext cx="64"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5"/>
              <p:cNvSpPr>
                <a:spLocks noChangeShapeType="1"/>
              </p:cNvSpPr>
              <p:nvPr/>
            </p:nvSpPr>
            <p:spPr bwMode="auto">
              <a:xfrm>
                <a:off x="1474" y="2472"/>
                <a:ext cx="64"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6"/>
              <p:cNvSpPr>
                <a:spLocks noChangeShapeType="1"/>
              </p:cNvSpPr>
              <p:nvPr/>
            </p:nvSpPr>
            <p:spPr bwMode="auto">
              <a:xfrm>
                <a:off x="1474" y="2624"/>
                <a:ext cx="64"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7"/>
              <p:cNvSpPr>
                <a:spLocks noChangeShapeType="1"/>
              </p:cNvSpPr>
              <p:nvPr/>
            </p:nvSpPr>
            <p:spPr bwMode="auto">
              <a:xfrm>
                <a:off x="4068" y="2624"/>
                <a:ext cx="0" cy="6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8"/>
              <p:cNvSpPr>
                <a:spLocks noChangeShapeType="1"/>
              </p:cNvSpPr>
              <p:nvPr/>
            </p:nvSpPr>
            <p:spPr bwMode="auto">
              <a:xfrm>
                <a:off x="3816" y="2624"/>
                <a:ext cx="0" cy="6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9"/>
              <p:cNvSpPr>
                <a:spLocks noChangeShapeType="1"/>
              </p:cNvSpPr>
              <p:nvPr/>
            </p:nvSpPr>
            <p:spPr bwMode="auto">
              <a:xfrm>
                <a:off x="4573" y="2624"/>
                <a:ext cx="0" cy="6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20"/>
              <p:cNvSpPr>
                <a:spLocks noChangeShapeType="1"/>
              </p:cNvSpPr>
              <p:nvPr/>
            </p:nvSpPr>
            <p:spPr bwMode="auto">
              <a:xfrm>
                <a:off x="4321" y="2624"/>
                <a:ext cx="0" cy="6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21"/>
              <p:cNvSpPr>
                <a:spLocks noChangeShapeType="1"/>
              </p:cNvSpPr>
              <p:nvPr/>
            </p:nvSpPr>
            <p:spPr bwMode="auto">
              <a:xfrm>
                <a:off x="3562" y="2624"/>
                <a:ext cx="0" cy="6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2"/>
              <p:cNvSpPr>
                <a:spLocks noChangeShapeType="1"/>
              </p:cNvSpPr>
              <p:nvPr/>
            </p:nvSpPr>
            <p:spPr bwMode="auto">
              <a:xfrm>
                <a:off x="3310" y="2624"/>
                <a:ext cx="0" cy="6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23"/>
              <p:cNvSpPr>
                <a:spLocks noChangeShapeType="1"/>
              </p:cNvSpPr>
              <p:nvPr/>
            </p:nvSpPr>
            <p:spPr bwMode="auto">
              <a:xfrm>
                <a:off x="3056" y="2624"/>
                <a:ext cx="0" cy="6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4"/>
              <p:cNvSpPr>
                <a:spLocks noChangeShapeType="1"/>
              </p:cNvSpPr>
              <p:nvPr/>
            </p:nvSpPr>
            <p:spPr bwMode="auto">
              <a:xfrm>
                <a:off x="2804" y="2624"/>
                <a:ext cx="0" cy="6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25"/>
              <p:cNvSpPr>
                <a:spLocks noChangeShapeType="1"/>
              </p:cNvSpPr>
              <p:nvPr/>
            </p:nvSpPr>
            <p:spPr bwMode="auto">
              <a:xfrm>
                <a:off x="2550" y="2624"/>
                <a:ext cx="0" cy="6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0" name="Line 26"/>
              <p:cNvSpPr>
                <a:spLocks noChangeShapeType="1"/>
              </p:cNvSpPr>
              <p:nvPr/>
            </p:nvSpPr>
            <p:spPr bwMode="auto">
              <a:xfrm>
                <a:off x="2298" y="2624"/>
                <a:ext cx="0" cy="6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1" name="Line 27"/>
              <p:cNvSpPr>
                <a:spLocks noChangeShapeType="1"/>
              </p:cNvSpPr>
              <p:nvPr/>
            </p:nvSpPr>
            <p:spPr bwMode="auto">
              <a:xfrm>
                <a:off x="2044" y="2624"/>
                <a:ext cx="0" cy="6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2" name="Line 28"/>
              <p:cNvSpPr>
                <a:spLocks noChangeShapeType="1"/>
              </p:cNvSpPr>
              <p:nvPr/>
            </p:nvSpPr>
            <p:spPr bwMode="auto">
              <a:xfrm>
                <a:off x="1792" y="2624"/>
                <a:ext cx="0" cy="6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4" name="Line 29"/>
              <p:cNvSpPr>
                <a:spLocks noChangeShapeType="1"/>
              </p:cNvSpPr>
              <p:nvPr/>
            </p:nvSpPr>
            <p:spPr bwMode="auto">
              <a:xfrm>
                <a:off x="1538" y="2624"/>
                <a:ext cx="0" cy="6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5" name="Freeform 30"/>
              <p:cNvSpPr>
                <a:spLocks/>
              </p:cNvSpPr>
              <p:nvPr/>
            </p:nvSpPr>
            <p:spPr bwMode="auto">
              <a:xfrm>
                <a:off x="1538" y="1116"/>
                <a:ext cx="2684" cy="760"/>
              </a:xfrm>
              <a:custGeom>
                <a:avLst/>
                <a:gdLst>
                  <a:gd name="T0" fmla="*/ 58 w 2684"/>
                  <a:gd name="T1" fmla="*/ 8 h 760"/>
                  <a:gd name="T2" fmla="*/ 84 w 2684"/>
                  <a:gd name="T3" fmla="*/ 24 h 760"/>
                  <a:gd name="T4" fmla="*/ 98 w 2684"/>
                  <a:gd name="T5" fmla="*/ 34 h 760"/>
                  <a:gd name="T6" fmla="*/ 110 w 2684"/>
                  <a:gd name="T7" fmla="*/ 44 h 760"/>
                  <a:gd name="T8" fmla="*/ 122 w 2684"/>
                  <a:gd name="T9" fmla="*/ 52 h 760"/>
                  <a:gd name="T10" fmla="*/ 134 w 2684"/>
                  <a:gd name="T11" fmla="*/ 70 h 760"/>
                  <a:gd name="T12" fmla="*/ 152 w 2684"/>
                  <a:gd name="T13" fmla="*/ 80 h 760"/>
                  <a:gd name="T14" fmla="*/ 202 w 2684"/>
                  <a:gd name="T15" fmla="*/ 92 h 760"/>
                  <a:gd name="T16" fmla="*/ 214 w 2684"/>
                  <a:gd name="T17" fmla="*/ 108 h 760"/>
                  <a:gd name="T18" fmla="*/ 228 w 2684"/>
                  <a:gd name="T19" fmla="*/ 120 h 760"/>
                  <a:gd name="T20" fmla="*/ 238 w 2684"/>
                  <a:gd name="T21" fmla="*/ 144 h 760"/>
                  <a:gd name="T22" fmla="*/ 246 w 2684"/>
                  <a:gd name="T23" fmla="*/ 182 h 760"/>
                  <a:gd name="T24" fmla="*/ 254 w 2684"/>
                  <a:gd name="T25" fmla="*/ 202 h 760"/>
                  <a:gd name="T26" fmla="*/ 264 w 2684"/>
                  <a:gd name="T27" fmla="*/ 216 h 760"/>
                  <a:gd name="T28" fmla="*/ 274 w 2684"/>
                  <a:gd name="T29" fmla="*/ 224 h 760"/>
                  <a:gd name="T30" fmla="*/ 292 w 2684"/>
                  <a:gd name="T31" fmla="*/ 236 h 760"/>
                  <a:gd name="T32" fmla="*/ 360 w 2684"/>
                  <a:gd name="T33" fmla="*/ 248 h 760"/>
                  <a:gd name="T34" fmla="*/ 372 w 2684"/>
                  <a:gd name="T35" fmla="*/ 260 h 760"/>
                  <a:gd name="T36" fmla="*/ 384 w 2684"/>
                  <a:gd name="T37" fmla="*/ 270 h 760"/>
                  <a:gd name="T38" fmla="*/ 424 w 2684"/>
                  <a:gd name="T39" fmla="*/ 280 h 760"/>
                  <a:gd name="T40" fmla="*/ 454 w 2684"/>
                  <a:gd name="T41" fmla="*/ 290 h 760"/>
                  <a:gd name="T42" fmla="*/ 474 w 2684"/>
                  <a:gd name="T43" fmla="*/ 312 h 760"/>
                  <a:gd name="T44" fmla="*/ 486 w 2684"/>
                  <a:gd name="T45" fmla="*/ 338 h 760"/>
                  <a:gd name="T46" fmla="*/ 516 w 2684"/>
                  <a:gd name="T47" fmla="*/ 352 h 760"/>
                  <a:gd name="T48" fmla="*/ 534 w 2684"/>
                  <a:gd name="T49" fmla="*/ 360 h 760"/>
                  <a:gd name="T50" fmla="*/ 580 w 2684"/>
                  <a:gd name="T51" fmla="*/ 370 h 760"/>
                  <a:gd name="T52" fmla="*/ 594 w 2684"/>
                  <a:gd name="T53" fmla="*/ 380 h 760"/>
                  <a:gd name="T54" fmla="*/ 624 w 2684"/>
                  <a:gd name="T55" fmla="*/ 388 h 760"/>
                  <a:gd name="T56" fmla="*/ 644 w 2684"/>
                  <a:gd name="T57" fmla="*/ 396 h 760"/>
                  <a:gd name="T58" fmla="*/ 690 w 2684"/>
                  <a:gd name="T59" fmla="*/ 406 h 760"/>
                  <a:gd name="T60" fmla="*/ 706 w 2684"/>
                  <a:gd name="T61" fmla="*/ 420 h 760"/>
                  <a:gd name="T62" fmla="*/ 734 w 2684"/>
                  <a:gd name="T63" fmla="*/ 444 h 760"/>
                  <a:gd name="T64" fmla="*/ 834 w 2684"/>
                  <a:gd name="T65" fmla="*/ 458 h 760"/>
                  <a:gd name="T66" fmla="*/ 910 w 2684"/>
                  <a:gd name="T67" fmla="*/ 466 h 760"/>
                  <a:gd name="T68" fmla="*/ 938 w 2684"/>
                  <a:gd name="T69" fmla="*/ 476 h 760"/>
                  <a:gd name="T70" fmla="*/ 952 w 2684"/>
                  <a:gd name="T71" fmla="*/ 488 h 760"/>
                  <a:gd name="T72" fmla="*/ 966 w 2684"/>
                  <a:gd name="T73" fmla="*/ 500 h 760"/>
                  <a:gd name="T74" fmla="*/ 992 w 2684"/>
                  <a:gd name="T75" fmla="*/ 510 h 760"/>
                  <a:gd name="T76" fmla="*/ 1058 w 2684"/>
                  <a:gd name="T77" fmla="*/ 518 h 760"/>
                  <a:gd name="T78" fmla="*/ 1178 w 2684"/>
                  <a:gd name="T79" fmla="*/ 524 h 760"/>
                  <a:gd name="T80" fmla="*/ 1212 w 2684"/>
                  <a:gd name="T81" fmla="*/ 536 h 760"/>
                  <a:gd name="T82" fmla="*/ 1300 w 2684"/>
                  <a:gd name="T83" fmla="*/ 550 h 760"/>
                  <a:gd name="T84" fmla="*/ 1424 w 2684"/>
                  <a:gd name="T85" fmla="*/ 568 h 760"/>
                  <a:gd name="T86" fmla="*/ 1474 w 2684"/>
                  <a:gd name="T87" fmla="*/ 578 h 760"/>
                  <a:gd name="T88" fmla="*/ 1506 w 2684"/>
                  <a:gd name="T89" fmla="*/ 588 h 760"/>
                  <a:gd name="T90" fmla="*/ 1618 w 2684"/>
                  <a:gd name="T91" fmla="*/ 600 h 760"/>
                  <a:gd name="T92" fmla="*/ 1872 w 2684"/>
                  <a:gd name="T93" fmla="*/ 618 h 760"/>
                  <a:gd name="T94" fmla="*/ 1938 w 2684"/>
                  <a:gd name="T95" fmla="*/ 634 h 760"/>
                  <a:gd name="T96" fmla="*/ 2282 w 2684"/>
                  <a:gd name="T97" fmla="*/ 652 h 760"/>
                  <a:gd name="T98" fmla="*/ 2396 w 2684"/>
                  <a:gd name="T99" fmla="*/ 680 h 760"/>
                  <a:gd name="T100" fmla="*/ 2434 w 2684"/>
                  <a:gd name="T101" fmla="*/ 734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84" h="760">
                    <a:moveTo>
                      <a:pt x="0" y="0"/>
                    </a:moveTo>
                    <a:lnTo>
                      <a:pt x="12" y="0"/>
                    </a:lnTo>
                    <a:lnTo>
                      <a:pt x="12" y="8"/>
                    </a:lnTo>
                    <a:lnTo>
                      <a:pt x="58" y="8"/>
                    </a:lnTo>
                    <a:lnTo>
                      <a:pt x="58" y="16"/>
                    </a:lnTo>
                    <a:lnTo>
                      <a:pt x="72" y="16"/>
                    </a:lnTo>
                    <a:lnTo>
                      <a:pt x="72" y="24"/>
                    </a:lnTo>
                    <a:lnTo>
                      <a:pt x="84" y="24"/>
                    </a:lnTo>
                    <a:lnTo>
                      <a:pt x="84" y="30"/>
                    </a:lnTo>
                    <a:lnTo>
                      <a:pt x="90" y="30"/>
                    </a:lnTo>
                    <a:lnTo>
                      <a:pt x="90" y="34"/>
                    </a:lnTo>
                    <a:lnTo>
                      <a:pt x="98" y="34"/>
                    </a:lnTo>
                    <a:lnTo>
                      <a:pt x="98" y="40"/>
                    </a:lnTo>
                    <a:lnTo>
                      <a:pt x="104" y="40"/>
                    </a:lnTo>
                    <a:lnTo>
                      <a:pt x="104" y="44"/>
                    </a:lnTo>
                    <a:lnTo>
                      <a:pt x="110" y="44"/>
                    </a:lnTo>
                    <a:lnTo>
                      <a:pt x="110" y="48"/>
                    </a:lnTo>
                    <a:lnTo>
                      <a:pt x="118" y="48"/>
                    </a:lnTo>
                    <a:lnTo>
                      <a:pt x="118" y="52"/>
                    </a:lnTo>
                    <a:lnTo>
                      <a:pt x="122" y="52"/>
                    </a:lnTo>
                    <a:lnTo>
                      <a:pt x="122" y="62"/>
                    </a:lnTo>
                    <a:lnTo>
                      <a:pt x="128" y="62"/>
                    </a:lnTo>
                    <a:lnTo>
                      <a:pt x="128" y="70"/>
                    </a:lnTo>
                    <a:lnTo>
                      <a:pt x="134" y="70"/>
                    </a:lnTo>
                    <a:lnTo>
                      <a:pt x="134" y="76"/>
                    </a:lnTo>
                    <a:lnTo>
                      <a:pt x="140" y="76"/>
                    </a:lnTo>
                    <a:lnTo>
                      <a:pt x="140" y="80"/>
                    </a:lnTo>
                    <a:lnTo>
                      <a:pt x="152" y="80"/>
                    </a:lnTo>
                    <a:lnTo>
                      <a:pt x="152" y="86"/>
                    </a:lnTo>
                    <a:lnTo>
                      <a:pt x="186" y="86"/>
                    </a:lnTo>
                    <a:lnTo>
                      <a:pt x="186" y="92"/>
                    </a:lnTo>
                    <a:lnTo>
                      <a:pt x="202" y="92"/>
                    </a:lnTo>
                    <a:lnTo>
                      <a:pt x="202" y="100"/>
                    </a:lnTo>
                    <a:lnTo>
                      <a:pt x="210" y="100"/>
                    </a:lnTo>
                    <a:lnTo>
                      <a:pt x="210" y="108"/>
                    </a:lnTo>
                    <a:lnTo>
                      <a:pt x="214" y="108"/>
                    </a:lnTo>
                    <a:lnTo>
                      <a:pt x="214" y="114"/>
                    </a:lnTo>
                    <a:lnTo>
                      <a:pt x="220" y="114"/>
                    </a:lnTo>
                    <a:lnTo>
                      <a:pt x="220" y="120"/>
                    </a:lnTo>
                    <a:lnTo>
                      <a:pt x="228" y="120"/>
                    </a:lnTo>
                    <a:lnTo>
                      <a:pt x="228" y="140"/>
                    </a:lnTo>
                    <a:lnTo>
                      <a:pt x="232" y="140"/>
                    </a:lnTo>
                    <a:lnTo>
                      <a:pt x="232" y="144"/>
                    </a:lnTo>
                    <a:lnTo>
                      <a:pt x="238" y="144"/>
                    </a:lnTo>
                    <a:lnTo>
                      <a:pt x="238" y="154"/>
                    </a:lnTo>
                    <a:lnTo>
                      <a:pt x="242" y="154"/>
                    </a:lnTo>
                    <a:lnTo>
                      <a:pt x="242" y="182"/>
                    </a:lnTo>
                    <a:lnTo>
                      <a:pt x="246" y="182"/>
                    </a:lnTo>
                    <a:lnTo>
                      <a:pt x="246" y="188"/>
                    </a:lnTo>
                    <a:lnTo>
                      <a:pt x="250" y="188"/>
                    </a:lnTo>
                    <a:lnTo>
                      <a:pt x="250" y="202"/>
                    </a:lnTo>
                    <a:lnTo>
                      <a:pt x="254" y="202"/>
                    </a:lnTo>
                    <a:lnTo>
                      <a:pt x="254" y="208"/>
                    </a:lnTo>
                    <a:lnTo>
                      <a:pt x="258" y="208"/>
                    </a:lnTo>
                    <a:lnTo>
                      <a:pt x="258" y="216"/>
                    </a:lnTo>
                    <a:lnTo>
                      <a:pt x="264" y="216"/>
                    </a:lnTo>
                    <a:lnTo>
                      <a:pt x="264" y="220"/>
                    </a:lnTo>
                    <a:lnTo>
                      <a:pt x="270" y="220"/>
                    </a:lnTo>
                    <a:lnTo>
                      <a:pt x="270" y="224"/>
                    </a:lnTo>
                    <a:lnTo>
                      <a:pt x="274" y="224"/>
                    </a:lnTo>
                    <a:lnTo>
                      <a:pt x="274" y="232"/>
                    </a:lnTo>
                    <a:lnTo>
                      <a:pt x="284" y="232"/>
                    </a:lnTo>
                    <a:lnTo>
                      <a:pt x="284" y="236"/>
                    </a:lnTo>
                    <a:lnTo>
                      <a:pt x="292" y="236"/>
                    </a:lnTo>
                    <a:lnTo>
                      <a:pt x="292" y="240"/>
                    </a:lnTo>
                    <a:lnTo>
                      <a:pt x="338" y="240"/>
                    </a:lnTo>
                    <a:lnTo>
                      <a:pt x="338" y="248"/>
                    </a:lnTo>
                    <a:lnTo>
                      <a:pt x="360" y="248"/>
                    </a:lnTo>
                    <a:lnTo>
                      <a:pt x="360" y="252"/>
                    </a:lnTo>
                    <a:lnTo>
                      <a:pt x="366" y="252"/>
                    </a:lnTo>
                    <a:lnTo>
                      <a:pt x="366" y="260"/>
                    </a:lnTo>
                    <a:lnTo>
                      <a:pt x="372" y="260"/>
                    </a:lnTo>
                    <a:lnTo>
                      <a:pt x="372" y="264"/>
                    </a:lnTo>
                    <a:lnTo>
                      <a:pt x="378" y="264"/>
                    </a:lnTo>
                    <a:lnTo>
                      <a:pt x="378" y="270"/>
                    </a:lnTo>
                    <a:lnTo>
                      <a:pt x="384" y="270"/>
                    </a:lnTo>
                    <a:lnTo>
                      <a:pt x="384" y="274"/>
                    </a:lnTo>
                    <a:lnTo>
                      <a:pt x="408" y="274"/>
                    </a:lnTo>
                    <a:lnTo>
                      <a:pt x="408" y="280"/>
                    </a:lnTo>
                    <a:lnTo>
                      <a:pt x="424" y="280"/>
                    </a:lnTo>
                    <a:lnTo>
                      <a:pt x="424" y="282"/>
                    </a:lnTo>
                    <a:lnTo>
                      <a:pt x="448" y="282"/>
                    </a:lnTo>
                    <a:lnTo>
                      <a:pt x="448" y="290"/>
                    </a:lnTo>
                    <a:lnTo>
                      <a:pt x="454" y="290"/>
                    </a:lnTo>
                    <a:lnTo>
                      <a:pt x="454" y="296"/>
                    </a:lnTo>
                    <a:lnTo>
                      <a:pt x="460" y="296"/>
                    </a:lnTo>
                    <a:lnTo>
                      <a:pt x="460" y="312"/>
                    </a:lnTo>
                    <a:lnTo>
                      <a:pt x="474" y="312"/>
                    </a:lnTo>
                    <a:lnTo>
                      <a:pt x="474" y="330"/>
                    </a:lnTo>
                    <a:lnTo>
                      <a:pt x="480" y="330"/>
                    </a:lnTo>
                    <a:lnTo>
                      <a:pt x="480" y="338"/>
                    </a:lnTo>
                    <a:lnTo>
                      <a:pt x="486" y="338"/>
                    </a:lnTo>
                    <a:lnTo>
                      <a:pt x="486" y="346"/>
                    </a:lnTo>
                    <a:lnTo>
                      <a:pt x="498" y="346"/>
                    </a:lnTo>
                    <a:lnTo>
                      <a:pt x="498" y="352"/>
                    </a:lnTo>
                    <a:lnTo>
                      <a:pt x="516" y="352"/>
                    </a:lnTo>
                    <a:lnTo>
                      <a:pt x="516" y="356"/>
                    </a:lnTo>
                    <a:lnTo>
                      <a:pt x="522" y="356"/>
                    </a:lnTo>
                    <a:lnTo>
                      <a:pt x="522" y="360"/>
                    </a:lnTo>
                    <a:lnTo>
                      <a:pt x="534" y="360"/>
                    </a:lnTo>
                    <a:lnTo>
                      <a:pt x="534" y="366"/>
                    </a:lnTo>
                    <a:lnTo>
                      <a:pt x="542" y="366"/>
                    </a:lnTo>
                    <a:lnTo>
                      <a:pt x="542" y="370"/>
                    </a:lnTo>
                    <a:lnTo>
                      <a:pt x="580" y="370"/>
                    </a:lnTo>
                    <a:lnTo>
                      <a:pt x="580" y="376"/>
                    </a:lnTo>
                    <a:lnTo>
                      <a:pt x="588" y="376"/>
                    </a:lnTo>
                    <a:lnTo>
                      <a:pt x="588" y="380"/>
                    </a:lnTo>
                    <a:lnTo>
                      <a:pt x="594" y="380"/>
                    </a:lnTo>
                    <a:lnTo>
                      <a:pt x="594" y="384"/>
                    </a:lnTo>
                    <a:lnTo>
                      <a:pt x="616" y="384"/>
                    </a:lnTo>
                    <a:lnTo>
                      <a:pt x="616" y="388"/>
                    </a:lnTo>
                    <a:lnTo>
                      <a:pt x="624" y="388"/>
                    </a:lnTo>
                    <a:lnTo>
                      <a:pt x="624" y="392"/>
                    </a:lnTo>
                    <a:lnTo>
                      <a:pt x="638" y="392"/>
                    </a:lnTo>
                    <a:lnTo>
                      <a:pt x="638" y="396"/>
                    </a:lnTo>
                    <a:lnTo>
                      <a:pt x="644" y="396"/>
                    </a:lnTo>
                    <a:lnTo>
                      <a:pt x="644" y="402"/>
                    </a:lnTo>
                    <a:lnTo>
                      <a:pt x="662" y="402"/>
                    </a:lnTo>
                    <a:lnTo>
                      <a:pt x="662" y="406"/>
                    </a:lnTo>
                    <a:lnTo>
                      <a:pt x="690" y="406"/>
                    </a:lnTo>
                    <a:lnTo>
                      <a:pt x="690" y="412"/>
                    </a:lnTo>
                    <a:lnTo>
                      <a:pt x="698" y="412"/>
                    </a:lnTo>
                    <a:lnTo>
                      <a:pt x="698" y="420"/>
                    </a:lnTo>
                    <a:lnTo>
                      <a:pt x="706" y="420"/>
                    </a:lnTo>
                    <a:lnTo>
                      <a:pt x="706" y="434"/>
                    </a:lnTo>
                    <a:lnTo>
                      <a:pt x="710" y="434"/>
                    </a:lnTo>
                    <a:lnTo>
                      <a:pt x="710" y="444"/>
                    </a:lnTo>
                    <a:lnTo>
                      <a:pt x="734" y="444"/>
                    </a:lnTo>
                    <a:lnTo>
                      <a:pt x="734" y="452"/>
                    </a:lnTo>
                    <a:lnTo>
                      <a:pt x="822" y="452"/>
                    </a:lnTo>
                    <a:lnTo>
                      <a:pt x="822" y="458"/>
                    </a:lnTo>
                    <a:lnTo>
                      <a:pt x="834" y="458"/>
                    </a:lnTo>
                    <a:lnTo>
                      <a:pt x="834" y="462"/>
                    </a:lnTo>
                    <a:lnTo>
                      <a:pt x="858" y="462"/>
                    </a:lnTo>
                    <a:lnTo>
                      <a:pt x="858" y="466"/>
                    </a:lnTo>
                    <a:lnTo>
                      <a:pt x="910" y="466"/>
                    </a:lnTo>
                    <a:lnTo>
                      <a:pt x="910" y="470"/>
                    </a:lnTo>
                    <a:lnTo>
                      <a:pt x="932" y="470"/>
                    </a:lnTo>
                    <a:lnTo>
                      <a:pt x="932" y="476"/>
                    </a:lnTo>
                    <a:lnTo>
                      <a:pt x="938" y="476"/>
                    </a:lnTo>
                    <a:lnTo>
                      <a:pt x="938" y="482"/>
                    </a:lnTo>
                    <a:lnTo>
                      <a:pt x="946" y="482"/>
                    </a:lnTo>
                    <a:lnTo>
                      <a:pt x="946" y="488"/>
                    </a:lnTo>
                    <a:lnTo>
                      <a:pt x="952" y="488"/>
                    </a:lnTo>
                    <a:lnTo>
                      <a:pt x="952" y="496"/>
                    </a:lnTo>
                    <a:lnTo>
                      <a:pt x="960" y="496"/>
                    </a:lnTo>
                    <a:lnTo>
                      <a:pt x="960" y="500"/>
                    </a:lnTo>
                    <a:lnTo>
                      <a:pt x="966" y="500"/>
                    </a:lnTo>
                    <a:lnTo>
                      <a:pt x="966" y="506"/>
                    </a:lnTo>
                    <a:lnTo>
                      <a:pt x="986" y="506"/>
                    </a:lnTo>
                    <a:lnTo>
                      <a:pt x="986" y="510"/>
                    </a:lnTo>
                    <a:lnTo>
                      <a:pt x="992" y="510"/>
                    </a:lnTo>
                    <a:lnTo>
                      <a:pt x="992" y="514"/>
                    </a:lnTo>
                    <a:lnTo>
                      <a:pt x="1008" y="514"/>
                    </a:lnTo>
                    <a:lnTo>
                      <a:pt x="1008" y="518"/>
                    </a:lnTo>
                    <a:lnTo>
                      <a:pt x="1058" y="518"/>
                    </a:lnTo>
                    <a:lnTo>
                      <a:pt x="1058" y="522"/>
                    </a:lnTo>
                    <a:lnTo>
                      <a:pt x="1064" y="522"/>
                    </a:lnTo>
                    <a:lnTo>
                      <a:pt x="1064" y="524"/>
                    </a:lnTo>
                    <a:lnTo>
                      <a:pt x="1178" y="524"/>
                    </a:lnTo>
                    <a:lnTo>
                      <a:pt x="1178" y="530"/>
                    </a:lnTo>
                    <a:lnTo>
                      <a:pt x="1190" y="530"/>
                    </a:lnTo>
                    <a:lnTo>
                      <a:pt x="1190" y="536"/>
                    </a:lnTo>
                    <a:lnTo>
                      <a:pt x="1212" y="536"/>
                    </a:lnTo>
                    <a:lnTo>
                      <a:pt x="1212" y="542"/>
                    </a:lnTo>
                    <a:lnTo>
                      <a:pt x="1292" y="542"/>
                    </a:lnTo>
                    <a:lnTo>
                      <a:pt x="1292" y="550"/>
                    </a:lnTo>
                    <a:lnTo>
                      <a:pt x="1300" y="550"/>
                    </a:lnTo>
                    <a:lnTo>
                      <a:pt x="1300" y="556"/>
                    </a:lnTo>
                    <a:lnTo>
                      <a:pt x="1410" y="556"/>
                    </a:lnTo>
                    <a:lnTo>
                      <a:pt x="1410" y="568"/>
                    </a:lnTo>
                    <a:lnTo>
                      <a:pt x="1424" y="568"/>
                    </a:lnTo>
                    <a:lnTo>
                      <a:pt x="1424" y="574"/>
                    </a:lnTo>
                    <a:lnTo>
                      <a:pt x="1446" y="574"/>
                    </a:lnTo>
                    <a:lnTo>
                      <a:pt x="1446" y="578"/>
                    </a:lnTo>
                    <a:lnTo>
                      <a:pt x="1474" y="578"/>
                    </a:lnTo>
                    <a:lnTo>
                      <a:pt x="1474" y="584"/>
                    </a:lnTo>
                    <a:lnTo>
                      <a:pt x="1484" y="584"/>
                    </a:lnTo>
                    <a:lnTo>
                      <a:pt x="1484" y="588"/>
                    </a:lnTo>
                    <a:lnTo>
                      <a:pt x="1506" y="588"/>
                    </a:lnTo>
                    <a:lnTo>
                      <a:pt x="1506" y="596"/>
                    </a:lnTo>
                    <a:lnTo>
                      <a:pt x="1536" y="596"/>
                    </a:lnTo>
                    <a:lnTo>
                      <a:pt x="1536" y="600"/>
                    </a:lnTo>
                    <a:lnTo>
                      <a:pt x="1618" y="600"/>
                    </a:lnTo>
                    <a:lnTo>
                      <a:pt x="1618" y="608"/>
                    </a:lnTo>
                    <a:lnTo>
                      <a:pt x="1864" y="608"/>
                    </a:lnTo>
                    <a:lnTo>
                      <a:pt x="1864" y="618"/>
                    </a:lnTo>
                    <a:lnTo>
                      <a:pt x="1872" y="618"/>
                    </a:lnTo>
                    <a:lnTo>
                      <a:pt x="1872" y="624"/>
                    </a:lnTo>
                    <a:lnTo>
                      <a:pt x="1910" y="624"/>
                    </a:lnTo>
                    <a:lnTo>
                      <a:pt x="1910" y="634"/>
                    </a:lnTo>
                    <a:lnTo>
                      <a:pt x="1938" y="634"/>
                    </a:lnTo>
                    <a:lnTo>
                      <a:pt x="1938" y="640"/>
                    </a:lnTo>
                    <a:lnTo>
                      <a:pt x="2094" y="640"/>
                    </a:lnTo>
                    <a:lnTo>
                      <a:pt x="2094" y="652"/>
                    </a:lnTo>
                    <a:lnTo>
                      <a:pt x="2282" y="652"/>
                    </a:lnTo>
                    <a:lnTo>
                      <a:pt x="2282" y="666"/>
                    </a:lnTo>
                    <a:lnTo>
                      <a:pt x="2346" y="666"/>
                    </a:lnTo>
                    <a:lnTo>
                      <a:pt x="2346" y="680"/>
                    </a:lnTo>
                    <a:lnTo>
                      <a:pt x="2396" y="680"/>
                    </a:lnTo>
                    <a:lnTo>
                      <a:pt x="2396" y="694"/>
                    </a:lnTo>
                    <a:lnTo>
                      <a:pt x="2410" y="694"/>
                    </a:lnTo>
                    <a:lnTo>
                      <a:pt x="2410" y="734"/>
                    </a:lnTo>
                    <a:lnTo>
                      <a:pt x="2434" y="734"/>
                    </a:lnTo>
                    <a:lnTo>
                      <a:pt x="2434" y="760"/>
                    </a:lnTo>
                    <a:lnTo>
                      <a:pt x="2684" y="760"/>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6" name="Freeform 31"/>
              <p:cNvSpPr>
                <a:spLocks/>
              </p:cNvSpPr>
              <p:nvPr/>
            </p:nvSpPr>
            <p:spPr bwMode="auto">
              <a:xfrm>
                <a:off x="1540" y="1116"/>
                <a:ext cx="2947" cy="1136"/>
              </a:xfrm>
              <a:custGeom>
                <a:avLst/>
                <a:gdLst>
                  <a:gd name="T0" fmla="*/ 42 w 2947"/>
                  <a:gd name="T1" fmla="*/ 6 h 1136"/>
                  <a:gd name="T2" fmla="*/ 64 w 2947"/>
                  <a:gd name="T3" fmla="*/ 14 h 1136"/>
                  <a:gd name="T4" fmla="*/ 86 w 2947"/>
                  <a:gd name="T5" fmla="*/ 24 h 1136"/>
                  <a:gd name="T6" fmla="*/ 100 w 2947"/>
                  <a:gd name="T7" fmla="*/ 36 h 1136"/>
                  <a:gd name="T8" fmla="*/ 114 w 2947"/>
                  <a:gd name="T9" fmla="*/ 48 h 1136"/>
                  <a:gd name="T10" fmla="*/ 126 w 2947"/>
                  <a:gd name="T11" fmla="*/ 62 h 1136"/>
                  <a:gd name="T12" fmla="*/ 150 w 2947"/>
                  <a:gd name="T13" fmla="*/ 84 h 1136"/>
                  <a:gd name="T14" fmla="*/ 174 w 2947"/>
                  <a:gd name="T15" fmla="*/ 94 h 1136"/>
                  <a:gd name="T16" fmla="*/ 202 w 2947"/>
                  <a:gd name="T17" fmla="*/ 104 h 1136"/>
                  <a:gd name="T18" fmla="*/ 220 w 2947"/>
                  <a:gd name="T19" fmla="*/ 114 h 1136"/>
                  <a:gd name="T20" fmla="*/ 232 w 2947"/>
                  <a:gd name="T21" fmla="*/ 134 h 1136"/>
                  <a:gd name="T22" fmla="*/ 240 w 2947"/>
                  <a:gd name="T23" fmla="*/ 150 h 1136"/>
                  <a:gd name="T24" fmla="*/ 250 w 2947"/>
                  <a:gd name="T25" fmla="*/ 206 h 1136"/>
                  <a:gd name="T26" fmla="*/ 260 w 2947"/>
                  <a:gd name="T27" fmla="*/ 228 h 1136"/>
                  <a:gd name="T28" fmla="*/ 282 w 2947"/>
                  <a:gd name="T29" fmla="*/ 244 h 1136"/>
                  <a:gd name="T30" fmla="*/ 314 w 2947"/>
                  <a:gd name="T31" fmla="*/ 252 h 1136"/>
                  <a:gd name="T32" fmla="*/ 350 w 2947"/>
                  <a:gd name="T33" fmla="*/ 262 h 1136"/>
                  <a:gd name="T34" fmla="*/ 376 w 2947"/>
                  <a:gd name="T35" fmla="*/ 272 h 1136"/>
                  <a:gd name="T36" fmla="*/ 408 w 2947"/>
                  <a:gd name="T37" fmla="*/ 282 h 1136"/>
                  <a:gd name="T38" fmla="*/ 450 w 2947"/>
                  <a:gd name="T39" fmla="*/ 294 h 1136"/>
                  <a:gd name="T40" fmla="*/ 466 w 2947"/>
                  <a:gd name="T41" fmla="*/ 310 h 1136"/>
                  <a:gd name="T42" fmla="*/ 478 w 2947"/>
                  <a:gd name="T43" fmla="*/ 332 h 1136"/>
                  <a:gd name="T44" fmla="*/ 492 w 2947"/>
                  <a:gd name="T45" fmla="*/ 348 h 1136"/>
                  <a:gd name="T46" fmla="*/ 512 w 2947"/>
                  <a:gd name="T47" fmla="*/ 362 h 1136"/>
                  <a:gd name="T48" fmla="*/ 584 w 2947"/>
                  <a:gd name="T49" fmla="*/ 376 h 1136"/>
                  <a:gd name="T50" fmla="*/ 614 w 2947"/>
                  <a:gd name="T51" fmla="*/ 388 h 1136"/>
                  <a:gd name="T52" fmla="*/ 658 w 2947"/>
                  <a:gd name="T53" fmla="*/ 394 h 1136"/>
                  <a:gd name="T54" fmla="*/ 696 w 2947"/>
                  <a:gd name="T55" fmla="*/ 408 h 1136"/>
                  <a:gd name="T56" fmla="*/ 714 w 2947"/>
                  <a:gd name="T57" fmla="*/ 432 h 1136"/>
                  <a:gd name="T58" fmla="*/ 758 w 2947"/>
                  <a:gd name="T59" fmla="*/ 450 h 1136"/>
                  <a:gd name="T60" fmla="*/ 814 w 2947"/>
                  <a:gd name="T61" fmla="*/ 462 h 1136"/>
                  <a:gd name="T62" fmla="*/ 908 w 2947"/>
                  <a:gd name="T63" fmla="*/ 472 h 1136"/>
                  <a:gd name="T64" fmla="*/ 930 w 2947"/>
                  <a:gd name="T65" fmla="*/ 484 h 1136"/>
                  <a:gd name="T66" fmla="*/ 942 w 2947"/>
                  <a:gd name="T67" fmla="*/ 496 h 1136"/>
                  <a:gd name="T68" fmla="*/ 968 w 2947"/>
                  <a:gd name="T69" fmla="*/ 508 h 1136"/>
                  <a:gd name="T70" fmla="*/ 1044 w 2947"/>
                  <a:gd name="T71" fmla="*/ 518 h 1136"/>
                  <a:gd name="T72" fmla="*/ 1134 w 2947"/>
                  <a:gd name="T73" fmla="*/ 528 h 1136"/>
                  <a:gd name="T74" fmla="*/ 1194 w 2947"/>
                  <a:gd name="T75" fmla="*/ 544 h 1136"/>
                  <a:gd name="T76" fmla="*/ 1272 w 2947"/>
                  <a:gd name="T77" fmla="*/ 558 h 1136"/>
                  <a:gd name="T78" fmla="*/ 1410 w 2947"/>
                  <a:gd name="T79" fmla="*/ 568 h 1136"/>
                  <a:gd name="T80" fmla="*/ 1426 w 2947"/>
                  <a:gd name="T81" fmla="*/ 580 h 1136"/>
                  <a:gd name="T82" fmla="*/ 1456 w 2947"/>
                  <a:gd name="T83" fmla="*/ 590 h 1136"/>
                  <a:gd name="T84" fmla="*/ 1550 w 2947"/>
                  <a:gd name="T85" fmla="*/ 602 h 1136"/>
                  <a:gd name="T86" fmla="*/ 1706 w 2947"/>
                  <a:gd name="T87" fmla="*/ 614 h 1136"/>
                  <a:gd name="T88" fmla="*/ 1798 w 2947"/>
                  <a:gd name="T89" fmla="*/ 626 h 1136"/>
                  <a:gd name="T90" fmla="*/ 1934 w 2947"/>
                  <a:gd name="T91" fmla="*/ 634 h 1136"/>
                  <a:gd name="T92" fmla="*/ 2238 w 2947"/>
                  <a:gd name="T93" fmla="*/ 652 h 1136"/>
                  <a:gd name="T94" fmla="*/ 2300 w 2947"/>
                  <a:gd name="T95" fmla="*/ 670 h 1136"/>
                  <a:gd name="T96" fmla="*/ 2410 w 2947"/>
                  <a:gd name="T97" fmla="*/ 680 h 1136"/>
                  <a:gd name="T98" fmla="*/ 2434 w 2947"/>
                  <a:gd name="T99" fmla="*/ 706 h 1136"/>
                  <a:gd name="T100" fmla="*/ 2552 w 2947"/>
                  <a:gd name="T101" fmla="*/ 726 h 1136"/>
                  <a:gd name="T102" fmla="*/ 2947 w 2947"/>
                  <a:gd name="T103" fmla="*/ 1136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47" h="1136">
                    <a:moveTo>
                      <a:pt x="0" y="0"/>
                    </a:moveTo>
                    <a:lnTo>
                      <a:pt x="8" y="0"/>
                    </a:lnTo>
                    <a:lnTo>
                      <a:pt x="8" y="6"/>
                    </a:lnTo>
                    <a:lnTo>
                      <a:pt x="42" y="6"/>
                    </a:lnTo>
                    <a:lnTo>
                      <a:pt x="42" y="10"/>
                    </a:lnTo>
                    <a:lnTo>
                      <a:pt x="54" y="10"/>
                    </a:lnTo>
                    <a:lnTo>
                      <a:pt x="54" y="14"/>
                    </a:lnTo>
                    <a:lnTo>
                      <a:pt x="64" y="14"/>
                    </a:lnTo>
                    <a:lnTo>
                      <a:pt x="64" y="20"/>
                    </a:lnTo>
                    <a:lnTo>
                      <a:pt x="74" y="20"/>
                    </a:lnTo>
                    <a:lnTo>
                      <a:pt x="74" y="24"/>
                    </a:lnTo>
                    <a:lnTo>
                      <a:pt x="86" y="24"/>
                    </a:lnTo>
                    <a:lnTo>
                      <a:pt x="86" y="30"/>
                    </a:lnTo>
                    <a:lnTo>
                      <a:pt x="94" y="30"/>
                    </a:lnTo>
                    <a:lnTo>
                      <a:pt x="94" y="36"/>
                    </a:lnTo>
                    <a:lnTo>
                      <a:pt x="100" y="36"/>
                    </a:lnTo>
                    <a:lnTo>
                      <a:pt x="100" y="42"/>
                    </a:lnTo>
                    <a:lnTo>
                      <a:pt x="108" y="42"/>
                    </a:lnTo>
                    <a:lnTo>
                      <a:pt x="108" y="48"/>
                    </a:lnTo>
                    <a:lnTo>
                      <a:pt x="114" y="48"/>
                    </a:lnTo>
                    <a:lnTo>
                      <a:pt x="114" y="52"/>
                    </a:lnTo>
                    <a:lnTo>
                      <a:pt x="120" y="52"/>
                    </a:lnTo>
                    <a:lnTo>
                      <a:pt x="120" y="62"/>
                    </a:lnTo>
                    <a:lnTo>
                      <a:pt x="126" y="62"/>
                    </a:lnTo>
                    <a:lnTo>
                      <a:pt x="126" y="68"/>
                    </a:lnTo>
                    <a:lnTo>
                      <a:pt x="134" y="68"/>
                    </a:lnTo>
                    <a:lnTo>
                      <a:pt x="134" y="84"/>
                    </a:lnTo>
                    <a:lnTo>
                      <a:pt x="150" y="84"/>
                    </a:lnTo>
                    <a:lnTo>
                      <a:pt x="150" y="88"/>
                    </a:lnTo>
                    <a:lnTo>
                      <a:pt x="160" y="88"/>
                    </a:lnTo>
                    <a:lnTo>
                      <a:pt x="160" y="94"/>
                    </a:lnTo>
                    <a:lnTo>
                      <a:pt x="174" y="94"/>
                    </a:lnTo>
                    <a:lnTo>
                      <a:pt x="174" y="98"/>
                    </a:lnTo>
                    <a:lnTo>
                      <a:pt x="184" y="98"/>
                    </a:lnTo>
                    <a:lnTo>
                      <a:pt x="184" y="104"/>
                    </a:lnTo>
                    <a:lnTo>
                      <a:pt x="202" y="104"/>
                    </a:lnTo>
                    <a:lnTo>
                      <a:pt x="202" y="108"/>
                    </a:lnTo>
                    <a:lnTo>
                      <a:pt x="216" y="108"/>
                    </a:lnTo>
                    <a:lnTo>
                      <a:pt x="216" y="114"/>
                    </a:lnTo>
                    <a:lnTo>
                      <a:pt x="220" y="114"/>
                    </a:lnTo>
                    <a:lnTo>
                      <a:pt x="220" y="124"/>
                    </a:lnTo>
                    <a:lnTo>
                      <a:pt x="226" y="124"/>
                    </a:lnTo>
                    <a:lnTo>
                      <a:pt x="226" y="134"/>
                    </a:lnTo>
                    <a:lnTo>
                      <a:pt x="232" y="134"/>
                    </a:lnTo>
                    <a:lnTo>
                      <a:pt x="232" y="140"/>
                    </a:lnTo>
                    <a:lnTo>
                      <a:pt x="236" y="140"/>
                    </a:lnTo>
                    <a:lnTo>
                      <a:pt x="236" y="150"/>
                    </a:lnTo>
                    <a:lnTo>
                      <a:pt x="240" y="150"/>
                    </a:lnTo>
                    <a:lnTo>
                      <a:pt x="240" y="178"/>
                    </a:lnTo>
                    <a:lnTo>
                      <a:pt x="246" y="178"/>
                    </a:lnTo>
                    <a:lnTo>
                      <a:pt x="246" y="206"/>
                    </a:lnTo>
                    <a:lnTo>
                      <a:pt x="250" y="206"/>
                    </a:lnTo>
                    <a:lnTo>
                      <a:pt x="250" y="216"/>
                    </a:lnTo>
                    <a:lnTo>
                      <a:pt x="254" y="216"/>
                    </a:lnTo>
                    <a:lnTo>
                      <a:pt x="254" y="228"/>
                    </a:lnTo>
                    <a:lnTo>
                      <a:pt x="260" y="228"/>
                    </a:lnTo>
                    <a:lnTo>
                      <a:pt x="260" y="240"/>
                    </a:lnTo>
                    <a:lnTo>
                      <a:pt x="270" y="240"/>
                    </a:lnTo>
                    <a:lnTo>
                      <a:pt x="270" y="244"/>
                    </a:lnTo>
                    <a:lnTo>
                      <a:pt x="282" y="244"/>
                    </a:lnTo>
                    <a:lnTo>
                      <a:pt x="282" y="248"/>
                    </a:lnTo>
                    <a:lnTo>
                      <a:pt x="304" y="248"/>
                    </a:lnTo>
                    <a:lnTo>
                      <a:pt x="304" y="252"/>
                    </a:lnTo>
                    <a:lnTo>
                      <a:pt x="314" y="252"/>
                    </a:lnTo>
                    <a:lnTo>
                      <a:pt x="314" y="258"/>
                    </a:lnTo>
                    <a:lnTo>
                      <a:pt x="338" y="258"/>
                    </a:lnTo>
                    <a:lnTo>
                      <a:pt x="338" y="262"/>
                    </a:lnTo>
                    <a:lnTo>
                      <a:pt x="350" y="262"/>
                    </a:lnTo>
                    <a:lnTo>
                      <a:pt x="350" y="268"/>
                    </a:lnTo>
                    <a:lnTo>
                      <a:pt x="362" y="268"/>
                    </a:lnTo>
                    <a:lnTo>
                      <a:pt x="362" y="272"/>
                    </a:lnTo>
                    <a:lnTo>
                      <a:pt x="376" y="272"/>
                    </a:lnTo>
                    <a:lnTo>
                      <a:pt x="376" y="276"/>
                    </a:lnTo>
                    <a:lnTo>
                      <a:pt x="388" y="276"/>
                    </a:lnTo>
                    <a:lnTo>
                      <a:pt x="388" y="282"/>
                    </a:lnTo>
                    <a:lnTo>
                      <a:pt x="408" y="282"/>
                    </a:lnTo>
                    <a:lnTo>
                      <a:pt x="408" y="290"/>
                    </a:lnTo>
                    <a:lnTo>
                      <a:pt x="428" y="290"/>
                    </a:lnTo>
                    <a:lnTo>
                      <a:pt x="428" y="294"/>
                    </a:lnTo>
                    <a:lnTo>
                      <a:pt x="450" y="294"/>
                    </a:lnTo>
                    <a:lnTo>
                      <a:pt x="450" y="302"/>
                    </a:lnTo>
                    <a:lnTo>
                      <a:pt x="458" y="302"/>
                    </a:lnTo>
                    <a:lnTo>
                      <a:pt x="458" y="310"/>
                    </a:lnTo>
                    <a:lnTo>
                      <a:pt x="466" y="310"/>
                    </a:lnTo>
                    <a:lnTo>
                      <a:pt x="466" y="316"/>
                    </a:lnTo>
                    <a:lnTo>
                      <a:pt x="472" y="316"/>
                    </a:lnTo>
                    <a:lnTo>
                      <a:pt x="472" y="332"/>
                    </a:lnTo>
                    <a:lnTo>
                      <a:pt x="478" y="332"/>
                    </a:lnTo>
                    <a:lnTo>
                      <a:pt x="478" y="340"/>
                    </a:lnTo>
                    <a:lnTo>
                      <a:pt x="486" y="340"/>
                    </a:lnTo>
                    <a:lnTo>
                      <a:pt x="486" y="348"/>
                    </a:lnTo>
                    <a:lnTo>
                      <a:pt x="492" y="348"/>
                    </a:lnTo>
                    <a:lnTo>
                      <a:pt x="492" y="354"/>
                    </a:lnTo>
                    <a:lnTo>
                      <a:pt x="498" y="354"/>
                    </a:lnTo>
                    <a:lnTo>
                      <a:pt x="498" y="362"/>
                    </a:lnTo>
                    <a:lnTo>
                      <a:pt x="512" y="362"/>
                    </a:lnTo>
                    <a:lnTo>
                      <a:pt x="512" y="370"/>
                    </a:lnTo>
                    <a:lnTo>
                      <a:pt x="552" y="370"/>
                    </a:lnTo>
                    <a:lnTo>
                      <a:pt x="552" y="376"/>
                    </a:lnTo>
                    <a:lnTo>
                      <a:pt x="584" y="376"/>
                    </a:lnTo>
                    <a:lnTo>
                      <a:pt x="584" y="384"/>
                    </a:lnTo>
                    <a:lnTo>
                      <a:pt x="604" y="384"/>
                    </a:lnTo>
                    <a:lnTo>
                      <a:pt x="604" y="388"/>
                    </a:lnTo>
                    <a:lnTo>
                      <a:pt x="614" y="388"/>
                    </a:lnTo>
                    <a:lnTo>
                      <a:pt x="614" y="390"/>
                    </a:lnTo>
                    <a:lnTo>
                      <a:pt x="632" y="390"/>
                    </a:lnTo>
                    <a:lnTo>
                      <a:pt x="632" y="394"/>
                    </a:lnTo>
                    <a:lnTo>
                      <a:pt x="658" y="394"/>
                    </a:lnTo>
                    <a:lnTo>
                      <a:pt x="658" y="400"/>
                    </a:lnTo>
                    <a:lnTo>
                      <a:pt x="678" y="400"/>
                    </a:lnTo>
                    <a:lnTo>
                      <a:pt x="678" y="408"/>
                    </a:lnTo>
                    <a:lnTo>
                      <a:pt x="696" y="408"/>
                    </a:lnTo>
                    <a:lnTo>
                      <a:pt x="696" y="414"/>
                    </a:lnTo>
                    <a:lnTo>
                      <a:pt x="702" y="414"/>
                    </a:lnTo>
                    <a:lnTo>
                      <a:pt x="702" y="432"/>
                    </a:lnTo>
                    <a:lnTo>
                      <a:pt x="714" y="432"/>
                    </a:lnTo>
                    <a:lnTo>
                      <a:pt x="714" y="444"/>
                    </a:lnTo>
                    <a:lnTo>
                      <a:pt x="734" y="444"/>
                    </a:lnTo>
                    <a:lnTo>
                      <a:pt x="734" y="450"/>
                    </a:lnTo>
                    <a:lnTo>
                      <a:pt x="758" y="450"/>
                    </a:lnTo>
                    <a:lnTo>
                      <a:pt x="758" y="456"/>
                    </a:lnTo>
                    <a:lnTo>
                      <a:pt x="782" y="456"/>
                    </a:lnTo>
                    <a:lnTo>
                      <a:pt x="782" y="462"/>
                    </a:lnTo>
                    <a:lnTo>
                      <a:pt x="814" y="462"/>
                    </a:lnTo>
                    <a:lnTo>
                      <a:pt x="814" y="466"/>
                    </a:lnTo>
                    <a:lnTo>
                      <a:pt x="864" y="466"/>
                    </a:lnTo>
                    <a:lnTo>
                      <a:pt x="864" y="472"/>
                    </a:lnTo>
                    <a:lnTo>
                      <a:pt x="908" y="472"/>
                    </a:lnTo>
                    <a:lnTo>
                      <a:pt x="908" y="478"/>
                    </a:lnTo>
                    <a:lnTo>
                      <a:pt x="922" y="478"/>
                    </a:lnTo>
                    <a:lnTo>
                      <a:pt x="922" y="484"/>
                    </a:lnTo>
                    <a:lnTo>
                      <a:pt x="930" y="484"/>
                    </a:lnTo>
                    <a:lnTo>
                      <a:pt x="930" y="490"/>
                    </a:lnTo>
                    <a:lnTo>
                      <a:pt x="938" y="490"/>
                    </a:lnTo>
                    <a:lnTo>
                      <a:pt x="938" y="496"/>
                    </a:lnTo>
                    <a:lnTo>
                      <a:pt x="942" y="496"/>
                    </a:lnTo>
                    <a:lnTo>
                      <a:pt x="942" y="502"/>
                    </a:lnTo>
                    <a:lnTo>
                      <a:pt x="950" y="502"/>
                    </a:lnTo>
                    <a:lnTo>
                      <a:pt x="950" y="508"/>
                    </a:lnTo>
                    <a:lnTo>
                      <a:pt x="968" y="508"/>
                    </a:lnTo>
                    <a:lnTo>
                      <a:pt x="968" y="512"/>
                    </a:lnTo>
                    <a:lnTo>
                      <a:pt x="1000" y="512"/>
                    </a:lnTo>
                    <a:lnTo>
                      <a:pt x="1000" y="518"/>
                    </a:lnTo>
                    <a:lnTo>
                      <a:pt x="1044" y="518"/>
                    </a:lnTo>
                    <a:lnTo>
                      <a:pt x="1044" y="524"/>
                    </a:lnTo>
                    <a:lnTo>
                      <a:pt x="1070" y="524"/>
                    </a:lnTo>
                    <a:lnTo>
                      <a:pt x="1070" y="528"/>
                    </a:lnTo>
                    <a:lnTo>
                      <a:pt x="1134" y="528"/>
                    </a:lnTo>
                    <a:lnTo>
                      <a:pt x="1134" y="534"/>
                    </a:lnTo>
                    <a:lnTo>
                      <a:pt x="1168" y="534"/>
                    </a:lnTo>
                    <a:lnTo>
                      <a:pt x="1168" y="544"/>
                    </a:lnTo>
                    <a:lnTo>
                      <a:pt x="1194" y="544"/>
                    </a:lnTo>
                    <a:lnTo>
                      <a:pt x="1194" y="550"/>
                    </a:lnTo>
                    <a:lnTo>
                      <a:pt x="1214" y="550"/>
                    </a:lnTo>
                    <a:lnTo>
                      <a:pt x="1214" y="558"/>
                    </a:lnTo>
                    <a:lnTo>
                      <a:pt x="1272" y="558"/>
                    </a:lnTo>
                    <a:lnTo>
                      <a:pt x="1272" y="562"/>
                    </a:lnTo>
                    <a:lnTo>
                      <a:pt x="1294" y="562"/>
                    </a:lnTo>
                    <a:lnTo>
                      <a:pt x="1294" y="568"/>
                    </a:lnTo>
                    <a:lnTo>
                      <a:pt x="1410" y="568"/>
                    </a:lnTo>
                    <a:lnTo>
                      <a:pt x="1410" y="574"/>
                    </a:lnTo>
                    <a:lnTo>
                      <a:pt x="1420" y="574"/>
                    </a:lnTo>
                    <a:lnTo>
                      <a:pt x="1420" y="580"/>
                    </a:lnTo>
                    <a:lnTo>
                      <a:pt x="1426" y="580"/>
                    </a:lnTo>
                    <a:lnTo>
                      <a:pt x="1426" y="586"/>
                    </a:lnTo>
                    <a:lnTo>
                      <a:pt x="1434" y="586"/>
                    </a:lnTo>
                    <a:lnTo>
                      <a:pt x="1434" y="590"/>
                    </a:lnTo>
                    <a:lnTo>
                      <a:pt x="1456" y="590"/>
                    </a:lnTo>
                    <a:lnTo>
                      <a:pt x="1456" y="596"/>
                    </a:lnTo>
                    <a:lnTo>
                      <a:pt x="1496" y="596"/>
                    </a:lnTo>
                    <a:lnTo>
                      <a:pt x="1496" y="602"/>
                    </a:lnTo>
                    <a:lnTo>
                      <a:pt x="1550" y="602"/>
                    </a:lnTo>
                    <a:lnTo>
                      <a:pt x="1550" y="608"/>
                    </a:lnTo>
                    <a:lnTo>
                      <a:pt x="1650" y="608"/>
                    </a:lnTo>
                    <a:lnTo>
                      <a:pt x="1650" y="614"/>
                    </a:lnTo>
                    <a:lnTo>
                      <a:pt x="1706" y="614"/>
                    </a:lnTo>
                    <a:lnTo>
                      <a:pt x="1706" y="620"/>
                    </a:lnTo>
                    <a:lnTo>
                      <a:pt x="1736" y="620"/>
                    </a:lnTo>
                    <a:lnTo>
                      <a:pt x="1736" y="626"/>
                    </a:lnTo>
                    <a:lnTo>
                      <a:pt x="1798" y="626"/>
                    </a:lnTo>
                    <a:lnTo>
                      <a:pt x="1798" y="630"/>
                    </a:lnTo>
                    <a:lnTo>
                      <a:pt x="1868" y="630"/>
                    </a:lnTo>
                    <a:lnTo>
                      <a:pt x="1868" y="634"/>
                    </a:lnTo>
                    <a:lnTo>
                      <a:pt x="1934" y="634"/>
                    </a:lnTo>
                    <a:lnTo>
                      <a:pt x="1934" y="640"/>
                    </a:lnTo>
                    <a:lnTo>
                      <a:pt x="1976" y="640"/>
                    </a:lnTo>
                    <a:lnTo>
                      <a:pt x="1976" y="652"/>
                    </a:lnTo>
                    <a:lnTo>
                      <a:pt x="2238" y="652"/>
                    </a:lnTo>
                    <a:lnTo>
                      <a:pt x="2238" y="662"/>
                    </a:lnTo>
                    <a:lnTo>
                      <a:pt x="2264" y="662"/>
                    </a:lnTo>
                    <a:lnTo>
                      <a:pt x="2264" y="670"/>
                    </a:lnTo>
                    <a:lnTo>
                      <a:pt x="2300" y="670"/>
                    </a:lnTo>
                    <a:lnTo>
                      <a:pt x="2300" y="676"/>
                    </a:lnTo>
                    <a:lnTo>
                      <a:pt x="2386" y="676"/>
                    </a:lnTo>
                    <a:lnTo>
                      <a:pt x="2386" y="680"/>
                    </a:lnTo>
                    <a:lnTo>
                      <a:pt x="2410" y="680"/>
                    </a:lnTo>
                    <a:lnTo>
                      <a:pt x="2410" y="698"/>
                    </a:lnTo>
                    <a:lnTo>
                      <a:pt x="2424" y="698"/>
                    </a:lnTo>
                    <a:lnTo>
                      <a:pt x="2424" y="706"/>
                    </a:lnTo>
                    <a:lnTo>
                      <a:pt x="2434" y="706"/>
                    </a:lnTo>
                    <a:lnTo>
                      <a:pt x="2434" y="716"/>
                    </a:lnTo>
                    <a:lnTo>
                      <a:pt x="2444" y="716"/>
                    </a:lnTo>
                    <a:lnTo>
                      <a:pt x="2444" y="726"/>
                    </a:lnTo>
                    <a:lnTo>
                      <a:pt x="2552" y="726"/>
                    </a:lnTo>
                    <a:lnTo>
                      <a:pt x="2552" y="774"/>
                    </a:lnTo>
                    <a:lnTo>
                      <a:pt x="2783" y="774"/>
                    </a:lnTo>
                    <a:lnTo>
                      <a:pt x="2783" y="1136"/>
                    </a:lnTo>
                    <a:lnTo>
                      <a:pt x="2947" y="1136"/>
                    </a:lnTo>
                  </a:path>
                </a:pathLst>
              </a:custGeom>
              <a:noFill/>
              <a:ln w="285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39" name="TextBox 38"/>
            <p:cNvSpPr txBox="1"/>
            <p:nvPr/>
          </p:nvSpPr>
          <p:spPr>
            <a:xfrm>
              <a:off x="1960833" y="2366273"/>
              <a:ext cx="433132" cy="2746457"/>
            </a:xfrm>
            <a:prstGeom prst="rect">
              <a:avLst/>
            </a:prstGeom>
            <a:noFill/>
          </p:spPr>
          <p:txBody>
            <a:bodyPr wrap="none" rtlCol="0">
              <a:spAutoFit/>
            </a:bodyPr>
            <a:lstStyle/>
            <a:p>
              <a:pPr algn="r">
                <a:lnSpc>
                  <a:spcPct val="112000"/>
                </a:lnSpc>
              </a:pPr>
              <a:r>
                <a:rPr lang="en-GB" sz="1400" dirty="0"/>
                <a:t>1.0</a:t>
              </a:r>
            </a:p>
            <a:p>
              <a:pPr algn="r">
                <a:lnSpc>
                  <a:spcPct val="112000"/>
                </a:lnSpc>
              </a:pPr>
              <a:endParaRPr lang="en-GB" sz="1400" dirty="0"/>
            </a:p>
            <a:p>
              <a:pPr algn="r">
                <a:lnSpc>
                  <a:spcPct val="112000"/>
                </a:lnSpc>
              </a:pPr>
              <a:r>
                <a:rPr lang="en-GB" sz="1400" dirty="0"/>
                <a:t>0.8</a:t>
              </a:r>
            </a:p>
            <a:p>
              <a:pPr algn="r">
                <a:lnSpc>
                  <a:spcPct val="112000"/>
                </a:lnSpc>
              </a:pPr>
              <a:endParaRPr lang="en-GB" sz="1400" dirty="0"/>
            </a:p>
            <a:p>
              <a:pPr algn="r">
                <a:lnSpc>
                  <a:spcPct val="112000"/>
                </a:lnSpc>
              </a:pPr>
              <a:r>
                <a:rPr lang="en-GB" sz="1400" dirty="0"/>
                <a:t>0.6</a:t>
              </a:r>
            </a:p>
            <a:p>
              <a:pPr algn="r">
                <a:lnSpc>
                  <a:spcPct val="112000"/>
                </a:lnSpc>
              </a:pPr>
              <a:endParaRPr lang="en-GB" sz="1400" dirty="0"/>
            </a:p>
            <a:p>
              <a:pPr algn="r">
                <a:lnSpc>
                  <a:spcPct val="112000"/>
                </a:lnSpc>
              </a:pPr>
              <a:r>
                <a:rPr lang="en-GB" sz="1400" dirty="0"/>
                <a:t>0.4</a:t>
              </a:r>
            </a:p>
            <a:p>
              <a:pPr algn="r">
                <a:lnSpc>
                  <a:spcPct val="112000"/>
                </a:lnSpc>
              </a:pPr>
              <a:endParaRPr lang="en-GB" sz="1400" dirty="0"/>
            </a:p>
            <a:p>
              <a:pPr algn="r">
                <a:lnSpc>
                  <a:spcPct val="112000"/>
                </a:lnSpc>
              </a:pPr>
              <a:r>
                <a:rPr lang="en-GB" sz="1400" dirty="0"/>
                <a:t>0.2</a:t>
              </a:r>
            </a:p>
            <a:p>
              <a:pPr algn="r">
                <a:lnSpc>
                  <a:spcPct val="112000"/>
                </a:lnSpc>
              </a:pPr>
              <a:endParaRPr lang="en-GB" sz="1400" dirty="0"/>
            </a:p>
            <a:p>
              <a:pPr algn="r">
                <a:lnSpc>
                  <a:spcPct val="112000"/>
                </a:lnSpc>
              </a:pPr>
              <a:r>
                <a:rPr lang="en-GB" sz="1400" dirty="0"/>
                <a:t>0</a:t>
              </a:r>
            </a:p>
          </p:txBody>
        </p:sp>
        <p:sp>
          <p:nvSpPr>
            <p:cNvPr id="40" name="TextBox 39"/>
            <p:cNvSpPr txBox="1"/>
            <p:nvPr/>
          </p:nvSpPr>
          <p:spPr>
            <a:xfrm rot="16200000">
              <a:off x="923407" y="3575738"/>
              <a:ext cx="1856598" cy="307777"/>
            </a:xfrm>
            <a:prstGeom prst="rect">
              <a:avLst/>
            </a:prstGeom>
            <a:noFill/>
          </p:spPr>
          <p:txBody>
            <a:bodyPr wrap="none" rtlCol="0">
              <a:spAutoFit/>
            </a:bodyPr>
            <a:lstStyle/>
            <a:p>
              <a:pPr algn="ctr"/>
              <a:r>
                <a:rPr lang="en-GB" sz="1400" dirty="0"/>
                <a:t>Disease-free survival</a:t>
              </a:r>
            </a:p>
          </p:txBody>
        </p:sp>
        <p:sp>
          <p:nvSpPr>
            <p:cNvPr id="41" name="TextBox 40"/>
            <p:cNvSpPr txBox="1"/>
            <p:nvPr/>
          </p:nvSpPr>
          <p:spPr>
            <a:xfrm>
              <a:off x="2309814" y="5003016"/>
              <a:ext cx="5184753" cy="307777"/>
            </a:xfrm>
            <a:prstGeom prst="rect">
              <a:avLst/>
            </a:prstGeom>
            <a:noFill/>
          </p:spPr>
          <p:txBody>
            <a:bodyPr wrap="none" rtlCol="0">
              <a:spAutoFit/>
            </a:bodyPr>
            <a:lstStyle/>
            <a:p>
              <a:pPr>
                <a:tabLst>
                  <a:tab pos="438150" algn="ctr"/>
                  <a:tab pos="838200" algn="ctr"/>
                  <a:tab pos="1243013" algn="ctr"/>
                  <a:tab pos="1643063" algn="ctr"/>
                  <a:tab pos="2047875" algn="ctr"/>
                  <a:tab pos="2447925" algn="ctr"/>
                  <a:tab pos="2847975" algn="ctr"/>
                  <a:tab pos="3248025" algn="ctr"/>
                  <a:tab pos="3652838" algn="ctr"/>
                  <a:tab pos="4052888" algn="ctr"/>
                  <a:tab pos="4452938" algn="ctr"/>
                  <a:tab pos="4852988" algn="ctr"/>
                </a:tabLst>
              </a:pPr>
              <a:r>
                <a:rPr lang="en-GB" sz="1400" dirty="0"/>
                <a:t>0	6	12	18	24	30	36	42	48	54	60	66	72</a:t>
              </a:r>
            </a:p>
          </p:txBody>
        </p:sp>
        <p:sp>
          <p:nvSpPr>
            <p:cNvPr id="42" name="TextBox 41"/>
            <p:cNvSpPr txBox="1"/>
            <p:nvPr/>
          </p:nvSpPr>
          <p:spPr>
            <a:xfrm>
              <a:off x="3408965" y="5224199"/>
              <a:ext cx="2972032" cy="307777"/>
            </a:xfrm>
            <a:prstGeom prst="rect">
              <a:avLst/>
            </a:prstGeom>
            <a:noFill/>
          </p:spPr>
          <p:txBody>
            <a:bodyPr wrap="none" rtlCol="0">
              <a:spAutoFit/>
            </a:bodyPr>
            <a:lstStyle/>
            <a:p>
              <a:pPr algn="ctr"/>
              <a:r>
                <a:rPr lang="en-GB" sz="1400" dirty="0"/>
                <a:t>Time since randomisation (months)</a:t>
              </a:r>
            </a:p>
          </p:txBody>
        </p:sp>
        <p:sp>
          <p:nvSpPr>
            <p:cNvPr id="5127" name="Rectangle 5126"/>
            <p:cNvSpPr/>
            <p:nvPr/>
          </p:nvSpPr>
          <p:spPr>
            <a:xfrm>
              <a:off x="981424" y="5395021"/>
              <a:ext cx="7046960" cy="646331"/>
            </a:xfrm>
            <a:prstGeom prst="rect">
              <a:avLst/>
            </a:prstGeom>
          </p:spPr>
          <p:txBody>
            <a:bodyPr wrap="square">
              <a:spAutoFit/>
            </a:bodyPr>
            <a:lstStyle/>
            <a:p>
              <a:pPr>
                <a:tabLst>
                  <a:tab pos="1371600" algn="ctr"/>
                  <a:tab pos="1771650" algn="ctr"/>
                  <a:tab pos="2171700" algn="ctr"/>
                  <a:tab pos="2578100" algn="ctr"/>
                  <a:tab pos="2978150" algn="ctr"/>
                  <a:tab pos="3378200" algn="ctr"/>
                  <a:tab pos="3778250" algn="ctr"/>
                  <a:tab pos="4184650" algn="ctr"/>
                  <a:tab pos="4591050" algn="ctr"/>
                  <a:tab pos="4984750" algn="ctr"/>
                  <a:tab pos="5384800" algn="ctr"/>
                  <a:tab pos="5784850" algn="ctr"/>
                  <a:tab pos="6184900" algn="ctr"/>
                </a:tabLst>
              </a:pPr>
              <a:r>
                <a:rPr lang="en-GB" sz="1200" b="1" dirty="0">
                  <a:solidFill>
                    <a:srgbClr val="4F453D"/>
                  </a:solidFill>
                  <a:latin typeface="Arial" panose="020B0604020202020204" pitchFamily="34" charset="0"/>
                  <a:cs typeface="Arial" panose="020B0604020202020204" pitchFamily="34" charset="0"/>
                </a:rPr>
                <a:t>Number at risk</a:t>
              </a:r>
            </a:p>
            <a:p>
              <a:pPr>
                <a:tabLst>
                  <a:tab pos="1371600" algn="ctr"/>
                  <a:tab pos="1771650" algn="ctr"/>
                  <a:tab pos="2171700" algn="ctr"/>
                  <a:tab pos="2578100" algn="ctr"/>
                  <a:tab pos="2978150" algn="ctr"/>
                  <a:tab pos="3378200" algn="ctr"/>
                  <a:tab pos="3778250" algn="ctr"/>
                  <a:tab pos="4184650" algn="ctr"/>
                  <a:tab pos="4591050" algn="ctr"/>
                  <a:tab pos="4984750" algn="ctr"/>
                  <a:tab pos="5384800" algn="ctr"/>
                  <a:tab pos="5784850" algn="ctr"/>
                  <a:tab pos="6184900" algn="ctr"/>
                </a:tabLst>
              </a:pPr>
              <a:r>
                <a:rPr lang="it-IT" sz="1200" b="1" dirty="0">
                  <a:solidFill>
                    <a:schemeClr val="accent1"/>
                  </a:solidFill>
                  <a:latin typeface="Arial" panose="020B0604020202020204" pitchFamily="34" charset="0"/>
                  <a:cs typeface="Arial" panose="020B0604020202020204" pitchFamily="34" charset="0"/>
                </a:rPr>
                <a:t>MAGE-A3 CI</a:t>
              </a:r>
              <a:r>
                <a:rPr lang="it-IT" sz="1200" b="1" dirty="0">
                  <a:solidFill>
                    <a:srgbClr val="31869D"/>
                  </a:solidFill>
                  <a:latin typeface="Arial" panose="020B0604020202020204" pitchFamily="34" charset="0"/>
                  <a:cs typeface="Arial" panose="020B0604020202020204" pitchFamily="34" charset="0"/>
                </a:rPr>
                <a:t>	</a:t>
              </a:r>
              <a:r>
                <a:rPr lang="it-IT" sz="1200" dirty="0">
                  <a:solidFill>
                    <a:srgbClr val="4F453D"/>
                  </a:solidFill>
                  <a:latin typeface="Arial" panose="020B0604020202020204" pitchFamily="34" charset="0"/>
                  <a:cs typeface="Arial" panose="020B0604020202020204" pitchFamily="34" charset="0"/>
                </a:rPr>
                <a:t>1,515	 1,257	 1,115	 1,013	 887	656	476	339	220	127	19	2</a:t>
              </a:r>
            </a:p>
            <a:p>
              <a:pPr>
                <a:tabLst>
                  <a:tab pos="1371600" algn="ctr"/>
                  <a:tab pos="1771650" algn="ctr"/>
                  <a:tab pos="2171700" algn="ctr"/>
                  <a:tab pos="2578100" algn="ctr"/>
                  <a:tab pos="2978150" algn="ctr"/>
                  <a:tab pos="3378200" algn="ctr"/>
                  <a:tab pos="3778250" algn="ctr"/>
                  <a:tab pos="4184650" algn="ctr"/>
                  <a:tab pos="4591050" algn="ctr"/>
                  <a:tab pos="4984750" algn="ctr"/>
                  <a:tab pos="5384800" algn="ctr"/>
                  <a:tab pos="5784850" algn="ctr"/>
                  <a:tab pos="6184900" algn="ctr"/>
                </a:tabLst>
              </a:pPr>
              <a:r>
                <a:rPr lang="en-GB" sz="1200" b="1" dirty="0">
                  <a:solidFill>
                    <a:schemeClr val="accent2"/>
                  </a:solidFill>
                  <a:latin typeface="Arial" panose="020B0604020202020204" pitchFamily="34" charset="0"/>
                  <a:cs typeface="Arial" panose="020B0604020202020204" pitchFamily="34" charset="0"/>
                </a:rPr>
                <a:t>Placebo</a:t>
              </a:r>
              <a:r>
                <a:rPr lang="en-GB" sz="1200" b="1" dirty="0">
                  <a:solidFill>
                    <a:srgbClr val="C10000"/>
                  </a:solidFill>
                  <a:latin typeface="Arial" panose="020B0604020202020204" pitchFamily="34" charset="0"/>
                  <a:cs typeface="Arial" panose="020B0604020202020204" pitchFamily="34" charset="0"/>
                </a:rPr>
                <a:t>	</a:t>
              </a:r>
              <a:r>
                <a:rPr lang="en-GB" sz="1200" dirty="0">
                  <a:solidFill>
                    <a:srgbClr val="4F453D"/>
                  </a:solidFill>
                  <a:latin typeface="Arial" panose="020B0604020202020204" pitchFamily="34" charset="0"/>
                  <a:cs typeface="Arial" panose="020B0604020202020204" pitchFamily="34" charset="0"/>
                </a:rPr>
                <a:t>757	 639	  562	  514	448	328	253	180	114	62	6	0</a:t>
              </a:r>
              <a:endParaRPr lang="en-GB" sz="1200" dirty="0">
                <a:latin typeface="Arial" panose="020B0604020202020204" pitchFamily="34" charset="0"/>
                <a:cs typeface="Arial" panose="020B0604020202020204" pitchFamily="34" charset="0"/>
              </a:endParaRPr>
            </a:p>
          </p:txBody>
        </p:sp>
        <p:cxnSp>
          <p:nvCxnSpPr>
            <p:cNvPr id="44" name="Straight Connector 43"/>
            <p:cNvCxnSpPr/>
            <p:nvPr/>
          </p:nvCxnSpPr>
          <p:spPr>
            <a:xfrm>
              <a:off x="6859589" y="2698417"/>
              <a:ext cx="2032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859589" y="2873439"/>
              <a:ext cx="2032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039480" y="2556009"/>
              <a:ext cx="1090363" cy="461665"/>
            </a:xfrm>
            <a:prstGeom prst="rect">
              <a:avLst/>
            </a:prstGeom>
            <a:noFill/>
          </p:spPr>
          <p:txBody>
            <a:bodyPr wrap="none" rtlCol="0">
              <a:spAutoFit/>
            </a:bodyPr>
            <a:lstStyle/>
            <a:p>
              <a:r>
                <a:rPr lang="en-GB" sz="1200" b="1" dirty="0"/>
                <a:t>MAGE-A3 CI</a:t>
              </a:r>
            </a:p>
            <a:p>
              <a:r>
                <a:rPr lang="en-GB" sz="1200" b="1" dirty="0"/>
                <a:t>Placebo</a:t>
              </a:r>
            </a:p>
          </p:txBody>
        </p:sp>
        <p:sp>
          <p:nvSpPr>
            <p:cNvPr id="5128" name="Rectangle 5127"/>
            <p:cNvSpPr/>
            <p:nvPr/>
          </p:nvSpPr>
          <p:spPr>
            <a:xfrm>
              <a:off x="2516996" y="3552182"/>
              <a:ext cx="2242922" cy="1354217"/>
            </a:xfrm>
            <a:prstGeom prst="rect">
              <a:avLst/>
            </a:prstGeom>
          </p:spPr>
          <p:txBody>
            <a:bodyPr wrap="none">
              <a:spAutoFit/>
            </a:bodyPr>
            <a:lstStyle/>
            <a:p>
              <a:pPr>
                <a:spcAft>
                  <a:spcPts val="600"/>
                </a:spcAft>
              </a:pPr>
              <a:r>
                <a:rPr lang="en-GB" sz="1200" b="1" dirty="0">
                  <a:solidFill>
                    <a:schemeClr val="accent1"/>
                  </a:solidFill>
                  <a:latin typeface="Arial" panose="020B0604020202020204" pitchFamily="34" charset="0"/>
                  <a:cs typeface="Arial" panose="020B0604020202020204" pitchFamily="34" charset="0"/>
                </a:rPr>
                <a:t>MAGE-A3 CI </a:t>
              </a:r>
              <a:r>
                <a:rPr lang="en-GB" sz="1200" dirty="0">
                  <a:solidFill>
                    <a:srgbClr val="4F453D"/>
                  </a:solidFill>
                  <a:latin typeface="Arial" panose="020B0604020202020204" pitchFamily="34" charset="0"/>
                  <a:cs typeface="Arial" panose="020B0604020202020204" pitchFamily="34" charset="0"/>
                </a:rPr>
                <a:t>(597 events)</a:t>
              </a:r>
              <a:br>
                <a:rPr lang="en-GB" sz="1200" dirty="0">
                  <a:solidFill>
                    <a:srgbClr val="4F453D"/>
                  </a:solidFill>
                  <a:latin typeface="Arial" panose="020B0604020202020204" pitchFamily="34" charset="0"/>
                  <a:cs typeface="Arial" panose="020B0604020202020204" pitchFamily="34" charset="0"/>
                </a:rPr>
              </a:br>
              <a:r>
                <a:rPr lang="it-IT" sz="1200" dirty="0">
                  <a:solidFill>
                    <a:srgbClr val="4F453D"/>
                  </a:solidFill>
                  <a:latin typeface="Arial" panose="020B0604020202020204" pitchFamily="34" charset="0"/>
                  <a:cs typeface="Arial" panose="020B0604020202020204" pitchFamily="34" charset="0"/>
                </a:rPr>
                <a:t>Median: 60.5 (95% CI 57.2, –)</a:t>
              </a:r>
            </a:p>
            <a:p>
              <a:pPr>
                <a:spcAft>
                  <a:spcPts val="600"/>
                </a:spcAft>
              </a:pPr>
              <a:r>
                <a:rPr lang="en-GB" sz="1200" b="1" dirty="0">
                  <a:solidFill>
                    <a:schemeClr val="accent2"/>
                  </a:solidFill>
                  <a:latin typeface="Arial" panose="020B0604020202020204" pitchFamily="34" charset="0"/>
                  <a:cs typeface="Arial" panose="020B0604020202020204" pitchFamily="34" charset="0"/>
                </a:rPr>
                <a:t>Placebo</a:t>
              </a:r>
              <a:r>
                <a:rPr lang="en-GB" sz="1200" b="1" dirty="0">
                  <a:solidFill>
                    <a:schemeClr val="accent1"/>
                  </a:solidFill>
                  <a:latin typeface="Arial" panose="020B0604020202020204" pitchFamily="34" charset="0"/>
                  <a:cs typeface="Arial" panose="020B0604020202020204" pitchFamily="34" charset="0"/>
                </a:rPr>
                <a:t> </a:t>
              </a:r>
              <a:r>
                <a:rPr lang="en-GB" sz="1200" dirty="0">
                  <a:solidFill>
                    <a:srgbClr val="4F453D"/>
                  </a:solidFill>
                  <a:latin typeface="Arial" panose="020B0604020202020204" pitchFamily="34" charset="0"/>
                  <a:cs typeface="Arial" panose="020B0604020202020204" pitchFamily="34" charset="0"/>
                </a:rPr>
                <a:t>(298 events)</a:t>
              </a:r>
              <a:br>
                <a:rPr lang="en-GB" sz="1200" dirty="0">
                  <a:solidFill>
                    <a:srgbClr val="4F453D"/>
                  </a:solidFill>
                  <a:latin typeface="Arial" panose="020B0604020202020204" pitchFamily="34" charset="0"/>
                  <a:cs typeface="Arial" panose="020B0604020202020204" pitchFamily="34" charset="0"/>
                </a:rPr>
              </a:br>
              <a:r>
                <a:rPr lang="it-IT" sz="1200" dirty="0">
                  <a:solidFill>
                    <a:srgbClr val="4F453D"/>
                  </a:solidFill>
                  <a:latin typeface="Arial" panose="020B0604020202020204" pitchFamily="34" charset="0"/>
                  <a:cs typeface="Arial" panose="020B0604020202020204" pitchFamily="34" charset="0"/>
                </a:rPr>
                <a:t>Median: 57.9 (95% CI 55.7, –)</a:t>
              </a:r>
            </a:p>
            <a:p>
              <a:pPr>
                <a:spcAft>
                  <a:spcPts val="600"/>
                </a:spcAft>
              </a:pPr>
              <a:r>
                <a:rPr lang="en-GB" sz="1200" dirty="0">
                  <a:solidFill>
                    <a:srgbClr val="4F453D"/>
                  </a:solidFill>
                  <a:latin typeface="Arial" panose="020B0604020202020204" pitchFamily="34" charset="0"/>
                  <a:cs typeface="Arial" panose="020B0604020202020204" pitchFamily="34" charset="0"/>
                </a:rPr>
                <a:t>p*= 0.7379</a:t>
              </a:r>
              <a:br>
                <a:rPr lang="en-GB" sz="1200" dirty="0">
                  <a:solidFill>
                    <a:srgbClr val="4F453D"/>
                  </a:solidFill>
                  <a:latin typeface="Arial" panose="020B0604020202020204" pitchFamily="34" charset="0"/>
                  <a:cs typeface="Arial" panose="020B0604020202020204" pitchFamily="34" charset="0"/>
                </a:rPr>
              </a:br>
              <a:r>
                <a:rPr lang="en-GB" sz="1200" dirty="0">
                  <a:solidFill>
                    <a:srgbClr val="4F453D"/>
                  </a:solidFill>
                  <a:latin typeface="Arial" panose="020B0604020202020204" pitchFamily="34" charset="0"/>
                  <a:cs typeface="Arial" panose="020B0604020202020204" pitchFamily="34" charset="0"/>
                </a:rPr>
                <a:t>HR 1.02 (95% CI 0.89, 1.18)</a:t>
              </a:r>
              <a:endParaRPr lang="en-GB" sz="1200" dirty="0">
                <a:latin typeface="Arial" panose="020B0604020202020204" pitchFamily="34" charset="0"/>
                <a:cs typeface="Arial" panose="020B0604020202020204" pitchFamily="34" charset="0"/>
              </a:endParaRPr>
            </a:p>
          </p:txBody>
        </p:sp>
        <p:sp>
          <p:nvSpPr>
            <p:cNvPr id="5129" name="Rectangle 5128"/>
            <p:cNvSpPr/>
            <p:nvPr/>
          </p:nvSpPr>
          <p:spPr>
            <a:xfrm>
              <a:off x="5717843" y="4438508"/>
              <a:ext cx="2182008" cy="307777"/>
            </a:xfrm>
            <a:prstGeom prst="rect">
              <a:avLst/>
            </a:prstGeom>
          </p:spPr>
          <p:txBody>
            <a:bodyPr wrap="none">
              <a:spAutoFit/>
            </a:bodyPr>
            <a:lstStyle/>
            <a:p>
              <a:r>
                <a:rPr lang="en-GB" sz="1400" b="1" dirty="0">
                  <a:solidFill>
                    <a:srgbClr val="4F453D"/>
                  </a:solidFill>
                  <a:latin typeface="+mj-lt"/>
                </a:rPr>
                <a:t>Median FU 38.8 months</a:t>
              </a:r>
              <a:endParaRPr lang="en-GB" sz="1400" dirty="0">
                <a:latin typeface="+mj-lt"/>
              </a:endParaRPr>
            </a:p>
          </p:txBody>
        </p:sp>
      </p:grpSp>
    </p:spTree>
    <p:custDataLst>
      <p:tags r:id="rId1"/>
    </p:custDataLst>
    <p:extLst>
      <p:ext uri="{BB962C8B-B14F-4D97-AF65-F5344CB8AC3E}">
        <p14:creationId xmlns:p14="http://schemas.microsoft.com/office/powerpoint/2010/main" val="748700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a:spcAft>
                <a:spcPts val="300"/>
              </a:spcAft>
            </a:pPr>
            <a:r>
              <a:rPr lang="en-GB" sz="1800" b="1" dirty="0"/>
              <a:t>Key results (cont.)</a:t>
            </a:r>
          </a:p>
          <a:p>
            <a:pPr lvl="1">
              <a:spcAft>
                <a:spcPts val="300"/>
              </a:spcAft>
            </a:pPr>
            <a:r>
              <a:rPr lang="en-NZ" sz="1800" dirty="0"/>
              <a:t>No difference in DFS was noted by according to any key covariate</a:t>
            </a:r>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2">
              <a:spcAft>
                <a:spcPts val="300"/>
              </a:spcAft>
            </a:pPr>
            <a:endParaRPr lang="en-NZ" sz="1800" dirty="0"/>
          </a:p>
          <a:p>
            <a:pPr>
              <a:spcAft>
                <a:spcPts val="300"/>
              </a:spcAft>
            </a:pPr>
            <a:r>
              <a:rPr lang="en-NZ" sz="1800" b="1" dirty="0"/>
              <a:t>Conclusion</a:t>
            </a:r>
          </a:p>
          <a:p>
            <a:pPr lvl="1">
              <a:spcAft>
                <a:spcPts val="300"/>
              </a:spcAft>
            </a:pPr>
            <a:r>
              <a:rPr lang="en-NZ" sz="1800" dirty="0"/>
              <a:t>MAGE-A3 CI did not increase DFS in patients with NSCLC, irrespective of prior adjuvant chemotherapy</a:t>
            </a:r>
          </a:p>
        </p:txBody>
      </p:sp>
      <p:sp>
        <p:nvSpPr>
          <p:cNvPr id="3" name="Title 2"/>
          <p:cNvSpPr>
            <a:spLocks noGrp="1"/>
          </p:cNvSpPr>
          <p:nvPr>
            <p:ph type="title"/>
          </p:nvPr>
        </p:nvSpPr>
        <p:spPr/>
        <p:txBody>
          <a:bodyPr/>
          <a:lstStyle/>
          <a:p>
            <a:pPr lvl="0"/>
            <a:r>
              <a:rPr lang="en-NZ" sz="1800" dirty="0"/>
              <a:t>1173O: MAGRIT, a double-blind, randomized, placebo-controlled phase III study to assess the efficacy of the recMAGE-A3 + AS15 cancer immunotherapeutic as adjuvant therapy in patients with resected MAGE-A3-positive non-small cell lung cancer (NSCLC) – </a:t>
            </a:r>
            <a:r>
              <a:rPr lang="en-NZ" sz="1800" dirty="0" err="1"/>
              <a:t>Vansteenkiste</a:t>
            </a:r>
            <a:r>
              <a:rPr lang="en-NZ" sz="1800" dirty="0"/>
              <a:t> JF et al</a:t>
            </a:r>
            <a:endParaRPr lang="en-GB" sz="1800" dirty="0"/>
          </a:p>
        </p:txBody>
      </p:sp>
      <p:sp>
        <p:nvSpPr>
          <p:cNvPr id="10" name="Text Box 4"/>
          <p:cNvSpPr txBox="1">
            <a:spLocks noChangeArrowheads="1"/>
          </p:cNvSpPr>
          <p:nvPr/>
        </p:nvSpPr>
        <p:spPr bwMode="auto">
          <a:xfrm>
            <a:off x="4669801" y="6474897"/>
            <a:ext cx="425353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err="1">
                <a:solidFill>
                  <a:srgbClr val="363636"/>
                </a:solidFill>
                <a:latin typeface="Arial" charset="0"/>
                <a:cs typeface="Arial" charset="0"/>
              </a:rPr>
              <a:t>Vansteenkiste</a:t>
            </a:r>
            <a:r>
              <a:rPr lang="en-NZ" sz="1200" dirty="0">
                <a:solidFill>
                  <a:srgbClr val="363636"/>
                </a:solidFill>
                <a:latin typeface="Arial" charset="0"/>
                <a:cs typeface="Arial" charset="0"/>
              </a:rPr>
              <a:t> </a:t>
            </a:r>
            <a:r>
              <a:rPr lang="en-GB" sz="1200" dirty="0">
                <a:solidFill>
                  <a:srgbClr val="363636"/>
                </a:solidFill>
                <a:latin typeface="Arial" charset="0"/>
                <a:cs typeface="Arial" charset="0"/>
              </a:rPr>
              <a:t>et al. </a:t>
            </a:r>
            <a:r>
              <a:rPr lang="en-GB" sz="1200" dirty="0">
                <a:solidFill>
                  <a:srgbClr val="363636"/>
                </a:solidFill>
              </a:rPr>
              <a:t>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latin typeface="Arial" charset="0"/>
                <a:cs typeface="Arial" charset="0"/>
              </a:rPr>
              <a:t>abstr</a:t>
            </a:r>
            <a:r>
              <a:rPr lang="en-GB" sz="1200" dirty="0">
                <a:solidFill>
                  <a:srgbClr val="363636"/>
                </a:solidFill>
                <a:latin typeface="Arial" charset="0"/>
                <a:cs typeface="Arial" charset="0"/>
              </a:rPr>
              <a:t> 1173O</a:t>
            </a:r>
          </a:p>
        </p:txBody>
      </p:sp>
      <p:graphicFrame>
        <p:nvGraphicFramePr>
          <p:cNvPr id="2" name="Table 1"/>
          <p:cNvGraphicFramePr>
            <a:graphicFrameLocks noGrp="1"/>
          </p:cNvGraphicFramePr>
          <p:nvPr>
            <p:extLst>
              <p:ext uri="{D42A27DB-BD31-4B8C-83A1-F6EECF244321}">
                <p14:modId xmlns:p14="http://schemas.microsoft.com/office/powerpoint/2010/main" val="2334311275"/>
              </p:ext>
            </p:extLst>
          </p:nvPr>
        </p:nvGraphicFramePr>
        <p:xfrm>
          <a:off x="220660" y="2055477"/>
          <a:ext cx="8694738" cy="3245733"/>
        </p:xfrm>
        <a:graphic>
          <a:graphicData uri="http://schemas.openxmlformats.org/drawingml/2006/table">
            <a:tbl>
              <a:tblPr firstRow="1" bandRow="1">
                <a:tableStyleId>{5C22544A-7EE6-4342-B048-85BDC9FD1C3A}</a:tableStyleId>
              </a:tblPr>
              <a:tblGrid>
                <a:gridCol w="1975076">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598982">
                  <a:extLst>
                    <a:ext uri="{9D8B030D-6E8A-4147-A177-3AD203B41FA5}">
                      <a16:colId xmlns:a16="http://schemas.microsoft.com/office/drawing/2014/main" val="20005"/>
                    </a:ext>
                  </a:extLst>
                </a:gridCol>
              </a:tblGrid>
              <a:tr h="167867">
                <a:tc rowSpan="2">
                  <a:txBody>
                    <a:bodyPr/>
                    <a:lstStyle/>
                    <a:p>
                      <a:pPr>
                        <a:lnSpc>
                          <a:spcPts val="900"/>
                        </a:lnSpc>
                      </a:pPr>
                      <a:r>
                        <a:rPr lang="en-GB" sz="900" b="1" i="0" u="none" strike="noStrike" kern="1200" baseline="0" dirty="0">
                          <a:solidFill>
                            <a:schemeClr val="tx2"/>
                          </a:solidFill>
                          <a:latin typeface="+mn-lt"/>
                          <a:ea typeface="+mn-ea"/>
                          <a:cs typeface="+mn-cs"/>
                        </a:rPr>
                        <a:t>Subgroup</a:t>
                      </a:r>
                      <a:endParaRPr lang="en-GB" sz="900" i="0" dirty="0">
                        <a:solidFill>
                          <a:schemeClr val="tx2"/>
                        </a:solidFill>
                      </a:endParaRPr>
                    </a:p>
                  </a:txBody>
                  <a:tcPr marR="0" marT="0" marB="0" anchor="ctr">
                    <a:lnL w="12700" cap="flat" cmpd="sng" algn="ctr">
                      <a:solidFill>
                        <a:srgbClr val="FF6600"/>
                      </a:solidFill>
                      <a:prstDash val="solid"/>
                      <a:round/>
                      <a:headEnd type="none" w="med" len="med"/>
                      <a:tailEnd type="none" w="med" len="med"/>
                    </a:lnL>
                    <a:lnR w="12700" cmpd="sng">
                      <a:noFill/>
                    </a:lnR>
                    <a:lnT w="12700" cap="flat" cmpd="sng" algn="ctr">
                      <a:solidFill>
                        <a:srgbClr val="FF6600"/>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solidFill>
                  </a:tcPr>
                </a:tc>
                <a:tc rowSpan="2">
                  <a:txBody>
                    <a:bodyPr/>
                    <a:lstStyle/>
                    <a:p>
                      <a:pPr algn="ctr">
                        <a:lnSpc>
                          <a:spcPts val="900"/>
                        </a:lnSpc>
                      </a:pPr>
                      <a:r>
                        <a:rPr lang="en-GB" sz="900" b="1" i="0" u="none" strike="noStrike" kern="1200" baseline="0" dirty="0">
                          <a:solidFill>
                            <a:schemeClr val="tx2"/>
                          </a:solidFill>
                          <a:latin typeface="+mn-lt"/>
                          <a:ea typeface="+mn-ea"/>
                          <a:cs typeface="+mn-cs"/>
                        </a:rPr>
                        <a:t>HR and 95% CI</a:t>
                      </a:r>
                      <a:endParaRPr lang="en-GB" sz="900" i="0" dirty="0">
                        <a:solidFill>
                          <a:schemeClr val="tx2"/>
                        </a:solidFill>
                      </a:endParaRPr>
                    </a:p>
                  </a:txBody>
                  <a:tcPr marL="0" marR="0" marT="0" marB="0" anchor="ctr">
                    <a:lnL w="12700" cmpd="sng">
                      <a:noFill/>
                    </a:lnL>
                    <a:lnR w="12700" cmpd="sng">
                      <a:noFill/>
                    </a:lnR>
                    <a:lnT w="12700" cap="flat" cmpd="sng" algn="ctr">
                      <a:solidFill>
                        <a:srgbClr val="FF6600"/>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solidFill>
                  </a:tcPr>
                </a:tc>
                <a:tc gridSpan="2">
                  <a:txBody>
                    <a:bodyPr/>
                    <a:lstStyle/>
                    <a:p>
                      <a:pPr algn="ctr">
                        <a:lnSpc>
                          <a:spcPts val="900"/>
                        </a:lnSpc>
                      </a:pPr>
                      <a:r>
                        <a:rPr lang="en-GB" sz="900" b="1" i="0" u="none" strike="noStrike" kern="1200" baseline="0" dirty="0">
                          <a:solidFill>
                            <a:schemeClr val="tx2"/>
                          </a:solidFill>
                          <a:latin typeface="+mn-lt"/>
                          <a:ea typeface="+mn-ea"/>
                          <a:cs typeface="+mn-cs"/>
                        </a:rPr>
                        <a:t>Events/patients</a:t>
                      </a:r>
                      <a:endParaRPr lang="en-GB" sz="900" i="0" dirty="0">
                        <a:solidFill>
                          <a:schemeClr val="tx2"/>
                        </a:solidFill>
                      </a:endParaRPr>
                    </a:p>
                  </a:txBody>
                  <a:tcPr marL="0" marR="0" marT="0" marB="0" anchor="ctr">
                    <a:lnL w="12700" cmpd="sng">
                      <a:noFill/>
                    </a:lnL>
                    <a:lnR w="12700" cmpd="sng">
                      <a:noFill/>
                    </a:lnR>
                    <a:lnT w="12700" cap="flat" cmpd="sng" algn="ctr">
                      <a:solidFill>
                        <a:srgbClr val="FF6600"/>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lang="en-GB" sz="800" dirty="0">
                        <a:solidFill>
                          <a:schemeClr val="tx2"/>
                        </a:solidFill>
                      </a:endParaRPr>
                    </a:p>
                  </a:txBody>
                  <a:tcPr marL="0" marR="0" marT="0" marB="0" anchor="ctr">
                    <a:lnL w="12700" cmpd="sng">
                      <a:noFill/>
                    </a:lnL>
                    <a:lnR w="12700" cmpd="sng">
                      <a:noFill/>
                    </a:lnR>
                    <a:lnT w="12700" cap="flat" cmpd="sng" algn="ctr">
                      <a:solidFill>
                        <a:srgbClr val="B5102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B51021"/>
                    </a:solidFill>
                  </a:tcPr>
                </a:tc>
                <a:tc rowSpan="2">
                  <a:txBody>
                    <a:bodyPr/>
                    <a:lstStyle/>
                    <a:p>
                      <a:pPr marL="0" marR="0" indent="0" algn="ctr" defTabSz="914400" rtl="0" eaLnBrk="1" fontAlgn="auto" latinLnBrk="0" hangingPunct="1">
                        <a:lnSpc>
                          <a:spcPts val="900"/>
                        </a:lnSpc>
                        <a:spcBef>
                          <a:spcPts val="0"/>
                        </a:spcBef>
                        <a:spcAft>
                          <a:spcPts val="0"/>
                        </a:spcAft>
                        <a:buClrTx/>
                        <a:buSzTx/>
                        <a:buFontTx/>
                        <a:buNone/>
                        <a:tabLst/>
                        <a:defRPr/>
                      </a:pPr>
                      <a:r>
                        <a:rPr lang="en-GB" sz="900" b="1" i="0" u="none" strike="noStrike" kern="1200" baseline="0" dirty="0">
                          <a:solidFill>
                            <a:schemeClr val="tx2"/>
                          </a:solidFill>
                          <a:latin typeface="+mn-lt"/>
                          <a:ea typeface="+mn-ea"/>
                          <a:cs typeface="+mn-cs"/>
                        </a:rPr>
                        <a:t>HR (95% CI)</a:t>
                      </a:r>
                      <a:endParaRPr lang="en-GB" sz="900" i="0" dirty="0">
                        <a:solidFill>
                          <a:schemeClr val="tx2"/>
                        </a:solidFill>
                      </a:endParaRPr>
                    </a:p>
                  </a:txBody>
                  <a:tcPr marL="0" marR="0" marT="0" marB="0" anchor="ctr">
                    <a:lnL w="12700" cmpd="sng">
                      <a:noFill/>
                    </a:lnL>
                    <a:lnR w="12700" cmpd="sng">
                      <a:noFill/>
                    </a:lnR>
                    <a:lnT w="12700" cap="flat" cmpd="sng" algn="ctr">
                      <a:solidFill>
                        <a:srgbClr val="FF6600"/>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solidFill>
                  </a:tcPr>
                </a:tc>
                <a:tc rowSpan="2">
                  <a:txBody>
                    <a:bodyPr/>
                    <a:lstStyle/>
                    <a:p>
                      <a:pPr algn="ctr">
                        <a:lnSpc>
                          <a:spcPts val="900"/>
                        </a:lnSpc>
                      </a:pPr>
                      <a:r>
                        <a:rPr lang="en-GB" sz="900" b="1" i="0" u="none" strike="noStrike" kern="1200" baseline="0" dirty="0">
                          <a:solidFill>
                            <a:schemeClr val="tx2"/>
                          </a:solidFill>
                          <a:latin typeface="+mn-lt"/>
                          <a:ea typeface="+mn-ea"/>
                          <a:cs typeface="+mn-cs"/>
                        </a:rPr>
                        <a:t>p value</a:t>
                      </a:r>
                      <a:endParaRPr lang="en-GB" sz="900" i="0" dirty="0">
                        <a:solidFill>
                          <a:schemeClr val="tx2"/>
                        </a:solidFill>
                      </a:endParaRPr>
                    </a:p>
                  </a:txBody>
                  <a:tcPr marL="0" marR="0" marT="0" marB="0" anchor="ctr">
                    <a:lnL w="12700" cmpd="sng">
                      <a:noFill/>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167867">
                <a:tc vMerge="1">
                  <a:txBody>
                    <a:bodyPr/>
                    <a:lstStyle/>
                    <a:p>
                      <a:pPr>
                        <a:lnSpc>
                          <a:spcPts val="900"/>
                        </a:lnSpc>
                      </a:pPr>
                      <a:endParaRPr lang="en-GB" sz="900" i="0" dirty="0">
                        <a:solidFill>
                          <a:schemeClr val="tx2"/>
                        </a:solidFill>
                      </a:endParaRPr>
                    </a:p>
                  </a:txBody>
                  <a:tcPr marR="0" marT="0" marB="0" anchor="ctr">
                    <a:lnL w="12700" cap="flat" cmpd="sng" algn="ctr">
                      <a:solidFill>
                        <a:srgbClr val="FF6600"/>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vMerge="1">
                  <a:txBody>
                    <a:bodyPr/>
                    <a:lstStyle/>
                    <a:p>
                      <a:pPr algn="ctr">
                        <a:lnSpc>
                          <a:spcPts val="900"/>
                        </a:lnSpc>
                      </a:pPr>
                      <a:endParaRPr lang="en-GB" sz="900" i="0" dirty="0">
                        <a:solidFill>
                          <a:schemeClr val="tx2"/>
                        </a:solidFill>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lnSpc>
                          <a:spcPts val="900"/>
                        </a:lnSpc>
                      </a:pPr>
                      <a:r>
                        <a:rPr lang="en-GB" sz="900" b="1" i="0" u="none" strike="noStrike" kern="1200" baseline="0" dirty="0">
                          <a:solidFill>
                            <a:schemeClr val="tx2"/>
                          </a:solidFill>
                          <a:latin typeface="+mn-lt"/>
                          <a:ea typeface="+mn-ea"/>
                          <a:cs typeface="+mn-cs"/>
                        </a:rPr>
                        <a:t>MAGE-A3 CI</a:t>
                      </a:r>
                      <a:endParaRPr lang="en-GB" sz="900" i="0" dirty="0">
                        <a:solidFill>
                          <a:schemeClr val="tx2"/>
                        </a:solidFill>
                      </a:endParaRPr>
                    </a:p>
                  </a:txBody>
                  <a:tcPr marL="0" marR="0" marT="0" marB="0"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a:lnSpc>
                          <a:spcPts val="900"/>
                        </a:lnSpc>
                      </a:pPr>
                      <a:r>
                        <a:rPr lang="en-GB" sz="900" b="1" i="0" u="none" strike="noStrike" kern="1200" baseline="0" dirty="0">
                          <a:solidFill>
                            <a:schemeClr val="tx2"/>
                          </a:solidFill>
                          <a:latin typeface="+mn-lt"/>
                          <a:ea typeface="+mn-ea"/>
                          <a:cs typeface="+mn-cs"/>
                        </a:rPr>
                        <a:t>Placebo</a:t>
                      </a:r>
                      <a:endParaRPr lang="en-GB" sz="900" i="0" dirty="0">
                        <a:solidFill>
                          <a:schemeClr val="tx2"/>
                        </a:solidFill>
                      </a:endParaRPr>
                    </a:p>
                  </a:txBody>
                  <a:tcPr marL="0" marR="0" marT="0" marB="0"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vMerge="1">
                  <a:txBody>
                    <a:bodyPr/>
                    <a:lstStyle/>
                    <a:p>
                      <a:pPr algn="ctr">
                        <a:lnSpc>
                          <a:spcPts val="900"/>
                        </a:lnSpc>
                      </a:pPr>
                      <a:endParaRPr lang="en-GB" sz="900" i="0" dirty="0">
                        <a:solidFill>
                          <a:schemeClr val="tx2"/>
                        </a:solidFill>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vMerge="1">
                  <a:txBody>
                    <a:bodyPr/>
                    <a:lstStyle/>
                    <a:p>
                      <a:pPr algn="ctr">
                        <a:lnSpc>
                          <a:spcPts val="900"/>
                        </a:lnSpc>
                      </a:pPr>
                      <a:endParaRPr lang="en-GB" sz="900" i="0" dirty="0">
                        <a:solidFill>
                          <a:schemeClr val="tx2"/>
                        </a:solidFill>
                      </a:endParaRPr>
                    </a:p>
                  </a:txBody>
                  <a:tcPr marL="0" marR="0" marT="0" marB="0" anchor="ctr">
                    <a:lnL w="12700" cmpd="sng">
                      <a:noFill/>
                    </a:lnL>
                    <a:lnR w="12700" cap="flat" cmpd="sng" algn="ctr">
                      <a:solidFill>
                        <a:srgbClr val="FF6600"/>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1"/>
                  </a:ext>
                </a:extLst>
              </a:tr>
              <a:tr h="167867">
                <a:tc>
                  <a:txBody>
                    <a:bodyPr/>
                    <a:lstStyle/>
                    <a:p>
                      <a:pPr>
                        <a:lnSpc>
                          <a:spcPts val="900"/>
                        </a:lnSpc>
                      </a:pPr>
                      <a:r>
                        <a:rPr lang="en-GB" sz="900" b="1" i="0" u="none" strike="noStrike" kern="1200" baseline="0" dirty="0">
                          <a:solidFill>
                            <a:schemeClr val="tx1"/>
                          </a:solidFill>
                          <a:latin typeface="+mn-lt"/>
                          <a:ea typeface="+mn-ea"/>
                          <a:cs typeface="+mn-cs"/>
                        </a:rPr>
                        <a:t>Gender</a:t>
                      </a:r>
                      <a:endParaRPr lang="en-GB" sz="900" b="1" dirty="0">
                        <a:solidFill>
                          <a:schemeClr val="tx1"/>
                        </a:solidFill>
                      </a:endParaRPr>
                    </a:p>
                  </a:txBody>
                  <a:tcPr marR="0" marT="0" marB="0" anchor="ctr">
                    <a:lnL w="12700" cap="flat" cmpd="sng" algn="ctr">
                      <a:solidFill>
                        <a:srgbClr val="FF6600"/>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b="0" dirty="0">
                        <a:solidFill>
                          <a:schemeClr val="tx1"/>
                        </a:solidFill>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b="0" dirty="0">
                        <a:solidFill>
                          <a:schemeClr val="tx1"/>
                        </a:solidFill>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b="0" dirty="0">
                        <a:solidFill>
                          <a:schemeClr val="tx1"/>
                        </a:solidFill>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b="0">
                        <a:solidFill>
                          <a:schemeClr val="tx1"/>
                        </a:solidFill>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lang="en-GB" sz="900" b="0" i="0" u="none" strike="noStrike" kern="1200" baseline="0" dirty="0">
                          <a:solidFill>
                            <a:schemeClr val="tx1"/>
                          </a:solidFill>
                          <a:latin typeface="+mn-lt"/>
                          <a:ea typeface="+mn-ea"/>
                          <a:cs typeface="+mn-cs"/>
                        </a:rPr>
                        <a:t>0.1484</a:t>
                      </a:r>
                      <a:endParaRPr lang="en-GB" sz="900" b="0" dirty="0">
                        <a:solidFill>
                          <a:schemeClr val="tx1"/>
                        </a:solidFill>
                      </a:endParaRPr>
                    </a:p>
                  </a:txBody>
                  <a:tcPr marL="0" marR="0" marT="0" marB="0" anchor="ctr">
                    <a:lnL w="12700" cmpd="sng">
                      <a:noFill/>
                    </a:lnL>
                    <a:lnR w="12700" cap="flat" cmpd="sng" algn="ctr">
                      <a:solidFill>
                        <a:srgbClr val="FF6600"/>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67867">
                <a:tc>
                  <a:txBody>
                    <a:bodyPr/>
                    <a:lstStyle/>
                    <a:p>
                      <a:pPr marL="114300" indent="0">
                        <a:lnSpc>
                          <a:spcPts val="900"/>
                        </a:lnSpc>
                      </a:pPr>
                      <a:r>
                        <a:rPr lang="en-GB" sz="900" b="0" i="0" u="none" strike="noStrike" kern="1200" baseline="0" dirty="0">
                          <a:solidFill>
                            <a:schemeClr val="tx1"/>
                          </a:solidFill>
                          <a:latin typeface="+mn-lt"/>
                          <a:ea typeface="+mn-ea"/>
                          <a:cs typeface="+mn-cs"/>
                        </a:rPr>
                        <a:t>Female</a:t>
                      </a:r>
                      <a:endParaRPr lang="en-GB" sz="900" b="0" dirty="0">
                        <a:solidFill>
                          <a:schemeClr val="tx1"/>
                        </a:solidFill>
                      </a:endParaRPr>
                    </a:p>
                  </a:txBody>
                  <a:tcPr marR="0" marT="0" marB="0" anchor="ctr">
                    <a:lnL w="12700" cap="flat" cmpd="sng" algn="ctr">
                      <a:solidFill>
                        <a:srgbClr val="FF660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b="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lang="en-GB" sz="900" b="0" i="0" u="none" strike="noStrike" kern="1200" baseline="0" dirty="0">
                          <a:solidFill>
                            <a:schemeClr val="tx1"/>
                          </a:solidFill>
                          <a:latin typeface="+mn-lt"/>
                          <a:ea typeface="+mn-ea"/>
                          <a:cs typeface="+mn-cs"/>
                        </a:rPr>
                        <a:t>154/370</a:t>
                      </a:r>
                      <a:endParaRPr lang="en-GB" sz="900" b="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lang="en-GB" sz="900" b="0" i="0" u="none" strike="noStrike" kern="1200" baseline="0" dirty="0">
                          <a:solidFill>
                            <a:schemeClr val="tx1"/>
                          </a:solidFill>
                          <a:latin typeface="+mn-lt"/>
                          <a:ea typeface="+mn-ea"/>
                          <a:cs typeface="+mn-cs"/>
                        </a:rPr>
                        <a:t>67/178</a:t>
                      </a:r>
                      <a:endParaRPr lang="en-GB" sz="900" b="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lang="en-GB" sz="900" b="0" i="0" u="none" strike="noStrike" kern="1200" baseline="0" dirty="0">
                          <a:solidFill>
                            <a:schemeClr val="tx1"/>
                          </a:solidFill>
                          <a:latin typeface="+mn-lt"/>
                          <a:ea typeface="+mn-ea"/>
                          <a:cs typeface="+mn-cs"/>
                        </a:rPr>
                        <a:t>1.226 (0.913, 1.646)</a:t>
                      </a:r>
                      <a:endParaRPr lang="en-GB" sz="900" b="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b="0">
                        <a:solidFill>
                          <a:schemeClr val="tx1"/>
                        </a:solidFill>
                      </a:endParaRPr>
                    </a:p>
                  </a:txBody>
                  <a:tcPr marL="0" marR="0" marT="0" marB="0" anchor="ctr">
                    <a:lnL w="12700" cmpd="sng">
                      <a:noFill/>
                    </a:lnL>
                    <a:lnR w="12700" cap="flat" cmpd="sng" algn="ctr">
                      <a:solidFill>
                        <a:srgbClr val="FF66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67867">
                <a:tc>
                  <a:txBody>
                    <a:bodyPr/>
                    <a:lstStyle/>
                    <a:p>
                      <a:pPr marL="114300" indent="0">
                        <a:lnSpc>
                          <a:spcPts val="900"/>
                        </a:lnSpc>
                      </a:pPr>
                      <a:r>
                        <a:rPr lang="en-GB" sz="900" b="0" i="0" u="none" strike="noStrike" kern="1200" baseline="0" dirty="0">
                          <a:solidFill>
                            <a:schemeClr val="tx1"/>
                          </a:solidFill>
                          <a:latin typeface="+mn-lt"/>
                          <a:ea typeface="+mn-ea"/>
                          <a:cs typeface="+mn-cs"/>
                        </a:rPr>
                        <a:t>Male</a:t>
                      </a:r>
                      <a:endParaRPr lang="en-GB" sz="900" b="0" dirty="0">
                        <a:solidFill>
                          <a:schemeClr val="tx1"/>
                        </a:solidFill>
                      </a:endParaRPr>
                    </a:p>
                  </a:txBody>
                  <a:tcPr marR="0" marT="0" marB="0" anchor="ctr">
                    <a:lnL w="12700" cap="flat" cmpd="sng" algn="ctr">
                      <a:solidFill>
                        <a:srgbClr val="FF660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b="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lang="en-GB" sz="900" b="0" i="0" u="none" strike="noStrike" kern="1200" baseline="0" dirty="0">
                          <a:solidFill>
                            <a:schemeClr val="tx1"/>
                          </a:solidFill>
                          <a:latin typeface="+mn-lt"/>
                          <a:ea typeface="+mn-ea"/>
                          <a:cs typeface="+mn-cs"/>
                        </a:rPr>
                        <a:t>442/1141</a:t>
                      </a:r>
                      <a:endParaRPr lang="en-GB" sz="900" b="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lang="en-GB" sz="900" b="0" i="0" u="none" strike="noStrike" kern="1200" baseline="0" dirty="0">
                          <a:solidFill>
                            <a:schemeClr val="tx1"/>
                          </a:solidFill>
                          <a:latin typeface="+mn-lt"/>
                          <a:ea typeface="+mn-ea"/>
                          <a:cs typeface="+mn-cs"/>
                        </a:rPr>
                        <a:t>235/577</a:t>
                      </a:r>
                      <a:endParaRPr lang="en-GB" sz="900" b="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lang="en-GB" sz="900" b="0" i="0" u="none" strike="noStrike" kern="1200" baseline="0" dirty="0">
                          <a:solidFill>
                            <a:schemeClr val="tx1"/>
                          </a:solidFill>
                          <a:latin typeface="+mn-lt"/>
                          <a:ea typeface="+mn-ea"/>
                          <a:cs typeface="+mn-cs"/>
                        </a:rPr>
                        <a:t>0.954 (0.815, 1.118)</a:t>
                      </a:r>
                      <a:endParaRPr lang="en-GB" sz="900" b="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b="0" dirty="0">
                        <a:solidFill>
                          <a:schemeClr val="tx1"/>
                        </a:solidFill>
                      </a:endParaRPr>
                    </a:p>
                  </a:txBody>
                  <a:tcPr marL="0" marR="0" marT="0" marB="0" anchor="ctr">
                    <a:lnL w="12700" cmpd="sng">
                      <a:noFill/>
                    </a:lnL>
                    <a:lnR w="12700" cap="flat" cmpd="sng" algn="ctr">
                      <a:solidFill>
                        <a:srgbClr val="FF66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67867">
                <a:tc>
                  <a:txBody>
                    <a:bodyPr/>
                    <a:lstStyle/>
                    <a:p>
                      <a:pPr>
                        <a:lnSpc>
                          <a:spcPts val="900"/>
                        </a:lnSpc>
                      </a:pPr>
                      <a:r>
                        <a:rPr lang="en-GB" sz="900" b="1" i="0" u="none" strike="noStrike" kern="1200" baseline="0" dirty="0">
                          <a:solidFill>
                            <a:schemeClr val="tx1"/>
                          </a:solidFill>
                          <a:latin typeface="+mn-lt"/>
                          <a:ea typeface="+mn-ea"/>
                          <a:cs typeface="+mn-cs"/>
                        </a:rPr>
                        <a:t>Stage (TNM 6)</a:t>
                      </a:r>
                      <a:endParaRPr lang="en-GB" sz="900" b="1" dirty="0">
                        <a:solidFill>
                          <a:schemeClr val="tx1"/>
                        </a:solidFill>
                      </a:endParaRPr>
                    </a:p>
                  </a:txBody>
                  <a:tcPr marR="0" marT="0" marB="0" anchor="ctr">
                    <a:lnL w="12700" cap="flat" cmpd="sng" algn="ctr">
                      <a:solidFill>
                        <a:srgbClr val="FF6600"/>
                      </a:solidFill>
                      <a:prstDash val="solid"/>
                      <a:round/>
                      <a:headEnd type="none" w="med" len="med"/>
                      <a:tailEnd type="none" w="med" len="med"/>
                    </a:lnL>
                    <a:lnR w="12700" cmpd="sng">
                      <a:noFill/>
                    </a:lnR>
                    <a:lnT w="12700" cap="flat" cmpd="sng" algn="ctr">
                      <a:solidFill>
                        <a:srgbClr val="FF66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b="0" dirty="0">
                        <a:solidFill>
                          <a:schemeClr val="tx1"/>
                        </a:solidFill>
                      </a:endParaRPr>
                    </a:p>
                  </a:txBody>
                  <a:tcPr marL="0" marR="0" marT="0" marB="0" anchor="ctr">
                    <a:lnL w="12700" cmpd="sng">
                      <a:noFill/>
                    </a:lnL>
                    <a:lnR w="12700" cmpd="sng">
                      <a:noFill/>
                    </a:lnR>
                    <a:lnT w="12700" cap="flat" cmpd="sng" algn="ctr">
                      <a:solidFill>
                        <a:srgbClr val="FF66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b="0" dirty="0">
                        <a:solidFill>
                          <a:schemeClr val="tx1"/>
                        </a:solidFill>
                      </a:endParaRPr>
                    </a:p>
                  </a:txBody>
                  <a:tcPr marL="0" marR="0" marT="0" marB="0" anchor="ctr">
                    <a:lnL w="12700" cmpd="sng">
                      <a:noFill/>
                    </a:lnL>
                    <a:lnR w="12700" cmpd="sng">
                      <a:noFill/>
                    </a:lnR>
                    <a:lnT w="12700" cap="flat" cmpd="sng" algn="ctr">
                      <a:solidFill>
                        <a:srgbClr val="FF66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b="0" dirty="0">
                        <a:solidFill>
                          <a:schemeClr val="tx1"/>
                        </a:solidFill>
                      </a:endParaRPr>
                    </a:p>
                  </a:txBody>
                  <a:tcPr marL="0" marR="0" marT="0" marB="0" anchor="ctr">
                    <a:lnL w="12700" cmpd="sng">
                      <a:noFill/>
                    </a:lnL>
                    <a:lnR w="12700" cmpd="sng">
                      <a:noFill/>
                    </a:lnR>
                    <a:lnT w="12700" cap="flat" cmpd="sng" algn="ctr">
                      <a:solidFill>
                        <a:srgbClr val="FF66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b="0" dirty="0">
                        <a:solidFill>
                          <a:schemeClr val="tx1"/>
                        </a:solidFill>
                      </a:endParaRPr>
                    </a:p>
                  </a:txBody>
                  <a:tcPr marL="0" marR="0" marT="0" marB="0" anchor="ctr">
                    <a:lnL w="12700" cmpd="sng">
                      <a:noFill/>
                    </a:lnL>
                    <a:lnR w="12700" cmpd="sng">
                      <a:noFill/>
                    </a:lnR>
                    <a:lnT w="12700" cap="flat" cmpd="sng" algn="ctr">
                      <a:solidFill>
                        <a:srgbClr val="FF66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lang="en-GB" sz="900" b="0" i="0" u="none" strike="noStrike" kern="1200" baseline="0" dirty="0">
                          <a:solidFill>
                            <a:schemeClr val="tx1"/>
                          </a:solidFill>
                          <a:latin typeface="+mn-lt"/>
                          <a:ea typeface="+mn-ea"/>
                          <a:cs typeface="+mn-cs"/>
                        </a:rPr>
                        <a:t>0.2123</a:t>
                      </a:r>
                      <a:endParaRPr lang="en-GB" sz="900" b="0" dirty="0">
                        <a:solidFill>
                          <a:schemeClr val="tx1"/>
                        </a:solidFill>
                      </a:endParaRPr>
                    </a:p>
                  </a:txBody>
                  <a:tcPr marL="0" marR="0" marT="0" marB="0" anchor="ctr">
                    <a:lnL w="12700" cmpd="sng">
                      <a:noFill/>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67867">
                <a:tc>
                  <a:txBody>
                    <a:bodyPr/>
                    <a:lstStyle/>
                    <a:p>
                      <a:pPr marL="114300" indent="0">
                        <a:lnSpc>
                          <a:spcPts val="900"/>
                        </a:lnSpc>
                      </a:pPr>
                      <a:r>
                        <a:rPr lang="en-GB" sz="900" b="0" i="0" u="none" strike="noStrike" kern="1200" baseline="0" dirty="0">
                          <a:solidFill>
                            <a:schemeClr val="tx1"/>
                          </a:solidFill>
                          <a:latin typeface="+mn-lt"/>
                          <a:ea typeface="+mn-ea"/>
                          <a:cs typeface="+mn-cs"/>
                        </a:rPr>
                        <a:t>IB or less</a:t>
                      </a:r>
                      <a:endParaRPr lang="en-GB" sz="900" b="0" dirty="0">
                        <a:solidFill>
                          <a:schemeClr val="tx1"/>
                        </a:solidFill>
                      </a:endParaRPr>
                    </a:p>
                  </a:txBody>
                  <a:tcPr marR="0" marT="0" marB="0" anchor="ctr">
                    <a:lnL w="12700" cap="flat" cmpd="sng" algn="ctr">
                      <a:solidFill>
                        <a:srgbClr val="FF660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b="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lang="en-GB" sz="900" b="0" i="0" u="none" strike="noStrike" kern="1200" baseline="0" dirty="0">
                          <a:solidFill>
                            <a:schemeClr val="tx1"/>
                          </a:solidFill>
                          <a:latin typeface="+mn-lt"/>
                          <a:ea typeface="+mn-ea"/>
                          <a:cs typeface="+mn-cs"/>
                        </a:rPr>
                        <a:t>229/710</a:t>
                      </a:r>
                      <a:endParaRPr lang="en-GB" sz="900" b="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lang="en-GB" sz="900" b="0" i="0" u="none" strike="noStrike" kern="1200" baseline="0" dirty="0">
                          <a:solidFill>
                            <a:schemeClr val="tx1"/>
                          </a:solidFill>
                          <a:latin typeface="+mn-lt"/>
                          <a:ea typeface="+mn-ea"/>
                          <a:cs typeface="+mn-cs"/>
                        </a:rPr>
                        <a:t>124/345</a:t>
                      </a:r>
                      <a:endParaRPr lang="en-GB" sz="900" b="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lang="en-GB" sz="900" b="0" i="0" u="none" strike="noStrike" kern="1200" baseline="0" dirty="0">
                          <a:solidFill>
                            <a:schemeClr val="tx1"/>
                          </a:solidFill>
                          <a:latin typeface="+mn-lt"/>
                          <a:ea typeface="+mn-ea"/>
                          <a:cs typeface="+mn-cs"/>
                        </a:rPr>
                        <a:t>0.887 (0.713, 1.104)</a:t>
                      </a:r>
                      <a:endParaRPr lang="en-GB" sz="900" b="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b="0">
                        <a:solidFill>
                          <a:schemeClr val="tx1"/>
                        </a:solidFill>
                      </a:endParaRPr>
                    </a:p>
                  </a:txBody>
                  <a:tcPr marL="0" marR="0" marT="0" marB="0" anchor="ctr">
                    <a:lnL w="12700" cmpd="sng">
                      <a:noFill/>
                    </a:lnL>
                    <a:lnR w="12700" cap="flat" cmpd="sng" algn="ctr">
                      <a:solidFill>
                        <a:srgbClr val="FF66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67867">
                <a:tc>
                  <a:txBody>
                    <a:bodyPr/>
                    <a:lstStyle/>
                    <a:p>
                      <a:pPr marL="114300" indent="0">
                        <a:lnSpc>
                          <a:spcPts val="900"/>
                        </a:lnSpc>
                      </a:pPr>
                      <a:r>
                        <a:rPr lang="en-GB" sz="900" b="0" i="0" u="none" strike="noStrike" kern="1200" baseline="0" dirty="0">
                          <a:solidFill>
                            <a:schemeClr val="tx1"/>
                          </a:solidFill>
                          <a:latin typeface="+mn-lt"/>
                          <a:ea typeface="+mn-ea"/>
                          <a:cs typeface="+mn-cs"/>
                        </a:rPr>
                        <a:t>II</a:t>
                      </a:r>
                      <a:endParaRPr lang="en-GB" sz="900" b="0" dirty="0">
                        <a:solidFill>
                          <a:schemeClr val="tx1"/>
                        </a:solidFill>
                      </a:endParaRPr>
                    </a:p>
                  </a:txBody>
                  <a:tcPr marR="0" marT="0" marB="0" anchor="ctr">
                    <a:lnL w="12700" cap="flat" cmpd="sng" algn="ctr">
                      <a:solidFill>
                        <a:srgbClr val="FF660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b="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lang="en-GB" sz="900" b="0" i="0" u="none" strike="noStrike" kern="1200" baseline="0" dirty="0">
                          <a:solidFill>
                            <a:schemeClr val="tx1"/>
                          </a:solidFill>
                          <a:latin typeface="+mn-lt"/>
                          <a:ea typeface="+mn-ea"/>
                          <a:cs typeface="+mn-cs"/>
                        </a:rPr>
                        <a:t>223/545</a:t>
                      </a:r>
                      <a:endParaRPr lang="en-GB" sz="900" b="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lang="en-GB" sz="900" b="0" i="0" u="none" strike="noStrike" kern="1200" baseline="0" dirty="0">
                          <a:solidFill>
                            <a:schemeClr val="tx1"/>
                          </a:solidFill>
                          <a:latin typeface="+mn-lt"/>
                          <a:ea typeface="+mn-ea"/>
                          <a:cs typeface="+mn-cs"/>
                        </a:rPr>
                        <a:t>105/275</a:t>
                      </a:r>
                      <a:endParaRPr lang="en-GB" sz="900" b="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lang="en-GB" sz="900" b="0" i="0" u="none" strike="noStrike" kern="1200" baseline="0" dirty="0">
                          <a:solidFill>
                            <a:schemeClr val="tx1"/>
                          </a:solidFill>
                          <a:latin typeface="+mn-lt"/>
                          <a:ea typeface="+mn-ea"/>
                          <a:cs typeface="+mn-cs"/>
                        </a:rPr>
                        <a:t>1.081 (0.857, 1.363)</a:t>
                      </a:r>
                      <a:endParaRPr lang="en-GB" sz="900" b="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b="0">
                        <a:solidFill>
                          <a:schemeClr val="tx1"/>
                        </a:solidFill>
                      </a:endParaRPr>
                    </a:p>
                  </a:txBody>
                  <a:tcPr marL="0" marR="0" marT="0" marB="0" anchor="ctr">
                    <a:lnL w="12700" cmpd="sng">
                      <a:noFill/>
                    </a:lnL>
                    <a:lnR w="12700" cap="flat" cmpd="sng" algn="ctr">
                      <a:solidFill>
                        <a:srgbClr val="FF66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67867">
                <a:tc>
                  <a:txBody>
                    <a:bodyPr/>
                    <a:lstStyle/>
                    <a:p>
                      <a:pPr marL="114300" indent="0">
                        <a:lnSpc>
                          <a:spcPts val="900"/>
                        </a:lnSpc>
                      </a:pPr>
                      <a:r>
                        <a:rPr lang="en-GB" sz="900" b="0" i="0" u="none" strike="noStrike" kern="1200" baseline="0" dirty="0" err="1">
                          <a:solidFill>
                            <a:schemeClr val="tx1"/>
                          </a:solidFill>
                          <a:latin typeface="+mn-lt"/>
                          <a:ea typeface="+mn-ea"/>
                          <a:cs typeface="+mn-cs"/>
                        </a:rPr>
                        <a:t>IIIa</a:t>
                      </a:r>
                      <a:r>
                        <a:rPr lang="en-GB" sz="900" b="0" i="0" u="none" strike="noStrike" kern="1200" baseline="0" dirty="0">
                          <a:solidFill>
                            <a:schemeClr val="tx1"/>
                          </a:solidFill>
                          <a:latin typeface="+mn-lt"/>
                          <a:ea typeface="+mn-ea"/>
                          <a:cs typeface="+mn-cs"/>
                        </a:rPr>
                        <a:t> or more</a:t>
                      </a:r>
                      <a:endParaRPr lang="en-GB" sz="900" b="0" dirty="0">
                        <a:solidFill>
                          <a:schemeClr val="tx1"/>
                        </a:solidFill>
                      </a:endParaRPr>
                    </a:p>
                  </a:txBody>
                  <a:tcPr marR="0" marT="0" marB="0" anchor="ctr">
                    <a:lnL w="12700" cap="flat" cmpd="sng" algn="ctr">
                      <a:solidFill>
                        <a:srgbClr val="FF660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b="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lang="en-GB" sz="900" b="0" i="0" u="none" strike="noStrike" kern="1200" baseline="0" dirty="0">
                          <a:solidFill>
                            <a:schemeClr val="tx1"/>
                          </a:solidFill>
                          <a:latin typeface="+mn-lt"/>
                          <a:ea typeface="+mn-ea"/>
                          <a:cs typeface="+mn-cs"/>
                        </a:rPr>
                        <a:t>144/256</a:t>
                      </a:r>
                      <a:endParaRPr lang="en-GB" sz="900" b="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lang="en-GB" sz="900" b="0" i="0" u="none" strike="noStrike" kern="1200" baseline="0" dirty="0">
                          <a:solidFill>
                            <a:schemeClr val="tx1"/>
                          </a:solidFill>
                          <a:latin typeface="+mn-lt"/>
                          <a:ea typeface="+mn-ea"/>
                          <a:cs typeface="+mn-cs"/>
                        </a:rPr>
                        <a:t>68/135</a:t>
                      </a:r>
                      <a:endParaRPr lang="en-GB" sz="900" b="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lang="en-GB" sz="900" b="0" i="0" u="none" strike="noStrike" kern="1200" baseline="0" dirty="0">
                          <a:solidFill>
                            <a:schemeClr val="tx1"/>
                          </a:solidFill>
                          <a:latin typeface="+mn-lt"/>
                          <a:ea typeface="+mn-ea"/>
                          <a:cs typeface="+mn-cs"/>
                        </a:rPr>
                        <a:t>1.191 (0.893, 1.590)</a:t>
                      </a:r>
                      <a:endParaRPr lang="en-GB" sz="900" b="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b="0">
                        <a:solidFill>
                          <a:schemeClr val="tx1"/>
                        </a:solidFill>
                      </a:endParaRPr>
                    </a:p>
                  </a:txBody>
                  <a:tcPr marL="0" marR="0" marT="0" marB="0" anchor="ctr">
                    <a:lnL w="12700" cmpd="sng">
                      <a:noFill/>
                    </a:lnL>
                    <a:lnR w="12700" cap="flat" cmpd="sng" algn="ctr">
                      <a:solidFill>
                        <a:srgbClr val="FF66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24127">
                <a:tc>
                  <a:txBody>
                    <a:bodyPr/>
                    <a:lstStyle/>
                    <a:p>
                      <a:pPr>
                        <a:lnSpc>
                          <a:spcPts val="900"/>
                        </a:lnSpc>
                      </a:pPr>
                      <a:r>
                        <a:rPr lang="en-GB" sz="900" b="1" i="0" u="none" strike="noStrike" kern="1200" baseline="0" dirty="0">
                          <a:solidFill>
                            <a:schemeClr val="tx1"/>
                          </a:solidFill>
                          <a:latin typeface="+mn-lt"/>
                          <a:ea typeface="+mn-ea"/>
                          <a:cs typeface="+mn-cs"/>
                        </a:rPr>
                        <a:t>Type of lymph node procedure</a:t>
                      </a:r>
                      <a:endParaRPr lang="en-GB" sz="900" b="1" dirty="0">
                        <a:solidFill>
                          <a:schemeClr val="tx1"/>
                        </a:solidFill>
                      </a:endParaRPr>
                    </a:p>
                  </a:txBody>
                  <a:tcPr marR="0" marT="0" marB="0" anchor="ctr">
                    <a:lnL w="12700" cap="flat" cmpd="sng" algn="ctr">
                      <a:solidFill>
                        <a:srgbClr val="FF6600"/>
                      </a:solidFill>
                      <a:prstDash val="solid"/>
                      <a:round/>
                      <a:headEnd type="none" w="med" len="med"/>
                      <a:tailEnd type="none" w="med" len="med"/>
                    </a:lnL>
                    <a:lnR w="12700" cmpd="sng">
                      <a:noFill/>
                    </a:lnR>
                    <a:lnT w="12700" cap="flat" cmpd="sng" algn="ctr">
                      <a:solidFill>
                        <a:srgbClr val="FF66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b="0" dirty="0">
                        <a:solidFill>
                          <a:schemeClr val="tx1"/>
                        </a:solidFill>
                      </a:endParaRPr>
                    </a:p>
                  </a:txBody>
                  <a:tcPr marL="0" marR="0" marT="0" marB="0" anchor="ctr">
                    <a:lnL w="12700" cmpd="sng">
                      <a:noFill/>
                    </a:lnL>
                    <a:lnR w="12700" cmpd="sng">
                      <a:noFill/>
                    </a:lnR>
                    <a:lnT w="12700" cap="flat" cmpd="sng" algn="ctr">
                      <a:solidFill>
                        <a:srgbClr val="FF66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b="0" dirty="0">
                        <a:solidFill>
                          <a:schemeClr val="tx1"/>
                        </a:solidFill>
                      </a:endParaRPr>
                    </a:p>
                  </a:txBody>
                  <a:tcPr marL="0" marR="0" marT="0" marB="0" anchor="ctr">
                    <a:lnL w="12700" cmpd="sng">
                      <a:noFill/>
                    </a:lnL>
                    <a:lnR w="12700" cmpd="sng">
                      <a:noFill/>
                    </a:lnR>
                    <a:lnT w="12700" cap="flat" cmpd="sng" algn="ctr">
                      <a:solidFill>
                        <a:srgbClr val="FF66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b="0" dirty="0">
                        <a:solidFill>
                          <a:schemeClr val="tx1"/>
                        </a:solidFill>
                      </a:endParaRPr>
                    </a:p>
                  </a:txBody>
                  <a:tcPr marL="0" marR="0" marT="0" marB="0" anchor="ctr">
                    <a:lnL w="12700" cmpd="sng">
                      <a:noFill/>
                    </a:lnL>
                    <a:lnR w="12700" cmpd="sng">
                      <a:noFill/>
                    </a:lnR>
                    <a:lnT w="12700" cap="flat" cmpd="sng" algn="ctr">
                      <a:solidFill>
                        <a:srgbClr val="FF66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b="0" dirty="0">
                        <a:solidFill>
                          <a:schemeClr val="tx1"/>
                        </a:solidFill>
                      </a:endParaRPr>
                    </a:p>
                  </a:txBody>
                  <a:tcPr marL="0" marR="0" marT="0" marB="0" anchor="ctr">
                    <a:lnL w="12700" cmpd="sng">
                      <a:noFill/>
                    </a:lnL>
                    <a:lnR w="12700" cmpd="sng">
                      <a:noFill/>
                    </a:lnR>
                    <a:lnT w="12700" cap="flat" cmpd="sng" algn="ctr">
                      <a:solidFill>
                        <a:srgbClr val="FF66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lang="en-GB" sz="900" b="0" i="0" u="none" strike="noStrike" kern="1200" baseline="0" dirty="0">
                          <a:solidFill>
                            <a:schemeClr val="tx1"/>
                          </a:solidFill>
                          <a:latin typeface="+mn-lt"/>
                          <a:ea typeface="+mn-ea"/>
                          <a:cs typeface="+mn-cs"/>
                        </a:rPr>
                        <a:t>0.4742</a:t>
                      </a:r>
                      <a:endParaRPr lang="en-GB" sz="900" b="0" dirty="0">
                        <a:solidFill>
                          <a:schemeClr val="tx1"/>
                        </a:solidFill>
                      </a:endParaRPr>
                    </a:p>
                  </a:txBody>
                  <a:tcPr marL="0" marR="0" marT="0" marB="0" anchor="ctr">
                    <a:lnL w="12700" cmpd="sng">
                      <a:noFill/>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67867">
                <a:tc>
                  <a:txBody>
                    <a:bodyPr/>
                    <a:lstStyle/>
                    <a:p>
                      <a:pPr marL="114300" indent="0">
                        <a:lnSpc>
                          <a:spcPts val="900"/>
                        </a:lnSpc>
                      </a:pPr>
                      <a:r>
                        <a:rPr lang="en-GB" sz="900" b="0" i="0" u="none" strike="noStrike" kern="1200" baseline="0" dirty="0">
                          <a:solidFill>
                            <a:schemeClr val="tx1"/>
                          </a:solidFill>
                          <a:latin typeface="+mn-lt"/>
                          <a:ea typeface="+mn-ea"/>
                          <a:cs typeface="+mn-cs"/>
                        </a:rPr>
                        <a:t>Limited/minimal</a:t>
                      </a:r>
                      <a:endParaRPr lang="en-GB" sz="900" b="0" dirty="0">
                        <a:solidFill>
                          <a:schemeClr val="tx1"/>
                        </a:solidFill>
                      </a:endParaRPr>
                    </a:p>
                  </a:txBody>
                  <a:tcPr marR="0" marT="0" marB="0" anchor="ctr">
                    <a:lnL w="12700" cap="flat" cmpd="sng" algn="ctr">
                      <a:solidFill>
                        <a:srgbClr val="FF660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b="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lang="en-GB" sz="900" b="0" i="0" u="none" strike="noStrike" kern="1200" baseline="0" dirty="0">
                          <a:solidFill>
                            <a:schemeClr val="tx1"/>
                          </a:solidFill>
                          <a:latin typeface="+mn-lt"/>
                          <a:ea typeface="+mn-ea"/>
                          <a:cs typeface="+mn-cs"/>
                        </a:rPr>
                        <a:t>326/802</a:t>
                      </a:r>
                      <a:endParaRPr lang="en-GB" sz="900" b="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lang="en-GB" sz="900" b="0" i="0" u="none" strike="noStrike" kern="1200" baseline="0" dirty="0">
                          <a:solidFill>
                            <a:schemeClr val="tx1"/>
                          </a:solidFill>
                          <a:latin typeface="+mn-lt"/>
                          <a:ea typeface="+mn-ea"/>
                          <a:cs typeface="+mn-cs"/>
                        </a:rPr>
                        <a:t>155/400</a:t>
                      </a:r>
                      <a:endParaRPr lang="en-GB" sz="900" b="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lang="en-GB" sz="900" b="0" i="0" u="none" strike="noStrike" kern="1200" baseline="0" dirty="0">
                          <a:solidFill>
                            <a:schemeClr val="tx1"/>
                          </a:solidFill>
                          <a:latin typeface="+mn-lt"/>
                          <a:ea typeface="+mn-ea"/>
                          <a:cs typeface="+mn-cs"/>
                        </a:rPr>
                        <a:t>1.061 (0.876, 1.284)</a:t>
                      </a:r>
                      <a:endParaRPr lang="en-GB" sz="900" b="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b="0">
                        <a:solidFill>
                          <a:schemeClr val="tx1"/>
                        </a:solidFill>
                      </a:endParaRPr>
                    </a:p>
                  </a:txBody>
                  <a:tcPr marL="0" marR="0" marT="0" marB="0" anchor="ctr">
                    <a:lnL w="12700" cmpd="sng">
                      <a:noFill/>
                    </a:lnL>
                    <a:lnR w="12700" cap="flat" cmpd="sng" algn="ctr">
                      <a:solidFill>
                        <a:srgbClr val="FF66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67867">
                <a:tc>
                  <a:txBody>
                    <a:bodyPr/>
                    <a:lstStyle/>
                    <a:p>
                      <a:pPr marL="114300" indent="0">
                        <a:lnSpc>
                          <a:spcPts val="900"/>
                        </a:lnSpc>
                      </a:pPr>
                      <a:r>
                        <a:rPr lang="en-GB" sz="900" b="0" i="0" u="none" strike="noStrike" kern="1200" baseline="0" dirty="0">
                          <a:solidFill>
                            <a:schemeClr val="tx1"/>
                          </a:solidFill>
                          <a:latin typeface="+mn-lt"/>
                          <a:ea typeface="+mn-ea"/>
                          <a:cs typeface="+mn-cs"/>
                        </a:rPr>
                        <a:t>Systematic</a:t>
                      </a:r>
                      <a:endParaRPr lang="en-GB" sz="900" b="0" dirty="0">
                        <a:solidFill>
                          <a:schemeClr val="tx1"/>
                        </a:solidFill>
                      </a:endParaRPr>
                    </a:p>
                  </a:txBody>
                  <a:tcPr marR="0" marT="0" marB="0" anchor="ctr">
                    <a:lnL w="12700" cap="flat" cmpd="sng" algn="ctr">
                      <a:solidFill>
                        <a:srgbClr val="FF660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b="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lang="en-GB" sz="900" b="0" i="0" u="none" strike="noStrike" kern="1200" baseline="0" dirty="0">
                          <a:solidFill>
                            <a:schemeClr val="tx1"/>
                          </a:solidFill>
                          <a:latin typeface="+mn-lt"/>
                          <a:ea typeface="+mn-ea"/>
                          <a:cs typeface="+mn-cs"/>
                        </a:rPr>
                        <a:t>270/709</a:t>
                      </a:r>
                      <a:endParaRPr lang="en-GB" sz="900" b="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lang="en-GB" sz="900" b="0" i="0" u="none" strike="noStrike" kern="1200" baseline="0" dirty="0">
                          <a:solidFill>
                            <a:schemeClr val="tx1"/>
                          </a:solidFill>
                          <a:latin typeface="+mn-lt"/>
                          <a:ea typeface="+mn-ea"/>
                          <a:cs typeface="+mn-cs"/>
                        </a:rPr>
                        <a:t>142/355</a:t>
                      </a:r>
                      <a:endParaRPr lang="en-GB" sz="900" b="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lang="en-GB" sz="900" b="0" i="0" u="none" strike="noStrike" kern="1200" baseline="0" dirty="0">
                          <a:solidFill>
                            <a:schemeClr val="tx1"/>
                          </a:solidFill>
                          <a:latin typeface="+mn-lt"/>
                          <a:ea typeface="+mn-ea"/>
                          <a:cs typeface="+mn-cs"/>
                        </a:rPr>
                        <a:t>0.960 (0.783, 1.176)</a:t>
                      </a:r>
                      <a:endParaRPr lang="en-GB" sz="900" b="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b="0">
                        <a:solidFill>
                          <a:schemeClr val="tx1"/>
                        </a:solidFill>
                      </a:endParaRPr>
                    </a:p>
                  </a:txBody>
                  <a:tcPr marL="0" marR="0" marT="0" marB="0" anchor="ctr">
                    <a:lnL w="12700" cmpd="sng">
                      <a:noFill/>
                    </a:lnL>
                    <a:lnR w="12700" cap="flat" cmpd="sng" algn="ctr">
                      <a:solidFill>
                        <a:srgbClr val="FF66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67867">
                <a:tc>
                  <a:txBody>
                    <a:bodyPr/>
                    <a:lstStyle/>
                    <a:p>
                      <a:pPr>
                        <a:lnSpc>
                          <a:spcPts val="900"/>
                        </a:lnSpc>
                      </a:pPr>
                      <a:r>
                        <a:rPr lang="en-GB" sz="900" b="1" i="0" u="none" strike="noStrike" kern="1200" baseline="0" dirty="0">
                          <a:solidFill>
                            <a:schemeClr val="tx1"/>
                          </a:solidFill>
                          <a:latin typeface="+mn-lt"/>
                          <a:ea typeface="+mn-ea"/>
                          <a:cs typeface="+mn-cs"/>
                        </a:rPr>
                        <a:t>Histopathology</a:t>
                      </a:r>
                      <a:endParaRPr lang="en-GB" sz="900" b="1" dirty="0">
                        <a:solidFill>
                          <a:schemeClr val="tx1"/>
                        </a:solidFill>
                      </a:endParaRPr>
                    </a:p>
                  </a:txBody>
                  <a:tcPr marR="0" marT="0" marB="0" anchor="ctr">
                    <a:lnL w="12700" cap="flat" cmpd="sng" algn="ctr">
                      <a:solidFill>
                        <a:srgbClr val="FF6600"/>
                      </a:solidFill>
                      <a:prstDash val="solid"/>
                      <a:round/>
                      <a:headEnd type="none" w="med" len="med"/>
                      <a:tailEnd type="none" w="med" len="med"/>
                    </a:lnL>
                    <a:lnR w="12700" cmpd="sng">
                      <a:noFill/>
                    </a:lnR>
                    <a:lnT w="12700" cap="flat" cmpd="sng" algn="ctr">
                      <a:solidFill>
                        <a:srgbClr val="FF66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b="0" dirty="0">
                        <a:solidFill>
                          <a:schemeClr val="tx1"/>
                        </a:solidFill>
                      </a:endParaRPr>
                    </a:p>
                  </a:txBody>
                  <a:tcPr marL="0" marR="0" marT="0" marB="0" anchor="ctr">
                    <a:lnL w="12700" cmpd="sng">
                      <a:noFill/>
                    </a:lnL>
                    <a:lnR w="12700" cmpd="sng">
                      <a:noFill/>
                    </a:lnR>
                    <a:lnT w="12700" cap="flat" cmpd="sng" algn="ctr">
                      <a:solidFill>
                        <a:srgbClr val="FF66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b="0" dirty="0">
                        <a:solidFill>
                          <a:schemeClr val="tx1"/>
                        </a:solidFill>
                      </a:endParaRPr>
                    </a:p>
                  </a:txBody>
                  <a:tcPr marL="0" marR="0" marT="0" marB="0" anchor="ctr">
                    <a:lnL w="12700" cmpd="sng">
                      <a:noFill/>
                    </a:lnL>
                    <a:lnR w="12700" cmpd="sng">
                      <a:noFill/>
                    </a:lnR>
                    <a:lnT w="12700" cap="flat" cmpd="sng" algn="ctr">
                      <a:solidFill>
                        <a:srgbClr val="FF66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b="0" dirty="0">
                        <a:solidFill>
                          <a:schemeClr val="tx1"/>
                        </a:solidFill>
                      </a:endParaRPr>
                    </a:p>
                  </a:txBody>
                  <a:tcPr marL="0" marR="0" marT="0" marB="0" anchor="ctr">
                    <a:lnL w="12700" cmpd="sng">
                      <a:noFill/>
                    </a:lnL>
                    <a:lnR w="12700" cmpd="sng">
                      <a:noFill/>
                    </a:lnR>
                    <a:lnT w="12700" cap="flat" cmpd="sng" algn="ctr">
                      <a:solidFill>
                        <a:srgbClr val="FF66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b="0" dirty="0">
                        <a:solidFill>
                          <a:schemeClr val="tx1"/>
                        </a:solidFill>
                      </a:endParaRPr>
                    </a:p>
                  </a:txBody>
                  <a:tcPr marL="0" marR="0" marT="0" marB="0" anchor="ctr">
                    <a:lnL w="12700" cmpd="sng">
                      <a:noFill/>
                    </a:lnL>
                    <a:lnR w="12700" cmpd="sng">
                      <a:noFill/>
                    </a:lnR>
                    <a:lnT w="12700" cap="flat" cmpd="sng" algn="ctr">
                      <a:solidFill>
                        <a:srgbClr val="FF66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lang="en-GB" sz="900" b="0" i="0" u="none" strike="noStrike" kern="1200" baseline="0" dirty="0">
                          <a:solidFill>
                            <a:schemeClr val="tx1"/>
                          </a:solidFill>
                          <a:latin typeface="+mn-lt"/>
                          <a:ea typeface="+mn-ea"/>
                          <a:cs typeface="+mn-cs"/>
                        </a:rPr>
                        <a:t>0.7507</a:t>
                      </a:r>
                      <a:endParaRPr lang="en-GB" sz="900" b="0" dirty="0">
                        <a:solidFill>
                          <a:schemeClr val="tx1"/>
                        </a:solidFill>
                      </a:endParaRPr>
                    </a:p>
                  </a:txBody>
                  <a:tcPr marL="0" marR="0" marT="0" marB="0" anchor="ctr">
                    <a:lnL w="12700" cmpd="sng">
                      <a:noFill/>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67867">
                <a:tc>
                  <a:txBody>
                    <a:bodyPr/>
                    <a:lstStyle/>
                    <a:p>
                      <a:pPr marL="114300" indent="0">
                        <a:lnSpc>
                          <a:spcPts val="900"/>
                        </a:lnSpc>
                      </a:pPr>
                      <a:r>
                        <a:rPr lang="en-GB" sz="900" b="0" i="0" u="none" strike="noStrike" kern="1200" baseline="0" dirty="0">
                          <a:solidFill>
                            <a:schemeClr val="tx1"/>
                          </a:solidFill>
                          <a:latin typeface="+mn-lt"/>
                          <a:ea typeface="+mn-ea"/>
                          <a:cs typeface="+mn-cs"/>
                        </a:rPr>
                        <a:t>Non-squamous cell carcinoma</a:t>
                      </a:r>
                      <a:endParaRPr lang="en-GB" sz="900" b="0" dirty="0">
                        <a:solidFill>
                          <a:schemeClr val="tx1"/>
                        </a:solidFill>
                      </a:endParaRPr>
                    </a:p>
                  </a:txBody>
                  <a:tcPr marR="0" marT="0" marB="0" anchor="ctr">
                    <a:lnL w="12700" cap="flat" cmpd="sng" algn="ctr">
                      <a:solidFill>
                        <a:srgbClr val="FF660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b="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lang="en-GB" sz="900" b="0" i="0" u="none" strike="noStrike" kern="1200" baseline="0" dirty="0">
                          <a:solidFill>
                            <a:schemeClr val="tx1"/>
                          </a:solidFill>
                          <a:latin typeface="+mn-lt"/>
                          <a:ea typeface="+mn-ea"/>
                          <a:cs typeface="+mn-cs"/>
                        </a:rPr>
                        <a:t>345/735</a:t>
                      </a:r>
                      <a:endParaRPr lang="en-GB" sz="900" b="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lang="en-GB" sz="900" b="0" i="0" u="none" strike="noStrike" kern="1200" baseline="0" dirty="0">
                          <a:solidFill>
                            <a:schemeClr val="tx1"/>
                          </a:solidFill>
                          <a:latin typeface="+mn-lt"/>
                          <a:ea typeface="+mn-ea"/>
                          <a:cs typeface="+mn-cs"/>
                        </a:rPr>
                        <a:t>166/355</a:t>
                      </a:r>
                      <a:endParaRPr lang="en-GB" sz="900" b="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lang="en-GB" sz="900" b="0" i="0" u="none" strike="noStrike" kern="1200" baseline="0" dirty="0">
                          <a:solidFill>
                            <a:schemeClr val="tx1"/>
                          </a:solidFill>
                          <a:latin typeface="+mn-lt"/>
                          <a:ea typeface="+mn-ea"/>
                          <a:cs typeface="+mn-cs"/>
                        </a:rPr>
                        <a:t>1.027 (0.853, 1.236)</a:t>
                      </a:r>
                      <a:endParaRPr lang="en-GB" sz="900" b="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b="0" dirty="0">
                        <a:solidFill>
                          <a:schemeClr val="tx1"/>
                        </a:solidFill>
                      </a:endParaRPr>
                    </a:p>
                  </a:txBody>
                  <a:tcPr marL="0" marR="0" marT="0" marB="0" anchor="ctr">
                    <a:lnL w="12700" cmpd="sng">
                      <a:noFill/>
                    </a:lnL>
                    <a:lnR w="12700" cap="flat" cmpd="sng" algn="ctr">
                      <a:solidFill>
                        <a:srgbClr val="FF66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67867">
                <a:tc>
                  <a:txBody>
                    <a:bodyPr/>
                    <a:lstStyle/>
                    <a:p>
                      <a:pPr marL="114300" indent="0">
                        <a:lnSpc>
                          <a:spcPts val="900"/>
                        </a:lnSpc>
                      </a:pPr>
                      <a:r>
                        <a:rPr lang="en-GB" sz="900" b="0" i="0" u="none" strike="noStrike" kern="1200" baseline="0" dirty="0">
                          <a:solidFill>
                            <a:schemeClr val="tx1"/>
                          </a:solidFill>
                          <a:latin typeface="+mn-lt"/>
                          <a:ea typeface="+mn-ea"/>
                          <a:cs typeface="+mn-cs"/>
                        </a:rPr>
                        <a:t>Squamous cell carcinoma</a:t>
                      </a:r>
                      <a:endParaRPr lang="en-GB" sz="900" b="0" dirty="0">
                        <a:solidFill>
                          <a:schemeClr val="tx1"/>
                        </a:solidFill>
                      </a:endParaRPr>
                    </a:p>
                  </a:txBody>
                  <a:tcPr marR="0" marT="0" marB="0" anchor="ctr">
                    <a:lnL w="12700" cap="flat" cmpd="sng" algn="ctr">
                      <a:solidFill>
                        <a:srgbClr val="FF660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b="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lang="en-GB" sz="900" b="0" i="0" u="none" strike="noStrike" kern="1200" baseline="0" dirty="0">
                          <a:solidFill>
                            <a:schemeClr val="tx1"/>
                          </a:solidFill>
                          <a:latin typeface="+mn-lt"/>
                          <a:ea typeface="+mn-ea"/>
                          <a:cs typeface="+mn-cs"/>
                        </a:rPr>
                        <a:t>251/776</a:t>
                      </a:r>
                      <a:endParaRPr lang="en-GB" sz="900" b="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lang="en-GB" sz="900" b="0" i="0" u="none" strike="noStrike" kern="1200" baseline="0" dirty="0">
                          <a:solidFill>
                            <a:schemeClr val="tx1"/>
                          </a:solidFill>
                          <a:latin typeface="+mn-lt"/>
                          <a:ea typeface="+mn-ea"/>
                          <a:cs typeface="+mn-cs"/>
                        </a:rPr>
                        <a:t>131/400</a:t>
                      </a:r>
                      <a:endParaRPr lang="en-GB" sz="900" b="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lang="en-GB" sz="900" b="0" i="0" u="none" strike="noStrike" kern="1200" baseline="0" dirty="0">
                          <a:solidFill>
                            <a:schemeClr val="tx1"/>
                          </a:solidFill>
                          <a:latin typeface="+mn-lt"/>
                          <a:ea typeface="+mn-ea"/>
                          <a:cs typeface="+mn-cs"/>
                        </a:rPr>
                        <a:t>0.980 (0.793, 1.211)</a:t>
                      </a:r>
                      <a:endParaRPr lang="en-GB" sz="900" b="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b="0">
                        <a:solidFill>
                          <a:schemeClr val="tx1"/>
                        </a:solidFill>
                      </a:endParaRPr>
                    </a:p>
                  </a:txBody>
                  <a:tcPr marL="0" marR="0" marT="0" marB="0" anchor="ctr">
                    <a:lnL w="12700" cmpd="sng">
                      <a:noFill/>
                    </a:lnL>
                    <a:lnR w="12700" cap="flat" cmpd="sng" algn="ctr">
                      <a:solidFill>
                        <a:srgbClr val="FF66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67867">
                <a:tc>
                  <a:txBody>
                    <a:bodyPr/>
                    <a:lstStyle/>
                    <a:p>
                      <a:pPr>
                        <a:lnSpc>
                          <a:spcPts val="900"/>
                        </a:lnSpc>
                      </a:pPr>
                      <a:r>
                        <a:rPr lang="en-GB" sz="900" b="1" i="0" u="none" strike="noStrike" kern="1200" baseline="0" dirty="0">
                          <a:solidFill>
                            <a:schemeClr val="tx1"/>
                          </a:solidFill>
                          <a:latin typeface="+mn-lt"/>
                          <a:ea typeface="+mn-ea"/>
                          <a:cs typeface="+mn-cs"/>
                        </a:rPr>
                        <a:t>Chemotherapy</a:t>
                      </a:r>
                      <a:endParaRPr lang="en-GB" sz="900" b="1" dirty="0">
                        <a:solidFill>
                          <a:schemeClr val="tx1"/>
                        </a:solidFill>
                      </a:endParaRPr>
                    </a:p>
                  </a:txBody>
                  <a:tcPr marR="0" marT="0" marB="0" anchor="ctr">
                    <a:lnL w="12700" cap="flat" cmpd="sng" algn="ctr">
                      <a:solidFill>
                        <a:srgbClr val="FF6600"/>
                      </a:solidFill>
                      <a:prstDash val="solid"/>
                      <a:round/>
                      <a:headEnd type="none" w="med" len="med"/>
                      <a:tailEnd type="none" w="med" len="med"/>
                    </a:lnL>
                    <a:lnR w="12700" cmpd="sng">
                      <a:noFill/>
                    </a:lnR>
                    <a:lnT w="12700" cap="flat" cmpd="sng" algn="ctr">
                      <a:solidFill>
                        <a:srgbClr val="FF66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b="0" dirty="0">
                        <a:solidFill>
                          <a:schemeClr val="tx1"/>
                        </a:solidFill>
                      </a:endParaRPr>
                    </a:p>
                  </a:txBody>
                  <a:tcPr marL="0" marR="0" marT="0" marB="0" anchor="ctr">
                    <a:lnL w="12700" cmpd="sng">
                      <a:noFill/>
                    </a:lnL>
                    <a:lnR w="12700" cmpd="sng">
                      <a:noFill/>
                    </a:lnR>
                    <a:lnT w="12700" cap="flat" cmpd="sng" algn="ctr">
                      <a:solidFill>
                        <a:srgbClr val="FF66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b="0" dirty="0">
                        <a:solidFill>
                          <a:schemeClr val="tx1"/>
                        </a:solidFill>
                      </a:endParaRPr>
                    </a:p>
                  </a:txBody>
                  <a:tcPr marL="0" marR="0" marT="0" marB="0" anchor="ctr">
                    <a:lnL w="12700" cmpd="sng">
                      <a:noFill/>
                    </a:lnL>
                    <a:lnR w="12700" cmpd="sng">
                      <a:noFill/>
                    </a:lnR>
                    <a:lnT w="12700" cap="flat" cmpd="sng" algn="ctr">
                      <a:solidFill>
                        <a:srgbClr val="FF66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b="0" dirty="0">
                        <a:solidFill>
                          <a:schemeClr val="tx1"/>
                        </a:solidFill>
                      </a:endParaRPr>
                    </a:p>
                  </a:txBody>
                  <a:tcPr marL="0" marR="0" marT="0" marB="0" anchor="ctr">
                    <a:lnL w="12700" cmpd="sng">
                      <a:noFill/>
                    </a:lnL>
                    <a:lnR w="12700" cmpd="sng">
                      <a:noFill/>
                    </a:lnR>
                    <a:lnT w="12700" cap="flat" cmpd="sng" algn="ctr">
                      <a:solidFill>
                        <a:srgbClr val="FF66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b="0" dirty="0">
                        <a:solidFill>
                          <a:schemeClr val="tx1"/>
                        </a:solidFill>
                      </a:endParaRPr>
                    </a:p>
                  </a:txBody>
                  <a:tcPr marL="0" marR="0" marT="0" marB="0" anchor="ctr">
                    <a:lnL w="12700" cmpd="sng">
                      <a:noFill/>
                    </a:lnL>
                    <a:lnR w="12700" cmpd="sng">
                      <a:noFill/>
                    </a:lnR>
                    <a:lnT w="12700" cap="flat" cmpd="sng" algn="ctr">
                      <a:solidFill>
                        <a:srgbClr val="FF66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lang="en-GB" sz="900" b="0" i="0" u="none" strike="noStrike" kern="1200" baseline="0" dirty="0">
                          <a:solidFill>
                            <a:schemeClr val="tx1"/>
                          </a:solidFill>
                          <a:latin typeface="+mn-lt"/>
                          <a:ea typeface="+mn-ea"/>
                          <a:cs typeface="+mn-cs"/>
                        </a:rPr>
                        <a:t>0.4365</a:t>
                      </a:r>
                      <a:endParaRPr lang="en-GB" sz="900" b="0" dirty="0">
                        <a:solidFill>
                          <a:schemeClr val="tx1"/>
                        </a:solidFill>
                      </a:endParaRPr>
                    </a:p>
                  </a:txBody>
                  <a:tcPr marL="0" marR="0" marT="0" marB="0" anchor="ctr">
                    <a:lnL w="12700" cmpd="sng">
                      <a:noFill/>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167867">
                <a:tc>
                  <a:txBody>
                    <a:bodyPr/>
                    <a:lstStyle/>
                    <a:p>
                      <a:pPr marL="114300" indent="0">
                        <a:lnSpc>
                          <a:spcPts val="900"/>
                        </a:lnSpc>
                      </a:pPr>
                      <a:r>
                        <a:rPr lang="en-GB" sz="900" b="0" i="0" u="none" strike="noStrike" kern="1200" baseline="0" dirty="0">
                          <a:solidFill>
                            <a:schemeClr val="tx1"/>
                          </a:solidFill>
                          <a:latin typeface="+mn-lt"/>
                          <a:ea typeface="+mn-ea"/>
                          <a:cs typeface="+mn-cs"/>
                        </a:rPr>
                        <a:t>No-CT</a:t>
                      </a:r>
                      <a:endParaRPr lang="en-GB" sz="900" b="0" dirty="0">
                        <a:solidFill>
                          <a:schemeClr val="tx1"/>
                        </a:solidFill>
                      </a:endParaRPr>
                    </a:p>
                  </a:txBody>
                  <a:tcPr marR="0" marT="0" marB="0" anchor="ctr">
                    <a:lnL w="12700" cap="flat" cmpd="sng" algn="ctr">
                      <a:solidFill>
                        <a:srgbClr val="FF660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b="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lang="en-GB" sz="900" b="0" i="0" u="none" strike="noStrike" kern="1200" baseline="0" dirty="0">
                          <a:solidFill>
                            <a:schemeClr val="tx1"/>
                          </a:solidFill>
                          <a:latin typeface="+mn-lt"/>
                          <a:ea typeface="+mn-ea"/>
                          <a:cs typeface="+mn-cs"/>
                        </a:rPr>
                        <a:t>289/727</a:t>
                      </a:r>
                      <a:endParaRPr lang="en-GB" sz="900" b="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lang="en-GB" sz="900" b="0" i="0" u="none" strike="noStrike" kern="1200" baseline="0" dirty="0">
                          <a:solidFill>
                            <a:schemeClr val="tx1"/>
                          </a:solidFill>
                          <a:latin typeface="+mn-lt"/>
                          <a:ea typeface="+mn-ea"/>
                          <a:cs typeface="+mn-cs"/>
                        </a:rPr>
                        <a:t>153/363</a:t>
                      </a:r>
                      <a:endParaRPr lang="en-GB" sz="900" b="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lang="en-GB" sz="900" b="0" i="0" u="none" strike="noStrike" kern="1200" baseline="0" dirty="0">
                          <a:solidFill>
                            <a:schemeClr val="tx1"/>
                          </a:solidFill>
                          <a:latin typeface="+mn-lt"/>
                          <a:ea typeface="+mn-ea"/>
                          <a:cs typeface="+mn-cs"/>
                        </a:rPr>
                        <a:t>0.955 (0.785, 1.162)</a:t>
                      </a:r>
                      <a:endParaRPr lang="en-GB" sz="900" b="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b="0" dirty="0">
                        <a:solidFill>
                          <a:schemeClr val="tx1"/>
                        </a:solidFill>
                      </a:endParaRPr>
                    </a:p>
                  </a:txBody>
                  <a:tcPr marL="0" marR="0" marT="0" marB="0" anchor="ctr">
                    <a:lnL w="12700" cmpd="sng">
                      <a:noFill/>
                    </a:lnL>
                    <a:lnR w="12700" cap="flat" cmpd="sng" algn="ctr">
                      <a:solidFill>
                        <a:srgbClr val="FF66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167867">
                <a:tc>
                  <a:txBody>
                    <a:bodyPr/>
                    <a:lstStyle/>
                    <a:p>
                      <a:pPr marL="114300" indent="0">
                        <a:lnSpc>
                          <a:spcPts val="900"/>
                        </a:lnSpc>
                      </a:pPr>
                      <a:r>
                        <a:rPr lang="en-GB" sz="900" b="0" i="0" u="none" strike="noStrike" kern="1200" baseline="0" dirty="0">
                          <a:solidFill>
                            <a:schemeClr val="tx1"/>
                          </a:solidFill>
                          <a:latin typeface="+mn-lt"/>
                          <a:ea typeface="+mn-ea"/>
                          <a:cs typeface="+mn-cs"/>
                        </a:rPr>
                        <a:t>CT</a:t>
                      </a:r>
                      <a:endParaRPr lang="en-GB" sz="900" b="0" dirty="0">
                        <a:solidFill>
                          <a:schemeClr val="tx1"/>
                        </a:solidFill>
                      </a:endParaRPr>
                    </a:p>
                  </a:txBody>
                  <a:tcPr marR="0" marT="0" marB="0" anchor="ctr">
                    <a:lnL w="12700" cap="flat" cmpd="sng" algn="ctr">
                      <a:solidFill>
                        <a:srgbClr val="FF660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b="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lang="en-GB" sz="900" b="0" i="0" u="none" strike="noStrike" kern="1200" baseline="0" dirty="0">
                          <a:solidFill>
                            <a:schemeClr val="tx1"/>
                          </a:solidFill>
                          <a:latin typeface="+mn-lt"/>
                          <a:ea typeface="+mn-ea"/>
                          <a:cs typeface="+mn-cs"/>
                        </a:rPr>
                        <a:t>307/784</a:t>
                      </a:r>
                      <a:endParaRPr lang="en-GB" sz="900" b="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lang="en-GB" sz="900" b="0" i="0" u="none" strike="noStrike" kern="1200" baseline="0" dirty="0">
                          <a:solidFill>
                            <a:schemeClr val="tx1"/>
                          </a:solidFill>
                          <a:latin typeface="+mn-lt"/>
                          <a:ea typeface="+mn-ea"/>
                          <a:cs typeface="+mn-cs"/>
                        </a:rPr>
                        <a:t>144/392</a:t>
                      </a:r>
                      <a:endParaRPr lang="en-GB" sz="900" b="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lang="en-GB" sz="900" b="0" i="0" u="none" strike="noStrike" kern="1200" baseline="0" dirty="0">
                          <a:solidFill>
                            <a:schemeClr val="tx1"/>
                          </a:solidFill>
                          <a:latin typeface="+mn-lt"/>
                          <a:ea typeface="+mn-ea"/>
                          <a:cs typeface="+mn-cs"/>
                        </a:rPr>
                        <a:t>1.067 (0.876, 1.301)</a:t>
                      </a:r>
                      <a:endParaRPr lang="en-GB" sz="900" b="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b="0" dirty="0">
                        <a:solidFill>
                          <a:schemeClr val="tx1"/>
                        </a:solidFill>
                      </a:endParaRPr>
                    </a:p>
                  </a:txBody>
                  <a:tcPr marL="0" marR="0" marT="0" marB="0" anchor="ctr">
                    <a:lnL w="12700" cmpd="sng">
                      <a:noFill/>
                    </a:lnL>
                    <a:lnR w="12700" cap="flat" cmpd="sng" algn="ctr">
                      <a:solidFill>
                        <a:srgbClr val="FF66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167867">
                <a:tc>
                  <a:txBody>
                    <a:bodyPr/>
                    <a:lstStyle/>
                    <a:p>
                      <a:pPr>
                        <a:lnSpc>
                          <a:spcPts val="900"/>
                        </a:lnSpc>
                      </a:pPr>
                      <a:r>
                        <a:rPr lang="en-GB" sz="900" b="1" i="0" u="none" strike="noStrike" kern="1200" baseline="0" dirty="0">
                          <a:solidFill>
                            <a:schemeClr val="tx1"/>
                          </a:solidFill>
                          <a:latin typeface="+mn-lt"/>
                          <a:ea typeface="+mn-ea"/>
                          <a:cs typeface="+mn-cs"/>
                        </a:rPr>
                        <a:t>Overall</a:t>
                      </a:r>
                      <a:endParaRPr lang="en-GB" sz="900" dirty="0">
                        <a:solidFill>
                          <a:schemeClr val="tx1"/>
                        </a:solidFill>
                      </a:endParaRPr>
                    </a:p>
                  </a:txBody>
                  <a:tcPr marR="0" marT="0" marB="0" anchor="ctr">
                    <a:lnL w="12700" cap="flat" cmpd="sng" algn="ctr">
                      <a:solidFill>
                        <a:srgbClr val="FF6600"/>
                      </a:solidFill>
                      <a:prstDash val="solid"/>
                      <a:round/>
                      <a:headEnd type="none" w="med" len="med"/>
                      <a:tailEnd type="none" w="med" len="med"/>
                    </a:lnL>
                    <a:lnR w="12700" cmpd="sng">
                      <a:noFill/>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dirty="0">
                        <a:solidFill>
                          <a:schemeClr val="tx1"/>
                        </a:solidFill>
                      </a:endParaRPr>
                    </a:p>
                  </a:txBody>
                  <a:tcPr marL="0" marR="0" marT="0" marB="0" anchor="ctr">
                    <a:lnL w="12700" cmpd="sng">
                      <a:noFill/>
                    </a:lnL>
                    <a:lnR w="12700" cmpd="sng">
                      <a:noFill/>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lang="en-GB" sz="900" b="1" i="0" u="none" strike="noStrike" kern="1200" baseline="0" dirty="0">
                          <a:solidFill>
                            <a:schemeClr val="tx1"/>
                          </a:solidFill>
                          <a:latin typeface="+mn-lt"/>
                          <a:ea typeface="+mn-ea"/>
                          <a:cs typeface="+mn-cs"/>
                        </a:rPr>
                        <a:t>596/1511</a:t>
                      </a:r>
                      <a:endParaRPr lang="en-GB" sz="900" dirty="0">
                        <a:solidFill>
                          <a:schemeClr val="tx1"/>
                        </a:solidFill>
                      </a:endParaRPr>
                    </a:p>
                  </a:txBody>
                  <a:tcPr marL="0" marR="0" marT="0" marB="0" anchor="ctr">
                    <a:lnL w="12700" cmpd="sng">
                      <a:noFill/>
                    </a:lnL>
                    <a:lnR w="12700" cmpd="sng">
                      <a:noFill/>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lang="en-GB" sz="900" b="1" i="0" u="none" strike="noStrike" kern="1200" baseline="0" dirty="0">
                          <a:solidFill>
                            <a:schemeClr val="tx1"/>
                          </a:solidFill>
                          <a:latin typeface="+mn-lt"/>
                          <a:ea typeface="+mn-ea"/>
                          <a:cs typeface="+mn-cs"/>
                        </a:rPr>
                        <a:t>297/755</a:t>
                      </a:r>
                      <a:endParaRPr lang="en-GB" sz="900" dirty="0">
                        <a:solidFill>
                          <a:schemeClr val="tx1"/>
                        </a:solidFill>
                      </a:endParaRPr>
                    </a:p>
                  </a:txBody>
                  <a:tcPr marL="0" marR="0" marT="0" marB="0" anchor="ctr">
                    <a:lnL w="12700" cmpd="sng">
                      <a:noFill/>
                    </a:lnL>
                    <a:lnR w="12700" cmpd="sng">
                      <a:noFill/>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lang="en-GB" sz="900" b="1" i="0" u="none" strike="noStrike" kern="1200" baseline="0" dirty="0">
                          <a:solidFill>
                            <a:schemeClr val="tx1"/>
                          </a:solidFill>
                          <a:latin typeface="+mn-lt"/>
                          <a:ea typeface="+mn-ea"/>
                          <a:cs typeface="+mn-cs"/>
                        </a:rPr>
                        <a:t>1.011 (0.880, 1.163)</a:t>
                      </a:r>
                      <a:endParaRPr lang="en-GB" sz="900" dirty="0">
                        <a:solidFill>
                          <a:schemeClr val="tx1"/>
                        </a:solidFill>
                      </a:endParaRPr>
                    </a:p>
                  </a:txBody>
                  <a:tcPr marL="0" marR="0" marT="0" marB="0" anchor="ctr">
                    <a:lnL w="12700" cmpd="sng">
                      <a:noFill/>
                    </a:lnL>
                    <a:lnR w="12700" cmpd="sng">
                      <a:noFill/>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lang="en-GB" sz="900" dirty="0">
                        <a:solidFill>
                          <a:schemeClr val="tx1"/>
                        </a:solidFill>
                      </a:endParaRPr>
                    </a:p>
                  </a:txBody>
                  <a:tcPr marL="0" marR="0" marT="0" marB="0" anchor="ctr">
                    <a:lnL w="12700" cmpd="sng">
                      <a:noFill/>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bl>
          </a:graphicData>
        </a:graphic>
      </p:graphicFrame>
      <p:grpSp>
        <p:nvGrpSpPr>
          <p:cNvPr id="5" name="Group 4"/>
          <p:cNvGrpSpPr/>
          <p:nvPr/>
        </p:nvGrpSpPr>
        <p:grpSpPr>
          <a:xfrm>
            <a:off x="1928768" y="2390777"/>
            <a:ext cx="3190569" cy="3460596"/>
            <a:chOff x="1928768" y="2390777"/>
            <a:chExt cx="3190569" cy="3460596"/>
          </a:xfrm>
        </p:grpSpPr>
        <p:sp>
          <p:nvSpPr>
            <p:cNvPr id="5166" name="Line 72"/>
            <p:cNvSpPr>
              <a:spLocks noChangeShapeType="1"/>
            </p:cNvSpPr>
            <p:nvPr/>
          </p:nvSpPr>
          <p:spPr bwMode="auto">
            <a:xfrm>
              <a:off x="2308781" y="5301208"/>
              <a:ext cx="0" cy="87204"/>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6" name="TextBox 5195"/>
            <p:cNvSpPr txBox="1"/>
            <p:nvPr/>
          </p:nvSpPr>
          <p:spPr>
            <a:xfrm>
              <a:off x="2176761" y="5351341"/>
              <a:ext cx="2846485" cy="276999"/>
            </a:xfrm>
            <a:prstGeom prst="rect">
              <a:avLst/>
            </a:prstGeom>
            <a:noFill/>
          </p:spPr>
          <p:txBody>
            <a:bodyPr wrap="none" rtlCol="0">
              <a:spAutoFit/>
            </a:bodyPr>
            <a:lstStyle/>
            <a:p>
              <a:pPr>
                <a:tabLst>
                  <a:tab pos="660400" algn="ctr"/>
                  <a:tab pos="1285875" algn="ctr"/>
                  <a:tab pos="1908175" algn="ctr"/>
                  <a:tab pos="2530475" algn="ctr"/>
                </a:tabLst>
              </a:pPr>
              <a:r>
                <a:rPr lang="en-GB" sz="1200" b="1" dirty="0"/>
                <a:t>0	0.5	1.0	1.5	2.0</a:t>
              </a:r>
            </a:p>
          </p:txBody>
        </p:sp>
        <p:sp>
          <p:nvSpPr>
            <p:cNvPr id="5197" name="TextBox 5196"/>
            <p:cNvSpPr txBox="1"/>
            <p:nvPr/>
          </p:nvSpPr>
          <p:spPr>
            <a:xfrm>
              <a:off x="1928768" y="5574374"/>
              <a:ext cx="1732340" cy="276999"/>
            </a:xfrm>
            <a:prstGeom prst="rect">
              <a:avLst/>
            </a:prstGeom>
            <a:noFill/>
          </p:spPr>
          <p:txBody>
            <a:bodyPr wrap="none" rtlCol="0">
              <a:spAutoFit/>
            </a:bodyPr>
            <a:lstStyle/>
            <a:p>
              <a:pPr algn="ctr"/>
              <a:r>
                <a:rPr lang="en-GB" sz="1200" b="1" dirty="0"/>
                <a:t>Favours MAGE-A3 CI</a:t>
              </a:r>
            </a:p>
          </p:txBody>
        </p:sp>
        <p:sp>
          <p:nvSpPr>
            <p:cNvPr id="112" name="TextBox 111"/>
            <p:cNvSpPr txBox="1"/>
            <p:nvPr/>
          </p:nvSpPr>
          <p:spPr>
            <a:xfrm>
              <a:off x="3711579" y="5574374"/>
              <a:ext cx="1407758" cy="276999"/>
            </a:xfrm>
            <a:prstGeom prst="rect">
              <a:avLst/>
            </a:prstGeom>
            <a:noFill/>
          </p:spPr>
          <p:txBody>
            <a:bodyPr wrap="none" rtlCol="0">
              <a:spAutoFit/>
            </a:bodyPr>
            <a:lstStyle/>
            <a:p>
              <a:pPr algn="ctr"/>
              <a:r>
                <a:rPr lang="en-GB" sz="1200" b="1" dirty="0"/>
                <a:t>Favours placebo</a:t>
              </a:r>
            </a:p>
          </p:txBody>
        </p:sp>
        <p:sp>
          <p:nvSpPr>
            <p:cNvPr id="5172" name="Line 78"/>
            <p:cNvSpPr>
              <a:spLocks noChangeShapeType="1"/>
            </p:cNvSpPr>
            <p:nvPr/>
          </p:nvSpPr>
          <p:spPr bwMode="auto">
            <a:xfrm>
              <a:off x="3445551" y="2649345"/>
              <a:ext cx="912530" cy="0"/>
            </a:xfrm>
            <a:prstGeom prst="line">
              <a:avLst/>
            </a:prstGeom>
            <a:solidFill>
              <a:srgbClr val="2894FF"/>
            </a:solidFill>
            <a:ln w="19050" cap="flat">
              <a:solidFill>
                <a:srgbClr val="B2C0D8"/>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74" name="Line 80"/>
            <p:cNvSpPr>
              <a:spLocks noChangeShapeType="1"/>
            </p:cNvSpPr>
            <p:nvPr/>
          </p:nvSpPr>
          <p:spPr bwMode="auto">
            <a:xfrm>
              <a:off x="3320974" y="2821735"/>
              <a:ext cx="383076" cy="0"/>
            </a:xfrm>
            <a:prstGeom prst="line">
              <a:avLst/>
            </a:prstGeom>
            <a:solidFill>
              <a:srgbClr val="2894FF"/>
            </a:solidFill>
            <a:ln w="19050" cap="flat">
              <a:solidFill>
                <a:srgbClr val="B2C0D8"/>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76" name="Line 82"/>
            <p:cNvSpPr>
              <a:spLocks noChangeShapeType="1"/>
            </p:cNvSpPr>
            <p:nvPr/>
          </p:nvSpPr>
          <p:spPr bwMode="auto">
            <a:xfrm>
              <a:off x="3202625" y="3166515"/>
              <a:ext cx="482738" cy="0"/>
            </a:xfrm>
            <a:prstGeom prst="line">
              <a:avLst/>
            </a:prstGeom>
            <a:solidFill>
              <a:srgbClr val="2894FF"/>
            </a:solidFill>
            <a:ln w="19050" cap="flat">
              <a:solidFill>
                <a:srgbClr val="B2C0D8"/>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78" name="Line 84"/>
            <p:cNvSpPr>
              <a:spLocks noChangeShapeType="1"/>
            </p:cNvSpPr>
            <p:nvPr/>
          </p:nvSpPr>
          <p:spPr bwMode="auto">
            <a:xfrm>
              <a:off x="3380148" y="3335984"/>
              <a:ext cx="629116" cy="0"/>
            </a:xfrm>
            <a:prstGeom prst="line">
              <a:avLst/>
            </a:prstGeom>
            <a:solidFill>
              <a:srgbClr val="2894FF"/>
            </a:solidFill>
            <a:ln w="19050" cap="flat">
              <a:solidFill>
                <a:srgbClr val="B2C0D8"/>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80" name="Line 86"/>
            <p:cNvSpPr>
              <a:spLocks noChangeShapeType="1"/>
            </p:cNvSpPr>
            <p:nvPr/>
          </p:nvSpPr>
          <p:spPr bwMode="auto">
            <a:xfrm>
              <a:off x="3423750" y="3514217"/>
              <a:ext cx="868928" cy="0"/>
            </a:xfrm>
            <a:prstGeom prst="line">
              <a:avLst/>
            </a:prstGeom>
            <a:solidFill>
              <a:srgbClr val="2894FF"/>
            </a:solidFill>
            <a:ln w="19050" cap="flat">
              <a:solidFill>
                <a:srgbClr val="B2C0D8"/>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82" name="Line 88"/>
            <p:cNvSpPr>
              <a:spLocks noChangeShapeType="1"/>
            </p:cNvSpPr>
            <p:nvPr/>
          </p:nvSpPr>
          <p:spPr bwMode="auto">
            <a:xfrm>
              <a:off x="3398835" y="3856075"/>
              <a:ext cx="507653" cy="0"/>
            </a:xfrm>
            <a:prstGeom prst="line">
              <a:avLst/>
            </a:prstGeom>
            <a:solidFill>
              <a:srgbClr val="2894FF"/>
            </a:solidFill>
            <a:ln w="19050" cap="flat">
              <a:solidFill>
                <a:srgbClr val="B2C0D8"/>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84" name="Line 90"/>
            <p:cNvSpPr>
              <a:spLocks noChangeShapeType="1"/>
            </p:cNvSpPr>
            <p:nvPr/>
          </p:nvSpPr>
          <p:spPr bwMode="auto">
            <a:xfrm>
              <a:off x="3283600" y="4025544"/>
              <a:ext cx="492081" cy="0"/>
            </a:xfrm>
            <a:prstGeom prst="line">
              <a:avLst/>
            </a:prstGeom>
            <a:solidFill>
              <a:srgbClr val="2894FF"/>
            </a:solidFill>
            <a:ln w="19050" cap="flat">
              <a:solidFill>
                <a:srgbClr val="B2C0D8"/>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86" name="Line 92"/>
            <p:cNvSpPr>
              <a:spLocks noChangeShapeType="1"/>
            </p:cNvSpPr>
            <p:nvPr/>
          </p:nvSpPr>
          <p:spPr bwMode="auto">
            <a:xfrm>
              <a:off x="3373919" y="4370324"/>
              <a:ext cx="479623" cy="0"/>
            </a:xfrm>
            <a:prstGeom prst="line">
              <a:avLst/>
            </a:prstGeom>
            <a:solidFill>
              <a:srgbClr val="2894FF"/>
            </a:solidFill>
            <a:ln w="19050" cap="flat">
              <a:solidFill>
                <a:srgbClr val="B2C0D8"/>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88" name="Line 94"/>
            <p:cNvSpPr>
              <a:spLocks noChangeShapeType="1"/>
            </p:cNvSpPr>
            <p:nvPr/>
          </p:nvSpPr>
          <p:spPr bwMode="auto">
            <a:xfrm>
              <a:off x="3292944" y="4542715"/>
              <a:ext cx="523226" cy="0"/>
            </a:xfrm>
            <a:prstGeom prst="line">
              <a:avLst/>
            </a:prstGeom>
            <a:solidFill>
              <a:srgbClr val="2894FF"/>
            </a:solidFill>
            <a:ln w="19050" cap="flat">
              <a:solidFill>
                <a:srgbClr val="B2C0D8"/>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90" name="Line 96"/>
            <p:cNvSpPr>
              <a:spLocks noChangeShapeType="1"/>
            </p:cNvSpPr>
            <p:nvPr/>
          </p:nvSpPr>
          <p:spPr bwMode="auto">
            <a:xfrm>
              <a:off x="3277372" y="4887495"/>
              <a:ext cx="460937" cy="0"/>
            </a:xfrm>
            <a:prstGeom prst="line">
              <a:avLst/>
            </a:prstGeom>
            <a:solidFill>
              <a:srgbClr val="2894FF"/>
            </a:solidFill>
            <a:ln w="19050" cap="flat">
              <a:solidFill>
                <a:srgbClr val="B2C0D8"/>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92" name="Line 98"/>
            <p:cNvSpPr>
              <a:spLocks noChangeShapeType="1"/>
            </p:cNvSpPr>
            <p:nvPr/>
          </p:nvSpPr>
          <p:spPr bwMode="auto">
            <a:xfrm>
              <a:off x="3383262" y="5054042"/>
              <a:ext cx="538798" cy="0"/>
            </a:xfrm>
            <a:prstGeom prst="line">
              <a:avLst/>
            </a:prstGeom>
            <a:solidFill>
              <a:srgbClr val="2894FF"/>
            </a:solidFill>
            <a:ln w="19050" cap="flat">
              <a:solidFill>
                <a:srgbClr val="B2C0D8"/>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8" name="Line 74"/>
            <p:cNvSpPr>
              <a:spLocks noChangeShapeType="1"/>
            </p:cNvSpPr>
            <p:nvPr/>
          </p:nvSpPr>
          <p:spPr bwMode="auto">
            <a:xfrm>
              <a:off x="3554557" y="2390777"/>
              <a:ext cx="0" cy="2914650"/>
            </a:xfrm>
            <a:prstGeom prst="line">
              <a:avLst/>
            </a:prstGeom>
            <a:solidFill>
              <a:srgbClr val="2894FF"/>
            </a:solidFill>
            <a:ln w="19050" cap="flat">
              <a:solidFill>
                <a:srgbClr val="FF66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9" name="Line 74"/>
            <p:cNvSpPr>
              <a:spLocks noChangeShapeType="1"/>
            </p:cNvSpPr>
            <p:nvPr/>
          </p:nvSpPr>
          <p:spPr bwMode="auto">
            <a:xfrm>
              <a:off x="3571227" y="2390777"/>
              <a:ext cx="0" cy="2914650"/>
            </a:xfrm>
            <a:prstGeom prst="line">
              <a:avLst/>
            </a:prstGeom>
            <a:solidFill>
              <a:srgbClr val="2894FF"/>
            </a:solidFill>
            <a:ln w="12700" cap="flat">
              <a:solidFill>
                <a:srgbClr val="FF6600"/>
              </a:solidFill>
              <a:prstDash val="dash"/>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67" name="Line 73"/>
            <p:cNvSpPr>
              <a:spLocks noChangeShapeType="1"/>
            </p:cNvSpPr>
            <p:nvPr/>
          </p:nvSpPr>
          <p:spPr bwMode="auto">
            <a:xfrm>
              <a:off x="2931669" y="5301208"/>
              <a:ext cx="0" cy="87204"/>
            </a:xfrm>
            <a:prstGeom prst="line">
              <a:avLst/>
            </a:prstGeom>
            <a:solidFill>
              <a:srgbClr val="2894FF"/>
            </a:solidFill>
            <a:ln w="19050" cap="flat">
              <a:solidFill>
                <a:srgbClr val="FF66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68" name="Line 74"/>
            <p:cNvSpPr>
              <a:spLocks noChangeShapeType="1"/>
            </p:cNvSpPr>
            <p:nvPr/>
          </p:nvSpPr>
          <p:spPr bwMode="auto">
            <a:xfrm>
              <a:off x="3554557" y="5301208"/>
              <a:ext cx="0" cy="87204"/>
            </a:xfrm>
            <a:prstGeom prst="line">
              <a:avLst/>
            </a:prstGeom>
            <a:solidFill>
              <a:srgbClr val="2894FF"/>
            </a:solidFill>
            <a:ln w="19050" cap="flat">
              <a:solidFill>
                <a:srgbClr val="FF66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69" name="Line 75"/>
            <p:cNvSpPr>
              <a:spLocks noChangeShapeType="1"/>
            </p:cNvSpPr>
            <p:nvPr/>
          </p:nvSpPr>
          <p:spPr bwMode="auto">
            <a:xfrm>
              <a:off x="4177444" y="5301208"/>
              <a:ext cx="0" cy="87204"/>
            </a:xfrm>
            <a:prstGeom prst="line">
              <a:avLst/>
            </a:prstGeom>
            <a:solidFill>
              <a:srgbClr val="2894FF"/>
            </a:solidFill>
            <a:ln w="19050" cap="flat">
              <a:solidFill>
                <a:srgbClr val="FF66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70" name="Line 76"/>
            <p:cNvSpPr>
              <a:spLocks noChangeShapeType="1"/>
            </p:cNvSpPr>
            <p:nvPr/>
          </p:nvSpPr>
          <p:spPr bwMode="auto">
            <a:xfrm>
              <a:off x="4803446" y="5301208"/>
              <a:ext cx="0" cy="87204"/>
            </a:xfrm>
            <a:prstGeom prst="line">
              <a:avLst/>
            </a:prstGeom>
            <a:solidFill>
              <a:srgbClr val="2894FF"/>
            </a:solidFill>
            <a:ln w="19050" cap="flat">
              <a:solidFill>
                <a:srgbClr val="FF66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93" name="Rectangle 99"/>
            <p:cNvSpPr>
              <a:spLocks noChangeArrowheads="1"/>
            </p:cNvSpPr>
            <p:nvPr/>
          </p:nvSpPr>
          <p:spPr bwMode="auto">
            <a:xfrm>
              <a:off x="3411292" y="5186753"/>
              <a:ext cx="345703" cy="64281"/>
            </a:xfrm>
            <a:prstGeom prst="rect">
              <a:avLst/>
            </a:prstGeom>
            <a:solidFill>
              <a:srgbClr val="2894FF"/>
            </a:solidFill>
            <a:ln w="190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71" name="Rectangle 77"/>
            <p:cNvSpPr>
              <a:spLocks noChangeArrowheads="1"/>
            </p:cNvSpPr>
            <p:nvPr/>
          </p:nvSpPr>
          <p:spPr bwMode="auto">
            <a:xfrm>
              <a:off x="3791254" y="2617204"/>
              <a:ext cx="87204" cy="67203"/>
            </a:xfrm>
            <a:prstGeom prst="rect">
              <a:avLst/>
            </a:prstGeom>
            <a:solidFill>
              <a:srgbClr val="2894FF"/>
            </a:solidFill>
            <a:ln w="190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73" name="Rectangle 79"/>
            <p:cNvSpPr>
              <a:spLocks noChangeArrowheads="1"/>
            </p:cNvSpPr>
            <p:nvPr/>
          </p:nvSpPr>
          <p:spPr bwMode="auto">
            <a:xfrm>
              <a:off x="3414407" y="2763298"/>
              <a:ext cx="165065" cy="116874"/>
            </a:xfrm>
            <a:prstGeom prst="rect">
              <a:avLst/>
            </a:prstGeom>
            <a:solidFill>
              <a:srgbClr val="2894FF"/>
            </a:solidFill>
            <a:ln w="190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75" name="Rectangle 81"/>
            <p:cNvSpPr>
              <a:spLocks noChangeArrowheads="1"/>
            </p:cNvSpPr>
            <p:nvPr/>
          </p:nvSpPr>
          <p:spPr bwMode="auto">
            <a:xfrm>
              <a:off x="3364576" y="3125609"/>
              <a:ext cx="102776" cy="81812"/>
            </a:xfrm>
            <a:prstGeom prst="rect">
              <a:avLst/>
            </a:prstGeom>
            <a:solidFill>
              <a:srgbClr val="2894FF"/>
            </a:solidFill>
            <a:ln w="190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77" name="Rectangle 83"/>
            <p:cNvSpPr>
              <a:spLocks noChangeArrowheads="1"/>
            </p:cNvSpPr>
            <p:nvPr/>
          </p:nvSpPr>
          <p:spPr bwMode="auto">
            <a:xfrm>
              <a:off x="3601273" y="3292155"/>
              <a:ext cx="109005" cy="87656"/>
            </a:xfrm>
            <a:prstGeom prst="rect">
              <a:avLst/>
            </a:prstGeom>
            <a:solidFill>
              <a:srgbClr val="2894FF"/>
            </a:solidFill>
            <a:ln w="190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79" name="Rectangle 85"/>
            <p:cNvSpPr>
              <a:spLocks noChangeArrowheads="1"/>
            </p:cNvSpPr>
            <p:nvPr/>
          </p:nvSpPr>
          <p:spPr bwMode="auto">
            <a:xfrm>
              <a:off x="3747652" y="3482076"/>
              <a:ext cx="87204" cy="64281"/>
            </a:xfrm>
            <a:prstGeom prst="rect">
              <a:avLst/>
            </a:prstGeom>
            <a:solidFill>
              <a:srgbClr val="2894FF"/>
            </a:solidFill>
            <a:ln w="190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81" name="Rectangle 87"/>
            <p:cNvSpPr>
              <a:spLocks noChangeArrowheads="1"/>
            </p:cNvSpPr>
            <p:nvPr/>
          </p:nvSpPr>
          <p:spPr bwMode="auto">
            <a:xfrm>
              <a:off x="3567014" y="3803483"/>
              <a:ext cx="127692" cy="105187"/>
            </a:xfrm>
            <a:prstGeom prst="rect">
              <a:avLst/>
            </a:prstGeom>
            <a:solidFill>
              <a:srgbClr val="2894FF"/>
            </a:solidFill>
            <a:ln w="190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83" name="Rectangle 89"/>
            <p:cNvSpPr>
              <a:spLocks noChangeArrowheads="1"/>
            </p:cNvSpPr>
            <p:nvPr/>
          </p:nvSpPr>
          <p:spPr bwMode="auto">
            <a:xfrm>
              <a:off x="3445551" y="3978795"/>
              <a:ext cx="121463" cy="93500"/>
            </a:xfrm>
            <a:prstGeom prst="rect">
              <a:avLst/>
            </a:prstGeom>
            <a:solidFill>
              <a:srgbClr val="2894FF"/>
            </a:solidFill>
            <a:ln w="190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85" name="Rectangle 91"/>
            <p:cNvSpPr>
              <a:spLocks noChangeArrowheads="1"/>
            </p:cNvSpPr>
            <p:nvPr/>
          </p:nvSpPr>
          <p:spPr bwMode="auto">
            <a:xfrm>
              <a:off x="3523412" y="4317731"/>
              <a:ext cx="127692" cy="105187"/>
            </a:xfrm>
            <a:prstGeom prst="rect">
              <a:avLst/>
            </a:prstGeom>
            <a:solidFill>
              <a:srgbClr val="2894FF"/>
            </a:solidFill>
            <a:ln w="190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87" name="Rectangle 93"/>
            <p:cNvSpPr>
              <a:spLocks noChangeArrowheads="1"/>
            </p:cNvSpPr>
            <p:nvPr/>
          </p:nvSpPr>
          <p:spPr bwMode="auto">
            <a:xfrm>
              <a:off x="3473581" y="4493043"/>
              <a:ext cx="118349" cy="96421"/>
            </a:xfrm>
            <a:prstGeom prst="rect">
              <a:avLst/>
            </a:prstGeom>
            <a:solidFill>
              <a:srgbClr val="2894FF"/>
            </a:solidFill>
            <a:ln w="190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89" name="Rectangle 95"/>
            <p:cNvSpPr>
              <a:spLocks noChangeArrowheads="1"/>
            </p:cNvSpPr>
            <p:nvPr/>
          </p:nvSpPr>
          <p:spPr bwMode="auto">
            <a:xfrm>
              <a:off x="3423750" y="4837823"/>
              <a:ext cx="127692" cy="96421"/>
            </a:xfrm>
            <a:prstGeom prst="rect">
              <a:avLst/>
            </a:prstGeom>
            <a:solidFill>
              <a:srgbClr val="2894FF"/>
            </a:solidFill>
            <a:ln w="190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91" name="Rectangle 97"/>
            <p:cNvSpPr>
              <a:spLocks noChangeArrowheads="1"/>
            </p:cNvSpPr>
            <p:nvPr/>
          </p:nvSpPr>
          <p:spPr bwMode="auto">
            <a:xfrm>
              <a:off x="3567014" y="5007292"/>
              <a:ext cx="124578" cy="96421"/>
            </a:xfrm>
            <a:prstGeom prst="rect">
              <a:avLst/>
            </a:prstGeom>
            <a:solidFill>
              <a:srgbClr val="2894FF"/>
            </a:solidFill>
            <a:ln w="190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Tree>
    <p:custDataLst>
      <p:tags r:id="rId1"/>
    </p:custDataLst>
    <p:extLst>
      <p:ext uri="{BB962C8B-B14F-4D97-AF65-F5344CB8AC3E}">
        <p14:creationId xmlns:p14="http://schemas.microsoft.com/office/powerpoint/2010/main" val="1412193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ahel"/>
          <p:cNvPicPr/>
          <p:nvPr/>
        </p:nvPicPr>
        <p:blipFill>
          <a:blip r:embed="rId3" cstate="print"/>
          <a:srcRect/>
          <a:stretch>
            <a:fillRect/>
          </a:stretch>
        </p:blipFill>
        <p:spPr bwMode="auto">
          <a:xfrm>
            <a:off x="1752600" y="5218044"/>
            <a:ext cx="1261110" cy="954156"/>
          </a:xfrm>
          <a:prstGeom prst="rect">
            <a:avLst/>
          </a:prstGeom>
          <a:noFill/>
          <a:ln w="9525">
            <a:noFill/>
            <a:miter lim="800000"/>
            <a:headEnd/>
            <a:tailEnd/>
          </a:ln>
        </p:spPr>
      </p:pic>
      <p:sp>
        <p:nvSpPr>
          <p:cNvPr id="9218" name="Title 1"/>
          <p:cNvSpPr>
            <a:spLocks noGrp="1"/>
          </p:cNvSpPr>
          <p:nvPr>
            <p:ph type="title"/>
          </p:nvPr>
        </p:nvSpPr>
        <p:spPr/>
        <p:txBody>
          <a:bodyPr/>
          <a:lstStyle/>
          <a:p>
            <a:r>
              <a:rPr lang="en-GB" dirty="0"/>
              <a:t>Letter from Prof Rolf Stahel</a:t>
            </a:r>
            <a:endParaRPr lang="en-US" dirty="0"/>
          </a:p>
        </p:txBody>
      </p:sp>
      <p:sp>
        <p:nvSpPr>
          <p:cNvPr id="32771" name="Content Placeholder 2"/>
          <p:cNvSpPr>
            <a:spLocks noGrp="1"/>
          </p:cNvSpPr>
          <p:nvPr>
            <p:ph idx="1"/>
          </p:nvPr>
        </p:nvSpPr>
        <p:spPr>
          <a:xfrm>
            <a:off x="1647825" y="1295400"/>
            <a:ext cx="7268493" cy="5486400"/>
          </a:xfrm>
          <a:ln>
            <a:solidFill>
              <a:schemeClr val="accent1"/>
            </a:solidFill>
          </a:ln>
        </p:spPr>
        <p:txBody>
          <a:bodyPr lIns="91440" rIns="0"/>
          <a:lstStyle/>
          <a:p>
            <a:pPr marL="0" indent="0">
              <a:spcBef>
                <a:spcPts val="0"/>
              </a:spcBef>
              <a:buFontTx/>
              <a:buNone/>
              <a:tabLst>
                <a:tab pos="441325" algn="l"/>
              </a:tabLst>
              <a:defRPr/>
            </a:pPr>
            <a:r>
              <a:rPr lang="en-GB" sz="1400" dirty="0"/>
              <a:t>Dear Colleagues</a:t>
            </a:r>
            <a:endParaRPr lang="en-US" sz="1400" dirty="0"/>
          </a:p>
          <a:p>
            <a:pPr marL="0" indent="0">
              <a:spcBef>
                <a:spcPts val="0"/>
              </a:spcBef>
              <a:buFontTx/>
              <a:buNone/>
              <a:tabLst>
                <a:tab pos="441325" algn="l"/>
              </a:tabLst>
              <a:defRPr/>
            </a:pPr>
            <a:r>
              <a:rPr lang="en-US" sz="1400" dirty="0"/>
              <a:t>It is my pleasure to present this ETOP slide set which has been designed to highlight and summarise key findings in thoracic cancers from the major congresses in 2014. This slide set specifically focuses on the European Society for Medical Oncology Congress and is available in 3 languages – English, Italian and Japanese.</a:t>
            </a:r>
          </a:p>
          <a:p>
            <a:pPr marL="0" indent="0">
              <a:spcBef>
                <a:spcPts val="0"/>
              </a:spcBef>
              <a:buFontTx/>
              <a:buNone/>
              <a:tabLst>
                <a:tab pos="441325" algn="l"/>
              </a:tabLst>
              <a:defRPr/>
            </a:pPr>
            <a:r>
              <a:rPr lang="en-GB" sz="1400" dirty="0"/>
              <a:t>The area of clinical research in oncology is a challenging and ever changing environment. Within this environment we all value access to scientific data and research which helps to educate and inspire further advancements in our roles as scientists, clinicians and educators. I hope you find this review of the latest developments in thoracic cancers of benefit to you in your practice. If you would like to share your thoughts with us we would welcome your comments. Please send any correspondence to </a:t>
            </a:r>
            <a:r>
              <a:rPr lang="en-GB" sz="1400" u="sng" dirty="0">
                <a:solidFill>
                  <a:srgbClr val="3F5075"/>
                </a:solidFill>
                <a:hlinkClick r:id="rId4"/>
              </a:rPr>
              <a:t>etop@etop.eu-org</a:t>
            </a:r>
            <a:r>
              <a:rPr lang="en-GB" sz="1400" dirty="0">
                <a:solidFill>
                  <a:schemeClr val="bg1"/>
                </a:solidFill>
              </a:rPr>
              <a:t>.</a:t>
            </a:r>
            <a:endParaRPr lang="en-GB" sz="1400" dirty="0">
              <a:solidFill>
                <a:srgbClr val="FF0000"/>
              </a:solidFill>
            </a:endParaRPr>
          </a:p>
          <a:p>
            <a:pPr marL="0" indent="0">
              <a:buNone/>
              <a:tabLst>
                <a:tab pos="441325" algn="l"/>
              </a:tabLst>
              <a:defRPr/>
            </a:pPr>
            <a:r>
              <a:rPr lang="en-US" sz="1400" dirty="0">
                <a:solidFill>
                  <a:srgbClr val="363636"/>
                </a:solidFill>
              </a:rPr>
              <a:t>I would like to thank our ETOP members </a:t>
            </a:r>
            <a:r>
              <a:rPr lang="en-US" sz="1400" dirty="0" err="1">
                <a:solidFill>
                  <a:srgbClr val="363636"/>
                </a:solidFill>
              </a:rPr>
              <a:t>Drs</a:t>
            </a:r>
            <a:r>
              <a:rPr lang="en-US" sz="1400" dirty="0">
                <a:solidFill>
                  <a:srgbClr val="363636"/>
                </a:solidFill>
              </a:rPr>
              <a:t> </a:t>
            </a:r>
            <a:r>
              <a:rPr lang="en-US" sz="1400" dirty="0" err="1">
                <a:solidFill>
                  <a:srgbClr val="363636"/>
                </a:solidFill>
              </a:rPr>
              <a:t>Solange</a:t>
            </a:r>
            <a:r>
              <a:rPr lang="en-US" sz="1400" dirty="0">
                <a:solidFill>
                  <a:srgbClr val="363636"/>
                </a:solidFill>
              </a:rPr>
              <a:t> Peters and Martin Reck for their roles as Editors – for prioritising abstracts and reviewing slide content – also Dr Serena </a:t>
            </a:r>
            <a:r>
              <a:rPr lang="en-US" sz="1400" dirty="0" err="1">
                <a:solidFill>
                  <a:srgbClr val="363636"/>
                </a:solidFill>
              </a:rPr>
              <a:t>Ricciardi</a:t>
            </a:r>
            <a:r>
              <a:rPr lang="en-US" sz="1400" dirty="0">
                <a:solidFill>
                  <a:srgbClr val="363636"/>
                </a:solidFill>
              </a:rPr>
              <a:t> for overseeing translation to Italian. The slide set you see before you would not be possible without their commitment and hard work. </a:t>
            </a:r>
          </a:p>
          <a:p>
            <a:pPr marL="0" indent="0">
              <a:spcBef>
                <a:spcPts val="0"/>
              </a:spcBef>
              <a:spcAft>
                <a:spcPts val="1200"/>
              </a:spcAft>
              <a:buFontTx/>
              <a:buNone/>
              <a:tabLst>
                <a:tab pos="441325" algn="l"/>
              </a:tabLst>
              <a:defRPr/>
            </a:pPr>
            <a:r>
              <a:rPr lang="en-US" sz="1400" dirty="0"/>
              <a:t>And finally, we are also very grateful to Lilly Oncology for their financial, </a:t>
            </a:r>
            <a:r>
              <a:rPr lang="en-US" sz="1400" dirty="0" err="1"/>
              <a:t>administerial</a:t>
            </a:r>
            <a:r>
              <a:rPr lang="en-US" sz="1400" dirty="0"/>
              <a:t> and logistical support in the realisation of this complex yet rewarding activity.</a:t>
            </a:r>
          </a:p>
          <a:p>
            <a:pPr marL="0" indent="0">
              <a:spcBef>
                <a:spcPts val="0"/>
              </a:spcBef>
              <a:spcAft>
                <a:spcPts val="1200"/>
              </a:spcAft>
              <a:buFontTx/>
              <a:buNone/>
              <a:tabLst>
                <a:tab pos="441325" algn="l"/>
              </a:tabLst>
              <a:defRPr/>
            </a:pPr>
            <a:endParaRPr lang="en-US" sz="1050" dirty="0"/>
          </a:p>
          <a:p>
            <a:pPr marL="0" indent="0">
              <a:spcBef>
                <a:spcPts val="0"/>
              </a:spcBef>
              <a:spcAft>
                <a:spcPts val="1200"/>
              </a:spcAft>
              <a:buFontTx/>
              <a:buNone/>
              <a:tabLst>
                <a:tab pos="441325" algn="l"/>
              </a:tabLst>
              <a:defRPr/>
            </a:pPr>
            <a:endParaRPr lang="en-US" sz="1400" dirty="0"/>
          </a:p>
          <a:p>
            <a:pPr marL="0" indent="0">
              <a:spcBef>
                <a:spcPts val="0"/>
              </a:spcBef>
              <a:spcAft>
                <a:spcPts val="1200"/>
              </a:spcAft>
              <a:buFontTx/>
              <a:buNone/>
              <a:tabLst>
                <a:tab pos="441325" algn="l"/>
              </a:tabLst>
              <a:defRPr/>
            </a:pPr>
            <a:r>
              <a:rPr lang="en-US" sz="1400" dirty="0"/>
              <a:t>Yours sincerely, </a:t>
            </a:r>
            <a:br>
              <a:rPr lang="en-US" sz="1400" dirty="0"/>
            </a:br>
            <a:r>
              <a:rPr lang="en-US" sz="1400" i="1" dirty="0"/>
              <a:t>Rolf Stahel </a:t>
            </a:r>
            <a:br>
              <a:rPr lang="en-US" sz="1400" i="1" dirty="0"/>
            </a:br>
            <a:r>
              <a:rPr lang="en-GB" sz="1400" b="1" dirty="0"/>
              <a:t>President, ETOP Foundation Council</a:t>
            </a:r>
            <a:endParaRPr lang="en-GB" sz="1400" b="1" i="1" dirty="0"/>
          </a:p>
        </p:txBody>
      </p:sp>
      <p:pic>
        <p:nvPicPr>
          <p:cNvPr id="4" name="Picture 3" descr="Stahel Rolf.jpg"/>
          <p:cNvPicPr>
            <a:picLocks noChangeAspect="1"/>
          </p:cNvPicPr>
          <p:nvPr/>
        </p:nvPicPr>
        <p:blipFill>
          <a:blip r:embed="rId5" cstate="print"/>
          <a:stretch>
            <a:fillRect/>
          </a:stretch>
        </p:blipFill>
        <p:spPr>
          <a:xfrm>
            <a:off x="228600" y="1304925"/>
            <a:ext cx="1322834" cy="1914543"/>
          </a:xfrm>
          <a:prstGeom prst="roundRect">
            <a:avLst>
              <a:gd name="adj" fmla="val 8780"/>
            </a:avLst>
          </a:prstGeom>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NZ" sz="1800" dirty="0"/>
              <a:t>1195O: Final results of the SAKK 16/00 trial: A randomized phase III trial comparing </a:t>
            </a:r>
            <a:r>
              <a:rPr lang="en-NZ" sz="1800" dirty="0" err="1"/>
              <a:t>neoadjuvant</a:t>
            </a:r>
            <a:r>
              <a:rPr lang="en-NZ" sz="1800" dirty="0"/>
              <a:t> </a:t>
            </a:r>
            <a:r>
              <a:rPr lang="en-NZ" sz="1800" dirty="0" err="1"/>
              <a:t>chemoradiation</a:t>
            </a:r>
            <a:r>
              <a:rPr lang="en-NZ" sz="1800" dirty="0"/>
              <a:t> to chemotherapy alone in stage IIIA/N2 non-small cell lung cancer (NSCLC) – </a:t>
            </a:r>
            <a:r>
              <a:rPr lang="en-NZ" sz="1800" dirty="0" err="1"/>
              <a:t>Pless</a:t>
            </a:r>
            <a:r>
              <a:rPr lang="en-NZ" sz="1800" dirty="0"/>
              <a:t> M et al</a:t>
            </a:r>
            <a:endParaRPr lang="en-GB" sz="2000" dirty="0"/>
          </a:p>
        </p:txBody>
      </p:sp>
      <p:sp>
        <p:nvSpPr>
          <p:cNvPr id="5123" name="Rectangle 3"/>
          <p:cNvSpPr>
            <a:spLocks noGrp="1" noChangeArrowheads="1"/>
          </p:cNvSpPr>
          <p:nvPr>
            <p:ph type="body" idx="1"/>
          </p:nvPr>
        </p:nvSpPr>
        <p:spPr/>
        <p:txBody>
          <a:bodyPr/>
          <a:lstStyle/>
          <a:p>
            <a:pPr>
              <a:spcAft>
                <a:spcPts val="300"/>
              </a:spcAft>
            </a:pPr>
            <a:r>
              <a:rPr lang="en-GB" sz="1600" b="1" dirty="0"/>
              <a:t>Study objective</a:t>
            </a:r>
          </a:p>
          <a:p>
            <a:pPr lvl="1">
              <a:spcAft>
                <a:spcPts val="300"/>
              </a:spcAft>
            </a:pPr>
            <a:r>
              <a:rPr lang="en-GB" sz="1600" dirty="0"/>
              <a:t>To determine if the addition of </a:t>
            </a:r>
            <a:r>
              <a:rPr lang="en-GB" sz="1600" dirty="0" err="1"/>
              <a:t>neoadjuvant</a:t>
            </a:r>
            <a:r>
              <a:rPr lang="en-GB" sz="1600" dirty="0"/>
              <a:t> radiotherapy (RT) improves outcomes in patients with stage IIIA/N2 NSCLC receiving </a:t>
            </a:r>
            <a:r>
              <a:rPr lang="en-GB" sz="1600" dirty="0" err="1"/>
              <a:t>neoadjuvant</a:t>
            </a:r>
            <a:r>
              <a:rPr lang="en-GB" sz="1600" dirty="0"/>
              <a:t> chemotherapy (CT) + surgery</a:t>
            </a:r>
            <a:endParaRPr lang="en-NZ" sz="1600" dirty="0"/>
          </a:p>
        </p:txBody>
      </p:sp>
      <p:sp>
        <p:nvSpPr>
          <p:cNvPr id="5124" name="Text Box 4"/>
          <p:cNvSpPr txBox="1">
            <a:spLocks noChangeArrowheads="1"/>
          </p:cNvSpPr>
          <p:nvPr/>
        </p:nvSpPr>
        <p:spPr bwMode="auto">
          <a:xfrm>
            <a:off x="5126465" y="6474897"/>
            <a:ext cx="379687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err="1"/>
              <a:t>Pless</a:t>
            </a:r>
            <a:r>
              <a:rPr lang="en-NZ" sz="1200" dirty="0"/>
              <a:t> </a:t>
            </a:r>
            <a:r>
              <a:rPr lang="en-GB" sz="1200" dirty="0">
                <a:solidFill>
                  <a:srgbClr val="363636"/>
                </a:solidFill>
              </a:rPr>
              <a:t>et 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1195O</a:t>
            </a:r>
            <a:endParaRPr lang="en-GB" sz="1200" dirty="0"/>
          </a:p>
        </p:txBody>
      </p:sp>
      <p:sp>
        <p:nvSpPr>
          <p:cNvPr id="20" name="Rectangle 9"/>
          <p:cNvSpPr txBox="1">
            <a:spLocks noChangeArrowheads="1"/>
          </p:cNvSpPr>
          <p:nvPr/>
        </p:nvSpPr>
        <p:spPr bwMode="auto">
          <a:xfrm>
            <a:off x="251435" y="5298529"/>
            <a:ext cx="3031727" cy="84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02850"/>
              </a:buClr>
              <a:buFontTx/>
              <a:buNone/>
            </a:pPr>
            <a:r>
              <a:rPr lang="en-GB" sz="1400" b="1" dirty="0">
                <a:solidFill>
                  <a:srgbClr val="363636"/>
                </a:solidFill>
              </a:rPr>
              <a:t>Primary endpoint</a:t>
            </a:r>
          </a:p>
          <a:p>
            <a:pPr>
              <a:buClr>
                <a:srgbClr val="002850"/>
              </a:buClr>
            </a:pPr>
            <a:r>
              <a:rPr lang="en-GB" sz="1400" dirty="0">
                <a:solidFill>
                  <a:srgbClr val="363636"/>
                </a:solidFill>
              </a:rPr>
              <a:t>Event-free survival (EFS)</a:t>
            </a:r>
          </a:p>
          <a:p>
            <a:pPr>
              <a:buClr>
                <a:srgbClr val="002850"/>
              </a:buClr>
            </a:pPr>
            <a:endParaRPr lang="en-GB" sz="1400" dirty="0">
              <a:solidFill>
                <a:srgbClr val="363636"/>
              </a:solidFill>
            </a:endParaRPr>
          </a:p>
        </p:txBody>
      </p:sp>
      <p:sp>
        <p:nvSpPr>
          <p:cNvPr id="38" name="AutoShape 9"/>
          <p:cNvSpPr>
            <a:spLocks noChangeArrowheads="1"/>
          </p:cNvSpPr>
          <p:nvPr/>
        </p:nvSpPr>
        <p:spPr bwMode="auto">
          <a:xfrm>
            <a:off x="624840" y="2680875"/>
            <a:ext cx="2179320" cy="2446106"/>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NZ" altLang="zh-CN" sz="1600" dirty="0">
                <a:solidFill>
                  <a:srgbClr val="FFFFFF"/>
                </a:solidFill>
                <a:ea typeface="SimSun" pitchFamily="2" charset="-122"/>
              </a:rPr>
              <a:t>Resectable stage IIIA/N2 NSCLC</a:t>
            </a:r>
          </a:p>
          <a:p>
            <a:pPr marL="228600" indent="-228600" defTabSz="892175" eaLnBrk="0" hangingPunct="0">
              <a:spcAft>
                <a:spcPct val="30000"/>
              </a:spcAft>
              <a:buFont typeface="Arial" pitchFamily="34" charset="0"/>
              <a:buChar char="•"/>
            </a:pPr>
            <a:r>
              <a:rPr lang="en-NZ" altLang="zh-CN" sz="1600" dirty="0">
                <a:solidFill>
                  <a:srgbClr val="FFFFFF"/>
                </a:solidFill>
                <a:ea typeface="SimSun" pitchFamily="2" charset="-122"/>
              </a:rPr>
              <a:t>PS 0–1</a:t>
            </a:r>
          </a:p>
          <a:p>
            <a:pPr marL="228600" indent="-228600" defTabSz="892175" eaLnBrk="0" hangingPunct="0">
              <a:spcAft>
                <a:spcPct val="30000"/>
              </a:spcAft>
              <a:buFont typeface="Arial" pitchFamily="34" charset="0"/>
              <a:buChar char="•"/>
            </a:pPr>
            <a:r>
              <a:rPr lang="en-NZ" altLang="zh-CN" sz="1600" dirty="0">
                <a:solidFill>
                  <a:srgbClr val="FFFFFF"/>
                </a:solidFill>
                <a:ea typeface="SimSun" pitchFamily="2" charset="-122"/>
              </a:rPr>
              <a:t>Adequate organ function</a:t>
            </a:r>
          </a:p>
          <a:p>
            <a:pPr defTabSz="892175" eaLnBrk="0" hangingPunct="0">
              <a:spcAft>
                <a:spcPct val="30000"/>
              </a:spcAft>
            </a:pPr>
            <a:r>
              <a:rPr lang="en-NZ" altLang="zh-CN" sz="1600" dirty="0">
                <a:solidFill>
                  <a:srgbClr val="FFFFFF"/>
                </a:solidFill>
                <a:ea typeface="SimSun" pitchFamily="2" charset="-122"/>
              </a:rPr>
              <a:t>(n=232)</a:t>
            </a:r>
          </a:p>
        </p:txBody>
      </p:sp>
      <p:sp>
        <p:nvSpPr>
          <p:cNvPr id="27" name="Text Box 5"/>
          <p:cNvSpPr txBox="1">
            <a:spLocks noChangeArrowheads="1"/>
          </p:cNvSpPr>
          <p:nvPr/>
        </p:nvSpPr>
        <p:spPr bwMode="auto">
          <a:xfrm>
            <a:off x="231775" y="6290231"/>
            <a:ext cx="43402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a:t>CT, </a:t>
            </a:r>
            <a:r>
              <a:rPr lang="en-NZ" sz="1200" dirty="0"/>
              <a:t>cisplatin 100 mg/m</a:t>
            </a:r>
            <a:r>
              <a:rPr lang="en-NZ" sz="1200" baseline="30000" dirty="0"/>
              <a:t>2</a:t>
            </a:r>
            <a:r>
              <a:rPr lang="en-NZ" sz="1200" dirty="0"/>
              <a:t> and docetaxel 85 mg/m</a:t>
            </a:r>
            <a:r>
              <a:rPr lang="en-NZ" sz="1200" baseline="30000" dirty="0"/>
              <a:t>2</a:t>
            </a:r>
            <a:r>
              <a:rPr lang="en-NZ" sz="1200" dirty="0"/>
              <a:t> D1, q3w</a:t>
            </a:r>
          </a:p>
          <a:p>
            <a:r>
              <a:rPr lang="en-NZ" sz="1200" dirty="0"/>
              <a:t>RT, with 44 </a:t>
            </a:r>
            <a:r>
              <a:rPr lang="en-NZ" sz="1200" dirty="0" err="1"/>
              <a:t>Gy</a:t>
            </a:r>
            <a:r>
              <a:rPr lang="en-NZ" sz="1200" dirty="0"/>
              <a:t> in 22 fractions in 3 weeks</a:t>
            </a:r>
            <a:endParaRPr lang="en-GB" sz="1200" dirty="0"/>
          </a:p>
        </p:txBody>
      </p:sp>
      <p:sp>
        <p:nvSpPr>
          <p:cNvPr id="28" name="Oval 14"/>
          <p:cNvSpPr>
            <a:spLocks noChangeArrowheads="1"/>
          </p:cNvSpPr>
          <p:nvPr/>
        </p:nvSpPr>
        <p:spPr bwMode="auto">
          <a:xfrm>
            <a:off x="3484337" y="3614051"/>
            <a:ext cx="583595" cy="584200"/>
          </a:xfrm>
          <a:prstGeom prst="ellipse">
            <a:avLst/>
          </a:prstGeom>
          <a:noFill/>
          <a:ln w="28575">
            <a:solidFill>
              <a:schemeClr val="bg1"/>
            </a:solidFill>
            <a:round/>
            <a:headEnd/>
            <a:tailEnd/>
          </a:ln>
        </p:spPr>
        <p:txBody>
          <a:bodyPr wrap="none" anchor="ctr"/>
          <a:lstStyle/>
          <a:p>
            <a:pPr algn="ctr"/>
            <a:r>
              <a:rPr lang="en-GB" altLang="zh-CN" sz="2000" b="1" dirty="0">
                <a:solidFill>
                  <a:schemeClr val="bg1"/>
                </a:solidFill>
                <a:ea typeface="SimSun" pitchFamily="2" charset="-122"/>
              </a:rPr>
              <a:t>R</a:t>
            </a:r>
            <a:br>
              <a:rPr lang="en-GB" altLang="zh-CN" sz="2000" b="1" dirty="0">
                <a:solidFill>
                  <a:schemeClr val="bg1"/>
                </a:solidFill>
                <a:ea typeface="SimSun" pitchFamily="2" charset="-122"/>
              </a:rPr>
            </a:br>
            <a:r>
              <a:rPr lang="en-GB" altLang="zh-CN" sz="1400" b="1" dirty="0">
                <a:solidFill>
                  <a:schemeClr val="bg1"/>
                </a:solidFill>
                <a:ea typeface="SimSun" pitchFamily="2" charset="-122"/>
              </a:rPr>
              <a:t>1:1</a:t>
            </a:r>
            <a:endParaRPr lang="en-GB" altLang="zh-CN" sz="2000" b="1" dirty="0">
              <a:solidFill>
                <a:schemeClr val="bg1"/>
              </a:solidFill>
              <a:ea typeface="SimSun" pitchFamily="2" charset="-122"/>
            </a:endParaRPr>
          </a:p>
        </p:txBody>
      </p:sp>
      <p:cxnSp>
        <p:nvCxnSpPr>
          <p:cNvPr id="45" name="AutoShape 15"/>
          <p:cNvCxnSpPr>
            <a:cxnSpLocks noChangeShapeType="1"/>
            <a:stCxn id="28" idx="0"/>
            <a:endCxn id="55" idx="1"/>
          </p:cNvCxnSpPr>
          <p:nvPr/>
        </p:nvCxnSpPr>
        <p:spPr bwMode="auto">
          <a:xfrm rot="5400000" flipH="1" flipV="1">
            <a:off x="3755865" y="2970637"/>
            <a:ext cx="663684" cy="623145"/>
          </a:xfrm>
          <a:prstGeom prst="bentConnector2">
            <a:avLst/>
          </a:prstGeom>
          <a:noFill/>
          <a:ln w="38100">
            <a:solidFill>
              <a:schemeClr val="bg1"/>
            </a:solidFill>
            <a:miter lim="800000"/>
            <a:headEnd/>
            <a:tailEnd type="triangle" w="med" len="med"/>
          </a:ln>
        </p:spPr>
      </p:cxnSp>
      <p:cxnSp>
        <p:nvCxnSpPr>
          <p:cNvPr id="46" name="AutoShape 16"/>
          <p:cNvCxnSpPr>
            <a:cxnSpLocks noChangeShapeType="1"/>
            <a:stCxn id="28" idx="4"/>
            <a:endCxn id="54" idx="1"/>
          </p:cNvCxnSpPr>
          <p:nvPr/>
        </p:nvCxnSpPr>
        <p:spPr bwMode="auto">
          <a:xfrm rot="16200000" flipH="1">
            <a:off x="3852378" y="4122007"/>
            <a:ext cx="580060" cy="732547"/>
          </a:xfrm>
          <a:prstGeom prst="bentConnector2">
            <a:avLst/>
          </a:prstGeom>
          <a:noFill/>
          <a:ln w="38100">
            <a:solidFill>
              <a:schemeClr val="bg1"/>
            </a:solidFill>
            <a:miter lim="800000"/>
            <a:headEnd/>
            <a:tailEnd type="triangle" w="med" len="med"/>
          </a:ln>
        </p:spPr>
      </p:cxnSp>
      <p:cxnSp>
        <p:nvCxnSpPr>
          <p:cNvPr id="51" name="AutoShape 19"/>
          <p:cNvCxnSpPr>
            <a:cxnSpLocks noChangeShapeType="1"/>
            <a:stCxn id="38" idx="3"/>
            <a:endCxn id="28" idx="2"/>
          </p:cNvCxnSpPr>
          <p:nvPr/>
        </p:nvCxnSpPr>
        <p:spPr bwMode="auto">
          <a:xfrm>
            <a:off x="2804160" y="3903928"/>
            <a:ext cx="680177" cy="2223"/>
          </a:xfrm>
          <a:prstGeom prst="straightConnector1">
            <a:avLst/>
          </a:prstGeom>
          <a:noFill/>
          <a:ln w="38100">
            <a:solidFill>
              <a:schemeClr val="bg1"/>
            </a:solidFill>
            <a:round/>
            <a:headEnd/>
            <a:tailEnd type="triangle" w="med" len="med"/>
          </a:ln>
        </p:spPr>
      </p:cxnSp>
      <p:cxnSp>
        <p:nvCxnSpPr>
          <p:cNvPr id="52" name="AutoShape 20"/>
          <p:cNvCxnSpPr>
            <a:cxnSpLocks noChangeShapeType="1"/>
            <a:stCxn id="54" idx="3"/>
          </p:cNvCxnSpPr>
          <p:nvPr/>
        </p:nvCxnSpPr>
        <p:spPr bwMode="auto">
          <a:xfrm flipV="1">
            <a:off x="7918140" y="4758131"/>
            <a:ext cx="715502" cy="20180"/>
          </a:xfrm>
          <a:prstGeom prst="straightConnector1">
            <a:avLst/>
          </a:prstGeom>
          <a:noFill/>
          <a:ln w="38100">
            <a:solidFill>
              <a:schemeClr val="bg1"/>
            </a:solidFill>
            <a:prstDash val="dash"/>
            <a:round/>
            <a:headEnd/>
            <a:tailEnd type="triangle" w="med" len="med"/>
          </a:ln>
        </p:spPr>
      </p:cxnSp>
      <p:cxnSp>
        <p:nvCxnSpPr>
          <p:cNvPr id="53" name="AutoShape 21"/>
          <p:cNvCxnSpPr>
            <a:cxnSpLocks noChangeShapeType="1"/>
            <a:stCxn id="55" idx="3"/>
          </p:cNvCxnSpPr>
          <p:nvPr/>
        </p:nvCxnSpPr>
        <p:spPr bwMode="auto">
          <a:xfrm flipV="1">
            <a:off x="7919720" y="2939657"/>
            <a:ext cx="713922" cy="10710"/>
          </a:xfrm>
          <a:prstGeom prst="straightConnector1">
            <a:avLst/>
          </a:prstGeom>
          <a:noFill/>
          <a:ln w="38100">
            <a:solidFill>
              <a:schemeClr val="bg1"/>
            </a:solidFill>
            <a:round/>
            <a:headEnd/>
            <a:tailEnd type="triangle" w="med" len="med"/>
          </a:ln>
        </p:spPr>
      </p:cxnSp>
      <p:sp>
        <p:nvSpPr>
          <p:cNvPr id="54" name="AutoShape 12"/>
          <p:cNvSpPr>
            <a:spLocks noChangeArrowheads="1"/>
          </p:cNvSpPr>
          <p:nvPr/>
        </p:nvSpPr>
        <p:spPr bwMode="auto">
          <a:xfrm>
            <a:off x="4508682" y="4361411"/>
            <a:ext cx="3409458" cy="833799"/>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err="1">
                <a:solidFill>
                  <a:schemeClr val="tx2"/>
                </a:solidFill>
                <a:ea typeface="SimSun" pitchFamily="2" charset="-122"/>
              </a:rPr>
              <a:t>Neoadjuvant</a:t>
            </a:r>
            <a:r>
              <a:rPr lang="en-GB" altLang="zh-CN" sz="1600" dirty="0">
                <a:solidFill>
                  <a:schemeClr val="tx2"/>
                </a:solidFill>
                <a:ea typeface="SimSun" pitchFamily="2" charset="-122"/>
              </a:rPr>
              <a:t> CT alone, then surgery</a:t>
            </a:r>
          </a:p>
          <a:p>
            <a:pPr algn="ctr" defTabSz="892175" eaLnBrk="0" hangingPunct="0"/>
            <a:r>
              <a:rPr lang="en-GB" altLang="zh-CN" sz="1600" dirty="0">
                <a:solidFill>
                  <a:schemeClr val="tx2"/>
                </a:solidFill>
                <a:ea typeface="SimSun" pitchFamily="2" charset="-122"/>
              </a:rPr>
              <a:t>(n=115)</a:t>
            </a:r>
          </a:p>
        </p:txBody>
      </p:sp>
      <p:sp>
        <p:nvSpPr>
          <p:cNvPr id="55" name="AutoShape 8"/>
          <p:cNvSpPr>
            <a:spLocks noChangeArrowheads="1"/>
          </p:cNvSpPr>
          <p:nvPr/>
        </p:nvSpPr>
        <p:spPr bwMode="auto">
          <a:xfrm>
            <a:off x="4399280" y="2257672"/>
            <a:ext cx="3520440" cy="1385390"/>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NZ" altLang="zh-CN" sz="1600" dirty="0" err="1">
                <a:solidFill>
                  <a:schemeClr val="tx2"/>
                </a:solidFill>
                <a:ea typeface="SimSun" pitchFamily="2" charset="-122"/>
              </a:rPr>
              <a:t>Chemoradiation</a:t>
            </a:r>
            <a:r>
              <a:rPr lang="en-NZ" altLang="zh-CN" sz="1600" dirty="0">
                <a:solidFill>
                  <a:schemeClr val="tx2"/>
                </a:solidFill>
                <a:ea typeface="SimSun" pitchFamily="2" charset="-122"/>
              </a:rPr>
              <a:t> (CRT):</a:t>
            </a:r>
          </a:p>
          <a:p>
            <a:pPr algn="ctr" defTabSz="892175" eaLnBrk="0" hangingPunct="0"/>
            <a:r>
              <a:rPr lang="en-NZ" altLang="zh-CN" sz="1600" dirty="0">
                <a:solidFill>
                  <a:schemeClr val="tx2"/>
                </a:solidFill>
                <a:ea typeface="SimSun" pitchFamily="2" charset="-122"/>
              </a:rPr>
              <a:t>Three cycles of neoadjuvant CT, followed by accelerated concomitant boost, then surgery</a:t>
            </a:r>
          </a:p>
          <a:p>
            <a:pPr algn="ctr" defTabSz="892175" eaLnBrk="0" hangingPunct="0"/>
            <a:r>
              <a:rPr lang="en-NZ" altLang="zh-CN" sz="1600" dirty="0">
                <a:solidFill>
                  <a:schemeClr val="tx2"/>
                </a:solidFill>
                <a:ea typeface="SimSun" pitchFamily="2" charset="-122"/>
              </a:rPr>
              <a:t>(n=117)</a:t>
            </a:r>
            <a:endParaRPr lang="en-GB" altLang="zh-CN" sz="1600" dirty="0">
              <a:solidFill>
                <a:schemeClr val="tx2"/>
              </a:solidFill>
              <a:ea typeface="SimSun" pitchFamily="2" charset="-122"/>
            </a:endParaRPr>
          </a:p>
        </p:txBody>
      </p:sp>
      <p:sp>
        <p:nvSpPr>
          <p:cNvPr id="17" name="Content Placeholder 26"/>
          <p:cNvSpPr txBox="1">
            <a:spLocks/>
          </p:cNvSpPr>
          <p:nvPr/>
        </p:nvSpPr>
        <p:spPr bwMode="auto">
          <a:xfrm>
            <a:off x="4694172" y="3600476"/>
            <a:ext cx="3452359" cy="892175"/>
          </a:xfrm>
          <a:prstGeom prst="rect">
            <a:avLst/>
          </a:prstGeom>
          <a:noFill/>
          <a:ln w="9525">
            <a:noFill/>
            <a:miter lim="800000"/>
            <a:headEnd/>
            <a:tailEnd/>
          </a:ln>
        </p:spPr>
        <p:txBody>
          <a:bodyPr/>
          <a:lstStyle/>
          <a:p>
            <a:pPr marL="190500" indent="-190500" algn="l">
              <a:spcBef>
                <a:spcPts val="0"/>
              </a:spcBef>
              <a:spcAft>
                <a:spcPts val="400"/>
              </a:spcAft>
              <a:defRPr/>
            </a:pPr>
            <a:r>
              <a:rPr lang="en-GB" sz="1400" b="1" dirty="0">
                <a:latin typeface="+mn-lt"/>
              </a:rPr>
              <a:t>Stratification</a:t>
            </a:r>
          </a:p>
          <a:p>
            <a:pPr marL="203200" indent="-203200">
              <a:spcBef>
                <a:spcPts val="0"/>
              </a:spcBef>
              <a:spcAft>
                <a:spcPts val="400"/>
              </a:spcAft>
              <a:buFont typeface="Arial" pitchFamily="34" charset="0"/>
              <a:buChar char="•"/>
              <a:defRPr/>
            </a:pPr>
            <a:r>
              <a:rPr lang="en-GB" sz="1400" dirty="0" err="1">
                <a:latin typeface="+mn-lt"/>
              </a:rPr>
              <a:t>Mediastinal</a:t>
            </a:r>
            <a:r>
              <a:rPr lang="en-GB" sz="1400" dirty="0">
                <a:latin typeface="+mn-lt"/>
              </a:rPr>
              <a:t> bulk (≥5 cm vs. &lt;5 cm), weight loss (</a:t>
            </a:r>
            <a:r>
              <a:rPr lang="en-GB" sz="1400" dirty="0"/>
              <a:t>≥5% vs. &lt;5%</a:t>
            </a:r>
            <a:r>
              <a:rPr lang="en-GB" sz="1400" dirty="0">
                <a:latin typeface="+mn-lt"/>
              </a:rPr>
              <a:t>), centre</a:t>
            </a:r>
          </a:p>
        </p:txBody>
      </p:sp>
      <p:sp>
        <p:nvSpPr>
          <p:cNvPr id="18" name="Rectangle 9"/>
          <p:cNvSpPr txBox="1">
            <a:spLocks noChangeArrowheads="1"/>
          </p:cNvSpPr>
          <p:nvPr/>
        </p:nvSpPr>
        <p:spPr bwMode="auto">
          <a:xfrm>
            <a:off x="4932273" y="5298529"/>
            <a:ext cx="3793700" cy="84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02850"/>
              </a:buClr>
              <a:buFontTx/>
              <a:buNone/>
            </a:pPr>
            <a:r>
              <a:rPr lang="en-GB" sz="1400" b="1" dirty="0">
                <a:solidFill>
                  <a:srgbClr val="363636"/>
                </a:solidFill>
              </a:rPr>
              <a:t>Secondary endpoints</a:t>
            </a:r>
          </a:p>
          <a:p>
            <a:pPr>
              <a:buClr>
                <a:srgbClr val="002850"/>
              </a:buClr>
            </a:pPr>
            <a:r>
              <a:rPr lang="en-GB" sz="1400" dirty="0">
                <a:solidFill>
                  <a:srgbClr val="363636"/>
                </a:solidFill>
              </a:rPr>
              <a:t>OS, post-operative 30-day mortality, ORR, failure pattern, rate of complete resection, operability</a:t>
            </a:r>
          </a:p>
        </p:txBody>
      </p:sp>
    </p:spTree>
    <p:custDataLst>
      <p:tags r:id="rId1"/>
    </p:custDataLst>
    <p:extLst>
      <p:ext uri="{BB962C8B-B14F-4D97-AF65-F5344CB8AC3E}">
        <p14:creationId xmlns:p14="http://schemas.microsoft.com/office/powerpoint/2010/main" val="2687753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NZ" sz="1800" dirty="0">
                <a:solidFill>
                  <a:srgbClr val="002850"/>
                </a:solidFill>
              </a:rPr>
              <a:t>1195O: Final results of the SAKK 16/00 trial: a randomized phase III trial comparing </a:t>
            </a:r>
            <a:r>
              <a:rPr lang="en-NZ" sz="1800" dirty="0" err="1">
                <a:solidFill>
                  <a:srgbClr val="002850"/>
                </a:solidFill>
              </a:rPr>
              <a:t>neoadjuvant</a:t>
            </a:r>
            <a:r>
              <a:rPr lang="en-NZ" sz="1800" dirty="0">
                <a:solidFill>
                  <a:srgbClr val="002850"/>
                </a:solidFill>
              </a:rPr>
              <a:t> </a:t>
            </a:r>
            <a:r>
              <a:rPr lang="en-NZ" sz="1800" dirty="0" err="1">
                <a:solidFill>
                  <a:srgbClr val="002850"/>
                </a:solidFill>
              </a:rPr>
              <a:t>chemoradiation</a:t>
            </a:r>
            <a:r>
              <a:rPr lang="en-NZ" sz="1800" dirty="0">
                <a:solidFill>
                  <a:srgbClr val="002850"/>
                </a:solidFill>
              </a:rPr>
              <a:t> to chemotherapy alone in stage IIIA/N2 non-small cell lung cancer (NSCLC) – </a:t>
            </a:r>
            <a:r>
              <a:rPr lang="en-NZ" sz="1800" dirty="0" err="1">
                <a:solidFill>
                  <a:srgbClr val="002850"/>
                </a:solidFill>
              </a:rPr>
              <a:t>Pless</a:t>
            </a:r>
            <a:r>
              <a:rPr lang="en-NZ" sz="1800" dirty="0">
                <a:solidFill>
                  <a:srgbClr val="002850"/>
                </a:solidFill>
              </a:rPr>
              <a:t> M et al</a:t>
            </a:r>
            <a:endParaRPr lang="en-GB" sz="1600" dirty="0"/>
          </a:p>
        </p:txBody>
      </p:sp>
      <p:sp>
        <p:nvSpPr>
          <p:cNvPr id="5123" name="Rectangle 3"/>
          <p:cNvSpPr>
            <a:spLocks noGrp="1" noChangeArrowheads="1"/>
          </p:cNvSpPr>
          <p:nvPr>
            <p:ph type="body" idx="1"/>
          </p:nvPr>
        </p:nvSpPr>
        <p:spPr/>
        <p:txBody>
          <a:bodyPr/>
          <a:lstStyle/>
          <a:p>
            <a:pPr>
              <a:spcAft>
                <a:spcPts val="300"/>
              </a:spcAft>
            </a:pPr>
            <a:r>
              <a:rPr lang="en-GB" sz="1800" b="1" dirty="0"/>
              <a:t>Key results</a:t>
            </a:r>
          </a:p>
          <a:p>
            <a:pPr lvl="1">
              <a:spcAft>
                <a:spcPts val="300"/>
              </a:spcAft>
            </a:pPr>
            <a:r>
              <a:rPr lang="en-NZ" sz="1800" dirty="0"/>
              <a:t>Neither EFS nor OS were significantly longer with CRT</a:t>
            </a:r>
          </a:p>
        </p:txBody>
      </p:sp>
      <p:sp>
        <p:nvSpPr>
          <p:cNvPr id="5124" name="Text Box 4"/>
          <p:cNvSpPr txBox="1">
            <a:spLocks noChangeArrowheads="1"/>
          </p:cNvSpPr>
          <p:nvPr/>
        </p:nvSpPr>
        <p:spPr bwMode="auto">
          <a:xfrm>
            <a:off x="5126465" y="6474897"/>
            <a:ext cx="379687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err="1"/>
              <a:t>Pless</a:t>
            </a:r>
            <a:r>
              <a:rPr lang="en-NZ" sz="1200" dirty="0"/>
              <a:t> </a:t>
            </a:r>
            <a:r>
              <a:rPr lang="en-GB" sz="1200" dirty="0">
                <a:solidFill>
                  <a:srgbClr val="363636"/>
                </a:solidFill>
              </a:rPr>
              <a:t>et 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1195O</a:t>
            </a:r>
            <a:endParaRPr lang="en-GB" sz="1200" dirty="0"/>
          </a:p>
        </p:txBody>
      </p:sp>
      <p:grpSp>
        <p:nvGrpSpPr>
          <p:cNvPr id="2" name="Group 1"/>
          <p:cNvGrpSpPr/>
          <p:nvPr/>
        </p:nvGrpSpPr>
        <p:grpSpPr>
          <a:xfrm>
            <a:off x="264473" y="2010326"/>
            <a:ext cx="4230498" cy="4188218"/>
            <a:chOff x="264473" y="2010326"/>
            <a:chExt cx="4230498" cy="4188218"/>
          </a:xfrm>
        </p:grpSpPr>
        <p:sp>
          <p:nvSpPr>
            <p:cNvPr id="487" name="TextBox 486"/>
            <p:cNvSpPr txBox="1"/>
            <p:nvPr/>
          </p:nvSpPr>
          <p:spPr>
            <a:xfrm>
              <a:off x="485134" y="2709654"/>
              <a:ext cx="397866" cy="2610971"/>
            </a:xfrm>
            <a:prstGeom prst="rect">
              <a:avLst/>
            </a:prstGeom>
            <a:noFill/>
          </p:spPr>
          <p:txBody>
            <a:bodyPr wrap="none" rtlCol="0">
              <a:spAutoFit/>
            </a:bodyPr>
            <a:lstStyle/>
            <a:p>
              <a:pPr algn="r">
                <a:spcAft>
                  <a:spcPts val="2200"/>
                </a:spcAft>
              </a:pPr>
              <a:r>
                <a:rPr lang="en-GB" sz="1200" dirty="0"/>
                <a:t>1.0</a:t>
              </a:r>
            </a:p>
            <a:p>
              <a:pPr algn="r">
                <a:spcAft>
                  <a:spcPts val="2200"/>
                </a:spcAft>
              </a:pPr>
              <a:r>
                <a:rPr lang="en-GB" sz="1200" dirty="0"/>
                <a:t>0.8</a:t>
              </a:r>
            </a:p>
            <a:p>
              <a:pPr algn="r">
                <a:spcAft>
                  <a:spcPts val="2200"/>
                </a:spcAft>
              </a:pPr>
              <a:r>
                <a:rPr lang="en-GB" sz="1200" dirty="0"/>
                <a:t>0.6</a:t>
              </a:r>
            </a:p>
            <a:p>
              <a:pPr algn="r">
                <a:spcAft>
                  <a:spcPts val="2200"/>
                </a:spcAft>
              </a:pPr>
              <a:r>
                <a:rPr lang="en-GB" sz="1200" dirty="0"/>
                <a:t>0.4</a:t>
              </a:r>
            </a:p>
            <a:p>
              <a:pPr algn="r">
                <a:spcAft>
                  <a:spcPts val="2200"/>
                </a:spcAft>
              </a:pPr>
              <a:r>
                <a:rPr lang="en-GB" sz="1200" dirty="0"/>
                <a:t>0.2</a:t>
              </a:r>
            </a:p>
            <a:p>
              <a:pPr algn="r">
                <a:spcAft>
                  <a:spcPts val="2200"/>
                </a:spcAft>
              </a:pPr>
              <a:r>
                <a:rPr lang="en-GB" sz="1200" dirty="0"/>
                <a:t>0</a:t>
              </a:r>
            </a:p>
          </p:txBody>
        </p:sp>
        <p:sp>
          <p:nvSpPr>
            <p:cNvPr id="488" name="TextBox 487"/>
            <p:cNvSpPr txBox="1"/>
            <p:nvPr/>
          </p:nvSpPr>
          <p:spPr>
            <a:xfrm rot="16200000">
              <a:off x="-514105" y="3876640"/>
              <a:ext cx="1834156" cy="276999"/>
            </a:xfrm>
            <a:prstGeom prst="rect">
              <a:avLst/>
            </a:prstGeom>
            <a:noFill/>
          </p:spPr>
          <p:txBody>
            <a:bodyPr wrap="none" rtlCol="0">
              <a:spAutoFit/>
            </a:bodyPr>
            <a:lstStyle/>
            <a:p>
              <a:pPr algn="ctr"/>
              <a:r>
                <a:rPr lang="en-GB" sz="1200" dirty="0"/>
                <a:t>Event-free survival (ITT)</a:t>
              </a:r>
            </a:p>
          </p:txBody>
        </p:sp>
        <p:sp>
          <p:nvSpPr>
            <p:cNvPr id="489" name="TextBox 488"/>
            <p:cNvSpPr txBox="1"/>
            <p:nvPr/>
          </p:nvSpPr>
          <p:spPr>
            <a:xfrm>
              <a:off x="794086" y="5200968"/>
              <a:ext cx="3700885" cy="276999"/>
            </a:xfrm>
            <a:prstGeom prst="rect">
              <a:avLst/>
            </a:prstGeom>
            <a:noFill/>
          </p:spPr>
          <p:txBody>
            <a:bodyPr wrap="none" rtlCol="0">
              <a:spAutoFit/>
            </a:bodyPr>
            <a:lstStyle/>
            <a:p>
              <a:pPr>
                <a:tabLst>
                  <a:tab pos="517525" algn="ctr"/>
                  <a:tab pos="990600" algn="ctr"/>
                  <a:tab pos="1460500" algn="ctr"/>
                  <a:tab pos="1933575" algn="ctr"/>
                  <a:tab pos="2409825" algn="ctr"/>
                  <a:tab pos="2882900" algn="ctr"/>
                  <a:tab pos="3355975" algn="ctr"/>
                </a:tabLst>
              </a:pPr>
              <a:r>
                <a:rPr lang="en-GB" sz="1200" dirty="0"/>
                <a:t>0	24	48	72	96	120	144	168</a:t>
              </a:r>
            </a:p>
          </p:txBody>
        </p:sp>
        <p:sp>
          <p:nvSpPr>
            <p:cNvPr id="490" name="TextBox 489"/>
            <p:cNvSpPr txBox="1"/>
            <p:nvPr/>
          </p:nvSpPr>
          <p:spPr>
            <a:xfrm>
              <a:off x="2038466" y="5422151"/>
              <a:ext cx="1169616" cy="276999"/>
            </a:xfrm>
            <a:prstGeom prst="rect">
              <a:avLst/>
            </a:prstGeom>
            <a:noFill/>
          </p:spPr>
          <p:txBody>
            <a:bodyPr wrap="none" rtlCol="0">
              <a:spAutoFit/>
            </a:bodyPr>
            <a:lstStyle/>
            <a:p>
              <a:pPr algn="ctr"/>
              <a:r>
                <a:rPr lang="en-GB" sz="1200" dirty="0"/>
                <a:t>Time (months)</a:t>
              </a:r>
            </a:p>
          </p:txBody>
        </p:sp>
        <p:sp>
          <p:nvSpPr>
            <p:cNvPr id="495" name="TextBox 494"/>
            <p:cNvSpPr txBox="1"/>
            <p:nvPr/>
          </p:nvSpPr>
          <p:spPr>
            <a:xfrm>
              <a:off x="2332167" y="2010326"/>
              <a:ext cx="582211" cy="338554"/>
            </a:xfrm>
            <a:prstGeom prst="rect">
              <a:avLst/>
            </a:prstGeom>
            <a:noFill/>
          </p:spPr>
          <p:txBody>
            <a:bodyPr wrap="none" rtlCol="0">
              <a:spAutoFit/>
            </a:bodyPr>
            <a:lstStyle/>
            <a:p>
              <a:pPr algn="ctr"/>
              <a:r>
                <a:rPr lang="en-GB" sz="1600" b="1" dirty="0"/>
                <a:t>EFS</a:t>
              </a:r>
            </a:p>
          </p:txBody>
        </p:sp>
        <p:grpSp>
          <p:nvGrpSpPr>
            <p:cNvPr id="5288" name="Group 5287"/>
            <p:cNvGrpSpPr/>
            <p:nvPr/>
          </p:nvGrpSpPr>
          <p:grpSpPr>
            <a:xfrm>
              <a:off x="836615" y="2848293"/>
              <a:ext cx="3405189" cy="2390775"/>
              <a:chOff x="855663" y="2374900"/>
              <a:chExt cx="3405189" cy="2390775"/>
            </a:xfrm>
          </p:grpSpPr>
          <p:sp>
            <p:nvSpPr>
              <p:cNvPr id="6" name="Freeform 5"/>
              <p:cNvSpPr>
                <a:spLocks/>
              </p:cNvSpPr>
              <p:nvPr/>
            </p:nvSpPr>
            <p:spPr bwMode="auto">
              <a:xfrm>
                <a:off x="944564" y="2374900"/>
                <a:ext cx="3316288" cy="2298700"/>
              </a:xfrm>
              <a:custGeom>
                <a:avLst/>
                <a:gdLst>
                  <a:gd name="T0" fmla="*/ 0 w 2091"/>
                  <a:gd name="T1" fmla="*/ 0 h 1448"/>
                  <a:gd name="T2" fmla="*/ 0 w 2091"/>
                  <a:gd name="T3" fmla="*/ 1448 h 1448"/>
                  <a:gd name="T4" fmla="*/ 2091 w 2091"/>
                  <a:gd name="T5" fmla="*/ 1448 h 1448"/>
                </a:gdLst>
                <a:ahLst/>
                <a:cxnLst>
                  <a:cxn ang="0">
                    <a:pos x="T0" y="T1"/>
                  </a:cxn>
                  <a:cxn ang="0">
                    <a:pos x="T2" y="T3"/>
                  </a:cxn>
                  <a:cxn ang="0">
                    <a:pos x="T4" y="T5"/>
                  </a:cxn>
                </a:cxnLst>
                <a:rect l="0" t="0" r="r" b="b"/>
                <a:pathLst>
                  <a:path w="2091" h="1448">
                    <a:moveTo>
                      <a:pt x="0" y="0"/>
                    </a:moveTo>
                    <a:lnTo>
                      <a:pt x="0" y="1448"/>
                    </a:lnTo>
                    <a:lnTo>
                      <a:pt x="2091" y="1448"/>
                    </a:lnTo>
                  </a:path>
                </a:pathLst>
              </a:custGeom>
              <a:noFill/>
              <a:ln w="285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Line 6"/>
              <p:cNvSpPr>
                <a:spLocks noChangeShapeType="1"/>
              </p:cNvSpPr>
              <p:nvPr/>
            </p:nvSpPr>
            <p:spPr bwMode="auto">
              <a:xfrm>
                <a:off x="855663" y="2374900"/>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Line 7"/>
              <p:cNvSpPr>
                <a:spLocks noChangeShapeType="1"/>
              </p:cNvSpPr>
              <p:nvPr/>
            </p:nvSpPr>
            <p:spPr bwMode="auto">
              <a:xfrm>
                <a:off x="855663" y="2835275"/>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8"/>
              <p:cNvSpPr>
                <a:spLocks noChangeShapeType="1"/>
              </p:cNvSpPr>
              <p:nvPr/>
            </p:nvSpPr>
            <p:spPr bwMode="auto">
              <a:xfrm>
                <a:off x="855663" y="3295650"/>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9"/>
              <p:cNvSpPr>
                <a:spLocks noChangeShapeType="1"/>
              </p:cNvSpPr>
              <p:nvPr/>
            </p:nvSpPr>
            <p:spPr bwMode="auto">
              <a:xfrm>
                <a:off x="855663" y="3756025"/>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10"/>
              <p:cNvSpPr>
                <a:spLocks noChangeShapeType="1"/>
              </p:cNvSpPr>
              <p:nvPr/>
            </p:nvSpPr>
            <p:spPr bwMode="auto">
              <a:xfrm>
                <a:off x="855663" y="4213225"/>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1"/>
              <p:cNvSpPr>
                <a:spLocks noChangeShapeType="1"/>
              </p:cNvSpPr>
              <p:nvPr/>
            </p:nvSpPr>
            <p:spPr bwMode="auto">
              <a:xfrm>
                <a:off x="855663" y="4673600"/>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2"/>
              <p:cNvSpPr>
                <a:spLocks noChangeShapeType="1"/>
              </p:cNvSpPr>
              <p:nvPr/>
            </p:nvSpPr>
            <p:spPr bwMode="auto">
              <a:xfrm>
                <a:off x="3314701" y="4673600"/>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3"/>
              <p:cNvSpPr>
                <a:spLocks noChangeShapeType="1"/>
              </p:cNvSpPr>
              <p:nvPr/>
            </p:nvSpPr>
            <p:spPr bwMode="auto">
              <a:xfrm>
                <a:off x="2838451" y="4673600"/>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4"/>
              <p:cNvSpPr>
                <a:spLocks noChangeShapeType="1"/>
              </p:cNvSpPr>
              <p:nvPr/>
            </p:nvSpPr>
            <p:spPr bwMode="auto">
              <a:xfrm>
                <a:off x="4260851" y="4673600"/>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5"/>
              <p:cNvSpPr>
                <a:spLocks noChangeShapeType="1"/>
              </p:cNvSpPr>
              <p:nvPr/>
            </p:nvSpPr>
            <p:spPr bwMode="auto">
              <a:xfrm>
                <a:off x="3787776" y="4673600"/>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6"/>
              <p:cNvSpPr>
                <a:spLocks noChangeShapeType="1"/>
              </p:cNvSpPr>
              <p:nvPr/>
            </p:nvSpPr>
            <p:spPr bwMode="auto">
              <a:xfrm>
                <a:off x="2365376" y="4673600"/>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7"/>
              <p:cNvSpPr>
                <a:spLocks noChangeShapeType="1"/>
              </p:cNvSpPr>
              <p:nvPr/>
            </p:nvSpPr>
            <p:spPr bwMode="auto">
              <a:xfrm>
                <a:off x="1893888" y="4673600"/>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8"/>
              <p:cNvSpPr>
                <a:spLocks noChangeShapeType="1"/>
              </p:cNvSpPr>
              <p:nvPr/>
            </p:nvSpPr>
            <p:spPr bwMode="auto">
              <a:xfrm>
                <a:off x="1420813" y="4673600"/>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9"/>
              <p:cNvSpPr>
                <a:spLocks noChangeShapeType="1"/>
              </p:cNvSpPr>
              <p:nvPr/>
            </p:nvSpPr>
            <p:spPr bwMode="auto">
              <a:xfrm>
                <a:off x="944563" y="4673600"/>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286" name="Group 5285"/>
            <p:cNvGrpSpPr/>
            <p:nvPr/>
          </p:nvGrpSpPr>
          <p:grpSpPr>
            <a:xfrm>
              <a:off x="935040" y="2848293"/>
              <a:ext cx="2954338" cy="2178050"/>
              <a:chOff x="954088" y="2374900"/>
              <a:chExt cx="2954338" cy="2178050"/>
            </a:xfrm>
          </p:grpSpPr>
          <p:sp>
            <p:nvSpPr>
              <p:cNvPr id="5144" name="Freeform 49"/>
              <p:cNvSpPr>
                <a:spLocks/>
              </p:cNvSpPr>
              <p:nvPr/>
            </p:nvSpPr>
            <p:spPr bwMode="auto">
              <a:xfrm>
                <a:off x="954088" y="2374900"/>
                <a:ext cx="2951163" cy="2136775"/>
              </a:xfrm>
              <a:custGeom>
                <a:avLst/>
                <a:gdLst>
                  <a:gd name="T0" fmla="*/ 0 w 1859"/>
                  <a:gd name="T1" fmla="*/ 40 h 1346"/>
                  <a:gd name="T2" fmla="*/ 12 w 1859"/>
                  <a:gd name="T3" fmla="*/ 72 h 1346"/>
                  <a:gd name="T4" fmla="*/ 14 w 1859"/>
                  <a:gd name="T5" fmla="*/ 86 h 1346"/>
                  <a:gd name="T6" fmla="*/ 22 w 1859"/>
                  <a:gd name="T7" fmla="*/ 160 h 1346"/>
                  <a:gd name="T8" fmla="*/ 32 w 1859"/>
                  <a:gd name="T9" fmla="*/ 202 h 1346"/>
                  <a:gd name="T10" fmla="*/ 36 w 1859"/>
                  <a:gd name="T11" fmla="*/ 214 h 1346"/>
                  <a:gd name="T12" fmla="*/ 40 w 1859"/>
                  <a:gd name="T13" fmla="*/ 226 h 1346"/>
                  <a:gd name="T14" fmla="*/ 44 w 1859"/>
                  <a:gd name="T15" fmla="*/ 238 h 1346"/>
                  <a:gd name="T16" fmla="*/ 52 w 1859"/>
                  <a:gd name="T17" fmla="*/ 260 h 1346"/>
                  <a:gd name="T18" fmla="*/ 54 w 1859"/>
                  <a:gd name="T19" fmla="*/ 286 h 1346"/>
                  <a:gd name="T20" fmla="*/ 62 w 1859"/>
                  <a:gd name="T21" fmla="*/ 300 h 1346"/>
                  <a:gd name="T22" fmla="*/ 66 w 1859"/>
                  <a:gd name="T23" fmla="*/ 310 h 1346"/>
                  <a:gd name="T24" fmla="*/ 70 w 1859"/>
                  <a:gd name="T25" fmla="*/ 374 h 1346"/>
                  <a:gd name="T26" fmla="*/ 74 w 1859"/>
                  <a:gd name="T27" fmla="*/ 386 h 1346"/>
                  <a:gd name="T28" fmla="*/ 78 w 1859"/>
                  <a:gd name="T29" fmla="*/ 400 h 1346"/>
                  <a:gd name="T30" fmla="*/ 82 w 1859"/>
                  <a:gd name="T31" fmla="*/ 426 h 1346"/>
                  <a:gd name="T32" fmla="*/ 84 w 1859"/>
                  <a:gd name="T33" fmla="*/ 450 h 1346"/>
                  <a:gd name="T34" fmla="*/ 92 w 1859"/>
                  <a:gd name="T35" fmla="*/ 488 h 1346"/>
                  <a:gd name="T36" fmla="*/ 96 w 1859"/>
                  <a:gd name="T37" fmla="*/ 524 h 1346"/>
                  <a:gd name="T38" fmla="*/ 100 w 1859"/>
                  <a:gd name="T39" fmla="*/ 550 h 1346"/>
                  <a:gd name="T40" fmla="*/ 112 w 1859"/>
                  <a:gd name="T41" fmla="*/ 562 h 1346"/>
                  <a:gd name="T42" fmla="*/ 116 w 1859"/>
                  <a:gd name="T43" fmla="*/ 588 h 1346"/>
                  <a:gd name="T44" fmla="*/ 120 w 1859"/>
                  <a:gd name="T45" fmla="*/ 612 h 1346"/>
                  <a:gd name="T46" fmla="*/ 122 w 1859"/>
                  <a:gd name="T47" fmla="*/ 636 h 1346"/>
                  <a:gd name="T48" fmla="*/ 126 w 1859"/>
                  <a:gd name="T49" fmla="*/ 650 h 1346"/>
                  <a:gd name="T50" fmla="*/ 130 w 1859"/>
                  <a:gd name="T51" fmla="*/ 662 h 1346"/>
                  <a:gd name="T52" fmla="*/ 132 w 1859"/>
                  <a:gd name="T53" fmla="*/ 674 h 1346"/>
                  <a:gd name="T54" fmla="*/ 142 w 1859"/>
                  <a:gd name="T55" fmla="*/ 688 h 1346"/>
                  <a:gd name="T56" fmla="*/ 146 w 1859"/>
                  <a:gd name="T57" fmla="*/ 700 h 1346"/>
                  <a:gd name="T58" fmla="*/ 152 w 1859"/>
                  <a:gd name="T59" fmla="*/ 716 h 1346"/>
                  <a:gd name="T60" fmla="*/ 160 w 1859"/>
                  <a:gd name="T61" fmla="*/ 742 h 1346"/>
                  <a:gd name="T62" fmla="*/ 168 w 1859"/>
                  <a:gd name="T63" fmla="*/ 756 h 1346"/>
                  <a:gd name="T64" fmla="*/ 176 w 1859"/>
                  <a:gd name="T65" fmla="*/ 768 h 1346"/>
                  <a:gd name="T66" fmla="*/ 194 w 1859"/>
                  <a:gd name="T67" fmla="*/ 780 h 1346"/>
                  <a:gd name="T68" fmla="*/ 212 w 1859"/>
                  <a:gd name="T69" fmla="*/ 792 h 1346"/>
                  <a:gd name="T70" fmla="*/ 224 w 1859"/>
                  <a:gd name="T71" fmla="*/ 822 h 1346"/>
                  <a:gd name="T72" fmla="*/ 268 w 1859"/>
                  <a:gd name="T73" fmla="*/ 834 h 1346"/>
                  <a:gd name="T74" fmla="*/ 280 w 1859"/>
                  <a:gd name="T75" fmla="*/ 852 h 1346"/>
                  <a:gd name="T76" fmla="*/ 288 w 1859"/>
                  <a:gd name="T77" fmla="*/ 866 h 1346"/>
                  <a:gd name="T78" fmla="*/ 300 w 1859"/>
                  <a:gd name="T79" fmla="*/ 884 h 1346"/>
                  <a:gd name="T80" fmla="*/ 310 w 1859"/>
                  <a:gd name="T81" fmla="*/ 896 h 1346"/>
                  <a:gd name="T82" fmla="*/ 412 w 1859"/>
                  <a:gd name="T83" fmla="*/ 912 h 1346"/>
                  <a:gd name="T84" fmla="*/ 416 w 1859"/>
                  <a:gd name="T85" fmla="*/ 932 h 1346"/>
                  <a:gd name="T86" fmla="*/ 420 w 1859"/>
                  <a:gd name="T87" fmla="*/ 948 h 1346"/>
                  <a:gd name="T88" fmla="*/ 442 w 1859"/>
                  <a:gd name="T89" fmla="*/ 966 h 1346"/>
                  <a:gd name="T90" fmla="*/ 496 w 1859"/>
                  <a:gd name="T91" fmla="*/ 982 h 1346"/>
                  <a:gd name="T92" fmla="*/ 526 w 1859"/>
                  <a:gd name="T93" fmla="*/ 1002 h 1346"/>
                  <a:gd name="T94" fmla="*/ 530 w 1859"/>
                  <a:gd name="T95" fmla="*/ 1018 h 1346"/>
                  <a:gd name="T96" fmla="*/ 532 w 1859"/>
                  <a:gd name="T97" fmla="*/ 1038 h 1346"/>
                  <a:gd name="T98" fmla="*/ 598 w 1859"/>
                  <a:gd name="T99" fmla="*/ 1060 h 1346"/>
                  <a:gd name="T100" fmla="*/ 612 w 1859"/>
                  <a:gd name="T101" fmla="*/ 1080 h 1346"/>
                  <a:gd name="T102" fmla="*/ 624 w 1859"/>
                  <a:gd name="T103" fmla="*/ 1104 h 1346"/>
                  <a:gd name="T104" fmla="*/ 636 w 1859"/>
                  <a:gd name="T105" fmla="*/ 1126 h 1346"/>
                  <a:gd name="T106" fmla="*/ 772 w 1859"/>
                  <a:gd name="T107" fmla="*/ 1152 h 1346"/>
                  <a:gd name="T108" fmla="*/ 782 w 1859"/>
                  <a:gd name="T109" fmla="*/ 1176 h 1346"/>
                  <a:gd name="T110" fmla="*/ 1035 w 1859"/>
                  <a:gd name="T111" fmla="*/ 1210 h 1346"/>
                  <a:gd name="T112" fmla="*/ 1049 w 1859"/>
                  <a:gd name="T113" fmla="*/ 1242 h 1346"/>
                  <a:gd name="T114" fmla="*/ 1457 w 1859"/>
                  <a:gd name="T115" fmla="*/ 1294 h 1346"/>
                  <a:gd name="T116" fmla="*/ 1505 w 1859"/>
                  <a:gd name="T117"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9" h="1346">
                    <a:moveTo>
                      <a:pt x="0" y="0"/>
                    </a:moveTo>
                    <a:lnTo>
                      <a:pt x="0" y="40"/>
                    </a:lnTo>
                    <a:lnTo>
                      <a:pt x="12" y="40"/>
                    </a:lnTo>
                    <a:lnTo>
                      <a:pt x="12" y="72"/>
                    </a:lnTo>
                    <a:lnTo>
                      <a:pt x="14" y="72"/>
                    </a:lnTo>
                    <a:lnTo>
                      <a:pt x="14" y="86"/>
                    </a:lnTo>
                    <a:lnTo>
                      <a:pt x="22" y="86"/>
                    </a:lnTo>
                    <a:lnTo>
                      <a:pt x="22" y="160"/>
                    </a:lnTo>
                    <a:lnTo>
                      <a:pt x="32" y="160"/>
                    </a:lnTo>
                    <a:lnTo>
                      <a:pt x="32" y="202"/>
                    </a:lnTo>
                    <a:lnTo>
                      <a:pt x="36" y="202"/>
                    </a:lnTo>
                    <a:lnTo>
                      <a:pt x="36" y="214"/>
                    </a:lnTo>
                    <a:lnTo>
                      <a:pt x="40" y="214"/>
                    </a:lnTo>
                    <a:lnTo>
                      <a:pt x="40" y="226"/>
                    </a:lnTo>
                    <a:lnTo>
                      <a:pt x="44" y="226"/>
                    </a:lnTo>
                    <a:lnTo>
                      <a:pt x="44" y="238"/>
                    </a:lnTo>
                    <a:lnTo>
                      <a:pt x="52" y="238"/>
                    </a:lnTo>
                    <a:lnTo>
                      <a:pt x="52" y="260"/>
                    </a:lnTo>
                    <a:lnTo>
                      <a:pt x="54" y="260"/>
                    </a:lnTo>
                    <a:lnTo>
                      <a:pt x="54" y="286"/>
                    </a:lnTo>
                    <a:lnTo>
                      <a:pt x="62" y="286"/>
                    </a:lnTo>
                    <a:lnTo>
                      <a:pt x="62" y="300"/>
                    </a:lnTo>
                    <a:lnTo>
                      <a:pt x="66" y="300"/>
                    </a:lnTo>
                    <a:lnTo>
                      <a:pt x="66" y="310"/>
                    </a:lnTo>
                    <a:lnTo>
                      <a:pt x="70" y="310"/>
                    </a:lnTo>
                    <a:lnTo>
                      <a:pt x="70" y="374"/>
                    </a:lnTo>
                    <a:lnTo>
                      <a:pt x="74" y="374"/>
                    </a:lnTo>
                    <a:lnTo>
                      <a:pt x="74" y="386"/>
                    </a:lnTo>
                    <a:lnTo>
                      <a:pt x="78" y="386"/>
                    </a:lnTo>
                    <a:lnTo>
                      <a:pt x="78" y="400"/>
                    </a:lnTo>
                    <a:lnTo>
                      <a:pt x="82" y="400"/>
                    </a:lnTo>
                    <a:lnTo>
                      <a:pt x="82" y="426"/>
                    </a:lnTo>
                    <a:lnTo>
                      <a:pt x="84" y="426"/>
                    </a:lnTo>
                    <a:lnTo>
                      <a:pt x="84" y="450"/>
                    </a:lnTo>
                    <a:lnTo>
                      <a:pt x="92" y="450"/>
                    </a:lnTo>
                    <a:lnTo>
                      <a:pt x="92" y="488"/>
                    </a:lnTo>
                    <a:lnTo>
                      <a:pt x="96" y="488"/>
                    </a:lnTo>
                    <a:lnTo>
                      <a:pt x="96" y="524"/>
                    </a:lnTo>
                    <a:lnTo>
                      <a:pt x="100" y="524"/>
                    </a:lnTo>
                    <a:lnTo>
                      <a:pt x="100" y="550"/>
                    </a:lnTo>
                    <a:lnTo>
                      <a:pt x="112" y="550"/>
                    </a:lnTo>
                    <a:lnTo>
                      <a:pt x="112" y="562"/>
                    </a:lnTo>
                    <a:lnTo>
                      <a:pt x="116" y="562"/>
                    </a:lnTo>
                    <a:lnTo>
                      <a:pt x="116" y="588"/>
                    </a:lnTo>
                    <a:lnTo>
                      <a:pt x="120" y="588"/>
                    </a:lnTo>
                    <a:lnTo>
                      <a:pt x="120" y="612"/>
                    </a:lnTo>
                    <a:lnTo>
                      <a:pt x="122" y="612"/>
                    </a:lnTo>
                    <a:lnTo>
                      <a:pt x="122" y="636"/>
                    </a:lnTo>
                    <a:lnTo>
                      <a:pt x="126" y="636"/>
                    </a:lnTo>
                    <a:lnTo>
                      <a:pt x="126" y="650"/>
                    </a:lnTo>
                    <a:lnTo>
                      <a:pt x="130" y="650"/>
                    </a:lnTo>
                    <a:lnTo>
                      <a:pt x="130" y="662"/>
                    </a:lnTo>
                    <a:lnTo>
                      <a:pt x="132" y="662"/>
                    </a:lnTo>
                    <a:lnTo>
                      <a:pt x="132" y="674"/>
                    </a:lnTo>
                    <a:lnTo>
                      <a:pt x="142" y="674"/>
                    </a:lnTo>
                    <a:lnTo>
                      <a:pt x="142" y="688"/>
                    </a:lnTo>
                    <a:lnTo>
                      <a:pt x="146" y="688"/>
                    </a:lnTo>
                    <a:lnTo>
                      <a:pt x="146" y="700"/>
                    </a:lnTo>
                    <a:lnTo>
                      <a:pt x="152" y="700"/>
                    </a:lnTo>
                    <a:lnTo>
                      <a:pt x="152" y="716"/>
                    </a:lnTo>
                    <a:lnTo>
                      <a:pt x="160" y="716"/>
                    </a:lnTo>
                    <a:lnTo>
                      <a:pt x="160" y="742"/>
                    </a:lnTo>
                    <a:lnTo>
                      <a:pt x="168" y="742"/>
                    </a:lnTo>
                    <a:lnTo>
                      <a:pt x="168" y="756"/>
                    </a:lnTo>
                    <a:lnTo>
                      <a:pt x="176" y="756"/>
                    </a:lnTo>
                    <a:lnTo>
                      <a:pt x="176" y="768"/>
                    </a:lnTo>
                    <a:lnTo>
                      <a:pt x="194" y="768"/>
                    </a:lnTo>
                    <a:lnTo>
                      <a:pt x="194" y="780"/>
                    </a:lnTo>
                    <a:lnTo>
                      <a:pt x="212" y="780"/>
                    </a:lnTo>
                    <a:lnTo>
                      <a:pt x="212" y="792"/>
                    </a:lnTo>
                    <a:lnTo>
                      <a:pt x="224" y="792"/>
                    </a:lnTo>
                    <a:lnTo>
                      <a:pt x="224" y="822"/>
                    </a:lnTo>
                    <a:lnTo>
                      <a:pt x="268" y="822"/>
                    </a:lnTo>
                    <a:lnTo>
                      <a:pt x="268" y="834"/>
                    </a:lnTo>
                    <a:lnTo>
                      <a:pt x="280" y="834"/>
                    </a:lnTo>
                    <a:lnTo>
                      <a:pt x="280" y="852"/>
                    </a:lnTo>
                    <a:lnTo>
                      <a:pt x="288" y="852"/>
                    </a:lnTo>
                    <a:lnTo>
                      <a:pt x="288" y="866"/>
                    </a:lnTo>
                    <a:lnTo>
                      <a:pt x="300" y="866"/>
                    </a:lnTo>
                    <a:lnTo>
                      <a:pt x="300" y="884"/>
                    </a:lnTo>
                    <a:lnTo>
                      <a:pt x="310" y="884"/>
                    </a:lnTo>
                    <a:lnTo>
                      <a:pt x="310" y="896"/>
                    </a:lnTo>
                    <a:lnTo>
                      <a:pt x="412" y="896"/>
                    </a:lnTo>
                    <a:lnTo>
                      <a:pt x="412" y="912"/>
                    </a:lnTo>
                    <a:lnTo>
                      <a:pt x="416" y="912"/>
                    </a:lnTo>
                    <a:lnTo>
                      <a:pt x="416" y="932"/>
                    </a:lnTo>
                    <a:lnTo>
                      <a:pt x="420" y="932"/>
                    </a:lnTo>
                    <a:lnTo>
                      <a:pt x="420" y="948"/>
                    </a:lnTo>
                    <a:lnTo>
                      <a:pt x="442" y="948"/>
                    </a:lnTo>
                    <a:lnTo>
                      <a:pt x="442" y="966"/>
                    </a:lnTo>
                    <a:lnTo>
                      <a:pt x="496" y="966"/>
                    </a:lnTo>
                    <a:lnTo>
                      <a:pt x="496" y="982"/>
                    </a:lnTo>
                    <a:lnTo>
                      <a:pt x="526" y="982"/>
                    </a:lnTo>
                    <a:lnTo>
                      <a:pt x="526" y="1002"/>
                    </a:lnTo>
                    <a:lnTo>
                      <a:pt x="530" y="1002"/>
                    </a:lnTo>
                    <a:lnTo>
                      <a:pt x="530" y="1018"/>
                    </a:lnTo>
                    <a:lnTo>
                      <a:pt x="532" y="1018"/>
                    </a:lnTo>
                    <a:lnTo>
                      <a:pt x="532" y="1038"/>
                    </a:lnTo>
                    <a:lnTo>
                      <a:pt x="598" y="1038"/>
                    </a:lnTo>
                    <a:lnTo>
                      <a:pt x="598" y="1060"/>
                    </a:lnTo>
                    <a:lnTo>
                      <a:pt x="612" y="1060"/>
                    </a:lnTo>
                    <a:lnTo>
                      <a:pt x="612" y="1080"/>
                    </a:lnTo>
                    <a:lnTo>
                      <a:pt x="624" y="1080"/>
                    </a:lnTo>
                    <a:lnTo>
                      <a:pt x="624" y="1104"/>
                    </a:lnTo>
                    <a:lnTo>
                      <a:pt x="636" y="1104"/>
                    </a:lnTo>
                    <a:lnTo>
                      <a:pt x="636" y="1126"/>
                    </a:lnTo>
                    <a:lnTo>
                      <a:pt x="772" y="1126"/>
                    </a:lnTo>
                    <a:lnTo>
                      <a:pt x="772" y="1152"/>
                    </a:lnTo>
                    <a:lnTo>
                      <a:pt x="782" y="1152"/>
                    </a:lnTo>
                    <a:lnTo>
                      <a:pt x="782" y="1176"/>
                    </a:lnTo>
                    <a:lnTo>
                      <a:pt x="1035" y="1176"/>
                    </a:lnTo>
                    <a:lnTo>
                      <a:pt x="1035" y="1210"/>
                    </a:lnTo>
                    <a:lnTo>
                      <a:pt x="1049" y="1210"/>
                    </a:lnTo>
                    <a:lnTo>
                      <a:pt x="1049" y="1242"/>
                    </a:lnTo>
                    <a:lnTo>
                      <a:pt x="1457" y="1242"/>
                    </a:lnTo>
                    <a:lnTo>
                      <a:pt x="1457" y="1294"/>
                    </a:lnTo>
                    <a:lnTo>
                      <a:pt x="1505" y="1294"/>
                    </a:lnTo>
                    <a:lnTo>
                      <a:pt x="1505" y="1346"/>
                    </a:lnTo>
                    <a:lnTo>
                      <a:pt x="1859" y="1346"/>
                    </a:lnTo>
                  </a:path>
                </a:pathLst>
              </a:custGeom>
              <a:noFill/>
              <a:ln w="28575"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5" name="Line 50"/>
              <p:cNvSpPr>
                <a:spLocks noChangeShapeType="1"/>
              </p:cNvSpPr>
              <p:nvPr/>
            </p:nvSpPr>
            <p:spPr bwMode="auto">
              <a:xfrm flipV="1">
                <a:off x="966788" y="2470150"/>
                <a:ext cx="15875"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6" name="Line 51"/>
              <p:cNvSpPr>
                <a:spLocks noChangeShapeType="1"/>
              </p:cNvSpPr>
              <p:nvPr/>
            </p:nvSpPr>
            <p:spPr bwMode="auto">
              <a:xfrm flipV="1">
                <a:off x="1144588" y="3365500"/>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7" name="Line 52"/>
              <p:cNvSpPr>
                <a:spLocks noChangeShapeType="1"/>
              </p:cNvSpPr>
              <p:nvPr/>
            </p:nvSpPr>
            <p:spPr bwMode="auto">
              <a:xfrm flipV="1">
                <a:off x="1150938" y="3384550"/>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8" name="Line 53"/>
              <p:cNvSpPr>
                <a:spLocks noChangeShapeType="1"/>
              </p:cNvSpPr>
              <p:nvPr/>
            </p:nvSpPr>
            <p:spPr bwMode="auto">
              <a:xfrm flipV="1">
                <a:off x="1154113" y="3400425"/>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9" name="Line 54"/>
              <p:cNvSpPr>
                <a:spLocks noChangeShapeType="1"/>
              </p:cNvSpPr>
              <p:nvPr/>
            </p:nvSpPr>
            <p:spPr bwMode="auto">
              <a:xfrm flipV="1">
                <a:off x="1281113" y="3594100"/>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0" name="Line 55"/>
              <p:cNvSpPr>
                <a:spLocks noChangeShapeType="1"/>
              </p:cNvSpPr>
              <p:nvPr/>
            </p:nvSpPr>
            <p:spPr bwMode="auto">
              <a:xfrm flipV="1">
                <a:off x="1338263" y="3654425"/>
                <a:ext cx="15875"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1" name="Line 56"/>
              <p:cNvSpPr>
                <a:spLocks noChangeShapeType="1"/>
              </p:cNvSpPr>
              <p:nvPr/>
            </p:nvSpPr>
            <p:spPr bwMode="auto">
              <a:xfrm flipV="1">
                <a:off x="1347788" y="3654425"/>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2" name="Line 57"/>
              <p:cNvSpPr>
                <a:spLocks noChangeShapeType="1"/>
              </p:cNvSpPr>
              <p:nvPr/>
            </p:nvSpPr>
            <p:spPr bwMode="auto">
              <a:xfrm flipV="1">
                <a:off x="1366838" y="3654425"/>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3" name="Line 58"/>
              <p:cNvSpPr>
                <a:spLocks noChangeShapeType="1"/>
              </p:cNvSpPr>
              <p:nvPr/>
            </p:nvSpPr>
            <p:spPr bwMode="auto">
              <a:xfrm flipV="1">
                <a:off x="1379538" y="3679825"/>
                <a:ext cx="15875"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4" name="Line 59"/>
              <p:cNvSpPr>
                <a:spLocks noChangeShapeType="1"/>
              </p:cNvSpPr>
              <p:nvPr/>
            </p:nvSpPr>
            <p:spPr bwMode="auto">
              <a:xfrm flipV="1">
                <a:off x="1392238" y="3698875"/>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5" name="Line 60"/>
              <p:cNvSpPr>
                <a:spLocks noChangeShapeType="1"/>
              </p:cNvSpPr>
              <p:nvPr/>
            </p:nvSpPr>
            <p:spPr bwMode="auto">
              <a:xfrm flipV="1">
                <a:off x="1509713" y="3775075"/>
                <a:ext cx="19050" cy="635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6" name="Line 61"/>
              <p:cNvSpPr>
                <a:spLocks noChangeShapeType="1"/>
              </p:cNvSpPr>
              <p:nvPr/>
            </p:nvSpPr>
            <p:spPr bwMode="auto">
              <a:xfrm flipV="1">
                <a:off x="1554163" y="3775075"/>
                <a:ext cx="15875" cy="635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7" name="Line 62"/>
              <p:cNvSpPr>
                <a:spLocks noChangeShapeType="1"/>
              </p:cNvSpPr>
              <p:nvPr/>
            </p:nvSpPr>
            <p:spPr bwMode="auto">
              <a:xfrm flipV="1">
                <a:off x="1570038" y="3775075"/>
                <a:ext cx="19050" cy="635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8" name="Line 63"/>
              <p:cNvSpPr>
                <a:spLocks noChangeShapeType="1"/>
              </p:cNvSpPr>
              <p:nvPr/>
            </p:nvSpPr>
            <p:spPr bwMode="auto">
              <a:xfrm flipV="1">
                <a:off x="1604963" y="3829050"/>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9" name="Line 64"/>
              <p:cNvSpPr>
                <a:spLocks noChangeShapeType="1"/>
              </p:cNvSpPr>
              <p:nvPr/>
            </p:nvSpPr>
            <p:spPr bwMode="auto">
              <a:xfrm flipV="1">
                <a:off x="1643063" y="3857625"/>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0" name="Line 65"/>
              <p:cNvSpPr>
                <a:spLocks noChangeShapeType="1"/>
              </p:cNvSpPr>
              <p:nvPr/>
            </p:nvSpPr>
            <p:spPr bwMode="auto">
              <a:xfrm flipV="1">
                <a:off x="1792288" y="3997325"/>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1" name="Line 66"/>
              <p:cNvSpPr>
                <a:spLocks noChangeShapeType="1"/>
              </p:cNvSpPr>
              <p:nvPr/>
            </p:nvSpPr>
            <p:spPr bwMode="auto">
              <a:xfrm flipV="1">
                <a:off x="1804988" y="3997325"/>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2" name="Line 67"/>
              <p:cNvSpPr>
                <a:spLocks noChangeShapeType="1"/>
              </p:cNvSpPr>
              <p:nvPr/>
            </p:nvSpPr>
            <p:spPr bwMode="auto">
              <a:xfrm flipV="1">
                <a:off x="1820863" y="3997325"/>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3" name="Line 68"/>
              <p:cNvSpPr>
                <a:spLocks noChangeShapeType="1"/>
              </p:cNvSpPr>
              <p:nvPr/>
            </p:nvSpPr>
            <p:spPr bwMode="auto">
              <a:xfrm flipV="1">
                <a:off x="1827213" y="3997325"/>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4" name="Line 69"/>
              <p:cNvSpPr>
                <a:spLocks noChangeShapeType="1"/>
              </p:cNvSpPr>
              <p:nvPr/>
            </p:nvSpPr>
            <p:spPr bwMode="auto">
              <a:xfrm flipV="1">
                <a:off x="1919288" y="4067175"/>
                <a:ext cx="15875"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5" name="Line 70"/>
              <p:cNvSpPr>
                <a:spLocks noChangeShapeType="1"/>
              </p:cNvSpPr>
              <p:nvPr/>
            </p:nvSpPr>
            <p:spPr bwMode="auto">
              <a:xfrm flipV="1">
                <a:off x="2163763" y="4137025"/>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6" name="Line 71"/>
              <p:cNvSpPr>
                <a:spLocks noChangeShapeType="1"/>
              </p:cNvSpPr>
              <p:nvPr/>
            </p:nvSpPr>
            <p:spPr bwMode="auto">
              <a:xfrm flipV="1">
                <a:off x="2192338" y="4222750"/>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7" name="Line 72"/>
              <p:cNvSpPr>
                <a:spLocks noChangeShapeType="1"/>
              </p:cNvSpPr>
              <p:nvPr/>
            </p:nvSpPr>
            <p:spPr bwMode="auto">
              <a:xfrm flipV="1">
                <a:off x="2298701" y="4222750"/>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8" name="Line 73"/>
              <p:cNvSpPr>
                <a:spLocks noChangeShapeType="1"/>
              </p:cNvSpPr>
              <p:nvPr/>
            </p:nvSpPr>
            <p:spPr bwMode="auto">
              <a:xfrm flipV="1">
                <a:off x="2466976" y="4222750"/>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9" name="Line 74"/>
              <p:cNvSpPr>
                <a:spLocks noChangeShapeType="1"/>
              </p:cNvSpPr>
              <p:nvPr/>
            </p:nvSpPr>
            <p:spPr bwMode="auto">
              <a:xfrm flipV="1">
                <a:off x="2641601" y="4327525"/>
                <a:ext cx="15875"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0" name="Line 75"/>
              <p:cNvSpPr>
                <a:spLocks noChangeShapeType="1"/>
              </p:cNvSpPr>
              <p:nvPr/>
            </p:nvSpPr>
            <p:spPr bwMode="auto">
              <a:xfrm flipV="1">
                <a:off x="3143251" y="4327525"/>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1" name="Line 76"/>
              <p:cNvSpPr>
                <a:spLocks noChangeShapeType="1"/>
              </p:cNvSpPr>
              <p:nvPr/>
            </p:nvSpPr>
            <p:spPr bwMode="auto">
              <a:xfrm flipV="1">
                <a:off x="3797301" y="4489450"/>
                <a:ext cx="15875" cy="635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2" name="Line 77"/>
              <p:cNvSpPr>
                <a:spLocks noChangeShapeType="1"/>
              </p:cNvSpPr>
              <p:nvPr/>
            </p:nvSpPr>
            <p:spPr bwMode="auto">
              <a:xfrm flipV="1">
                <a:off x="3892551" y="4489450"/>
                <a:ext cx="15875" cy="635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287" name="Group 5286"/>
            <p:cNvGrpSpPr/>
            <p:nvPr/>
          </p:nvGrpSpPr>
          <p:grpSpPr>
            <a:xfrm>
              <a:off x="925515" y="2848293"/>
              <a:ext cx="2655888" cy="1844675"/>
              <a:chOff x="944563" y="2374900"/>
              <a:chExt cx="2655888" cy="1844675"/>
            </a:xfrm>
          </p:grpSpPr>
          <p:sp>
            <p:nvSpPr>
              <p:cNvPr id="24" name="Freeform 20"/>
              <p:cNvSpPr>
                <a:spLocks/>
              </p:cNvSpPr>
              <p:nvPr/>
            </p:nvSpPr>
            <p:spPr bwMode="auto">
              <a:xfrm>
                <a:off x="944563" y="2374900"/>
                <a:ext cx="2646363" cy="1809750"/>
              </a:xfrm>
              <a:custGeom>
                <a:avLst/>
                <a:gdLst>
                  <a:gd name="T0" fmla="*/ 2 w 1667"/>
                  <a:gd name="T1" fmla="*/ 0 h 1140"/>
                  <a:gd name="T2" fmla="*/ 6 w 1667"/>
                  <a:gd name="T3" fmla="*/ 18 h 1140"/>
                  <a:gd name="T4" fmla="*/ 10 w 1667"/>
                  <a:gd name="T5" fmla="*/ 38 h 1140"/>
                  <a:gd name="T6" fmla="*/ 22 w 1667"/>
                  <a:gd name="T7" fmla="*/ 74 h 1140"/>
                  <a:gd name="T8" fmla="*/ 28 w 1667"/>
                  <a:gd name="T9" fmla="*/ 140 h 1140"/>
                  <a:gd name="T10" fmla="*/ 30 w 1667"/>
                  <a:gd name="T11" fmla="*/ 184 h 1140"/>
                  <a:gd name="T12" fmla="*/ 34 w 1667"/>
                  <a:gd name="T13" fmla="*/ 250 h 1140"/>
                  <a:gd name="T14" fmla="*/ 38 w 1667"/>
                  <a:gd name="T15" fmla="*/ 290 h 1140"/>
                  <a:gd name="T16" fmla="*/ 42 w 1667"/>
                  <a:gd name="T17" fmla="*/ 304 h 1140"/>
                  <a:gd name="T18" fmla="*/ 46 w 1667"/>
                  <a:gd name="T19" fmla="*/ 320 h 1140"/>
                  <a:gd name="T20" fmla="*/ 50 w 1667"/>
                  <a:gd name="T21" fmla="*/ 354 h 1140"/>
                  <a:gd name="T22" fmla="*/ 56 w 1667"/>
                  <a:gd name="T23" fmla="*/ 368 h 1140"/>
                  <a:gd name="T24" fmla="*/ 62 w 1667"/>
                  <a:gd name="T25" fmla="*/ 406 h 1140"/>
                  <a:gd name="T26" fmla="*/ 76 w 1667"/>
                  <a:gd name="T27" fmla="*/ 430 h 1140"/>
                  <a:gd name="T28" fmla="*/ 84 w 1667"/>
                  <a:gd name="T29" fmla="*/ 494 h 1140"/>
                  <a:gd name="T30" fmla="*/ 90 w 1667"/>
                  <a:gd name="T31" fmla="*/ 518 h 1140"/>
                  <a:gd name="T32" fmla="*/ 96 w 1667"/>
                  <a:gd name="T33" fmla="*/ 546 h 1140"/>
                  <a:gd name="T34" fmla="*/ 102 w 1667"/>
                  <a:gd name="T35" fmla="*/ 586 h 1140"/>
                  <a:gd name="T36" fmla="*/ 114 w 1667"/>
                  <a:gd name="T37" fmla="*/ 606 h 1140"/>
                  <a:gd name="T38" fmla="*/ 118 w 1667"/>
                  <a:gd name="T39" fmla="*/ 644 h 1140"/>
                  <a:gd name="T40" fmla="*/ 124 w 1667"/>
                  <a:gd name="T41" fmla="*/ 684 h 1140"/>
                  <a:gd name="T42" fmla="*/ 130 w 1667"/>
                  <a:gd name="T43" fmla="*/ 698 h 1140"/>
                  <a:gd name="T44" fmla="*/ 148 w 1667"/>
                  <a:gd name="T45" fmla="*/ 736 h 1140"/>
                  <a:gd name="T46" fmla="*/ 156 w 1667"/>
                  <a:gd name="T47" fmla="*/ 748 h 1140"/>
                  <a:gd name="T48" fmla="*/ 160 w 1667"/>
                  <a:gd name="T49" fmla="*/ 778 h 1140"/>
                  <a:gd name="T50" fmla="*/ 178 w 1667"/>
                  <a:gd name="T51" fmla="*/ 800 h 1140"/>
                  <a:gd name="T52" fmla="*/ 186 w 1667"/>
                  <a:gd name="T53" fmla="*/ 832 h 1140"/>
                  <a:gd name="T54" fmla="*/ 188 w 1667"/>
                  <a:gd name="T55" fmla="*/ 854 h 1140"/>
                  <a:gd name="T56" fmla="*/ 192 w 1667"/>
                  <a:gd name="T57" fmla="*/ 892 h 1140"/>
                  <a:gd name="T58" fmla="*/ 222 w 1667"/>
                  <a:gd name="T59" fmla="*/ 906 h 1140"/>
                  <a:gd name="T60" fmla="*/ 242 w 1667"/>
                  <a:gd name="T61" fmla="*/ 936 h 1140"/>
                  <a:gd name="T62" fmla="*/ 248 w 1667"/>
                  <a:gd name="T63" fmla="*/ 964 h 1140"/>
                  <a:gd name="T64" fmla="*/ 264 w 1667"/>
                  <a:gd name="T65" fmla="*/ 990 h 1140"/>
                  <a:gd name="T66" fmla="*/ 298 w 1667"/>
                  <a:gd name="T67" fmla="*/ 1006 h 1140"/>
                  <a:gd name="T68" fmla="*/ 322 w 1667"/>
                  <a:gd name="T69" fmla="*/ 1018 h 1140"/>
                  <a:gd name="T70" fmla="*/ 354 w 1667"/>
                  <a:gd name="T71" fmla="*/ 1036 h 1140"/>
                  <a:gd name="T72" fmla="*/ 366 w 1667"/>
                  <a:gd name="T73" fmla="*/ 1050 h 1140"/>
                  <a:gd name="T74" fmla="*/ 416 w 1667"/>
                  <a:gd name="T75" fmla="*/ 1064 h 1140"/>
                  <a:gd name="T76" fmla="*/ 436 w 1667"/>
                  <a:gd name="T77" fmla="*/ 1080 h 1140"/>
                  <a:gd name="T78" fmla="*/ 566 w 1667"/>
                  <a:gd name="T79" fmla="*/ 1098 h 1140"/>
                  <a:gd name="T80" fmla="*/ 614 w 1667"/>
                  <a:gd name="T81" fmla="*/ 1118 h 1140"/>
                  <a:gd name="T82" fmla="*/ 698 w 1667"/>
                  <a:gd name="T83" fmla="*/ 1140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67" h="1140">
                    <a:moveTo>
                      <a:pt x="0" y="0"/>
                    </a:moveTo>
                    <a:lnTo>
                      <a:pt x="2" y="0"/>
                    </a:lnTo>
                    <a:lnTo>
                      <a:pt x="6" y="0"/>
                    </a:lnTo>
                    <a:lnTo>
                      <a:pt x="6" y="18"/>
                    </a:lnTo>
                    <a:lnTo>
                      <a:pt x="10" y="18"/>
                    </a:lnTo>
                    <a:lnTo>
                      <a:pt x="10" y="38"/>
                    </a:lnTo>
                    <a:lnTo>
                      <a:pt x="22" y="38"/>
                    </a:lnTo>
                    <a:lnTo>
                      <a:pt x="22" y="74"/>
                    </a:lnTo>
                    <a:lnTo>
                      <a:pt x="28" y="74"/>
                    </a:lnTo>
                    <a:lnTo>
                      <a:pt x="28" y="140"/>
                    </a:lnTo>
                    <a:lnTo>
                      <a:pt x="30" y="140"/>
                    </a:lnTo>
                    <a:lnTo>
                      <a:pt x="30" y="184"/>
                    </a:lnTo>
                    <a:lnTo>
                      <a:pt x="34" y="184"/>
                    </a:lnTo>
                    <a:lnTo>
                      <a:pt x="34" y="250"/>
                    </a:lnTo>
                    <a:lnTo>
                      <a:pt x="38" y="250"/>
                    </a:lnTo>
                    <a:lnTo>
                      <a:pt x="38" y="290"/>
                    </a:lnTo>
                    <a:lnTo>
                      <a:pt x="42" y="290"/>
                    </a:lnTo>
                    <a:lnTo>
                      <a:pt x="42" y="304"/>
                    </a:lnTo>
                    <a:lnTo>
                      <a:pt x="46" y="304"/>
                    </a:lnTo>
                    <a:lnTo>
                      <a:pt x="46" y="320"/>
                    </a:lnTo>
                    <a:lnTo>
                      <a:pt x="50" y="320"/>
                    </a:lnTo>
                    <a:lnTo>
                      <a:pt x="50" y="354"/>
                    </a:lnTo>
                    <a:lnTo>
                      <a:pt x="56" y="354"/>
                    </a:lnTo>
                    <a:lnTo>
                      <a:pt x="56" y="368"/>
                    </a:lnTo>
                    <a:lnTo>
                      <a:pt x="62" y="368"/>
                    </a:lnTo>
                    <a:lnTo>
                      <a:pt x="62" y="406"/>
                    </a:lnTo>
                    <a:lnTo>
                      <a:pt x="76" y="406"/>
                    </a:lnTo>
                    <a:lnTo>
                      <a:pt x="76" y="430"/>
                    </a:lnTo>
                    <a:lnTo>
                      <a:pt x="84" y="430"/>
                    </a:lnTo>
                    <a:lnTo>
                      <a:pt x="84" y="494"/>
                    </a:lnTo>
                    <a:lnTo>
                      <a:pt x="90" y="494"/>
                    </a:lnTo>
                    <a:lnTo>
                      <a:pt x="90" y="518"/>
                    </a:lnTo>
                    <a:lnTo>
                      <a:pt x="96" y="518"/>
                    </a:lnTo>
                    <a:lnTo>
                      <a:pt x="96" y="546"/>
                    </a:lnTo>
                    <a:lnTo>
                      <a:pt x="102" y="546"/>
                    </a:lnTo>
                    <a:lnTo>
                      <a:pt x="102" y="586"/>
                    </a:lnTo>
                    <a:lnTo>
                      <a:pt x="114" y="586"/>
                    </a:lnTo>
                    <a:lnTo>
                      <a:pt x="114" y="606"/>
                    </a:lnTo>
                    <a:lnTo>
                      <a:pt x="118" y="606"/>
                    </a:lnTo>
                    <a:lnTo>
                      <a:pt x="118" y="644"/>
                    </a:lnTo>
                    <a:lnTo>
                      <a:pt x="124" y="644"/>
                    </a:lnTo>
                    <a:lnTo>
                      <a:pt x="124" y="684"/>
                    </a:lnTo>
                    <a:lnTo>
                      <a:pt x="130" y="684"/>
                    </a:lnTo>
                    <a:lnTo>
                      <a:pt x="130" y="698"/>
                    </a:lnTo>
                    <a:lnTo>
                      <a:pt x="148" y="698"/>
                    </a:lnTo>
                    <a:lnTo>
                      <a:pt x="148" y="736"/>
                    </a:lnTo>
                    <a:lnTo>
                      <a:pt x="156" y="736"/>
                    </a:lnTo>
                    <a:lnTo>
                      <a:pt x="156" y="748"/>
                    </a:lnTo>
                    <a:lnTo>
                      <a:pt x="160" y="748"/>
                    </a:lnTo>
                    <a:lnTo>
                      <a:pt x="160" y="778"/>
                    </a:lnTo>
                    <a:lnTo>
                      <a:pt x="178" y="778"/>
                    </a:lnTo>
                    <a:lnTo>
                      <a:pt x="178" y="800"/>
                    </a:lnTo>
                    <a:lnTo>
                      <a:pt x="186" y="800"/>
                    </a:lnTo>
                    <a:lnTo>
                      <a:pt x="186" y="832"/>
                    </a:lnTo>
                    <a:lnTo>
                      <a:pt x="188" y="832"/>
                    </a:lnTo>
                    <a:lnTo>
                      <a:pt x="188" y="854"/>
                    </a:lnTo>
                    <a:lnTo>
                      <a:pt x="192" y="854"/>
                    </a:lnTo>
                    <a:lnTo>
                      <a:pt x="192" y="892"/>
                    </a:lnTo>
                    <a:lnTo>
                      <a:pt x="222" y="892"/>
                    </a:lnTo>
                    <a:lnTo>
                      <a:pt x="222" y="906"/>
                    </a:lnTo>
                    <a:lnTo>
                      <a:pt x="242" y="906"/>
                    </a:lnTo>
                    <a:lnTo>
                      <a:pt x="242" y="936"/>
                    </a:lnTo>
                    <a:lnTo>
                      <a:pt x="248" y="936"/>
                    </a:lnTo>
                    <a:lnTo>
                      <a:pt x="248" y="964"/>
                    </a:lnTo>
                    <a:lnTo>
                      <a:pt x="264" y="964"/>
                    </a:lnTo>
                    <a:lnTo>
                      <a:pt x="264" y="990"/>
                    </a:lnTo>
                    <a:lnTo>
                      <a:pt x="298" y="990"/>
                    </a:lnTo>
                    <a:lnTo>
                      <a:pt x="298" y="1006"/>
                    </a:lnTo>
                    <a:lnTo>
                      <a:pt x="322" y="1006"/>
                    </a:lnTo>
                    <a:lnTo>
                      <a:pt x="322" y="1018"/>
                    </a:lnTo>
                    <a:lnTo>
                      <a:pt x="354" y="1018"/>
                    </a:lnTo>
                    <a:lnTo>
                      <a:pt x="354" y="1036"/>
                    </a:lnTo>
                    <a:lnTo>
                      <a:pt x="366" y="1036"/>
                    </a:lnTo>
                    <a:lnTo>
                      <a:pt x="366" y="1050"/>
                    </a:lnTo>
                    <a:lnTo>
                      <a:pt x="416" y="1050"/>
                    </a:lnTo>
                    <a:lnTo>
                      <a:pt x="416" y="1064"/>
                    </a:lnTo>
                    <a:lnTo>
                      <a:pt x="436" y="1064"/>
                    </a:lnTo>
                    <a:lnTo>
                      <a:pt x="436" y="1080"/>
                    </a:lnTo>
                    <a:lnTo>
                      <a:pt x="566" y="1080"/>
                    </a:lnTo>
                    <a:lnTo>
                      <a:pt x="566" y="1098"/>
                    </a:lnTo>
                    <a:lnTo>
                      <a:pt x="614" y="1098"/>
                    </a:lnTo>
                    <a:lnTo>
                      <a:pt x="614" y="1118"/>
                    </a:lnTo>
                    <a:lnTo>
                      <a:pt x="698" y="1118"/>
                    </a:lnTo>
                    <a:lnTo>
                      <a:pt x="698" y="1140"/>
                    </a:lnTo>
                    <a:lnTo>
                      <a:pt x="1667" y="1140"/>
                    </a:lnTo>
                  </a:path>
                </a:pathLst>
              </a:custGeom>
              <a:noFill/>
              <a:ln w="28575"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21"/>
              <p:cNvSpPr>
                <a:spLocks noChangeShapeType="1"/>
              </p:cNvSpPr>
              <p:nvPr/>
            </p:nvSpPr>
            <p:spPr bwMode="auto">
              <a:xfrm flipV="1">
                <a:off x="995363" y="2813050"/>
                <a:ext cx="19050"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22"/>
              <p:cNvSpPr>
                <a:spLocks noChangeShapeType="1"/>
              </p:cNvSpPr>
              <p:nvPr/>
            </p:nvSpPr>
            <p:spPr bwMode="auto">
              <a:xfrm flipV="1">
                <a:off x="1192213" y="3578225"/>
                <a:ext cx="19050" cy="635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23"/>
              <p:cNvSpPr>
                <a:spLocks noChangeShapeType="1"/>
              </p:cNvSpPr>
              <p:nvPr/>
            </p:nvSpPr>
            <p:spPr bwMode="auto">
              <a:xfrm flipV="1">
                <a:off x="1233488" y="3663950"/>
                <a:ext cx="19050" cy="635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4"/>
              <p:cNvSpPr>
                <a:spLocks noChangeShapeType="1"/>
              </p:cNvSpPr>
              <p:nvPr/>
            </p:nvSpPr>
            <p:spPr bwMode="auto">
              <a:xfrm flipV="1">
                <a:off x="1325563" y="3832225"/>
                <a:ext cx="15875"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25"/>
              <p:cNvSpPr>
                <a:spLocks noChangeShapeType="1"/>
              </p:cNvSpPr>
              <p:nvPr/>
            </p:nvSpPr>
            <p:spPr bwMode="auto">
              <a:xfrm flipV="1">
                <a:off x="1347788" y="3879850"/>
                <a:ext cx="19050"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6"/>
              <p:cNvSpPr>
                <a:spLocks noChangeShapeType="1"/>
              </p:cNvSpPr>
              <p:nvPr/>
            </p:nvSpPr>
            <p:spPr bwMode="auto">
              <a:xfrm flipV="1">
                <a:off x="1455738" y="3968750"/>
                <a:ext cx="19050" cy="635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27"/>
              <p:cNvSpPr>
                <a:spLocks noChangeShapeType="1"/>
              </p:cNvSpPr>
              <p:nvPr/>
            </p:nvSpPr>
            <p:spPr bwMode="auto">
              <a:xfrm flipV="1">
                <a:off x="1608138" y="4041775"/>
                <a:ext cx="15875"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0" name="Line 28"/>
              <p:cNvSpPr>
                <a:spLocks noChangeShapeType="1"/>
              </p:cNvSpPr>
              <p:nvPr/>
            </p:nvSpPr>
            <p:spPr bwMode="auto">
              <a:xfrm flipV="1">
                <a:off x="1728788" y="4067175"/>
                <a:ext cx="15875"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1" name="Line 29"/>
              <p:cNvSpPr>
                <a:spLocks noChangeShapeType="1"/>
              </p:cNvSpPr>
              <p:nvPr/>
            </p:nvSpPr>
            <p:spPr bwMode="auto">
              <a:xfrm flipV="1">
                <a:off x="1731963" y="4067175"/>
                <a:ext cx="19050"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5" name="Line 30"/>
              <p:cNvSpPr>
                <a:spLocks noChangeShapeType="1"/>
              </p:cNvSpPr>
              <p:nvPr/>
            </p:nvSpPr>
            <p:spPr bwMode="auto">
              <a:xfrm flipV="1">
                <a:off x="1738313" y="4067175"/>
                <a:ext cx="19050"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6" name="Line 31"/>
              <p:cNvSpPr>
                <a:spLocks noChangeShapeType="1"/>
              </p:cNvSpPr>
              <p:nvPr/>
            </p:nvSpPr>
            <p:spPr bwMode="auto">
              <a:xfrm flipV="1">
                <a:off x="1792288" y="4067175"/>
                <a:ext cx="15875"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7" name="Line 32"/>
              <p:cNvSpPr>
                <a:spLocks noChangeShapeType="1"/>
              </p:cNvSpPr>
              <p:nvPr/>
            </p:nvSpPr>
            <p:spPr bwMode="auto">
              <a:xfrm flipV="1">
                <a:off x="1941513" y="4124325"/>
                <a:ext cx="19050"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8" name="Line 33"/>
              <p:cNvSpPr>
                <a:spLocks noChangeShapeType="1"/>
              </p:cNvSpPr>
              <p:nvPr/>
            </p:nvSpPr>
            <p:spPr bwMode="auto">
              <a:xfrm flipV="1">
                <a:off x="1966913" y="4124325"/>
                <a:ext cx="15875"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9" name="Line 34"/>
              <p:cNvSpPr>
                <a:spLocks noChangeShapeType="1"/>
              </p:cNvSpPr>
              <p:nvPr/>
            </p:nvSpPr>
            <p:spPr bwMode="auto">
              <a:xfrm flipV="1">
                <a:off x="1970088" y="4124325"/>
                <a:ext cx="19050"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0" name="Line 35"/>
              <p:cNvSpPr>
                <a:spLocks noChangeShapeType="1"/>
              </p:cNvSpPr>
              <p:nvPr/>
            </p:nvSpPr>
            <p:spPr bwMode="auto">
              <a:xfrm flipV="1">
                <a:off x="2014538" y="4124325"/>
                <a:ext cx="15875"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1" name="Line 36"/>
              <p:cNvSpPr>
                <a:spLocks noChangeShapeType="1"/>
              </p:cNvSpPr>
              <p:nvPr/>
            </p:nvSpPr>
            <p:spPr bwMode="auto">
              <a:xfrm flipV="1">
                <a:off x="2049463" y="4159250"/>
                <a:ext cx="19050"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2" name="Line 37"/>
              <p:cNvSpPr>
                <a:spLocks noChangeShapeType="1"/>
              </p:cNvSpPr>
              <p:nvPr/>
            </p:nvSpPr>
            <p:spPr bwMode="auto">
              <a:xfrm flipV="1">
                <a:off x="2103438" y="4159250"/>
                <a:ext cx="19050"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3" name="Line 38"/>
              <p:cNvSpPr>
                <a:spLocks noChangeShapeType="1"/>
              </p:cNvSpPr>
              <p:nvPr/>
            </p:nvSpPr>
            <p:spPr bwMode="auto">
              <a:xfrm flipV="1">
                <a:off x="2252663" y="4159250"/>
                <a:ext cx="19050"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4" name="Line 39"/>
              <p:cNvSpPr>
                <a:spLocks noChangeShapeType="1"/>
              </p:cNvSpPr>
              <p:nvPr/>
            </p:nvSpPr>
            <p:spPr bwMode="auto">
              <a:xfrm flipV="1">
                <a:off x="2278063" y="4159250"/>
                <a:ext cx="14288"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5" name="Line 40"/>
              <p:cNvSpPr>
                <a:spLocks noChangeShapeType="1"/>
              </p:cNvSpPr>
              <p:nvPr/>
            </p:nvSpPr>
            <p:spPr bwMode="auto">
              <a:xfrm flipV="1">
                <a:off x="2435226" y="4159250"/>
                <a:ext cx="19050"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6" name="Line 41"/>
              <p:cNvSpPr>
                <a:spLocks noChangeShapeType="1"/>
              </p:cNvSpPr>
              <p:nvPr/>
            </p:nvSpPr>
            <p:spPr bwMode="auto">
              <a:xfrm flipV="1">
                <a:off x="2479676" y="4159250"/>
                <a:ext cx="19050"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7" name="Line 42"/>
              <p:cNvSpPr>
                <a:spLocks noChangeShapeType="1"/>
              </p:cNvSpPr>
              <p:nvPr/>
            </p:nvSpPr>
            <p:spPr bwMode="auto">
              <a:xfrm flipV="1">
                <a:off x="2676526" y="4159250"/>
                <a:ext cx="19050"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8" name="Line 43"/>
              <p:cNvSpPr>
                <a:spLocks noChangeShapeType="1"/>
              </p:cNvSpPr>
              <p:nvPr/>
            </p:nvSpPr>
            <p:spPr bwMode="auto">
              <a:xfrm flipV="1">
                <a:off x="2701926" y="4159250"/>
                <a:ext cx="15875"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9" name="Line 44"/>
              <p:cNvSpPr>
                <a:spLocks noChangeShapeType="1"/>
              </p:cNvSpPr>
              <p:nvPr/>
            </p:nvSpPr>
            <p:spPr bwMode="auto">
              <a:xfrm flipV="1">
                <a:off x="2762251" y="4159250"/>
                <a:ext cx="15875"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0" name="Line 45"/>
              <p:cNvSpPr>
                <a:spLocks noChangeShapeType="1"/>
              </p:cNvSpPr>
              <p:nvPr/>
            </p:nvSpPr>
            <p:spPr bwMode="auto">
              <a:xfrm flipV="1">
                <a:off x="2832101" y="4159250"/>
                <a:ext cx="19050"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1" name="Line 46"/>
              <p:cNvSpPr>
                <a:spLocks noChangeShapeType="1"/>
              </p:cNvSpPr>
              <p:nvPr/>
            </p:nvSpPr>
            <p:spPr bwMode="auto">
              <a:xfrm flipV="1">
                <a:off x="2892426" y="4159250"/>
                <a:ext cx="19050"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2" name="Line 47"/>
              <p:cNvSpPr>
                <a:spLocks noChangeShapeType="1"/>
              </p:cNvSpPr>
              <p:nvPr/>
            </p:nvSpPr>
            <p:spPr bwMode="auto">
              <a:xfrm flipV="1">
                <a:off x="3479801" y="4159250"/>
                <a:ext cx="19050"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3" name="Line 48"/>
              <p:cNvSpPr>
                <a:spLocks noChangeShapeType="1"/>
              </p:cNvSpPr>
              <p:nvPr/>
            </p:nvSpPr>
            <p:spPr bwMode="auto">
              <a:xfrm flipV="1">
                <a:off x="3581401" y="4159250"/>
                <a:ext cx="19050"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5298" name="TextBox 5297"/>
            <p:cNvSpPr txBox="1"/>
            <p:nvPr/>
          </p:nvSpPr>
          <p:spPr>
            <a:xfrm>
              <a:off x="264473" y="5598380"/>
              <a:ext cx="4141711" cy="600164"/>
            </a:xfrm>
            <a:prstGeom prst="rect">
              <a:avLst/>
            </a:prstGeom>
            <a:noFill/>
          </p:spPr>
          <p:txBody>
            <a:bodyPr wrap="none" rtlCol="0">
              <a:spAutoFit/>
            </a:bodyPr>
            <a:lstStyle/>
            <a:p>
              <a:pPr>
                <a:tabLst>
                  <a:tab pos="565150" algn="ctr"/>
                  <a:tab pos="1047750" algn="ctr"/>
                  <a:tab pos="1511300" algn="ctr"/>
                  <a:tab pos="1987550" algn="ctr"/>
                  <a:tab pos="2457450" algn="ctr"/>
                  <a:tab pos="2933700" algn="ctr"/>
                  <a:tab pos="3409950" algn="ctr"/>
                  <a:tab pos="3879850" algn="ctr"/>
                </a:tabLst>
              </a:pPr>
              <a:r>
                <a:rPr lang="en-GB" sz="1100" dirty="0"/>
                <a:t>Number at risk</a:t>
              </a:r>
            </a:p>
            <a:p>
              <a:pPr>
                <a:tabLst>
                  <a:tab pos="565150" algn="ctr"/>
                  <a:tab pos="1047750" algn="ctr"/>
                  <a:tab pos="1511300" algn="ctr"/>
                  <a:tab pos="1987550" algn="ctr"/>
                  <a:tab pos="2457450" algn="ctr"/>
                  <a:tab pos="2933700" algn="ctr"/>
                  <a:tab pos="3409950" algn="ctr"/>
                  <a:tab pos="3879850" algn="ctr"/>
                </a:tabLst>
              </a:pPr>
              <a:r>
                <a:rPr lang="en-GB" sz="1100" dirty="0"/>
                <a:t>RT	117	38	19	9	5	3	2	0</a:t>
              </a:r>
            </a:p>
            <a:p>
              <a:pPr>
                <a:tabLst>
                  <a:tab pos="565150" algn="ctr"/>
                  <a:tab pos="1047750" algn="ctr"/>
                  <a:tab pos="1511300" algn="ctr"/>
                  <a:tab pos="1987550" algn="ctr"/>
                  <a:tab pos="2457450" algn="ctr"/>
                  <a:tab pos="2933700" algn="ctr"/>
                  <a:tab pos="3409950" algn="ctr"/>
                  <a:tab pos="3879850" algn="ctr"/>
                </a:tabLst>
              </a:pPr>
              <a:r>
                <a:rPr lang="en-GB" sz="1100" dirty="0"/>
                <a:t>No RT	115	31	19	9	3	2	0	0</a:t>
              </a:r>
            </a:p>
          </p:txBody>
        </p:sp>
        <p:sp>
          <p:nvSpPr>
            <p:cNvPr id="5299" name="Rectangle 5298"/>
            <p:cNvSpPr/>
            <p:nvPr/>
          </p:nvSpPr>
          <p:spPr>
            <a:xfrm>
              <a:off x="1380833" y="2453987"/>
              <a:ext cx="2785062" cy="830997"/>
            </a:xfrm>
            <a:prstGeom prst="rect">
              <a:avLst/>
            </a:prstGeom>
          </p:spPr>
          <p:txBody>
            <a:bodyPr wrap="none">
              <a:spAutoFit/>
            </a:bodyPr>
            <a:lstStyle/>
            <a:p>
              <a:pPr>
                <a:tabLst>
                  <a:tab pos="1768475" algn="ctr"/>
                </a:tabLst>
              </a:pPr>
              <a:r>
                <a:rPr lang="en-GB" sz="1200" b="1" dirty="0">
                  <a:latin typeface="Arial" panose="020B0604020202020204" pitchFamily="34" charset="0"/>
                </a:rPr>
                <a:t>Treatment	Median EFS (95% CI)</a:t>
              </a:r>
            </a:p>
            <a:p>
              <a:pPr>
                <a:tabLst>
                  <a:tab pos="1768475" algn="ctr"/>
                </a:tabLst>
              </a:pPr>
              <a:r>
                <a:rPr lang="en-GB" sz="1200" b="1" dirty="0">
                  <a:latin typeface="Arial" panose="020B0604020202020204" pitchFamily="34" charset="0"/>
                </a:rPr>
                <a:t>RT	</a:t>
              </a:r>
              <a:r>
                <a:rPr lang="en-GB" sz="1200" dirty="0">
                  <a:latin typeface="Arial" panose="020B0604020202020204" pitchFamily="34" charset="0"/>
                </a:rPr>
                <a:t>13.1 (9.9, 23.5)</a:t>
              </a:r>
            </a:p>
            <a:p>
              <a:pPr>
                <a:tabLst>
                  <a:tab pos="1768475" algn="ctr"/>
                </a:tabLst>
              </a:pPr>
              <a:r>
                <a:rPr lang="en-GB" sz="1200" b="1" dirty="0">
                  <a:latin typeface="Arial" panose="020B0604020202020204" pitchFamily="34" charset="0"/>
                </a:rPr>
                <a:t>No RT 	</a:t>
              </a:r>
              <a:r>
                <a:rPr lang="en-GB" sz="1200" dirty="0">
                  <a:latin typeface="Arial" panose="020B0604020202020204" pitchFamily="34" charset="0"/>
                </a:rPr>
                <a:t>11.8 (8.4, 15.2)</a:t>
              </a:r>
            </a:p>
            <a:p>
              <a:pPr>
                <a:tabLst>
                  <a:tab pos="1768475" algn="ctr"/>
                </a:tabLst>
              </a:pPr>
              <a:r>
                <a:rPr lang="it-IT" sz="1200" dirty="0">
                  <a:latin typeface="Arial" panose="020B0604020202020204" pitchFamily="34" charset="0"/>
                </a:rPr>
                <a:t>HR 1.1 (95% CI 0.8, 1.4)       p=0.665</a:t>
              </a:r>
              <a:endParaRPr lang="en-GB" sz="1200" dirty="0"/>
            </a:p>
          </p:txBody>
        </p:sp>
        <p:grpSp>
          <p:nvGrpSpPr>
            <p:cNvPr id="5304" name="Group 5303"/>
            <p:cNvGrpSpPr/>
            <p:nvPr/>
          </p:nvGrpSpPr>
          <p:grpSpPr>
            <a:xfrm>
              <a:off x="2291907" y="3508795"/>
              <a:ext cx="1782292" cy="461665"/>
              <a:chOff x="2063750" y="3508795"/>
              <a:chExt cx="1782292" cy="461665"/>
            </a:xfrm>
          </p:grpSpPr>
          <p:cxnSp>
            <p:nvCxnSpPr>
              <p:cNvPr id="5301" name="Straight Connector 5300"/>
              <p:cNvCxnSpPr/>
              <p:nvPr/>
            </p:nvCxnSpPr>
            <p:spPr>
              <a:xfrm>
                <a:off x="2063750" y="3638089"/>
                <a:ext cx="222250" cy="0"/>
              </a:xfrm>
              <a:prstGeom prst="line">
                <a:avLst/>
              </a:prstGeom>
              <a:ln w="28575">
                <a:solidFill>
                  <a:srgbClr val="2894FF"/>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p:cNvCxnSpPr/>
              <p:nvPr/>
            </p:nvCxnSpPr>
            <p:spPr>
              <a:xfrm>
                <a:off x="2063750" y="3822239"/>
                <a:ext cx="22225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5303" name="Rectangle 5302"/>
              <p:cNvSpPr/>
              <p:nvPr/>
            </p:nvSpPr>
            <p:spPr>
              <a:xfrm>
                <a:off x="2286000" y="3508795"/>
                <a:ext cx="1560042" cy="461665"/>
              </a:xfrm>
              <a:prstGeom prst="rect">
                <a:avLst/>
              </a:prstGeom>
            </p:spPr>
            <p:txBody>
              <a:bodyPr wrap="none">
                <a:spAutoFit/>
              </a:bodyPr>
              <a:lstStyle/>
              <a:p>
                <a:pPr lvl="0">
                  <a:tabLst>
                    <a:tab pos="2171700" algn="ctr"/>
                  </a:tabLst>
                </a:pPr>
                <a:r>
                  <a:rPr lang="en-GB" sz="1200" b="1" dirty="0">
                    <a:solidFill>
                      <a:srgbClr val="363636"/>
                    </a:solidFill>
                    <a:latin typeface="Arial" panose="020B0604020202020204" pitchFamily="34" charset="0"/>
                  </a:rPr>
                  <a:t>Chemo/RT/surgery</a:t>
                </a:r>
                <a:endParaRPr lang="en-GB" sz="1200" dirty="0">
                  <a:solidFill>
                    <a:srgbClr val="363636"/>
                  </a:solidFill>
                  <a:latin typeface="Arial" panose="020B0604020202020204" pitchFamily="34" charset="0"/>
                </a:endParaRPr>
              </a:p>
              <a:p>
                <a:pPr lvl="0">
                  <a:tabLst>
                    <a:tab pos="2171700" algn="ctr"/>
                  </a:tabLst>
                </a:pPr>
                <a:r>
                  <a:rPr lang="en-GB" sz="1200" b="1" dirty="0">
                    <a:solidFill>
                      <a:srgbClr val="363636"/>
                    </a:solidFill>
                    <a:latin typeface="Arial" panose="020B0604020202020204" pitchFamily="34" charset="0"/>
                  </a:rPr>
                  <a:t>Chemo/surgery</a:t>
                </a:r>
                <a:endParaRPr lang="en-GB" dirty="0"/>
              </a:p>
            </p:txBody>
          </p:sp>
        </p:grpSp>
      </p:grpSp>
      <p:grpSp>
        <p:nvGrpSpPr>
          <p:cNvPr id="3" name="Group 2"/>
          <p:cNvGrpSpPr/>
          <p:nvPr/>
        </p:nvGrpSpPr>
        <p:grpSpPr>
          <a:xfrm>
            <a:off x="4403083" y="2010326"/>
            <a:ext cx="4230500" cy="4188218"/>
            <a:chOff x="4403083" y="2010326"/>
            <a:chExt cx="4230500" cy="4188218"/>
          </a:xfrm>
        </p:grpSpPr>
        <p:sp>
          <p:nvSpPr>
            <p:cNvPr id="491" name="TextBox 490"/>
            <p:cNvSpPr txBox="1"/>
            <p:nvPr/>
          </p:nvSpPr>
          <p:spPr>
            <a:xfrm>
              <a:off x="4623746" y="2709654"/>
              <a:ext cx="397866" cy="2610971"/>
            </a:xfrm>
            <a:prstGeom prst="rect">
              <a:avLst/>
            </a:prstGeom>
            <a:noFill/>
          </p:spPr>
          <p:txBody>
            <a:bodyPr wrap="none" rtlCol="0">
              <a:spAutoFit/>
            </a:bodyPr>
            <a:lstStyle/>
            <a:p>
              <a:pPr algn="r">
                <a:spcAft>
                  <a:spcPts val="2200"/>
                </a:spcAft>
              </a:pPr>
              <a:r>
                <a:rPr lang="en-GB" sz="1200" dirty="0"/>
                <a:t>1.0</a:t>
              </a:r>
            </a:p>
            <a:p>
              <a:pPr algn="r">
                <a:spcAft>
                  <a:spcPts val="2200"/>
                </a:spcAft>
              </a:pPr>
              <a:r>
                <a:rPr lang="en-GB" sz="1200" dirty="0"/>
                <a:t>0.8</a:t>
              </a:r>
            </a:p>
            <a:p>
              <a:pPr algn="r">
                <a:spcAft>
                  <a:spcPts val="2200"/>
                </a:spcAft>
              </a:pPr>
              <a:r>
                <a:rPr lang="en-GB" sz="1200" dirty="0"/>
                <a:t>0.6</a:t>
              </a:r>
            </a:p>
            <a:p>
              <a:pPr algn="r">
                <a:spcAft>
                  <a:spcPts val="2200"/>
                </a:spcAft>
              </a:pPr>
              <a:r>
                <a:rPr lang="en-GB" sz="1200" dirty="0"/>
                <a:t>0.4</a:t>
              </a:r>
            </a:p>
            <a:p>
              <a:pPr algn="r">
                <a:spcAft>
                  <a:spcPts val="2200"/>
                </a:spcAft>
              </a:pPr>
              <a:r>
                <a:rPr lang="en-GB" sz="1200" dirty="0"/>
                <a:t>0.2</a:t>
              </a:r>
            </a:p>
            <a:p>
              <a:pPr algn="r">
                <a:spcAft>
                  <a:spcPts val="2200"/>
                </a:spcAft>
              </a:pPr>
              <a:r>
                <a:rPr lang="en-GB" sz="1200" dirty="0"/>
                <a:t>0</a:t>
              </a:r>
            </a:p>
          </p:txBody>
        </p:sp>
        <p:sp>
          <p:nvSpPr>
            <p:cNvPr id="492" name="TextBox 491"/>
            <p:cNvSpPr txBox="1"/>
            <p:nvPr/>
          </p:nvSpPr>
          <p:spPr>
            <a:xfrm rot="16200000">
              <a:off x="3714273" y="3876640"/>
              <a:ext cx="1654620" cy="276999"/>
            </a:xfrm>
            <a:prstGeom prst="rect">
              <a:avLst/>
            </a:prstGeom>
            <a:noFill/>
          </p:spPr>
          <p:txBody>
            <a:bodyPr wrap="none" rtlCol="0">
              <a:spAutoFit/>
            </a:bodyPr>
            <a:lstStyle/>
            <a:p>
              <a:pPr algn="ctr"/>
              <a:r>
                <a:rPr lang="en-GB" sz="1200" dirty="0"/>
                <a:t>Overall survival (ITT)</a:t>
              </a:r>
            </a:p>
          </p:txBody>
        </p:sp>
        <p:sp>
          <p:nvSpPr>
            <p:cNvPr id="493" name="TextBox 492"/>
            <p:cNvSpPr txBox="1"/>
            <p:nvPr/>
          </p:nvSpPr>
          <p:spPr>
            <a:xfrm>
              <a:off x="4932698" y="5200968"/>
              <a:ext cx="3700885" cy="276999"/>
            </a:xfrm>
            <a:prstGeom prst="rect">
              <a:avLst/>
            </a:prstGeom>
            <a:noFill/>
          </p:spPr>
          <p:txBody>
            <a:bodyPr wrap="none" rtlCol="0">
              <a:spAutoFit/>
            </a:bodyPr>
            <a:lstStyle/>
            <a:p>
              <a:pPr lvl="0">
                <a:tabLst>
                  <a:tab pos="517525" algn="ctr"/>
                  <a:tab pos="990600" algn="ctr"/>
                  <a:tab pos="1460500" algn="ctr"/>
                  <a:tab pos="1933575" algn="ctr"/>
                  <a:tab pos="2409825" algn="ctr"/>
                  <a:tab pos="2882900" algn="ctr"/>
                  <a:tab pos="3355975" algn="ctr"/>
                </a:tabLst>
              </a:pPr>
              <a:r>
                <a:rPr lang="en-GB" sz="1200" dirty="0">
                  <a:solidFill>
                    <a:srgbClr val="363636"/>
                  </a:solidFill>
                </a:rPr>
                <a:t>0	24	48	72	96	120	144	168</a:t>
              </a:r>
            </a:p>
          </p:txBody>
        </p:sp>
        <p:sp>
          <p:nvSpPr>
            <p:cNvPr id="494" name="TextBox 493"/>
            <p:cNvSpPr txBox="1"/>
            <p:nvPr/>
          </p:nvSpPr>
          <p:spPr>
            <a:xfrm>
              <a:off x="6177078" y="5422151"/>
              <a:ext cx="1169616" cy="276999"/>
            </a:xfrm>
            <a:prstGeom prst="rect">
              <a:avLst/>
            </a:prstGeom>
            <a:noFill/>
          </p:spPr>
          <p:txBody>
            <a:bodyPr wrap="none" rtlCol="0">
              <a:spAutoFit/>
            </a:bodyPr>
            <a:lstStyle/>
            <a:p>
              <a:pPr algn="ctr"/>
              <a:r>
                <a:rPr lang="en-GB" sz="1200" dirty="0"/>
                <a:t>Time (months)</a:t>
              </a:r>
            </a:p>
          </p:txBody>
        </p:sp>
        <p:sp>
          <p:nvSpPr>
            <p:cNvPr id="496" name="TextBox 495"/>
            <p:cNvSpPr txBox="1"/>
            <p:nvPr/>
          </p:nvSpPr>
          <p:spPr>
            <a:xfrm>
              <a:off x="6521277" y="2010326"/>
              <a:ext cx="481221" cy="338554"/>
            </a:xfrm>
            <a:prstGeom prst="rect">
              <a:avLst/>
            </a:prstGeom>
            <a:noFill/>
          </p:spPr>
          <p:txBody>
            <a:bodyPr wrap="none" rtlCol="0">
              <a:spAutoFit/>
            </a:bodyPr>
            <a:lstStyle/>
            <a:p>
              <a:pPr algn="ctr"/>
              <a:r>
                <a:rPr lang="en-GB" sz="1600" b="1" dirty="0"/>
                <a:t>OS</a:t>
              </a:r>
            </a:p>
          </p:txBody>
        </p:sp>
        <p:grpSp>
          <p:nvGrpSpPr>
            <p:cNvPr id="5285" name="Group 5284"/>
            <p:cNvGrpSpPr/>
            <p:nvPr/>
          </p:nvGrpSpPr>
          <p:grpSpPr>
            <a:xfrm>
              <a:off x="4975228" y="2848293"/>
              <a:ext cx="3408362" cy="2390775"/>
              <a:chOff x="4994276" y="2374900"/>
              <a:chExt cx="3408362" cy="2390775"/>
            </a:xfrm>
          </p:grpSpPr>
          <p:sp>
            <p:nvSpPr>
              <p:cNvPr id="5173" name="Freeform 78"/>
              <p:cNvSpPr>
                <a:spLocks/>
              </p:cNvSpPr>
              <p:nvPr/>
            </p:nvSpPr>
            <p:spPr bwMode="auto">
              <a:xfrm>
                <a:off x="5086351" y="2374900"/>
                <a:ext cx="3316287" cy="2298700"/>
              </a:xfrm>
              <a:custGeom>
                <a:avLst/>
                <a:gdLst>
                  <a:gd name="T0" fmla="*/ 0 w 2091"/>
                  <a:gd name="T1" fmla="*/ 0 h 1448"/>
                  <a:gd name="T2" fmla="*/ 0 w 2091"/>
                  <a:gd name="T3" fmla="*/ 1448 h 1448"/>
                  <a:gd name="T4" fmla="*/ 2091 w 2091"/>
                  <a:gd name="T5" fmla="*/ 1448 h 1448"/>
                </a:gdLst>
                <a:ahLst/>
                <a:cxnLst>
                  <a:cxn ang="0">
                    <a:pos x="T0" y="T1"/>
                  </a:cxn>
                  <a:cxn ang="0">
                    <a:pos x="T2" y="T3"/>
                  </a:cxn>
                  <a:cxn ang="0">
                    <a:pos x="T4" y="T5"/>
                  </a:cxn>
                </a:cxnLst>
                <a:rect l="0" t="0" r="r" b="b"/>
                <a:pathLst>
                  <a:path w="2091" h="1448">
                    <a:moveTo>
                      <a:pt x="0" y="0"/>
                    </a:moveTo>
                    <a:lnTo>
                      <a:pt x="0" y="1448"/>
                    </a:lnTo>
                    <a:lnTo>
                      <a:pt x="2091" y="1448"/>
                    </a:lnTo>
                  </a:path>
                </a:pathLst>
              </a:custGeom>
              <a:noFill/>
              <a:ln w="285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4" name="Line 79"/>
              <p:cNvSpPr>
                <a:spLocks noChangeShapeType="1"/>
              </p:cNvSpPr>
              <p:nvPr/>
            </p:nvSpPr>
            <p:spPr bwMode="auto">
              <a:xfrm>
                <a:off x="4994276" y="2374900"/>
                <a:ext cx="9207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5" name="Line 80"/>
              <p:cNvSpPr>
                <a:spLocks noChangeShapeType="1"/>
              </p:cNvSpPr>
              <p:nvPr/>
            </p:nvSpPr>
            <p:spPr bwMode="auto">
              <a:xfrm>
                <a:off x="4994276" y="2835275"/>
                <a:ext cx="9207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6" name="Line 81"/>
              <p:cNvSpPr>
                <a:spLocks noChangeShapeType="1"/>
              </p:cNvSpPr>
              <p:nvPr/>
            </p:nvSpPr>
            <p:spPr bwMode="auto">
              <a:xfrm>
                <a:off x="4994276" y="3295650"/>
                <a:ext cx="9207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7" name="Line 82"/>
              <p:cNvSpPr>
                <a:spLocks noChangeShapeType="1"/>
              </p:cNvSpPr>
              <p:nvPr/>
            </p:nvSpPr>
            <p:spPr bwMode="auto">
              <a:xfrm>
                <a:off x="4994276" y="3756025"/>
                <a:ext cx="9207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8" name="Line 83"/>
              <p:cNvSpPr>
                <a:spLocks noChangeShapeType="1"/>
              </p:cNvSpPr>
              <p:nvPr/>
            </p:nvSpPr>
            <p:spPr bwMode="auto">
              <a:xfrm>
                <a:off x="4994276" y="4213225"/>
                <a:ext cx="9207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9" name="Line 84"/>
              <p:cNvSpPr>
                <a:spLocks noChangeShapeType="1"/>
              </p:cNvSpPr>
              <p:nvPr/>
            </p:nvSpPr>
            <p:spPr bwMode="auto">
              <a:xfrm>
                <a:off x="4994276" y="4673600"/>
                <a:ext cx="9207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0" name="Line 85"/>
              <p:cNvSpPr>
                <a:spLocks noChangeShapeType="1"/>
              </p:cNvSpPr>
              <p:nvPr/>
            </p:nvSpPr>
            <p:spPr bwMode="auto">
              <a:xfrm>
                <a:off x="7453313" y="4673600"/>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1" name="Line 86"/>
              <p:cNvSpPr>
                <a:spLocks noChangeShapeType="1"/>
              </p:cNvSpPr>
              <p:nvPr/>
            </p:nvSpPr>
            <p:spPr bwMode="auto">
              <a:xfrm>
                <a:off x="6980238" y="4673600"/>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2" name="Line 87"/>
              <p:cNvSpPr>
                <a:spLocks noChangeShapeType="1"/>
              </p:cNvSpPr>
              <p:nvPr/>
            </p:nvSpPr>
            <p:spPr bwMode="auto">
              <a:xfrm>
                <a:off x="8402638" y="4673600"/>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3" name="Line 88"/>
              <p:cNvSpPr>
                <a:spLocks noChangeShapeType="1"/>
              </p:cNvSpPr>
              <p:nvPr/>
            </p:nvSpPr>
            <p:spPr bwMode="auto">
              <a:xfrm>
                <a:off x="7926388" y="4673600"/>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4" name="Line 89"/>
              <p:cNvSpPr>
                <a:spLocks noChangeShapeType="1"/>
              </p:cNvSpPr>
              <p:nvPr/>
            </p:nvSpPr>
            <p:spPr bwMode="auto">
              <a:xfrm>
                <a:off x="6508751" y="4673600"/>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5" name="Line 90"/>
              <p:cNvSpPr>
                <a:spLocks noChangeShapeType="1"/>
              </p:cNvSpPr>
              <p:nvPr/>
            </p:nvSpPr>
            <p:spPr bwMode="auto">
              <a:xfrm>
                <a:off x="6032501" y="4673600"/>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6" name="Line 91"/>
              <p:cNvSpPr>
                <a:spLocks noChangeShapeType="1"/>
              </p:cNvSpPr>
              <p:nvPr/>
            </p:nvSpPr>
            <p:spPr bwMode="auto">
              <a:xfrm>
                <a:off x="5559426" y="4673600"/>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7" name="Line 92"/>
              <p:cNvSpPr>
                <a:spLocks noChangeShapeType="1"/>
              </p:cNvSpPr>
              <p:nvPr/>
            </p:nvSpPr>
            <p:spPr bwMode="auto">
              <a:xfrm>
                <a:off x="5086351" y="4673600"/>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283" name="Group 5282"/>
            <p:cNvGrpSpPr/>
            <p:nvPr/>
          </p:nvGrpSpPr>
          <p:grpSpPr>
            <a:xfrm>
              <a:off x="5067303" y="2845118"/>
              <a:ext cx="2963862" cy="1889125"/>
              <a:chOff x="5086351" y="2371725"/>
              <a:chExt cx="2963862" cy="1889125"/>
            </a:xfrm>
          </p:grpSpPr>
          <p:sp>
            <p:nvSpPr>
              <p:cNvPr id="5234" name="Freeform 139"/>
              <p:cNvSpPr>
                <a:spLocks/>
              </p:cNvSpPr>
              <p:nvPr/>
            </p:nvSpPr>
            <p:spPr bwMode="auto">
              <a:xfrm>
                <a:off x="5086351" y="2374900"/>
                <a:ext cx="2957513" cy="1851025"/>
              </a:xfrm>
              <a:custGeom>
                <a:avLst/>
                <a:gdLst>
                  <a:gd name="T0" fmla="*/ 6 w 1863"/>
                  <a:gd name="T1" fmla="*/ 0 h 1166"/>
                  <a:gd name="T2" fmla="*/ 34 w 1863"/>
                  <a:gd name="T3" fmla="*/ 12 h 1166"/>
                  <a:gd name="T4" fmla="*/ 46 w 1863"/>
                  <a:gd name="T5" fmla="*/ 38 h 1166"/>
                  <a:gd name="T6" fmla="*/ 56 w 1863"/>
                  <a:gd name="T7" fmla="*/ 48 h 1166"/>
                  <a:gd name="T8" fmla="*/ 60 w 1863"/>
                  <a:gd name="T9" fmla="*/ 74 h 1166"/>
                  <a:gd name="T10" fmla="*/ 66 w 1863"/>
                  <a:gd name="T11" fmla="*/ 86 h 1166"/>
                  <a:gd name="T12" fmla="*/ 76 w 1863"/>
                  <a:gd name="T13" fmla="*/ 100 h 1166"/>
                  <a:gd name="T14" fmla="*/ 80 w 1863"/>
                  <a:gd name="T15" fmla="*/ 114 h 1166"/>
                  <a:gd name="T16" fmla="*/ 82 w 1863"/>
                  <a:gd name="T17" fmla="*/ 138 h 1166"/>
                  <a:gd name="T18" fmla="*/ 86 w 1863"/>
                  <a:gd name="T19" fmla="*/ 160 h 1166"/>
                  <a:gd name="T20" fmla="*/ 94 w 1863"/>
                  <a:gd name="T21" fmla="*/ 174 h 1166"/>
                  <a:gd name="T22" fmla="*/ 102 w 1863"/>
                  <a:gd name="T23" fmla="*/ 186 h 1166"/>
                  <a:gd name="T24" fmla="*/ 106 w 1863"/>
                  <a:gd name="T25" fmla="*/ 202 h 1166"/>
                  <a:gd name="T26" fmla="*/ 108 w 1863"/>
                  <a:gd name="T27" fmla="*/ 236 h 1166"/>
                  <a:gd name="T28" fmla="*/ 122 w 1863"/>
                  <a:gd name="T29" fmla="*/ 250 h 1166"/>
                  <a:gd name="T30" fmla="*/ 124 w 1863"/>
                  <a:gd name="T31" fmla="*/ 264 h 1166"/>
                  <a:gd name="T32" fmla="*/ 130 w 1863"/>
                  <a:gd name="T33" fmla="*/ 286 h 1166"/>
                  <a:gd name="T34" fmla="*/ 132 w 1863"/>
                  <a:gd name="T35" fmla="*/ 298 h 1166"/>
                  <a:gd name="T36" fmla="*/ 142 w 1863"/>
                  <a:gd name="T37" fmla="*/ 310 h 1166"/>
                  <a:gd name="T38" fmla="*/ 148 w 1863"/>
                  <a:gd name="T39" fmla="*/ 322 h 1166"/>
                  <a:gd name="T40" fmla="*/ 152 w 1863"/>
                  <a:gd name="T41" fmla="*/ 336 h 1166"/>
                  <a:gd name="T42" fmla="*/ 154 w 1863"/>
                  <a:gd name="T43" fmla="*/ 350 h 1166"/>
                  <a:gd name="T44" fmla="*/ 160 w 1863"/>
                  <a:gd name="T45" fmla="*/ 366 h 1166"/>
                  <a:gd name="T46" fmla="*/ 174 w 1863"/>
                  <a:gd name="T47" fmla="*/ 392 h 1166"/>
                  <a:gd name="T48" fmla="*/ 190 w 1863"/>
                  <a:gd name="T49" fmla="*/ 402 h 1166"/>
                  <a:gd name="T50" fmla="*/ 196 w 1863"/>
                  <a:gd name="T51" fmla="*/ 418 h 1166"/>
                  <a:gd name="T52" fmla="*/ 200 w 1863"/>
                  <a:gd name="T53" fmla="*/ 446 h 1166"/>
                  <a:gd name="T54" fmla="*/ 204 w 1863"/>
                  <a:gd name="T55" fmla="*/ 458 h 1166"/>
                  <a:gd name="T56" fmla="*/ 216 w 1863"/>
                  <a:gd name="T57" fmla="*/ 472 h 1166"/>
                  <a:gd name="T58" fmla="*/ 224 w 1863"/>
                  <a:gd name="T59" fmla="*/ 484 h 1166"/>
                  <a:gd name="T60" fmla="*/ 230 w 1863"/>
                  <a:gd name="T61" fmla="*/ 502 h 1166"/>
                  <a:gd name="T62" fmla="*/ 232 w 1863"/>
                  <a:gd name="T63" fmla="*/ 524 h 1166"/>
                  <a:gd name="T64" fmla="*/ 240 w 1863"/>
                  <a:gd name="T65" fmla="*/ 540 h 1166"/>
                  <a:gd name="T66" fmla="*/ 268 w 1863"/>
                  <a:gd name="T67" fmla="*/ 556 h 1166"/>
                  <a:gd name="T68" fmla="*/ 282 w 1863"/>
                  <a:gd name="T69" fmla="*/ 568 h 1166"/>
                  <a:gd name="T70" fmla="*/ 306 w 1863"/>
                  <a:gd name="T71" fmla="*/ 584 h 1166"/>
                  <a:gd name="T72" fmla="*/ 324 w 1863"/>
                  <a:gd name="T73" fmla="*/ 612 h 1166"/>
                  <a:gd name="T74" fmla="*/ 338 w 1863"/>
                  <a:gd name="T75" fmla="*/ 630 h 1166"/>
                  <a:gd name="T76" fmla="*/ 384 w 1863"/>
                  <a:gd name="T77" fmla="*/ 678 h 1166"/>
                  <a:gd name="T78" fmla="*/ 418 w 1863"/>
                  <a:gd name="T79" fmla="*/ 694 h 1166"/>
                  <a:gd name="T80" fmla="*/ 464 w 1863"/>
                  <a:gd name="T81" fmla="*/ 710 h 1166"/>
                  <a:gd name="T82" fmla="*/ 472 w 1863"/>
                  <a:gd name="T83" fmla="*/ 730 h 1166"/>
                  <a:gd name="T84" fmla="*/ 502 w 1863"/>
                  <a:gd name="T85" fmla="*/ 748 h 1166"/>
                  <a:gd name="T86" fmla="*/ 508 w 1863"/>
                  <a:gd name="T87" fmla="*/ 768 h 1166"/>
                  <a:gd name="T88" fmla="*/ 532 w 1863"/>
                  <a:gd name="T89" fmla="*/ 786 h 1166"/>
                  <a:gd name="T90" fmla="*/ 566 w 1863"/>
                  <a:gd name="T91" fmla="*/ 806 h 1166"/>
                  <a:gd name="T92" fmla="*/ 618 w 1863"/>
                  <a:gd name="T93" fmla="*/ 828 h 1166"/>
                  <a:gd name="T94" fmla="*/ 622 w 1863"/>
                  <a:gd name="T95" fmla="*/ 852 h 1166"/>
                  <a:gd name="T96" fmla="*/ 630 w 1863"/>
                  <a:gd name="T97" fmla="*/ 878 h 1166"/>
                  <a:gd name="T98" fmla="*/ 642 w 1863"/>
                  <a:gd name="T99" fmla="*/ 900 h 1166"/>
                  <a:gd name="T100" fmla="*/ 740 w 1863"/>
                  <a:gd name="T101" fmla="*/ 926 h 1166"/>
                  <a:gd name="T102" fmla="*/ 1321 w 1863"/>
                  <a:gd name="T103" fmla="*/ 954 h 1166"/>
                  <a:gd name="T104" fmla="*/ 1669 w 1863"/>
                  <a:gd name="T105" fmla="*/ 1024 h 1166"/>
                  <a:gd name="T106" fmla="*/ 1863 w 1863"/>
                  <a:gd name="T107" fmla="*/ 1166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63" h="1166">
                    <a:moveTo>
                      <a:pt x="0" y="0"/>
                    </a:moveTo>
                    <a:lnTo>
                      <a:pt x="6" y="0"/>
                    </a:lnTo>
                    <a:lnTo>
                      <a:pt x="6" y="12"/>
                    </a:lnTo>
                    <a:lnTo>
                      <a:pt x="34" y="12"/>
                    </a:lnTo>
                    <a:lnTo>
                      <a:pt x="34" y="38"/>
                    </a:lnTo>
                    <a:lnTo>
                      <a:pt x="46" y="38"/>
                    </a:lnTo>
                    <a:lnTo>
                      <a:pt x="46" y="48"/>
                    </a:lnTo>
                    <a:lnTo>
                      <a:pt x="56" y="48"/>
                    </a:lnTo>
                    <a:lnTo>
                      <a:pt x="56" y="74"/>
                    </a:lnTo>
                    <a:lnTo>
                      <a:pt x="60" y="74"/>
                    </a:lnTo>
                    <a:lnTo>
                      <a:pt x="60" y="86"/>
                    </a:lnTo>
                    <a:lnTo>
                      <a:pt x="66" y="86"/>
                    </a:lnTo>
                    <a:lnTo>
                      <a:pt x="66" y="100"/>
                    </a:lnTo>
                    <a:lnTo>
                      <a:pt x="76" y="100"/>
                    </a:lnTo>
                    <a:lnTo>
                      <a:pt x="76" y="114"/>
                    </a:lnTo>
                    <a:lnTo>
                      <a:pt x="80" y="114"/>
                    </a:lnTo>
                    <a:lnTo>
                      <a:pt x="80" y="138"/>
                    </a:lnTo>
                    <a:lnTo>
                      <a:pt x="82" y="138"/>
                    </a:lnTo>
                    <a:lnTo>
                      <a:pt x="82" y="160"/>
                    </a:lnTo>
                    <a:lnTo>
                      <a:pt x="86" y="160"/>
                    </a:lnTo>
                    <a:lnTo>
                      <a:pt x="86" y="174"/>
                    </a:lnTo>
                    <a:lnTo>
                      <a:pt x="94" y="174"/>
                    </a:lnTo>
                    <a:lnTo>
                      <a:pt x="94" y="186"/>
                    </a:lnTo>
                    <a:lnTo>
                      <a:pt x="102" y="186"/>
                    </a:lnTo>
                    <a:lnTo>
                      <a:pt x="102" y="202"/>
                    </a:lnTo>
                    <a:lnTo>
                      <a:pt x="106" y="202"/>
                    </a:lnTo>
                    <a:lnTo>
                      <a:pt x="106" y="236"/>
                    </a:lnTo>
                    <a:lnTo>
                      <a:pt x="108" y="236"/>
                    </a:lnTo>
                    <a:lnTo>
                      <a:pt x="108" y="250"/>
                    </a:lnTo>
                    <a:lnTo>
                      <a:pt x="122" y="250"/>
                    </a:lnTo>
                    <a:lnTo>
                      <a:pt x="122" y="264"/>
                    </a:lnTo>
                    <a:lnTo>
                      <a:pt x="124" y="264"/>
                    </a:lnTo>
                    <a:lnTo>
                      <a:pt x="124" y="286"/>
                    </a:lnTo>
                    <a:lnTo>
                      <a:pt x="130" y="286"/>
                    </a:lnTo>
                    <a:lnTo>
                      <a:pt x="130" y="298"/>
                    </a:lnTo>
                    <a:lnTo>
                      <a:pt x="132" y="298"/>
                    </a:lnTo>
                    <a:lnTo>
                      <a:pt x="132" y="310"/>
                    </a:lnTo>
                    <a:lnTo>
                      <a:pt x="142" y="310"/>
                    </a:lnTo>
                    <a:lnTo>
                      <a:pt x="142" y="322"/>
                    </a:lnTo>
                    <a:lnTo>
                      <a:pt x="148" y="322"/>
                    </a:lnTo>
                    <a:lnTo>
                      <a:pt x="148" y="336"/>
                    </a:lnTo>
                    <a:lnTo>
                      <a:pt x="152" y="336"/>
                    </a:lnTo>
                    <a:lnTo>
                      <a:pt x="152" y="350"/>
                    </a:lnTo>
                    <a:lnTo>
                      <a:pt x="154" y="350"/>
                    </a:lnTo>
                    <a:lnTo>
                      <a:pt x="154" y="366"/>
                    </a:lnTo>
                    <a:lnTo>
                      <a:pt x="160" y="366"/>
                    </a:lnTo>
                    <a:lnTo>
                      <a:pt x="160" y="392"/>
                    </a:lnTo>
                    <a:lnTo>
                      <a:pt x="174" y="392"/>
                    </a:lnTo>
                    <a:lnTo>
                      <a:pt x="174" y="402"/>
                    </a:lnTo>
                    <a:lnTo>
                      <a:pt x="190" y="402"/>
                    </a:lnTo>
                    <a:lnTo>
                      <a:pt x="190" y="418"/>
                    </a:lnTo>
                    <a:lnTo>
                      <a:pt x="196" y="418"/>
                    </a:lnTo>
                    <a:lnTo>
                      <a:pt x="196" y="446"/>
                    </a:lnTo>
                    <a:lnTo>
                      <a:pt x="200" y="446"/>
                    </a:lnTo>
                    <a:lnTo>
                      <a:pt x="200" y="458"/>
                    </a:lnTo>
                    <a:lnTo>
                      <a:pt x="204" y="458"/>
                    </a:lnTo>
                    <a:lnTo>
                      <a:pt x="204" y="472"/>
                    </a:lnTo>
                    <a:lnTo>
                      <a:pt x="216" y="472"/>
                    </a:lnTo>
                    <a:lnTo>
                      <a:pt x="216" y="484"/>
                    </a:lnTo>
                    <a:lnTo>
                      <a:pt x="224" y="484"/>
                    </a:lnTo>
                    <a:lnTo>
                      <a:pt x="224" y="502"/>
                    </a:lnTo>
                    <a:lnTo>
                      <a:pt x="230" y="502"/>
                    </a:lnTo>
                    <a:lnTo>
                      <a:pt x="230" y="524"/>
                    </a:lnTo>
                    <a:lnTo>
                      <a:pt x="232" y="524"/>
                    </a:lnTo>
                    <a:lnTo>
                      <a:pt x="232" y="540"/>
                    </a:lnTo>
                    <a:lnTo>
                      <a:pt x="240" y="540"/>
                    </a:lnTo>
                    <a:lnTo>
                      <a:pt x="240" y="556"/>
                    </a:lnTo>
                    <a:lnTo>
                      <a:pt x="268" y="556"/>
                    </a:lnTo>
                    <a:lnTo>
                      <a:pt x="268" y="568"/>
                    </a:lnTo>
                    <a:lnTo>
                      <a:pt x="282" y="568"/>
                    </a:lnTo>
                    <a:lnTo>
                      <a:pt x="282" y="584"/>
                    </a:lnTo>
                    <a:lnTo>
                      <a:pt x="306" y="584"/>
                    </a:lnTo>
                    <a:lnTo>
                      <a:pt x="306" y="612"/>
                    </a:lnTo>
                    <a:lnTo>
                      <a:pt x="324" y="612"/>
                    </a:lnTo>
                    <a:lnTo>
                      <a:pt x="324" y="630"/>
                    </a:lnTo>
                    <a:lnTo>
                      <a:pt x="338" y="630"/>
                    </a:lnTo>
                    <a:lnTo>
                      <a:pt x="338" y="678"/>
                    </a:lnTo>
                    <a:lnTo>
                      <a:pt x="384" y="678"/>
                    </a:lnTo>
                    <a:lnTo>
                      <a:pt x="384" y="694"/>
                    </a:lnTo>
                    <a:lnTo>
                      <a:pt x="418" y="694"/>
                    </a:lnTo>
                    <a:lnTo>
                      <a:pt x="418" y="710"/>
                    </a:lnTo>
                    <a:lnTo>
                      <a:pt x="464" y="710"/>
                    </a:lnTo>
                    <a:lnTo>
                      <a:pt x="464" y="730"/>
                    </a:lnTo>
                    <a:lnTo>
                      <a:pt x="472" y="730"/>
                    </a:lnTo>
                    <a:lnTo>
                      <a:pt x="472" y="748"/>
                    </a:lnTo>
                    <a:lnTo>
                      <a:pt x="502" y="748"/>
                    </a:lnTo>
                    <a:lnTo>
                      <a:pt x="502" y="768"/>
                    </a:lnTo>
                    <a:lnTo>
                      <a:pt x="508" y="768"/>
                    </a:lnTo>
                    <a:lnTo>
                      <a:pt x="508" y="786"/>
                    </a:lnTo>
                    <a:lnTo>
                      <a:pt x="532" y="786"/>
                    </a:lnTo>
                    <a:lnTo>
                      <a:pt x="532" y="806"/>
                    </a:lnTo>
                    <a:lnTo>
                      <a:pt x="566" y="806"/>
                    </a:lnTo>
                    <a:lnTo>
                      <a:pt x="566" y="828"/>
                    </a:lnTo>
                    <a:lnTo>
                      <a:pt x="618" y="828"/>
                    </a:lnTo>
                    <a:lnTo>
                      <a:pt x="618" y="852"/>
                    </a:lnTo>
                    <a:lnTo>
                      <a:pt x="622" y="852"/>
                    </a:lnTo>
                    <a:lnTo>
                      <a:pt x="622" y="878"/>
                    </a:lnTo>
                    <a:lnTo>
                      <a:pt x="630" y="878"/>
                    </a:lnTo>
                    <a:lnTo>
                      <a:pt x="630" y="900"/>
                    </a:lnTo>
                    <a:lnTo>
                      <a:pt x="642" y="900"/>
                    </a:lnTo>
                    <a:lnTo>
                      <a:pt x="642" y="926"/>
                    </a:lnTo>
                    <a:lnTo>
                      <a:pt x="740" y="926"/>
                    </a:lnTo>
                    <a:lnTo>
                      <a:pt x="740" y="954"/>
                    </a:lnTo>
                    <a:lnTo>
                      <a:pt x="1321" y="954"/>
                    </a:lnTo>
                    <a:lnTo>
                      <a:pt x="1321" y="1024"/>
                    </a:lnTo>
                    <a:lnTo>
                      <a:pt x="1669" y="1024"/>
                    </a:lnTo>
                    <a:lnTo>
                      <a:pt x="1669" y="1166"/>
                    </a:lnTo>
                    <a:lnTo>
                      <a:pt x="1863" y="1166"/>
                    </a:lnTo>
                  </a:path>
                </a:pathLst>
              </a:custGeom>
              <a:noFill/>
              <a:ln w="28575"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5" name="Line 140"/>
              <p:cNvSpPr>
                <a:spLocks noChangeShapeType="1"/>
              </p:cNvSpPr>
              <p:nvPr/>
            </p:nvSpPr>
            <p:spPr bwMode="auto">
              <a:xfrm flipV="1">
                <a:off x="5105401" y="2371725"/>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6" name="Line 141"/>
              <p:cNvSpPr>
                <a:spLocks noChangeShapeType="1"/>
              </p:cNvSpPr>
              <p:nvPr/>
            </p:nvSpPr>
            <p:spPr bwMode="auto">
              <a:xfrm flipV="1">
                <a:off x="5286376" y="2832100"/>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7" name="Line 142"/>
              <p:cNvSpPr>
                <a:spLocks noChangeShapeType="1"/>
              </p:cNvSpPr>
              <p:nvPr/>
            </p:nvSpPr>
            <p:spPr bwMode="auto">
              <a:xfrm flipV="1">
                <a:off x="5292726" y="2851150"/>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8" name="Line 143"/>
              <p:cNvSpPr>
                <a:spLocks noChangeShapeType="1"/>
              </p:cNvSpPr>
              <p:nvPr/>
            </p:nvSpPr>
            <p:spPr bwMode="auto">
              <a:xfrm flipV="1">
                <a:off x="5305426" y="2870200"/>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9" name="Line 144"/>
              <p:cNvSpPr>
                <a:spLocks noChangeShapeType="1"/>
              </p:cNvSpPr>
              <p:nvPr/>
            </p:nvSpPr>
            <p:spPr bwMode="auto">
              <a:xfrm flipV="1">
                <a:off x="5311776" y="2870200"/>
                <a:ext cx="15875"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0" name="Line 145"/>
              <p:cNvSpPr>
                <a:spLocks noChangeShapeType="1"/>
              </p:cNvSpPr>
              <p:nvPr/>
            </p:nvSpPr>
            <p:spPr bwMode="auto">
              <a:xfrm flipV="1">
                <a:off x="5362576" y="2990850"/>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1" name="Line 146"/>
              <p:cNvSpPr>
                <a:spLocks noChangeShapeType="1"/>
              </p:cNvSpPr>
              <p:nvPr/>
            </p:nvSpPr>
            <p:spPr bwMode="auto">
              <a:xfrm flipV="1">
                <a:off x="5422901" y="3105150"/>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2" name="Line 147"/>
              <p:cNvSpPr>
                <a:spLocks noChangeShapeType="1"/>
              </p:cNvSpPr>
              <p:nvPr/>
            </p:nvSpPr>
            <p:spPr bwMode="auto">
              <a:xfrm flipV="1">
                <a:off x="5461001" y="3209925"/>
                <a:ext cx="15875"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3" name="Line 148"/>
              <p:cNvSpPr>
                <a:spLocks noChangeShapeType="1"/>
              </p:cNvSpPr>
              <p:nvPr/>
            </p:nvSpPr>
            <p:spPr bwMode="auto">
              <a:xfrm flipV="1">
                <a:off x="5476876" y="3232150"/>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4" name="Line 149"/>
              <p:cNvSpPr>
                <a:spLocks noChangeShapeType="1"/>
              </p:cNvSpPr>
              <p:nvPr/>
            </p:nvSpPr>
            <p:spPr bwMode="auto">
              <a:xfrm flipV="1">
                <a:off x="5489576" y="3232150"/>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5" name="Line 150"/>
              <p:cNvSpPr>
                <a:spLocks noChangeShapeType="1"/>
              </p:cNvSpPr>
              <p:nvPr/>
            </p:nvSpPr>
            <p:spPr bwMode="auto">
              <a:xfrm flipV="1">
                <a:off x="5508626" y="3257550"/>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6" name="Line 151"/>
              <p:cNvSpPr>
                <a:spLocks noChangeShapeType="1"/>
              </p:cNvSpPr>
              <p:nvPr/>
            </p:nvSpPr>
            <p:spPr bwMode="auto">
              <a:xfrm flipV="1">
                <a:off x="5518151" y="3257550"/>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7" name="Line 152"/>
              <p:cNvSpPr>
                <a:spLocks noChangeShapeType="1"/>
              </p:cNvSpPr>
              <p:nvPr/>
            </p:nvSpPr>
            <p:spPr bwMode="auto">
              <a:xfrm flipV="1">
                <a:off x="5530851" y="3279775"/>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8" name="Line 153"/>
              <p:cNvSpPr>
                <a:spLocks noChangeShapeType="1"/>
              </p:cNvSpPr>
              <p:nvPr/>
            </p:nvSpPr>
            <p:spPr bwMode="auto">
              <a:xfrm flipV="1">
                <a:off x="5568951" y="3327400"/>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9" name="Line 154"/>
              <p:cNvSpPr>
                <a:spLocks noChangeShapeType="1"/>
              </p:cNvSpPr>
              <p:nvPr/>
            </p:nvSpPr>
            <p:spPr bwMode="auto">
              <a:xfrm flipV="1">
                <a:off x="5603876" y="3352800"/>
                <a:ext cx="19050" cy="635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0" name="Line 155"/>
              <p:cNvSpPr>
                <a:spLocks noChangeShapeType="1"/>
              </p:cNvSpPr>
              <p:nvPr/>
            </p:nvSpPr>
            <p:spPr bwMode="auto">
              <a:xfrm flipV="1">
                <a:off x="5626101" y="3425825"/>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1" name="Line 156"/>
              <p:cNvSpPr>
                <a:spLocks noChangeShapeType="1"/>
              </p:cNvSpPr>
              <p:nvPr/>
            </p:nvSpPr>
            <p:spPr bwMode="auto">
              <a:xfrm flipV="1">
                <a:off x="5651501" y="3425825"/>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2" name="Line 157"/>
              <p:cNvSpPr>
                <a:spLocks noChangeShapeType="1"/>
              </p:cNvSpPr>
              <p:nvPr/>
            </p:nvSpPr>
            <p:spPr bwMode="auto">
              <a:xfrm flipV="1">
                <a:off x="5692776" y="3457575"/>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3" name="Line 158"/>
              <p:cNvSpPr>
                <a:spLocks noChangeShapeType="1"/>
              </p:cNvSpPr>
              <p:nvPr/>
            </p:nvSpPr>
            <p:spPr bwMode="auto">
              <a:xfrm flipV="1">
                <a:off x="5711826" y="3457575"/>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4" name="Line 159"/>
              <p:cNvSpPr>
                <a:spLocks noChangeShapeType="1"/>
              </p:cNvSpPr>
              <p:nvPr/>
            </p:nvSpPr>
            <p:spPr bwMode="auto">
              <a:xfrm flipV="1">
                <a:off x="5746751" y="3479800"/>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5" name="Line 160"/>
              <p:cNvSpPr>
                <a:spLocks noChangeShapeType="1"/>
              </p:cNvSpPr>
              <p:nvPr/>
            </p:nvSpPr>
            <p:spPr bwMode="auto">
              <a:xfrm flipV="1">
                <a:off x="5784851" y="3479800"/>
                <a:ext cx="15875"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6" name="Line 161"/>
              <p:cNvSpPr>
                <a:spLocks noChangeShapeType="1"/>
              </p:cNvSpPr>
              <p:nvPr/>
            </p:nvSpPr>
            <p:spPr bwMode="auto">
              <a:xfrm flipV="1">
                <a:off x="5842001" y="3536950"/>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7" name="Line 162"/>
              <p:cNvSpPr>
                <a:spLocks noChangeShapeType="1"/>
              </p:cNvSpPr>
              <p:nvPr/>
            </p:nvSpPr>
            <p:spPr bwMode="auto">
              <a:xfrm flipV="1">
                <a:off x="5880101" y="3568700"/>
                <a:ext cx="15875"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8" name="Line 163"/>
              <p:cNvSpPr>
                <a:spLocks noChangeShapeType="1"/>
              </p:cNvSpPr>
              <p:nvPr/>
            </p:nvSpPr>
            <p:spPr bwMode="auto">
              <a:xfrm flipV="1">
                <a:off x="5908676" y="3597275"/>
                <a:ext cx="19050" cy="635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9" name="Line 164"/>
              <p:cNvSpPr>
                <a:spLocks noChangeShapeType="1"/>
              </p:cNvSpPr>
              <p:nvPr/>
            </p:nvSpPr>
            <p:spPr bwMode="auto">
              <a:xfrm flipV="1">
                <a:off x="5934076" y="3635375"/>
                <a:ext cx="15875"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0" name="Line 165"/>
              <p:cNvSpPr>
                <a:spLocks noChangeShapeType="1"/>
              </p:cNvSpPr>
              <p:nvPr/>
            </p:nvSpPr>
            <p:spPr bwMode="auto">
              <a:xfrm flipV="1">
                <a:off x="5943601" y="3635375"/>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1" name="Line 166"/>
              <p:cNvSpPr>
                <a:spLocks noChangeShapeType="1"/>
              </p:cNvSpPr>
              <p:nvPr/>
            </p:nvSpPr>
            <p:spPr bwMode="auto">
              <a:xfrm flipV="1">
                <a:off x="5962651" y="3635375"/>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2" name="Line 167"/>
              <p:cNvSpPr>
                <a:spLocks noChangeShapeType="1"/>
              </p:cNvSpPr>
              <p:nvPr/>
            </p:nvSpPr>
            <p:spPr bwMode="auto">
              <a:xfrm flipV="1">
                <a:off x="5969001" y="3635375"/>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3" name="Line 168"/>
              <p:cNvSpPr>
                <a:spLocks noChangeShapeType="1"/>
              </p:cNvSpPr>
              <p:nvPr/>
            </p:nvSpPr>
            <p:spPr bwMode="auto">
              <a:xfrm flipV="1">
                <a:off x="6057901" y="3708400"/>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4" name="Line 169"/>
              <p:cNvSpPr>
                <a:spLocks noChangeShapeType="1"/>
              </p:cNvSpPr>
              <p:nvPr/>
            </p:nvSpPr>
            <p:spPr bwMode="auto">
              <a:xfrm flipV="1">
                <a:off x="6137276" y="3816350"/>
                <a:ext cx="19050" cy="635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5" name="Line 170"/>
              <p:cNvSpPr>
                <a:spLocks noChangeShapeType="1"/>
              </p:cNvSpPr>
              <p:nvPr/>
            </p:nvSpPr>
            <p:spPr bwMode="auto">
              <a:xfrm flipV="1">
                <a:off x="6143626" y="3816350"/>
                <a:ext cx="19050" cy="635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6" name="Line 171"/>
              <p:cNvSpPr>
                <a:spLocks noChangeShapeType="1"/>
              </p:cNvSpPr>
              <p:nvPr/>
            </p:nvSpPr>
            <p:spPr bwMode="auto">
              <a:xfrm flipV="1">
                <a:off x="6165851" y="3816350"/>
                <a:ext cx="19050" cy="635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7" name="Line 172"/>
              <p:cNvSpPr>
                <a:spLocks noChangeShapeType="1"/>
              </p:cNvSpPr>
              <p:nvPr/>
            </p:nvSpPr>
            <p:spPr bwMode="auto">
              <a:xfrm flipV="1">
                <a:off x="6191251" y="3816350"/>
                <a:ext cx="19050" cy="6350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8" name="Line 173"/>
              <p:cNvSpPr>
                <a:spLocks noChangeShapeType="1"/>
              </p:cNvSpPr>
              <p:nvPr/>
            </p:nvSpPr>
            <p:spPr bwMode="auto">
              <a:xfrm flipV="1">
                <a:off x="6305551" y="3863975"/>
                <a:ext cx="15875"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9" name="Line 174"/>
              <p:cNvSpPr>
                <a:spLocks noChangeShapeType="1"/>
              </p:cNvSpPr>
              <p:nvPr/>
            </p:nvSpPr>
            <p:spPr bwMode="auto">
              <a:xfrm flipV="1">
                <a:off x="6308726" y="3863975"/>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0" name="Line 175"/>
              <p:cNvSpPr>
                <a:spLocks noChangeShapeType="1"/>
              </p:cNvSpPr>
              <p:nvPr/>
            </p:nvSpPr>
            <p:spPr bwMode="auto">
              <a:xfrm flipV="1">
                <a:off x="6334126" y="3863975"/>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1" name="Line 176"/>
              <p:cNvSpPr>
                <a:spLocks noChangeShapeType="1"/>
              </p:cNvSpPr>
              <p:nvPr/>
            </p:nvSpPr>
            <p:spPr bwMode="auto">
              <a:xfrm flipV="1">
                <a:off x="6442076" y="3863975"/>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2" name="Line 177"/>
              <p:cNvSpPr>
                <a:spLocks noChangeShapeType="1"/>
              </p:cNvSpPr>
              <p:nvPr/>
            </p:nvSpPr>
            <p:spPr bwMode="auto">
              <a:xfrm flipV="1">
                <a:off x="6556376" y="3863975"/>
                <a:ext cx="15875"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3" name="Line 178"/>
              <p:cNvSpPr>
                <a:spLocks noChangeShapeType="1"/>
              </p:cNvSpPr>
              <p:nvPr/>
            </p:nvSpPr>
            <p:spPr bwMode="auto">
              <a:xfrm flipV="1">
                <a:off x="6610351" y="3863975"/>
                <a:ext cx="15875"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4" name="Line 179"/>
              <p:cNvSpPr>
                <a:spLocks noChangeShapeType="1"/>
              </p:cNvSpPr>
              <p:nvPr/>
            </p:nvSpPr>
            <p:spPr bwMode="auto">
              <a:xfrm flipV="1">
                <a:off x="6705601" y="3863975"/>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5" name="Line 180"/>
              <p:cNvSpPr>
                <a:spLocks noChangeShapeType="1"/>
              </p:cNvSpPr>
              <p:nvPr/>
            </p:nvSpPr>
            <p:spPr bwMode="auto">
              <a:xfrm flipV="1">
                <a:off x="6759576" y="3863975"/>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6" name="Line 181"/>
              <p:cNvSpPr>
                <a:spLocks noChangeShapeType="1"/>
              </p:cNvSpPr>
              <p:nvPr/>
            </p:nvSpPr>
            <p:spPr bwMode="auto">
              <a:xfrm flipV="1">
                <a:off x="6781801" y="3863975"/>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7" name="Line 182"/>
              <p:cNvSpPr>
                <a:spLocks noChangeShapeType="1"/>
              </p:cNvSpPr>
              <p:nvPr/>
            </p:nvSpPr>
            <p:spPr bwMode="auto">
              <a:xfrm flipV="1">
                <a:off x="6800851" y="3863975"/>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8" name="Line 183"/>
              <p:cNvSpPr>
                <a:spLocks noChangeShapeType="1"/>
              </p:cNvSpPr>
              <p:nvPr/>
            </p:nvSpPr>
            <p:spPr bwMode="auto">
              <a:xfrm flipV="1">
                <a:off x="7285038" y="3975100"/>
                <a:ext cx="15875"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9" name="Line 184"/>
              <p:cNvSpPr>
                <a:spLocks noChangeShapeType="1"/>
              </p:cNvSpPr>
              <p:nvPr/>
            </p:nvSpPr>
            <p:spPr bwMode="auto">
              <a:xfrm flipV="1">
                <a:off x="7481888" y="3975100"/>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0" name="Line 185"/>
              <p:cNvSpPr>
                <a:spLocks noChangeShapeType="1"/>
              </p:cNvSpPr>
              <p:nvPr/>
            </p:nvSpPr>
            <p:spPr bwMode="auto">
              <a:xfrm flipV="1">
                <a:off x="7564438" y="3975100"/>
                <a:ext cx="19050"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1" name="Line 186"/>
              <p:cNvSpPr>
                <a:spLocks noChangeShapeType="1"/>
              </p:cNvSpPr>
              <p:nvPr/>
            </p:nvSpPr>
            <p:spPr bwMode="auto">
              <a:xfrm flipV="1">
                <a:off x="7939088" y="4200525"/>
                <a:ext cx="15875"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2" name="Line 187"/>
              <p:cNvSpPr>
                <a:spLocks noChangeShapeType="1"/>
              </p:cNvSpPr>
              <p:nvPr/>
            </p:nvSpPr>
            <p:spPr bwMode="auto">
              <a:xfrm flipV="1">
                <a:off x="8034338" y="4200525"/>
                <a:ext cx="15875" cy="6032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284" name="Group 5283"/>
            <p:cNvGrpSpPr/>
            <p:nvPr/>
          </p:nvGrpSpPr>
          <p:grpSpPr>
            <a:xfrm>
              <a:off x="5067303" y="2848293"/>
              <a:ext cx="2652712" cy="1517650"/>
              <a:chOff x="5086351" y="2374900"/>
              <a:chExt cx="2652712" cy="1517650"/>
            </a:xfrm>
          </p:grpSpPr>
          <p:sp>
            <p:nvSpPr>
              <p:cNvPr id="5188" name="Freeform 93"/>
              <p:cNvSpPr>
                <a:spLocks/>
              </p:cNvSpPr>
              <p:nvPr/>
            </p:nvSpPr>
            <p:spPr bwMode="auto">
              <a:xfrm>
                <a:off x="5086351" y="2374900"/>
                <a:ext cx="2646363" cy="1482725"/>
              </a:xfrm>
              <a:custGeom>
                <a:avLst/>
                <a:gdLst>
                  <a:gd name="T0" fmla="*/ 6 w 1667"/>
                  <a:gd name="T1" fmla="*/ 0 h 934"/>
                  <a:gd name="T2" fmla="*/ 18 w 1667"/>
                  <a:gd name="T3" fmla="*/ 12 h 934"/>
                  <a:gd name="T4" fmla="*/ 36 w 1667"/>
                  <a:gd name="T5" fmla="*/ 38 h 934"/>
                  <a:gd name="T6" fmla="*/ 46 w 1667"/>
                  <a:gd name="T7" fmla="*/ 64 h 934"/>
                  <a:gd name="T8" fmla="*/ 64 w 1667"/>
                  <a:gd name="T9" fmla="*/ 92 h 934"/>
                  <a:gd name="T10" fmla="*/ 68 w 1667"/>
                  <a:gd name="T11" fmla="*/ 112 h 934"/>
                  <a:gd name="T12" fmla="*/ 72 w 1667"/>
                  <a:gd name="T13" fmla="*/ 124 h 934"/>
                  <a:gd name="T14" fmla="*/ 88 w 1667"/>
                  <a:gd name="T15" fmla="*/ 142 h 934"/>
                  <a:gd name="T16" fmla="*/ 94 w 1667"/>
                  <a:gd name="T17" fmla="*/ 164 h 934"/>
                  <a:gd name="T18" fmla="*/ 112 w 1667"/>
                  <a:gd name="T19" fmla="*/ 214 h 934"/>
                  <a:gd name="T20" fmla="*/ 116 w 1667"/>
                  <a:gd name="T21" fmla="*/ 228 h 934"/>
                  <a:gd name="T22" fmla="*/ 128 w 1667"/>
                  <a:gd name="T23" fmla="*/ 278 h 934"/>
                  <a:gd name="T24" fmla="*/ 146 w 1667"/>
                  <a:gd name="T25" fmla="*/ 292 h 934"/>
                  <a:gd name="T26" fmla="*/ 162 w 1667"/>
                  <a:gd name="T27" fmla="*/ 328 h 934"/>
                  <a:gd name="T28" fmla="*/ 166 w 1667"/>
                  <a:gd name="T29" fmla="*/ 344 h 934"/>
                  <a:gd name="T30" fmla="*/ 170 w 1667"/>
                  <a:gd name="T31" fmla="*/ 358 h 934"/>
                  <a:gd name="T32" fmla="*/ 180 w 1667"/>
                  <a:gd name="T33" fmla="*/ 378 h 934"/>
                  <a:gd name="T34" fmla="*/ 192 w 1667"/>
                  <a:gd name="T35" fmla="*/ 394 h 934"/>
                  <a:gd name="T36" fmla="*/ 202 w 1667"/>
                  <a:gd name="T37" fmla="*/ 430 h 934"/>
                  <a:gd name="T38" fmla="*/ 208 w 1667"/>
                  <a:gd name="T39" fmla="*/ 450 h 934"/>
                  <a:gd name="T40" fmla="*/ 216 w 1667"/>
                  <a:gd name="T41" fmla="*/ 462 h 934"/>
                  <a:gd name="T42" fmla="*/ 230 w 1667"/>
                  <a:gd name="T43" fmla="*/ 484 h 934"/>
                  <a:gd name="T44" fmla="*/ 238 w 1667"/>
                  <a:gd name="T45" fmla="*/ 504 h 934"/>
                  <a:gd name="T46" fmla="*/ 242 w 1667"/>
                  <a:gd name="T47" fmla="*/ 518 h 934"/>
                  <a:gd name="T48" fmla="*/ 248 w 1667"/>
                  <a:gd name="T49" fmla="*/ 550 h 934"/>
                  <a:gd name="T50" fmla="*/ 270 w 1667"/>
                  <a:gd name="T51" fmla="*/ 588 h 934"/>
                  <a:gd name="T52" fmla="*/ 312 w 1667"/>
                  <a:gd name="T53" fmla="*/ 646 h 934"/>
                  <a:gd name="T54" fmla="*/ 328 w 1667"/>
                  <a:gd name="T55" fmla="*/ 690 h 934"/>
                  <a:gd name="T56" fmla="*/ 376 w 1667"/>
                  <a:gd name="T57" fmla="*/ 736 h 934"/>
                  <a:gd name="T58" fmla="*/ 418 w 1667"/>
                  <a:gd name="T59" fmla="*/ 752 h 934"/>
                  <a:gd name="T60" fmla="*/ 466 w 1667"/>
                  <a:gd name="T61" fmla="*/ 768 h 934"/>
                  <a:gd name="T62" fmla="*/ 480 w 1667"/>
                  <a:gd name="T63" fmla="*/ 784 h 934"/>
                  <a:gd name="T64" fmla="*/ 512 w 1667"/>
                  <a:gd name="T65" fmla="*/ 802 h 934"/>
                  <a:gd name="T66" fmla="*/ 588 w 1667"/>
                  <a:gd name="T67" fmla="*/ 822 h 934"/>
                  <a:gd name="T68" fmla="*/ 648 w 1667"/>
                  <a:gd name="T69" fmla="*/ 840 h 934"/>
                  <a:gd name="T70" fmla="*/ 848 w 1667"/>
                  <a:gd name="T71" fmla="*/ 868 h 934"/>
                  <a:gd name="T72" fmla="*/ 892 w 1667"/>
                  <a:gd name="T73" fmla="*/ 900 h 934"/>
                  <a:gd name="T74" fmla="*/ 1667 w 1667"/>
                  <a:gd name="T75" fmla="*/ 934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7" h="934">
                    <a:moveTo>
                      <a:pt x="0" y="0"/>
                    </a:moveTo>
                    <a:lnTo>
                      <a:pt x="6" y="0"/>
                    </a:lnTo>
                    <a:lnTo>
                      <a:pt x="6" y="12"/>
                    </a:lnTo>
                    <a:lnTo>
                      <a:pt x="18" y="12"/>
                    </a:lnTo>
                    <a:lnTo>
                      <a:pt x="18" y="38"/>
                    </a:lnTo>
                    <a:lnTo>
                      <a:pt x="36" y="38"/>
                    </a:lnTo>
                    <a:lnTo>
                      <a:pt x="36" y="64"/>
                    </a:lnTo>
                    <a:lnTo>
                      <a:pt x="46" y="64"/>
                    </a:lnTo>
                    <a:lnTo>
                      <a:pt x="46" y="92"/>
                    </a:lnTo>
                    <a:lnTo>
                      <a:pt x="64" y="92"/>
                    </a:lnTo>
                    <a:lnTo>
                      <a:pt x="64" y="112"/>
                    </a:lnTo>
                    <a:lnTo>
                      <a:pt x="68" y="112"/>
                    </a:lnTo>
                    <a:lnTo>
                      <a:pt x="68" y="124"/>
                    </a:lnTo>
                    <a:lnTo>
                      <a:pt x="72" y="124"/>
                    </a:lnTo>
                    <a:lnTo>
                      <a:pt x="72" y="142"/>
                    </a:lnTo>
                    <a:lnTo>
                      <a:pt x="88" y="142"/>
                    </a:lnTo>
                    <a:lnTo>
                      <a:pt x="88" y="164"/>
                    </a:lnTo>
                    <a:lnTo>
                      <a:pt x="94" y="164"/>
                    </a:lnTo>
                    <a:lnTo>
                      <a:pt x="94" y="214"/>
                    </a:lnTo>
                    <a:lnTo>
                      <a:pt x="112" y="214"/>
                    </a:lnTo>
                    <a:lnTo>
                      <a:pt x="112" y="228"/>
                    </a:lnTo>
                    <a:lnTo>
                      <a:pt x="116" y="228"/>
                    </a:lnTo>
                    <a:lnTo>
                      <a:pt x="116" y="278"/>
                    </a:lnTo>
                    <a:lnTo>
                      <a:pt x="128" y="278"/>
                    </a:lnTo>
                    <a:lnTo>
                      <a:pt x="128" y="292"/>
                    </a:lnTo>
                    <a:lnTo>
                      <a:pt x="146" y="292"/>
                    </a:lnTo>
                    <a:lnTo>
                      <a:pt x="146" y="328"/>
                    </a:lnTo>
                    <a:lnTo>
                      <a:pt x="162" y="328"/>
                    </a:lnTo>
                    <a:lnTo>
                      <a:pt x="162" y="344"/>
                    </a:lnTo>
                    <a:lnTo>
                      <a:pt x="166" y="344"/>
                    </a:lnTo>
                    <a:lnTo>
                      <a:pt x="166" y="358"/>
                    </a:lnTo>
                    <a:lnTo>
                      <a:pt x="170" y="358"/>
                    </a:lnTo>
                    <a:lnTo>
                      <a:pt x="170" y="378"/>
                    </a:lnTo>
                    <a:lnTo>
                      <a:pt x="180" y="378"/>
                    </a:lnTo>
                    <a:lnTo>
                      <a:pt x="180" y="394"/>
                    </a:lnTo>
                    <a:lnTo>
                      <a:pt x="192" y="394"/>
                    </a:lnTo>
                    <a:lnTo>
                      <a:pt x="192" y="430"/>
                    </a:lnTo>
                    <a:lnTo>
                      <a:pt x="202" y="430"/>
                    </a:lnTo>
                    <a:lnTo>
                      <a:pt x="202" y="450"/>
                    </a:lnTo>
                    <a:lnTo>
                      <a:pt x="208" y="450"/>
                    </a:lnTo>
                    <a:lnTo>
                      <a:pt x="208" y="462"/>
                    </a:lnTo>
                    <a:lnTo>
                      <a:pt x="216" y="462"/>
                    </a:lnTo>
                    <a:lnTo>
                      <a:pt x="216" y="484"/>
                    </a:lnTo>
                    <a:lnTo>
                      <a:pt x="230" y="484"/>
                    </a:lnTo>
                    <a:lnTo>
                      <a:pt x="230" y="504"/>
                    </a:lnTo>
                    <a:lnTo>
                      <a:pt x="238" y="504"/>
                    </a:lnTo>
                    <a:lnTo>
                      <a:pt x="238" y="518"/>
                    </a:lnTo>
                    <a:lnTo>
                      <a:pt x="242" y="518"/>
                    </a:lnTo>
                    <a:lnTo>
                      <a:pt x="242" y="550"/>
                    </a:lnTo>
                    <a:lnTo>
                      <a:pt x="248" y="550"/>
                    </a:lnTo>
                    <a:lnTo>
                      <a:pt x="248" y="588"/>
                    </a:lnTo>
                    <a:lnTo>
                      <a:pt x="270" y="588"/>
                    </a:lnTo>
                    <a:lnTo>
                      <a:pt x="270" y="646"/>
                    </a:lnTo>
                    <a:lnTo>
                      <a:pt x="312" y="646"/>
                    </a:lnTo>
                    <a:lnTo>
                      <a:pt x="312" y="690"/>
                    </a:lnTo>
                    <a:lnTo>
                      <a:pt x="328" y="690"/>
                    </a:lnTo>
                    <a:lnTo>
                      <a:pt x="328" y="736"/>
                    </a:lnTo>
                    <a:lnTo>
                      <a:pt x="376" y="736"/>
                    </a:lnTo>
                    <a:lnTo>
                      <a:pt x="376" y="752"/>
                    </a:lnTo>
                    <a:lnTo>
                      <a:pt x="418" y="752"/>
                    </a:lnTo>
                    <a:lnTo>
                      <a:pt x="418" y="768"/>
                    </a:lnTo>
                    <a:lnTo>
                      <a:pt x="466" y="768"/>
                    </a:lnTo>
                    <a:lnTo>
                      <a:pt x="466" y="784"/>
                    </a:lnTo>
                    <a:lnTo>
                      <a:pt x="480" y="784"/>
                    </a:lnTo>
                    <a:lnTo>
                      <a:pt x="480" y="802"/>
                    </a:lnTo>
                    <a:lnTo>
                      <a:pt x="512" y="802"/>
                    </a:lnTo>
                    <a:lnTo>
                      <a:pt x="512" y="822"/>
                    </a:lnTo>
                    <a:lnTo>
                      <a:pt x="588" y="822"/>
                    </a:lnTo>
                    <a:lnTo>
                      <a:pt x="588" y="840"/>
                    </a:lnTo>
                    <a:lnTo>
                      <a:pt x="648" y="840"/>
                    </a:lnTo>
                    <a:lnTo>
                      <a:pt x="648" y="868"/>
                    </a:lnTo>
                    <a:lnTo>
                      <a:pt x="848" y="868"/>
                    </a:lnTo>
                    <a:lnTo>
                      <a:pt x="848" y="900"/>
                    </a:lnTo>
                    <a:lnTo>
                      <a:pt x="892" y="900"/>
                    </a:lnTo>
                    <a:lnTo>
                      <a:pt x="892" y="934"/>
                    </a:lnTo>
                    <a:lnTo>
                      <a:pt x="1667" y="934"/>
                    </a:lnTo>
                  </a:path>
                </a:pathLst>
              </a:custGeom>
              <a:noFill/>
              <a:ln w="28575"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9" name="Line 94"/>
              <p:cNvSpPr>
                <a:spLocks noChangeShapeType="1"/>
              </p:cNvSpPr>
              <p:nvPr/>
            </p:nvSpPr>
            <p:spPr bwMode="auto">
              <a:xfrm flipV="1">
                <a:off x="5137151" y="2451100"/>
                <a:ext cx="19050"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0" name="Line 95"/>
              <p:cNvSpPr>
                <a:spLocks noChangeShapeType="1"/>
              </p:cNvSpPr>
              <p:nvPr/>
            </p:nvSpPr>
            <p:spPr bwMode="auto">
              <a:xfrm flipV="1">
                <a:off x="5232401" y="2676525"/>
                <a:ext cx="15875"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1" name="Line 96"/>
              <p:cNvSpPr>
                <a:spLocks noChangeShapeType="1"/>
              </p:cNvSpPr>
              <p:nvPr/>
            </p:nvSpPr>
            <p:spPr bwMode="auto">
              <a:xfrm flipV="1">
                <a:off x="5334001" y="2879725"/>
                <a:ext cx="19050"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2" name="Line 97"/>
              <p:cNvSpPr>
                <a:spLocks noChangeShapeType="1"/>
              </p:cNvSpPr>
              <p:nvPr/>
            </p:nvSpPr>
            <p:spPr bwMode="auto">
              <a:xfrm flipV="1">
                <a:off x="5353051" y="2940050"/>
                <a:ext cx="19050" cy="635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3" name="Line 98"/>
              <p:cNvSpPr>
                <a:spLocks noChangeShapeType="1"/>
              </p:cNvSpPr>
              <p:nvPr/>
            </p:nvSpPr>
            <p:spPr bwMode="auto">
              <a:xfrm flipV="1">
                <a:off x="5375276" y="2984500"/>
                <a:ext cx="19050"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4" name="Line 99"/>
              <p:cNvSpPr>
                <a:spLocks noChangeShapeType="1"/>
              </p:cNvSpPr>
              <p:nvPr/>
            </p:nvSpPr>
            <p:spPr bwMode="auto">
              <a:xfrm flipV="1">
                <a:off x="5429251" y="3108325"/>
                <a:ext cx="19050" cy="635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5" name="Line 100"/>
              <p:cNvSpPr>
                <a:spLocks noChangeShapeType="1"/>
              </p:cNvSpPr>
              <p:nvPr/>
            </p:nvSpPr>
            <p:spPr bwMode="auto">
              <a:xfrm flipV="1">
                <a:off x="5467351" y="3216275"/>
                <a:ext cx="15875"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6" name="Line 101"/>
              <p:cNvSpPr>
                <a:spLocks noChangeShapeType="1"/>
              </p:cNvSpPr>
              <p:nvPr/>
            </p:nvSpPr>
            <p:spPr bwMode="auto">
              <a:xfrm flipV="1">
                <a:off x="5489576" y="3282950"/>
                <a:ext cx="19050"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7" name="Line 102"/>
              <p:cNvSpPr>
                <a:spLocks noChangeShapeType="1"/>
              </p:cNvSpPr>
              <p:nvPr/>
            </p:nvSpPr>
            <p:spPr bwMode="auto">
              <a:xfrm flipV="1">
                <a:off x="5502276" y="3327400"/>
                <a:ext cx="19050" cy="635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8" name="Line 103"/>
              <p:cNvSpPr>
                <a:spLocks noChangeShapeType="1"/>
              </p:cNvSpPr>
              <p:nvPr/>
            </p:nvSpPr>
            <p:spPr bwMode="auto">
              <a:xfrm flipV="1">
                <a:off x="5549901" y="3375025"/>
                <a:ext cx="19050"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9" name="Line 104"/>
              <p:cNvSpPr>
                <a:spLocks noChangeShapeType="1"/>
              </p:cNvSpPr>
              <p:nvPr/>
            </p:nvSpPr>
            <p:spPr bwMode="auto">
              <a:xfrm flipV="1">
                <a:off x="5572126" y="3419475"/>
                <a:ext cx="19050"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0" name="Line 105"/>
              <p:cNvSpPr>
                <a:spLocks noChangeShapeType="1"/>
              </p:cNvSpPr>
              <p:nvPr/>
            </p:nvSpPr>
            <p:spPr bwMode="auto">
              <a:xfrm flipV="1">
                <a:off x="5676901" y="3517900"/>
                <a:ext cx="15875"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1" name="Line 106"/>
              <p:cNvSpPr>
                <a:spLocks noChangeShapeType="1"/>
              </p:cNvSpPr>
              <p:nvPr/>
            </p:nvSpPr>
            <p:spPr bwMode="auto">
              <a:xfrm flipV="1">
                <a:off x="5740401" y="3568700"/>
                <a:ext cx="19050"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2" name="Line 107"/>
              <p:cNvSpPr>
                <a:spLocks noChangeShapeType="1"/>
              </p:cNvSpPr>
              <p:nvPr/>
            </p:nvSpPr>
            <p:spPr bwMode="auto">
              <a:xfrm flipV="1">
                <a:off x="5746751" y="3568700"/>
                <a:ext cx="19050"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3" name="Line 108"/>
              <p:cNvSpPr>
                <a:spLocks noChangeShapeType="1"/>
              </p:cNvSpPr>
              <p:nvPr/>
            </p:nvSpPr>
            <p:spPr bwMode="auto">
              <a:xfrm flipV="1">
                <a:off x="5781676" y="3568700"/>
                <a:ext cx="19050"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4" name="Line 109"/>
              <p:cNvSpPr>
                <a:spLocks noChangeShapeType="1"/>
              </p:cNvSpPr>
              <p:nvPr/>
            </p:nvSpPr>
            <p:spPr bwMode="auto">
              <a:xfrm flipV="1">
                <a:off x="5867401" y="3622675"/>
                <a:ext cx="19050" cy="635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5" name="Line 110"/>
              <p:cNvSpPr>
                <a:spLocks noChangeShapeType="1"/>
              </p:cNvSpPr>
              <p:nvPr/>
            </p:nvSpPr>
            <p:spPr bwMode="auto">
              <a:xfrm flipV="1">
                <a:off x="5873751" y="3622675"/>
                <a:ext cx="19050" cy="635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6" name="Line 111"/>
              <p:cNvSpPr>
                <a:spLocks noChangeShapeType="1"/>
              </p:cNvSpPr>
              <p:nvPr/>
            </p:nvSpPr>
            <p:spPr bwMode="auto">
              <a:xfrm flipV="1">
                <a:off x="5880101" y="3622675"/>
                <a:ext cx="19050" cy="635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7" name="Line 112"/>
              <p:cNvSpPr>
                <a:spLocks noChangeShapeType="1"/>
              </p:cNvSpPr>
              <p:nvPr/>
            </p:nvSpPr>
            <p:spPr bwMode="auto">
              <a:xfrm flipV="1">
                <a:off x="5902326" y="3654425"/>
                <a:ext cx="19050"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8" name="Line 113"/>
              <p:cNvSpPr>
                <a:spLocks noChangeShapeType="1"/>
              </p:cNvSpPr>
              <p:nvPr/>
            </p:nvSpPr>
            <p:spPr bwMode="auto">
              <a:xfrm flipV="1">
                <a:off x="5934076" y="3654425"/>
                <a:ext cx="15875"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9" name="Line 114"/>
              <p:cNvSpPr>
                <a:spLocks noChangeShapeType="1"/>
              </p:cNvSpPr>
              <p:nvPr/>
            </p:nvSpPr>
            <p:spPr bwMode="auto">
              <a:xfrm flipV="1">
                <a:off x="5994401" y="3654425"/>
                <a:ext cx="15875"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0" name="Line 115"/>
              <p:cNvSpPr>
                <a:spLocks noChangeShapeType="1"/>
              </p:cNvSpPr>
              <p:nvPr/>
            </p:nvSpPr>
            <p:spPr bwMode="auto">
              <a:xfrm flipV="1">
                <a:off x="6022976" y="3689350"/>
                <a:ext cx="19050" cy="635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1" name="Line 116"/>
              <p:cNvSpPr>
                <a:spLocks noChangeShapeType="1"/>
              </p:cNvSpPr>
              <p:nvPr/>
            </p:nvSpPr>
            <p:spPr bwMode="auto">
              <a:xfrm flipV="1">
                <a:off x="6083301" y="3689350"/>
                <a:ext cx="15875" cy="635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2" name="Line 117"/>
              <p:cNvSpPr>
                <a:spLocks noChangeShapeType="1"/>
              </p:cNvSpPr>
              <p:nvPr/>
            </p:nvSpPr>
            <p:spPr bwMode="auto">
              <a:xfrm flipV="1">
                <a:off x="6105526" y="3689350"/>
                <a:ext cx="19050" cy="6350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3" name="Line 118"/>
              <p:cNvSpPr>
                <a:spLocks noChangeShapeType="1"/>
              </p:cNvSpPr>
              <p:nvPr/>
            </p:nvSpPr>
            <p:spPr bwMode="auto">
              <a:xfrm flipV="1">
                <a:off x="6111876" y="3727450"/>
                <a:ext cx="19050"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4" name="Line 119"/>
              <p:cNvSpPr>
                <a:spLocks noChangeShapeType="1"/>
              </p:cNvSpPr>
              <p:nvPr/>
            </p:nvSpPr>
            <p:spPr bwMode="auto">
              <a:xfrm flipV="1">
                <a:off x="6156326" y="3727450"/>
                <a:ext cx="15875"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5" name="Line 120"/>
              <p:cNvSpPr>
                <a:spLocks noChangeShapeType="1"/>
              </p:cNvSpPr>
              <p:nvPr/>
            </p:nvSpPr>
            <p:spPr bwMode="auto">
              <a:xfrm flipV="1">
                <a:off x="6191251" y="3727450"/>
                <a:ext cx="19050"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6" name="Line 121"/>
              <p:cNvSpPr>
                <a:spLocks noChangeShapeType="1"/>
              </p:cNvSpPr>
              <p:nvPr/>
            </p:nvSpPr>
            <p:spPr bwMode="auto">
              <a:xfrm flipV="1">
                <a:off x="6245226" y="3727450"/>
                <a:ext cx="15875"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7" name="Line 122"/>
              <p:cNvSpPr>
                <a:spLocks noChangeShapeType="1"/>
              </p:cNvSpPr>
              <p:nvPr/>
            </p:nvSpPr>
            <p:spPr bwMode="auto">
              <a:xfrm flipV="1">
                <a:off x="6394451" y="3727450"/>
                <a:ext cx="15875"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8" name="Line 123"/>
              <p:cNvSpPr>
                <a:spLocks noChangeShapeType="1"/>
              </p:cNvSpPr>
              <p:nvPr/>
            </p:nvSpPr>
            <p:spPr bwMode="auto">
              <a:xfrm flipV="1">
                <a:off x="6419851" y="3727450"/>
                <a:ext cx="15875"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9" name="Line 124"/>
              <p:cNvSpPr>
                <a:spLocks noChangeShapeType="1"/>
              </p:cNvSpPr>
              <p:nvPr/>
            </p:nvSpPr>
            <p:spPr bwMode="auto">
              <a:xfrm flipV="1">
                <a:off x="6578601" y="3832225"/>
                <a:ext cx="19050"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0" name="Line 125"/>
              <p:cNvSpPr>
                <a:spLocks noChangeShapeType="1"/>
              </p:cNvSpPr>
              <p:nvPr/>
            </p:nvSpPr>
            <p:spPr bwMode="auto">
              <a:xfrm flipV="1">
                <a:off x="6623051" y="3832225"/>
                <a:ext cx="15875"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1" name="Line 126"/>
              <p:cNvSpPr>
                <a:spLocks noChangeShapeType="1"/>
              </p:cNvSpPr>
              <p:nvPr/>
            </p:nvSpPr>
            <p:spPr bwMode="auto">
              <a:xfrm flipV="1">
                <a:off x="6638926" y="3832225"/>
                <a:ext cx="19050"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2" name="Line 127"/>
              <p:cNvSpPr>
                <a:spLocks noChangeShapeType="1"/>
              </p:cNvSpPr>
              <p:nvPr/>
            </p:nvSpPr>
            <p:spPr bwMode="auto">
              <a:xfrm flipV="1">
                <a:off x="6718301" y="3832225"/>
                <a:ext cx="19050"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3" name="Line 128"/>
              <p:cNvSpPr>
                <a:spLocks noChangeShapeType="1"/>
              </p:cNvSpPr>
              <p:nvPr/>
            </p:nvSpPr>
            <p:spPr bwMode="auto">
              <a:xfrm flipV="1">
                <a:off x="6819901" y="3832225"/>
                <a:ext cx="15875"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4" name="Line 129"/>
              <p:cNvSpPr>
                <a:spLocks noChangeShapeType="1"/>
              </p:cNvSpPr>
              <p:nvPr/>
            </p:nvSpPr>
            <p:spPr bwMode="auto">
              <a:xfrm flipV="1">
                <a:off x="6842126" y="3832225"/>
                <a:ext cx="17463"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5" name="Line 130"/>
              <p:cNvSpPr>
                <a:spLocks noChangeShapeType="1"/>
              </p:cNvSpPr>
              <p:nvPr/>
            </p:nvSpPr>
            <p:spPr bwMode="auto">
              <a:xfrm flipV="1">
                <a:off x="6900863" y="3832225"/>
                <a:ext cx="19050"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6" name="Line 131"/>
              <p:cNvSpPr>
                <a:spLocks noChangeShapeType="1"/>
              </p:cNvSpPr>
              <p:nvPr/>
            </p:nvSpPr>
            <p:spPr bwMode="auto">
              <a:xfrm flipV="1">
                <a:off x="6973888" y="3832225"/>
                <a:ext cx="19050"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7" name="Line 132"/>
              <p:cNvSpPr>
                <a:spLocks noChangeShapeType="1"/>
              </p:cNvSpPr>
              <p:nvPr/>
            </p:nvSpPr>
            <p:spPr bwMode="auto">
              <a:xfrm flipV="1">
                <a:off x="7034213" y="3832225"/>
                <a:ext cx="15875"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8" name="Line 133"/>
              <p:cNvSpPr>
                <a:spLocks noChangeShapeType="1"/>
              </p:cNvSpPr>
              <p:nvPr/>
            </p:nvSpPr>
            <p:spPr bwMode="auto">
              <a:xfrm flipV="1">
                <a:off x="7081838" y="3832225"/>
                <a:ext cx="19050"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9" name="Line 134"/>
              <p:cNvSpPr>
                <a:spLocks noChangeShapeType="1"/>
              </p:cNvSpPr>
              <p:nvPr/>
            </p:nvSpPr>
            <p:spPr bwMode="auto">
              <a:xfrm flipV="1">
                <a:off x="7189788" y="3832225"/>
                <a:ext cx="19050"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0" name="Line 135"/>
              <p:cNvSpPr>
                <a:spLocks noChangeShapeType="1"/>
              </p:cNvSpPr>
              <p:nvPr/>
            </p:nvSpPr>
            <p:spPr bwMode="auto">
              <a:xfrm flipV="1">
                <a:off x="7196138" y="3832225"/>
                <a:ext cx="15875"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1" name="Line 136"/>
              <p:cNvSpPr>
                <a:spLocks noChangeShapeType="1"/>
              </p:cNvSpPr>
              <p:nvPr/>
            </p:nvSpPr>
            <p:spPr bwMode="auto">
              <a:xfrm flipV="1">
                <a:off x="7278688" y="3832225"/>
                <a:ext cx="19050"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2" name="Line 137"/>
              <p:cNvSpPr>
                <a:spLocks noChangeShapeType="1"/>
              </p:cNvSpPr>
              <p:nvPr/>
            </p:nvSpPr>
            <p:spPr bwMode="auto">
              <a:xfrm flipV="1">
                <a:off x="7618413" y="3832225"/>
                <a:ext cx="19050"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3" name="Line 138"/>
              <p:cNvSpPr>
                <a:spLocks noChangeShapeType="1"/>
              </p:cNvSpPr>
              <p:nvPr/>
            </p:nvSpPr>
            <p:spPr bwMode="auto">
              <a:xfrm flipV="1">
                <a:off x="7720013" y="3832225"/>
                <a:ext cx="19050" cy="6032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507" name="TextBox 506"/>
            <p:cNvSpPr txBox="1"/>
            <p:nvPr/>
          </p:nvSpPr>
          <p:spPr>
            <a:xfrm>
              <a:off x="4418847" y="5598380"/>
              <a:ext cx="4141711" cy="600164"/>
            </a:xfrm>
            <a:prstGeom prst="rect">
              <a:avLst/>
            </a:prstGeom>
            <a:noFill/>
          </p:spPr>
          <p:txBody>
            <a:bodyPr wrap="none" rtlCol="0">
              <a:spAutoFit/>
            </a:bodyPr>
            <a:lstStyle/>
            <a:p>
              <a:pPr>
                <a:tabLst>
                  <a:tab pos="565150" algn="ctr"/>
                  <a:tab pos="1047750" algn="ctr"/>
                  <a:tab pos="1511300" algn="ctr"/>
                  <a:tab pos="1987550" algn="ctr"/>
                  <a:tab pos="2457450" algn="ctr"/>
                  <a:tab pos="2933700" algn="ctr"/>
                  <a:tab pos="3409950" algn="ctr"/>
                  <a:tab pos="3879850" algn="ctr"/>
                </a:tabLst>
              </a:pPr>
              <a:r>
                <a:rPr lang="en-GB" sz="1100" dirty="0"/>
                <a:t>Number at risk</a:t>
              </a:r>
            </a:p>
            <a:p>
              <a:pPr>
                <a:tabLst>
                  <a:tab pos="565150" algn="ctr"/>
                  <a:tab pos="1047750" algn="ctr"/>
                  <a:tab pos="1511300" algn="ctr"/>
                  <a:tab pos="1987550" algn="ctr"/>
                  <a:tab pos="2457450" algn="ctr"/>
                  <a:tab pos="2933700" algn="ctr"/>
                  <a:tab pos="3409950" algn="ctr"/>
                  <a:tab pos="3879850" algn="ctr"/>
                </a:tabLst>
              </a:pPr>
              <a:r>
                <a:rPr lang="en-GB" sz="1100" dirty="0"/>
                <a:t>RT	117	57	27	13	7	5	2	0</a:t>
              </a:r>
            </a:p>
            <a:p>
              <a:pPr>
                <a:tabLst>
                  <a:tab pos="565150" algn="ctr"/>
                  <a:tab pos="1047750" algn="ctr"/>
                  <a:tab pos="1511300" algn="ctr"/>
                  <a:tab pos="1987550" algn="ctr"/>
                  <a:tab pos="2457450" algn="ctr"/>
                  <a:tab pos="2933700" algn="ctr"/>
                  <a:tab pos="3409950" algn="ctr"/>
                  <a:tab pos="3879850" algn="ctr"/>
                </a:tabLst>
              </a:pPr>
              <a:r>
                <a:rPr lang="en-GB" sz="1100" dirty="0"/>
                <a:t>No RT	115	53	28	15	7	2	0	0</a:t>
              </a:r>
            </a:p>
          </p:txBody>
        </p:sp>
        <p:sp>
          <p:nvSpPr>
            <p:cNvPr id="512" name="Rectangle 511"/>
            <p:cNvSpPr/>
            <p:nvPr/>
          </p:nvSpPr>
          <p:spPr>
            <a:xfrm>
              <a:off x="5552300" y="2453987"/>
              <a:ext cx="2827817" cy="830997"/>
            </a:xfrm>
            <a:prstGeom prst="rect">
              <a:avLst/>
            </a:prstGeom>
          </p:spPr>
          <p:txBody>
            <a:bodyPr wrap="none">
              <a:spAutoFit/>
            </a:bodyPr>
            <a:lstStyle/>
            <a:p>
              <a:pPr>
                <a:tabLst>
                  <a:tab pos="1828800" algn="ctr"/>
                </a:tabLst>
              </a:pPr>
              <a:r>
                <a:rPr lang="en-GB" sz="1200" b="1" dirty="0">
                  <a:latin typeface="Arial" panose="020B0604020202020204" pitchFamily="34" charset="0"/>
                </a:rPr>
                <a:t>Treatment	Median OS (95% CI)</a:t>
              </a:r>
            </a:p>
            <a:p>
              <a:pPr>
                <a:tabLst>
                  <a:tab pos="1828800" algn="ctr"/>
                </a:tabLst>
              </a:pPr>
              <a:r>
                <a:rPr lang="en-GB" sz="1200" b="1" dirty="0">
                  <a:latin typeface="Arial" panose="020B0604020202020204" pitchFamily="34" charset="0"/>
                </a:rPr>
                <a:t>RT	</a:t>
              </a:r>
              <a:r>
                <a:rPr lang="en-GB" sz="1200" dirty="0">
                  <a:latin typeface="Arial" panose="020B0604020202020204" pitchFamily="34" charset="0"/>
                </a:rPr>
                <a:t>37.1 (22.6, 50.0)</a:t>
              </a:r>
            </a:p>
            <a:p>
              <a:pPr>
                <a:tabLst>
                  <a:tab pos="1828800" algn="ctr"/>
                </a:tabLst>
              </a:pPr>
              <a:r>
                <a:rPr lang="en-GB" sz="1200" b="1" dirty="0">
                  <a:latin typeface="Arial" panose="020B0604020202020204" pitchFamily="34" charset="0"/>
                </a:rPr>
                <a:t>No RT 	</a:t>
              </a:r>
              <a:r>
                <a:rPr lang="en-GB" sz="1200" dirty="0">
                  <a:latin typeface="Arial" panose="020B0604020202020204" pitchFamily="34" charset="0"/>
                </a:rPr>
                <a:t>26.2 (19.9, 52.1)</a:t>
              </a:r>
            </a:p>
            <a:p>
              <a:pPr>
                <a:tabLst>
                  <a:tab pos="1828800" algn="ctr"/>
                </a:tabLst>
              </a:pPr>
              <a:r>
                <a:rPr lang="it-IT" sz="1200" dirty="0">
                  <a:latin typeface="Arial" panose="020B0604020202020204" pitchFamily="34" charset="0"/>
                </a:rPr>
                <a:t>HR 1.0 (95% CI 0.7, 1.4)        p=0.938</a:t>
              </a:r>
              <a:endParaRPr lang="en-GB" sz="1200" dirty="0"/>
            </a:p>
          </p:txBody>
        </p:sp>
        <p:grpSp>
          <p:nvGrpSpPr>
            <p:cNvPr id="518" name="Group 517"/>
            <p:cNvGrpSpPr/>
            <p:nvPr/>
          </p:nvGrpSpPr>
          <p:grpSpPr>
            <a:xfrm>
              <a:off x="6524288" y="3508795"/>
              <a:ext cx="1782292" cy="461665"/>
              <a:chOff x="2063750" y="3508795"/>
              <a:chExt cx="1782292" cy="461665"/>
            </a:xfrm>
          </p:grpSpPr>
          <p:cxnSp>
            <p:nvCxnSpPr>
              <p:cNvPr id="519" name="Straight Connector 518"/>
              <p:cNvCxnSpPr/>
              <p:nvPr/>
            </p:nvCxnSpPr>
            <p:spPr>
              <a:xfrm>
                <a:off x="2063750" y="3638089"/>
                <a:ext cx="222250" cy="0"/>
              </a:xfrm>
              <a:prstGeom prst="line">
                <a:avLst/>
              </a:prstGeom>
              <a:ln w="28575">
                <a:solidFill>
                  <a:srgbClr val="2894FF"/>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p:cNvCxnSpPr/>
              <p:nvPr/>
            </p:nvCxnSpPr>
            <p:spPr>
              <a:xfrm>
                <a:off x="2063750" y="3822239"/>
                <a:ext cx="22225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521" name="Rectangle 520"/>
              <p:cNvSpPr/>
              <p:nvPr/>
            </p:nvSpPr>
            <p:spPr>
              <a:xfrm>
                <a:off x="2286000" y="3508795"/>
                <a:ext cx="1560042" cy="461665"/>
              </a:xfrm>
              <a:prstGeom prst="rect">
                <a:avLst/>
              </a:prstGeom>
            </p:spPr>
            <p:txBody>
              <a:bodyPr wrap="none">
                <a:spAutoFit/>
              </a:bodyPr>
              <a:lstStyle/>
              <a:p>
                <a:pPr lvl="0">
                  <a:tabLst>
                    <a:tab pos="2171700" algn="ctr"/>
                  </a:tabLst>
                </a:pPr>
                <a:r>
                  <a:rPr lang="en-GB" sz="1200" b="1" dirty="0">
                    <a:solidFill>
                      <a:srgbClr val="363636"/>
                    </a:solidFill>
                    <a:latin typeface="Arial" panose="020B0604020202020204" pitchFamily="34" charset="0"/>
                  </a:rPr>
                  <a:t>Chemo/RT/surgery</a:t>
                </a:r>
                <a:endParaRPr lang="en-GB" sz="1200" dirty="0">
                  <a:solidFill>
                    <a:srgbClr val="363636"/>
                  </a:solidFill>
                  <a:latin typeface="Arial" panose="020B0604020202020204" pitchFamily="34" charset="0"/>
                </a:endParaRPr>
              </a:p>
              <a:p>
                <a:pPr lvl="0">
                  <a:tabLst>
                    <a:tab pos="2171700" algn="ctr"/>
                  </a:tabLst>
                </a:pPr>
                <a:r>
                  <a:rPr lang="en-GB" sz="1200" b="1" dirty="0">
                    <a:solidFill>
                      <a:srgbClr val="363636"/>
                    </a:solidFill>
                    <a:latin typeface="Arial" panose="020B0604020202020204" pitchFamily="34" charset="0"/>
                  </a:rPr>
                  <a:t>Chemo/surgery</a:t>
                </a:r>
                <a:endParaRPr lang="en-GB" dirty="0"/>
              </a:p>
            </p:txBody>
          </p:sp>
        </p:grpSp>
      </p:grpSp>
    </p:spTree>
    <p:custDataLst>
      <p:tags r:id="rId1"/>
    </p:custDataLst>
    <p:extLst>
      <p:ext uri="{BB962C8B-B14F-4D97-AF65-F5344CB8AC3E}">
        <p14:creationId xmlns:p14="http://schemas.microsoft.com/office/powerpoint/2010/main" val="758040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NZ" sz="1800" dirty="0"/>
              <a:t>1195O: Final results of the SAKK 16/00 trial: a randomized phase III trial comparing </a:t>
            </a:r>
            <a:r>
              <a:rPr lang="en-NZ" sz="1800" dirty="0" err="1"/>
              <a:t>neoadjuvant</a:t>
            </a:r>
            <a:r>
              <a:rPr lang="en-NZ" sz="1800" dirty="0"/>
              <a:t> </a:t>
            </a:r>
            <a:r>
              <a:rPr lang="en-NZ" sz="1800" dirty="0" err="1">
                <a:solidFill>
                  <a:srgbClr val="002850"/>
                </a:solidFill>
              </a:rPr>
              <a:t>chemoradiation</a:t>
            </a:r>
            <a:r>
              <a:rPr lang="en-NZ" sz="1800" dirty="0">
                <a:solidFill>
                  <a:srgbClr val="002850"/>
                </a:solidFill>
              </a:rPr>
              <a:t> to chemotherapy alone in stage IIIA/N2 non-small cell lung cancer (NSCLC) – </a:t>
            </a:r>
            <a:r>
              <a:rPr lang="en-NZ" sz="1800" dirty="0" err="1">
                <a:solidFill>
                  <a:srgbClr val="002850"/>
                </a:solidFill>
              </a:rPr>
              <a:t>Pless</a:t>
            </a:r>
            <a:r>
              <a:rPr lang="en-NZ" sz="1800" dirty="0">
                <a:solidFill>
                  <a:srgbClr val="002850"/>
                </a:solidFill>
              </a:rPr>
              <a:t> M et al</a:t>
            </a:r>
            <a:endParaRPr lang="en-GB" sz="1600" dirty="0"/>
          </a:p>
        </p:txBody>
      </p:sp>
      <p:sp>
        <p:nvSpPr>
          <p:cNvPr id="5123" name="Rectangle 3"/>
          <p:cNvSpPr>
            <a:spLocks noGrp="1" noChangeArrowheads="1"/>
          </p:cNvSpPr>
          <p:nvPr>
            <p:ph type="body" idx="1"/>
          </p:nvPr>
        </p:nvSpPr>
        <p:spPr/>
        <p:txBody>
          <a:bodyPr/>
          <a:lstStyle/>
          <a:p>
            <a:pPr>
              <a:spcAft>
                <a:spcPts val="300"/>
              </a:spcAft>
            </a:pPr>
            <a:r>
              <a:rPr lang="en-NZ" sz="1800" b="1" dirty="0"/>
              <a:t>Key results (cont.)</a:t>
            </a:r>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r>
              <a:rPr lang="en-NZ" sz="1800" dirty="0"/>
              <a:t>CT was associated with substantial toxicity (febrile neutropenia was especially common), but RT was well tolerated</a:t>
            </a:r>
            <a:endParaRPr lang="en-GB" sz="1800" dirty="0"/>
          </a:p>
          <a:p>
            <a:pPr>
              <a:spcAft>
                <a:spcPts val="300"/>
              </a:spcAft>
            </a:pPr>
            <a:endParaRPr lang="en-GB" sz="1800" b="1" dirty="0"/>
          </a:p>
          <a:p>
            <a:pPr>
              <a:spcAft>
                <a:spcPts val="300"/>
              </a:spcAft>
            </a:pPr>
            <a:r>
              <a:rPr lang="en-GB" sz="1800" b="1" dirty="0"/>
              <a:t>Conclusion</a:t>
            </a:r>
          </a:p>
          <a:p>
            <a:pPr lvl="1">
              <a:spcAft>
                <a:spcPts val="300"/>
              </a:spcAft>
            </a:pPr>
            <a:r>
              <a:rPr lang="en-NZ" sz="1800" dirty="0"/>
              <a:t>While the addition of RT to CT in patients with </a:t>
            </a:r>
            <a:r>
              <a:rPr lang="en-GB" sz="1800" dirty="0"/>
              <a:t>stage IIIA/N2 NSCLC </a:t>
            </a:r>
            <a:r>
              <a:rPr lang="en-NZ" sz="1800" dirty="0"/>
              <a:t>improved ORR, complete resection and </a:t>
            </a:r>
            <a:r>
              <a:rPr lang="en-NZ" sz="1800" dirty="0" err="1"/>
              <a:t>pCR</a:t>
            </a:r>
            <a:r>
              <a:rPr lang="en-NZ" sz="1800" dirty="0"/>
              <a:t>, these benefits did not translate into improved EFS or OS</a:t>
            </a:r>
          </a:p>
        </p:txBody>
      </p:sp>
      <p:sp>
        <p:nvSpPr>
          <p:cNvPr id="5124" name="Text Box 4"/>
          <p:cNvSpPr txBox="1">
            <a:spLocks noChangeArrowheads="1"/>
          </p:cNvSpPr>
          <p:nvPr/>
        </p:nvSpPr>
        <p:spPr bwMode="auto">
          <a:xfrm>
            <a:off x="5126465" y="6474897"/>
            <a:ext cx="379687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err="1"/>
              <a:t>Pless</a:t>
            </a:r>
            <a:r>
              <a:rPr lang="en-NZ" sz="1200" dirty="0"/>
              <a:t> </a:t>
            </a:r>
            <a:r>
              <a:rPr lang="en-GB" sz="1200" dirty="0">
                <a:solidFill>
                  <a:srgbClr val="363636"/>
                </a:solidFill>
              </a:rPr>
              <a:t>et 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1195O</a:t>
            </a:r>
            <a:endParaRPr lang="en-GB" sz="1200" dirty="0"/>
          </a:p>
        </p:txBody>
      </p:sp>
      <p:graphicFrame>
        <p:nvGraphicFramePr>
          <p:cNvPr id="7" name="Group 88"/>
          <p:cNvGraphicFramePr>
            <a:graphicFrameLocks noGrp="1"/>
          </p:cNvGraphicFramePr>
          <p:nvPr>
            <p:extLst>
              <p:ext uri="{D42A27DB-BD31-4B8C-83A1-F6EECF244321}">
                <p14:modId xmlns:p14="http://schemas.microsoft.com/office/powerpoint/2010/main" val="3380758066"/>
              </p:ext>
            </p:extLst>
          </p:nvPr>
        </p:nvGraphicFramePr>
        <p:xfrm>
          <a:off x="225426" y="1781370"/>
          <a:ext cx="8686799" cy="1499504"/>
        </p:xfrm>
        <a:graphic>
          <a:graphicData uri="http://schemas.openxmlformats.org/drawingml/2006/table">
            <a:tbl>
              <a:tblPr firstRow="1" bandRow="1">
                <a:tableStyleId>{69012ECD-51FC-41F1-AA8D-1B2483CD663E}</a:tableStyleId>
              </a:tblPr>
              <a:tblGrid>
                <a:gridCol w="3725962">
                  <a:extLst>
                    <a:ext uri="{9D8B030D-6E8A-4147-A177-3AD203B41FA5}">
                      <a16:colId xmlns:a16="http://schemas.microsoft.com/office/drawing/2014/main" val="20000"/>
                    </a:ext>
                  </a:extLst>
                </a:gridCol>
                <a:gridCol w="2730717">
                  <a:extLst>
                    <a:ext uri="{9D8B030D-6E8A-4147-A177-3AD203B41FA5}">
                      <a16:colId xmlns:a16="http://schemas.microsoft.com/office/drawing/2014/main" val="20001"/>
                    </a:ext>
                  </a:extLst>
                </a:gridCol>
                <a:gridCol w="2230120">
                  <a:extLst>
                    <a:ext uri="{9D8B030D-6E8A-4147-A177-3AD203B41FA5}">
                      <a16:colId xmlns:a16="http://schemas.microsoft.com/office/drawing/2014/main" val="20002"/>
                    </a:ext>
                  </a:extLst>
                </a:gridCol>
              </a:tblGrid>
              <a:tr h="37460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800" b="1" i="0" u="none" strike="noStrike" cap="none" normalizeH="0" baseline="0" dirty="0">
                        <a:ln>
                          <a:noFill/>
                        </a:ln>
                        <a:solidFill>
                          <a:schemeClr val="tx2"/>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u="none" strike="noStrike" cap="none" normalizeH="0" baseline="0" dirty="0">
                          <a:ln>
                            <a:noFill/>
                          </a:ln>
                          <a:solidFill>
                            <a:schemeClr val="tx2"/>
                          </a:solidFill>
                          <a:effectLst/>
                        </a:rPr>
                        <a:t>CRT (n=117)</a:t>
                      </a:r>
                      <a:endParaRPr kumimoji="0" lang="en-GB" sz="1800" b="1" i="0" u="none" strike="noStrike" cap="none" normalizeH="0" baseline="0" dirty="0">
                        <a:ln>
                          <a:noFill/>
                        </a:ln>
                        <a:solidFill>
                          <a:schemeClr val="tx2"/>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u="none" strike="noStrike" cap="none" normalizeH="0" baseline="0" dirty="0">
                          <a:ln>
                            <a:noFill/>
                          </a:ln>
                          <a:solidFill>
                            <a:schemeClr val="tx2"/>
                          </a:solidFill>
                          <a:effectLst/>
                        </a:rPr>
                        <a:t>CT (n=115)</a:t>
                      </a:r>
                      <a:endParaRPr kumimoji="0" lang="en-GB" sz="1800" b="1" i="0" u="none" strike="noStrike" cap="none" normalizeH="0" baseline="0" dirty="0">
                        <a:ln>
                          <a:noFill/>
                        </a:ln>
                        <a:solidFill>
                          <a:schemeClr val="tx2"/>
                        </a:solidFill>
                        <a:effectLst/>
                        <a:latin typeface="Arial" charset="0"/>
                        <a:cs typeface="Arial" charset="0"/>
                      </a:endParaRPr>
                    </a:p>
                  </a:txBody>
                  <a:tcPr marL="45720" marR="45720" anchor="ctr" horzOverflow="overflow"/>
                </a:tc>
                <a:extLst>
                  <a:ext uri="{0D108BD9-81ED-4DB2-BD59-A6C34878D82A}">
                    <a16:rowId xmlns:a16="http://schemas.microsoft.com/office/drawing/2014/main" val="10000"/>
                  </a:ext>
                </a:extLst>
              </a:tr>
              <a:tr h="37569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800" u="none" strike="noStrike" cap="none" normalizeH="0" baseline="0" dirty="0">
                          <a:ln>
                            <a:noFill/>
                          </a:ln>
                          <a:effectLst/>
                        </a:rPr>
                        <a:t>Objective response rate, %</a:t>
                      </a:r>
                      <a:endParaRPr kumimoji="0" lang="en-GB" sz="18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u="none" strike="noStrike" cap="none" normalizeH="0" baseline="0" dirty="0">
                          <a:ln>
                            <a:noFill/>
                          </a:ln>
                          <a:effectLst/>
                        </a:rPr>
                        <a:t>61</a:t>
                      </a:r>
                      <a:endParaRPr kumimoji="0" lang="en-GB" sz="18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u="none" strike="noStrike" cap="none" normalizeH="0" baseline="0" dirty="0">
                          <a:ln>
                            <a:noFill/>
                          </a:ln>
                          <a:effectLst/>
                        </a:rPr>
                        <a:t>44</a:t>
                      </a:r>
                      <a:endParaRPr kumimoji="0" lang="en-GB" sz="1800" b="0" i="0" u="none" strike="noStrike" cap="none" normalizeH="0" baseline="0" dirty="0">
                        <a:ln>
                          <a:noFill/>
                        </a:ln>
                        <a:solidFill>
                          <a:schemeClr val="tx1"/>
                        </a:solidFill>
                        <a:effectLst/>
                        <a:latin typeface="Arial" charset="0"/>
                        <a:cs typeface="Arial" charset="0"/>
                      </a:endParaRPr>
                    </a:p>
                  </a:txBody>
                  <a:tcPr marL="45720" marR="45720" anchor="ctr" horzOverflow="overflow"/>
                </a:tc>
                <a:extLst>
                  <a:ext uri="{0D108BD9-81ED-4DB2-BD59-A6C34878D82A}">
                    <a16:rowId xmlns:a16="http://schemas.microsoft.com/office/drawing/2014/main" val="10001"/>
                  </a:ext>
                </a:extLst>
              </a:tr>
              <a:tr h="37460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800" u="none" strike="noStrike" cap="none" normalizeH="0" baseline="0" dirty="0">
                          <a:ln>
                            <a:noFill/>
                          </a:ln>
                          <a:effectLst/>
                        </a:rPr>
                        <a:t>Complete resection,%</a:t>
                      </a:r>
                      <a:endParaRPr kumimoji="0" lang="en-GB" sz="18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u="none" strike="noStrike" cap="none" normalizeH="0" baseline="0" dirty="0">
                          <a:ln>
                            <a:noFill/>
                          </a:ln>
                          <a:effectLst/>
                        </a:rPr>
                        <a:t>91</a:t>
                      </a:r>
                      <a:endParaRPr kumimoji="0" lang="en-GB" sz="18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u="none" strike="noStrike" cap="none" normalizeH="0" baseline="0" dirty="0">
                          <a:ln>
                            <a:noFill/>
                          </a:ln>
                          <a:effectLst/>
                        </a:rPr>
                        <a:t>81</a:t>
                      </a:r>
                      <a:endParaRPr kumimoji="0" lang="en-GB" sz="1800" b="0" i="0" u="none" strike="noStrike" cap="none" normalizeH="0" baseline="0" dirty="0">
                        <a:ln>
                          <a:noFill/>
                        </a:ln>
                        <a:solidFill>
                          <a:schemeClr val="tx1"/>
                        </a:solidFill>
                        <a:effectLst/>
                        <a:latin typeface="Arial" charset="0"/>
                        <a:cs typeface="Arial" charset="0"/>
                      </a:endParaRPr>
                    </a:p>
                  </a:txBody>
                  <a:tcPr marL="45720" marR="45720" anchor="ctr" horzOverflow="overflow"/>
                </a:tc>
                <a:extLst>
                  <a:ext uri="{0D108BD9-81ED-4DB2-BD59-A6C34878D82A}">
                    <a16:rowId xmlns:a16="http://schemas.microsoft.com/office/drawing/2014/main" val="10002"/>
                  </a:ext>
                </a:extLst>
              </a:tr>
              <a:tr h="37460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NZ" sz="1800" b="0" i="0" u="none" strike="noStrike" cap="none" normalizeH="0" baseline="0" dirty="0" err="1">
                          <a:ln>
                            <a:noFill/>
                          </a:ln>
                          <a:solidFill>
                            <a:schemeClr val="tx1"/>
                          </a:solidFill>
                          <a:effectLst/>
                          <a:latin typeface="+mn-lt"/>
                          <a:cs typeface="+mn-cs"/>
                        </a:rPr>
                        <a:t>pCR</a:t>
                      </a:r>
                      <a:r>
                        <a:rPr kumimoji="0" lang="en-NZ" sz="1800" b="0" i="0" u="none" strike="noStrike" cap="none" normalizeH="0" baseline="0" dirty="0">
                          <a:ln>
                            <a:noFill/>
                          </a:ln>
                          <a:solidFill>
                            <a:schemeClr val="tx1"/>
                          </a:solidFill>
                          <a:effectLst/>
                          <a:latin typeface="+mn-lt"/>
                          <a:cs typeface="+mn-cs"/>
                        </a:rPr>
                        <a:t>, %</a:t>
                      </a:r>
                      <a:endParaRPr kumimoji="0" lang="en-GB" sz="18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NZ" sz="1800" b="0" i="0" u="none" strike="noStrike" cap="none" normalizeH="0" baseline="0" dirty="0">
                          <a:ln>
                            <a:noFill/>
                          </a:ln>
                          <a:solidFill>
                            <a:schemeClr val="tx1"/>
                          </a:solidFill>
                          <a:effectLst/>
                          <a:latin typeface="+mn-lt"/>
                          <a:cs typeface="+mn-cs"/>
                        </a:rPr>
                        <a:t>16</a:t>
                      </a:r>
                      <a:endParaRPr kumimoji="0" lang="en-GB" sz="18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NZ" sz="1800" b="0" i="0" u="none" strike="noStrike" cap="none" normalizeH="0" baseline="0" dirty="0">
                          <a:ln>
                            <a:noFill/>
                          </a:ln>
                          <a:solidFill>
                            <a:schemeClr val="tx1"/>
                          </a:solidFill>
                          <a:effectLst/>
                          <a:latin typeface="+mn-lt"/>
                          <a:cs typeface="+mn-cs"/>
                        </a:rPr>
                        <a:t>12</a:t>
                      </a:r>
                      <a:endParaRPr kumimoji="0" lang="en-GB" sz="1800" b="0" i="0" u="none" strike="noStrike" cap="none" normalizeH="0" baseline="0" dirty="0">
                        <a:ln>
                          <a:noFill/>
                        </a:ln>
                        <a:solidFill>
                          <a:schemeClr val="tx1"/>
                        </a:solidFill>
                        <a:effectLst/>
                        <a:latin typeface="Arial" charset="0"/>
                        <a:cs typeface="Arial" charset="0"/>
                      </a:endParaRPr>
                    </a:p>
                  </a:txBody>
                  <a:tcPr marL="45720" marR="45720" anchor="ctr" horzOverflow="overflow"/>
                </a:tc>
                <a:extLst>
                  <a:ext uri="{0D108BD9-81ED-4DB2-BD59-A6C34878D82A}">
                    <a16:rowId xmlns:a16="http://schemas.microsoft.com/office/drawing/2014/main" val="10003"/>
                  </a:ext>
                </a:extLst>
              </a:tr>
            </a:tbl>
          </a:graphicData>
        </a:graphic>
      </p:graphicFrame>
      <p:sp>
        <p:nvSpPr>
          <p:cNvPr id="8" name="Text Box 5"/>
          <p:cNvSpPr txBox="1">
            <a:spLocks noChangeArrowheads="1"/>
          </p:cNvSpPr>
          <p:nvPr/>
        </p:nvSpPr>
        <p:spPr bwMode="auto">
          <a:xfrm>
            <a:off x="231775" y="6474897"/>
            <a:ext cx="434022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err="1"/>
              <a:t>pCR</a:t>
            </a:r>
            <a:r>
              <a:rPr lang="en-GB" sz="1200" dirty="0"/>
              <a:t>, pathological complete remission</a:t>
            </a:r>
          </a:p>
        </p:txBody>
      </p:sp>
    </p:spTree>
    <p:custDataLst>
      <p:tags r:id="rId1"/>
    </p:custDataLst>
    <p:extLst>
      <p:ext uri="{BB962C8B-B14F-4D97-AF65-F5344CB8AC3E}">
        <p14:creationId xmlns:p14="http://schemas.microsoft.com/office/powerpoint/2010/main" val="3557253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1196O</a:t>
            </a:r>
            <a:r>
              <a:rPr lang="en-NZ" sz="1800" dirty="0"/>
              <a:t>: Postoperative radiotherapy in resected ypN2 stage III-N2 non-small cell lung cancer: Can modern conformal radiotherapy compensate for the poor outcome? – </a:t>
            </a:r>
            <a:r>
              <a:rPr lang="en-NZ" sz="1800" dirty="0" err="1"/>
              <a:t>Billiet</a:t>
            </a:r>
            <a:r>
              <a:rPr lang="en-NZ" sz="1800" dirty="0"/>
              <a:t> C et al</a:t>
            </a:r>
            <a:endParaRPr lang="en-GB" sz="1800" dirty="0"/>
          </a:p>
        </p:txBody>
      </p:sp>
      <p:sp>
        <p:nvSpPr>
          <p:cNvPr id="5123" name="Rectangle 3"/>
          <p:cNvSpPr>
            <a:spLocks noGrp="1" noChangeArrowheads="1"/>
          </p:cNvSpPr>
          <p:nvPr>
            <p:ph type="body" idx="1"/>
          </p:nvPr>
        </p:nvSpPr>
        <p:spPr/>
        <p:txBody>
          <a:bodyPr/>
          <a:lstStyle/>
          <a:p>
            <a:pPr>
              <a:spcAft>
                <a:spcPts val="300"/>
              </a:spcAft>
            </a:pPr>
            <a:r>
              <a:rPr lang="en-GB" sz="1800" b="1" dirty="0"/>
              <a:t>Study objective</a:t>
            </a:r>
          </a:p>
          <a:p>
            <a:pPr lvl="1">
              <a:spcAft>
                <a:spcPts val="300"/>
              </a:spcAft>
            </a:pPr>
            <a:r>
              <a:rPr lang="en-GB" sz="1800" dirty="0"/>
              <a:t>To determine the effect of modern postoperative radiotherapy (PORT) on OS in patients with persistent N2 </a:t>
            </a:r>
            <a:r>
              <a:rPr lang="en-NZ" sz="1800" dirty="0"/>
              <a:t>NSCLC after induction chemotherapy</a:t>
            </a:r>
          </a:p>
          <a:p>
            <a:pPr>
              <a:spcAft>
                <a:spcPts val="300"/>
              </a:spcAft>
            </a:pPr>
            <a:r>
              <a:rPr lang="en-GB" sz="1800" b="1" dirty="0"/>
              <a:t>Study design</a:t>
            </a:r>
          </a:p>
          <a:p>
            <a:pPr lvl="1">
              <a:spcAft>
                <a:spcPts val="300"/>
              </a:spcAft>
            </a:pPr>
            <a:r>
              <a:rPr lang="en-NZ" sz="1800" dirty="0"/>
              <a:t>From a prospective database, patients with resectable N2 NSCLC who had received induction chemotherapy and surgery were selected</a:t>
            </a:r>
          </a:p>
          <a:p>
            <a:pPr lvl="1">
              <a:spcAft>
                <a:spcPts val="300"/>
              </a:spcAft>
            </a:pPr>
            <a:r>
              <a:rPr lang="en-NZ" sz="1800" dirty="0"/>
              <a:t>Patients (n=103) without progressive disease after chemotherapy underwent resection; 95% of patients were staged with FDG-PET and 85% underwent brain imaging</a:t>
            </a:r>
          </a:p>
          <a:p>
            <a:pPr lvl="2">
              <a:spcAft>
                <a:spcPts val="300"/>
              </a:spcAft>
            </a:pPr>
            <a:r>
              <a:rPr lang="en-NZ" sz="1800" dirty="0"/>
              <a:t>Those with incomplete resection or persistent ypN2 status received 3D-PORT (n=53) to a dose of 50–66 </a:t>
            </a:r>
            <a:r>
              <a:rPr lang="en-NZ" sz="1800" dirty="0" err="1"/>
              <a:t>Gy</a:t>
            </a:r>
            <a:r>
              <a:rPr lang="en-NZ" sz="1800" dirty="0"/>
              <a:t> in 2/</a:t>
            </a:r>
            <a:r>
              <a:rPr lang="en-NZ" sz="1800" dirty="0" err="1"/>
              <a:t>Gy</a:t>
            </a:r>
            <a:r>
              <a:rPr lang="en-NZ" sz="1800" dirty="0"/>
              <a:t> fractions</a:t>
            </a:r>
          </a:p>
          <a:p>
            <a:pPr lvl="2">
              <a:spcAft>
                <a:spcPts val="300"/>
              </a:spcAft>
            </a:pPr>
            <a:r>
              <a:rPr lang="en-NZ" sz="1800" dirty="0"/>
              <a:t>Patients with a complete resection and with nodal </a:t>
            </a:r>
            <a:r>
              <a:rPr lang="en-NZ" sz="1800" dirty="0" err="1"/>
              <a:t>downstaging</a:t>
            </a:r>
            <a:r>
              <a:rPr lang="en-NZ" sz="1800" dirty="0"/>
              <a:t> to ypN0 or ypN1 did not receive PORT</a:t>
            </a:r>
          </a:p>
          <a:p>
            <a:pPr marL="252412" lvl="1" indent="0">
              <a:spcAft>
                <a:spcPts val="300"/>
              </a:spcAft>
              <a:buNone/>
            </a:pPr>
            <a:endParaRPr lang="en-NZ" sz="1800" dirty="0"/>
          </a:p>
        </p:txBody>
      </p:sp>
      <p:sp>
        <p:nvSpPr>
          <p:cNvPr id="5124" name="Text Box 4"/>
          <p:cNvSpPr txBox="1">
            <a:spLocks noChangeArrowheads="1"/>
          </p:cNvSpPr>
          <p:nvPr/>
        </p:nvSpPr>
        <p:spPr bwMode="auto">
          <a:xfrm>
            <a:off x="5111590" y="6474897"/>
            <a:ext cx="381174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err="1"/>
              <a:t>Billiet</a:t>
            </a:r>
            <a:r>
              <a:rPr lang="en-NZ" sz="1200" dirty="0"/>
              <a:t> </a:t>
            </a:r>
            <a:r>
              <a:rPr lang="en-GB" sz="1200" dirty="0">
                <a:solidFill>
                  <a:srgbClr val="363636"/>
                </a:solidFill>
              </a:rPr>
              <a:t>et 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1196O</a:t>
            </a:r>
            <a:endParaRPr lang="en-GB" sz="1200" dirty="0"/>
          </a:p>
        </p:txBody>
      </p:sp>
    </p:spTree>
    <p:custDataLst>
      <p:tags r:id="rId1"/>
    </p:custDataLst>
    <p:extLst>
      <p:ext uri="{BB962C8B-B14F-4D97-AF65-F5344CB8AC3E}">
        <p14:creationId xmlns:p14="http://schemas.microsoft.com/office/powerpoint/2010/main" val="2991755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a:spcAft>
                <a:spcPts val="300"/>
              </a:spcAft>
            </a:pPr>
            <a:r>
              <a:rPr lang="en-GB" sz="1800" b="1" dirty="0"/>
              <a:t>Key results</a:t>
            </a:r>
          </a:p>
          <a:p>
            <a:pPr lvl="1">
              <a:spcAft>
                <a:spcPts val="300"/>
              </a:spcAft>
            </a:pPr>
            <a:r>
              <a:rPr lang="en-NZ" sz="1800" dirty="0"/>
              <a:t>The median follow-up was 46.3 months</a:t>
            </a:r>
          </a:p>
          <a:p>
            <a:pPr lvl="1">
              <a:spcAft>
                <a:spcPts val="300"/>
              </a:spcAft>
            </a:pPr>
            <a:r>
              <a:rPr lang="en-NZ" sz="1800" dirty="0"/>
              <a:t>Of those who received resection:</a:t>
            </a:r>
          </a:p>
          <a:p>
            <a:pPr lvl="2">
              <a:spcAft>
                <a:spcPts val="300"/>
              </a:spcAft>
            </a:pPr>
            <a:r>
              <a:rPr lang="en-NZ" sz="1800" dirty="0"/>
              <a:t>The 5-year OS was 31.3%</a:t>
            </a:r>
          </a:p>
          <a:p>
            <a:pPr lvl="2">
              <a:spcAft>
                <a:spcPts val="300"/>
              </a:spcAft>
            </a:pPr>
            <a:r>
              <a:rPr lang="en-NZ" sz="1800" dirty="0"/>
              <a:t>Relapse-free survival was 29.8%</a:t>
            </a:r>
          </a:p>
          <a:p>
            <a:pPr lvl="2">
              <a:spcAft>
                <a:spcPts val="300"/>
              </a:spcAft>
            </a:pPr>
            <a:r>
              <a:rPr lang="en-NZ" sz="1800" dirty="0"/>
              <a:t>Cumulative local recurrence rate was 51.0%</a:t>
            </a:r>
            <a:endParaRPr lang="en-GB" sz="1800" b="1" dirty="0"/>
          </a:p>
          <a:p>
            <a:pPr lvl="1">
              <a:spcAft>
                <a:spcPts val="300"/>
              </a:spcAft>
            </a:pPr>
            <a:r>
              <a:rPr lang="en-NZ" sz="1800" dirty="0"/>
              <a:t>Significant co-variables for 5-year OS (by multivariate analysis) were:</a:t>
            </a:r>
          </a:p>
          <a:p>
            <a:pPr lvl="2">
              <a:spcAft>
                <a:spcPts val="300"/>
              </a:spcAft>
            </a:pPr>
            <a:r>
              <a:rPr lang="en-NZ" sz="1800" dirty="0"/>
              <a:t>PORT (relative risk [RR] 0.441; p=0.017) </a:t>
            </a:r>
          </a:p>
          <a:p>
            <a:pPr lvl="2">
              <a:spcAft>
                <a:spcPts val="300"/>
              </a:spcAft>
            </a:pPr>
            <a:r>
              <a:rPr lang="en-NZ" sz="1800" dirty="0" err="1"/>
              <a:t>Downstaging</a:t>
            </a:r>
            <a:r>
              <a:rPr lang="en-NZ" sz="1800" dirty="0"/>
              <a:t> after chemotherapy (RR 0.478; p=0.030)</a:t>
            </a:r>
          </a:p>
          <a:p>
            <a:pPr lvl="2">
              <a:spcAft>
                <a:spcPts val="300"/>
              </a:spcAft>
            </a:pPr>
            <a:r>
              <a:rPr lang="en-NZ" sz="1800" dirty="0"/>
              <a:t>Completeness of resection (RR 2.051; p&lt;0.001)</a:t>
            </a:r>
            <a:endParaRPr lang="en-GB" sz="1800" dirty="0"/>
          </a:p>
          <a:p>
            <a:pPr>
              <a:spcAft>
                <a:spcPts val="300"/>
              </a:spcAft>
            </a:pPr>
            <a:r>
              <a:rPr lang="en-GB" sz="1800" b="1" dirty="0"/>
              <a:t>Conclusions </a:t>
            </a:r>
          </a:p>
          <a:p>
            <a:pPr lvl="1">
              <a:spcAft>
                <a:spcPts val="300"/>
              </a:spcAft>
            </a:pPr>
            <a:r>
              <a:rPr lang="en-NZ" sz="1800" dirty="0"/>
              <a:t>Although patients receiving PORT have adverse prognostic factors, PORT improved survival for patients with stage IIIA NSCLC and ypN0/1 or R1/R2</a:t>
            </a:r>
          </a:p>
          <a:p>
            <a:pPr lvl="1">
              <a:spcAft>
                <a:spcPts val="300"/>
              </a:spcAft>
            </a:pPr>
            <a:r>
              <a:rPr lang="en-NZ" sz="1800" dirty="0"/>
              <a:t>In patients with ypN0 and ypN1 there is high rate of local recurrence, which suggests PORT could also have utility in these patients</a:t>
            </a:r>
          </a:p>
        </p:txBody>
      </p:sp>
      <p:sp>
        <p:nvSpPr>
          <p:cNvPr id="3" name="Title 2"/>
          <p:cNvSpPr>
            <a:spLocks noGrp="1"/>
          </p:cNvSpPr>
          <p:nvPr>
            <p:ph type="title"/>
          </p:nvPr>
        </p:nvSpPr>
        <p:spPr/>
        <p:txBody>
          <a:bodyPr/>
          <a:lstStyle/>
          <a:p>
            <a:pPr lvl="0"/>
            <a:r>
              <a:rPr lang="en-GB" sz="1800" dirty="0"/>
              <a:t>1196O</a:t>
            </a:r>
            <a:r>
              <a:rPr lang="en-NZ" sz="1800" dirty="0"/>
              <a:t>: Postoperative radiotherapy in resected ypN2 stage III-N2 non-small cell lung cancer: Can modern conformal radiotherapy compensate for the poor outcome? – </a:t>
            </a:r>
            <a:r>
              <a:rPr lang="en-NZ" sz="1800" dirty="0" err="1"/>
              <a:t>Billiet</a:t>
            </a:r>
            <a:r>
              <a:rPr lang="en-NZ" sz="1800" dirty="0"/>
              <a:t> C et al</a:t>
            </a:r>
            <a:endParaRPr lang="en-GB" sz="1800" dirty="0"/>
          </a:p>
        </p:txBody>
      </p:sp>
      <p:sp>
        <p:nvSpPr>
          <p:cNvPr id="10" name="Text Box 4"/>
          <p:cNvSpPr txBox="1">
            <a:spLocks noChangeArrowheads="1"/>
          </p:cNvSpPr>
          <p:nvPr/>
        </p:nvSpPr>
        <p:spPr bwMode="auto">
          <a:xfrm>
            <a:off x="5111590" y="6474897"/>
            <a:ext cx="381174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err="1"/>
              <a:t>Billiet</a:t>
            </a:r>
            <a:r>
              <a:rPr lang="en-NZ" sz="1200" dirty="0"/>
              <a:t> </a:t>
            </a:r>
            <a:r>
              <a:rPr lang="en-GB" sz="1200" dirty="0">
                <a:solidFill>
                  <a:srgbClr val="363636"/>
                </a:solidFill>
              </a:rPr>
              <a:t>et 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1196O</a:t>
            </a:r>
            <a:endParaRPr lang="en-GB" sz="1200" dirty="0"/>
          </a:p>
        </p:txBody>
      </p:sp>
    </p:spTree>
    <p:custDataLst>
      <p:tags r:id="rId1"/>
    </p:custDataLst>
    <p:extLst>
      <p:ext uri="{BB962C8B-B14F-4D97-AF65-F5344CB8AC3E}">
        <p14:creationId xmlns:p14="http://schemas.microsoft.com/office/powerpoint/2010/main" val="757383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1198PD</a:t>
            </a:r>
            <a:r>
              <a:rPr lang="en-NZ" sz="1800" dirty="0"/>
              <a:t>: German Clinical Registries: </a:t>
            </a:r>
            <a:r>
              <a:rPr lang="en-NZ" sz="1800" dirty="0" err="1"/>
              <a:t>Neoadjuvant</a:t>
            </a:r>
            <a:r>
              <a:rPr lang="en-NZ" sz="1800" dirty="0"/>
              <a:t> </a:t>
            </a:r>
            <a:r>
              <a:rPr lang="en-NZ" sz="1800" dirty="0" err="1"/>
              <a:t>chemoradiotherapy</a:t>
            </a:r>
            <a:r>
              <a:rPr lang="en-NZ" sz="1800" dirty="0"/>
              <a:t> in non small cell lung cancer – De Wit M et al</a:t>
            </a:r>
            <a:endParaRPr lang="en-GB" sz="1800" dirty="0"/>
          </a:p>
        </p:txBody>
      </p:sp>
      <p:sp>
        <p:nvSpPr>
          <p:cNvPr id="5123" name="Rectangle 3"/>
          <p:cNvSpPr>
            <a:spLocks noGrp="1" noChangeArrowheads="1"/>
          </p:cNvSpPr>
          <p:nvPr>
            <p:ph type="body" idx="1"/>
          </p:nvPr>
        </p:nvSpPr>
        <p:spPr/>
        <p:txBody>
          <a:bodyPr/>
          <a:lstStyle/>
          <a:p>
            <a:pPr>
              <a:spcAft>
                <a:spcPts val="100"/>
              </a:spcAft>
            </a:pPr>
            <a:r>
              <a:rPr lang="en-GB" sz="1600" b="1" dirty="0"/>
              <a:t>Study objective</a:t>
            </a:r>
          </a:p>
          <a:p>
            <a:pPr lvl="1">
              <a:spcAft>
                <a:spcPts val="100"/>
              </a:spcAft>
            </a:pPr>
            <a:r>
              <a:rPr lang="en-GB" sz="1600" dirty="0"/>
              <a:t>To </a:t>
            </a:r>
            <a:r>
              <a:rPr lang="en-NZ" sz="1600" dirty="0"/>
              <a:t>examine survival outcomes following </a:t>
            </a:r>
            <a:r>
              <a:rPr lang="en-NZ" sz="1600" dirty="0" err="1"/>
              <a:t>neoadjuvant</a:t>
            </a:r>
            <a:r>
              <a:rPr lang="en-NZ" sz="1600" dirty="0"/>
              <a:t> </a:t>
            </a:r>
            <a:r>
              <a:rPr lang="en-NZ" sz="1600" dirty="0" err="1"/>
              <a:t>chemoradiotherapy</a:t>
            </a:r>
            <a:r>
              <a:rPr lang="en-NZ" sz="1600" dirty="0"/>
              <a:t> in patients with NSCLC in Germany</a:t>
            </a:r>
          </a:p>
          <a:p>
            <a:pPr>
              <a:spcAft>
                <a:spcPts val="100"/>
              </a:spcAft>
            </a:pPr>
            <a:r>
              <a:rPr lang="en-GB" sz="1600" b="1" dirty="0"/>
              <a:t>Study design</a:t>
            </a:r>
          </a:p>
          <a:p>
            <a:pPr lvl="1">
              <a:spcAft>
                <a:spcPts val="100"/>
              </a:spcAft>
            </a:pPr>
            <a:r>
              <a:rPr lang="en-NZ" sz="1600" dirty="0"/>
              <a:t>Retrospective analysis of ADT and </a:t>
            </a:r>
            <a:r>
              <a:rPr lang="en-NZ" sz="1600" dirty="0" err="1"/>
              <a:t>KoQK</a:t>
            </a:r>
            <a:r>
              <a:rPr lang="en-NZ" sz="1600" dirty="0"/>
              <a:t> registries; this analysis focused on </a:t>
            </a:r>
            <a:r>
              <a:rPr lang="en-NZ" sz="1600" dirty="0" err="1"/>
              <a:t>neoadjuvant</a:t>
            </a:r>
            <a:r>
              <a:rPr lang="en-NZ" sz="1600" dirty="0"/>
              <a:t> therapy in patients with NSCLC</a:t>
            </a:r>
          </a:p>
          <a:p>
            <a:pPr>
              <a:spcAft>
                <a:spcPts val="100"/>
              </a:spcAft>
            </a:pPr>
            <a:r>
              <a:rPr lang="en-NZ" sz="1600" b="1" dirty="0"/>
              <a:t>Key results</a:t>
            </a:r>
          </a:p>
          <a:p>
            <a:pPr lvl="1">
              <a:spcAft>
                <a:spcPts val="100"/>
              </a:spcAft>
            </a:pPr>
            <a:r>
              <a:rPr lang="en-NZ" sz="1600" dirty="0"/>
              <a:t>A total of 129,740 patients with NSCLC were included in the analysis; 52.3% had squamous cell carcinoma, 32.5% adenocarcinoma, 5.2% large cell carcinoma and </a:t>
            </a:r>
            <a:br>
              <a:rPr lang="en-NZ" sz="1600" dirty="0"/>
            </a:br>
            <a:r>
              <a:rPr lang="en-NZ" sz="1600" dirty="0"/>
              <a:t>10% other NSCLC</a:t>
            </a:r>
          </a:p>
          <a:p>
            <a:pPr lvl="1">
              <a:spcAft>
                <a:spcPts val="100"/>
              </a:spcAft>
            </a:pPr>
            <a:r>
              <a:rPr lang="en-NZ" sz="1600" dirty="0"/>
              <a:t>15,325 patients (58.6%) had reached stage IIIB, while 10,819 (41.4%) were in stage IIIA</a:t>
            </a:r>
          </a:p>
          <a:p>
            <a:pPr lvl="1">
              <a:spcAft>
                <a:spcPts val="100"/>
              </a:spcAft>
            </a:pPr>
            <a:r>
              <a:rPr lang="en-NZ" sz="1600" dirty="0"/>
              <a:t>Treatment stages and sex showed no significant differences for survival, but patients receiving </a:t>
            </a:r>
            <a:r>
              <a:rPr lang="en-NZ" sz="1600" dirty="0" err="1"/>
              <a:t>neoadjuvant</a:t>
            </a:r>
            <a:r>
              <a:rPr lang="en-NZ" sz="1600" dirty="0"/>
              <a:t> treatment were younger (women 60 vs. 66 years, men 62 vs. </a:t>
            </a:r>
            <a:br>
              <a:rPr lang="en-NZ" sz="1600" dirty="0"/>
            </a:br>
            <a:r>
              <a:rPr lang="en-NZ" sz="1600" dirty="0"/>
              <a:t>67 years)</a:t>
            </a:r>
          </a:p>
          <a:p>
            <a:pPr lvl="1">
              <a:spcAft>
                <a:spcPts val="100"/>
              </a:spcAft>
            </a:pPr>
            <a:r>
              <a:rPr lang="en-NZ" sz="1600" dirty="0"/>
              <a:t>Patients receiving </a:t>
            </a:r>
            <a:r>
              <a:rPr lang="en-NZ" sz="1600" dirty="0" err="1"/>
              <a:t>neoadjuvant</a:t>
            </a:r>
            <a:r>
              <a:rPr lang="en-NZ" sz="1600" dirty="0"/>
              <a:t> therapy lived longer than those not receiving </a:t>
            </a:r>
            <a:r>
              <a:rPr lang="en-NZ" sz="1600" dirty="0" err="1"/>
              <a:t>neoadjuvant</a:t>
            </a:r>
            <a:r>
              <a:rPr lang="en-NZ" sz="1600" dirty="0"/>
              <a:t> therapy (median 25 vs. 12 months) and also showed better therapeutic response but had more frequent local relapses or metastases</a:t>
            </a:r>
          </a:p>
          <a:p>
            <a:pPr>
              <a:spcAft>
                <a:spcPts val="100"/>
              </a:spcAft>
            </a:pPr>
            <a:r>
              <a:rPr lang="en-NZ" sz="1600" b="1" dirty="0"/>
              <a:t>Conclusion</a:t>
            </a:r>
          </a:p>
          <a:p>
            <a:pPr lvl="1">
              <a:spcAft>
                <a:spcPts val="100"/>
              </a:spcAft>
            </a:pPr>
            <a:r>
              <a:rPr lang="en-NZ" sz="1600" dirty="0" err="1"/>
              <a:t>Neoadjuvant</a:t>
            </a:r>
            <a:r>
              <a:rPr lang="en-NZ" sz="1600" dirty="0"/>
              <a:t> therapy was associated with longer survival; whether this relates to the younger age and probably better ECOG at diagnosis remains unclear</a:t>
            </a:r>
          </a:p>
        </p:txBody>
      </p:sp>
      <p:sp>
        <p:nvSpPr>
          <p:cNvPr id="5124" name="Text Box 4"/>
          <p:cNvSpPr txBox="1">
            <a:spLocks noChangeArrowheads="1"/>
          </p:cNvSpPr>
          <p:nvPr/>
        </p:nvSpPr>
        <p:spPr bwMode="auto">
          <a:xfrm>
            <a:off x="4922435" y="6474897"/>
            <a:ext cx="40009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a:t>De Wit </a:t>
            </a:r>
            <a:r>
              <a:rPr lang="en-GB" sz="1200" dirty="0">
                <a:solidFill>
                  <a:srgbClr val="363636"/>
                </a:solidFill>
              </a:rPr>
              <a:t>et 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1198PD</a:t>
            </a:r>
            <a:endParaRPr lang="en-GB" sz="1200" dirty="0"/>
          </a:p>
        </p:txBody>
      </p:sp>
    </p:spTree>
    <p:custDataLst>
      <p:tags r:id="rId1"/>
    </p:custDataLst>
    <p:extLst>
      <p:ext uri="{BB962C8B-B14F-4D97-AF65-F5344CB8AC3E}">
        <p14:creationId xmlns:p14="http://schemas.microsoft.com/office/powerpoint/2010/main" val="2394167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en-GB" sz="4000" dirty="0"/>
              <a:t>Advanced NSCLC</a:t>
            </a:r>
            <a:br>
              <a:rPr lang="en-GB" sz="4000" dirty="0"/>
            </a:br>
            <a:r>
              <a:rPr lang="en-GB" sz="3200" dirty="0"/>
              <a:t>Not radically treatable stage III and stage IV</a:t>
            </a:r>
          </a:p>
        </p:txBody>
      </p:sp>
      <p:sp>
        <p:nvSpPr>
          <p:cNvPr id="3" name="Subtitle 2"/>
          <p:cNvSpPr>
            <a:spLocks noGrp="1"/>
          </p:cNvSpPr>
          <p:nvPr>
            <p:ph type="subTitle" idx="1"/>
          </p:nvPr>
        </p:nvSpPr>
        <p:spPr/>
        <p:txBody>
          <a:bodyPr/>
          <a:lstStyle/>
          <a:p>
            <a:r>
              <a:rPr lang="en-GB" sz="2800" dirty="0"/>
              <a:t>1</a:t>
            </a:r>
            <a:r>
              <a:rPr lang="en-GB" sz="2800" baseline="30000" dirty="0"/>
              <a:t>st</a:t>
            </a:r>
            <a:r>
              <a:rPr lang="en-GB" sz="2800" dirty="0"/>
              <a:t> line</a:t>
            </a:r>
            <a:endParaRPr lang="en-GB" dirty="0"/>
          </a:p>
        </p:txBody>
      </p:sp>
    </p:spTree>
    <p:custDataLst>
      <p:tags r:id="rId1"/>
    </p:custDataLst>
    <p:extLst>
      <p:ext uri="{BB962C8B-B14F-4D97-AF65-F5344CB8AC3E}">
        <p14:creationId xmlns:p14="http://schemas.microsoft.com/office/powerpoint/2010/main" val="3913675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NZ" sz="1800" dirty="0"/>
              <a:t>1223O: ASPIRATION: first-line </a:t>
            </a:r>
            <a:r>
              <a:rPr lang="en-NZ" sz="1800" dirty="0" err="1"/>
              <a:t>erlotinib</a:t>
            </a:r>
            <a:r>
              <a:rPr lang="en-NZ" sz="1800" dirty="0"/>
              <a:t> (E) until and beyond RECIST progression (PD) in Asian patients (</a:t>
            </a:r>
            <a:r>
              <a:rPr lang="en-NZ" sz="1800" dirty="0" err="1"/>
              <a:t>pts</a:t>
            </a:r>
            <a:r>
              <a:rPr lang="en-NZ" sz="1800" dirty="0"/>
              <a:t>) with EGFR mutation-positive (</a:t>
            </a:r>
            <a:r>
              <a:rPr lang="en-NZ" sz="1800" dirty="0" err="1"/>
              <a:t>mut</a:t>
            </a:r>
            <a:r>
              <a:rPr lang="en-NZ" sz="1800" dirty="0"/>
              <a:t>+) NSCLC – Park K et al</a:t>
            </a:r>
            <a:endParaRPr lang="en-GB" sz="1800" dirty="0"/>
          </a:p>
        </p:txBody>
      </p:sp>
      <p:sp>
        <p:nvSpPr>
          <p:cNvPr id="5123" name="Rectangle 3"/>
          <p:cNvSpPr>
            <a:spLocks noGrp="1" noChangeArrowheads="1"/>
          </p:cNvSpPr>
          <p:nvPr>
            <p:ph type="body" idx="1"/>
          </p:nvPr>
        </p:nvSpPr>
        <p:spPr/>
        <p:txBody>
          <a:bodyPr/>
          <a:lstStyle/>
          <a:p>
            <a:pPr>
              <a:spcAft>
                <a:spcPts val="300"/>
              </a:spcAft>
            </a:pPr>
            <a:r>
              <a:rPr lang="en-GB" sz="1800" b="1" dirty="0"/>
              <a:t>Study objective</a:t>
            </a:r>
          </a:p>
          <a:p>
            <a:pPr lvl="1">
              <a:spcAft>
                <a:spcPts val="300"/>
              </a:spcAft>
            </a:pPr>
            <a:r>
              <a:rPr lang="en-GB" sz="1800" dirty="0"/>
              <a:t>To examine the efficacy and safety of first-line erlotinib in patients with EGFR mutation (M+) NSCLC in Asia</a:t>
            </a:r>
          </a:p>
          <a:p>
            <a:pPr>
              <a:spcAft>
                <a:spcPts val="300"/>
              </a:spcAft>
            </a:pPr>
            <a:r>
              <a:rPr lang="en-GB" sz="1800" b="1" dirty="0"/>
              <a:t>Study design</a:t>
            </a:r>
          </a:p>
          <a:p>
            <a:pPr lvl="1">
              <a:spcAft>
                <a:spcPts val="300"/>
              </a:spcAft>
            </a:pPr>
            <a:r>
              <a:rPr lang="en-NZ" sz="1800" dirty="0"/>
              <a:t>Phase II, open-label, single arm study involving patients aged ≥18 years with stage IV EGFR M+ NSCLC who received erlotinib 150 mg/day PO</a:t>
            </a:r>
          </a:p>
          <a:p>
            <a:pPr lvl="1">
              <a:spcAft>
                <a:spcPts val="300"/>
              </a:spcAft>
            </a:pPr>
            <a:r>
              <a:rPr lang="en-NZ" sz="1800" dirty="0"/>
              <a:t>Primary endpoint: PFS1 (time to RECIST PD/death)</a:t>
            </a:r>
          </a:p>
          <a:p>
            <a:pPr lvl="1">
              <a:spcAft>
                <a:spcPts val="300"/>
              </a:spcAft>
            </a:pPr>
            <a:r>
              <a:rPr lang="en-NZ" sz="1800" dirty="0"/>
              <a:t>Secondary endpoints: PFS2 (time to off-erlotinib PD if erlotinib was extended beyond RECIST PD), ORR, DCR, best objective response, OS and safety</a:t>
            </a:r>
            <a:endParaRPr lang="en-GB" sz="1800" dirty="0"/>
          </a:p>
          <a:p>
            <a:pPr>
              <a:spcAft>
                <a:spcPts val="300"/>
              </a:spcAft>
            </a:pPr>
            <a:r>
              <a:rPr lang="en-GB" sz="1800" b="1" dirty="0"/>
              <a:t>Key results</a:t>
            </a:r>
          </a:p>
          <a:p>
            <a:pPr lvl="1">
              <a:spcAft>
                <a:spcPts val="300"/>
              </a:spcAft>
            </a:pPr>
            <a:r>
              <a:rPr lang="en-NZ" sz="1800" dirty="0"/>
              <a:t>Of 207 patients, 171 had RECIST PD; 93 continued post-PD erlotinib</a:t>
            </a:r>
          </a:p>
          <a:p>
            <a:pPr lvl="1">
              <a:spcAft>
                <a:spcPts val="300"/>
              </a:spcAft>
            </a:pPr>
            <a:r>
              <a:rPr lang="en-NZ" sz="1800" dirty="0"/>
              <a:t>PFS1 median was 11.0 months (95% CI 9.2, 11.1) </a:t>
            </a:r>
            <a:endParaRPr lang="en-NZ" sz="1800" dirty="0">
              <a:solidFill>
                <a:srgbClr val="92D050"/>
              </a:solidFill>
            </a:endParaRPr>
          </a:p>
          <a:p>
            <a:pPr lvl="1">
              <a:spcAft>
                <a:spcPts val="300"/>
              </a:spcAft>
            </a:pPr>
            <a:r>
              <a:rPr lang="en-NZ" sz="1800" dirty="0"/>
              <a:t>PFS2 median was 14.1 months (95% CI 11.5, 14.8)</a:t>
            </a:r>
          </a:p>
          <a:p>
            <a:pPr lvl="1">
              <a:spcAft>
                <a:spcPts val="300"/>
              </a:spcAft>
            </a:pPr>
            <a:r>
              <a:rPr lang="en-NZ" sz="1800" dirty="0"/>
              <a:t>Difference between PFS1 and PFS2 in patients receiving post-PD erlotinib was 3.1months</a:t>
            </a:r>
          </a:p>
        </p:txBody>
      </p:sp>
      <p:sp>
        <p:nvSpPr>
          <p:cNvPr id="5124" name="Text Box 4"/>
          <p:cNvSpPr txBox="1">
            <a:spLocks noChangeArrowheads="1"/>
          </p:cNvSpPr>
          <p:nvPr/>
        </p:nvSpPr>
        <p:spPr bwMode="auto">
          <a:xfrm>
            <a:off x="5174363" y="6474897"/>
            <a:ext cx="374897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a:t>Park </a:t>
            </a:r>
            <a:r>
              <a:rPr lang="en-GB" sz="1200" dirty="0">
                <a:solidFill>
                  <a:srgbClr val="363636"/>
                </a:solidFill>
              </a:rPr>
              <a:t>et 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1223O</a:t>
            </a:r>
            <a:endParaRPr lang="en-GB" sz="1200" dirty="0"/>
          </a:p>
        </p:txBody>
      </p:sp>
    </p:spTree>
    <p:custDataLst>
      <p:tags r:id="rId1"/>
    </p:custDataLst>
    <p:extLst>
      <p:ext uri="{BB962C8B-B14F-4D97-AF65-F5344CB8AC3E}">
        <p14:creationId xmlns:p14="http://schemas.microsoft.com/office/powerpoint/2010/main" val="3763917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NZ" sz="1800" dirty="0"/>
              <a:t>1223O: ASPIRATION: first-line </a:t>
            </a:r>
            <a:r>
              <a:rPr lang="en-NZ" sz="1800" dirty="0" err="1"/>
              <a:t>erlotinib</a:t>
            </a:r>
            <a:r>
              <a:rPr lang="en-NZ" sz="1800" dirty="0"/>
              <a:t> (E) until and beyond RECIST progression (PD) in Asian patients (</a:t>
            </a:r>
            <a:r>
              <a:rPr lang="en-NZ" sz="1800" dirty="0" err="1"/>
              <a:t>pts</a:t>
            </a:r>
            <a:r>
              <a:rPr lang="en-NZ" sz="1800" dirty="0"/>
              <a:t>) with EGFR mutation-positive (</a:t>
            </a:r>
            <a:r>
              <a:rPr lang="en-NZ" sz="1800" dirty="0" err="1"/>
              <a:t>mut</a:t>
            </a:r>
            <a:r>
              <a:rPr lang="en-NZ" sz="1800" dirty="0"/>
              <a:t>+) NSCLC – Park K et al</a:t>
            </a:r>
            <a:endParaRPr lang="en-GB" sz="1800" dirty="0"/>
          </a:p>
        </p:txBody>
      </p:sp>
      <p:sp>
        <p:nvSpPr>
          <p:cNvPr id="5123" name="Rectangle 3"/>
          <p:cNvSpPr>
            <a:spLocks noGrp="1" noChangeArrowheads="1"/>
          </p:cNvSpPr>
          <p:nvPr>
            <p:ph type="body" idx="1"/>
          </p:nvPr>
        </p:nvSpPr>
        <p:spPr>
          <a:xfrm>
            <a:off x="228600" y="1320800"/>
            <a:ext cx="8383385" cy="5308600"/>
          </a:xfrm>
        </p:spPr>
        <p:txBody>
          <a:bodyPr/>
          <a:lstStyle/>
          <a:p>
            <a:pPr>
              <a:spcAft>
                <a:spcPts val="300"/>
              </a:spcAft>
            </a:pPr>
            <a:r>
              <a:rPr lang="en-GB" sz="1800" b="1" dirty="0"/>
              <a:t>Key results (cont.)</a:t>
            </a:r>
          </a:p>
          <a:p>
            <a:pPr>
              <a:spcAft>
                <a:spcPts val="300"/>
              </a:spcAft>
            </a:pPr>
            <a:endParaRPr lang="en-GB" sz="1800" b="1" dirty="0">
              <a:solidFill>
                <a:srgbClr val="92D050"/>
              </a:solidFill>
            </a:endParaRPr>
          </a:p>
          <a:p>
            <a:pPr>
              <a:spcAft>
                <a:spcPts val="300"/>
              </a:spcAft>
            </a:pPr>
            <a:endParaRPr lang="en-NZ" sz="1800" b="1" dirty="0"/>
          </a:p>
          <a:p>
            <a:pPr>
              <a:spcAft>
                <a:spcPts val="300"/>
              </a:spcAft>
            </a:pPr>
            <a:endParaRPr lang="en-NZ" sz="1800" b="1" dirty="0"/>
          </a:p>
          <a:p>
            <a:pPr>
              <a:spcAft>
                <a:spcPts val="300"/>
              </a:spcAft>
            </a:pPr>
            <a:endParaRPr lang="en-NZ" sz="1800" b="1" dirty="0"/>
          </a:p>
          <a:p>
            <a:pPr>
              <a:spcAft>
                <a:spcPts val="300"/>
              </a:spcAft>
            </a:pPr>
            <a:endParaRPr lang="en-NZ" sz="1800" b="1" dirty="0"/>
          </a:p>
          <a:p>
            <a:pPr>
              <a:spcAft>
                <a:spcPts val="300"/>
              </a:spcAft>
            </a:pPr>
            <a:endParaRPr lang="en-NZ" sz="1800" b="1" dirty="0"/>
          </a:p>
          <a:p>
            <a:pPr>
              <a:spcAft>
                <a:spcPts val="300"/>
              </a:spcAft>
            </a:pPr>
            <a:endParaRPr lang="en-NZ" sz="1800" b="1" dirty="0"/>
          </a:p>
          <a:p>
            <a:pPr>
              <a:spcAft>
                <a:spcPts val="300"/>
              </a:spcAft>
            </a:pPr>
            <a:endParaRPr lang="en-NZ" sz="1800" b="1" dirty="0"/>
          </a:p>
          <a:p>
            <a:pPr>
              <a:spcAft>
                <a:spcPts val="300"/>
              </a:spcAft>
            </a:pPr>
            <a:endParaRPr lang="en-NZ" sz="1800" b="1" dirty="0"/>
          </a:p>
          <a:p>
            <a:pPr>
              <a:spcAft>
                <a:spcPts val="300"/>
              </a:spcAft>
            </a:pPr>
            <a:endParaRPr lang="en-NZ" sz="1800" b="1" dirty="0"/>
          </a:p>
          <a:p>
            <a:pPr>
              <a:spcAft>
                <a:spcPts val="0"/>
              </a:spcAft>
            </a:pPr>
            <a:endParaRPr lang="en-GB" sz="1800" b="1" dirty="0"/>
          </a:p>
          <a:p>
            <a:pPr>
              <a:spcAft>
                <a:spcPts val="300"/>
              </a:spcAft>
            </a:pPr>
            <a:r>
              <a:rPr lang="en-GB" sz="1800" b="1" dirty="0"/>
              <a:t>Conclusions</a:t>
            </a:r>
          </a:p>
          <a:p>
            <a:pPr lvl="1">
              <a:spcAft>
                <a:spcPts val="300"/>
              </a:spcAft>
            </a:pPr>
            <a:r>
              <a:rPr lang="en-NZ" sz="1800" dirty="0"/>
              <a:t>Continuing erlotinib beyond RECIST PD is feasible in patients with EGFR M+ NSCLC</a:t>
            </a:r>
          </a:p>
          <a:p>
            <a:pPr lvl="1">
              <a:spcAft>
                <a:spcPts val="300"/>
              </a:spcAft>
            </a:pPr>
            <a:r>
              <a:rPr lang="en-NZ" sz="1800" dirty="0"/>
              <a:t>The optimal patient subset that will benefit from post-PD erlotinib remains to be validated</a:t>
            </a:r>
          </a:p>
        </p:txBody>
      </p:sp>
      <p:sp>
        <p:nvSpPr>
          <p:cNvPr id="5124" name="Text Box 4"/>
          <p:cNvSpPr txBox="1">
            <a:spLocks noChangeArrowheads="1"/>
          </p:cNvSpPr>
          <p:nvPr/>
        </p:nvSpPr>
        <p:spPr bwMode="auto">
          <a:xfrm>
            <a:off x="5174363" y="6474897"/>
            <a:ext cx="374897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a:t>Park </a:t>
            </a:r>
            <a:r>
              <a:rPr lang="en-GB" sz="1200" dirty="0">
                <a:solidFill>
                  <a:srgbClr val="363636"/>
                </a:solidFill>
              </a:rPr>
              <a:t>et 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1223O</a:t>
            </a:r>
            <a:endParaRPr lang="en-GB" sz="1200" dirty="0"/>
          </a:p>
        </p:txBody>
      </p:sp>
      <p:graphicFrame>
        <p:nvGraphicFramePr>
          <p:cNvPr id="8" name="Group 88"/>
          <p:cNvGraphicFramePr>
            <a:graphicFrameLocks noGrp="1"/>
          </p:cNvGraphicFramePr>
          <p:nvPr>
            <p:extLst>
              <p:ext uri="{D42A27DB-BD31-4B8C-83A1-F6EECF244321}">
                <p14:modId xmlns:p14="http://schemas.microsoft.com/office/powerpoint/2010/main" val="2412520497"/>
              </p:ext>
            </p:extLst>
          </p:nvPr>
        </p:nvGraphicFramePr>
        <p:xfrm>
          <a:off x="307069" y="1840545"/>
          <a:ext cx="8529864" cy="2816352"/>
        </p:xfrm>
        <a:graphic>
          <a:graphicData uri="http://schemas.openxmlformats.org/drawingml/2006/table">
            <a:tbl>
              <a:tblPr firstRow="1" bandRow="1">
                <a:tableStyleId>{69012ECD-51FC-41F1-AA8D-1B2483CD663E}</a:tableStyleId>
              </a:tblPr>
              <a:tblGrid>
                <a:gridCol w="3849295">
                  <a:extLst>
                    <a:ext uri="{9D8B030D-6E8A-4147-A177-3AD203B41FA5}">
                      <a16:colId xmlns:a16="http://schemas.microsoft.com/office/drawing/2014/main" val="20000"/>
                    </a:ext>
                  </a:extLst>
                </a:gridCol>
                <a:gridCol w="1895301">
                  <a:extLst>
                    <a:ext uri="{9D8B030D-6E8A-4147-A177-3AD203B41FA5}">
                      <a16:colId xmlns:a16="http://schemas.microsoft.com/office/drawing/2014/main" val="20001"/>
                    </a:ext>
                  </a:extLst>
                </a:gridCol>
                <a:gridCol w="1995055">
                  <a:extLst>
                    <a:ext uri="{9D8B030D-6E8A-4147-A177-3AD203B41FA5}">
                      <a16:colId xmlns:a16="http://schemas.microsoft.com/office/drawing/2014/main" val="20002"/>
                    </a:ext>
                  </a:extLst>
                </a:gridCol>
                <a:gridCol w="790213">
                  <a:extLst>
                    <a:ext uri="{9D8B030D-6E8A-4147-A177-3AD203B41FA5}">
                      <a16:colId xmlns:a16="http://schemas.microsoft.com/office/drawing/2014/main" val="20003"/>
                    </a:ext>
                  </a:extLst>
                </a:gridCol>
              </a:tblGrid>
              <a:tr h="19494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NZ" sz="1400" b="1" i="0" u="none" strike="noStrike" cap="none" normalizeH="0" baseline="0" dirty="0">
                          <a:ln>
                            <a:noFill/>
                          </a:ln>
                          <a:solidFill>
                            <a:schemeClr val="tx2"/>
                          </a:solidFill>
                          <a:effectLst/>
                          <a:latin typeface="+mn-lt"/>
                          <a:cs typeface="+mn-cs"/>
                        </a:rPr>
                        <a:t>Post-PD erlotinib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NZ" sz="1400" b="1" i="0" u="none" strike="noStrike" cap="none" normalizeH="0" baseline="0" dirty="0">
                          <a:ln>
                            <a:noFill/>
                          </a:ln>
                          <a:solidFill>
                            <a:schemeClr val="tx2"/>
                          </a:solidFill>
                          <a:effectLst/>
                          <a:latin typeface="+mn-lt"/>
                          <a:cs typeface="+mn-cs"/>
                        </a:rPr>
                        <a:t>(n=93)</a:t>
                      </a:r>
                      <a:endParaRPr kumimoji="0" lang="en-GB" sz="1400" b="1" i="0" u="none" strike="noStrike" cap="none" normalizeH="0" baseline="0" dirty="0">
                        <a:ln>
                          <a:noFill/>
                        </a:ln>
                        <a:solidFill>
                          <a:schemeClr val="tx2"/>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tx2"/>
                          </a:solidFill>
                          <a:effectLst/>
                        </a:rPr>
                        <a:t>No post-PD erlotinib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tx2"/>
                          </a:solidFill>
                          <a:effectLst/>
                        </a:rPr>
                        <a:t>(n=78)</a:t>
                      </a:r>
                      <a:endParaRPr kumimoji="0" lang="en-GB" sz="1400" b="1" i="0" u="none" strike="noStrike" cap="none" normalizeH="0" baseline="0" dirty="0">
                        <a:ln>
                          <a:noFill/>
                        </a:ln>
                        <a:solidFill>
                          <a:schemeClr val="tx2"/>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Arial" charset="0"/>
                          <a:cs typeface="Arial" charset="0"/>
                        </a:rPr>
                        <a:t>p-value</a:t>
                      </a:r>
                    </a:p>
                  </a:txBody>
                  <a:tcPr marL="45720" marR="45720" anchor="b" horzOverflow="overflow"/>
                </a:tc>
                <a:extLst>
                  <a:ext uri="{0D108BD9-81ED-4DB2-BD59-A6C34878D82A}">
                    <a16:rowId xmlns:a16="http://schemas.microsoft.com/office/drawing/2014/main" val="10000"/>
                  </a:ext>
                </a:extLst>
              </a:tr>
              <a:tr h="19494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effectLst/>
                        </a:rPr>
                        <a:t>mPFS1, months (95% CI)</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NZ" sz="1400" b="0" i="0" u="none" strike="noStrike" cap="none" normalizeH="0" baseline="0" dirty="0">
                          <a:ln>
                            <a:noFill/>
                          </a:ln>
                          <a:solidFill>
                            <a:schemeClr val="tx1"/>
                          </a:solidFill>
                          <a:effectLst/>
                          <a:latin typeface="Arial" charset="0"/>
                          <a:cs typeface="Arial" charset="0"/>
                        </a:rPr>
                        <a:t>11.0 (9.1, 11.0)</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effectLst/>
                        </a:rPr>
                        <a:t>7.4 (5.6, 9.2)</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0.0096</a:t>
                      </a:r>
                    </a:p>
                  </a:txBody>
                  <a:tcPr marL="45720" marR="45720" anchor="ctr" horzOverflow="overflow"/>
                </a:tc>
                <a:extLst>
                  <a:ext uri="{0D108BD9-81ED-4DB2-BD59-A6C34878D82A}">
                    <a16:rowId xmlns:a16="http://schemas.microsoft.com/office/drawing/2014/main" val="10001"/>
                  </a:ext>
                </a:extLst>
              </a:tr>
              <a:tr h="19494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effectLst/>
                        </a:rPr>
                        <a:t>Median depth of response, %</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NZ" sz="1400" b="0" i="0" u="none" strike="noStrike" cap="none" normalizeH="0" baseline="0" dirty="0">
                          <a:ln>
                            <a:noFill/>
                          </a:ln>
                          <a:solidFill>
                            <a:schemeClr val="tx1"/>
                          </a:solidFill>
                          <a:effectLst/>
                          <a:latin typeface="Arial" charset="0"/>
                          <a:cs typeface="Arial" charset="0"/>
                        </a:rPr>
                        <a:t>-48.7</a:t>
                      </a:r>
                      <a:r>
                        <a:rPr lang="en-GB" sz="1400" baseline="30000" dirty="0"/>
                        <a:t>a</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effectLst/>
                        </a:rPr>
                        <a:t>-42.2</a:t>
                      </a:r>
                      <a:r>
                        <a:rPr kumimoji="0" lang="en-GB" sz="1400" u="none" strike="noStrike" cap="none" normalizeH="0" baseline="30000" dirty="0">
                          <a:ln>
                            <a:noFill/>
                          </a:ln>
                          <a:effectLst/>
                        </a:rPr>
                        <a:t>b</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0.0389</a:t>
                      </a:r>
                    </a:p>
                  </a:txBody>
                  <a:tcPr marL="45720" marR="45720" anchor="ctr" horzOverflow="overflow"/>
                </a:tc>
                <a:extLst>
                  <a:ext uri="{0D108BD9-81ED-4DB2-BD59-A6C34878D82A}">
                    <a16:rowId xmlns:a16="http://schemas.microsoft.com/office/drawing/2014/main" val="10002"/>
                  </a:ext>
                </a:extLst>
              </a:tr>
              <a:tr h="19494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effectLst/>
                        </a:rPr>
                        <a:t>Median time from baseline to best overall response, days</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NZ" sz="1400" b="0" i="0" u="none" strike="noStrike" cap="none" normalizeH="0" baseline="0" dirty="0">
                          <a:ln>
                            <a:noFill/>
                          </a:ln>
                          <a:solidFill>
                            <a:schemeClr val="tx1"/>
                          </a:solidFill>
                          <a:effectLst/>
                          <a:latin typeface="+mn-lt"/>
                          <a:cs typeface="+mn-cs"/>
                        </a:rPr>
                        <a:t>56</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NZ" sz="1400" b="0" i="0" u="none" strike="noStrike" cap="none" normalizeH="0" baseline="0" dirty="0">
                          <a:ln>
                            <a:noFill/>
                          </a:ln>
                          <a:solidFill>
                            <a:schemeClr val="tx1"/>
                          </a:solidFill>
                          <a:effectLst/>
                          <a:latin typeface="Arial" charset="0"/>
                          <a:cs typeface="Arial" charset="0"/>
                        </a:rPr>
                        <a:t>59</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0.8840</a:t>
                      </a:r>
                    </a:p>
                  </a:txBody>
                  <a:tcPr marL="45720" marR="45720" anchor="ctr" horzOverflow="overflow"/>
                </a:tc>
                <a:extLst>
                  <a:ext uri="{0D108BD9-81ED-4DB2-BD59-A6C34878D82A}">
                    <a16:rowId xmlns:a16="http://schemas.microsoft.com/office/drawing/2014/main" val="10003"/>
                  </a:ext>
                </a:extLst>
              </a:tr>
              <a:tr h="19494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Median time from best overall response to PFS1, days</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169</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113</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0.0047</a:t>
                      </a:r>
                    </a:p>
                  </a:txBody>
                  <a:tcPr marL="45720" marR="45720" anchor="ctr" horzOverflow="overflow"/>
                </a:tc>
                <a:extLst>
                  <a:ext uri="{0D108BD9-81ED-4DB2-BD59-A6C34878D82A}">
                    <a16:rowId xmlns:a16="http://schemas.microsoft.com/office/drawing/2014/main" val="10004"/>
                  </a:ext>
                </a:extLst>
              </a:tr>
              <a:tr h="19494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a:ln>
                            <a:noFill/>
                          </a:ln>
                          <a:solidFill>
                            <a:schemeClr val="tx1"/>
                          </a:solidFill>
                          <a:effectLst/>
                          <a:latin typeface="Arial" charset="0"/>
                          <a:cs typeface="Arial" charset="0"/>
                        </a:rPr>
                        <a:t>ECOG PS 0/1 at PFS1, %</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95.7</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78.2</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0.0005</a:t>
                      </a:r>
                    </a:p>
                  </a:txBody>
                  <a:tcPr marL="45720" marR="45720" anchor="ctr" horzOverflow="overflow"/>
                </a:tc>
                <a:extLst>
                  <a:ext uri="{0D108BD9-81ED-4DB2-BD59-A6C34878D82A}">
                    <a16:rowId xmlns:a16="http://schemas.microsoft.com/office/drawing/2014/main" val="10005"/>
                  </a:ext>
                </a:extLst>
              </a:tr>
              <a:tr h="19494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Grade ≥3 AEs at PFS1, %</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19.4</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19.2</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0.9837</a:t>
                      </a:r>
                    </a:p>
                  </a:txBody>
                  <a:tcPr marL="45720" marR="45720" anchor="ctr" horzOverflow="overflow"/>
                </a:tc>
                <a:extLst>
                  <a:ext uri="{0D108BD9-81ED-4DB2-BD59-A6C34878D82A}">
                    <a16:rowId xmlns:a16="http://schemas.microsoft.com/office/drawing/2014/main" val="10006"/>
                  </a:ext>
                </a:extLst>
              </a:tr>
            </a:tbl>
          </a:graphicData>
        </a:graphic>
      </p:graphicFrame>
      <p:sp>
        <p:nvSpPr>
          <p:cNvPr id="3" name="Rectangle 2"/>
          <p:cNvSpPr/>
          <p:nvPr/>
        </p:nvSpPr>
        <p:spPr>
          <a:xfrm>
            <a:off x="329160" y="4665738"/>
            <a:ext cx="1223412" cy="307777"/>
          </a:xfrm>
          <a:prstGeom prst="rect">
            <a:avLst/>
          </a:prstGeom>
        </p:spPr>
        <p:txBody>
          <a:bodyPr wrap="none">
            <a:spAutoFit/>
          </a:bodyPr>
          <a:lstStyle/>
          <a:p>
            <a:r>
              <a:rPr lang="en-GB" sz="1400" baseline="30000" dirty="0"/>
              <a:t>a</a:t>
            </a:r>
            <a:r>
              <a:rPr lang="en-NZ" sz="1400" dirty="0"/>
              <a:t>n=90, </a:t>
            </a:r>
            <a:r>
              <a:rPr lang="en-GB" sz="1400" baseline="30000" dirty="0"/>
              <a:t>b</a:t>
            </a:r>
            <a:r>
              <a:rPr lang="en-NZ" sz="1400" dirty="0"/>
              <a:t>n=70</a:t>
            </a:r>
            <a:endParaRPr lang="en-US" sz="1400" dirty="0"/>
          </a:p>
        </p:txBody>
      </p:sp>
    </p:spTree>
    <p:custDataLst>
      <p:tags r:id="rId1"/>
    </p:custDataLst>
    <p:extLst>
      <p:ext uri="{BB962C8B-B14F-4D97-AF65-F5344CB8AC3E}">
        <p14:creationId xmlns:p14="http://schemas.microsoft.com/office/powerpoint/2010/main" val="687211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NZ" sz="1800" dirty="0">
                <a:solidFill>
                  <a:srgbClr val="002850"/>
                </a:solidFill>
              </a:rPr>
              <a:t>LBA41_PR: A randomized phase III study of </a:t>
            </a:r>
            <a:r>
              <a:rPr lang="en-NZ" sz="1800" dirty="0" err="1">
                <a:solidFill>
                  <a:srgbClr val="002850"/>
                </a:solidFill>
              </a:rPr>
              <a:t>docetaxel</a:t>
            </a:r>
            <a:r>
              <a:rPr lang="en-NZ" sz="1800" dirty="0">
                <a:solidFill>
                  <a:srgbClr val="002850"/>
                </a:solidFill>
              </a:rPr>
              <a:t> plus </a:t>
            </a:r>
            <a:r>
              <a:rPr lang="en-NZ" sz="1800" dirty="0" err="1">
                <a:solidFill>
                  <a:srgbClr val="002850"/>
                </a:solidFill>
              </a:rPr>
              <a:t>cisplatin</a:t>
            </a:r>
            <a:r>
              <a:rPr lang="en-NZ" sz="1800" dirty="0">
                <a:solidFill>
                  <a:srgbClr val="002850"/>
                </a:solidFill>
              </a:rPr>
              <a:t> versus </a:t>
            </a:r>
            <a:r>
              <a:rPr lang="en-NZ" sz="1800" dirty="0" err="1">
                <a:solidFill>
                  <a:srgbClr val="002850"/>
                </a:solidFill>
              </a:rPr>
              <a:t>pemetrexed</a:t>
            </a:r>
            <a:r>
              <a:rPr lang="en-NZ" sz="1800" dirty="0">
                <a:solidFill>
                  <a:srgbClr val="002850"/>
                </a:solidFill>
              </a:rPr>
              <a:t> plus </a:t>
            </a:r>
            <a:r>
              <a:rPr lang="en-NZ" sz="1800" dirty="0" err="1">
                <a:solidFill>
                  <a:srgbClr val="002850"/>
                </a:solidFill>
              </a:rPr>
              <a:t>cisplatin</a:t>
            </a:r>
            <a:r>
              <a:rPr lang="en-NZ" sz="1800" dirty="0">
                <a:solidFill>
                  <a:srgbClr val="002850"/>
                </a:solidFill>
              </a:rPr>
              <a:t> in first line non-squamous non-small cell lung cancer (</a:t>
            </a:r>
            <a:r>
              <a:rPr lang="en-NZ" sz="1800" dirty="0" err="1">
                <a:solidFill>
                  <a:srgbClr val="002850"/>
                </a:solidFill>
              </a:rPr>
              <a:t>NSq</a:t>
            </a:r>
            <a:r>
              <a:rPr lang="en-NZ" sz="1800" dirty="0">
                <a:solidFill>
                  <a:srgbClr val="002850"/>
                </a:solidFill>
              </a:rPr>
              <a:t>-NSCLC) – Kim Y et al</a:t>
            </a:r>
            <a:endParaRPr lang="en-GB" sz="1600" dirty="0"/>
          </a:p>
        </p:txBody>
      </p:sp>
      <p:sp>
        <p:nvSpPr>
          <p:cNvPr id="5123" name="Rectangle 3"/>
          <p:cNvSpPr>
            <a:spLocks noGrp="1" noChangeArrowheads="1"/>
          </p:cNvSpPr>
          <p:nvPr>
            <p:ph type="body" idx="1"/>
          </p:nvPr>
        </p:nvSpPr>
        <p:spPr/>
        <p:txBody>
          <a:bodyPr/>
          <a:lstStyle/>
          <a:p>
            <a:pPr>
              <a:spcAft>
                <a:spcPts val="300"/>
              </a:spcAft>
            </a:pPr>
            <a:r>
              <a:rPr lang="en-GB" sz="1800" b="1" dirty="0"/>
              <a:t>Study objective</a:t>
            </a:r>
          </a:p>
          <a:p>
            <a:pPr lvl="1">
              <a:spcAft>
                <a:spcPts val="300"/>
              </a:spcAft>
            </a:pPr>
            <a:r>
              <a:rPr lang="en-GB" sz="1800" dirty="0"/>
              <a:t>To </a:t>
            </a:r>
            <a:r>
              <a:rPr lang="en-NZ" sz="1800" dirty="0"/>
              <a:t>prove the non-inferiority of docetaxel + cisplatin compared with pemetrexed + cisplatin in patients with non-squamous NSCLC</a:t>
            </a:r>
          </a:p>
        </p:txBody>
      </p:sp>
      <p:sp>
        <p:nvSpPr>
          <p:cNvPr id="5124" name="Text Box 4"/>
          <p:cNvSpPr txBox="1">
            <a:spLocks noChangeArrowheads="1"/>
          </p:cNvSpPr>
          <p:nvPr/>
        </p:nvSpPr>
        <p:spPr bwMode="auto">
          <a:xfrm>
            <a:off x="4927501" y="6474897"/>
            <a:ext cx="399583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a:t>Kim </a:t>
            </a:r>
            <a:r>
              <a:rPr lang="en-GB" sz="1200" dirty="0">
                <a:solidFill>
                  <a:srgbClr val="363636"/>
                </a:solidFill>
              </a:rPr>
              <a:t>et 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LBA41_PR</a:t>
            </a:r>
            <a:endParaRPr lang="en-GB" sz="1200" dirty="0"/>
          </a:p>
        </p:txBody>
      </p:sp>
      <p:sp>
        <p:nvSpPr>
          <p:cNvPr id="20" name="Rectangle 9"/>
          <p:cNvSpPr txBox="1">
            <a:spLocks noChangeArrowheads="1"/>
          </p:cNvSpPr>
          <p:nvPr/>
        </p:nvSpPr>
        <p:spPr bwMode="auto">
          <a:xfrm>
            <a:off x="251435" y="5475601"/>
            <a:ext cx="3031727" cy="84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02850"/>
              </a:buClr>
              <a:buFontTx/>
              <a:buNone/>
            </a:pPr>
            <a:r>
              <a:rPr lang="en-GB" sz="1600" b="1" dirty="0">
                <a:solidFill>
                  <a:srgbClr val="363636"/>
                </a:solidFill>
              </a:rPr>
              <a:t>Primary endpoint</a:t>
            </a:r>
          </a:p>
          <a:p>
            <a:pPr>
              <a:buClr>
                <a:srgbClr val="002850"/>
              </a:buClr>
            </a:pPr>
            <a:r>
              <a:rPr lang="en-GB" sz="1600" dirty="0">
                <a:solidFill>
                  <a:srgbClr val="363636"/>
                </a:solidFill>
              </a:rPr>
              <a:t>PFS</a:t>
            </a:r>
          </a:p>
          <a:p>
            <a:pPr>
              <a:buClr>
                <a:srgbClr val="002850"/>
              </a:buClr>
            </a:pPr>
            <a:endParaRPr lang="en-GB" sz="1600" dirty="0">
              <a:solidFill>
                <a:srgbClr val="363636"/>
              </a:solidFill>
            </a:endParaRPr>
          </a:p>
        </p:txBody>
      </p:sp>
      <p:sp>
        <p:nvSpPr>
          <p:cNvPr id="29" name="Rectangle 9"/>
          <p:cNvSpPr txBox="1">
            <a:spLocks noChangeArrowheads="1"/>
          </p:cNvSpPr>
          <p:nvPr/>
        </p:nvSpPr>
        <p:spPr bwMode="auto">
          <a:xfrm>
            <a:off x="4932273" y="5475601"/>
            <a:ext cx="3793700" cy="84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02850"/>
              </a:buClr>
              <a:buFontTx/>
              <a:buNone/>
            </a:pPr>
            <a:r>
              <a:rPr lang="en-GB" sz="1600" b="1" dirty="0">
                <a:solidFill>
                  <a:srgbClr val="363636"/>
                </a:solidFill>
              </a:rPr>
              <a:t>Secondary endpoints</a:t>
            </a:r>
          </a:p>
          <a:p>
            <a:pPr>
              <a:buClr>
                <a:srgbClr val="002850"/>
              </a:buClr>
            </a:pPr>
            <a:r>
              <a:rPr lang="en-GB" sz="1600" dirty="0">
                <a:solidFill>
                  <a:srgbClr val="363636"/>
                </a:solidFill>
              </a:rPr>
              <a:t>Response rate, ORR and safety</a:t>
            </a:r>
          </a:p>
        </p:txBody>
      </p:sp>
      <p:sp>
        <p:nvSpPr>
          <p:cNvPr id="30" name="Oval 14"/>
          <p:cNvSpPr>
            <a:spLocks noChangeArrowheads="1"/>
          </p:cNvSpPr>
          <p:nvPr/>
        </p:nvSpPr>
        <p:spPr bwMode="auto">
          <a:xfrm>
            <a:off x="2459053" y="3635056"/>
            <a:ext cx="583595" cy="584200"/>
          </a:xfrm>
          <a:prstGeom prst="ellipse">
            <a:avLst/>
          </a:prstGeom>
          <a:noFill/>
          <a:ln w="28575">
            <a:solidFill>
              <a:schemeClr val="bg1"/>
            </a:solidFill>
            <a:round/>
            <a:headEnd/>
            <a:tailEnd/>
          </a:ln>
        </p:spPr>
        <p:txBody>
          <a:bodyPr wrap="none" anchor="ctr"/>
          <a:lstStyle/>
          <a:p>
            <a:pPr algn="ctr"/>
            <a:r>
              <a:rPr lang="en-GB" altLang="zh-CN" b="1" dirty="0">
                <a:solidFill>
                  <a:srgbClr val="002850"/>
                </a:solidFill>
                <a:ea typeface="SimSun" pitchFamily="2" charset="-122"/>
              </a:rPr>
              <a:t>R</a:t>
            </a:r>
          </a:p>
          <a:p>
            <a:pPr algn="ctr"/>
            <a:r>
              <a:rPr lang="en-GB" altLang="zh-CN" b="1" dirty="0">
                <a:solidFill>
                  <a:srgbClr val="002850"/>
                </a:solidFill>
                <a:ea typeface="SimSun" pitchFamily="2" charset="-122"/>
              </a:rPr>
              <a:t>1:1</a:t>
            </a:r>
            <a:endParaRPr lang="en-GB" altLang="zh-CN" sz="1400" b="1" dirty="0">
              <a:solidFill>
                <a:srgbClr val="002850"/>
              </a:solidFill>
              <a:ea typeface="SimSun" pitchFamily="2" charset="-122"/>
            </a:endParaRPr>
          </a:p>
        </p:txBody>
      </p:sp>
      <p:cxnSp>
        <p:nvCxnSpPr>
          <p:cNvPr id="31" name="AutoShape 15"/>
          <p:cNvCxnSpPr>
            <a:cxnSpLocks noChangeShapeType="1"/>
            <a:stCxn id="30" idx="0"/>
            <a:endCxn id="40" idx="1"/>
          </p:cNvCxnSpPr>
          <p:nvPr/>
        </p:nvCxnSpPr>
        <p:spPr bwMode="auto">
          <a:xfrm rot="5400000" flipH="1" flipV="1">
            <a:off x="3078355" y="2669158"/>
            <a:ext cx="638394" cy="1293403"/>
          </a:xfrm>
          <a:prstGeom prst="bentConnector2">
            <a:avLst/>
          </a:prstGeom>
          <a:noFill/>
          <a:ln w="38100">
            <a:solidFill>
              <a:schemeClr val="bg1"/>
            </a:solidFill>
            <a:miter lim="800000"/>
            <a:headEnd/>
            <a:tailEnd type="triangle" w="med" len="med"/>
          </a:ln>
        </p:spPr>
      </p:cxnSp>
      <p:cxnSp>
        <p:nvCxnSpPr>
          <p:cNvPr id="32" name="AutoShape 16"/>
          <p:cNvCxnSpPr>
            <a:cxnSpLocks noChangeShapeType="1"/>
            <a:stCxn id="30" idx="4"/>
            <a:endCxn id="39" idx="1"/>
          </p:cNvCxnSpPr>
          <p:nvPr/>
        </p:nvCxnSpPr>
        <p:spPr bwMode="auto">
          <a:xfrm rot="16200000" flipH="1">
            <a:off x="3141202" y="3828905"/>
            <a:ext cx="512700" cy="1293402"/>
          </a:xfrm>
          <a:prstGeom prst="bentConnector2">
            <a:avLst/>
          </a:prstGeom>
          <a:noFill/>
          <a:ln w="38100">
            <a:solidFill>
              <a:schemeClr val="bg1"/>
            </a:solidFill>
            <a:miter lim="800000"/>
            <a:headEnd/>
            <a:tailEnd type="triangle" w="med" len="med"/>
          </a:ln>
        </p:spPr>
      </p:cxnSp>
      <p:sp>
        <p:nvSpPr>
          <p:cNvPr id="34" name="AutoShape 12"/>
          <p:cNvSpPr>
            <a:spLocks noChangeArrowheads="1"/>
          </p:cNvSpPr>
          <p:nvPr/>
        </p:nvSpPr>
        <p:spPr bwMode="auto">
          <a:xfrm>
            <a:off x="7338293" y="2983345"/>
            <a:ext cx="1641253" cy="1681019"/>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Pemetrexed or </a:t>
            </a:r>
            <a:br>
              <a:rPr lang="en-GB" altLang="zh-CN" dirty="0">
                <a:solidFill>
                  <a:srgbClr val="FFFFFF"/>
                </a:solidFill>
                <a:ea typeface="SimSun" pitchFamily="2" charset="-122"/>
              </a:rPr>
            </a:br>
            <a:r>
              <a:rPr lang="en-GB" altLang="zh-CN" dirty="0">
                <a:solidFill>
                  <a:srgbClr val="FFFFFF"/>
                </a:solidFill>
                <a:ea typeface="SimSun" pitchFamily="2" charset="-122"/>
              </a:rPr>
              <a:t>EGFR-TKI or </a:t>
            </a:r>
            <a:br>
              <a:rPr lang="en-GB" altLang="zh-CN" dirty="0">
                <a:solidFill>
                  <a:srgbClr val="FFFFFF"/>
                </a:solidFill>
                <a:ea typeface="SimSun" pitchFamily="2" charset="-122"/>
              </a:rPr>
            </a:br>
            <a:r>
              <a:rPr lang="en-GB" altLang="zh-CN" dirty="0">
                <a:solidFill>
                  <a:srgbClr val="FFFFFF"/>
                </a:solidFill>
                <a:ea typeface="SimSun" pitchFamily="2" charset="-122"/>
              </a:rPr>
              <a:t>docetaxel</a:t>
            </a:r>
          </a:p>
        </p:txBody>
      </p:sp>
      <p:cxnSp>
        <p:nvCxnSpPr>
          <p:cNvPr id="35" name="AutoShape 19"/>
          <p:cNvCxnSpPr>
            <a:cxnSpLocks noChangeShapeType="1"/>
            <a:endCxn id="30" idx="2"/>
          </p:cNvCxnSpPr>
          <p:nvPr/>
        </p:nvCxnSpPr>
        <p:spPr bwMode="auto">
          <a:xfrm>
            <a:off x="2143760" y="3927156"/>
            <a:ext cx="315293" cy="0"/>
          </a:xfrm>
          <a:prstGeom prst="straightConnector1">
            <a:avLst/>
          </a:prstGeom>
          <a:noFill/>
          <a:ln w="38100">
            <a:solidFill>
              <a:schemeClr val="bg1"/>
            </a:solidFill>
            <a:round/>
            <a:headEnd/>
            <a:tailEnd type="triangle" w="med" len="med"/>
          </a:ln>
        </p:spPr>
      </p:cxnSp>
      <p:cxnSp>
        <p:nvCxnSpPr>
          <p:cNvPr id="37" name="AutoShape 21"/>
          <p:cNvCxnSpPr>
            <a:cxnSpLocks noChangeShapeType="1"/>
          </p:cNvCxnSpPr>
          <p:nvPr/>
        </p:nvCxnSpPr>
        <p:spPr bwMode="auto">
          <a:xfrm>
            <a:off x="6829423" y="3009491"/>
            <a:ext cx="508870" cy="235913"/>
          </a:xfrm>
          <a:prstGeom prst="straightConnector1">
            <a:avLst/>
          </a:prstGeom>
          <a:noFill/>
          <a:ln w="38100">
            <a:solidFill>
              <a:schemeClr val="bg1"/>
            </a:solidFill>
            <a:round/>
            <a:headEnd/>
            <a:tailEnd type="triangle" w="med" len="med"/>
          </a:ln>
        </p:spPr>
      </p:cxnSp>
      <p:sp>
        <p:nvSpPr>
          <p:cNvPr id="38" name="AutoShape 9"/>
          <p:cNvSpPr>
            <a:spLocks noChangeArrowheads="1"/>
          </p:cNvSpPr>
          <p:nvPr/>
        </p:nvSpPr>
        <p:spPr bwMode="auto">
          <a:xfrm>
            <a:off x="248920" y="2585135"/>
            <a:ext cx="1899042" cy="2676696"/>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NZ" altLang="zh-CN" sz="1600" dirty="0">
                <a:solidFill>
                  <a:srgbClr val="FFFFFF"/>
                </a:solidFill>
                <a:ea typeface="SimSun" pitchFamily="2" charset="-122"/>
              </a:rPr>
              <a:t>Stage IV </a:t>
            </a:r>
            <a:br>
              <a:rPr lang="en-NZ" altLang="zh-CN" sz="1600" dirty="0">
                <a:solidFill>
                  <a:srgbClr val="FFFFFF"/>
                </a:solidFill>
                <a:ea typeface="SimSun" pitchFamily="2" charset="-122"/>
              </a:rPr>
            </a:br>
            <a:r>
              <a:rPr lang="en-NZ" altLang="zh-CN" sz="1600" dirty="0">
                <a:solidFill>
                  <a:srgbClr val="FFFFFF"/>
                </a:solidFill>
                <a:ea typeface="SimSun" pitchFamily="2" charset="-122"/>
              </a:rPr>
              <a:t>non-squamous NSCLC </a:t>
            </a:r>
          </a:p>
          <a:p>
            <a:pPr marL="228600" indent="-228600" defTabSz="892175" eaLnBrk="0" hangingPunct="0">
              <a:spcAft>
                <a:spcPct val="30000"/>
              </a:spcAft>
              <a:buFont typeface="Arial" pitchFamily="34" charset="0"/>
              <a:buChar char="•"/>
            </a:pPr>
            <a:r>
              <a:rPr lang="en-NZ" altLang="zh-CN" sz="1600" dirty="0">
                <a:solidFill>
                  <a:srgbClr val="FFFFFF"/>
                </a:solidFill>
                <a:ea typeface="SimSun" pitchFamily="2" charset="-122"/>
              </a:rPr>
              <a:t>Chemotherapy naïve</a:t>
            </a:r>
          </a:p>
          <a:p>
            <a:pPr marL="228600" indent="-228600" defTabSz="892175" eaLnBrk="0" hangingPunct="0">
              <a:spcAft>
                <a:spcPct val="30000"/>
              </a:spcAft>
              <a:buFont typeface="Arial" pitchFamily="34" charset="0"/>
              <a:buChar char="•"/>
            </a:pPr>
            <a:r>
              <a:rPr lang="en-NZ" altLang="zh-CN" sz="1600" dirty="0">
                <a:solidFill>
                  <a:srgbClr val="FFFFFF"/>
                </a:solidFill>
                <a:ea typeface="SimSun" pitchFamily="2" charset="-122"/>
              </a:rPr>
              <a:t>ECOG PS 0–2 </a:t>
            </a:r>
          </a:p>
          <a:p>
            <a:pPr defTabSz="892175" eaLnBrk="0" hangingPunct="0">
              <a:spcAft>
                <a:spcPct val="30000"/>
              </a:spcAft>
            </a:pPr>
            <a:r>
              <a:rPr lang="en-NZ" altLang="zh-CN" sz="1600" dirty="0">
                <a:solidFill>
                  <a:srgbClr val="FFFFFF"/>
                </a:solidFill>
                <a:ea typeface="SimSun" pitchFamily="2" charset="-122"/>
              </a:rPr>
              <a:t>(n=156)</a:t>
            </a:r>
          </a:p>
        </p:txBody>
      </p:sp>
      <p:sp>
        <p:nvSpPr>
          <p:cNvPr id="39" name="AutoShape 12"/>
          <p:cNvSpPr>
            <a:spLocks noChangeArrowheads="1"/>
          </p:cNvSpPr>
          <p:nvPr/>
        </p:nvSpPr>
        <p:spPr bwMode="auto">
          <a:xfrm>
            <a:off x="4044253" y="4245864"/>
            <a:ext cx="2785169" cy="972183"/>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a:solidFill>
                  <a:srgbClr val="FFFFFF"/>
                </a:solidFill>
                <a:ea typeface="SimSun" pitchFamily="2" charset="-122"/>
              </a:rPr>
              <a:t>Pemetrexed 500 mg/m</a:t>
            </a:r>
            <a:r>
              <a:rPr lang="en-GB" altLang="zh-CN" sz="1600" baseline="30000" dirty="0">
                <a:solidFill>
                  <a:srgbClr val="FFFFFF"/>
                </a:solidFill>
                <a:ea typeface="SimSun" pitchFamily="2" charset="-122"/>
              </a:rPr>
              <a:t>2</a:t>
            </a:r>
            <a:r>
              <a:rPr lang="en-GB" altLang="zh-CN" sz="1600" dirty="0">
                <a:solidFill>
                  <a:srgbClr val="FFFFFF"/>
                </a:solidFill>
                <a:ea typeface="SimSun" pitchFamily="2" charset="-122"/>
              </a:rPr>
              <a:t> +</a:t>
            </a:r>
            <a:br>
              <a:rPr lang="en-GB" altLang="zh-CN" sz="1600" dirty="0">
                <a:solidFill>
                  <a:srgbClr val="FFFFFF"/>
                </a:solidFill>
                <a:ea typeface="SimSun" pitchFamily="2" charset="-122"/>
              </a:rPr>
            </a:br>
            <a:r>
              <a:rPr lang="en-GB" altLang="zh-CN" sz="1600" dirty="0">
                <a:solidFill>
                  <a:srgbClr val="FFFFFF"/>
                </a:solidFill>
                <a:ea typeface="SimSun" pitchFamily="2" charset="-122"/>
              </a:rPr>
              <a:t>cisplatin 70 mg/m</a:t>
            </a:r>
            <a:r>
              <a:rPr lang="en-GB" altLang="zh-CN" sz="1600" baseline="30000" dirty="0">
                <a:solidFill>
                  <a:srgbClr val="FFFFFF"/>
                </a:solidFill>
                <a:ea typeface="SimSun" pitchFamily="2" charset="-122"/>
              </a:rPr>
              <a:t>2</a:t>
            </a:r>
            <a:br>
              <a:rPr lang="en-GB" altLang="zh-CN" sz="1600" dirty="0">
                <a:solidFill>
                  <a:srgbClr val="FFFFFF"/>
                </a:solidFill>
                <a:ea typeface="SimSun" pitchFamily="2" charset="-122"/>
              </a:rPr>
            </a:br>
            <a:r>
              <a:rPr lang="en-GB" altLang="zh-CN" sz="1600" dirty="0">
                <a:solidFill>
                  <a:srgbClr val="FFFFFF"/>
                </a:solidFill>
                <a:ea typeface="SimSun" pitchFamily="2" charset="-122"/>
              </a:rPr>
              <a:t>q3w, up to 4 cycles (n=80)</a:t>
            </a:r>
          </a:p>
        </p:txBody>
      </p:sp>
      <p:sp>
        <p:nvSpPr>
          <p:cNvPr id="40" name="AutoShape 8"/>
          <p:cNvSpPr>
            <a:spLocks noChangeArrowheads="1"/>
          </p:cNvSpPr>
          <p:nvPr/>
        </p:nvSpPr>
        <p:spPr bwMode="auto">
          <a:xfrm>
            <a:off x="4044254" y="2510662"/>
            <a:ext cx="2785170" cy="972000"/>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dirty="0">
                <a:solidFill>
                  <a:srgbClr val="FFFFFF"/>
                </a:solidFill>
                <a:ea typeface="SimSun" pitchFamily="2" charset="-122"/>
              </a:rPr>
              <a:t>Docetaxel 60 mg/m</a:t>
            </a:r>
            <a:r>
              <a:rPr lang="en-GB" altLang="zh-CN" sz="1600" baseline="30000" dirty="0">
                <a:solidFill>
                  <a:srgbClr val="FFFFFF"/>
                </a:solidFill>
                <a:ea typeface="SimSun" pitchFamily="2" charset="-122"/>
              </a:rPr>
              <a:t>2</a:t>
            </a:r>
            <a:r>
              <a:rPr lang="en-GB" altLang="zh-CN" sz="1600" dirty="0">
                <a:solidFill>
                  <a:srgbClr val="FFFFFF"/>
                </a:solidFill>
                <a:ea typeface="SimSun" pitchFamily="2" charset="-122"/>
              </a:rPr>
              <a:t> + cisplatin 70 mg/m</a:t>
            </a:r>
            <a:r>
              <a:rPr lang="en-GB" altLang="zh-CN" sz="1600" baseline="30000" dirty="0">
                <a:solidFill>
                  <a:srgbClr val="FFFFFF"/>
                </a:solidFill>
                <a:ea typeface="SimSun" pitchFamily="2" charset="-122"/>
              </a:rPr>
              <a:t>2</a:t>
            </a:r>
            <a:br>
              <a:rPr lang="en-GB" altLang="zh-CN" sz="1600" dirty="0">
                <a:solidFill>
                  <a:srgbClr val="FFFFFF"/>
                </a:solidFill>
                <a:ea typeface="SimSun" pitchFamily="2" charset="-122"/>
              </a:rPr>
            </a:br>
            <a:r>
              <a:rPr lang="en-GB" altLang="zh-CN" sz="1600" dirty="0">
                <a:solidFill>
                  <a:srgbClr val="FFFFFF"/>
                </a:solidFill>
                <a:ea typeface="SimSun" pitchFamily="2" charset="-122"/>
              </a:rPr>
              <a:t>q3w, up to 4 cycles (n=76)</a:t>
            </a:r>
          </a:p>
        </p:txBody>
      </p:sp>
      <p:sp>
        <p:nvSpPr>
          <p:cNvPr id="46" name="Content Placeholder 26"/>
          <p:cNvSpPr txBox="1">
            <a:spLocks/>
          </p:cNvSpPr>
          <p:nvPr/>
        </p:nvSpPr>
        <p:spPr bwMode="auto">
          <a:xfrm>
            <a:off x="4009721" y="3551300"/>
            <a:ext cx="2819703" cy="892175"/>
          </a:xfrm>
          <a:prstGeom prst="rect">
            <a:avLst/>
          </a:prstGeom>
          <a:noFill/>
          <a:ln w="9525">
            <a:noFill/>
            <a:miter lim="800000"/>
            <a:headEnd/>
            <a:tailEnd/>
          </a:ln>
        </p:spPr>
        <p:txBody>
          <a:bodyPr/>
          <a:lstStyle/>
          <a:p>
            <a:pPr marL="190500" indent="-190500" algn="l">
              <a:spcBef>
                <a:spcPts val="0"/>
              </a:spcBef>
              <a:spcAft>
                <a:spcPts val="400"/>
              </a:spcAft>
              <a:defRPr/>
            </a:pPr>
            <a:r>
              <a:rPr lang="en-GB" sz="1400" b="1" dirty="0">
                <a:latin typeface="+mn-lt"/>
              </a:rPr>
              <a:t>Stratification</a:t>
            </a:r>
          </a:p>
          <a:p>
            <a:pPr marL="203200" indent="-203200" algn="l">
              <a:spcBef>
                <a:spcPts val="0"/>
              </a:spcBef>
              <a:spcAft>
                <a:spcPts val="400"/>
              </a:spcAft>
              <a:buFont typeface="Arial" pitchFamily="34" charset="0"/>
              <a:buChar char="•"/>
              <a:defRPr/>
            </a:pPr>
            <a:r>
              <a:rPr lang="en-GB" sz="1400" dirty="0">
                <a:latin typeface="+mn-lt"/>
              </a:rPr>
              <a:t>ECOG PS (0–1 vs. 2) and sex</a:t>
            </a:r>
          </a:p>
        </p:txBody>
      </p:sp>
      <p:cxnSp>
        <p:nvCxnSpPr>
          <p:cNvPr id="22" name="AutoShape 21"/>
          <p:cNvCxnSpPr>
            <a:cxnSpLocks noChangeShapeType="1"/>
          </p:cNvCxnSpPr>
          <p:nvPr/>
        </p:nvCxnSpPr>
        <p:spPr bwMode="auto">
          <a:xfrm flipV="1">
            <a:off x="6827873" y="4335757"/>
            <a:ext cx="497590" cy="365457"/>
          </a:xfrm>
          <a:prstGeom prst="straightConnector1">
            <a:avLst/>
          </a:prstGeom>
          <a:noFill/>
          <a:ln w="38100">
            <a:solidFill>
              <a:schemeClr val="bg1"/>
            </a:solidFill>
            <a:round/>
            <a:headEnd/>
            <a:tailEnd type="triangle" w="med" len="med"/>
          </a:ln>
        </p:spPr>
      </p:cxnSp>
      <p:sp>
        <p:nvSpPr>
          <p:cNvPr id="21" name="Text Box 5"/>
          <p:cNvSpPr txBox="1">
            <a:spLocks noChangeArrowheads="1"/>
          </p:cNvSpPr>
          <p:nvPr/>
        </p:nvSpPr>
        <p:spPr bwMode="auto">
          <a:xfrm>
            <a:off x="231775" y="6290231"/>
            <a:ext cx="45791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a:t>Note: the trial was closed early due to slow accrual and, therefore, the results should be interpreted with caution</a:t>
            </a:r>
          </a:p>
        </p:txBody>
      </p:sp>
    </p:spTree>
    <p:custDataLst>
      <p:tags r:id="rId1"/>
    </p:custDataLst>
    <p:extLst>
      <p:ext uri="{BB962C8B-B14F-4D97-AF65-F5344CB8AC3E}">
        <p14:creationId xmlns:p14="http://schemas.microsoft.com/office/powerpoint/2010/main" val="313211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a:t>ETOP Medical Oncology Slide Deck Editors 2014</a:t>
            </a:r>
            <a:endParaRPr lang="en-US" dirty="0"/>
          </a:p>
        </p:txBody>
      </p:sp>
      <p:sp>
        <p:nvSpPr>
          <p:cNvPr id="11" name="Content Placeholder 9"/>
          <p:cNvSpPr txBox="1">
            <a:spLocks/>
          </p:cNvSpPr>
          <p:nvPr/>
        </p:nvSpPr>
        <p:spPr bwMode="auto">
          <a:xfrm>
            <a:off x="585726" y="1918252"/>
            <a:ext cx="8031504" cy="1371600"/>
          </a:xfrm>
          <a:prstGeom prst="roundRect">
            <a:avLst>
              <a:gd name="adj" fmla="val 5981"/>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109728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marL="179388">
              <a:spcAft>
                <a:spcPts val="200"/>
              </a:spcAft>
            </a:pPr>
            <a:r>
              <a:rPr lang="en-GB" sz="1600" dirty="0"/>
              <a:t>Focus: Stage III &amp; IV NSCLC &amp; related biomarker data</a:t>
            </a:r>
          </a:p>
          <a:p>
            <a:pPr marL="179388">
              <a:spcAft>
                <a:spcPts val="200"/>
              </a:spcAft>
            </a:pPr>
            <a:r>
              <a:rPr lang="en-GB" sz="1400" b="1" dirty="0"/>
              <a:t>Dr </a:t>
            </a:r>
            <a:r>
              <a:rPr lang="en-GB" sz="1400" b="1" dirty="0" err="1"/>
              <a:t>Solange</a:t>
            </a:r>
            <a:r>
              <a:rPr lang="en-GB" sz="1400" b="1" dirty="0"/>
              <a:t> Peters</a:t>
            </a:r>
            <a:endParaRPr lang="en-GB" sz="1200" b="1" dirty="0"/>
          </a:p>
          <a:p>
            <a:pPr marL="179388">
              <a:spcAft>
                <a:spcPts val="200"/>
              </a:spcAft>
            </a:pPr>
            <a:r>
              <a:rPr lang="en-GB" sz="1200" i="1" dirty="0"/>
              <a:t>Multidisciplinary Oncology </a:t>
            </a:r>
            <a:r>
              <a:rPr lang="en-GB" sz="1200" i="1" dirty="0" err="1"/>
              <a:t>Center</a:t>
            </a:r>
            <a:r>
              <a:rPr lang="en-GB" sz="1200" i="1" dirty="0"/>
              <a:t>, Lausanne Cancer </a:t>
            </a:r>
            <a:r>
              <a:rPr lang="en-GB" sz="1200" i="1" dirty="0" err="1"/>
              <a:t>Center</a:t>
            </a:r>
            <a:r>
              <a:rPr lang="en-GB" sz="1200" i="1" dirty="0"/>
              <a:t>, Lausanne, Switzerland</a:t>
            </a:r>
            <a:endParaRPr lang="en-US" sz="1200" i="1" dirty="0"/>
          </a:p>
        </p:txBody>
      </p:sp>
      <p:sp>
        <p:nvSpPr>
          <p:cNvPr id="12" name="Content Placeholder 9"/>
          <p:cNvSpPr txBox="1">
            <a:spLocks/>
          </p:cNvSpPr>
          <p:nvPr/>
        </p:nvSpPr>
        <p:spPr bwMode="auto">
          <a:xfrm>
            <a:off x="585726" y="3651702"/>
            <a:ext cx="8041443" cy="1427193"/>
          </a:xfrm>
          <a:prstGeom prst="roundRect">
            <a:avLst>
              <a:gd name="adj" fmla="val 6180"/>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vert="horz" wrap="none" lIns="109728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marL="179388">
              <a:spcAft>
                <a:spcPts val="200"/>
              </a:spcAft>
            </a:pPr>
            <a:r>
              <a:rPr lang="en-GB" dirty="0"/>
              <a:t>Focus: Stage I &amp; II NSCLC/other malignancies &amp; related biomarker data</a:t>
            </a:r>
          </a:p>
          <a:p>
            <a:pPr marL="179388">
              <a:spcAft>
                <a:spcPts val="200"/>
              </a:spcAft>
            </a:pPr>
            <a:r>
              <a:rPr lang="en-GB" sz="1400" b="1" dirty="0"/>
              <a:t>Dr Martin </a:t>
            </a:r>
            <a:r>
              <a:rPr lang="en-GB" sz="1400" b="1" dirty="0" err="1"/>
              <a:t>Reck</a:t>
            </a:r>
            <a:endParaRPr lang="en-GB" sz="1200" b="1" dirty="0"/>
          </a:p>
          <a:p>
            <a:pPr marL="179388">
              <a:spcAft>
                <a:spcPts val="200"/>
              </a:spcAft>
            </a:pPr>
            <a:r>
              <a:rPr lang="en-GB" sz="1200" i="1" dirty="0"/>
              <a:t>Department of Thoracic Oncology, Hospital </a:t>
            </a:r>
            <a:r>
              <a:rPr lang="en-GB" sz="1200" i="1" dirty="0" err="1"/>
              <a:t>Grosshansdorf</a:t>
            </a:r>
            <a:r>
              <a:rPr lang="en-GB" sz="1200" i="1" dirty="0"/>
              <a:t>, </a:t>
            </a:r>
            <a:r>
              <a:rPr lang="en-GB" sz="1200" i="1" dirty="0" err="1"/>
              <a:t>Grosshansdorf</a:t>
            </a:r>
            <a:r>
              <a:rPr lang="en-GB" sz="1200" i="1" dirty="0"/>
              <a:t>, Germany</a:t>
            </a:r>
          </a:p>
        </p:txBody>
      </p:sp>
      <p:pic>
        <p:nvPicPr>
          <p:cNvPr id="16" name="Picture 15" descr="Reck Martin.jpg"/>
          <p:cNvPicPr>
            <a:picLocks noChangeAspect="1"/>
          </p:cNvPicPr>
          <p:nvPr/>
        </p:nvPicPr>
        <p:blipFill rotWithShape="1">
          <a:blip r:embed="rId3" cstate="print"/>
          <a:srcRect b="16245"/>
          <a:stretch/>
        </p:blipFill>
        <p:spPr>
          <a:xfrm>
            <a:off x="582539" y="3666148"/>
            <a:ext cx="1117056" cy="1403384"/>
          </a:xfrm>
          <a:prstGeom prst="roundRect">
            <a:avLst>
              <a:gd name="adj" fmla="val 8780"/>
            </a:avLst>
          </a:prstGeom>
          <a:ln w="28575">
            <a:solidFill>
              <a:schemeClr val="tx2"/>
            </a:solidFill>
          </a:ln>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82538" y="1909991"/>
            <a:ext cx="1109548" cy="1369922"/>
          </a:xfrm>
          <a:prstGeom prst="roundRect">
            <a:avLst>
              <a:gd name="adj" fmla="val 8780"/>
            </a:avLst>
          </a:prstGeom>
          <a:ln w="28575">
            <a:solidFill>
              <a:schemeClr val="tx2"/>
            </a:solidFill>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a:spcAft>
                <a:spcPts val="300"/>
              </a:spcAft>
            </a:pPr>
            <a:r>
              <a:rPr lang="en-GB" sz="1800" b="1" dirty="0"/>
              <a:t>Key results</a:t>
            </a:r>
          </a:p>
          <a:p>
            <a:pPr lvl="1">
              <a:spcAft>
                <a:spcPts val="300"/>
              </a:spcAft>
            </a:pPr>
            <a:r>
              <a:rPr lang="en-NZ" sz="1800" dirty="0"/>
              <a:t>OS and PFS were similar between the two groups</a:t>
            </a:r>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r>
              <a:rPr lang="en-NZ" sz="1800" dirty="0"/>
              <a:t>Partial remission was observed in 33.3% of patients who received docetaxel + cisplatin, compared with 31.2% who received pemetrexed + cisplatin</a:t>
            </a:r>
          </a:p>
        </p:txBody>
      </p:sp>
      <p:sp>
        <p:nvSpPr>
          <p:cNvPr id="5122" name="Rectangle 2"/>
          <p:cNvSpPr>
            <a:spLocks noGrp="1" noChangeArrowheads="1"/>
          </p:cNvSpPr>
          <p:nvPr>
            <p:ph type="title"/>
          </p:nvPr>
        </p:nvSpPr>
        <p:spPr/>
        <p:txBody>
          <a:bodyPr/>
          <a:lstStyle/>
          <a:p>
            <a:r>
              <a:rPr lang="en-NZ" sz="1800" dirty="0"/>
              <a:t>LBA41_PR: A randomized phase III study of </a:t>
            </a:r>
            <a:r>
              <a:rPr lang="en-NZ" sz="1800" dirty="0" err="1"/>
              <a:t>docetaxel</a:t>
            </a:r>
            <a:r>
              <a:rPr lang="en-NZ" sz="1800" dirty="0"/>
              <a:t> plus </a:t>
            </a:r>
            <a:r>
              <a:rPr lang="en-NZ" sz="1800" dirty="0" err="1"/>
              <a:t>cisplatin</a:t>
            </a:r>
            <a:r>
              <a:rPr lang="en-NZ" sz="1800" dirty="0"/>
              <a:t> versus </a:t>
            </a:r>
            <a:r>
              <a:rPr lang="en-NZ" sz="1800" dirty="0" err="1"/>
              <a:t>pemetrexed</a:t>
            </a:r>
            <a:r>
              <a:rPr lang="en-NZ" sz="1800" dirty="0"/>
              <a:t> plus </a:t>
            </a:r>
            <a:r>
              <a:rPr lang="en-NZ" sz="1800" dirty="0" err="1"/>
              <a:t>cisplatin</a:t>
            </a:r>
            <a:r>
              <a:rPr lang="en-NZ" sz="1800" dirty="0"/>
              <a:t> in first line non-squamous non-small cell lung cancer (</a:t>
            </a:r>
            <a:r>
              <a:rPr lang="en-NZ" sz="1800" dirty="0" err="1"/>
              <a:t>NSq</a:t>
            </a:r>
            <a:r>
              <a:rPr lang="en-NZ" sz="1800" dirty="0"/>
              <a:t>-NSCLC) – Kim Y et al</a:t>
            </a:r>
            <a:endParaRPr lang="en-GB" sz="1800" dirty="0"/>
          </a:p>
        </p:txBody>
      </p:sp>
      <p:sp>
        <p:nvSpPr>
          <p:cNvPr id="5124" name="Text Box 4"/>
          <p:cNvSpPr txBox="1">
            <a:spLocks noChangeArrowheads="1"/>
          </p:cNvSpPr>
          <p:nvPr/>
        </p:nvSpPr>
        <p:spPr bwMode="auto">
          <a:xfrm>
            <a:off x="4927501" y="6474897"/>
            <a:ext cx="399583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a:solidFill>
                  <a:srgbClr val="363636"/>
                </a:solidFill>
                <a:latin typeface="Arial" charset="0"/>
                <a:cs typeface="Arial" charset="0"/>
              </a:rPr>
              <a:t>Kim </a:t>
            </a:r>
            <a:r>
              <a:rPr lang="en-GB" sz="1200" dirty="0">
                <a:solidFill>
                  <a:srgbClr val="363636"/>
                </a:solidFill>
                <a:latin typeface="Arial" charset="0"/>
                <a:cs typeface="Arial" charset="0"/>
              </a:rPr>
              <a:t>et al. </a:t>
            </a:r>
            <a:r>
              <a:rPr lang="en-GB" sz="1200" dirty="0">
                <a:solidFill>
                  <a:srgbClr val="363636"/>
                </a:solidFill>
              </a:rPr>
              <a:t>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latin typeface="Arial" charset="0"/>
                <a:cs typeface="Arial" charset="0"/>
              </a:rPr>
              <a:t>abstr</a:t>
            </a:r>
            <a:r>
              <a:rPr lang="en-GB" sz="1200" dirty="0">
                <a:solidFill>
                  <a:srgbClr val="363636"/>
                </a:solidFill>
                <a:latin typeface="Arial" charset="0"/>
                <a:cs typeface="Arial" charset="0"/>
              </a:rPr>
              <a:t> LBA41_PR</a:t>
            </a:r>
          </a:p>
        </p:txBody>
      </p:sp>
      <p:sp>
        <p:nvSpPr>
          <p:cNvPr id="3" name="Rectangle 2"/>
          <p:cNvSpPr/>
          <p:nvPr/>
        </p:nvSpPr>
        <p:spPr>
          <a:xfrm>
            <a:off x="1731058" y="2180752"/>
            <a:ext cx="3148619" cy="907941"/>
          </a:xfrm>
          <a:prstGeom prst="rect">
            <a:avLst/>
          </a:prstGeom>
        </p:spPr>
        <p:txBody>
          <a:bodyPr wrap="none">
            <a:spAutoFit/>
          </a:bodyPr>
          <a:lstStyle/>
          <a:p>
            <a:pPr>
              <a:spcAft>
                <a:spcPts val="600"/>
              </a:spcAft>
              <a:tabLst>
                <a:tab pos="1616075" algn="l"/>
              </a:tabLst>
            </a:pPr>
            <a:r>
              <a:rPr lang="en-NZ" sz="1200" dirty="0"/>
              <a:t>Docetaxel + cisplatin:	28.0 months</a:t>
            </a:r>
            <a:br>
              <a:rPr lang="en-NZ" sz="1200" dirty="0"/>
            </a:br>
            <a:r>
              <a:rPr lang="en-NZ" sz="1200" dirty="0"/>
              <a:t>	(95% CI 7.5, 48.5)</a:t>
            </a:r>
            <a:endParaRPr lang="en-US" sz="1200" dirty="0"/>
          </a:p>
          <a:p>
            <a:pPr defTabSz="914400" fontAlgn="base">
              <a:spcBef>
                <a:spcPct val="0"/>
              </a:spcBef>
              <a:spcAft>
                <a:spcPts val="600"/>
              </a:spcAft>
              <a:tabLst>
                <a:tab pos="1616075" algn="l"/>
              </a:tabLst>
            </a:pPr>
            <a:r>
              <a:rPr lang="en-NZ" sz="1200" dirty="0">
                <a:latin typeface="Arial" charset="0"/>
                <a:cs typeface="Arial" charset="0"/>
              </a:rPr>
              <a:t>Pemetrexed + cisp</a:t>
            </a:r>
            <a:r>
              <a:rPr lang="en-NZ" sz="1200" dirty="0"/>
              <a:t>latin</a:t>
            </a:r>
            <a:r>
              <a:rPr lang="en-NZ" sz="1200" dirty="0">
                <a:latin typeface="Arial" charset="0"/>
                <a:cs typeface="Arial" charset="0"/>
              </a:rPr>
              <a:t>: 19.7 months</a:t>
            </a:r>
            <a:br>
              <a:rPr lang="en-NZ" sz="1200" dirty="0">
                <a:latin typeface="Arial" charset="0"/>
                <a:cs typeface="Arial" charset="0"/>
              </a:rPr>
            </a:br>
            <a:r>
              <a:rPr lang="en-NZ" sz="1200" dirty="0"/>
              <a:t>	</a:t>
            </a:r>
            <a:r>
              <a:rPr lang="en-NZ" sz="1200" dirty="0">
                <a:latin typeface="Arial" charset="0"/>
                <a:cs typeface="Arial" charset="0"/>
              </a:rPr>
              <a:t>(95% CI 10.8, 28.6)</a:t>
            </a:r>
          </a:p>
        </p:txBody>
      </p:sp>
      <p:grpSp>
        <p:nvGrpSpPr>
          <p:cNvPr id="5313" name="Group 5312"/>
          <p:cNvGrpSpPr/>
          <p:nvPr/>
        </p:nvGrpSpPr>
        <p:grpSpPr>
          <a:xfrm>
            <a:off x="817476" y="2352309"/>
            <a:ext cx="2935288" cy="2828925"/>
            <a:chOff x="1377951" y="2195436"/>
            <a:chExt cx="2935288" cy="2828925"/>
          </a:xfrm>
        </p:grpSpPr>
        <p:sp>
          <p:nvSpPr>
            <p:cNvPr id="17" name="Freeform 5"/>
            <p:cNvSpPr>
              <a:spLocks/>
            </p:cNvSpPr>
            <p:nvPr/>
          </p:nvSpPr>
          <p:spPr bwMode="auto">
            <a:xfrm>
              <a:off x="1470026" y="2195436"/>
              <a:ext cx="2843213" cy="2736850"/>
            </a:xfrm>
            <a:custGeom>
              <a:avLst/>
              <a:gdLst>
                <a:gd name="T0" fmla="*/ 0 w 1791"/>
                <a:gd name="T1" fmla="*/ 0 h 1724"/>
                <a:gd name="T2" fmla="*/ 0 w 1791"/>
                <a:gd name="T3" fmla="*/ 1724 h 1724"/>
                <a:gd name="T4" fmla="*/ 1791 w 1791"/>
                <a:gd name="T5" fmla="*/ 1724 h 1724"/>
              </a:gdLst>
              <a:ahLst/>
              <a:cxnLst>
                <a:cxn ang="0">
                  <a:pos x="T0" y="T1"/>
                </a:cxn>
                <a:cxn ang="0">
                  <a:pos x="T2" y="T3"/>
                </a:cxn>
                <a:cxn ang="0">
                  <a:pos x="T4" y="T5"/>
                </a:cxn>
              </a:cxnLst>
              <a:rect l="0" t="0" r="r" b="b"/>
              <a:pathLst>
                <a:path w="1791" h="1724">
                  <a:moveTo>
                    <a:pt x="0" y="0"/>
                  </a:moveTo>
                  <a:lnTo>
                    <a:pt x="0" y="1724"/>
                  </a:lnTo>
                  <a:lnTo>
                    <a:pt x="1791" y="1724"/>
                  </a:lnTo>
                </a:path>
              </a:pathLst>
            </a:custGeom>
            <a:noFill/>
            <a:ln w="285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6"/>
            <p:cNvSpPr>
              <a:spLocks noChangeShapeType="1"/>
            </p:cNvSpPr>
            <p:nvPr/>
          </p:nvSpPr>
          <p:spPr bwMode="auto">
            <a:xfrm>
              <a:off x="1377951" y="2195436"/>
              <a:ext cx="9207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7"/>
            <p:cNvSpPr>
              <a:spLocks noChangeShapeType="1"/>
            </p:cNvSpPr>
            <p:nvPr/>
          </p:nvSpPr>
          <p:spPr bwMode="auto">
            <a:xfrm>
              <a:off x="1377951" y="2744711"/>
              <a:ext cx="9207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8"/>
            <p:cNvSpPr>
              <a:spLocks noChangeShapeType="1"/>
            </p:cNvSpPr>
            <p:nvPr/>
          </p:nvSpPr>
          <p:spPr bwMode="auto">
            <a:xfrm>
              <a:off x="1377951" y="3290811"/>
              <a:ext cx="9207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9"/>
            <p:cNvSpPr>
              <a:spLocks noChangeShapeType="1"/>
            </p:cNvSpPr>
            <p:nvPr/>
          </p:nvSpPr>
          <p:spPr bwMode="auto">
            <a:xfrm>
              <a:off x="1377951" y="3836911"/>
              <a:ext cx="9207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0"/>
            <p:cNvSpPr>
              <a:spLocks noChangeShapeType="1"/>
            </p:cNvSpPr>
            <p:nvPr/>
          </p:nvSpPr>
          <p:spPr bwMode="auto">
            <a:xfrm>
              <a:off x="1377951" y="4386186"/>
              <a:ext cx="9207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1"/>
            <p:cNvSpPr>
              <a:spLocks noChangeShapeType="1"/>
            </p:cNvSpPr>
            <p:nvPr/>
          </p:nvSpPr>
          <p:spPr bwMode="auto">
            <a:xfrm>
              <a:off x="1377951" y="4932286"/>
              <a:ext cx="9207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2"/>
            <p:cNvSpPr>
              <a:spLocks noChangeShapeType="1"/>
            </p:cNvSpPr>
            <p:nvPr/>
          </p:nvSpPr>
          <p:spPr bwMode="auto">
            <a:xfrm>
              <a:off x="4313239" y="4932286"/>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3"/>
            <p:cNvSpPr>
              <a:spLocks noChangeShapeType="1"/>
            </p:cNvSpPr>
            <p:nvPr/>
          </p:nvSpPr>
          <p:spPr bwMode="auto">
            <a:xfrm>
              <a:off x="3741739" y="4932286"/>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14"/>
            <p:cNvSpPr>
              <a:spLocks noChangeShapeType="1"/>
            </p:cNvSpPr>
            <p:nvPr/>
          </p:nvSpPr>
          <p:spPr bwMode="auto">
            <a:xfrm>
              <a:off x="3173414" y="4932286"/>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15"/>
            <p:cNvSpPr>
              <a:spLocks noChangeShapeType="1"/>
            </p:cNvSpPr>
            <p:nvPr/>
          </p:nvSpPr>
          <p:spPr bwMode="auto">
            <a:xfrm>
              <a:off x="2606676" y="4932286"/>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16"/>
            <p:cNvSpPr>
              <a:spLocks noChangeShapeType="1"/>
            </p:cNvSpPr>
            <p:nvPr/>
          </p:nvSpPr>
          <p:spPr bwMode="auto">
            <a:xfrm>
              <a:off x="2038351" y="4932286"/>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17"/>
            <p:cNvSpPr>
              <a:spLocks noChangeShapeType="1"/>
            </p:cNvSpPr>
            <p:nvPr/>
          </p:nvSpPr>
          <p:spPr bwMode="auto">
            <a:xfrm>
              <a:off x="1470026" y="4932286"/>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 name="Rectangle 1"/>
          <p:cNvSpPr/>
          <p:nvPr/>
        </p:nvSpPr>
        <p:spPr>
          <a:xfrm>
            <a:off x="2173548" y="1935405"/>
            <a:ext cx="481121" cy="338554"/>
          </a:xfrm>
          <a:prstGeom prst="rect">
            <a:avLst/>
          </a:prstGeom>
          <a:ln w="19050">
            <a:noFill/>
          </a:ln>
        </p:spPr>
        <p:txBody>
          <a:bodyPr wrap="none">
            <a:spAutoFit/>
          </a:bodyPr>
          <a:lstStyle/>
          <a:p>
            <a:pPr defTabSz="914400" fontAlgn="base">
              <a:spcBef>
                <a:spcPct val="0"/>
              </a:spcBef>
              <a:spcAft>
                <a:spcPct val="0"/>
              </a:spcAft>
            </a:pPr>
            <a:r>
              <a:rPr lang="en-GB" sz="1600" b="1" dirty="0">
                <a:solidFill>
                  <a:srgbClr val="363636"/>
                </a:solidFill>
                <a:latin typeface="Arial" charset="0"/>
                <a:cs typeface="Arial" charset="0"/>
              </a:rPr>
              <a:t>OS</a:t>
            </a:r>
            <a:endParaRPr lang="en-US" sz="1600" dirty="0">
              <a:solidFill>
                <a:srgbClr val="363636"/>
              </a:solidFill>
              <a:latin typeface="Arial" charset="0"/>
              <a:cs typeface="Arial" charset="0"/>
            </a:endParaRPr>
          </a:p>
        </p:txBody>
      </p:sp>
      <p:grpSp>
        <p:nvGrpSpPr>
          <p:cNvPr id="5311" name="Group 5310"/>
          <p:cNvGrpSpPr/>
          <p:nvPr/>
        </p:nvGrpSpPr>
        <p:grpSpPr>
          <a:xfrm>
            <a:off x="893676" y="2304684"/>
            <a:ext cx="2890838" cy="1663700"/>
            <a:chOff x="1454151" y="2147811"/>
            <a:chExt cx="2890838" cy="1663700"/>
          </a:xfrm>
        </p:grpSpPr>
        <p:sp>
          <p:nvSpPr>
            <p:cNvPr id="5188" name="Freeform 85"/>
            <p:cNvSpPr>
              <a:spLocks/>
            </p:cNvSpPr>
            <p:nvPr/>
          </p:nvSpPr>
          <p:spPr bwMode="auto">
            <a:xfrm>
              <a:off x="1470026" y="2195436"/>
              <a:ext cx="2827338" cy="1568450"/>
            </a:xfrm>
            <a:custGeom>
              <a:avLst/>
              <a:gdLst>
                <a:gd name="T0" fmla="*/ 0 w 1781"/>
                <a:gd name="T1" fmla="*/ 0 h 988"/>
                <a:gd name="T2" fmla="*/ 66 w 1781"/>
                <a:gd name="T3" fmla="*/ 0 h 988"/>
                <a:gd name="T4" fmla="*/ 66 w 1781"/>
                <a:gd name="T5" fmla="*/ 26 h 988"/>
                <a:gd name="T6" fmla="*/ 80 w 1781"/>
                <a:gd name="T7" fmla="*/ 26 h 988"/>
                <a:gd name="T8" fmla="*/ 80 w 1781"/>
                <a:gd name="T9" fmla="*/ 50 h 988"/>
                <a:gd name="T10" fmla="*/ 104 w 1781"/>
                <a:gd name="T11" fmla="*/ 50 h 988"/>
                <a:gd name="T12" fmla="*/ 104 w 1781"/>
                <a:gd name="T13" fmla="*/ 76 h 988"/>
                <a:gd name="T14" fmla="*/ 140 w 1781"/>
                <a:gd name="T15" fmla="*/ 76 h 988"/>
                <a:gd name="T16" fmla="*/ 140 w 1781"/>
                <a:gd name="T17" fmla="*/ 102 h 988"/>
                <a:gd name="T18" fmla="*/ 142 w 1781"/>
                <a:gd name="T19" fmla="*/ 102 h 988"/>
                <a:gd name="T20" fmla="*/ 142 w 1781"/>
                <a:gd name="T21" fmla="*/ 128 h 988"/>
                <a:gd name="T22" fmla="*/ 154 w 1781"/>
                <a:gd name="T23" fmla="*/ 128 h 988"/>
                <a:gd name="T24" fmla="*/ 154 w 1781"/>
                <a:gd name="T25" fmla="*/ 154 h 988"/>
                <a:gd name="T26" fmla="*/ 200 w 1781"/>
                <a:gd name="T27" fmla="*/ 154 h 988"/>
                <a:gd name="T28" fmla="*/ 200 w 1781"/>
                <a:gd name="T29" fmla="*/ 180 h 988"/>
                <a:gd name="T30" fmla="*/ 208 w 1781"/>
                <a:gd name="T31" fmla="*/ 180 h 988"/>
                <a:gd name="T32" fmla="*/ 208 w 1781"/>
                <a:gd name="T33" fmla="*/ 206 h 988"/>
                <a:gd name="T34" fmla="*/ 210 w 1781"/>
                <a:gd name="T35" fmla="*/ 206 h 988"/>
                <a:gd name="T36" fmla="*/ 210 w 1781"/>
                <a:gd name="T37" fmla="*/ 232 h 988"/>
                <a:gd name="T38" fmla="*/ 244 w 1781"/>
                <a:gd name="T39" fmla="*/ 232 h 988"/>
                <a:gd name="T40" fmla="*/ 244 w 1781"/>
                <a:gd name="T41" fmla="*/ 258 h 988"/>
                <a:gd name="T42" fmla="*/ 252 w 1781"/>
                <a:gd name="T43" fmla="*/ 258 h 988"/>
                <a:gd name="T44" fmla="*/ 252 w 1781"/>
                <a:gd name="T45" fmla="*/ 286 h 988"/>
                <a:gd name="T46" fmla="*/ 274 w 1781"/>
                <a:gd name="T47" fmla="*/ 286 h 988"/>
                <a:gd name="T48" fmla="*/ 274 w 1781"/>
                <a:gd name="T49" fmla="*/ 312 h 988"/>
                <a:gd name="T50" fmla="*/ 326 w 1781"/>
                <a:gd name="T51" fmla="*/ 312 h 988"/>
                <a:gd name="T52" fmla="*/ 326 w 1781"/>
                <a:gd name="T53" fmla="*/ 338 h 988"/>
                <a:gd name="T54" fmla="*/ 366 w 1781"/>
                <a:gd name="T55" fmla="*/ 338 h 988"/>
                <a:gd name="T56" fmla="*/ 366 w 1781"/>
                <a:gd name="T57" fmla="*/ 368 h 988"/>
                <a:gd name="T58" fmla="*/ 372 w 1781"/>
                <a:gd name="T59" fmla="*/ 368 h 988"/>
                <a:gd name="T60" fmla="*/ 372 w 1781"/>
                <a:gd name="T61" fmla="*/ 398 h 988"/>
                <a:gd name="T62" fmla="*/ 376 w 1781"/>
                <a:gd name="T63" fmla="*/ 398 h 988"/>
                <a:gd name="T64" fmla="*/ 376 w 1781"/>
                <a:gd name="T65" fmla="*/ 430 h 988"/>
                <a:gd name="T66" fmla="*/ 380 w 1781"/>
                <a:gd name="T67" fmla="*/ 430 h 988"/>
                <a:gd name="T68" fmla="*/ 380 w 1781"/>
                <a:gd name="T69" fmla="*/ 458 h 988"/>
                <a:gd name="T70" fmla="*/ 406 w 1781"/>
                <a:gd name="T71" fmla="*/ 458 h 988"/>
                <a:gd name="T72" fmla="*/ 406 w 1781"/>
                <a:gd name="T73" fmla="*/ 488 h 988"/>
                <a:gd name="T74" fmla="*/ 414 w 1781"/>
                <a:gd name="T75" fmla="*/ 488 h 988"/>
                <a:gd name="T76" fmla="*/ 414 w 1781"/>
                <a:gd name="T77" fmla="*/ 518 h 988"/>
                <a:gd name="T78" fmla="*/ 428 w 1781"/>
                <a:gd name="T79" fmla="*/ 518 h 988"/>
                <a:gd name="T80" fmla="*/ 428 w 1781"/>
                <a:gd name="T81" fmla="*/ 548 h 988"/>
                <a:gd name="T82" fmla="*/ 566 w 1781"/>
                <a:gd name="T83" fmla="*/ 548 h 988"/>
                <a:gd name="T84" fmla="*/ 566 w 1781"/>
                <a:gd name="T85" fmla="*/ 588 h 988"/>
                <a:gd name="T86" fmla="*/ 646 w 1781"/>
                <a:gd name="T87" fmla="*/ 588 h 988"/>
                <a:gd name="T88" fmla="*/ 646 w 1781"/>
                <a:gd name="T89" fmla="*/ 628 h 988"/>
                <a:gd name="T90" fmla="*/ 714 w 1781"/>
                <a:gd name="T91" fmla="*/ 628 h 988"/>
                <a:gd name="T92" fmla="*/ 714 w 1781"/>
                <a:gd name="T93" fmla="*/ 672 h 988"/>
                <a:gd name="T94" fmla="*/ 909 w 1781"/>
                <a:gd name="T95" fmla="*/ 672 h 988"/>
                <a:gd name="T96" fmla="*/ 909 w 1781"/>
                <a:gd name="T97" fmla="*/ 742 h 988"/>
                <a:gd name="T98" fmla="*/ 1503 w 1781"/>
                <a:gd name="T99" fmla="*/ 742 h 988"/>
                <a:gd name="T100" fmla="*/ 1503 w 1781"/>
                <a:gd name="T101" fmla="*/ 988 h 988"/>
                <a:gd name="T102" fmla="*/ 1781 w 1781"/>
                <a:gd name="T103" fmla="*/ 98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81" h="988">
                  <a:moveTo>
                    <a:pt x="0" y="0"/>
                  </a:moveTo>
                  <a:lnTo>
                    <a:pt x="66" y="0"/>
                  </a:lnTo>
                  <a:lnTo>
                    <a:pt x="66" y="26"/>
                  </a:lnTo>
                  <a:lnTo>
                    <a:pt x="80" y="26"/>
                  </a:lnTo>
                  <a:lnTo>
                    <a:pt x="80" y="50"/>
                  </a:lnTo>
                  <a:lnTo>
                    <a:pt x="104" y="50"/>
                  </a:lnTo>
                  <a:lnTo>
                    <a:pt x="104" y="76"/>
                  </a:lnTo>
                  <a:lnTo>
                    <a:pt x="140" y="76"/>
                  </a:lnTo>
                  <a:lnTo>
                    <a:pt x="140" y="102"/>
                  </a:lnTo>
                  <a:lnTo>
                    <a:pt x="142" y="102"/>
                  </a:lnTo>
                  <a:lnTo>
                    <a:pt x="142" y="128"/>
                  </a:lnTo>
                  <a:lnTo>
                    <a:pt x="154" y="128"/>
                  </a:lnTo>
                  <a:lnTo>
                    <a:pt x="154" y="154"/>
                  </a:lnTo>
                  <a:lnTo>
                    <a:pt x="200" y="154"/>
                  </a:lnTo>
                  <a:lnTo>
                    <a:pt x="200" y="180"/>
                  </a:lnTo>
                  <a:lnTo>
                    <a:pt x="208" y="180"/>
                  </a:lnTo>
                  <a:lnTo>
                    <a:pt x="208" y="206"/>
                  </a:lnTo>
                  <a:lnTo>
                    <a:pt x="210" y="206"/>
                  </a:lnTo>
                  <a:lnTo>
                    <a:pt x="210" y="232"/>
                  </a:lnTo>
                  <a:lnTo>
                    <a:pt x="244" y="232"/>
                  </a:lnTo>
                  <a:lnTo>
                    <a:pt x="244" y="258"/>
                  </a:lnTo>
                  <a:lnTo>
                    <a:pt x="252" y="258"/>
                  </a:lnTo>
                  <a:lnTo>
                    <a:pt x="252" y="286"/>
                  </a:lnTo>
                  <a:lnTo>
                    <a:pt x="274" y="286"/>
                  </a:lnTo>
                  <a:lnTo>
                    <a:pt x="274" y="312"/>
                  </a:lnTo>
                  <a:lnTo>
                    <a:pt x="326" y="312"/>
                  </a:lnTo>
                  <a:lnTo>
                    <a:pt x="326" y="338"/>
                  </a:lnTo>
                  <a:lnTo>
                    <a:pt x="366" y="338"/>
                  </a:lnTo>
                  <a:lnTo>
                    <a:pt x="366" y="368"/>
                  </a:lnTo>
                  <a:lnTo>
                    <a:pt x="372" y="368"/>
                  </a:lnTo>
                  <a:lnTo>
                    <a:pt x="372" y="398"/>
                  </a:lnTo>
                  <a:lnTo>
                    <a:pt x="376" y="398"/>
                  </a:lnTo>
                  <a:lnTo>
                    <a:pt x="376" y="430"/>
                  </a:lnTo>
                  <a:lnTo>
                    <a:pt x="380" y="430"/>
                  </a:lnTo>
                  <a:lnTo>
                    <a:pt x="380" y="458"/>
                  </a:lnTo>
                  <a:lnTo>
                    <a:pt x="406" y="458"/>
                  </a:lnTo>
                  <a:lnTo>
                    <a:pt x="406" y="488"/>
                  </a:lnTo>
                  <a:lnTo>
                    <a:pt x="414" y="488"/>
                  </a:lnTo>
                  <a:lnTo>
                    <a:pt x="414" y="518"/>
                  </a:lnTo>
                  <a:lnTo>
                    <a:pt x="428" y="518"/>
                  </a:lnTo>
                  <a:lnTo>
                    <a:pt x="428" y="548"/>
                  </a:lnTo>
                  <a:lnTo>
                    <a:pt x="566" y="548"/>
                  </a:lnTo>
                  <a:lnTo>
                    <a:pt x="566" y="588"/>
                  </a:lnTo>
                  <a:lnTo>
                    <a:pt x="646" y="588"/>
                  </a:lnTo>
                  <a:lnTo>
                    <a:pt x="646" y="628"/>
                  </a:lnTo>
                  <a:lnTo>
                    <a:pt x="714" y="628"/>
                  </a:lnTo>
                  <a:lnTo>
                    <a:pt x="714" y="672"/>
                  </a:lnTo>
                  <a:lnTo>
                    <a:pt x="909" y="672"/>
                  </a:lnTo>
                  <a:lnTo>
                    <a:pt x="909" y="742"/>
                  </a:lnTo>
                  <a:lnTo>
                    <a:pt x="1503" y="742"/>
                  </a:lnTo>
                  <a:lnTo>
                    <a:pt x="1503" y="988"/>
                  </a:lnTo>
                  <a:lnTo>
                    <a:pt x="1781" y="988"/>
                  </a:lnTo>
                </a:path>
              </a:pathLst>
            </a:custGeom>
            <a:noFill/>
            <a:ln w="28575"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9" name="Line 86"/>
            <p:cNvSpPr>
              <a:spLocks noChangeShapeType="1"/>
            </p:cNvSpPr>
            <p:nvPr/>
          </p:nvSpPr>
          <p:spPr bwMode="auto">
            <a:xfrm>
              <a:off x="1501776" y="2147811"/>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0" name="Line 87"/>
            <p:cNvSpPr>
              <a:spLocks noChangeShapeType="1"/>
            </p:cNvSpPr>
            <p:nvPr/>
          </p:nvSpPr>
          <p:spPr bwMode="auto">
            <a:xfrm>
              <a:off x="1454151" y="2195436"/>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1" name="Line 88"/>
            <p:cNvSpPr>
              <a:spLocks noChangeShapeType="1"/>
            </p:cNvSpPr>
            <p:nvPr/>
          </p:nvSpPr>
          <p:spPr bwMode="auto">
            <a:xfrm>
              <a:off x="1533526" y="2147811"/>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2" name="Line 89"/>
            <p:cNvSpPr>
              <a:spLocks noChangeShapeType="1"/>
            </p:cNvSpPr>
            <p:nvPr/>
          </p:nvSpPr>
          <p:spPr bwMode="auto">
            <a:xfrm>
              <a:off x="1485901" y="2195436"/>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3" name="Line 90"/>
            <p:cNvSpPr>
              <a:spLocks noChangeShapeType="1"/>
            </p:cNvSpPr>
            <p:nvPr/>
          </p:nvSpPr>
          <p:spPr bwMode="auto">
            <a:xfrm>
              <a:off x="1587501" y="2189086"/>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4" name="Line 91"/>
            <p:cNvSpPr>
              <a:spLocks noChangeShapeType="1"/>
            </p:cNvSpPr>
            <p:nvPr/>
          </p:nvSpPr>
          <p:spPr bwMode="auto">
            <a:xfrm>
              <a:off x="1539876" y="2236711"/>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5" name="Line 92"/>
            <p:cNvSpPr>
              <a:spLocks noChangeShapeType="1"/>
            </p:cNvSpPr>
            <p:nvPr/>
          </p:nvSpPr>
          <p:spPr bwMode="auto">
            <a:xfrm>
              <a:off x="1641476" y="2268461"/>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6" name="Line 93"/>
            <p:cNvSpPr>
              <a:spLocks noChangeShapeType="1"/>
            </p:cNvSpPr>
            <p:nvPr/>
          </p:nvSpPr>
          <p:spPr bwMode="auto">
            <a:xfrm>
              <a:off x="1593851" y="2316086"/>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7" name="Line 94"/>
            <p:cNvSpPr>
              <a:spLocks noChangeShapeType="1"/>
            </p:cNvSpPr>
            <p:nvPr/>
          </p:nvSpPr>
          <p:spPr bwMode="auto">
            <a:xfrm>
              <a:off x="1736726" y="2392286"/>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8" name="Line 95"/>
            <p:cNvSpPr>
              <a:spLocks noChangeShapeType="1"/>
            </p:cNvSpPr>
            <p:nvPr/>
          </p:nvSpPr>
          <p:spPr bwMode="auto">
            <a:xfrm>
              <a:off x="1689101" y="2439911"/>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9" name="Line 96"/>
            <p:cNvSpPr>
              <a:spLocks noChangeShapeType="1"/>
            </p:cNvSpPr>
            <p:nvPr/>
          </p:nvSpPr>
          <p:spPr bwMode="auto">
            <a:xfrm>
              <a:off x="1838326" y="2516111"/>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0" name="Line 97"/>
            <p:cNvSpPr>
              <a:spLocks noChangeShapeType="1"/>
            </p:cNvSpPr>
            <p:nvPr/>
          </p:nvSpPr>
          <p:spPr bwMode="auto">
            <a:xfrm>
              <a:off x="1790701" y="2563736"/>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1" name="Line 98"/>
            <p:cNvSpPr>
              <a:spLocks noChangeShapeType="1"/>
            </p:cNvSpPr>
            <p:nvPr/>
          </p:nvSpPr>
          <p:spPr bwMode="auto">
            <a:xfrm>
              <a:off x="1920876" y="2643111"/>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2" name="Line 99"/>
            <p:cNvSpPr>
              <a:spLocks noChangeShapeType="1"/>
            </p:cNvSpPr>
            <p:nvPr/>
          </p:nvSpPr>
          <p:spPr bwMode="auto">
            <a:xfrm>
              <a:off x="1873251" y="2690736"/>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3" name="Line 100"/>
            <p:cNvSpPr>
              <a:spLocks noChangeShapeType="1"/>
            </p:cNvSpPr>
            <p:nvPr/>
          </p:nvSpPr>
          <p:spPr bwMode="auto">
            <a:xfrm>
              <a:off x="2009776" y="2684386"/>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4" name="Line 101"/>
            <p:cNvSpPr>
              <a:spLocks noChangeShapeType="1"/>
            </p:cNvSpPr>
            <p:nvPr/>
          </p:nvSpPr>
          <p:spPr bwMode="auto">
            <a:xfrm>
              <a:off x="1962151" y="2732011"/>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5" name="Line 102"/>
            <p:cNvSpPr>
              <a:spLocks noChangeShapeType="1"/>
            </p:cNvSpPr>
            <p:nvPr/>
          </p:nvSpPr>
          <p:spPr bwMode="auto">
            <a:xfrm>
              <a:off x="2025651" y="2684386"/>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6" name="Line 103"/>
            <p:cNvSpPr>
              <a:spLocks noChangeShapeType="1"/>
            </p:cNvSpPr>
            <p:nvPr/>
          </p:nvSpPr>
          <p:spPr bwMode="auto">
            <a:xfrm>
              <a:off x="1978026" y="2732011"/>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7" name="Line 104"/>
            <p:cNvSpPr>
              <a:spLocks noChangeShapeType="1"/>
            </p:cNvSpPr>
            <p:nvPr/>
          </p:nvSpPr>
          <p:spPr bwMode="auto">
            <a:xfrm>
              <a:off x="2054226" y="2732011"/>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8" name="Line 105"/>
            <p:cNvSpPr>
              <a:spLocks noChangeShapeType="1"/>
            </p:cNvSpPr>
            <p:nvPr/>
          </p:nvSpPr>
          <p:spPr bwMode="auto">
            <a:xfrm>
              <a:off x="2006601" y="2779636"/>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9" name="Line 106"/>
            <p:cNvSpPr>
              <a:spLocks noChangeShapeType="1"/>
            </p:cNvSpPr>
            <p:nvPr/>
          </p:nvSpPr>
          <p:spPr bwMode="auto">
            <a:xfrm>
              <a:off x="2143126" y="2970136"/>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0" name="Line 107"/>
            <p:cNvSpPr>
              <a:spLocks noChangeShapeType="1"/>
            </p:cNvSpPr>
            <p:nvPr/>
          </p:nvSpPr>
          <p:spPr bwMode="auto">
            <a:xfrm>
              <a:off x="2095501" y="3017761"/>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1" name="Line 108"/>
            <p:cNvSpPr>
              <a:spLocks noChangeShapeType="1"/>
            </p:cNvSpPr>
            <p:nvPr/>
          </p:nvSpPr>
          <p:spPr bwMode="auto">
            <a:xfrm>
              <a:off x="2212976" y="3017761"/>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2" name="Line 109"/>
            <p:cNvSpPr>
              <a:spLocks noChangeShapeType="1"/>
            </p:cNvSpPr>
            <p:nvPr/>
          </p:nvSpPr>
          <p:spPr bwMode="auto">
            <a:xfrm>
              <a:off x="2165351" y="3065386"/>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3" name="Line 110"/>
            <p:cNvSpPr>
              <a:spLocks noChangeShapeType="1"/>
            </p:cNvSpPr>
            <p:nvPr/>
          </p:nvSpPr>
          <p:spPr bwMode="auto">
            <a:xfrm>
              <a:off x="2286001" y="3017761"/>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4" name="Line 111"/>
            <p:cNvSpPr>
              <a:spLocks noChangeShapeType="1"/>
            </p:cNvSpPr>
            <p:nvPr/>
          </p:nvSpPr>
          <p:spPr bwMode="auto">
            <a:xfrm>
              <a:off x="2238376" y="3065386"/>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5" name="Line 112"/>
            <p:cNvSpPr>
              <a:spLocks noChangeShapeType="1"/>
            </p:cNvSpPr>
            <p:nvPr/>
          </p:nvSpPr>
          <p:spPr bwMode="auto">
            <a:xfrm>
              <a:off x="2352676" y="3017761"/>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6" name="Line 113"/>
            <p:cNvSpPr>
              <a:spLocks noChangeShapeType="1"/>
            </p:cNvSpPr>
            <p:nvPr/>
          </p:nvSpPr>
          <p:spPr bwMode="auto">
            <a:xfrm>
              <a:off x="2305051" y="3065386"/>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7" name="Line 114"/>
            <p:cNvSpPr>
              <a:spLocks noChangeShapeType="1"/>
            </p:cNvSpPr>
            <p:nvPr/>
          </p:nvSpPr>
          <p:spPr bwMode="auto">
            <a:xfrm>
              <a:off x="2362201" y="3017761"/>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8" name="Line 115"/>
            <p:cNvSpPr>
              <a:spLocks noChangeShapeType="1"/>
            </p:cNvSpPr>
            <p:nvPr/>
          </p:nvSpPr>
          <p:spPr bwMode="auto">
            <a:xfrm>
              <a:off x="2314576" y="3065386"/>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9" name="Line 116"/>
            <p:cNvSpPr>
              <a:spLocks noChangeShapeType="1"/>
            </p:cNvSpPr>
            <p:nvPr/>
          </p:nvSpPr>
          <p:spPr bwMode="auto">
            <a:xfrm>
              <a:off x="2371726" y="3081261"/>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0" name="Line 117"/>
            <p:cNvSpPr>
              <a:spLocks noChangeShapeType="1"/>
            </p:cNvSpPr>
            <p:nvPr/>
          </p:nvSpPr>
          <p:spPr bwMode="auto">
            <a:xfrm>
              <a:off x="2324101" y="3128886"/>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1" name="Line 118"/>
            <p:cNvSpPr>
              <a:spLocks noChangeShapeType="1"/>
            </p:cNvSpPr>
            <p:nvPr/>
          </p:nvSpPr>
          <p:spPr bwMode="auto">
            <a:xfrm>
              <a:off x="2479676" y="3081261"/>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2" name="Line 119"/>
            <p:cNvSpPr>
              <a:spLocks noChangeShapeType="1"/>
            </p:cNvSpPr>
            <p:nvPr/>
          </p:nvSpPr>
          <p:spPr bwMode="auto">
            <a:xfrm>
              <a:off x="2432051" y="3128886"/>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3" name="Line 120"/>
            <p:cNvSpPr>
              <a:spLocks noChangeShapeType="1"/>
            </p:cNvSpPr>
            <p:nvPr/>
          </p:nvSpPr>
          <p:spPr bwMode="auto">
            <a:xfrm>
              <a:off x="2593976" y="3144761"/>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4" name="Line 121"/>
            <p:cNvSpPr>
              <a:spLocks noChangeShapeType="1"/>
            </p:cNvSpPr>
            <p:nvPr/>
          </p:nvSpPr>
          <p:spPr bwMode="auto">
            <a:xfrm>
              <a:off x="2546351" y="3192386"/>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5" name="Line 122"/>
            <p:cNvSpPr>
              <a:spLocks noChangeShapeType="1"/>
            </p:cNvSpPr>
            <p:nvPr/>
          </p:nvSpPr>
          <p:spPr bwMode="auto">
            <a:xfrm>
              <a:off x="2684464" y="3214611"/>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6" name="Line 123"/>
            <p:cNvSpPr>
              <a:spLocks noChangeShapeType="1"/>
            </p:cNvSpPr>
            <p:nvPr/>
          </p:nvSpPr>
          <p:spPr bwMode="auto">
            <a:xfrm>
              <a:off x="2638426" y="3262236"/>
              <a:ext cx="93663"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7" name="Line 124"/>
            <p:cNvSpPr>
              <a:spLocks noChangeShapeType="1"/>
            </p:cNvSpPr>
            <p:nvPr/>
          </p:nvSpPr>
          <p:spPr bwMode="auto">
            <a:xfrm>
              <a:off x="2722564" y="3214611"/>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8" name="Line 125"/>
            <p:cNvSpPr>
              <a:spLocks noChangeShapeType="1"/>
            </p:cNvSpPr>
            <p:nvPr/>
          </p:nvSpPr>
          <p:spPr bwMode="auto">
            <a:xfrm>
              <a:off x="2674939" y="3262236"/>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9" name="Line 126"/>
            <p:cNvSpPr>
              <a:spLocks noChangeShapeType="1"/>
            </p:cNvSpPr>
            <p:nvPr/>
          </p:nvSpPr>
          <p:spPr bwMode="auto">
            <a:xfrm>
              <a:off x="2738439" y="3214611"/>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0" name="Line 127"/>
            <p:cNvSpPr>
              <a:spLocks noChangeShapeType="1"/>
            </p:cNvSpPr>
            <p:nvPr/>
          </p:nvSpPr>
          <p:spPr bwMode="auto">
            <a:xfrm>
              <a:off x="2690814" y="3262236"/>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1" name="Line 128"/>
            <p:cNvSpPr>
              <a:spLocks noChangeShapeType="1"/>
            </p:cNvSpPr>
            <p:nvPr/>
          </p:nvSpPr>
          <p:spPr bwMode="auto">
            <a:xfrm>
              <a:off x="2776539" y="3214611"/>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2" name="Line 129"/>
            <p:cNvSpPr>
              <a:spLocks noChangeShapeType="1"/>
            </p:cNvSpPr>
            <p:nvPr/>
          </p:nvSpPr>
          <p:spPr bwMode="auto">
            <a:xfrm>
              <a:off x="2728914" y="3262236"/>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3" name="Line 130"/>
            <p:cNvSpPr>
              <a:spLocks noChangeShapeType="1"/>
            </p:cNvSpPr>
            <p:nvPr/>
          </p:nvSpPr>
          <p:spPr bwMode="auto">
            <a:xfrm>
              <a:off x="2795589" y="3214611"/>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4" name="Line 131"/>
            <p:cNvSpPr>
              <a:spLocks noChangeShapeType="1"/>
            </p:cNvSpPr>
            <p:nvPr/>
          </p:nvSpPr>
          <p:spPr bwMode="auto">
            <a:xfrm>
              <a:off x="2747964" y="3262236"/>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5" name="Line 132"/>
            <p:cNvSpPr>
              <a:spLocks noChangeShapeType="1"/>
            </p:cNvSpPr>
            <p:nvPr/>
          </p:nvSpPr>
          <p:spPr bwMode="auto">
            <a:xfrm>
              <a:off x="2824164" y="3214611"/>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6" name="Line 133"/>
            <p:cNvSpPr>
              <a:spLocks noChangeShapeType="1"/>
            </p:cNvSpPr>
            <p:nvPr/>
          </p:nvSpPr>
          <p:spPr bwMode="auto">
            <a:xfrm>
              <a:off x="2776539" y="3262236"/>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7" name="Line 134"/>
            <p:cNvSpPr>
              <a:spLocks noChangeShapeType="1"/>
            </p:cNvSpPr>
            <p:nvPr/>
          </p:nvSpPr>
          <p:spPr bwMode="auto">
            <a:xfrm>
              <a:off x="2887664" y="3214611"/>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8" name="Line 135"/>
            <p:cNvSpPr>
              <a:spLocks noChangeShapeType="1"/>
            </p:cNvSpPr>
            <p:nvPr/>
          </p:nvSpPr>
          <p:spPr bwMode="auto">
            <a:xfrm>
              <a:off x="2840039" y="3262236"/>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9" name="Line 136"/>
            <p:cNvSpPr>
              <a:spLocks noChangeShapeType="1"/>
            </p:cNvSpPr>
            <p:nvPr/>
          </p:nvSpPr>
          <p:spPr bwMode="auto">
            <a:xfrm>
              <a:off x="2963864" y="3325736"/>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0" name="Line 137"/>
            <p:cNvSpPr>
              <a:spLocks noChangeShapeType="1"/>
            </p:cNvSpPr>
            <p:nvPr/>
          </p:nvSpPr>
          <p:spPr bwMode="auto">
            <a:xfrm>
              <a:off x="2916239" y="3373361"/>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1" name="Line 138"/>
            <p:cNvSpPr>
              <a:spLocks noChangeShapeType="1"/>
            </p:cNvSpPr>
            <p:nvPr/>
          </p:nvSpPr>
          <p:spPr bwMode="auto">
            <a:xfrm>
              <a:off x="2998789" y="3325736"/>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2" name="Line 139"/>
            <p:cNvSpPr>
              <a:spLocks noChangeShapeType="1"/>
            </p:cNvSpPr>
            <p:nvPr/>
          </p:nvSpPr>
          <p:spPr bwMode="auto">
            <a:xfrm>
              <a:off x="2951164" y="3373361"/>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3" name="Line 140"/>
            <p:cNvSpPr>
              <a:spLocks noChangeShapeType="1"/>
            </p:cNvSpPr>
            <p:nvPr/>
          </p:nvSpPr>
          <p:spPr bwMode="auto">
            <a:xfrm>
              <a:off x="3154364" y="3325736"/>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4" name="Line 141"/>
            <p:cNvSpPr>
              <a:spLocks noChangeShapeType="1"/>
            </p:cNvSpPr>
            <p:nvPr/>
          </p:nvSpPr>
          <p:spPr bwMode="auto">
            <a:xfrm>
              <a:off x="3106739" y="3373361"/>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5" name="Line 142"/>
            <p:cNvSpPr>
              <a:spLocks noChangeShapeType="1"/>
            </p:cNvSpPr>
            <p:nvPr/>
          </p:nvSpPr>
          <p:spPr bwMode="auto">
            <a:xfrm>
              <a:off x="3249614" y="3325736"/>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6" name="Line 143"/>
            <p:cNvSpPr>
              <a:spLocks noChangeShapeType="1"/>
            </p:cNvSpPr>
            <p:nvPr/>
          </p:nvSpPr>
          <p:spPr bwMode="auto">
            <a:xfrm>
              <a:off x="3201989" y="3373361"/>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7" name="Line 144"/>
            <p:cNvSpPr>
              <a:spLocks noChangeShapeType="1"/>
            </p:cNvSpPr>
            <p:nvPr/>
          </p:nvSpPr>
          <p:spPr bwMode="auto">
            <a:xfrm>
              <a:off x="3275014" y="3325736"/>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8" name="Line 145"/>
            <p:cNvSpPr>
              <a:spLocks noChangeShapeType="1"/>
            </p:cNvSpPr>
            <p:nvPr/>
          </p:nvSpPr>
          <p:spPr bwMode="auto">
            <a:xfrm>
              <a:off x="3227389" y="3373361"/>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9" name="Line 146"/>
            <p:cNvSpPr>
              <a:spLocks noChangeShapeType="1"/>
            </p:cNvSpPr>
            <p:nvPr/>
          </p:nvSpPr>
          <p:spPr bwMode="auto">
            <a:xfrm>
              <a:off x="3481389" y="3325736"/>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0" name="Line 147"/>
            <p:cNvSpPr>
              <a:spLocks noChangeShapeType="1"/>
            </p:cNvSpPr>
            <p:nvPr/>
          </p:nvSpPr>
          <p:spPr bwMode="auto">
            <a:xfrm>
              <a:off x="3433764" y="3373361"/>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1" name="Line 148"/>
            <p:cNvSpPr>
              <a:spLocks noChangeShapeType="1"/>
            </p:cNvSpPr>
            <p:nvPr/>
          </p:nvSpPr>
          <p:spPr bwMode="auto">
            <a:xfrm>
              <a:off x="3567114" y="3325736"/>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2" name="Line 149"/>
            <p:cNvSpPr>
              <a:spLocks noChangeShapeType="1"/>
            </p:cNvSpPr>
            <p:nvPr/>
          </p:nvSpPr>
          <p:spPr bwMode="auto">
            <a:xfrm>
              <a:off x="3519489" y="3373361"/>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3" name="Line 150"/>
            <p:cNvSpPr>
              <a:spLocks noChangeShapeType="1"/>
            </p:cNvSpPr>
            <p:nvPr/>
          </p:nvSpPr>
          <p:spPr bwMode="auto">
            <a:xfrm>
              <a:off x="3668714" y="3325736"/>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4" name="Line 151"/>
            <p:cNvSpPr>
              <a:spLocks noChangeShapeType="1"/>
            </p:cNvSpPr>
            <p:nvPr/>
          </p:nvSpPr>
          <p:spPr bwMode="auto">
            <a:xfrm>
              <a:off x="3621089" y="3373361"/>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5" name="Line 152"/>
            <p:cNvSpPr>
              <a:spLocks noChangeShapeType="1"/>
            </p:cNvSpPr>
            <p:nvPr/>
          </p:nvSpPr>
          <p:spPr bwMode="auto">
            <a:xfrm>
              <a:off x="3713164" y="3325736"/>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6" name="Line 153"/>
            <p:cNvSpPr>
              <a:spLocks noChangeShapeType="1"/>
            </p:cNvSpPr>
            <p:nvPr/>
          </p:nvSpPr>
          <p:spPr bwMode="auto">
            <a:xfrm>
              <a:off x="3665539" y="3373361"/>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7" name="Line 154"/>
            <p:cNvSpPr>
              <a:spLocks noChangeShapeType="1"/>
            </p:cNvSpPr>
            <p:nvPr/>
          </p:nvSpPr>
          <p:spPr bwMode="auto">
            <a:xfrm>
              <a:off x="3887789" y="3716261"/>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8" name="Line 155"/>
            <p:cNvSpPr>
              <a:spLocks noChangeShapeType="1"/>
            </p:cNvSpPr>
            <p:nvPr/>
          </p:nvSpPr>
          <p:spPr bwMode="auto">
            <a:xfrm>
              <a:off x="3840164" y="3763886"/>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9" name="Line 156"/>
            <p:cNvSpPr>
              <a:spLocks noChangeShapeType="1"/>
            </p:cNvSpPr>
            <p:nvPr/>
          </p:nvSpPr>
          <p:spPr bwMode="auto">
            <a:xfrm>
              <a:off x="4071939" y="3716261"/>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0" name="Line 157"/>
            <p:cNvSpPr>
              <a:spLocks noChangeShapeType="1"/>
            </p:cNvSpPr>
            <p:nvPr/>
          </p:nvSpPr>
          <p:spPr bwMode="auto">
            <a:xfrm>
              <a:off x="4024314" y="3763886"/>
              <a:ext cx="92075"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1" name="Line 158"/>
            <p:cNvSpPr>
              <a:spLocks noChangeShapeType="1"/>
            </p:cNvSpPr>
            <p:nvPr/>
          </p:nvSpPr>
          <p:spPr bwMode="auto">
            <a:xfrm>
              <a:off x="4297364" y="3716261"/>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2" name="Line 159"/>
            <p:cNvSpPr>
              <a:spLocks noChangeShapeType="1"/>
            </p:cNvSpPr>
            <p:nvPr/>
          </p:nvSpPr>
          <p:spPr bwMode="auto">
            <a:xfrm>
              <a:off x="4249739" y="3763886"/>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315" name="Group 5314"/>
          <p:cNvGrpSpPr/>
          <p:nvPr/>
        </p:nvGrpSpPr>
        <p:grpSpPr>
          <a:xfrm>
            <a:off x="909551" y="2352309"/>
            <a:ext cx="2817813" cy="1673225"/>
            <a:chOff x="1470026" y="2195436"/>
            <a:chExt cx="2817813" cy="1673225"/>
          </a:xfrm>
        </p:grpSpPr>
        <p:sp>
          <p:nvSpPr>
            <p:cNvPr id="30" name="Freeform 18"/>
            <p:cNvSpPr>
              <a:spLocks/>
            </p:cNvSpPr>
            <p:nvPr/>
          </p:nvSpPr>
          <p:spPr bwMode="auto">
            <a:xfrm>
              <a:off x="1470026" y="2195436"/>
              <a:ext cx="2773363" cy="1625600"/>
            </a:xfrm>
            <a:custGeom>
              <a:avLst/>
              <a:gdLst>
                <a:gd name="T0" fmla="*/ 26 w 1747"/>
                <a:gd name="T1" fmla="*/ 0 h 1024"/>
                <a:gd name="T2" fmla="*/ 52 w 1747"/>
                <a:gd name="T3" fmla="*/ 24 h 1024"/>
                <a:gd name="T4" fmla="*/ 60 w 1747"/>
                <a:gd name="T5" fmla="*/ 48 h 1024"/>
                <a:gd name="T6" fmla="*/ 72 w 1747"/>
                <a:gd name="T7" fmla="*/ 70 h 1024"/>
                <a:gd name="T8" fmla="*/ 76 w 1747"/>
                <a:gd name="T9" fmla="*/ 94 h 1024"/>
                <a:gd name="T10" fmla="*/ 82 w 1747"/>
                <a:gd name="T11" fmla="*/ 118 h 1024"/>
                <a:gd name="T12" fmla="*/ 106 w 1747"/>
                <a:gd name="T13" fmla="*/ 140 h 1024"/>
                <a:gd name="T14" fmla="*/ 130 w 1747"/>
                <a:gd name="T15" fmla="*/ 166 h 1024"/>
                <a:gd name="T16" fmla="*/ 230 w 1747"/>
                <a:gd name="T17" fmla="*/ 190 h 1024"/>
                <a:gd name="T18" fmla="*/ 244 w 1747"/>
                <a:gd name="T19" fmla="*/ 214 h 1024"/>
                <a:gd name="T20" fmla="*/ 254 w 1747"/>
                <a:gd name="T21" fmla="*/ 240 h 1024"/>
                <a:gd name="T22" fmla="*/ 258 w 1747"/>
                <a:gd name="T23" fmla="*/ 264 h 1024"/>
                <a:gd name="T24" fmla="*/ 262 w 1747"/>
                <a:gd name="T25" fmla="*/ 288 h 1024"/>
                <a:gd name="T26" fmla="*/ 290 w 1747"/>
                <a:gd name="T27" fmla="*/ 312 h 1024"/>
                <a:gd name="T28" fmla="*/ 308 w 1747"/>
                <a:gd name="T29" fmla="*/ 338 h 1024"/>
                <a:gd name="T30" fmla="*/ 310 w 1747"/>
                <a:gd name="T31" fmla="*/ 364 h 1024"/>
                <a:gd name="T32" fmla="*/ 312 w 1747"/>
                <a:gd name="T33" fmla="*/ 392 h 1024"/>
                <a:gd name="T34" fmla="*/ 328 w 1747"/>
                <a:gd name="T35" fmla="*/ 416 h 1024"/>
                <a:gd name="T36" fmla="*/ 348 w 1747"/>
                <a:gd name="T37" fmla="*/ 444 h 1024"/>
                <a:gd name="T38" fmla="*/ 444 w 1747"/>
                <a:gd name="T39" fmla="*/ 470 h 1024"/>
                <a:gd name="T40" fmla="*/ 474 w 1747"/>
                <a:gd name="T41" fmla="*/ 498 h 1024"/>
                <a:gd name="T42" fmla="*/ 478 w 1747"/>
                <a:gd name="T43" fmla="*/ 528 h 1024"/>
                <a:gd name="T44" fmla="*/ 490 w 1747"/>
                <a:gd name="T45" fmla="*/ 554 h 1024"/>
                <a:gd name="T46" fmla="*/ 514 w 1747"/>
                <a:gd name="T47" fmla="*/ 586 h 1024"/>
                <a:gd name="T48" fmla="*/ 552 w 1747"/>
                <a:gd name="T49" fmla="*/ 614 h 1024"/>
                <a:gd name="T50" fmla="*/ 598 w 1747"/>
                <a:gd name="T51" fmla="*/ 646 h 1024"/>
                <a:gd name="T52" fmla="*/ 626 w 1747"/>
                <a:gd name="T53" fmla="*/ 678 h 1024"/>
                <a:gd name="T54" fmla="*/ 660 w 1747"/>
                <a:gd name="T55" fmla="*/ 710 h 1024"/>
                <a:gd name="T56" fmla="*/ 692 w 1747"/>
                <a:gd name="T57" fmla="*/ 744 h 1024"/>
                <a:gd name="T58" fmla="*/ 963 w 1747"/>
                <a:gd name="T59" fmla="*/ 778 h 1024"/>
                <a:gd name="T60" fmla="*/ 1059 w 1747"/>
                <a:gd name="T61" fmla="*/ 836 h 1024"/>
                <a:gd name="T62" fmla="*/ 1075 w 1747"/>
                <a:gd name="T63" fmla="*/ 892 h 1024"/>
                <a:gd name="T64" fmla="*/ 1171 w 1747"/>
                <a:gd name="T65" fmla="*/ 952 h 1024"/>
                <a:gd name="T66" fmla="*/ 1747 w 1747"/>
                <a:gd name="T67" fmla="*/ 1024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47" h="1024">
                  <a:moveTo>
                    <a:pt x="0" y="0"/>
                  </a:moveTo>
                  <a:lnTo>
                    <a:pt x="26" y="0"/>
                  </a:lnTo>
                  <a:lnTo>
                    <a:pt x="26" y="24"/>
                  </a:lnTo>
                  <a:lnTo>
                    <a:pt x="52" y="24"/>
                  </a:lnTo>
                  <a:lnTo>
                    <a:pt x="52" y="48"/>
                  </a:lnTo>
                  <a:lnTo>
                    <a:pt x="60" y="48"/>
                  </a:lnTo>
                  <a:lnTo>
                    <a:pt x="60" y="70"/>
                  </a:lnTo>
                  <a:lnTo>
                    <a:pt x="72" y="70"/>
                  </a:lnTo>
                  <a:lnTo>
                    <a:pt x="72" y="94"/>
                  </a:lnTo>
                  <a:lnTo>
                    <a:pt x="76" y="94"/>
                  </a:lnTo>
                  <a:lnTo>
                    <a:pt x="76" y="118"/>
                  </a:lnTo>
                  <a:lnTo>
                    <a:pt x="82" y="118"/>
                  </a:lnTo>
                  <a:lnTo>
                    <a:pt x="82" y="140"/>
                  </a:lnTo>
                  <a:lnTo>
                    <a:pt x="106" y="140"/>
                  </a:lnTo>
                  <a:lnTo>
                    <a:pt x="106" y="166"/>
                  </a:lnTo>
                  <a:lnTo>
                    <a:pt x="130" y="166"/>
                  </a:lnTo>
                  <a:lnTo>
                    <a:pt x="130" y="190"/>
                  </a:lnTo>
                  <a:lnTo>
                    <a:pt x="230" y="190"/>
                  </a:lnTo>
                  <a:lnTo>
                    <a:pt x="230" y="214"/>
                  </a:lnTo>
                  <a:lnTo>
                    <a:pt x="244" y="214"/>
                  </a:lnTo>
                  <a:lnTo>
                    <a:pt x="244" y="240"/>
                  </a:lnTo>
                  <a:lnTo>
                    <a:pt x="254" y="240"/>
                  </a:lnTo>
                  <a:lnTo>
                    <a:pt x="254" y="264"/>
                  </a:lnTo>
                  <a:lnTo>
                    <a:pt x="258" y="264"/>
                  </a:lnTo>
                  <a:lnTo>
                    <a:pt x="258" y="288"/>
                  </a:lnTo>
                  <a:lnTo>
                    <a:pt x="262" y="288"/>
                  </a:lnTo>
                  <a:lnTo>
                    <a:pt x="262" y="312"/>
                  </a:lnTo>
                  <a:lnTo>
                    <a:pt x="290" y="312"/>
                  </a:lnTo>
                  <a:lnTo>
                    <a:pt x="290" y="338"/>
                  </a:lnTo>
                  <a:lnTo>
                    <a:pt x="308" y="338"/>
                  </a:lnTo>
                  <a:lnTo>
                    <a:pt x="308" y="364"/>
                  </a:lnTo>
                  <a:lnTo>
                    <a:pt x="310" y="364"/>
                  </a:lnTo>
                  <a:lnTo>
                    <a:pt x="310" y="392"/>
                  </a:lnTo>
                  <a:lnTo>
                    <a:pt x="312" y="392"/>
                  </a:lnTo>
                  <a:lnTo>
                    <a:pt x="312" y="416"/>
                  </a:lnTo>
                  <a:lnTo>
                    <a:pt x="328" y="416"/>
                  </a:lnTo>
                  <a:lnTo>
                    <a:pt x="328" y="444"/>
                  </a:lnTo>
                  <a:lnTo>
                    <a:pt x="348" y="444"/>
                  </a:lnTo>
                  <a:lnTo>
                    <a:pt x="348" y="470"/>
                  </a:lnTo>
                  <a:lnTo>
                    <a:pt x="444" y="470"/>
                  </a:lnTo>
                  <a:lnTo>
                    <a:pt x="444" y="498"/>
                  </a:lnTo>
                  <a:lnTo>
                    <a:pt x="474" y="498"/>
                  </a:lnTo>
                  <a:lnTo>
                    <a:pt x="474" y="528"/>
                  </a:lnTo>
                  <a:lnTo>
                    <a:pt x="478" y="528"/>
                  </a:lnTo>
                  <a:lnTo>
                    <a:pt x="478" y="554"/>
                  </a:lnTo>
                  <a:lnTo>
                    <a:pt x="490" y="554"/>
                  </a:lnTo>
                  <a:lnTo>
                    <a:pt x="490" y="586"/>
                  </a:lnTo>
                  <a:lnTo>
                    <a:pt x="514" y="586"/>
                  </a:lnTo>
                  <a:lnTo>
                    <a:pt x="514" y="614"/>
                  </a:lnTo>
                  <a:lnTo>
                    <a:pt x="552" y="614"/>
                  </a:lnTo>
                  <a:lnTo>
                    <a:pt x="552" y="646"/>
                  </a:lnTo>
                  <a:lnTo>
                    <a:pt x="598" y="646"/>
                  </a:lnTo>
                  <a:lnTo>
                    <a:pt x="598" y="678"/>
                  </a:lnTo>
                  <a:lnTo>
                    <a:pt x="626" y="678"/>
                  </a:lnTo>
                  <a:lnTo>
                    <a:pt x="626" y="710"/>
                  </a:lnTo>
                  <a:lnTo>
                    <a:pt x="660" y="710"/>
                  </a:lnTo>
                  <a:lnTo>
                    <a:pt x="660" y="744"/>
                  </a:lnTo>
                  <a:lnTo>
                    <a:pt x="692" y="744"/>
                  </a:lnTo>
                  <a:lnTo>
                    <a:pt x="692" y="778"/>
                  </a:lnTo>
                  <a:lnTo>
                    <a:pt x="963" y="778"/>
                  </a:lnTo>
                  <a:lnTo>
                    <a:pt x="963" y="836"/>
                  </a:lnTo>
                  <a:lnTo>
                    <a:pt x="1059" y="836"/>
                  </a:lnTo>
                  <a:lnTo>
                    <a:pt x="1059" y="892"/>
                  </a:lnTo>
                  <a:lnTo>
                    <a:pt x="1075" y="892"/>
                  </a:lnTo>
                  <a:lnTo>
                    <a:pt x="1075" y="952"/>
                  </a:lnTo>
                  <a:lnTo>
                    <a:pt x="1171" y="952"/>
                  </a:lnTo>
                  <a:lnTo>
                    <a:pt x="1171" y="1024"/>
                  </a:lnTo>
                  <a:lnTo>
                    <a:pt x="1747" y="1024"/>
                  </a:lnTo>
                </a:path>
              </a:pathLst>
            </a:custGeom>
            <a:noFill/>
            <a:ln w="28575"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19"/>
            <p:cNvSpPr>
              <a:spLocks noChangeShapeType="1"/>
            </p:cNvSpPr>
            <p:nvPr/>
          </p:nvSpPr>
          <p:spPr bwMode="auto">
            <a:xfrm>
              <a:off x="1619251" y="2370061"/>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0" name="Line 20"/>
            <p:cNvSpPr>
              <a:spLocks noChangeShapeType="1"/>
            </p:cNvSpPr>
            <p:nvPr/>
          </p:nvSpPr>
          <p:spPr bwMode="auto">
            <a:xfrm>
              <a:off x="1571626" y="2417686"/>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1" name="Line 21"/>
            <p:cNvSpPr>
              <a:spLocks noChangeShapeType="1"/>
            </p:cNvSpPr>
            <p:nvPr/>
          </p:nvSpPr>
          <p:spPr bwMode="auto">
            <a:xfrm>
              <a:off x="1720851" y="2449436"/>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5" name="Line 22"/>
            <p:cNvSpPr>
              <a:spLocks noChangeShapeType="1"/>
            </p:cNvSpPr>
            <p:nvPr/>
          </p:nvSpPr>
          <p:spPr bwMode="auto">
            <a:xfrm>
              <a:off x="1673226" y="2497061"/>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6" name="Line 23"/>
            <p:cNvSpPr>
              <a:spLocks noChangeShapeType="1"/>
            </p:cNvSpPr>
            <p:nvPr/>
          </p:nvSpPr>
          <p:spPr bwMode="auto">
            <a:xfrm>
              <a:off x="1774826" y="2449436"/>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7" name="Line 24"/>
            <p:cNvSpPr>
              <a:spLocks noChangeShapeType="1"/>
            </p:cNvSpPr>
            <p:nvPr/>
          </p:nvSpPr>
          <p:spPr bwMode="auto">
            <a:xfrm>
              <a:off x="1727201" y="2497061"/>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8" name="Line 25"/>
            <p:cNvSpPr>
              <a:spLocks noChangeShapeType="1"/>
            </p:cNvSpPr>
            <p:nvPr/>
          </p:nvSpPr>
          <p:spPr bwMode="auto">
            <a:xfrm>
              <a:off x="1892301" y="2643111"/>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9" name="Line 26"/>
            <p:cNvSpPr>
              <a:spLocks noChangeShapeType="1"/>
            </p:cNvSpPr>
            <p:nvPr/>
          </p:nvSpPr>
          <p:spPr bwMode="auto">
            <a:xfrm>
              <a:off x="1844676" y="2690736"/>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0" name="Line 27"/>
            <p:cNvSpPr>
              <a:spLocks noChangeShapeType="1"/>
            </p:cNvSpPr>
            <p:nvPr/>
          </p:nvSpPr>
          <p:spPr bwMode="auto">
            <a:xfrm>
              <a:off x="1930401" y="2684386"/>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1" name="Line 28"/>
            <p:cNvSpPr>
              <a:spLocks noChangeShapeType="1"/>
            </p:cNvSpPr>
            <p:nvPr/>
          </p:nvSpPr>
          <p:spPr bwMode="auto">
            <a:xfrm>
              <a:off x="1882776" y="2732011"/>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2" name="Line 29"/>
            <p:cNvSpPr>
              <a:spLocks noChangeShapeType="1"/>
            </p:cNvSpPr>
            <p:nvPr/>
          </p:nvSpPr>
          <p:spPr bwMode="auto">
            <a:xfrm>
              <a:off x="1946276" y="2684386"/>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3" name="Line 30"/>
            <p:cNvSpPr>
              <a:spLocks noChangeShapeType="1"/>
            </p:cNvSpPr>
            <p:nvPr/>
          </p:nvSpPr>
          <p:spPr bwMode="auto">
            <a:xfrm>
              <a:off x="1898651" y="2732011"/>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4" name="Line 31"/>
            <p:cNvSpPr>
              <a:spLocks noChangeShapeType="1"/>
            </p:cNvSpPr>
            <p:nvPr/>
          </p:nvSpPr>
          <p:spPr bwMode="auto">
            <a:xfrm>
              <a:off x="2019301" y="2852661"/>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5" name="Line 32"/>
            <p:cNvSpPr>
              <a:spLocks noChangeShapeType="1"/>
            </p:cNvSpPr>
            <p:nvPr/>
          </p:nvSpPr>
          <p:spPr bwMode="auto">
            <a:xfrm>
              <a:off x="1971676" y="2900286"/>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6" name="Line 33"/>
            <p:cNvSpPr>
              <a:spLocks noChangeShapeType="1"/>
            </p:cNvSpPr>
            <p:nvPr/>
          </p:nvSpPr>
          <p:spPr bwMode="auto">
            <a:xfrm>
              <a:off x="2092326" y="2893936"/>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7" name="Line 34"/>
            <p:cNvSpPr>
              <a:spLocks noChangeShapeType="1"/>
            </p:cNvSpPr>
            <p:nvPr/>
          </p:nvSpPr>
          <p:spPr bwMode="auto">
            <a:xfrm>
              <a:off x="2044701" y="2941561"/>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8" name="Line 35"/>
            <p:cNvSpPr>
              <a:spLocks noChangeShapeType="1"/>
            </p:cNvSpPr>
            <p:nvPr/>
          </p:nvSpPr>
          <p:spPr bwMode="auto">
            <a:xfrm>
              <a:off x="2165351" y="2893936"/>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9" name="Line 36"/>
            <p:cNvSpPr>
              <a:spLocks noChangeShapeType="1"/>
            </p:cNvSpPr>
            <p:nvPr/>
          </p:nvSpPr>
          <p:spPr bwMode="auto">
            <a:xfrm>
              <a:off x="2117726" y="2941561"/>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0" name="Line 37"/>
            <p:cNvSpPr>
              <a:spLocks noChangeShapeType="1"/>
            </p:cNvSpPr>
            <p:nvPr/>
          </p:nvSpPr>
          <p:spPr bwMode="auto">
            <a:xfrm>
              <a:off x="2187576" y="2938386"/>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1" name="Line 38"/>
            <p:cNvSpPr>
              <a:spLocks noChangeShapeType="1"/>
            </p:cNvSpPr>
            <p:nvPr/>
          </p:nvSpPr>
          <p:spPr bwMode="auto">
            <a:xfrm>
              <a:off x="2139951" y="2986011"/>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2" name="Line 39"/>
            <p:cNvSpPr>
              <a:spLocks noChangeShapeType="1"/>
            </p:cNvSpPr>
            <p:nvPr/>
          </p:nvSpPr>
          <p:spPr bwMode="auto">
            <a:xfrm>
              <a:off x="2286001" y="3122536"/>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3" name="Line 40"/>
            <p:cNvSpPr>
              <a:spLocks noChangeShapeType="1"/>
            </p:cNvSpPr>
            <p:nvPr/>
          </p:nvSpPr>
          <p:spPr bwMode="auto">
            <a:xfrm>
              <a:off x="2238376" y="3170161"/>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4" name="Line 41"/>
            <p:cNvSpPr>
              <a:spLocks noChangeShapeType="1"/>
            </p:cNvSpPr>
            <p:nvPr/>
          </p:nvSpPr>
          <p:spPr bwMode="auto">
            <a:xfrm>
              <a:off x="2336801" y="3122536"/>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5" name="Line 42"/>
            <p:cNvSpPr>
              <a:spLocks noChangeShapeType="1"/>
            </p:cNvSpPr>
            <p:nvPr/>
          </p:nvSpPr>
          <p:spPr bwMode="auto">
            <a:xfrm>
              <a:off x="2289176" y="3170161"/>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6" name="Line 43"/>
            <p:cNvSpPr>
              <a:spLocks noChangeShapeType="1"/>
            </p:cNvSpPr>
            <p:nvPr/>
          </p:nvSpPr>
          <p:spPr bwMode="auto">
            <a:xfrm>
              <a:off x="2489201" y="3274936"/>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7" name="Line 44"/>
            <p:cNvSpPr>
              <a:spLocks noChangeShapeType="1"/>
            </p:cNvSpPr>
            <p:nvPr/>
          </p:nvSpPr>
          <p:spPr bwMode="auto">
            <a:xfrm>
              <a:off x="2441576" y="3322561"/>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8" name="Line 45"/>
            <p:cNvSpPr>
              <a:spLocks noChangeShapeType="1"/>
            </p:cNvSpPr>
            <p:nvPr/>
          </p:nvSpPr>
          <p:spPr bwMode="auto">
            <a:xfrm>
              <a:off x="2517776" y="3328911"/>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9" name="Line 46"/>
            <p:cNvSpPr>
              <a:spLocks noChangeShapeType="1"/>
            </p:cNvSpPr>
            <p:nvPr/>
          </p:nvSpPr>
          <p:spPr bwMode="auto">
            <a:xfrm>
              <a:off x="2470151" y="3376536"/>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0" name="Line 47"/>
            <p:cNvSpPr>
              <a:spLocks noChangeShapeType="1"/>
            </p:cNvSpPr>
            <p:nvPr/>
          </p:nvSpPr>
          <p:spPr bwMode="auto">
            <a:xfrm>
              <a:off x="2581276" y="3382886"/>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1" name="Line 48"/>
            <p:cNvSpPr>
              <a:spLocks noChangeShapeType="1"/>
            </p:cNvSpPr>
            <p:nvPr/>
          </p:nvSpPr>
          <p:spPr bwMode="auto">
            <a:xfrm>
              <a:off x="2533651" y="3430511"/>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2" name="Line 49"/>
            <p:cNvSpPr>
              <a:spLocks noChangeShapeType="1"/>
            </p:cNvSpPr>
            <p:nvPr/>
          </p:nvSpPr>
          <p:spPr bwMode="auto">
            <a:xfrm>
              <a:off x="2603501" y="3382886"/>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3" name="Line 50"/>
            <p:cNvSpPr>
              <a:spLocks noChangeShapeType="1"/>
            </p:cNvSpPr>
            <p:nvPr/>
          </p:nvSpPr>
          <p:spPr bwMode="auto">
            <a:xfrm>
              <a:off x="2555876" y="3430511"/>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4" name="Line 51"/>
            <p:cNvSpPr>
              <a:spLocks noChangeShapeType="1"/>
            </p:cNvSpPr>
            <p:nvPr/>
          </p:nvSpPr>
          <p:spPr bwMode="auto">
            <a:xfrm>
              <a:off x="2687639" y="3382886"/>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5" name="Line 52"/>
            <p:cNvSpPr>
              <a:spLocks noChangeShapeType="1"/>
            </p:cNvSpPr>
            <p:nvPr/>
          </p:nvSpPr>
          <p:spPr bwMode="auto">
            <a:xfrm>
              <a:off x="2641601" y="3430511"/>
              <a:ext cx="93663"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6" name="Line 53"/>
            <p:cNvSpPr>
              <a:spLocks noChangeShapeType="1"/>
            </p:cNvSpPr>
            <p:nvPr/>
          </p:nvSpPr>
          <p:spPr bwMode="auto">
            <a:xfrm>
              <a:off x="2700339" y="3382886"/>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7" name="Line 54"/>
            <p:cNvSpPr>
              <a:spLocks noChangeShapeType="1"/>
            </p:cNvSpPr>
            <p:nvPr/>
          </p:nvSpPr>
          <p:spPr bwMode="auto">
            <a:xfrm>
              <a:off x="2654301" y="3430511"/>
              <a:ext cx="93663"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8" name="Line 55"/>
            <p:cNvSpPr>
              <a:spLocks noChangeShapeType="1"/>
            </p:cNvSpPr>
            <p:nvPr/>
          </p:nvSpPr>
          <p:spPr bwMode="auto">
            <a:xfrm>
              <a:off x="2862264" y="3382886"/>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9" name="Line 56"/>
            <p:cNvSpPr>
              <a:spLocks noChangeShapeType="1"/>
            </p:cNvSpPr>
            <p:nvPr/>
          </p:nvSpPr>
          <p:spPr bwMode="auto">
            <a:xfrm>
              <a:off x="2814639" y="3430511"/>
              <a:ext cx="92075"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0" name="Line 57"/>
            <p:cNvSpPr>
              <a:spLocks noChangeShapeType="1"/>
            </p:cNvSpPr>
            <p:nvPr/>
          </p:nvSpPr>
          <p:spPr bwMode="auto">
            <a:xfrm>
              <a:off x="2878139" y="3382886"/>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1" name="Line 58"/>
            <p:cNvSpPr>
              <a:spLocks noChangeShapeType="1"/>
            </p:cNvSpPr>
            <p:nvPr/>
          </p:nvSpPr>
          <p:spPr bwMode="auto">
            <a:xfrm>
              <a:off x="2830514" y="3430511"/>
              <a:ext cx="92075"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2" name="Line 59"/>
            <p:cNvSpPr>
              <a:spLocks noChangeShapeType="1"/>
            </p:cNvSpPr>
            <p:nvPr/>
          </p:nvSpPr>
          <p:spPr bwMode="auto">
            <a:xfrm>
              <a:off x="2897189" y="3382886"/>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3" name="Line 60"/>
            <p:cNvSpPr>
              <a:spLocks noChangeShapeType="1"/>
            </p:cNvSpPr>
            <p:nvPr/>
          </p:nvSpPr>
          <p:spPr bwMode="auto">
            <a:xfrm>
              <a:off x="2849564" y="3430511"/>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4" name="Line 61"/>
            <p:cNvSpPr>
              <a:spLocks noChangeShapeType="1"/>
            </p:cNvSpPr>
            <p:nvPr/>
          </p:nvSpPr>
          <p:spPr bwMode="auto">
            <a:xfrm>
              <a:off x="2941639" y="3382886"/>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5" name="Line 62"/>
            <p:cNvSpPr>
              <a:spLocks noChangeShapeType="1"/>
            </p:cNvSpPr>
            <p:nvPr/>
          </p:nvSpPr>
          <p:spPr bwMode="auto">
            <a:xfrm>
              <a:off x="2894014" y="3430511"/>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6" name="Line 63"/>
            <p:cNvSpPr>
              <a:spLocks noChangeShapeType="1"/>
            </p:cNvSpPr>
            <p:nvPr/>
          </p:nvSpPr>
          <p:spPr bwMode="auto">
            <a:xfrm>
              <a:off x="3087689" y="3474961"/>
              <a:ext cx="0" cy="92075"/>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7" name="Line 64"/>
            <p:cNvSpPr>
              <a:spLocks noChangeShapeType="1"/>
            </p:cNvSpPr>
            <p:nvPr/>
          </p:nvSpPr>
          <p:spPr bwMode="auto">
            <a:xfrm>
              <a:off x="3040064" y="3522586"/>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8" name="Line 65"/>
            <p:cNvSpPr>
              <a:spLocks noChangeShapeType="1"/>
            </p:cNvSpPr>
            <p:nvPr/>
          </p:nvSpPr>
          <p:spPr bwMode="auto">
            <a:xfrm>
              <a:off x="3186114" y="3659111"/>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9" name="Line 66"/>
            <p:cNvSpPr>
              <a:spLocks noChangeShapeType="1"/>
            </p:cNvSpPr>
            <p:nvPr/>
          </p:nvSpPr>
          <p:spPr bwMode="auto">
            <a:xfrm>
              <a:off x="3138489" y="3706736"/>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0" name="Line 67"/>
            <p:cNvSpPr>
              <a:spLocks noChangeShapeType="1"/>
            </p:cNvSpPr>
            <p:nvPr/>
          </p:nvSpPr>
          <p:spPr bwMode="auto">
            <a:xfrm>
              <a:off x="3309939" y="3659111"/>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1" name="Line 68"/>
            <p:cNvSpPr>
              <a:spLocks noChangeShapeType="1"/>
            </p:cNvSpPr>
            <p:nvPr/>
          </p:nvSpPr>
          <p:spPr bwMode="auto">
            <a:xfrm>
              <a:off x="3262314" y="3706736"/>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2" name="Line 69"/>
            <p:cNvSpPr>
              <a:spLocks noChangeShapeType="1"/>
            </p:cNvSpPr>
            <p:nvPr/>
          </p:nvSpPr>
          <p:spPr bwMode="auto">
            <a:xfrm>
              <a:off x="3363914" y="3773411"/>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3" name="Line 70"/>
            <p:cNvSpPr>
              <a:spLocks noChangeShapeType="1"/>
            </p:cNvSpPr>
            <p:nvPr/>
          </p:nvSpPr>
          <p:spPr bwMode="auto">
            <a:xfrm>
              <a:off x="3316289" y="3821036"/>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4" name="Line 71"/>
            <p:cNvSpPr>
              <a:spLocks noChangeShapeType="1"/>
            </p:cNvSpPr>
            <p:nvPr/>
          </p:nvSpPr>
          <p:spPr bwMode="auto">
            <a:xfrm>
              <a:off x="3455989" y="3773411"/>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5" name="Line 72"/>
            <p:cNvSpPr>
              <a:spLocks noChangeShapeType="1"/>
            </p:cNvSpPr>
            <p:nvPr/>
          </p:nvSpPr>
          <p:spPr bwMode="auto">
            <a:xfrm>
              <a:off x="3408364" y="3821036"/>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6" name="Line 73"/>
            <p:cNvSpPr>
              <a:spLocks noChangeShapeType="1"/>
            </p:cNvSpPr>
            <p:nvPr/>
          </p:nvSpPr>
          <p:spPr bwMode="auto">
            <a:xfrm>
              <a:off x="3525839" y="3773411"/>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7" name="Line 74"/>
            <p:cNvSpPr>
              <a:spLocks noChangeShapeType="1"/>
            </p:cNvSpPr>
            <p:nvPr/>
          </p:nvSpPr>
          <p:spPr bwMode="auto">
            <a:xfrm>
              <a:off x="3478214" y="3821036"/>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8" name="Line 75"/>
            <p:cNvSpPr>
              <a:spLocks noChangeShapeType="1"/>
            </p:cNvSpPr>
            <p:nvPr/>
          </p:nvSpPr>
          <p:spPr bwMode="auto">
            <a:xfrm>
              <a:off x="3684589" y="3773411"/>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9" name="Line 76"/>
            <p:cNvSpPr>
              <a:spLocks noChangeShapeType="1"/>
            </p:cNvSpPr>
            <p:nvPr/>
          </p:nvSpPr>
          <p:spPr bwMode="auto">
            <a:xfrm>
              <a:off x="3636964" y="3821036"/>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0" name="Line 77"/>
            <p:cNvSpPr>
              <a:spLocks noChangeShapeType="1"/>
            </p:cNvSpPr>
            <p:nvPr/>
          </p:nvSpPr>
          <p:spPr bwMode="auto">
            <a:xfrm>
              <a:off x="3738564" y="3773411"/>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1" name="Line 78"/>
            <p:cNvSpPr>
              <a:spLocks noChangeShapeType="1"/>
            </p:cNvSpPr>
            <p:nvPr/>
          </p:nvSpPr>
          <p:spPr bwMode="auto">
            <a:xfrm>
              <a:off x="3690939" y="3821036"/>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2" name="Line 79"/>
            <p:cNvSpPr>
              <a:spLocks noChangeShapeType="1"/>
            </p:cNvSpPr>
            <p:nvPr/>
          </p:nvSpPr>
          <p:spPr bwMode="auto">
            <a:xfrm>
              <a:off x="3805239" y="3773411"/>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3" name="Line 80"/>
            <p:cNvSpPr>
              <a:spLocks noChangeShapeType="1"/>
            </p:cNvSpPr>
            <p:nvPr/>
          </p:nvSpPr>
          <p:spPr bwMode="auto">
            <a:xfrm>
              <a:off x="3757614" y="3821036"/>
              <a:ext cx="92075"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4" name="Line 81"/>
            <p:cNvSpPr>
              <a:spLocks noChangeShapeType="1"/>
            </p:cNvSpPr>
            <p:nvPr/>
          </p:nvSpPr>
          <p:spPr bwMode="auto">
            <a:xfrm>
              <a:off x="4173539" y="3773411"/>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5" name="Line 82"/>
            <p:cNvSpPr>
              <a:spLocks noChangeShapeType="1"/>
            </p:cNvSpPr>
            <p:nvPr/>
          </p:nvSpPr>
          <p:spPr bwMode="auto">
            <a:xfrm>
              <a:off x="4125914" y="3821036"/>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6" name="Line 83"/>
            <p:cNvSpPr>
              <a:spLocks noChangeShapeType="1"/>
            </p:cNvSpPr>
            <p:nvPr/>
          </p:nvSpPr>
          <p:spPr bwMode="auto">
            <a:xfrm>
              <a:off x="4243389" y="3773411"/>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7" name="Line 84"/>
            <p:cNvSpPr>
              <a:spLocks noChangeShapeType="1"/>
            </p:cNvSpPr>
            <p:nvPr/>
          </p:nvSpPr>
          <p:spPr bwMode="auto">
            <a:xfrm>
              <a:off x="4195764" y="3821036"/>
              <a:ext cx="92075"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26" name="TextBox 225"/>
          <p:cNvSpPr txBox="1"/>
          <p:nvPr/>
        </p:nvSpPr>
        <p:spPr>
          <a:xfrm>
            <a:off x="383423" y="1912529"/>
            <a:ext cx="397866" cy="3471720"/>
          </a:xfrm>
          <a:prstGeom prst="rect">
            <a:avLst/>
          </a:prstGeom>
          <a:noFill/>
        </p:spPr>
        <p:txBody>
          <a:bodyPr wrap="none" rtlCol="0">
            <a:spAutoFit/>
          </a:bodyPr>
          <a:lstStyle/>
          <a:p>
            <a:pPr algn="r">
              <a:lnSpc>
                <a:spcPct val="300000"/>
              </a:lnSpc>
            </a:pPr>
            <a:r>
              <a:rPr lang="en-GB" sz="1200" dirty="0"/>
              <a:t>1.0</a:t>
            </a:r>
          </a:p>
          <a:p>
            <a:pPr algn="r">
              <a:lnSpc>
                <a:spcPct val="300000"/>
              </a:lnSpc>
            </a:pPr>
            <a:r>
              <a:rPr lang="en-GB" sz="1200" dirty="0"/>
              <a:t>0.8</a:t>
            </a:r>
          </a:p>
          <a:p>
            <a:pPr algn="r">
              <a:lnSpc>
                <a:spcPct val="300000"/>
              </a:lnSpc>
            </a:pPr>
            <a:r>
              <a:rPr lang="en-GB" sz="1200" dirty="0"/>
              <a:t>0.6</a:t>
            </a:r>
          </a:p>
          <a:p>
            <a:pPr algn="r">
              <a:lnSpc>
                <a:spcPct val="300000"/>
              </a:lnSpc>
            </a:pPr>
            <a:r>
              <a:rPr lang="en-GB" sz="1200" dirty="0"/>
              <a:t>0.4</a:t>
            </a:r>
          </a:p>
          <a:p>
            <a:pPr algn="r">
              <a:lnSpc>
                <a:spcPct val="300000"/>
              </a:lnSpc>
            </a:pPr>
            <a:r>
              <a:rPr lang="en-GB" sz="1200" dirty="0"/>
              <a:t>0.2</a:t>
            </a:r>
          </a:p>
          <a:p>
            <a:pPr algn="r">
              <a:lnSpc>
                <a:spcPct val="300000"/>
              </a:lnSpc>
            </a:pPr>
            <a:r>
              <a:rPr lang="en-GB" sz="1200" dirty="0"/>
              <a:t>0</a:t>
            </a:r>
          </a:p>
        </p:txBody>
      </p:sp>
      <p:sp>
        <p:nvSpPr>
          <p:cNvPr id="228" name="TextBox 227"/>
          <p:cNvSpPr txBox="1"/>
          <p:nvPr/>
        </p:nvSpPr>
        <p:spPr>
          <a:xfrm>
            <a:off x="781289" y="5163066"/>
            <a:ext cx="3265638" cy="276999"/>
          </a:xfrm>
          <a:prstGeom prst="rect">
            <a:avLst/>
          </a:prstGeom>
          <a:noFill/>
        </p:spPr>
        <p:txBody>
          <a:bodyPr wrap="none" rtlCol="0">
            <a:spAutoFit/>
          </a:bodyPr>
          <a:lstStyle/>
          <a:p>
            <a:pPr>
              <a:tabLst>
                <a:tab pos="603250" algn="ctr"/>
                <a:tab pos="1171575" algn="ctr"/>
                <a:tab pos="1739900" algn="ctr"/>
                <a:tab pos="2308225" algn="ctr"/>
                <a:tab pos="2882900" algn="ctr"/>
                <a:tab pos="3355975" algn="ctr"/>
              </a:tabLst>
            </a:pPr>
            <a:r>
              <a:rPr lang="en-GB" sz="1200" dirty="0"/>
              <a:t>0	200	400	600	800	1000</a:t>
            </a:r>
          </a:p>
        </p:txBody>
      </p:sp>
      <p:sp>
        <p:nvSpPr>
          <p:cNvPr id="229" name="TextBox 228"/>
          <p:cNvSpPr txBox="1"/>
          <p:nvPr/>
        </p:nvSpPr>
        <p:spPr>
          <a:xfrm>
            <a:off x="2147047" y="5384249"/>
            <a:ext cx="534122" cy="276999"/>
          </a:xfrm>
          <a:prstGeom prst="rect">
            <a:avLst/>
          </a:prstGeom>
          <a:noFill/>
        </p:spPr>
        <p:txBody>
          <a:bodyPr wrap="none" rtlCol="0">
            <a:spAutoFit/>
          </a:bodyPr>
          <a:lstStyle/>
          <a:p>
            <a:pPr algn="ctr"/>
            <a:r>
              <a:rPr lang="en-GB" sz="1200" dirty="0"/>
              <a:t>Days</a:t>
            </a:r>
          </a:p>
        </p:txBody>
      </p:sp>
      <p:cxnSp>
        <p:nvCxnSpPr>
          <p:cNvPr id="241" name="Straight Connector 240"/>
          <p:cNvCxnSpPr/>
          <p:nvPr/>
        </p:nvCxnSpPr>
        <p:spPr>
          <a:xfrm>
            <a:off x="1552050" y="2759409"/>
            <a:ext cx="203200" cy="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1552050" y="2319201"/>
            <a:ext cx="203200" cy="0"/>
          </a:xfrm>
          <a:prstGeom prst="line">
            <a:avLst/>
          </a:prstGeom>
          <a:ln w="25400">
            <a:solidFill>
              <a:srgbClr val="2894FF"/>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533006" y="1935405"/>
            <a:ext cx="583713" cy="338554"/>
          </a:xfrm>
          <a:prstGeom prst="rect">
            <a:avLst/>
          </a:prstGeom>
        </p:spPr>
        <p:txBody>
          <a:bodyPr wrap="none">
            <a:spAutoFit/>
          </a:bodyPr>
          <a:lstStyle/>
          <a:p>
            <a:pPr defTabSz="914400" fontAlgn="base">
              <a:spcBef>
                <a:spcPct val="0"/>
              </a:spcBef>
              <a:spcAft>
                <a:spcPct val="0"/>
              </a:spcAft>
            </a:pPr>
            <a:r>
              <a:rPr lang="en-GB" sz="1600" b="1" dirty="0">
                <a:solidFill>
                  <a:srgbClr val="363636"/>
                </a:solidFill>
                <a:latin typeface="Arial" charset="0"/>
                <a:cs typeface="Arial" charset="0"/>
              </a:rPr>
              <a:t>PFS</a:t>
            </a:r>
            <a:endParaRPr lang="en-US" sz="1600" dirty="0">
              <a:solidFill>
                <a:srgbClr val="363636"/>
              </a:solidFill>
              <a:latin typeface="Arial" charset="0"/>
              <a:cs typeface="Arial" charset="0"/>
            </a:endParaRPr>
          </a:p>
        </p:txBody>
      </p:sp>
      <p:sp>
        <p:nvSpPr>
          <p:cNvPr id="14" name="Rectangle 13"/>
          <p:cNvSpPr/>
          <p:nvPr/>
        </p:nvSpPr>
        <p:spPr>
          <a:xfrm>
            <a:off x="6177166" y="2180752"/>
            <a:ext cx="2978701" cy="907941"/>
          </a:xfrm>
          <a:prstGeom prst="rect">
            <a:avLst/>
          </a:prstGeom>
        </p:spPr>
        <p:txBody>
          <a:bodyPr wrap="none">
            <a:spAutoFit/>
          </a:bodyPr>
          <a:lstStyle/>
          <a:p>
            <a:pPr>
              <a:spcAft>
                <a:spcPts val="600"/>
              </a:spcAft>
              <a:tabLst>
                <a:tab pos="1616075" algn="l"/>
              </a:tabLst>
            </a:pPr>
            <a:r>
              <a:rPr lang="en-NZ" sz="1200" dirty="0"/>
              <a:t>Docetaxel + cisplatin:	4.6 months</a:t>
            </a:r>
            <a:br>
              <a:rPr lang="en-NZ" sz="1200" dirty="0"/>
            </a:br>
            <a:r>
              <a:rPr lang="en-NZ" sz="1200" dirty="0"/>
              <a:t>	(95% CI 3.7, 5.6)</a:t>
            </a:r>
          </a:p>
          <a:p>
            <a:pPr defTabSz="914400" fontAlgn="base">
              <a:spcBef>
                <a:spcPct val="0"/>
              </a:spcBef>
              <a:spcAft>
                <a:spcPts val="600"/>
              </a:spcAft>
              <a:tabLst>
                <a:tab pos="1616075" algn="l"/>
              </a:tabLst>
            </a:pPr>
            <a:r>
              <a:rPr lang="en-NZ" sz="1200" dirty="0">
                <a:latin typeface="Arial" charset="0"/>
                <a:cs typeface="Arial" charset="0"/>
              </a:rPr>
              <a:t>Pemetrexed + cisplatin:	4.7 months</a:t>
            </a:r>
            <a:br>
              <a:rPr lang="en-NZ" sz="1200" dirty="0">
                <a:latin typeface="Arial" charset="0"/>
                <a:cs typeface="Arial" charset="0"/>
              </a:rPr>
            </a:br>
            <a:r>
              <a:rPr lang="en-NZ" sz="1200" dirty="0">
                <a:latin typeface="Arial" charset="0"/>
                <a:cs typeface="Arial" charset="0"/>
              </a:rPr>
              <a:t>	(95% CI 4.4, 5.1)</a:t>
            </a:r>
          </a:p>
        </p:txBody>
      </p:sp>
      <p:grpSp>
        <p:nvGrpSpPr>
          <p:cNvPr id="5310" name="Group 5309"/>
          <p:cNvGrpSpPr/>
          <p:nvPr/>
        </p:nvGrpSpPr>
        <p:grpSpPr>
          <a:xfrm>
            <a:off x="5234579" y="2352309"/>
            <a:ext cx="2935288" cy="2828925"/>
            <a:chOff x="5646739" y="2195436"/>
            <a:chExt cx="2935288" cy="2828925"/>
          </a:xfrm>
        </p:grpSpPr>
        <p:sp>
          <p:nvSpPr>
            <p:cNvPr id="5263" name="Freeform 160"/>
            <p:cNvSpPr>
              <a:spLocks/>
            </p:cNvSpPr>
            <p:nvPr/>
          </p:nvSpPr>
          <p:spPr bwMode="auto">
            <a:xfrm>
              <a:off x="5738814" y="2195436"/>
              <a:ext cx="2843213" cy="2736850"/>
            </a:xfrm>
            <a:custGeom>
              <a:avLst/>
              <a:gdLst>
                <a:gd name="T0" fmla="*/ 0 w 1791"/>
                <a:gd name="T1" fmla="*/ 0 h 1724"/>
                <a:gd name="T2" fmla="*/ 0 w 1791"/>
                <a:gd name="T3" fmla="*/ 1724 h 1724"/>
                <a:gd name="T4" fmla="*/ 1791 w 1791"/>
                <a:gd name="T5" fmla="*/ 1724 h 1724"/>
              </a:gdLst>
              <a:ahLst/>
              <a:cxnLst>
                <a:cxn ang="0">
                  <a:pos x="T0" y="T1"/>
                </a:cxn>
                <a:cxn ang="0">
                  <a:pos x="T2" y="T3"/>
                </a:cxn>
                <a:cxn ang="0">
                  <a:pos x="T4" y="T5"/>
                </a:cxn>
              </a:cxnLst>
              <a:rect l="0" t="0" r="r" b="b"/>
              <a:pathLst>
                <a:path w="1791" h="1724">
                  <a:moveTo>
                    <a:pt x="0" y="0"/>
                  </a:moveTo>
                  <a:lnTo>
                    <a:pt x="0" y="1724"/>
                  </a:lnTo>
                  <a:lnTo>
                    <a:pt x="1791" y="1724"/>
                  </a:lnTo>
                </a:path>
              </a:pathLst>
            </a:custGeom>
            <a:noFill/>
            <a:ln w="285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4" name="Line 161"/>
            <p:cNvSpPr>
              <a:spLocks noChangeShapeType="1"/>
            </p:cNvSpPr>
            <p:nvPr/>
          </p:nvSpPr>
          <p:spPr bwMode="auto">
            <a:xfrm>
              <a:off x="5646739" y="2195436"/>
              <a:ext cx="9207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5" name="Line 162"/>
            <p:cNvSpPr>
              <a:spLocks noChangeShapeType="1"/>
            </p:cNvSpPr>
            <p:nvPr/>
          </p:nvSpPr>
          <p:spPr bwMode="auto">
            <a:xfrm>
              <a:off x="5646739" y="2744711"/>
              <a:ext cx="9207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6" name="Line 163"/>
            <p:cNvSpPr>
              <a:spLocks noChangeShapeType="1"/>
            </p:cNvSpPr>
            <p:nvPr/>
          </p:nvSpPr>
          <p:spPr bwMode="auto">
            <a:xfrm>
              <a:off x="5646739" y="3290811"/>
              <a:ext cx="9207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7" name="Line 164"/>
            <p:cNvSpPr>
              <a:spLocks noChangeShapeType="1"/>
            </p:cNvSpPr>
            <p:nvPr/>
          </p:nvSpPr>
          <p:spPr bwMode="auto">
            <a:xfrm>
              <a:off x="5646739" y="3836911"/>
              <a:ext cx="9207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8" name="Line 165"/>
            <p:cNvSpPr>
              <a:spLocks noChangeShapeType="1"/>
            </p:cNvSpPr>
            <p:nvPr/>
          </p:nvSpPr>
          <p:spPr bwMode="auto">
            <a:xfrm>
              <a:off x="5646739" y="4386186"/>
              <a:ext cx="9207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9" name="Line 166"/>
            <p:cNvSpPr>
              <a:spLocks noChangeShapeType="1"/>
            </p:cNvSpPr>
            <p:nvPr/>
          </p:nvSpPr>
          <p:spPr bwMode="auto">
            <a:xfrm>
              <a:off x="5646739" y="4932286"/>
              <a:ext cx="9207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0" name="Line 167"/>
            <p:cNvSpPr>
              <a:spLocks noChangeShapeType="1"/>
            </p:cNvSpPr>
            <p:nvPr/>
          </p:nvSpPr>
          <p:spPr bwMode="auto">
            <a:xfrm>
              <a:off x="8582026" y="4932286"/>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1" name="Line 168"/>
            <p:cNvSpPr>
              <a:spLocks noChangeShapeType="1"/>
            </p:cNvSpPr>
            <p:nvPr/>
          </p:nvSpPr>
          <p:spPr bwMode="auto">
            <a:xfrm>
              <a:off x="8013701" y="4932286"/>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2" name="Line 169"/>
            <p:cNvSpPr>
              <a:spLocks noChangeShapeType="1"/>
            </p:cNvSpPr>
            <p:nvPr/>
          </p:nvSpPr>
          <p:spPr bwMode="auto">
            <a:xfrm>
              <a:off x="7445376" y="4932286"/>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3" name="Line 170"/>
            <p:cNvSpPr>
              <a:spLocks noChangeShapeType="1"/>
            </p:cNvSpPr>
            <p:nvPr/>
          </p:nvSpPr>
          <p:spPr bwMode="auto">
            <a:xfrm>
              <a:off x="6878639" y="4932286"/>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4" name="Line 171"/>
            <p:cNvSpPr>
              <a:spLocks noChangeShapeType="1"/>
            </p:cNvSpPr>
            <p:nvPr/>
          </p:nvSpPr>
          <p:spPr bwMode="auto">
            <a:xfrm>
              <a:off x="6307139" y="4932286"/>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5" name="Line 172"/>
            <p:cNvSpPr>
              <a:spLocks noChangeShapeType="1"/>
            </p:cNvSpPr>
            <p:nvPr/>
          </p:nvSpPr>
          <p:spPr bwMode="auto">
            <a:xfrm>
              <a:off x="5738814" y="4932286"/>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308" name="Group 5307"/>
          <p:cNvGrpSpPr/>
          <p:nvPr/>
        </p:nvGrpSpPr>
        <p:grpSpPr>
          <a:xfrm>
            <a:off x="5342529" y="2304684"/>
            <a:ext cx="2703513" cy="2784475"/>
            <a:chOff x="5754689" y="2147811"/>
            <a:chExt cx="2703513" cy="2784475"/>
          </a:xfrm>
        </p:grpSpPr>
        <p:sp>
          <p:nvSpPr>
            <p:cNvPr id="5293" name="Freeform 190"/>
            <p:cNvSpPr>
              <a:spLocks/>
            </p:cNvSpPr>
            <p:nvPr/>
          </p:nvSpPr>
          <p:spPr bwMode="auto">
            <a:xfrm>
              <a:off x="5754689" y="2195436"/>
              <a:ext cx="2703513" cy="2736850"/>
            </a:xfrm>
            <a:custGeom>
              <a:avLst/>
              <a:gdLst>
                <a:gd name="T0" fmla="*/ 46 w 1703"/>
                <a:gd name="T1" fmla="*/ 0 h 1724"/>
                <a:gd name="T2" fmla="*/ 106 w 1703"/>
                <a:gd name="T3" fmla="*/ 28 h 1724"/>
                <a:gd name="T4" fmla="*/ 110 w 1703"/>
                <a:gd name="T5" fmla="*/ 82 h 1724"/>
                <a:gd name="T6" fmla="*/ 116 w 1703"/>
                <a:gd name="T7" fmla="*/ 110 h 1724"/>
                <a:gd name="T8" fmla="*/ 120 w 1703"/>
                <a:gd name="T9" fmla="*/ 138 h 1724"/>
                <a:gd name="T10" fmla="*/ 124 w 1703"/>
                <a:gd name="T11" fmla="*/ 166 h 1724"/>
                <a:gd name="T12" fmla="*/ 132 w 1703"/>
                <a:gd name="T13" fmla="*/ 218 h 1724"/>
                <a:gd name="T14" fmla="*/ 134 w 1703"/>
                <a:gd name="T15" fmla="*/ 246 h 1724"/>
                <a:gd name="T16" fmla="*/ 140 w 1703"/>
                <a:gd name="T17" fmla="*/ 274 h 1724"/>
                <a:gd name="T18" fmla="*/ 238 w 1703"/>
                <a:gd name="T19" fmla="*/ 302 h 1724"/>
                <a:gd name="T20" fmla="*/ 252 w 1703"/>
                <a:gd name="T21" fmla="*/ 330 h 1724"/>
                <a:gd name="T22" fmla="*/ 270 w 1703"/>
                <a:gd name="T23" fmla="*/ 360 h 1724"/>
                <a:gd name="T24" fmla="*/ 278 w 1703"/>
                <a:gd name="T25" fmla="*/ 390 h 1724"/>
                <a:gd name="T26" fmla="*/ 292 w 1703"/>
                <a:gd name="T27" fmla="*/ 418 h 1724"/>
                <a:gd name="T28" fmla="*/ 374 w 1703"/>
                <a:gd name="T29" fmla="*/ 448 h 1724"/>
                <a:gd name="T30" fmla="*/ 418 w 1703"/>
                <a:gd name="T31" fmla="*/ 480 h 1724"/>
                <a:gd name="T32" fmla="*/ 420 w 1703"/>
                <a:gd name="T33" fmla="*/ 512 h 1724"/>
                <a:gd name="T34" fmla="*/ 428 w 1703"/>
                <a:gd name="T35" fmla="*/ 542 h 1724"/>
                <a:gd name="T36" fmla="*/ 450 w 1703"/>
                <a:gd name="T37" fmla="*/ 574 h 1724"/>
                <a:gd name="T38" fmla="*/ 458 w 1703"/>
                <a:gd name="T39" fmla="*/ 604 h 1724"/>
                <a:gd name="T40" fmla="*/ 468 w 1703"/>
                <a:gd name="T41" fmla="*/ 636 h 1724"/>
                <a:gd name="T42" fmla="*/ 478 w 1703"/>
                <a:gd name="T43" fmla="*/ 728 h 1724"/>
                <a:gd name="T44" fmla="*/ 492 w 1703"/>
                <a:gd name="T45" fmla="*/ 760 h 1724"/>
                <a:gd name="T46" fmla="*/ 496 w 1703"/>
                <a:gd name="T47" fmla="*/ 820 h 1724"/>
                <a:gd name="T48" fmla="*/ 500 w 1703"/>
                <a:gd name="T49" fmla="*/ 852 h 1724"/>
                <a:gd name="T50" fmla="*/ 514 w 1703"/>
                <a:gd name="T51" fmla="*/ 914 h 1724"/>
                <a:gd name="T52" fmla="*/ 522 w 1703"/>
                <a:gd name="T53" fmla="*/ 978 h 1724"/>
                <a:gd name="T54" fmla="*/ 542 w 1703"/>
                <a:gd name="T55" fmla="*/ 1008 h 1724"/>
                <a:gd name="T56" fmla="*/ 568 w 1703"/>
                <a:gd name="T57" fmla="*/ 1070 h 1724"/>
                <a:gd name="T58" fmla="*/ 572 w 1703"/>
                <a:gd name="T59" fmla="*/ 1102 h 1724"/>
                <a:gd name="T60" fmla="*/ 576 w 1703"/>
                <a:gd name="T61" fmla="*/ 1132 h 1724"/>
                <a:gd name="T62" fmla="*/ 590 w 1703"/>
                <a:gd name="T63" fmla="*/ 1164 h 1724"/>
                <a:gd name="T64" fmla="*/ 592 w 1703"/>
                <a:gd name="T65" fmla="*/ 1194 h 1724"/>
                <a:gd name="T66" fmla="*/ 596 w 1703"/>
                <a:gd name="T67" fmla="*/ 1224 h 1724"/>
                <a:gd name="T68" fmla="*/ 606 w 1703"/>
                <a:gd name="T69" fmla="*/ 1256 h 1724"/>
                <a:gd name="T70" fmla="*/ 632 w 1703"/>
                <a:gd name="T71" fmla="*/ 1288 h 1724"/>
                <a:gd name="T72" fmla="*/ 702 w 1703"/>
                <a:gd name="T73" fmla="*/ 1318 h 1724"/>
                <a:gd name="T74" fmla="*/ 704 w 1703"/>
                <a:gd name="T75" fmla="*/ 1352 h 1724"/>
                <a:gd name="T76" fmla="*/ 714 w 1703"/>
                <a:gd name="T77" fmla="*/ 1420 h 1724"/>
                <a:gd name="T78" fmla="*/ 720 w 1703"/>
                <a:gd name="T79" fmla="*/ 1454 h 1724"/>
                <a:gd name="T80" fmla="*/ 762 w 1703"/>
                <a:gd name="T81" fmla="*/ 1486 h 1724"/>
                <a:gd name="T82" fmla="*/ 872 w 1703"/>
                <a:gd name="T83" fmla="*/ 1520 h 1724"/>
                <a:gd name="T84" fmla="*/ 1015 w 1703"/>
                <a:gd name="T85" fmla="*/ 1554 h 1724"/>
                <a:gd name="T86" fmla="*/ 1083 w 1703"/>
                <a:gd name="T87" fmla="*/ 1588 h 1724"/>
                <a:gd name="T88" fmla="*/ 1291 w 1703"/>
                <a:gd name="T89" fmla="*/ 1656 h 1724"/>
                <a:gd name="T90" fmla="*/ 1703 w 1703"/>
                <a:gd name="T91" fmla="*/ 1690 h 1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3" h="1724">
                  <a:moveTo>
                    <a:pt x="0" y="0"/>
                  </a:moveTo>
                  <a:lnTo>
                    <a:pt x="46" y="0"/>
                  </a:lnTo>
                  <a:lnTo>
                    <a:pt x="46" y="28"/>
                  </a:lnTo>
                  <a:lnTo>
                    <a:pt x="106" y="28"/>
                  </a:lnTo>
                  <a:lnTo>
                    <a:pt x="106" y="82"/>
                  </a:lnTo>
                  <a:lnTo>
                    <a:pt x="110" y="82"/>
                  </a:lnTo>
                  <a:lnTo>
                    <a:pt x="110" y="110"/>
                  </a:lnTo>
                  <a:lnTo>
                    <a:pt x="116" y="110"/>
                  </a:lnTo>
                  <a:lnTo>
                    <a:pt x="116" y="138"/>
                  </a:lnTo>
                  <a:lnTo>
                    <a:pt x="120" y="138"/>
                  </a:lnTo>
                  <a:lnTo>
                    <a:pt x="120" y="166"/>
                  </a:lnTo>
                  <a:lnTo>
                    <a:pt x="124" y="166"/>
                  </a:lnTo>
                  <a:lnTo>
                    <a:pt x="124" y="218"/>
                  </a:lnTo>
                  <a:lnTo>
                    <a:pt x="132" y="218"/>
                  </a:lnTo>
                  <a:lnTo>
                    <a:pt x="132" y="246"/>
                  </a:lnTo>
                  <a:lnTo>
                    <a:pt x="134" y="246"/>
                  </a:lnTo>
                  <a:lnTo>
                    <a:pt x="134" y="274"/>
                  </a:lnTo>
                  <a:lnTo>
                    <a:pt x="140" y="274"/>
                  </a:lnTo>
                  <a:lnTo>
                    <a:pt x="140" y="302"/>
                  </a:lnTo>
                  <a:lnTo>
                    <a:pt x="238" y="302"/>
                  </a:lnTo>
                  <a:lnTo>
                    <a:pt x="238" y="330"/>
                  </a:lnTo>
                  <a:lnTo>
                    <a:pt x="252" y="330"/>
                  </a:lnTo>
                  <a:lnTo>
                    <a:pt x="252" y="360"/>
                  </a:lnTo>
                  <a:lnTo>
                    <a:pt x="270" y="360"/>
                  </a:lnTo>
                  <a:lnTo>
                    <a:pt x="270" y="390"/>
                  </a:lnTo>
                  <a:lnTo>
                    <a:pt x="278" y="390"/>
                  </a:lnTo>
                  <a:lnTo>
                    <a:pt x="278" y="418"/>
                  </a:lnTo>
                  <a:lnTo>
                    <a:pt x="292" y="418"/>
                  </a:lnTo>
                  <a:lnTo>
                    <a:pt x="292" y="448"/>
                  </a:lnTo>
                  <a:lnTo>
                    <a:pt x="374" y="448"/>
                  </a:lnTo>
                  <a:lnTo>
                    <a:pt x="374" y="480"/>
                  </a:lnTo>
                  <a:lnTo>
                    <a:pt x="418" y="480"/>
                  </a:lnTo>
                  <a:lnTo>
                    <a:pt x="418" y="512"/>
                  </a:lnTo>
                  <a:lnTo>
                    <a:pt x="420" y="512"/>
                  </a:lnTo>
                  <a:lnTo>
                    <a:pt x="420" y="542"/>
                  </a:lnTo>
                  <a:lnTo>
                    <a:pt x="428" y="542"/>
                  </a:lnTo>
                  <a:lnTo>
                    <a:pt x="428" y="574"/>
                  </a:lnTo>
                  <a:lnTo>
                    <a:pt x="450" y="574"/>
                  </a:lnTo>
                  <a:lnTo>
                    <a:pt x="450" y="604"/>
                  </a:lnTo>
                  <a:lnTo>
                    <a:pt x="458" y="604"/>
                  </a:lnTo>
                  <a:lnTo>
                    <a:pt x="458" y="636"/>
                  </a:lnTo>
                  <a:lnTo>
                    <a:pt x="468" y="636"/>
                  </a:lnTo>
                  <a:lnTo>
                    <a:pt x="468" y="728"/>
                  </a:lnTo>
                  <a:lnTo>
                    <a:pt x="478" y="728"/>
                  </a:lnTo>
                  <a:lnTo>
                    <a:pt x="478" y="760"/>
                  </a:lnTo>
                  <a:lnTo>
                    <a:pt x="492" y="760"/>
                  </a:lnTo>
                  <a:lnTo>
                    <a:pt x="492" y="820"/>
                  </a:lnTo>
                  <a:lnTo>
                    <a:pt x="496" y="820"/>
                  </a:lnTo>
                  <a:lnTo>
                    <a:pt x="496" y="852"/>
                  </a:lnTo>
                  <a:lnTo>
                    <a:pt x="500" y="852"/>
                  </a:lnTo>
                  <a:lnTo>
                    <a:pt x="500" y="914"/>
                  </a:lnTo>
                  <a:lnTo>
                    <a:pt x="514" y="914"/>
                  </a:lnTo>
                  <a:lnTo>
                    <a:pt x="514" y="978"/>
                  </a:lnTo>
                  <a:lnTo>
                    <a:pt x="522" y="978"/>
                  </a:lnTo>
                  <a:lnTo>
                    <a:pt x="522" y="1008"/>
                  </a:lnTo>
                  <a:lnTo>
                    <a:pt x="542" y="1008"/>
                  </a:lnTo>
                  <a:lnTo>
                    <a:pt x="542" y="1070"/>
                  </a:lnTo>
                  <a:lnTo>
                    <a:pt x="568" y="1070"/>
                  </a:lnTo>
                  <a:lnTo>
                    <a:pt x="568" y="1102"/>
                  </a:lnTo>
                  <a:lnTo>
                    <a:pt x="572" y="1102"/>
                  </a:lnTo>
                  <a:lnTo>
                    <a:pt x="572" y="1132"/>
                  </a:lnTo>
                  <a:lnTo>
                    <a:pt x="576" y="1132"/>
                  </a:lnTo>
                  <a:lnTo>
                    <a:pt x="576" y="1164"/>
                  </a:lnTo>
                  <a:lnTo>
                    <a:pt x="590" y="1164"/>
                  </a:lnTo>
                  <a:lnTo>
                    <a:pt x="590" y="1194"/>
                  </a:lnTo>
                  <a:lnTo>
                    <a:pt x="592" y="1194"/>
                  </a:lnTo>
                  <a:lnTo>
                    <a:pt x="592" y="1224"/>
                  </a:lnTo>
                  <a:lnTo>
                    <a:pt x="596" y="1224"/>
                  </a:lnTo>
                  <a:lnTo>
                    <a:pt x="596" y="1256"/>
                  </a:lnTo>
                  <a:lnTo>
                    <a:pt x="606" y="1256"/>
                  </a:lnTo>
                  <a:lnTo>
                    <a:pt x="606" y="1288"/>
                  </a:lnTo>
                  <a:lnTo>
                    <a:pt x="632" y="1288"/>
                  </a:lnTo>
                  <a:lnTo>
                    <a:pt x="632" y="1318"/>
                  </a:lnTo>
                  <a:lnTo>
                    <a:pt x="702" y="1318"/>
                  </a:lnTo>
                  <a:lnTo>
                    <a:pt x="702" y="1352"/>
                  </a:lnTo>
                  <a:lnTo>
                    <a:pt x="704" y="1352"/>
                  </a:lnTo>
                  <a:lnTo>
                    <a:pt x="704" y="1420"/>
                  </a:lnTo>
                  <a:lnTo>
                    <a:pt x="714" y="1420"/>
                  </a:lnTo>
                  <a:lnTo>
                    <a:pt x="714" y="1454"/>
                  </a:lnTo>
                  <a:lnTo>
                    <a:pt x="720" y="1454"/>
                  </a:lnTo>
                  <a:lnTo>
                    <a:pt x="720" y="1486"/>
                  </a:lnTo>
                  <a:lnTo>
                    <a:pt x="762" y="1486"/>
                  </a:lnTo>
                  <a:lnTo>
                    <a:pt x="762" y="1520"/>
                  </a:lnTo>
                  <a:lnTo>
                    <a:pt x="872" y="1520"/>
                  </a:lnTo>
                  <a:lnTo>
                    <a:pt x="872" y="1554"/>
                  </a:lnTo>
                  <a:lnTo>
                    <a:pt x="1015" y="1554"/>
                  </a:lnTo>
                  <a:lnTo>
                    <a:pt x="1015" y="1588"/>
                  </a:lnTo>
                  <a:lnTo>
                    <a:pt x="1083" y="1588"/>
                  </a:lnTo>
                  <a:lnTo>
                    <a:pt x="1083" y="1656"/>
                  </a:lnTo>
                  <a:lnTo>
                    <a:pt x="1291" y="1656"/>
                  </a:lnTo>
                  <a:lnTo>
                    <a:pt x="1291" y="1690"/>
                  </a:lnTo>
                  <a:lnTo>
                    <a:pt x="1703" y="1690"/>
                  </a:lnTo>
                  <a:lnTo>
                    <a:pt x="1703" y="1724"/>
                  </a:lnTo>
                </a:path>
              </a:pathLst>
            </a:custGeom>
            <a:noFill/>
            <a:ln w="28575"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4" name="Line 191"/>
            <p:cNvSpPr>
              <a:spLocks noChangeShapeType="1"/>
            </p:cNvSpPr>
            <p:nvPr/>
          </p:nvSpPr>
          <p:spPr bwMode="auto">
            <a:xfrm>
              <a:off x="5818189" y="2147811"/>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5" name="Line 192"/>
            <p:cNvSpPr>
              <a:spLocks noChangeShapeType="1"/>
            </p:cNvSpPr>
            <p:nvPr/>
          </p:nvSpPr>
          <p:spPr bwMode="auto">
            <a:xfrm>
              <a:off x="5773739" y="2195436"/>
              <a:ext cx="92075"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6" name="Line 193"/>
            <p:cNvSpPr>
              <a:spLocks noChangeShapeType="1"/>
            </p:cNvSpPr>
            <p:nvPr/>
          </p:nvSpPr>
          <p:spPr bwMode="auto">
            <a:xfrm>
              <a:off x="5907089" y="2192261"/>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7" name="Line 194"/>
            <p:cNvSpPr>
              <a:spLocks noChangeShapeType="1"/>
            </p:cNvSpPr>
            <p:nvPr/>
          </p:nvSpPr>
          <p:spPr bwMode="auto">
            <a:xfrm>
              <a:off x="5859464" y="2239886"/>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8" name="Line 195"/>
            <p:cNvSpPr>
              <a:spLocks noChangeShapeType="1"/>
            </p:cNvSpPr>
            <p:nvPr/>
          </p:nvSpPr>
          <p:spPr bwMode="auto">
            <a:xfrm>
              <a:off x="5970589" y="2582786"/>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9" name="Line 196"/>
            <p:cNvSpPr>
              <a:spLocks noChangeShapeType="1"/>
            </p:cNvSpPr>
            <p:nvPr/>
          </p:nvSpPr>
          <p:spPr bwMode="auto">
            <a:xfrm>
              <a:off x="5922964" y="2630411"/>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0" name="Line 197"/>
            <p:cNvSpPr>
              <a:spLocks noChangeShapeType="1"/>
            </p:cNvSpPr>
            <p:nvPr/>
          </p:nvSpPr>
          <p:spPr bwMode="auto">
            <a:xfrm>
              <a:off x="5995989" y="2627236"/>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1" name="Line 198"/>
            <p:cNvSpPr>
              <a:spLocks noChangeShapeType="1"/>
            </p:cNvSpPr>
            <p:nvPr/>
          </p:nvSpPr>
          <p:spPr bwMode="auto">
            <a:xfrm>
              <a:off x="5948364" y="2674861"/>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2" name="Line 199"/>
            <p:cNvSpPr>
              <a:spLocks noChangeShapeType="1"/>
            </p:cNvSpPr>
            <p:nvPr/>
          </p:nvSpPr>
          <p:spPr bwMode="auto">
            <a:xfrm>
              <a:off x="6034089" y="2627236"/>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3" name="Line 200"/>
            <p:cNvSpPr>
              <a:spLocks noChangeShapeType="1"/>
            </p:cNvSpPr>
            <p:nvPr/>
          </p:nvSpPr>
          <p:spPr bwMode="auto">
            <a:xfrm>
              <a:off x="5986464" y="2674861"/>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4" name="Line 201"/>
            <p:cNvSpPr>
              <a:spLocks noChangeShapeType="1"/>
            </p:cNvSpPr>
            <p:nvPr/>
          </p:nvSpPr>
          <p:spPr bwMode="auto">
            <a:xfrm>
              <a:off x="6154739" y="2719311"/>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5" name="Line 202"/>
            <p:cNvSpPr>
              <a:spLocks noChangeShapeType="1"/>
            </p:cNvSpPr>
            <p:nvPr/>
          </p:nvSpPr>
          <p:spPr bwMode="auto">
            <a:xfrm>
              <a:off x="6107114" y="2766936"/>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6" name="Line 203"/>
            <p:cNvSpPr>
              <a:spLocks noChangeShapeType="1"/>
            </p:cNvSpPr>
            <p:nvPr/>
          </p:nvSpPr>
          <p:spPr bwMode="auto">
            <a:xfrm>
              <a:off x="6211889" y="2811386"/>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7" name="Line 204"/>
            <p:cNvSpPr>
              <a:spLocks noChangeShapeType="1"/>
            </p:cNvSpPr>
            <p:nvPr/>
          </p:nvSpPr>
          <p:spPr bwMode="auto">
            <a:xfrm>
              <a:off x="6164264" y="2859011"/>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Line 206"/>
            <p:cNvSpPr>
              <a:spLocks noChangeShapeType="1"/>
            </p:cNvSpPr>
            <p:nvPr/>
          </p:nvSpPr>
          <p:spPr bwMode="auto">
            <a:xfrm>
              <a:off x="6246814" y="2859011"/>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207"/>
            <p:cNvSpPr>
              <a:spLocks noChangeShapeType="1"/>
            </p:cNvSpPr>
            <p:nvPr/>
          </p:nvSpPr>
          <p:spPr bwMode="auto">
            <a:xfrm>
              <a:off x="6199189" y="2906636"/>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208"/>
            <p:cNvSpPr>
              <a:spLocks noChangeShapeType="1"/>
            </p:cNvSpPr>
            <p:nvPr/>
          </p:nvSpPr>
          <p:spPr bwMode="auto">
            <a:xfrm>
              <a:off x="6837364" y="4240136"/>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209"/>
            <p:cNvSpPr>
              <a:spLocks noChangeShapeType="1"/>
            </p:cNvSpPr>
            <p:nvPr/>
          </p:nvSpPr>
          <p:spPr bwMode="auto">
            <a:xfrm>
              <a:off x="6789739" y="4287761"/>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309" name="Group 5308"/>
          <p:cNvGrpSpPr/>
          <p:nvPr/>
        </p:nvGrpSpPr>
        <p:grpSpPr>
          <a:xfrm>
            <a:off x="5326654" y="2352309"/>
            <a:ext cx="1852613" cy="2736850"/>
            <a:chOff x="5738814" y="2195436"/>
            <a:chExt cx="1852613" cy="2736850"/>
          </a:xfrm>
        </p:grpSpPr>
        <p:sp>
          <p:nvSpPr>
            <p:cNvPr id="5276" name="Freeform 173"/>
            <p:cNvSpPr>
              <a:spLocks/>
            </p:cNvSpPr>
            <p:nvPr/>
          </p:nvSpPr>
          <p:spPr bwMode="auto">
            <a:xfrm>
              <a:off x="5738814" y="2195436"/>
              <a:ext cx="1852613" cy="2736850"/>
            </a:xfrm>
            <a:custGeom>
              <a:avLst/>
              <a:gdLst>
                <a:gd name="T0" fmla="*/ 46 w 1167"/>
                <a:gd name="T1" fmla="*/ 0 h 1724"/>
                <a:gd name="T2" fmla="*/ 72 w 1167"/>
                <a:gd name="T3" fmla="*/ 28 h 1724"/>
                <a:gd name="T4" fmla="*/ 80 w 1167"/>
                <a:gd name="T5" fmla="*/ 58 h 1724"/>
                <a:gd name="T6" fmla="*/ 100 w 1167"/>
                <a:gd name="T7" fmla="*/ 86 h 1724"/>
                <a:gd name="T8" fmla="*/ 120 w 1167"/>
                <a:gd name="T9" fmla="*/ 114 h 1724"/>
                <a:gd name="T10" fmla="*/ 130 w 1167"/>
                <a:gd name="T11" fmla="*/ 142 h 1724"/>
                <a:gd name="T12" fmla="*/ 134 w 1167"/>
                <a:gd name="T13" fmla="*/ 226 h 1724"/>
                <a:gd name="T14" fmla="*/ 142 w 1167"/>
                <a:gd name="T15" fmla="*/ 284 h 1724"/>
                <a:gd name="T16" fmla="*/ 148 w 1167"/>
                <a:gd name="T17" fmla="*/ 312 h 1724"/>
                <a:gd name="T18" fmla="*/ 166 w 1167"/>
                <a:gd name="T19" fmla="*/ 368 h 1724"/>
                <a:gd name="T20" fmla="*/ 184 w 1167"/>
                <a:gd name="T21" fmla="*/ 398 h 1724"/>
                <a:gd name="T22" fmla="*/ 258 w 1167"/>
                <a:gd name="T23" fmla="*/ 424 h 1724"/>
                <a:gd name="T24" fmla="*/ 266 w 1167"/>
                <a:gd name="T25" fmla="*/ 452 h 1724"/>
                <a:gd name="T26" fmla="*/ 284 w 1167"/>
                <a:gd name="T27" fmla="*/ 480 h 1724"/>
                <a:gd name="T28" fmla="*/ 292 w 1167"/>
                <a:gd name="T29" fmla="*/ 510 h 1724"/>
                <a:gd name="T30" fmla="*/ 296 w 1167"/>
                <a:gd name="T31" fmla="*/ 540 h 1724"/>
                <a:gd name="T32" fmla="*/ 302 w 1167"/>
                <a:gd name="T33" fmla="*/ 598 h 1724"/>
                <a:gd name="T34" fmla="*/ 418 w 1167"/>
                <a:gd name="T35" fmla="*/ 626 h 1724"/>
                <a:gd name="T36" fmla="*/ 434 w 1167"/>
                <a:gd name="T37" fmla="*/ 658 h 1724"/>
                <a:gd name="T38" fmla="*/ 442 w 1167"/>
                <a:gd name="T39" fmla="*/ 754 h 1724"/>
                <a:gd name="T40" fmla="*/ 478 w 1167"/>
                <a:gd name="T41" fmla="*/ 786 h 1724"/>
                <a:gd name="T42" fmla="*/ 492 w 1167"/>
                <a:gd name="T43" fmla="*/ 818 h 1724"/>
                <a:gd name="T44" fmla="*/ 498 w 1167"/>
                <a:gd name="T45" fmla="*/ 850 h 1724"/>
                <a:gd name="T46" fmla="*/ 502 w 1167"/>
                <a:gd name="T47" fmla="*/ 884 h 1724"/>
                <a:gd name="T48" fmla="*/ 524 w 1167"/>
                <a:gd name="T49" fmla="*/ 914 h 1724"/>
                <a:gd name="T50" fmla="*/ 570 w 1167"/>
                <a:gd name="T51" fmla="*/ 948 h 1724"/>
                <a:gd name="T52" fmla="*/ 586 w 1167"/>
                <a:gd name="T53" fmla="*/ 980 h 1724"/>
                <a:gd name="T54" fmla="*/ 624 w 1167"/>
                <a:gd name="T55" fmla="*/ 1012 h 1724"/>
                <a:gd name="T56" fmla="*/ 628 w 1167"/>
                <a:gd name="T57" fmla="*/ 1044 h 1724"/>
                <a:gd name="T58" fmla="*/ 650 w 1167"/>
                <a:gd name="T59" fmla="*/ 1110 h 1724"/>
                <a:gd name="T60" fmla="*/ 654 w 1167"/>
                <a:gd name="T61" fmla="*/ 1142 h 1724"/>
                <a:gd name="T62" fmla="*/ 674 w 1167"/>
                <a:gd name="T63" fmla="*/ 1174 h 1724"/>
                <a:gd name="T64" fmla="*/ 678 w 1167"/>
                <a:gd name="T65" fmla="*/ 1206 h 1724"/>
                <a:gd name="T66" fmla="*/ 700 w 1167"/>
                <a:gd name="T67" fmla="*/ 1238 h 1724"/>
                <a:gd name="T68" fmla="*/ 714 w 1167"/>
                <a:gd name="T69" fmla="*/ 1270 h 1724"/>
                <a:gd name="T70" fmla="*/ 746 w 1167"/>
                <a:gd name="T71" fmla="*/ 1336 h 1724"/>
                <a:gd name="T72" fmla="*/ 778 w 1167"/>
                <a:gd name="T73" fmla="*/ 1366 h 1724"/>
                <a:gd name="T74" fmla="*/ 878 w 1167"/>
                <a:gd name="T75" fmla="*/ 1400 h 1724"/>
                <a:gd name="T76" fmla="*/ 900 w 1167"/>
                <a:gd name="T77" fmla="*/ 1436 h 1724"/>
                <a:gd name="T78" fmla="*/ 924 w 1167"/>
                <a:gd name="T79" fmla="*/ 1472 h 1724"/>
                <a:gd name="T80" fmla="*/ 953 w 1167"/>
                <a:gd name="T81" fmla="*/ 1508 h 1724"/>
                <a:gd name="T82" fmla="*/ 1003 w 1167"/>
                <a:gd name="T83" fmla="*/ 1550 h 1724"/>
                <a:gd name="T84" fmla="*/ 1017 w 1167"/>
                <a:gd name="T85" fmla="*/ 1594 h 1724"/>
                <a:gd name="T86" fmla="*/ 1167 w 1167"/>
                <a:gd name="T87" fmla="*/ 1636 h 1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67" h="1724">
                  <a:moveTo>
                    <a:pt x="0" y="0"/>
                  </a:moveTo>
                  <a:lnTo>
                    <a:pt x="46" y="0"/>
                  </a:lnTo>
                  <a:lnTo>
                    <a:pt x="46" y="28"/>
                  </a:lnTo>
                  <a:lnTo>
                    <a:pt x="72" y="28"/>
                  </a:lnTo>
                  <a:lnTo>
                    <a:pt x="72" y="58"/>
                  </a:lnTo>
                  <a:lnTo>
                    <a:pt x="80" y="58"/>
                  </a:lnTo>
                  <a:lnTo>
                    <a:pt x="80" y="86"/>
                  </a:lnTo>
                  <a:lnTo>
                    <a:pt x="100" y="86"/>
                  </a:lnTo>
                  <a:lnTo>
                    <a:pt x="100" y="114"/>
                  </a:lnTo>
                  <a:lnTo>
                    <a:pt x="120" y="114"/>
                  </a:lnTo>
                  <a:lnTo>
                    <a:pt x="120" y="142"/>
                  </a:lnTo>
                  <a:lnTo>
                    <a:pt x="130" y="142"/>
                  </a:lnTo>
                  <a:lnTo>
                    <a:pt x="130" y="226"/>
                  </a:lnTo>
                  <a:lnTo>
                    <a:pt x="134" y="226"/>
                  </a:lnTo>
                  <a:lnTo>
                    <a:pt x="134" y="284"/>
                  </a:lnTo>
                  <a:lnTo>
                    <a:pt x="142" y="284"/>
                  </a:lnTo>
                  <a:lnTo>
                    <a:pt x="142" y="312"/>
                  </a:lnTo>
                  <a:lnTo>
                    <a:pt x="148" y="312"/>
                  </a:lnTo>
                  <a:lnTo>
                    <a:pt x="148" y="368"/>
                  </a:lnTo>
                  <a:lnTo>
                    <a:pt x="166" y="368"/>
                  </a:lnTo>
                  <a:lnTo>
                    <a:pt x="166" y="398"/>
                  </a:lnTo>
                  <a:lnTo>
                    <a:pt x="184" y="398"/>
                  </a:lnTo>
                  <a:lnTo>
                    <a:pt x="184" y="424"/>
                  </a:lnTo>
                  <a:lnTo>
                    <a:pt x="258" y="424"/>
                  </a:lnTo>
                  <a:lnTo>
                    <a:pt x="258" y="452"/>
                  </a:lnTo>
                  <a:lnTo>
                    <a:pt x="266" y="452"/>
                  </a:lnTo>
                  <a:lnTo>
                    <a:pt x="266" y="480"/>
                  </a:lnTo>
                  <a:lnTo>
                    <a:pt x="284" y="480"/>
                  </a:lnTo>
                  <a:lnTo>
                    <a:pt x="284" y="510"/>
                  </a:lnTo>
                  <a:lnTo>
                    <a:pt x="292" y="510"/>
                  </a:lnTo>
                  <a:lnTo>
                    <a:pt x="292" y="540"/>
                  </a:lnTo>
                  <a:lnTo>
                    <a:pt x="296" y="540"/>
                  </a:lnTo>
                  <a:lnTo>
                    <a:pt x="296" y="598"/>
                  </a:lnTo>
                  <a:lnTo>
                    <a:pt x="302" y="598"/>
                  </a:lnTo>
                  <a:lnTo>
                    <a:pt x="302" y="626"/>
                  </a:lnTo>
                  <a:lnTo>
                    <a:pt x="418" y="626"/>
                  </a:lnTo>
                  <a:lnTo>
                    <a:pt x="418" y="658"/>
                  </a:lnTo>
                  <a:lnTo>
                    <a:pt x="434" y="658"/>
                  </a:lnTo>
                  <a:lnTo>
                    <a:pt x="434" y="754"/>
                  </a:lnTo>
                  <a:lnTo>
                    <a:pt x="442" y="754"/>
                  </a:lnTo>
                  <a:lnTo>
                    <a:pt x="442" y="786"/>
                  </a:lnTo>
                  <a:lnTo>
                    <a:pt x="478" y="786"/>
                  </a:lnTo>
                  <a:lnTo>
                    <a:pt x="478" y="818"/>
                  </a:lnTo>
                  <a:lnTo>
                    <a:pt x="492" y="818"/>
                  </a:lnTo>
                  <a:lnTo>
                    <a:pt x="492" y="850"/>
                  </a:lnTo>
                  <a:lnTo>
                    <a:pt x="498" y="850"/>
                  </a:lnTo>
                  <a:lnTo>
                    <a:pt x="498" y="884"/>
                  </a:lnTo>
                  <a:lnTo>
                    <a:pt x="502" y="884"/>
                  </a:lnTo>
                  <a:lnTo>
                    <a:pt x="502" y="914"/>
                  </a:lnTo>
                  <a:lnTo>
                    <a:pt x="524" y="914"/>
                  </a:lnTo>
                  <a:lnTo>
                    <a:pt x="524" y="948"/>
                  </a:lnTo>
                  <a:lnTo>
                    <a:pt x="570" y="948"/>
                  </a:lnTo>
                  <a:lnTo>
                    <a:pt x="570" y="980"/>
                  </a:lnTo>
                  <a:lnTo>
                    <a:pt x="586" y="980"/>
                  </a:lnTo>
                  <a:lnTo>
                    <a:pt x="586" y="1012"/>
                  </a:lnTo>
                  <a:lnTo>
                    <a:pt x="624" y="1012"/>
                  </a:lnTo>
                  <a:lnTo>
                    <a:pt x="624" y="1044"/>
                  </a:lnTo>
                  <a:lnTo>
                    <a:pt x="628" y="1044"/>
                  </a:lnTo>
                  <a:lnTo>
                    <a:pt x="628" y="1110"/>
                  </a:lnTo>
                  <a:lnTo>
                    <a:pt x="650" y="1110"/>
                  </a:lnTo>
                  <a:lnTo>
                    <a:pt x="650" y="1142"/>
                  </a:lnTo>
                  <a:lnTo>
                    <a:pt x="654" y="1142"/>
                  </a:lnTo>
                  <a:lnTo>
                    <a:pt x="654" y="1174"/>
                  </a:lnTo>
                  <a:lnTo>
                    <a:pt x="674" y="1174"/>
                  </a:lnTo>
                  <a:lnTo>
                    <a:pt x="674" y="1206"/>
                  </a:lnTo>
                  <a:lnTo>
                    <a:pt x="678" y="1206"/>
                  </a:lnTo>
                  <a:lnTo>
                    <a:pt x="678" y="1238"/>
                  </a:lnTo>
                  <a:lnTo>
                    <a:pt x="700" y="1238"/>
                  </a:lnTo>
                  <a:lnTo>
                    <a:pt x="700" y="1270"/>
                  </a:lnTo>
                  <a:lnTo>
                    <a:pt x="714" y="1270"/>
                  </a:lnTo>
                  <a:lnTo>
                    <a:pt x="714" y="1336"/>
                  </a:lnTo>
                  <a:lnTo>
                    <a:pt x="746" y="1336"/>
                  </a:lnTo>
                  <a:lnTo>
                    <a:pt x="746" y="1366"/>
                  </a:lnTo>
                  <a:lnTo>
                    <a:pt x="778" y="1366"/>
                  </a:lnTo>
                  <a:lnTo>
                    <a:pt x="778" y="1400"/>
                  </a:lnTo>
                  <a:lnTo>
                    <a:pt x="878" y="1400"/>
                  </a:lnTo>
                  <a:lnTo>
                    <a:pt x="878" y="1436"/>
                  </a:lnTo>
                  <a:lnTo>
                    <a:pt x="900" y="1436"/>
                  </a:lnTo>
                  <a:lnTo>
                    <a:pt x="900" y="1472"/>
                  </a:lnTo>
                  <a:lnTo>
                    <a:pt x="924" y="1472"/>
                  </a:lnTo>
                  <a:lnTo>
                    <a:pt x="924" y="1508"/>
                  </a:lnTo>
                  <a:lnTo>
                    <a:pt x="953" y="1508"/>
                  </a:lnTo>
                  <a:lnTo>
                    <a:pt x="953" y="1550"/>
                  </a:lnTo>
                  <a:lnTo>
                    <a:pt x="1003" y="1550"/>
                  </a:lnTo>
                  <a:lnTo>
                    <a:pt x="1003" y="1594"/>
                  </a:lnTo>
                  <a:lnTo>
                    <a:pt x="1017" y="1594"/>
                  </a:lnTo>
                  <a:lnTo>
                    <a:pt x="1017" y="1636"/>
                  </a:lnTo>
                  <a:lnTo>
                    <a:pt x="1167" y="1636"/>
                  </a:lnTo>
                  <a:lnTo>
                    <a:pt x="1167" y="1724"/>
                  </a:lnTo>
                </a:path>
              </a:pathLst>
            </a:custGeom>
            <a:noFill/>
            <a:ln w="28575"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7" name="Line 174"/>
            <p:cNvSpPr>
              <a:spLocks noChangeShapeType="1"/>
            </p:cNvSpPr>
            <p:nvPr/>
          </p:nvSpPr>
          <p:spPr bwMode="auto">
            <a:xfrm>
              <a:off x="6170614" y="2909811"/>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8" name="Line 175"/>
            <p:cNvSpPr>
              <a:spLocks noChangeShapeType="1"/>
            </p:cNvSpPr>
            <p:nvPr/>
          </p:nvSpPr>
          <p:spPr bwMode="auto">
            <a:xfrm>
              <a:off x="6126164" y="2957436"/>
              <a:ext cx="92075"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9" name="Line 176"/>
            <p:cNvSpPr>
              <a:spLocks noChangeShapeType="1"/>
            </p:cNvSpPr>
            <p:nvPr/>
          </p:nvSpPr>
          <p:spPr bwMode="auto">
            <a:xfrm>
              <a:off x="6208714" y="3097136"/>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0" name="Line 177"/>
            <p:cNvSpPr>
              <a:spLocks noChangeShapeType="1"/>
            </p:cNvSpPr>
            <p:nvPr/>
          </p:nvSpPr>
          <p:spPr bwMode="auto">
            <a:xfrm>
              <a:off x="6161089" y="3144761"/>
              <a:ext cx="92075"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1" name="Line 178"/>
            <p:cNvSpPr>
              <a:spLocks noChangeShapeType="1"/>
            </p:cNvSpPr>
            <p:nvPr/>
          </p:nvSpPr>
          <p:spPr bwMode="auto">
            <a:xfrm>
              <a:off x="6275389" y="3141586"/>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2" name="Line 179"/>
            <p:cNvSpPr>
              <a:spLocks noChangeShapeType="1"/>
            </p:cNvSpPr>
            <p:nvPr/>
          </p:nvSpPr>
          <p:spPr bwMode="auto">
            <a:xfrm>
              <a:off x="6227764" y="3189211"/>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3" name="Line 180"/>
            <p:cNvSpPr>
              <a:spLocks noChangeShapeType="1"/>
            </p:cNvSpPr>
            <p:nvPr/>
          </p:nvSpPr>
          <p:spPr bwMode="auto">
            <a:xfrm>
              <a:off x="6376989" y="3141586"/>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4" name="Line 181"/>
            <p:cNvSpPr>
              <a:spLocks noChangeShapeType="1"/>
            </p:cNvSpPr>
            <p:nvPr/>
          </p:nvSpPr>
          <p:spPr bwMode="auto">
            <a:xfrm>
              <a:off x="6329364" y="3189211"/>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5" name="Line 182"/>
            <p:cNvSpPr>
              <a:spLocks noChangeShapeType="1"/>
            </p:cNvSpPr>
            <p:nvPr/>
          </p:nvSpPr>
          <p:spPr bwMode="auto">
            <a:xfrm>
              <a:off x="6402389" y="3192386"/>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6" name="Line 183"/>
            <p:cNvSpPr>
              <a:spLocks noChangeShapeType="1"/>
            </p:cNvSpPr>
            <p:nvPr/>
          </p:nvSpPr>
          <p:spPr bwMode="auto">
            <a:xfrm>
              <a:off x="6354764" y="3240011"/>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7" name="Line 184"/>
            <p:cNvSpPr>
              <a:spLocks noChangeShapeType="1"/>
            </p:cNvSpPr>
            <p:nvPr/>
          </p:nvSpPr>
          <p:spPr bwMode="auto">
            <a:xfrm>
              <a:off x="7008814" y="4370311"/>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8" name="Line 185"/>
            <p:cNvSpPr>
              <a:spLocks noChangeShapeType="1"/>
            </p:cNvSpPr>
            <p:nvPr/>
          </p:nvSpPr>
          <p:spPr bwMode="auto">
            <a:xfrm>
              <a:off x="6961189" y="4417936"/>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9" name="Line 186"/>
            <p:cNvSpPr>
              <a:spLocks noChangeShapeType="1"/>
            </p:cNvSpPr>
            <p:nvPr/>
          </p:nvSpPr>
          <p:spPr bwMode="auto">
            <a:xfrm>
              <a:off x="7224714" y="4541761"/>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0" name="Line 187"/>
            <p:cNvSpPr>
              <a:spLocks noChangeShapeType="1"/>
            </p:cNvSpPr>
            <p:nvPr/>
          </p:nvSpPr>
          <p:spPr bwMode="auto">
            <a:xfrm>
              <a:off x="7177089" y="4589386"/>
              <a:ext cx="93663"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1" name="Line 188"/>
            <p:cNvSpPr>
              <a:spLocks noChangeShapeType="1"/>
            </p:cNvSpPr>
            <p:nvPr/>
          </p:nvSpPr>
          <p:spPr bwMode="auto">
            <a:xfrm>
              <a:off x="7524751" y="4748136"/>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2" name="Line 189"/>
            <p:cNvSpPr>
              <a:spLocks noChangeShapeType="1"/>
            </p:cNvSpPr>
            <p:nvPr/>
          </p:nvSpPr>
          <p:spPr bwMode="auto">
            <a:xfrm>
              <a:off x="7477126" y="4795761"/>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36" name="TextBox 235"/>
          <p:cNvSpPr txBox="1"/>
          <p:nvPr/>
        </p:nvSpPr>
        <p:spPr>
          <a:xfrm>
            <a:off x="4883091" y="1952600"/>
            <a:ext cx="397866" cy="3471720"/>
          </a:xfrm>
          <a:prstGeom prst="rect">
            <a:avLst/>
          </a:prstGeom>
          <a:noFill/>
        </p:spPr>
        <p:txBody>
          <a:bodyPr wrap="none" rtlCol="0">
            <a:spAutoFit/>
          </a:bodyPr>
          <a:lstStyle/>
          <a:p>
            <a:pPr algn="r">
              <a:lnSpc>
                <a:spcPct val="300000"/>
              </a:lnSpc>
            </a:pPr>
            <a:r>
              <a:rPr lang="en-GB" sz="1200" dirty="0"/>
              <a:t>1.0</a:t>
            </a:r>
          </a:p>
          <a:p>
            <a:pPr algn="r">
              <a:lnSpc>
                <a:spcPct val="300000"/>
              </a:lnSpc>
            </a:pPr>
            <a:r>
              <a:rPr lang="en-GB" sz="1200" dirty="0"/>
              <a:t>0.8</a:t>
            </a:r>
          </a:p>
          <a:p>
            <a:pPr algn="r">
              <a:lnSpc>
                <a:spcPct val="300000"/>
              </a:lnSpc>
            </a:pPr>
            <a:r>
              <a:rPr lang="en-GB" sz="1200" dirty="0"/>
              <a:t>0.6</a:t>
            </a:r>
          </a:p>
          <a:p>
            <a:pPr algn="r">
              <a:lnSpc>
                <a:spcPct val="300000"/>
              </a:lnSpc>
            </a:pPr>
            <a:r>
              <a:rPr lang="en-GB" sz="1200" dirty="0"/>
              <a:t>0.4</a:t>
            </a:r>
          </a:p>
          <a:p>
            <a:pPr algn="r">
              <a:lnSpc>
                <a:spcPct val="300000"/>
              </a:lnSpc>
            </a:pPr>
            <a:r>
              <a:rPr lang="en-GB" sz="1200" dirty="0"/>
              <a:t>0.2</a:t>
            </a:r>
          </a:p>
          <a:p>
            <a:pPr algn="r">
              <a:lnSpc>
                <a:spcPct val="300000"/>
              </a:lnSpc>
            </a:pPr>
            <a:r>
              <a:rPr lang="en-GB" sz="1200" dirty="0"/>
              <a:t>0</a:t>
            </a:r>
          </a:p>
        </p:txBody>
      </p:sp>
      <p:sp>
        <p:nvSpPr>
          <p:cNvPr id="237" name="TextBox 236"/>
          <p:cNvSpPr txBox="1"/>
          <p:nvPr/>
        </p:nvSpPr>
        <p:spPr>
          <a:xfrm>
            <a:off x="5192043" y="5163066"/>
            <a:ext cx="3265638" cy="276999"/>
          </a:xfrm>
          <a:prstGeom prst="rect">
            <a:avLst/>
          </a:prstGeom>
          <a:noFill/>
        </p:spPr>
        <p:txBody>
          <a:bodyPr wrap="none" rtlCol="0">
            <a:spAutoFit/>
          </a:bodyPr>
          <a:lstStyle/>
          <a:p>
            <a:pPr>
              <a:tabLst>
                <a:tab pos="603250" algn="ctr"/>
                <a:tab pos="1171575" algn="ctr"/>
                <a:tab pos="1739900" algn="ctr"/>
                <a:tab pos="2308225" algn="ctr"/>
                <a:tab pos="2882900" algn="ctr"/>
                <a:tab pos="3355975" algn="ctr"/>
              </a:tabLst>
            </a:pPr>
            <a:r>
              <a:rPr lang="en-GB" sz="1200" dirty="0"/>
              <a:t>0	100	200	300	400	500</a:t>
            </a:r>
          </a:p>
        </p:txBody>
      </p:sp>
      <p:sp>
        <p:nvSpPr>
          <p:cNvPr id="238" name="TextBox 237"/>
          <p:cNvSpPr txBox="1"/>
          <p:nvPr/>
        </p:nvSpPr>
        <p:spPr>
          <a:xfrm>
            <a:off x="6557801" y="5384249"/>
            <a:ext cx="534122" cy="276999"/>
          </a:xfrm>
          <a:prstGeom prst="rect">
            <a:avLst/>
          </a:prstGeom>
          <a:noFill/>
        </p:spPr>
        <p:txBody>
          <a:bodyPr wrap="none" rtlCol="0">
            <a:spAutoFit/>
          </a:bodyPr>
          <a:lstStyle/>
          <a:p>
            <a:pPr algn="ctr"/>
            <a:r>
              <a:rPr lang="en-GB" sz="1200" dirty="0"/>
              <a:t>Days</a:t>
            </a:r>
          </a:p>
        </p:txBody>
      </p:sp>
      <p:cxnSp>
        <p:nvCxnSpPr>
          <p:cNvPr id="243" name="Straight Connector 242"/>
          <p:cNvCxnSpPr/>
          <p:nvPr/>
        </p:nvCxnSpPr>
        <p:spPr>
          <a:xfrm>
            <a:off x="6009986" y="2759409"/>
            <a:ext cx="203200" cy="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a:off x="6009986" y="2319201"/>
            <a:ext cx="203200" cy="0"/>
          </a:xfrm>
          <a:prstGeom prst="line">
            <a:avLst/>
          </a:prstGeom>
          <a:ln w="25400">
            <a:solidFill>
              <a:srgbClr val="2894FF"/>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683834" y="3322461"/>
            <a:ext cx="2207656" cy="276999"/>
          </a:xfrm>
          <a:prstGeom prst="rect">
            <a:avLst/>
          </a:prstGeom>
        </p:spPr>
        <p:txBody>
          <a:bodyPr wrap="none">
            <a:spAutoFit/>
          </a:bodyPr>
          <a:lstStyle/>
          <a:p>
            <a:pPr defTabSz="914400" fontAlgn="base">
              <a:spcBef>
                <a:spcPct val="0"/>
              </a:spcBef>
              <a:spcAft>
                <a:spcPts val="600"/>
              </a:spcAft>
              <a:tabLst>
                <a:tab pos="1409700" algn="l"/>
                <a:tab pos="1554163" algn="l"/>
              </a:tabLst>
            </a:pPr>
            <a:r>
              <a:rPr lang="en-NZ" sz="1200" dirty="0">
                <a:latin typeface="Arial" charset="0"/>
                <a:cs typeface="Arial" charset="0"/>
              </a:rPr>
              <a:t>HR 1.016 (95% CI 0.74, 1.40)</a:t>
            </a:r>
            <a:endParaRPr lang="en-US" sz="1200" dirty="0">
              <a:latin typeface="Arial" charset="0"/>
              <a:cs typeface="Arial" charset="0"/>
            </a:endParaRPr>
          </a:p>
        </p:txBody>
      </p:sp>
    </p:spTree>
    <p:custDataLst>
      <p:tags r:id="rId1"/>
    </p:custDataLst>
    <p:extLst>
      <p:ext uri="{BB962C8B-B14F-4D97-AF65-F5344CB8AC3E}">
        <p14:creationId xmlns:p14="http://schemas.microsoft.com/office/powerpoint/2010/main" val="1844113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LBA41_PR: A randomized phase III study of </a:t>
            </a:r>
            <a:r>
              <a:rPr lang="en-GB" sz="1800" dirty="0" err="1"/>
              <a:t>docetaxel</a:t>
            </a:r>
            <a:r>
              <a:rPr lang="en-GB" sz="1800" dirty="0"/>
              <a:t> plus </a:t>
            </a:r>
            <a:r>
              <a:rPr lang="en-GB" sz="1800" dirty="0" err="1"/>
              <a:t>cisplatin</a:t>
            </a:r>
            <a:r>
              <a:rPr lang="en-GB" sz="1800" dirty="0"/>
              <a:t> versus </a:t>
            </a:r>
            <a:r>
              <a:rPr lang="en-GB" sz="1800" dirty="0" err="1"/>
              <a:t>pemetrexed</a:t>
            </a:r>
            <a:r>
              <a:rPr lang="en-GB" sz="1800" dirty="0"/>
              <a:t> plus </a:t>
            </a:r>
            <a:r>
              <a:rPr lang="en-GB" sz="1800" dirty="0" err="1"/>
              <a:t>cisplatin</a:t>
            </a:r>
            <a:r>
              <a:rPr lang="en-GB" sz="1800" dirty="0"/>
              <a:t> in first line non-squamous non-small cell lung cancer (</a:t>
            </a:r>
            <a:r>
              <a:rPr lang="en-GB" sz="1800" dirty="0" err="1"/>
              <a:t>NSq</a:t>
            </a:r>
            <a:r>
              <a:rPr lang="en-GB" sz="1800" dirty="0"/>
              <a:t>-NSCLC) – Kim Y et al</a:t>
            </a:r>
          </a:p>
        </p:txBody>
      </p:sp>
      <p:sp>
        <p:nvSpPr>
          <p:cNvPr id="5123" name="Rectangle 3"/>
          <p:cNvSpPr>
            <a:spLocks noGrp="1" noChangeArrowheads="1"/>
          </p:cNvSpPr>
          <p:nvPr>
            <p:ph type="body" idx="1"/>
          </p:nvPr>
        </p:nvSpPr>
        <p:spPr/>
        <p:txBody>
          <a:bodyPr/>
          <a:lstStyle/>
          <a:p>
            <a:pPr>
              <a:spcAft>
                <a:spcPts val="300"/>
              </a:spcAft>
            </a:pPr>
            <a:r>
              <a:rPr lang="en-NZ" sz="1800" b="1" dirty="0"/>
              <a:t>Key results (cont.)</a:t>
            </a:r>
          </a:p>
          <a:p>
            <a:pPr lvl="1">
              <a:spcAft>
                <a:spcPts val="300"/>
              </a:spcAft>
            </a:pPr>
            <a:r>
              <a:rPr lang="en-NZ" sz="1800" dirty="0"/>
              <a:t>Compared with pemetrexed + cisplatin, significantly higher rates of grade 3/4 neutropenia and febrile neutropenia, as well as a greater number of SAEs were observed with docetaxel + cisplatin</a:t>
            </a:r>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GB" sz="1800" dirty="0"/>
          </a:p>
          <a:p>
            <a:pPr>
              <a:spcAft>
                <a:spcPts val="300"/>
              </a:spcAft>
            </a:pPr>
            <a:r>
              <a:rPr lang="en-GB" sz="1800" b="1" dirty="0"/>
              <a:t>Conclusion</a:t>
            </a:r>
          </a:p>
          <a:p>
            <a:pPr lvl="1">
              <a:spcAft>
                <a:spcPts val="300"/>
              </a:spcAft>
            </a:pPr>
            <a:r>
              <a:rPr lang="en-NZ" sz="1800" dirty="0"/>
              <a:t>In patients with non-squamous NSCLC, treatment with docetaxel + cisplatin produced similar PFS and response rate as pemetrexed + cisplatin, but was associated with more SAEs and toxicity</a:t>
            </a:r>
          </a:p>
        </p:txBody>
      </p:sp>
      <p:sp>
        <p:nvSpPr>
          <p:cNvPr id="5124" name="Text Box 4"/>
          <p:cNvSpPr txBox="1">
            <a:spLocks noChangeArrowheads="1"/>
          </p:cNvSpPr>
          <p:nvPr/>
        </p:nvSpPr>
        <p:spPr bwMode="auto">
          <a:xfrm>
            <a:off x="4927501" y="6474897"/>
            <a:ext cx="399583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a:t>Kim </a:t>
            </a:r>
            <a:r>
              <a:rPr lang="en-GB" sz="1200" dirty="0">
                <a:solidFill>
                  <a:srgbClr val="363636"/>
                </a:solidFill>
              </a:rPr>
              <a:t>et 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LBA41_PR</a:t>
            </a:r>
            <a:endParaRPr lang="en-GB" sz="1200" dirty="0"/>
          </a:p>
        </p:txBody>
      </p:sp>
      <p:graphicFrame>
        <p:nvGraphicFramePr>
          <p:cNvPr id="9" name="Group 88"/>
          <p:cNvGraphicFramePr>
            <a:graphicFrameLocks noGrp="1"/>
          </p:cNvGraphicFramePr>
          <p:nvPr>
            <p:extLst>
              <p:ext uri="{D42A27DB-BD31-4B8C-83A1-F6EECF244321}">
                <p14:modId xmlns:p14="http://schemas.microsoft.com/office/powerpoint/2010/main" val="3290524997"/>
              </p:ext>
            </p:extLst>
          </p:nvPr>
        </p:nvGraphicFramePr>
        <p:xfrm>
          <a:off x="315143" y="2679305"/>
          <a:ext cx="8513715" cy="2194448"/>
        </p:xfrm>
        <a:graphic>
          <a:graphicData uri="http://schemas.openxmlformats.org/drawingml/2006/table">
            <a:tbl>
              <a:tblPr firstRow="1" bandRow="1">
                <a:tableStyleId>{69012ECD-51FC-41F1-AA8D-1B2483CD663E}</a:tableStyleId>
              </a:tblPr>
              <a:tblGrid>
                <a:gridCol w="2891261">
                  <a:extLst>
                    <a:ext uri="{9D8B030D-6E8A-4147-A177-3AD203B41FA5}">
                      <a16:colId xmlns:a16="http://schemas.microsoft.com/office/drawing/2014/main" val="20000"/>
                    </a:ext>
                  </a:extLst>
                </a:gridCol>
                <a:gridCol w="2811227">
                  <a:extLst>
                    <a:ext uri="{9D8B030D-6E8A-4147-A177-3AD203B41FA5}">
                      <a16:colId xmlns:a16="http://schemas.microsoft.com/office/drawing/2014/main" val="20001"/>
                    </a:ext>
                  </a:extLst>
                </a:gridCol>
                <a:gridCol w="2811227">
                  <a:extLst>
                    <a:ext uri="{9D8B030D-6E8A-4147-A177-3AD203B41FA5}">
                      <a16:colId xmlns:a16="http://schemas.microsoft.com/office/drawing/2014/main" val="20002"/>
                    </a:ext>
                  </a:extLst>
                </a:gridCol>
              </a:tblGrid>
              <a:tr h="37460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800" b="1" i="0" u="none" strike="noStrike" cap="none" normalizeH="0" baseline="0" dirty="0">
                        <a:ln>
                          <a:noFill/>
                        </a:ln>
                        <a:solidFill>
                          <a:schemeClr val="tx2"/>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u="none" strike="noStrike" cap="none" normalizeH="0" baseline="0" dirty="0">
                          <a:ln>
                            <a:noFill/>
                          </a:ln>
                          <a:solidFill>
                            <a:schemeClr val="tx2"/>
                          </a:solidFill>
                          <a:effectLst/>
                        </a:rPr>
                        <a:t>Docetaxel + cisplatin</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b="1" i="0" u="none" strike="noStrike" cap="none" normalizeH="0" baseline="0" dirty="0">
                          <a:ln>
                            <a:noFill/>
                          </a:ln>
                          <a:solidFill>
                            <a:schemeClr val="tx2"/>
                          </a:solidFill>
                          <a:effectLst/>
                          <a:latin typeface="Arial" charset="0"/>
                          <a:cs typeface="Arial" charset="0"/>
                        </a:rPr>
                        <a:t>(n=72)</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u="none" strike="noStrike" cap="none" normalizeH="0" baseline="0" dirty="0">
                          <a:ln>
                            <a:noFill/>
                          </a:ln>
                          <a:solidFill>
                            <a:schemeClr val="tx2"/>
                          </a:solidFill>
                          <a:effectLst/>
                        </a:rPr>
                        <a:t>Pemetrexed + cisplatin</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b="1" i="0" u="none" strike="noStrike" cap="none" normalizeH="0" baseline="0" dirty="0">
                          <a:ln>
                            <a:noFill/>
                          </a:ln>
                          <a:solidFill>
                            <a:schemeClr val="tx2"/>
                          </a:solidFill>
                          <a:effectLst/>
                          <a:latin typeface="Arial" charset="0"/>
                          <a:cs typeface="Arial" charset="0"/>
                        </a:rPr>
                        <a:t>(n=77)</a:t>
                      </a:r>
                    </a:p>
                  </a:txBody>
                  <a:tcPr marL="45720" marR="45720" anchor="ctr" horzOverflow="overflow"/>
                </a:tc>
                <a:extLst>
                  <a:ext uri="{0D108BD9-81ED-4DB2-BD59-A6C34878D82A}">
                    <a16:rowId xmlns:a16="http://schemas.microsoft.com/office/drawing/2014/main" val="10000"/>
                  </a:ext>
                </a:extLst>
              </a:tr>
              <a:tr h="37569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800" u="none" strike="noStrike" cap="none" normalizeH="0" baseline="0" dirty="0">
                          <a:ln>
                            <a:noFill/>
                          </a:ln>
                          <a:effectLst/>
                        </a:rPr>
                        <a:t>Neutropenia grade 3/4</a:t>
                      </a:r>
                      <a:endParaRPr kumimoji="0" lang="en-GB" sz="18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u="none" strike="noStrike" cap="none" normalizeH="0" baseline="0" dirty="0">
                          <a:ln>
                            <a:noFill/>
                          </a:ln>
                          <a:effectLst/>
                        </a:rPr>
                        <a:t>10 (13.9%)**</a:t>
                      </a:r>
                      <a:endParaRPr kumimoji="0" lang="en-GB" sz="18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u="none" strike="noStrike" cap="none" normalizeH="0" baseline="0" dirty="0">
                          <a:ln>
                            <a:noFill/>
                          </a:ln>
                          <a:effectLst/>
                        </a:rPr>
                        <a:t>1 (1.3%)</a:t>
                      </a:r>
                      <a:endParaRPr kumimoji="0" lang="en-GB" sz="1800" b="0" i="0" u="none" strike="noStrike" cap="none" normalizeH="0" baseline="0" dirty="0">
                        <a:ln>
                          <a:noFill/>
                        </a:ln>
                        <a:solidFill>
                          <a:schemeClr val="tx1"/>
                        </a:solidFill>
                        <a:effectLst/>
                        <a:latin typeface="Arial" charset="0"/>
                        <a:cs typeface="Arial" charset="0"/>
                      </a:endParaRPr>
                    </a:p>
                  </a:txBody>
                  <a:tcPr marL="45720" marR="45720" anchor="ctr" horzOverflow="overflow"/>
                </a:tc>
                <a:extLst>
                  <a:ext uri="{0D108BD9-81ED-4DB2-BD59-A6C34878D82A}">
                    <a16:rowId xmlns:a16="http://schemas.microsoft.com/office/drawing/2014/main" val="10001"/>
                  </a:ext>
                </a:extLst>
              </a:tr>
              <a:tr h="37460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800" u="none" strike="noStrike" cap="none" normalizeH="0" baseline="0" dirty="0">
                          <a:ln>
                            <a:noFill/>
                          </a:ln>
                          <a:effectLst/>
                        </a:rPr>
                        <a:t>Febrile neutropenia</a:t>
                      </a:r>
                      <a:endParaRPr kumimoji="0" lang="en-GB" sz="18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u="none" strike="noStrike" cap="none" normalizeH="0" baseline="0" dirty="0">
                          <a:ln>
                            <a:noFill/>
                          </a:ln>
                          <a:effectLst/>
                        </a:rPr>
                        <a:t>8 (11.1%)*</a:t>
                      </a:r>
                      <a:endParaRPr kumimoji="0" lang="en-GB" sz="18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u="none" strike="noStrike" cap="none" normalizeH="0" baseline="0" dirty="0">
                          <a:ln>
                            <a:noFill/>
                          </a:ln>
                          <a:effectLst/>
                        </a:rPr>
                        <a:t>1 (1.3%)</a:t>
                      </a:r>
                      <a:endParaRPr kumimoji="0" lang="en-GB" sz="1800" b="0" i="0" u="none" strike="noStrike" cap="none" normalizeH="0" baseline="0" dirty="0">
                        <a:ln>
                          <a:noFill/>
                        </a:ln>
                        <a:solidFill>
                          <a:schemeClr val="tx1"/>
                        </a:solidFill>
                        <a:effectLst/>
                        <a:latin typeface="Arial" charset="0"/>
                        <a:cs typeface="Arial" charset="0"/>
                      </a:endParaRPr>
                    </a:p>
                  </a:txBody>
                  <a:tcPr marL="45720" marR="45720" anchor="ctr" horzOverflow="overflow"/>
                </a:tc>
                <a:extLst>
                  <a:ext uri="{0D108BD9-81ED-4DB2-BD59-A6C34878D82A}">
                    <a16:rowId xmlns:a16="http://schemas.microsoft.com/office/drawing/2014/main" val="10002"/>
                  </a:ext>
                </a:extLst>
              </a:tr>
              <a:tr h="37460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NZ" sz="1800" b="0" i="0" u="none" strike="noStrike" cap="none" normalizeH="0" baseline="0" dirty="0">
                          <a:ln>
                            <a:noFill/>
                          </a:ln>
                          <a:solidFill>
                            <a:schemeClr val="tx1"/>
                          </a:solidFill>
                          <a:effectLst/>
                          <a:latin typeface="+mn-lt"/>
                          <a:cs typeface="+mn-cs"/>
                        </a:rPr>
                        <a:t>Total number of SAE</a:t>
                      </a:r>
                      <a:endParaRPr kumimoji="0" lang="en-GB" sz="18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NZ" sz="1800" b="0" i="0" u="none" strike="noStrike" cap="none" normalizeH="0" baseline="0" dirty="0">
                          <a:ln>
                            <a:noFill/>
                          </a:ln>
                          <a:solidFill>
                            <a:schemeClr val="tx1"/>
                          </a:solidFill>
                          <a:effectLst/>
                          <a:latin typeface="+mn-lt"/>
                          <a:cs typeface="+mn-cs"/>
                        </a:rPr>
                        <a:t>42</a:t>
                      </a:r>
                      <a:endParaRPr kumimoji="0" lang="en-GB" sz="18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NZ" sz="1800" b="0" i="0" u="none" strike="noStrike" cap="none" normalizeH="0" baseline="0" dirty="0">
                          <a:ln>
                            <a:noFill/>
                          </a:ln>
                          <a:solidFill>
                            <a:schemeClr val="tx1"/>
                          </a:solidFill>
                          <a:effectLst/>
                          <a:latin typeface="+mn-lt"/>
                          <a:cs typeface="+mn-cs"/>
                        </a:rPr>
                        <a:t>24</a:t>
                      </a:r>
                      <a:endParaRPr kumimoji="0" lang="en-GB" sz="1800" b="0" i="0" u="none" strike="noStrike" cap="none" normalizeH="0" baseline="0" dirty="0">
                        <a:ln>
                          <a:noFill/>
                        </a:ln>
                        <a:solidFill>
                          <a:schemeClr val="tx1"/>
                        </a:solidFill>
                        <a:effectLst/>
                        <a:latin typeface="Arial" charset="0"/>
                        <a:cs typeface="Arial" charset="0"/>
                      </a:endParaRPr>
                    </a:p>
                  </a:txBody>
                  <a:tcPr marL="45720" marR="45720" anchor="ctr" horzOverflow="overflow"/>
                </a:tc>
                <a:extLst>
                  <a:ext uri="{0D108BD9-81ED-4DB2-BD59-A6C34878D82A}">
                    <a16:rowId xmlns:a16="http://schemas.microsoft.com/office/drawing/2014/main" val="10003"/>
                  </a:ext>
                </a:extLst>
              </a:tr>
              <a:tr h="37460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800" b="0" i="0" u="none" strike="noStrike" cap="none" normalizeH="0" baseline="0" dirty="0">
                          <a:ln>
                            <a:noFill/>
                          </a:ln>
                          <a:solidFill>
                            <a:schemeClr val="tx1"/>
                          </a:solidFill>
                          <a:effectLst/>
                          <a:latin typeface="Arial" charset="0"/>
                          <a:cs typeface="Arial" charset="0"/>
                        </a:rPr>
                        <a:t>Number of cases with SAE</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b="0" i="0" u="none" strike="noStrike" cap="none" normalizeH="0" baseline="0" dirty="0">
                          <a:ln>
                            <a:noFill/>
                          </a:ln>
                          <a:solidFill>
                            <a:schemeClr val="tx1"/>
                          </a:solidFill>
                          <a:effectLst/>
                          <a:latin typeface="Arial" charset="0"/>
                          <a:cs typeface="Arial" charset="0"/>
                        </a:rPr>
                        <a:t>29 (40.3%)*</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b="0" i="0" u="none" strike="noStrike" cap="none" normalizeH="0" baseline="0" dirty="0">
                          <a:ln>
                            <a:noFill/>
                          </a:ln>
                          <a:solidFill>
                            <a:schemeClr val="tx1"/>
                          </a:solidFill>
                          <a:effectLst/>
                          <a:latin typeface="Arial" charset="0"/>
                          <a:cs typeface="Arial" charset="0"/>
                        </a:rPr>
                        <a:t>17 (22.1%)</a:t>
                      </a:r>
                    </a:p>
                  </a:txBody>
                  <a:tcPr marL="45720" marR="45720" anchor="ctr" horzOverflow="overflow"/>
                </a:tc>
                <a:extLst>
                  <a:ext uri="{0D108BD9-81ED-4DB2-BD59-A6C34878D82A}">
                    <a16:rowId xmlns:a16="http://schemas.microsoft.com/office/drawing/2014/main" val="10004"/>
                  </a:ext>
                </a:extLst>
              </a:tr>
            </a:tbl>
          </a:graphicData>
        </a:graphic>
      </p:graphicFrame>
      <p:sp>
        <p:nvSpPr>
          <p:cNvPr id="3" name="Rectangle 2"/>
          <p:cNvSpPr/>
          <p:nvPr/>
        </p:nvSpPr>
        <p:spPr>
          <a:xfrm>
            <a:off x="136963" y="4873450"/>
            <a:ext cx="1602284" cy="307777"/>
          </a:xfrm>
          <a:prstGeom prst="rect">
            <a:avLst/>
          </a:prstGeom>
        </p:spPr>
        <p:txBody>
          <a:bodyPr wrap="none">
            <a:spAutoFit/>
          </a:bodyPr>
          <a:lstStyle/>
          <a:p>
            <a:r>
              <a:rPr lang="en-NZ" sz="1400" dirty="0"/>
              <a:t>*p&lt;0.05, **p&lt;0.01</a:t>
            </a:r>
            <a:endParaRPr lang="en-US" sz="1400" dirty="0"/>
          </a:p>
        </p:txBody>
      </p:sp>
    </p:spTree>
    <p:custDataLst>
      <p:tags r:id="rId1"/>
    </p:custDataLst>
    <p:extLst>
      <p:ext uri="{BB962C8B-B14F-4D97-AF65-F5344CB8AC3E}">
        <p14:creationId xmlns:p14="http://schemas.microsoft.com/office/powerpoint/2010/main" val="2761929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NZ" sz="1800" dirty="0"/>
              <a:t>LBA42_PR: Cisplatin plus pemetrexed (CP) versus cisplatin plus gemcitabine (CG) according to </a:t>
            </a:r>
            <a:r>
              <a:rPr lang="en-NZ" sz="1800" dirty="0" err="1"/>
              <a:t>thymidylate</a:t>
            </a:r>
            <a:r>
              <a:rPr lang="en-NZ" sz="1800" dirty="0"/>
              <a:t> synthase expression in non-squamous NSCLC: A biomarker-stratified randomized phase II trial – </a:t>
            </a:r>
            <a:r>
              <a:rPr lang="en-NZ" sz="1800" dirty="0" err="1"/>
              <a:t>Ahn</a:t>
            </a:r>
            <a:r>
              <a:rPr lang="en-NZ" sz="1800" dirty="0"/>
              <a:t> M et al</a:t>
            </a:r>
            <a:endParaRPr lang="en-GB" sz="1800" dirty="0"/>
          </a:p>
        </p:txBody>
      </p:sp>
      <p:sp>
        <p:nvSpPr>
          <p:cNvPr id="5123" name="Rectangle 3"/>
          <p:cNvSpPr>
            <a:spLocks noGrp="1" noChangeArrowheads="1"/>
          </p:cNvSpPr>
          <p:nvPr>
            <p:ph type="body" idx="1"/>
          </p:nvPr>
        </p:nvSpPr>
        <p:spPr/>
        <p:txBody>
          <a:bodyPr/>
          <a:lstStyle/>
          <a:p>
            <a:pPr>
              <a:spcAft>
                <a:spcPts val="300"/>
              </a:spcAft>
            </a:pPr>
            <a:r>
              <a:rPr lang="en-GB" sz="1800" b="1" dirty="0"/>
              <a:t>Study objective</a:t>
            </a:r>
          </a:p>
          <a:p>
            <a:pPr lvl="1">
              <a:spcAft>
                <a:spcPts val="300"/>
              </a:spcAft>
            </a:pPr>
            <a:r>
              <a:rPr lang="en-GB" sz="1800" dirty="0"/>
              <a:t>To investigate whether </a:t>
            </a:r>
            <a:r>
              <a:rPr lang="en-GB" sz="1800" dirty="0" err="1"/>
              <a:t>thymidylate</a:t>
            </a:r>
            <a:r>
              <a:rPr lang="en-GB" sz="1800" dirty="0"/>
              <a:t> synthase (TS) expression is a predictive factor for pemetrexed + cisplatin compared with gemcitabine + cisplatin in patients with </a:t>
            </a:r>
            <a:r>
              <a:rPr lang="en-NZ" sz="1800" dirty="0"/>
              <a:t>non-squamous NSCLC</a:t>
            </a:r>
          </a:p>
        </p:txBody>
      </p:sp>
      <p:sp>
        <p:nvSpPr>
          <p:cNvPr id="5124" name="Text Box 4"/>
          <p:cNvSpPr txBox="1">
            <a:spLocks noChangeArrowheads="1"/>
          </p:cNvSpPr>
          <p:nvPr/>
        </p:nvSpPr>
        <p:spPr bwMode="auto">
          <a:xfrm>
            <a:off x="4919485" y="6474897"/>
            <a:ext cx="400385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err="1"/>
              <a:t>Ahn</a:t>
            </a:r>
            <a:r>
              <a:rPr lang="en-NZ" sz="1200" dirty="0"/>
              <a:t> </a:t>
            </a:r>
            <a:r>
              <a:rPr lang="en-GB" sz="1200" dirty="0">
                <a:solidFill>
                  <a:srgbClr val="363636"/>
                </a:solidFill>
              </a:rPr>
              <a:t>et 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LBA42_PR</a:t>
            </a:r>
            <a:endParaRPr lang="en-GB" sz="1200" dirty="0"/>
          </a:p>
        </p:txBody>
      </p:sp>
      <p:sp>
        <p:nvSpPr>
          <p:cNvPr id="20" name="Rectangle 9"/>
          <p:cNvSpPr txBox="1">
            <a:spLocks noChangeArrowheads="1"/>
          </p:cNvSpPr>
          <p:nvPr/>
        </p:nvSpPr>
        <p:spPr bwMode="auto">
          <a:xfrm>
            <a:off x="251435" y="5260045"/>
            <a:ext cx="3031727" cy="84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02850"/>
              </a:buClr>
              <a:buFontTx/>
              <a:buNone/>
            </a:pPr>
            <a:r>
              <a:rPr lang="en-GB" sz="1600" b="1" dirty="0">
                <a:solidFill>
                  <a:srgbClr val="363636"/>
                </a:solidFill>
              </a:rPr>
              <a:t>Primary endpoint</a:t>
            </a:r>
          </a:p>
          <a:p>
            <a:pPr>
              <a:buClr>
                <a:srgbClr val="002850"/>
              </a:buClr>
            </a:pPr>
            <a:r>
              <a:rPr lang="en-GB" sz="1600" dirty="0">
                <a:solidFill>
                  <a:srgbClr val="363636"/>
                </a:solidFill>
              </a:rPr>
              <a:t>Response rate</a:t>
            </a:r>
          </a:p>
          <a:p>
            <a:pPr>
              <a:buClr>
                <a:srgbClr val="002850"/>
              </a:buClr>
            </a:pPr>
            <a:endParaRPr lang="en-GB" sz="1600" dirty="0">
              <a:solidFill>
                <a:srgbClr val="363636"/>
              </a:solidFill>
            </a:endParaRPr>
          </a:p>
        </p:txBody>
      </p:sp>
      <p:sp>
        <p:nvSpPr>
          <p:cNvPr id="29" name="Rectangle 9"/>
          <p:cNvSpPr txBox="1">
            <a:spLocks noChangeArrowheads="1"/>
          </p:cNvSpPr>
          <p:nvPr/>
        </p:nvSpPr>
        <p:spPr bwMode="auto">
          <a:xfrm>
            <a:off x="4932273" y="5260045"/>
            <a:ext cx="3793700" cy="84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02850"/>
              </a:buClr>
              <a:buFontTx/>
              <a:buNone/>
            </a:pPr>
            <a:r>
              <a:rPr lang="en-GB" sz="1600" b="1" dirty="0">
                <a:solidFill>
                  <a:srgbClr val="363636"/>
                </a:solidFill>
              </a:rPr>
              <a:t>Secondary endpoints</a:t>
            </a:r>
          </a:p>
          <a:p>
            <a:pPr>
              <a:buClr>
                <a:srgbClr val="002850"/>
              </a:buClr>
            </a:pPr>
            <a:r>
              <a:rPr lang="en-GB" sz="1600" dirty="0">
                <a:solidFill>
                  <a:srgbClr val="363636"/>
                </a:solidFill>
              </a:rPr>
              <a:t>PFS, OS</a:t>
            </a:r>
          </a:p>
          <a:p>
            <a:pPr>
              <a:buClr>
                <a:srgbClr val="002850"/>
              </a:buClr>
            </a:pPr>
            <a:r>
              <a:rPr lang="en-GB" sz="1600" dirty="0">
                <a:solidFill>
                  <a:srgbClr val="363636"/>
                </a:solidFill>
              </a:rPr>
              <a:t>Safety</a:t>
            </a:r>
          </a:p>
        </p:txBody>
      </p:sp>
      <p:sp>
        <p:nvSpPr>
          <p:cNvPr id="30" name="Oval 14"/>
          <p:cNvSpPr>
            <a:spLocks noChangeArrowheads="1"/>
          </p:cNvSpPr>
          <p:nvPr/>
        </p:nvSpPr>
        <p:spPr bwMode="auto">
          <a:xfrm>
            <a:off x="3941537" y="2878204"/>
            <a:ext cx="583595" cy="584200"/>
          </a:xfrm>
          <a:prstGeom prst="ellipse">
            <a:avLst/>
          </a:prstGeom>
          <a:noFill/>
          <a:ln w="28575">
            <a:solidFill>
              <a:schemeClr val="bg1"/>
            </a:solidFill>
            <a:round/>
            <a:headEnd/>
            <a:tailEnd/>
          </a:ln>
        </p:spPr>
        <p:txBody>
          <a:bodyPr wrap="none" anchor="ctr"/>
          <a:lstStyle/>
          <a:p>
            <a:pPr algn="ctr"/>
            <a:r>
              <a:rPr lang="en-GB" altLang="zh-CN" b="1" dirty="0">
                <a:solidFill>
                  <a:srgbClr val="002850"/>
                </a:solidFill>
                <a:ea typeface="SimSun" pitchFamily="2" charset="-122"/>
              </a:rPr>
              <a:t>R</a:t>
            </a:r>
          </a:p>
          <a:p>
            <a:pPr algn="ctr"/>
            <a:r>
              <a:rPr lang="en-GB" altLang="zh-CN" sz="1200" b="1" dirty="0">
                <a:solidFill>
                  <a:srgbClr val="002850"/>
                </a:solidFill>
                <a:ea typeface="SimSun" pitchFamily="2" charset="-122"/>
              </a:rPr>
              <a:t>1:1</a:t>
            </a:r>
            <a:endParaRPr lang="en-GB" altLang="zh-CN" b="1" dirty="0">
              <a:solidFill>
                <a:srgbClr val="002850"/>
              </a:solidFill>
              <a:ea typeface="SimSun" pitchFamily="2" charset="-122"/>
            </a:endParaRPr>
          </a:p>
        </p:txBody>
      </p:sp>
      <p:cxnSp>
        <p:nvCxnSpPr>
          <p:cNvPr id="31" name="AutoShape 15"/>
          <p:cNvCxnSpPr>
            <a:cxnSpLocks noChangeShapeType="1"/>
            <a:stCxn id="30" idx="0"/>
          </p:cNvCxnSpPr>
          <p:nvPr/>
        </p:nvCxnSpPr>
        <p:spPr bwMode="auto">
          <a:xfrm rot="5400000" flipH="1" flipV="1">
            <a:off x="4505579" y="2518474"/>
            <a:ext cx="87487" cy="631975"/>
          </a:xfrm>
          <a:prstGeom prst="bentConnector2">
            <a:avLst/>
          </a:prstGeom>
          <a:noFill/>
          <a:ln w="38100">
            <a:solidFill>
              <a:schemeClr val="bg1"/>
            </a:solidFill>
            <a:miter lim="800000"/>
            <a:headEnd/>
            <a:tailEnd type="triangle" w="med" len="med"/>
          </a:ln>
        </p:spPr>
      </p:cxnSp>
      <p:cxnSp>
        <p:nvCxnSpPr>
          <p:cNvPr id="32" name="AutoShape 16"/>
          <p:cNvCxnSpPr>
            <a:cxnSpLocks noChangeShapeType="1"/>
            <a:stCxn id="30" idx="4"/>
          </p:cNvCxnSpPr>
          <p:nvPr/>
        </p:nvCxnSpPr>
        <p:spPr bwMode="auto">
          <a:xfrm rot="16200000" flipH="1">
            <a:off x="4489509" y="3206230"/>
            <a:ext cx="119626" cy="631974"/>
          </a:xfrm>
          <a:prstGeom prst="bentConnector2">
            <a:avLst/>
          </a:prstGeom>
          <a:noFill/>
          <a:ln w="38100">
            <a:solidFill>
              <a:schemeClr val="bg1"/>
            </a:solidFill>
            <a:miter lim="800000"/>
            <a:headEnd/>
            <a:tailEnd type="triangle" w="med" len="med"/>
          </a:ln>
        </p:spPr>
      </p:cxnSp>
      <p:sp>
        <p:nvSpPr>
          <p:cNvPr id="34" name="AutoShape 12"/>
          <p:cNvSpPr>
            <a:spLocks noChangeArrowheads="1"/>
          </p:cNvSpPr>
          <p:nvPr/>
        </p:nvSpPr>
        <p:spPr bwMode="auto">
          <a:xfrm>
            <a:off x="8257722" y="2539222"/>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sz="1600" dirty="0">
                <a:solidFill>
                  <a:srgbClr val="FFFFFF"/>
                </a:solidFill>
                <a:ea typeface="SimSun" pitchFamily="2" charset="-122"/>
              </a:rPr>
              <a:t>PD</a:t>
            </a:r>
          </a:p>
        </p:txBody>
      </p:sp>
      <p:cxnSp>
        <p:nvCxnSpPr>
          <p:cNvPr id="35" name="AutoShape 19"/>
          <p:cNvCxnSpPr>
            <a:cxnSpLocks noChangeShapeType="1"/>
          </p:cNvCxnSpPr>
          <p:nvPr/>
        </p:nvCxnSpPr>
        <p:spPr bwMode="auto">
          <a:xfrm>
            <a:off x="2143760" y="3170304"/>
            <a:ext cx="1797777" cy="0"/>
          </a:xfrm>
          <a:prstGeom prst="straightConnector1">
            <a:avLst/>
          </a:prstGeom>
          <a:noFill/>
          <a:ln w="38100">
            <a:solidFill>
              <a:schemeClr val="bg1"/>
            </a:solidFill>
            <a:round/>
            <a:headEnd/>
            <a:tailEnd type="triangle" w="med" len="med"/>
          </a:ln>
        </p:spPr>
      </p:cxnSp>
      <p:cxnSp>
        <p:nvCxnSpPr>
          <p:cNvPr id="36" name="AutoShape 20"/>
          <p:cNvCxnSpPr>
            <a:cxnSpLocks noChangeShapeType="1"/>
            <a:stCxn id="39" idx="3"/>
          </p:cNvCxnSpPr>
          <p:nvPr/>
        </p:nvCxnSpPr>
        <p:spPr bwMode="auto">
          <a:xfrm>
            <a:off x="7650478" y="3574123"/>
            <a:ext cx="598687" cy="0"/>
          </a:xfrm>
          <a:prstGeom prst="straightConnector1">
            <a:avLst/>
          </a:prstGeom>
          <a:noFill/>
          <a:ln w="38100">
            <a:solidFill>
              <a:schemeClr val="bg1"/>
            </a:solidFill>
            <a:prstDash val="dash"/>
            <a:round/>
            <a:headEnd/>
            <a:tailEnd type="triangle" w="med" len="med"/>
          </a:ln>
        </p:spPr>
      </p:cxnSp>
      <p:cxnSp>
        <p:nvCxnSpPr>
          <p:cNvPr id="37" name="AutoShape 21"/>
          <p:cNvCxnSpPr>
            <a:cxnSpLocks noChangeShapeType="1"/>
            <a:stCxn id="40" idx="3"/>
            <a:endCxn id="34" idx="1"/>
          </p:cNvCxnSpPr>
          <p:nvPr/>
        </p:nvCxnSpPr>
        <p:spPr bwMode="auto">
          <a:xfrm>
            <a:off x="7650480" y="2795633"/>
            <a:ext cx="607242" cy="7908"/>
          </a:xfrm>
          <a:prstGeom prst="straightConnector1">
            <a:avLst/>
          </a:prstGeom>
          <a:noFill/>
          <a:ln w="38100">
            <a:solidFill>
              <a:schemeClr val="bg1"/>
            </a:solidFill>
            <a:round/>
            <a:headEnd/>
            <a:tailEnd type="triangle" w="med" len="med"/>
          </a:ln>
        </p:spPr>
      </p:cxnSp>
      <p:sp>
        <p:nvSpPr>
          <p:cNvPr id="38" name="AutoShape 9"/>
          <p:cNvSpPr>
            <a:spLocks noChangeArrowheads="1"/>
          </p:cNvSpPr>
          <p:nvPr/>
        </p:nvSpPr>
        <p:spPr bwMode="auto">
          <a:xfrm>
            <a:off x="248920" y="2620535"/>
            <a:ext cx="1899042" cy="2442909"/>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400" dirty="0">
                <a:solidFill>
                  <a:srgbClr val="FFFFFF"/>
                </a:solidFill>
                <a:ea typeface="SimSun" pitchFamily="2" charset="-122"/>
              </a:rPr>
              <a:t>Key patient inclusion criteria</a:t>
            </a:r>
            <a:endParaRPr lang="en-GB" altLang="zh-CN" sz="14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NZ" altLang="zh-CN" sz="1400" dirty="0">
                <a:solidFill>
                  <a:srgbClr val="FFFFFF"/>
                </a:solidFill>
                <a:ea typeface="SimSun" pitchFamily="2" charset="-122"/>
              </a:rPr>
              <a:t>Non-squamous NSCLC </a:t>
            </a:r>
          </a:p>
          <a:p>
            <a:pPr marL="228600" indent="-228600" defTabSz="892175" eaLnBrk="0" hangingPunct="0">
              <a:spcAft>
                <a:spcPct val="30000"/>
              </a:spcAft>
              <a:buFont typeface="Arial" pitchFamily="34" charset="0"/>
              <a:buChar char="•"/>
            </a:pPr>
            <a:r>
              <a:rPr lang="en-NZ" altLang="zh-CN" sz="1400" dirty="0">
                <a:solidFill>
                  <a:srgbClr val="FFFFFF"/>
                </a:solidFill>
                <a:ea typeface="SimSun" pitchFamily="2" charset="-122"/>
              </a:rPr>
              <a:t>Stage IIIB or IV</a:t>
            </a:r>
          </a:p>
          <a:p>
            <a:pPr marL="228600" indent="-228600" defTabSz="892175" eaLnBrk="0" hangingPunct="0">
              <a:spcAft>
                <a:spcPct val="30000"/>
              </a:spcAft>
              <a:buFont typeface="Arial" pitchFamily="34" charset="0"/>
              <a:buChar char="•"/>
            </a:pPr>
            <a:r>
              <a:rPr lang="en-NZ" altLang="zh-CN" sz="1400" dirty="0">
                <a:solidFill>
                  <a:srgbClr val="FFFFFF"/>
                </a:solidFill>
                <a:ea typeface="SimSun" pitchFamily="2" charset="-122"/>
              </a:rPr>
              <a:t>ECOG PS 0 or 1</a:t>
            </a:r>
          </a:p>
          <a:p>
            <a:pPr marL="228600" indent="-228600" defTabSz="892175" eaLnBrk="0" hangingPunct="0">
              <a:spcAft>
                <a:spcPct val="30000"/>
              </a:spcAft>
              <a:buFont typeface="Arial" pitchFamily="34" charset="0"/>
              <a:buChar char="•"/>
            </a:pPr>
            <a:r>
              <a:rPr lang="en-NZ" altLang="zh-CN" sz="1400" dirty="0">
                <a:solidFill>
                  <a:srgbClr val="FFFFFF"/>
                </a:solidFill>
                <a:ea typeface="SimSun" pitchFamily="2" charset="-122"/>
              </a:rPr>
              <a:t>Adequate organ function</a:t>
            </a:r>
          </a:p>
          <a:p>
            <a:pPr defTabSz="892175" eaLnBrk="0" hangingPunct="0">
              <a:spcAft>
                <a:spcPct val="30000"/>
              </a:spcAft>
            </a:pPr>
            <a:r>
              <a:rPr lang="en-NZ" altLang="zh-CN" sz="1400" dirty="0">
                <a:solidFill>
                  <a:srgbClr val="FFFFFF"/>
                </a:solidFill>
                <a:ea typeface="SimSun" pitchFamily="2" charset="-122"/>
              </a:rPr>
              <a:t>(n=321)</a:t>
            </a:r>
          </a:p>
        </p:txBody>
      </p:sp>
      <p:sp>
        <p:nvSpPr>
          <p:cNvPr id="39" name="AutoShape 12"/>
          <p:cNvSpPr>
            <a:spLocks noChangeArrowheads="1"/>
          </p:cNvSpPr>
          <p:nvPr/>
        </p:nvSpPr>
        <p:spPr bwMode="auto">
          <a:xfrm>
            <a:off x="4865309" y="3299943"/>
            <a:ext cx="2785169" cy="548359"/>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NZ" altLang="zh-CN" sz="1400" dirty="0">
                <a:solidFill>
                  <a:srgbClr val="FFFFFF"/>
                </a:solidFill>
                <a:ea typeface="SimSun" pitchFamily="2" charset="-122"/>
              </a:rPr>
              <a:t>Gemcitabine + cisplatin x6</a:t>
            </a:r>
            <a:br>
              <a:rPr lang="en-NZ" altLang="zh-CN" sz="1400" dirty="0">
                <a:solidFill>
                  <a:srgbClr val="FFFFFF"/>
                </a:solidFill>
                <a:ea typeface="SimSun" pitchFamily="2" charset="-122"/>
              </a:rPr>
            </a:br>
            <a:r>
              <a:rPr lang="en-NZ" altLang="zh-CN" sz="1400" dirty="0">
                <a:solidFill>
                  <a:srgbClr val="FFFFFF"/>
                </a:solidFill>
                <a:ea typeface="SimSun" pitchFamily="2" charset="-122"/>
              </a:rPr>
              <a:t>(n=77)</a:t>
            </a:r>
            <a:endParaRPr lang="en-GB" altLang="zh-CN" sz="1400" dirty="0">
              <a:solidFill>
                <a:srgbClr val="FFFFFF"/>
              </a:solidFill>
              <a:ea typeface="SimSun" pitchFamily="2" charset="-122"/>
            </a:endParaRPr>
          </a:p>
        </p:txBody>
      </p:sp>
      <p:sp>
        <p:nvSpPr>
          <p:cNvPr id="40" name="AutoShape 8"/>
          <p:cNvSpPr>
            <a:spLocks noChangeArrowheads="1"/>
          </p:cNvSpPr>
          <p:nvPr/>
        </p:nvSpPr>
        <p:spPr bwMode="auto">
          <a:xfrm>
            <a:off x="4865310" y="2521453"/>
            <a:ext cx="2785170" cy="548360"/>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400" dirty="0">
                <a:solidFill>
                  <a:srgbClr val="FFFFFF"/>
                </a:solidFill>
                <a:ea typeface="SimSun" pitchFamily="2" charset="-122"/>
              </a:rPr>
              <a:t>Pemetrexed + cisplatin x6</a:t>
            </a:r>
          </a:p>
          <a:p>
            <a:pPr algn="ctr" defTabSz="892175" eaLnBrk="0" hangingPunct="0"/>
            <a:r>
              <a:rPr lang="en-GB" altLang="zh-CN" sz="1400" dirty="0">
                <a:solidFill>
                  <a:srgbClr val="FFFFFF"/>
                </a:solidFill>
                <a:ea typeface="SimSun" pitchFamily="2" charset="-122"/>
              </a:rPr>
              <a:t>(n=83)</a:t>
            </a:r>
          </a:p>
        </p:txBody>
      </p:sp>
      <p:sp>
        <p:nvSpPr>
          <p:cNvPr id="50" name="AutoShape 12"/>
          <p:cNvSpPr>
            <a:spLocks noChangeArrowheads="1"/>
          </p:cNvSpPr>
          <p:nvPr/>
        </p:nvSpPr>
        <p:spPr bwMode="auto">
          <a:xfrm>
            <a:off x="2309253" y="2924706"/>
            <a:ext cx="1368667" cy="474625"/>
          </a:xfrm>
          <a:prstGeom prst="roundRect">
            <a:avLst>
              <a:gd name="adj" fmla="val 16667"/>
            </a:avLst>
          </a:prstGeom>
          <a:solidFill>
            <a:schemeClr val="accent4"/>
          </a:solidFill>
          <a:ln w="9525" algn="ctr">
            <a:noFill/>
            <a:round/>
            <a:headEnd/>
            <a:tailEnd/>
          </a:ln>
        </p:spPr>
        <p:txBody>
          <a:bodyPr lIns="90488" tIns="0" rIns="90488" bIns="0" anchor="ctr"/>
          <a:lstStyle/>
          <a:p>
            <a:pPr algn="ctr" defTabSz="892175" eaLnBrk="0" hangingPunct="0"/>
            <a:r>
              <a:rPr lang="en-NZ" altLang="zh-CN" sz="1400" dirty="0">
                <a:solidFill>
                  <a:srgbClr val="FFFFFF"/>
                </a:solidFill>
                <a:ea typeface="SimSun" pitchFamily="2" charset="-122"/>
              </a:rPr>
              <a:t>TS-negative</a:t>
            </a:r>
          </a:p>
          <a:p>
            <a:pPr algn="ctr" defTabSz="892175" eaLnBrk="0" hangingPunct="0"/>
            <a:r>
              <a:rPr lang="en-NZ" altLang="zh-CN" sz="1400" dirty="0">
                <a:solidFill>
                  <a:srgbClr val="FFFFFF"/>
                </a:solidFill>
                <a:ea typeface="SimSun" pitchFamily="2" charset="-122"/>
              </a:rPr>
              <a:t>(n=160)</a:t>
            </a:r>
          </a:p>
        </p:txBody>
      </p:sp>
      <p:sp>
        <p:nvSpPr>
          <p:cNvPr id="27" name="Text Box 5"/>
          <p:cNvSpPr txBox="1">
            <a:spLocks noChangeArrowheads="1"/>
          </p:cNvSpPr>
          <p:nvPr/>
        </p:nvSpPr>
        <p:spPr bwMode="auto">
          <a:xfrm>
            <a:off x="231775" y="6290231"/>
            <a:ext cx="45791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a:t>Pemetrexed 500 mg/m</a:t>
            </a:r>
            <a:r>
              <a:rPr lang="en-GB" sz="1200" baseline="30000" dirty="0"/>
              <a:t>2</a:t>
            </a:r>
            <a:r>
              <a:rPr lang="en-GB" sz="1200" dirty="0"/>
              <a:t> + cisplatin 70 mg/m</a:t>
            </a:r>
            <a:r>
              <a:rPr lang="en-GB" sz="1200" baseline="30000" dirty="0"/>
              <a:t>2</a:t>
            </a:r>
            <a:r>
              <a:rPr lang="en-GB" sz="1200" dirty="0"/>
              <a:t> D1 q3w or</a:t>
            </a:r>
            <a:br>
              <a:rPr lang="en-GB" sz="1200" dirty="0"/>
            </a:br>
            <a:r>
              <a:rPr lang="en-GB" sz="1200" dirty="0"/>
              <a:t>gemcitabine 1000 mg/m</a:t>
            </a:r>
            <a:r>
              <a:rPr lang="en-GB" sz="1200" baseline="30000" dirty="0"/>
              <a:t>2</a:t>
            </a:r>
            <a:r>
              <a:rPr lang="en-GB" sz="1200" dirty="0"/>
              <a:t> D1–D8 + cisplatin 70 mg/m</a:t>
            </a:r>
            <a:r>
              <a:rPr lang="en-GB" sz="1200" baseline="30000" dirty="0"/>
              <a:t>2</a:t>
            </a:r>
            <a:r>
              <a:rPr lang="en-GB" sz="1200" dirty="0"/>
              <a:t> D1 q3w</a:t>
            </a:r>
          </a:p>
        </p:txBody>
      </p:sp>
      <p:sp>
        <p:nvSpPr>
          <p:cNvPr id="45" name="AutoShape 12"/>
          <p:cNvSpPr>
            <a:spLocks noChangeArrowheads="1"/>
          </p:cNvSpPr>
          <p:nvPr/>
        </p:nvSpPr>
        <p:spPr bwMode="auto">
          <a:xfrm>
            <a:off x="8243342" y="3307351"/>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sz="1600" dirty="0">
                <a:solidFill>
                  <a:srgbClr val="FFFFFF"/>
                </a:solidFill>
                <a:ea typeface="SimSun" pitchFamily="2" charset="-122"/>
              </a:rPr>
              <a:t>PD</a:t>
            </a:r>
          </a:p>
        </p:txBody>
      </p:sp>
      <p:sp>
        <p:nvSpPr>
          <p:cNvPr id="46" name="Oval 14"/>
          <p:cNvSpPr>
            <a:spLocks noChangeArrowheads="1"/>
          </p:cNvSpPr>
          <p:nvPr/>
        </p:nvSpPr>
        <p:spPr bwMode="auto">
          <a:xfrm>
            <a:off x="3939987" y="4300551"/>
            <a:ext cx="583595" cy="584200"/>
          </a:xfrm>
          <a:prstGeom prst="ellipse">
            <a:avLst/>
          </a:prstGeom>
          <a:noFill/>
          <a:ln w="28575">
            <a:solidFill>
              <a:schemeClr val="bg1"/>
            </a:solidFill>
            <a:round/>
            <a:headEnd/>
            <a:tailEnd/>
          </a:ln>
        </p:spPr>
        <p:txBody>
          <a:bodyPr wrap="none" anchor="ctr"/>
          <a:lstStyle/>
          <a:p>
            <a:pPr algn="ctr"/>
            <a:r>
              <a:rPr lang="en-GB" altLang="zh-CN" b="1" dirty="0">
                <a:solidFill>
                  <a:srgbClr val="002850"/>
                </a:solidFill>
                <a:ea typeface="SimSun" pitchFamily="2" charset="-122"/>
              </a:rPr>
              <a:t>R</a:t>
            </a:r>
          </a:p>
          <a:p>
            <a:pPr algn="ctr"/>
            <a:r>
              <a:rPr lang="en-GB" altLang="zh-CN" sz="1200" b="1" dirty="0">
                <a:solidFill>
                  <a:srgbClr val="002850"/>
                </a:solidFill>
                <a:ea typeface="SimSun" pitchFamily="2" charset="-122"/>
              </a:rPr>
              <a:t>1:1</a:t>
            </a:r>
            <a:endParaRPr lang="en-GB" altLang="zh-CN" b="1" dirty="0">
              <a:solidFill>
                <a:srgbClr val="002850"/>
              </a:solidFill>
              <a:ea typeface="SimSun" pitchFamily="2" charset="-122"/>
            </a:endParaRPr>
          </a:p>
        </p:txBody>
      </p:sp>
      <p:cxnSp>
        <p:nvCxnSpPr>
          <p:cNvPr id="47" name="AutoShape 15"/>
          <p:cNvCxnSpPr>
            <a:cxnSpLocks noChangeShapeType="1"/>
            <a:stCxn id="46" idx="0"/>
          </p:cNvCxnSpPr>
          <p:nvPr/>
        </p:nvCxnSpPr>
        <p:spPr bwMode="auto">
          <a:xfrm rot="5400000" flipH="1" flipV="1">
            <a:off x="4504029" y="3940821"/>
            <a:ext cx="87487" cy="631975"/>
          </a:xfrm>
          <a:prstGeom prst="bentConnector2">
            <a:avLst/>
          </a:prstGeom>
          <a:noFill/>
          <a:ln w="38100">
            <a:solidFill>
              <a:schemeClr val="bg1"/>
            </a:solidFill>
            <a:miter lim="800000"/>
            <a:headEnd/>
            <a:tailEnd type="triangle" w="med" len="med"/>
          </a:ln>
        </p:spPr>
      </p:cxnSp>
      <p:cxnSp>
        <p:nvCxnSpPr>
          <p:cNvPr id="48" name="AutoShape 16"/>
          <p:cNvCxnSpPr>
            <a:cxnSpLocks noChangeShapeType="1"/>
            <a:stCxn id="46" idx="4"/>
          </p:cNvCxnSpPr>
          <p:nvPr/>
        </p:nvCxnSpPr>
        <p:spPr bwMode="auto">
          <a:xfrm rot="16200000" flipH="1">
            <a:off x="4487959" y="4628577"/>
            <a:ext cx="119626" cy="631974"/>
          </a:xfrm>
          <a:prstGeom prst="bentConnector2">
            <a:avLst/>
          </a:prstGeom>
          <a:noFill/>
          <a:ln w="38100">
            <a:solidFill>
              <a:schemeClr val="bg1"/>
            </a:solidFill>
            <a:miter lim="800000"/>
            <a:headEnd/>
            <a:tailEnd type="triangle" w="med" len="med"/>
          </a:ln>
        </p:spPr>
      </p:cxnSp>
      <p:sp>
        <p:nvSpPr>
          <p:cNvPr id="49" name="AutoShape 12"/>
          <p:cNvSpPr>
            <a:spLocks noChangeArrowheads="1"/>
          </p:cNvSpPr>
          <p:nvPr/>
        </p:nvSpPr>
        <p:spPr bwMode="auto">
          <a:xfrm>
            <a:off x="8256172" y="3961569"/>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sz="1600" dirty="0">
                <a:solidFill>
                  <a:srgbClr val="FFFFFF"/>
                </a:solidFill>
                <a:ea typeface="SimSun" pitchFamily="2" charset="-122"/>
              </a:rPr>
              <a:t>PD</a:t>
            </a:r>
          </a:p>
        </p:txBody>
      </p:sp>
      <p:cxnSp>
        <p:nvCxnSpPr>
          <p:cNvPr id="51" name="AutoShape 19"/>
          <p:cNvCxnSpPr>
            <a:cxnSpLocks noChangeShapeType="1"/>
          </p:cNvCxnSpPr>
          <p:nvPr/>
        </p:nvCxnSpPr>
        <p:spPr bwMode="auto">
          <a:xfrm>
            <a:off x="2142210" y="4592651"/>
            <a:ext cx="1797777" cy="0"/>
          </a:xfrm>
          <a:prstGeom prst="straightConnector1">
            <a:avLst/>
          </a:prstGeom>
          <a:noFill/>
          <a:ln w="38100">
            <a:solidFill>
              <a:schemeClr val="bg1"/>
            </a:solidFill>
            <a:round/>
            <a:headEnd/>
            <a:tailEnd type="triangle" w="med" len="med"/>
          </a:ln>
        </p:spPr>
      </p:cxnSp>
      <p:cxnSp>
        <p:nvCxnSpPr>
          <p:cNvPr id="52" name="AutoShape 20"/>
          <p:cNvCxnSpPr>
            <a:cxnSpLocks noChangeShapeType="1"/>
            <a:stCxn id="54" idx="3"/>
          </p:cNvCxnSpPr>
          <p:nvPr/>
        </p:nvCxnSpPr>
        <p:spPr bwMode="auto">
          <a:xfrm>
            <a:off x="7648928" y="4996470"/>
            <a:ext cx="598687" cy="0"/>
          </a:xfrm>
          <a:prstGeom prst="straightConnector1">
            <a:avLst/>
          </a:prstGeom>
          <a:noFill/>
          <a:ln w="38100">
            <a:solidFill>
              <a:schemeClr val="bg1"/>
            </a:solidFill>
            <a:prstDash val="dash"/>
            <a:round/>
            <a:headEnd/>
            <a:tailEnd type="triangle" w="med" len="med"/>
          </a:ln>
        </p:spPr>
      </p:cxnSp>
      <p:cxnSp>
        <p:nvCxnSpPr>
          <p:cNvPr id="53" name="AutoShape 21"/>
          <p:cNvCxnSpPr>
            <a:cxnSpLocks noChangeShapeType="1"/>
            <a:stCxn id="55" idx="3"/>
            <a:endCxn id="49" idx="1"/>
          </p:cNvCxnSpPr>
          <p:nvPr/>
        </p:nvCxnSpPr>
        <p:spPr bwMode="auto">
          <a:xfrm>
            <a:off x="7648930" y="4217980"/>
            <a:ext cx="607242" cy="7908"/>
          </a:xfrm>
          <a:prstGeom prst="straightConnector1">
            <a:avLst/>
          </a:prstGeom>
          <a:noFill/>
          <a:ln w="38100">
            <a:solidFill>
              <a:schemeClr val="bg1"/>
            </a:solidFill>
            <a:round/>
            <a:headEnd/>
            <a:tailEnd type="triangle" w="med" len="med"/>
          </a:ln>
        </p:spPr>
      </p:cxnSp>
      <p:sp>
        <p:nvSpPr>
          <p:cNvPr id="54" name="AutoShape 12"/>
          <p:cNvSpPr>
            <a:spLocks noChangeArrowheads="1"/>
          </p:cNvSpPr>
          <p:nvPr/>
        </p:nvSpPr>
        <p:spPr bwMode="auto">
          <a:xfrm>
            <a:off x="4863759" y="4722290"/>
            <a:ext cx="2785169" cy="548359"/>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NZ" altLang="zh-CN" sz="1400" dirty="0">
                <a:solidFill>
                  <a:srgbClr val="FFFFFF"/>
                </a:solidFill>
                <a:ea typeface="SimSun" pitchFamily="2" charset="-122"/>
              </a:rPr>
              <a:t>Gemcitabine + cisplatin x6</a:t>
            </a:r>
            <a:br>
              <a:rPr lang="en-NZ" altLang="zh-CN" sz="1400" dirty="0">
                <a:solidFill>
                  <a:srgbClr val="FFFFFF"/>
                </a:solidFill>
                <a:ea typeface="SimSun" pitchFamily="2" charset="-122"/>
              </a:rPr>
            </a:br>
            <a:r>
              <a:rPr lang="en-NZ" altLang="zh-CN" sz="1400" dirty="0">
                <a:solidFill>
                  <a:srgbClr val="FFFFFF"/>
                </a:solidFill>
                <a:ea typeface="SimSun" pitchFamily="2" charset="-122"/>
              </a:rPr>
              <a:t>(n=82)</a:t>
            </a:r>
            <a:endParaRPr lang="en-GB" altLang="zh-CN" sz="1400" dirty="0">
              <a:solidFill>
                <a:srgbClr val="FFFFFF"/>
              </a:solidFill>
              <a:ea typeface="SimSun" pitchFamily="2" charset="-122"/>
            </a:endParaRPr>
          </a:p>
        </p:txBody>
      </p:sp>
      <p:sp>
        <p:nvSpPr>
          <p:cNvPr id="55" name="AutoShape 8"/>
          <p:cNvSpPr>
            <a:spLocks noChangeArrowheads="1"/>
          </p:cNvSpPr>
          <p:nvPr/>
        </p:nvSpPr>
        <p:spPr bwMode="auto">
          <a:xfrm>
            <a:off x="4863760" y="3943800"/>
            <a:ext cx="2785170" cy="548360"/>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400" dirty="0">
                <a:solidFill>
                  <a:srgbClr val="FFFFFF"/>
                </a:solidFill>
                <a:ea typeface="SimSun" pitchFamily="2" charset="-122"/>
              </a:rPr>
              <a:t>Pemetrexed + cisplatin x6</a:t>
            </a:r>
          </a:p>
          <a:p>
            <a:pPr algn="ctr" defTabSz="892175" eaLnBrk="0" hangingPunct="0"/>
            <a:r>
              <a:rPr lang="en-GB" altLang="zh-CN" sz="1400" dirty="0">
                <a:solidFill>
                  <a:srgbClr val="FFFFFF"/>
                </a:solidFill>
                <a:ea typeface="SimSun" pitchFamily="2" charset="-122"/>
              </a:rPr>
              <a:t>(n=79)</a:t>
            </a:r>
          </a:p>
        </p:txBody>
      </p:sp>
      <p:sp>
        <p:nvSpPr>
          <p:cNvPr id="56" name="AutoShape 12"/>
          <p:cNvSpPr>
            <a:spLocks noChangeArrowheads="1"/>
          </p:cNvSpPr>
          <p:nvPr/>
        </p:nvSpPr>
        <p:spPr bwMode="auto">
          <a:xfrm>
            <a:off x="2307703" y="4347053"/>
            <a:ext cx="1368667" cy="474625"/>
          </a:xfrm>
          <a:prstGeom prst="roundRect">
            <a:avLst>
              <a:gd name="adj" fmla="val 16667"/>
            </a:avLst>
          </a:prstGeom>
          <a:solidFill>
            <a:schemeClr val="bg2"/>
          </a:solidFill>
          <a:ln w="9525" algn="ctr">
            <a:noFill/>
            <a:round/>
            <a:headEnd/>
            <a:tailEnd/>
          </a:ln>
        </p:spPr>
        <p:txBody>
          <a:bodyPr lIns="90488" tIns="0" rIns="90488" bIns="0" anchor="ctr"/>
          <a:lstStyle/>
          <a:p>
            <a:pPr algn="ctr" defTabSz="892175" eaLnBrk="0" hangingPunct="0"/>
            <a:r>
              <a:rPr lang="en-NZ" altLang="zh-CN" sz="1400" dirty="0">
                <a:solidFill>
                  <a:srgbClr val="FFFFFF"/>
                </a:solidFill>
                <a:ea typeface="SimSun" pitchFamily="2" charset="-122"/>
              </a:rPr>
              <a:t>TS-positive</a:t>
            </a:r>
          </a:p>
          <a:p>
            <a:pPr algn="ctr" defTabSz="892175" eaLnBrk="0" hangingPunct="0"/>
            <a:r>
              <a:rPr lang="en-NZ" altLang="zh-CN" sz="1400" dirty="0">
                <a:solidFill>
                  <a:srgbClr val="FFFFFF"/>
                </a:solidFill>
                <a:ea typeface="SimSun" pitchFamily="2" charset="-122"/>
              </a:rPr>
              <a:t>(n=161)</a:t>
            </a:r>
          </a:p>
        </p:txBody>
      </p:sp>
      <p:sp>
        <p:nvSpPr>
          <p:cNvPr id="57" name="AutoShape 12"/>
          <p:cNvSpPr>
            <a:spLocks noChangeArrowheads="1"/>
          </p:cNvSpPr>
          <p:nvPr/>
        </p:nvSpPr>
        <p:spPr bwMode="auto">
          <a:xfrm>
            <a:off x="8241792" y="4729698"/>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sz="1600" dirty="0">
                <a:solidFill>
                  <a:srgbClr val="FFFFFF"/>
                </a:solidFill>
                <a:ea typeface="SimSun" pitchFamily="2" charset="-122"/>
              </a:rPr>
              <a:t>PD</a:t>
            </a:r>
          </a:p>
        </p:txBody>
      </p:sp>
    </p:spTree>
    <p:custDataLst>
      <p:tags r:id="rId1"/>
    </p:custDataLst>
    <p:extLst>
      <p:ext uri="{BB962C8B-B14F-4D97-AF65-F5344CB8AC3E}">
        <p14:creationId xmlns:p14="http://schemas.microsoft.com/office/powerpoint/2010/main" val="858202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NZ" sz="1800" dirty="0"/>
              <a:t>LBA42_PR: Cisplatin plus pemetrexed (CP) versus cisplatin plus gemcitabine (CG) according to </a:t>
            </a:r>
            <a:r>
              <a:rPr lang="en-NZ" sz="1800" dirty="0" err="1"/>
              <a:t>thymidylate</a:t>
            </a:r>
            <a:r>
              <a:rPr lang="en-NZ" sz="1800" dirty="0"/>
              <a:t> synthase expression in non-squamous NSCLC: A biomarker-stratified randomized phase II trial – </a:t>
            </a:r>
            <a:r>
              <a:rPr lang="en-NZ" sz="1800" dirty="0" err="1"/>
              <a:t>Ahn</a:t>
            </a:r>
            <a:r>
              <a:rPr lang="en-NZ" sz="1800" dirty="0"/>
              <a:t> M et al</a:t>
            </a:r>
            <a:endParaRPr lang="en-GB" sz="1800" dirty="0"/>
          </a:p>
        </p:txBody>
      </p:sp>
      <p:sp>
        <p:nvSpPr>
          <p:cNvPr id="5123" name="Rectangle 3"/>
          <p:cNvSpPr>
            <a:spLocks noGrp="1" noChangeArrowheads="1"/>
          </p:cNvSpPr>
          <p:nvPr>
            <p:ph type="body" idx="1"/>
          </p:nvPr>
        </p:nvSpPr>
        <p:spPr/>
        <p:txBody>
          <a:bodyPr/>
          <a:lstStyle/>
          <a:p>
            <a:pPr>
              <a:spcAft>
                <a:spcPts val="300"/>
              </a:spcAft>
            </a:pPr>
            <a:r>
              <a:rPr lang="en-GB" sz="1800" b="1" dirty="0"/>
              <a:t>Key results</a:t>
            </a:r>
          </a:p>
          <a:p>
            <a:pPr lvl="1">
              <a:spcAft>
                <a:spcPts val="300"/>
              </a:spcAft>
            </a:pPr>
            <a:r>
              <a:rPr lang="en-NZ" sz="1800" dirty="0"/>
              <a:t>In the TS-negative group, pemetrexed + cisplatin was more efficacious than gemcitabine + cisplatin, while in the TS-positive group efficacy was similar between treatments</a:t>
            </a:r>
          </a:p>
        </p:txBody>
      </p:sp>
      <p:sp>
        <p:nvSpPr>
          <p:cNvPr id="5124" name="Text Box 4"/>
          <p:cNvSpPr txBox="1">
            <a:spLocks noChangeArrowheads="1"/>
          </p:cNvSpPr>
          <p:nvPr/>
        </p:nvSpPr>
        <p:spPr bwMode="auto">
          <a:xfrm>
            <a:off x="4919485" y="6474897"/>
            <a:ext cx="400385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err="1">
                <a:solidFill>
                  <a:srgbClr val="363636"/>
                </a:solidFill>
                <a:latin typeface="Arial" charset="0"/>
                <a:cs typeface="Arial" charset="0"/>
              </a:rPr>
              <a:t>Ahn</a:t>
            </a:r>
            <a:r>
              <a:rPr lang="en-NZ" sz="1200" dirty="0">
                <a:solidFill>
                  <a:srgbClr val="363636"/>
                </a:solidFill>
                <a:latin typeface="Arial" charset="0"/>
                <a:cs typeface="Arial" charset="0"/>
              </a:rPr>
              <a:t> </a:t>
            </a:r>
            <a:r>
              <a:rPr lang="en-GB" sz="1200" dirty="0">
                <a:solidFill>
                  <a:srgbClr val="363636"/>
                </a:solidFill>
                <a:latin typeface="Arial" charset="0"/>
                <a:cs typeface="Arial" charset="0"/>
              </a:rPr>
              <a:t>et al. </a:t>
            </a:r>
            <a:r>
              <a:rPr lang="en-GB" sz="1200" dirty="0">
                <a:solidFill>
                  <a:srgbClr val="363636"/>
                </a:solidFill>
              </a:rPr>
              <a:t>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latin typeface="Arial" charset="0"/>
                <a:cs typeface="Arial" charset="0"/>
              </a:rPr>
              <a:t>abstr</a:t>
            </a:r>
            <a:r>
              <a:rPr lang="en-GB" sz="1200" dirty="0">
                <a:solidFill>
                  <a:srgbClr val="363636"/>
                </a:solidFill>
                <a:latin typeface="Arial" charset="0"/>
                <a:cs typeface="Arial" charset="0"/>
              </a:rPr>
              <a:t> LBA42_PR</a:t>
            </a:r>
          </a:p>
        </p:txBody>
      </p:sp>
      <p:graphicFrame>
        <p:nvGraphicFramePr>
          <p:cNvPr id="4" name="Chart 3"/>
          <p:cNvGraphicFramePr/>
          <p:nvPr>
            <p:extLst>
              <p:ext uri="{D42A27DB-BD31-4B8C-83A1-F6EECF244321}">
                <p14:modId xmlns:p14="http://schemas.microsoft.com/office/powerpoint/2010/main" val="1100576851"/>
              </p:ext>
            </p:extLst>
          </p:nvPr>
        </p:nvGraphicFramePr>
        <p:xfrm>
          <a:off x="228600" y="3090499"/>
          <a:ext cx="8694738" cy="3476359"/>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417084" y="2463668"/>
            <a:ext cx="2287806" cy="307777"/>
          </a:xfrm>
          <a:prstGeom prst="rect">
            <a:avLst/>
          </a:prstGeom>
        </p:spPr>
        <p:txBody>
          <a:bodyPr wrap="none">
            <a:spAutoFit/>
          </a:bodyPr>
          <a:lstStyle/>
          <a:p>
            <a:pPr algn="ctr"/>
            <a:r>
              <a:rPr lang="pt-BR" sz="1400" b="1" dirty="0">
                <a:latin typeface="Arial" panose="020B0604020202020204" pitchFamily="34" charset="0"/>
              </a:rPr>
              <a:t>Investigator assessment</a:t>
            </a:r>
            <a:endParaRPr lang="en-GB" sz="1400" b="1" dirty="0"/>
          </a:p>
        </p:txBody>
      </p:sp>
      <p:sp>
        <p:nvSpPr>
          <p:cNvPr id="10" name="Rectangle 9"/>
          <p:cNvSpPr/>
          <p:nvPr/>
        </p:nvSpPr>
        <p:spPr>
          <a:xfrm>
            <a:off x="1767340" y="2737300"/>
            <a:ext cx="1587294" cy="276999"/>
          </a:xfrm>
          <a:prstGeom prst="rect">
            <a:avLst/>
          </a:prstGeom>
        </p:spPr>
        <p:txBody>
          <a:bodyPr wrap="none">
            <a:spAutoFit/>
          </a:bodyPr>
          <a:lstStyle/>
          <a:p>
            <a:pPr algn="ctr"/>
            <a:r>
              <a:rPr lang="pt-BR" sz="1200" dirty="0">
                <a:latin typeface="Arial" panose="020B0604020202020204" pitchFamily="34" charset="0"/>
              </a:rPr>
              <a:t>Interaction p=0.0084</a:t>
            </a:r>
            <a:endParaRPr lang="en-GB" sz="1200" dirty="0"/>
          </a:p>
        </p:txBody>
      </p:sp>
      <p:sp>
        <p:nvSpPr>
          <p:cNvPr id="7" name="Rectangle 6"/>
          <p:cNvSpPr/>
          <p:nvPr/>
        </p:nvSpPr>
        <p:spPr>
          <a:xfrm>
            <a:off x="1354128" y="3090499"/>
            <a:ext cx="830801" cy="276999"/>
          </a:xfrm>
          <a:prstGeom prst="rect">
            <a:avLst/>
          </a:prstGeom>
        </p:spPr>
        <p:txBody>
          <a:bodyPr wrap="none">
            <a:spAutoFit/>
          </a:bodyPr>
          <a:lstStyle/>
          <a:p>
            <a:pPr algn="ctr"/>
            <a:r>
              <a:rPr lang="en-GB" sz="1200" dirty="0">
                <a:latin typeface="Arial" panose="020B0604020202020204" pitchFamily="34" charset="0"/>
              </a:rPr>
              <a:t>p=0.0008</a:t>
            </a:r>
            <a:endParaRPr lang="en-GB" sz="1200" dirty="0"/>
          </a:p>
        </p:txBody>
      </p:sp>
      <p:sp>
        <p:nvSpPr>
          <p:cNvPr id="12" name="Rectangle 11"/>
          <p:cNvSpPr/>
          <p:nvPr/>
        </p:nvSpPr>
        <p:spPr>
          <a:xfrm>
            <a:off x="3046525" y="3090499"/>
            <a:ext cx="574045" cy="276999"/>
          </a:xfrm>
          <a:prstGeom prst="rect">
            <a:avLst/>
          </a:prstGeom>
        </p:spPr>
        <p:txBody>
          <a:bodyPr wrap="none">
            <a:spAutoFit/>
          </a:bodyPr>
          <a:lstStyle/>
          <a:p>
            <a:pPr algn="ctr"/>
            <a:r>
              <a:rPr lang="en-GB" sz="1200" dirty="0">
                <a:latin typeface="Arial" panose="020B0604020202020204" pitchFamily="34" charset="0"/>
              </a:rPr>
              <a:t>p=1.0</a:t>
            </a:r>
            <a:endParaRPr lang="en-GB" sz="1200" dirty="0"/>
          </a:p>
        </p:txBody>
      </p:sp>
      <p:sp>
        <p:nvSpPr>
          <p:cNvPr id="8" name="Freeform 7"/>
          <p:cNvSpPr/>
          <p:nvPr/>
        </p:nvSpPr>
        <p:spPr>
          <a:xfrm>
            <a:off x="1555750" y="3385119"/>
            <a:ext cx="434181" cy="1293813"/>
          </a:xfrm>
          <a:custGeom>
            <a:avLst/>
            <a:gdLst>
              <a:gd name="connsiteX0" fmla="*/ 0 w 431800"/>
              <a:gd name="connsiteY0" fmla="*/ 146050 h 1365250"/>
              <a:gd name="connsiteX1" fmla="*/ 0 w 431800"/>
              <a:gd name="connsiteY1" fmla="*/ 0 h 1365250"/>
              <a:gd name="connsiteX2" fmla="*/ 431800 w 431800"/>
              <a:gd name="connsiteY2" fmla="*/ 0 h 1365250"/>
              <a:gd name="connsiteX3" fmla="*/ 431800 w 431800"/>
              <a:gd name="connsiteY3" fmla="*/ 1365250 h 1365250"/>
              <a:gd name="connsiteX0" fmla="*/ 0 w 434181"/>
              <a:gd name="connsiteY0" fmla="*/ 146050 h 1303337"/>
              <a:gd name="connsiteX1" fmla="*/ 0 w 434181"/>
              <a:gd name="connsiteY1" fmla="*/ 0 h 1303337"/>
              <a:gd name="connsiteX2" fmla="*/ 431800 w 434181"/>
              <a:gd name="connsiteY2" fmla="*/ 0 h 1303337"/>
              <a:gd name="connsiteX3" fmla="*/ 434181 w 434181"/>
              <a:gd name="connsiteY3" fmla="*/ 1303337 h 1303337"/>
              <a:gd name="connsiteX0" fmla="*/ 0 w 593725"/>
              <a:gd name="connsiteY0" fmla="*/ 146050 h 1277144"/>
              <a:gd name="connsiteX1" fmla="*/ 0 w 593725"/>
              <a:gd name="connsiteY1" fmla="*/ 0 h 1277144"/>
              <a:gd name="connsiteX2" fmla="*/ 431800 w 593725"/>
              <a:gd name="connsiteY2" fmla="*/ 0 h 1277144"/>
              <a:gd name="connsiteX3" fmla="*/ 593725 w 593725"/>
              <a:gd name="connsiteY3" fmla="*/ 1277144 h 1277144"/>
              <a:gd name="connsiteX0" fmla="*/ 0 w 434181"/>
              <a:gd name="connsiteY0" fmla="*/ 146050 h 1293813"/>
              <a:gd name="connsiteX1" fmla="*/ 0 w 434181"/>
              <a:gd name="connsiteY1" fmla="*/ 0 h 1293813"/>
              <a:gd name="connsiteX2" fmla="*/ 431800 w 434181"/>
              <a:gd name="connsiteY2" fmla="*/ 0 h 1293813"/>
              <a:gd name="connsiteX3" fmla="*/ 434181 w 434181"/>
              <a:gd name="connsiteY3" fmla="*/ 1293813 h 1293813"/>
            </a:gdLst>
            <a:ahLst/>
            <a:cxnLst>
              <a:cxn ang="0">
                <a:pos x="connsiteX0" y="connsiteY0"/>
              </a:cxn>
              <a:cxn ang="0">
                <a:pos x="connsiteX1" y="connsiteY1"/>
              </a:cxn>
              <a:cxn ang="0">
                <a:pos x="connsiteX2" y="connsiteY2"/>
              </a:cxn>
              <a:cxn ang="0">
                <a:pos x="connsiteX3" y="connsiteY3"/>
              </a:cxn>
            </a:cxnLst>
            <a:rect l="l" t="t" r="r" b="b"/>
            <a:pathLst>
              <a:path w="434181" h="1293813">
                <a:moveTo>
                  <a:pt x="0" y="146050"/>
                </a:moveTo>
                <a:lnTo>
                  <a:pt x="0" y="0"/>
                </a:lnTo>
                <a:lnTo>
                  <a:pt x="431800" y="0"/>
                </a:lnTo>
                <a:cubicBezTo>
                  <a:pt x="432594" y="434446"/>
                  <a:pt x="433387" y="859367"/>
                  <a:pt x="434181" y="1293813"/>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3119140" y="3385120"/>
            <a:ext cx="431800" cy="501433"/>
          </a:xfrm>
          <a:custGeom>
            <a:avLst/>
            <a:gdLst>
              <a:gd name="connsiteX0" fmla="*/ 0 w 431800"/>
              <a:gd name="connsiteY0" fmla="*/ 146050 h 1365250"/>
              <a:gd name="connsiteX1" fmla="*/ 0 w 431800"/>
              <a:gd name="connsiteY1" fmla="*/ 0 h 1365250"/>
              <a:gd name="connsiteX2" fmla="*/ 431800 w 431800"/>
              <a:gd name="connsiteY2" fmla="*/ 0 h 1365250"/>
              <a:gd name="connsiteX3" fmla="*/ 431800 w 431800"/>
              <a:gd name="connsiteY3" fmla="*/ 1365250 h 1365250"/>
              <a:gd name="connsiteX0" fmla="*/ 0 w 431800"/>
              <a:gd name="connsiteY0" fmla="*/ 1219936 h 1365250"/>
              <a:gd name="connsiteX1" fmla="*/ 0 w 431800"/>
              <a:gd name="connsiteY1" fmla="*/ 0 h 1365250"/>
              <a:gd name="connsiteX2" fmla="*/ 431800 w 431800"/>
              <a:gd name="connsiteY2" fmla="*/ 0 h 1365250"/>
              <a:gd name="connsiteX3" fmla="*/ 431800 w 431800"/>
              <a:gd name="connsiteY3" fmla="*/ 1365250 h 1365250"/>
            </a:gdLst>
            <a:ahLst/>
            <a:cxnLst>
              <a:cxn ang="0">
                <a:pos x="connsiteX0" y="connsiteY0"/>
              </a:cxn>
              <a:cxn ang="0">
                <a:pos x="connsiteX1" y="connsiteY1"/>
              </a:cxn>
              <a:cxn ang="0">
                <a:pos x="connsiteX2" y="connsiteY2"/>
              </a:cxn>
              <a:cxn ang="0">
                <a:pos x="connsiteX3" y="connsiteY3"/>
              </a:cxn>
            </a:cxnLst>
            <a:rect l="l" t="t" r="r" b="b"/>
            <a:pathLst>
              <a:path w="431800" h="1365250">
                <a:moveTo>
                  <a:pt x="0" y="1219936"/>
                </a:moveTo>
                <a:lnTo>
                  <a:pt x="0" y="0"/>
                </a:lnTo>
                <a:lnTo>
                  <a:pt x="431800" y="0"/>
                </a:lnTo>
                <a:lnTo>
                  <a:pt x="431800" y="136525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6067209" y="2463668"/>
            <a:ext cx="2339102" cy="307777"/>
          </a:xfrm>
          <a:prstGeom prst="rect">
            <a:avLst/>
          </a:prstGeom>
        </p:spPr>
        <p:txBody>
          <a:bodyPr wrap="none">
            <a:spAutoFit/>
          </a:bodyPr>
          <a:lstStyle/>
          <a:p>
            <a:pPr algn="ctr"/>
            <a:r>
              <a:rPr lang="pt-BR" sz="1400" b="1" dirty="0">
                <a:latin typeface="Arial" panose="020B0604020202020204" pitchFamily="34" charset="0"/>
              </a:rPr>
              <a:t>Independent assessment</a:t>
            </a:r>
            <a:endParaRPr lang="en-GB" sz="1400" b="1" dirty="0"/>
          </a:p>
        </p:txBody>
      </p:sp>
      <p:sp>
        <p:nvSpPr>
          <p:cNvPr id="21" name="Rectangle 20"/>
          <p:cNvSpPr/>
          <p:nvPr/>
        </p:nvSpPr>
        <p:spPr>
          <a:xfrm>
            <a:off x="6443112" y="2737300"/>
            <a:ext cx="1587294" cy="276999"/>
          </a:xfrm>
          <a:prstGeom prst="rect">
            <a:avLst/>
          </a:prstGeom>
        </p:spPr>
        <p:txBody>
          <a:bodyPr wrap="none">
            <a:spAutoFit/>
          </a:bodyPr>
          <a:lstStyle/>
          <a:p>
            <a:pPr algn="ctr"/>
            <a:r>
              <a:rPr lang="pt-BR" sz="1200" dirty="0">
                <a:latin typeface="Arial" panose="020B0604020202020204" pitchFamily="34" charset="0"/>
              </a:rPr>
              <a:t>Interaction p=0.0077</a:t>
            </a:r>
            <a:endParaRPr lang="en-GB" sz="1200" dirty="0"/>
          </a:p>
        </p:txBody>
      </p:sp>
      <p:sp>
        <p:nvSpPr>
          <p:cNvPr id="22" name="Rectangle 21"/>
          <p:cNvSpPr/>
          <p:nvPr/>
        </p:nvSpPr>
        <p:spPr>
          <a:xfrm>
            <a:off x="6110931" y="3090499"/>
            <a:ext cx="659631" cy="276999"/>
          </a:xfrm>
          <a:prstGeom prst="rect">
            <a:avLst/>
          </a:prstGeom>
        </p:spPr>
        <p:txBody>
          <a:bodyPr wrap="none">
            <a:spAutoFit/>
          </a:bodyPr>
          <a:lstStyle/>
          <a:p>
            <a:pPr algn="ctr"/>
            <a:r>
              <a:rPr lang="en-GB" sz="1200" dirty="0">
                <a:latin typeface="Arial" panose="020B0604020202020204" pitchFamily="34" charset="0"/>
              </a:rPr>
              <a:t>p=0.02</a:t>
            </a:r>
            <a:endParaRPr lang="en-GB" sz="1200" dirty="0"/>
          </a:p>
        </p:txBody>
      </p:sp>
      <p:sp>
        <p:nvSpPr>
          <p:cNvPr id="23" name="Rectangle 22"/>
          <p:cNvSpPr/>
          <p:nvPr/>
        </p:nvSpPr>
        <p:spPr>
          <a:xfrm>
            <a:off x="7674952" y="3090499"/>
            <a:ext cx="659631" cy="276999"/>
          </a:xfrm>
          <a:prstGeom prst="rect">
            <a:avLst/>
          </a:prstGeom>
        </p:spPr>
        <p:txBody>
          <a:bodyPr wrap="none">
            <a:spAutoFit/>
          </a:bodyPr>
          <a:lstStyle/>
          <a:p>
            <a:pPr algn="ctr"/>
            <a:r>
              <a:rPr lang="en-GB" sz="1200" dirty="0">
                <a:latin typeface="Arial" panose="020B0604020202020204" pitchFamily="34" charset="0"/>
              </a:rPr>
              <a:t>p=0.34</a:t>
            </a:r>
            <a:endParaRPr lang="en-GB" sz="1200" dirty="0"/>
          </a:p>
        </p:txBody>
      </p:sp>
      <p:sp>
        <p:nvSpPr>
          <p:cNvPr id="24" name="Freeform 23"/>
          <p:cNvSpPr/>
          <p:nvPr/>
        </p:nvSpPr>
        <p:spPr>
          <a:xfrm>
            <a:off x="6226970" y="3385120"/>
            <a:ext cx="431800" cy="1308720"/>
          </a:xfrm>
          <a:custGeom>
            <a:avLst/>
            <a:gdLst>
              <a:gd name="connsiteX0" fmla="*/ 0 w 431800"/>
              <a:gd name="connsiteY0" fmla="*/ 146050 h 1365250"/>
              <a:gd name="connsiteX1" fmla="*/ 0 w 431800"/>
              <a:gd name="connsiteY1" fmla="*/ 0 h 1365250"/>
              <a:gd name="connsiteX2" fmla="*/ 431800 w 431800"/>
              <a:gd name="connsiteY2" fmla="*/ 0 h 1365250"/>
              <a:gd name="connsiteX3" fmla="*/ 431800 w 431800"/>
              <a:gd name="connsiteY3" fmla="*/ 1365250 h 1365250"/>
              <a:gd name="connsiteX0" fmla="*/ 2381 w 431800"/>
              <a:gd name="connsiteY0" fmla="*/ 538956 h 1365250"/>
              <a:gd name="connsiteX1" fmla="*/ 0 w 431800"/>
              <a:gd name="connsiteY1" fmla="*/ 0 h 1365250"/>
              <a:gd name="connsiteX2" fmla="*/ 431800 w 431800"/>
              <a:gd name="connsiteY2" fmla="*/ 0 h 1365250"/>
              <a:gd name="connsiteX3" fmla="*/ 431800 w 431800"/>
              <a:gd name="connsiteY3" fmla="*/ 1365250 h 1365250"/>
            </a:gdLst>
            <a:ahLst/>
            <a:cxnLst>
              <a:cxn ang="0">
                <a:pos x="connsiteX0" y="connsiteY0"/>
              </a:cxn>
              <a:cxn ang="0">
                <a:pos x="connsiteX1" y="connsiteY1"/>
              </a:cxn>
              <a:cxn ang="0">
                <a:pos x="connsiteX2" y="connsiteY2"/>
              </a:cxn>
              <a:cxn ang="0">
                <a:pos x="connsiteX3" y="connsiteY3"/>
              </a:cxn>
            </a:cxnLst>
            <a:rect l="l" t="t" r="r" b="b"/>
            <a:pathLst>
              <a:path w="431800" h="1365250">
                <a:moveTo>
                  <a:pt x="2381" y="538956"/>
                </a:moveTo>
                <a:cubicBezTo>
                  <a:pt x="1587" y="359304"/>
                  <a:pt x="794" y="179652"/>
                  <a:pt x="0" y="0"/>
                </a:cubicBezTo>
                <a:lnTo>
                  <a:pt x="431800" y="0"/>
                </a:lnTo>
                <a:lnTo>
                  <a:pt x="431800" y="136525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7790360" y="3385121"/>
            <a:ext cx="431800" cy="444623"/>
          </a:xfrm>
          <a:custGeom>
            <a:avLst/>
            <a:gdLst>
              <a:gd name="connsiteX0" fmla="*/ 0 w 431800"/>
              <a:gd name="connsiteY0" fmla="*/ 146050 h 1365250"/>
              <a:gd name="connsiteX1" fmla="*/ 0 w 431800"/>
              <a:gd name="connsiteY1" fmla="*/ 0 h 1365250"/>
              <a:gd name="connsiteX2" fmla="*/ 431800 w 431800"/>
              <a:gd name="connsiteY2" fmla="*/ 0 h 1365250"/>
              <a:gd name="connsiteX3" fmla="*/ 431800 w 431800"/>
              <a:gd name="connsiteY3" fmla="*/ 1365250 h 1365250"/>
              <a:gd name="connsiteX0" fmla="*/ 0 w 431800"/>
              <a:gd name="connsiteY0" fmla="*/ 1219936 h 1365250"/>
              <a:gd name="connsiteX1" fmla="*/ 0 w 431800"/>
              <a:gd name="connsiteY1" fmla="*/ 0 h 1365250"/>
              <a:gd name="connsiteX2" fmla="*/ 431800 w 431800"/>
              <a:gd name="connsiteY2" fmla="*/ 0 h 1365250"/>
              <a:gd name="connsiteX3" fmla="*/ 431800 w 431800"/>
              <a:gd name="connsiteY3" fmla="*/ 1365250 h 1365250"/>
              <a:gd name="connsiteX0" fmla="*/ 2381 w 431800"/>
              <a:gd name="connsiteY0" fmla="*/ 5079354 h 5079354"/>
              <a:gd name="connsiteX1" fmla="*/ 0 w 431800"/>
              <a:gd name="connsiteY1" fmla="*/ 0 h 5079354"/>
              <a:gd name="connsiteX2" fmla="*/ 431800 w 431800"/>
              <a:gd name="connsiteY2" fmla="*/ 0 h 5079354"/>
              <a:gd name="connsiteX3" fmla="*/ 431800 w 431800"/>
              <a:gd name="connsiteY3" fmla="*/ 1365250 h 5079354"/>
            </a:gdLst>
            <a:ahLst/>
            <a:cxnLst>
              <a:cxn ang="0">
                <a:pos x="connsiteX0" y="connsiteY0"/>
              </a:cxn>
              <a:cxn ang="0">
                <a:pos x="connsiteX1" y="connsiteY1"/>
              </a:cxn>
              <a:cxn ang="0">
                <a:pos x="connsiteX2" y="connsiteY2"/>
              </a:cxn>
              <a:cxn ang="0">
                <a:pos x="connsiteX3" y="connsiteY3"/>
              </a:cxn>
            </a:cxnLst>
            <a:rect l="l" t="t" r="r" b="b"/>
            <a:pathLst>
              <a:path w="431800" h="5079354">
                <a:moveTo>
                  <a:pt x="2381" y="5079354"/>
                </a:moveTo>
                <a:cubicBezTo>
                  <a:pt x="1587" y="3386236"/>
                  <a:pt x="794" y="1693118"/>
                  <a:pt x="0" y="0"/>
                </a:cubicBezTo>
                <a:lnTo>
                  <a:pt x="431800" y="0"/>
                </a:lnTo>
                <a:lnTo>
                  <a:pt x="431800" y="136525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1771651" y="2998607"/>
            <a:ext cx="1555749" cy="100464"/>
          </a:xfrm>
          <a:custGeom>
            <a:avLst/>
            <a:gdLst>
              <a:gd name="connsiteX0" fmla="*/ 0 w 1626577"/>
              <a:gd name="connsiteY0" fmla="*/ 175846 h 175846"/>
              <a:gd name="connsiteX1" fmla="*/ 0 w 1626577"/>
              <a:gd name="connsiteY1" fmla="*/ 0 h 175846"/>
              <a:gd name="connsiteX2" fmla="*/ 1626577 w 1626577"/>
              <a:gd name="connsiteY2" fmla="*/ 0 h 175846"/>
              <a:gd name="connsiteX3" fmla="*/ 1626577 w 1626577"/>
              <a:gd name="connsiteY3" fmla="*/ 167054 h 175846"/>
            </a:gdLst>
            <a:ahLst/>
            <a:cxnLst>
              <a:cxn ang="0">
                <a:pos x="connsiteX0" y="connsiteY0"/>
              </a:cxn>
              <a:cxn ang="0">
                <a:pos x="connsiteX1" y="connsiteY1"/>
              </a:cxn>
              <a:cxn ang="0">
                <a:pos x="connsiteX2" y="connsiteY2"/>
              </a:cxn>
              <a:cxn ang="0">
                <a:pos x="connsiteX3" y="connsiteY3"/>
              </a:cxn>
            </a:cxnLst>
            <a:rect l="l" t="t" r="r" b="b"/>
            <a:pathLst>
              <a:path w="1626577" h="175846">
                <a:moveTo>
                  <a:pt x="0" y="175846"/>
                </a:moveTo>
                <a:lnTo>
                  <a:pt x="0" y="0"/>
                </a:lnTo>
                <a:lnTo>
                  <a:pt x="1626577" y="0"/>
                </a:lnTo>
                <a:lnTo>
                  <a:pt x="1626577" y="167054"/>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6450812" y="2998607"/>
            <a:ext cx="1555749" cy="100464"/>
          </a:xfrm>
          <a:custGeom>
            <a:avLst/>
            <a:gdLst>
              <a:gd name="connsiteX0" fmla="*/ 0 w 1626577"/>
              <a:gd name="connsiteY0" fmla="*/ 175846 h 175846"/>
              <a:gd name="connsiteX1" fmla="*/ 0 w 1626577"/>
              <a:gd name="connsiteY1" fmla="*/ 0 h 175846"/>
              <a:gd name="connsiteX2" fmla="*/ 1626577 w 1626577"/>
              <a:gd name="connsiteY2" fmla="*/ 0 h 175846"/>
              <a:gd name="connsiteX3" fmla="*/ 1626577 w 1626577"/>
              <a:gd name="connsiteY3" fmla="*/ 167054 h 175846"/>
            </a:gdLst>
            <a:ahLst/>
            <a:cxnLst>
              <a:cxn ang="0">
                <a:pos x="connsiteX0" y="connsiteY0"/>
              </a:cxn>
              <a:cxn ang="0">
                <a:pos x="connsiteX1" y="connsiteY1"/>
              </a:cxn>
              <a:cxn ang="0">
                <a:pos x="connsiteX2" y="connsiteY2"/>
              </a:cxn>
              <a:cxn ang="0">
                <a:pos x="connsiteX3" y="connsiteY3"/>
              </a:cxn>
            </a:cxnLst>
            <a:rect l="l" t="t" r="r" b="b"/>
            <a:pathLst>
              <a:path w="1626577" h="175846">
                <a:moveTo>
                  <a:pt x="0" y="175846"/>
                </a:moveTo>
                <a:lnTo>
                  <a:pt x="0" y="0"/>
                </a:lnTo>
                <a:lnTo>
                  <a:pt x="1626577" y="0"/>
                </a:lnTo>
                <a:lnTo>
                  <a:pt x="1626577" y="167054"/>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307004" y="3518082"/>
            <a:ext cx="490840" cy="276999"/>
          </a:xfrm>
          <a:prstGeom prst="rect">
            <a:avLst/>
          </a:prstGeom>
          <a:noFill/>
        </p:spPr>
        <p:txBody>
          <a:bodyPr wrap="none" rtlCol="0">
            <a:spAutoFit/>
          </a:bodyPr>
          <a:lstStyle/>
          <a:p>
            <a:pPr algn="ctr"/>
            <a:r>
              <a:rPr lang="en-GB" sz="1200" dirty="0"/>
              <a:t>47%</a:t>
            </a:r>
          </a:p>
        </p:txBody>
      </p:sp>
      <p:sp>
        <p:nvSpPr>
          <p:cNvPr id="26" name="TextBox 25"/>
          <p:cNvSpPr txBox="1"/>
          <p:nvPr/>
        </p:nvSpPr>
        <p:spPr>
          <a:xfrm>
            <a:off x="1749917" y="4687276"/>
            <a:ext cx="490840" cy="276999"/>
          </a:xfrm>
          <a:prstGeom prst="rect">
            <a:avLst/>
          </a:prstGeom>
          <a:noFill/>
        </p:spPr>
        <p:txBody>
          <a:bodyPr wrap="none" rtlCol="0">
            <a:spAutoFit/>
          </a:bodyPr>
          <a:lstStyle/>
          <a:p>
            <a:pPr algn="ctr"/>
            <a:r>
              <a:rPr lang="en-GB" sz="1200" dirty="0"/>
              <a:t>21%</a:t>
            </a:r>
          </a:p>
        </p:txBody>
      </p:sp>
      <p:sp>
        <p:nvSpPr>
          <p:cNvPr id="28" name="TextBox 27"/>
          <p:cNvSpPr txBox="1"/>
          <p:nvPr/>
        </p:nvSpPr>
        <p:spPr>
          <a:xfrm>
            <a:off x="2864343" y="3832408"/>
            <a:ext cx="490840" cy="276999"/>
          </a:xfrm>
          <a:prstGeom prst="rect">
            <a:avLst/>
          </a:prstGeom>
          <a:noFill/>
        </p:spPr>
        <p:txBody>
          <a:bodyPr wrap="none" rtlCol="0">
            <a:spAutoFit/>
          </a:bodyPr>
          <a:lstStyle/>
          <a:p>
            <a:pPr algn="ctr"/>
            <a:r>
              <a:rPr lang="en-GB" sz="1200" dirty="0"/>
              <a:t>40%</a:t>
            </a:r>
          </a:p>
        </p:txBody>
      </p:sp>
      <p:sp>
        <p:nvSpPr>
          <p:cNvPr id="29" name="TextBox 28"/>
          <p:cNvSpPr txBox="1"/>
          <p:nvPr/>
        </p:nvSpPr>
        <p:spPr>
          <a:xfrm>
            <a:off x="3307255" y="3877652"/>
            <a:ext cx="490840" cy="276999"/>
          </a:xfrm>
          <a:prstGeom prst="rect">
            <a:avLst/>
          </a:prstGeom>
          <a:noFill/>
        </p:spPr>
        <p:txBody>
          <a:bodyPr wrap="none" rtlCol="0">
            <a:spAutoFit/>
          </a:bodyPr>
          <a:lstStyle/>
          <a:p>
            <a:pPr algn="ctr"/>
            <a:r>
              <a:rPr lang="en-GB" sz="1200" dirty="0"/>
              <a:t>39%</a:t>
            </a:r>
          </a:p>
        </p:txBody>
      </p:sp>
      <p:sp>
        <p:nvSpPr>
          <p:cNvPr id="30" name="TextBox 29"/>
          <p:cNvSpPr txBox="1"/>
          <p:nvPr/>
        </p:nvSpPr>
        <p:spPr>
          <a:xfrm>
            <a:off x="5980604" y="3877067"/>
            <a:ext cx="490840" cy="276999"/>
          </a:xfrm>
          <a:prstGeom prst="rect">
            <a:avLst/>
          </a:prstGeom>
          <a:noFill/>
        </p:spPr>
        <p:txBody>
          <a:bodyPr wrap="none" rtlCol="0">
            <a:spAutoFit/>
          </a:bodyPr>
          <a:lstStyle/>
          <a:p>
            <a:pPr algn="ctr"/>
            <a:r>
              <a:rPr lang="en-GB" sz="1200" dirty="0"/>
              <a:t>39%</a:t>
            </a:r>
          </a:p>
        </p:txBody>
      </p:sp>
      <p:sp>
        <p:nvSpPr>
          <p:cNvPr id="31" name="TextBox 30"/>
          <p:cNvSpPr txBox="1"/>
          <p:nvPr/>
        </p:nvSpPr>
        <p:spPr>
          <a:xfrm>
            <a:off x="6423517" y="4686482"/>
            <a:ext cx="490840" cy="276999"/>
          </a:xfrm>
          <a:prstGeom prst="rect">
            <a:avLst/>
          </a:prstGeom>
          <a:noFill/>
        </p:spPr>
        <p:txBody>
          <a:bodyPr wrap="none" rtlCol="0">
            <a:spAutoFit/>
          </a:bodyPr>
          <a:lstStyle/>
          <a:p>
            <a:pPr algn="ctr"/>
            <a:r>
              <a:rPr lang="en-GB" sz="1200" dirty="0"/>
              <a:t>21%</a:t>
            </a:r>
          </a:p>
        </p:txBody>
      </p:sp>
      <p:sp>
        <p:nvSpPr>
          <p:cNvPr id="32" name="TextBox 31"/>
          <p:cNvSpPr txBox="1"/>
          <p:nvPr/>
        </p:nvSpPr>
        <p:spPr>
          <a:xfrm>
            <a:off x="7537943" y="3831615"/>
            <a:ext cx="490840" cy="276999"/>
          </a:xfrm>
          <a:prstGeom prst="rect">
            <a:avLst/>
          </a:prstGeom>
          <a:noFill/>
        </p:spPr>
        <p:txBody>
          <a:bodyPr wrap="none" rtlCol="0">
            <a:spAutoFit/>
          </a:bodyPr>
          <a:lstStyle/>
          <a:p>
            <a:pPr algn="ctr"/>
            <a:r>
              <a:rPr lang="en-GB" sz="1200" dirty="0"/>
              <a:t>40%</a:t>
            </a:r>
          </a:p>
        </p:txBody>
      </p:sp>
      <p:sp>
        <p:nvSpPr>
          <p:cNvPr id="33" name="TextBox 32"/>
          <p:cNvSpPr txBox="1"/>
          <p:nvPr/>
        </p:nvSpPr>
        <p:spPr>
          <a:xfrm>
            <a:off x="7980855" y="3472046"/>
            <a:ext cx="490840" cy="276999"/>
          </a:xfrm>
          <a:prstGeom prst="rect">
            <a:avLst/>
          </a:prstGeom>
          <a:noFill/>
        </p:spPr>
        <p:txBody>
          <a:bodyPr wrap="none" rtlCol="0">
            <a:spAutoFit/>
          </a:bodyPr>
          <a:lstStyle/>
          <a:p>
            <a:pPr algn="ctr"/>
            <a:r>
              <a:rPr lang="en-GB" sz="1200" dirty="0"/>
              <a:t>48%</a:t>
            </a:r>
          </a:p>
        </p:txBody>
      </p:sp>
      <p:cxnSp>
        <p:nvCxnSpPr>
          <p:cNvPr id="6" name="Straight Connector 5"/>
          <p:cNvCxnSpPr/>
          <p:nvPr/>
        </p:nvCxnSpPr>
        <p:spPr>
          <a:xfrm flipV="1">
            <a:off x="4833235" y="3119019"/>
            <a:ext cx="0" cy="2786352"/>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983291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NZ" sz="1800" dirty="0"/>
              <a:t>LBA42_PR: Cisplatin plus pemetrexed (CP) versus cisplatin plus gemcitabine (CG) according to </a:t>
            </a:r>
            <a:r>
              <a:rPr lang="en-NZ" sz="1800" dirty="0" err="1"/>
              <a:t>thymidylate</a:t>
            </a:r>
            <a:r>
              <a:rPr lang="en-NZ" sz="1800" dirty="0"/>
              <a:t> synthase expression in non-squamous NSCLC: A biomarker-stratified randomized phase II trial – </a:t>
            </a:r>
            <a:r>
              <a:rPr lang="en-NZ" sz="1800" dirty="0" err="1"/>
              <a:t>Ahn</a:t>
            </a:r>
            <a:r>
              <a:rPr lang="en-NZ" sz="1800" dirty="0"/>
              <a:t> M et al</a:t>
            </a:r>
            <a:endParaRPr lang="en-GB" sz="1800" dirty="0"/>
          </a:p>
        </p:txBody>
      </p:sp>
      <p:sp>
        <p:nvSpPr>
          <p:cNvPr id="5123" name="Rectangle 3"/>
          <p:cNvSpPr>
            <a:spLocks noGrp="1" noChangeArrowheads="1"/>
          </p:cNvSpPr>
          <p:nvPr>
            <p:ph type="body" idx="1"/>
          </p:nvPr>
        </p:nvSpPr>
        <p:spPr/>
        <p:txBody>
          <a:bodyPr/>
          <a:lstStyle/>
          <a:p>
            <a:pPr>
              <a:spcAft>
                <a:spcPts val="300"/>
              </a:spcAft>
            </a:pPr>
            <a:r>
              <a:rPr lang="en-NZ" sz="1800" b="1" dirty="0"/>
              <a:t>Key results (cont.)</a:t>
            </a:r>
          </a:p>
          <a:p>
            <a:pPr lvl="1">
              <a:spcAft>
                <a:spcPts val="300"/>
              </a:spcAft>
            </a:pPr>
            <a:r>
              <a:rPr lang="en-NZ" sz="1800" dirty="0"/>
              <a:t>Low expression of TS was asssociated with prolonged OS irrespective of treatment regimen</a:t>
            </a:r>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GB" sz="1800" dirty="0"/>
          </a:p>
          <a:p>
            <a:pPr>
              <a:spcAft>
                <a:spcPts val="300"/>
              </a:spcAft>
            </a:pPr>
            <a:r>
              <a:rPr lang="en-GB" sz="1800" b="1" dirty="0"/>
              <a:t>Conclusion</a:t>
            </a:r>
          </a:p>
          <a:p>
            <a:pPr lvl="1">
              <a:spcAft>
                <a:spcPts val="300"/>
              </a:spcAft>
            </a:pPr>
            <a:r>
              <a:rPr lang="en-NZ" sz="1800" dirty="0"/>
              <a:t>TS is a predictive and prognostic biomarker</a:t>
            </a:r>
          </a:p>
        </p:txBody>
      </p:sp>
      <p:sp>
        <p:nvSpPr>
          <p:cNvPr id="5124" name="Text Box 4"/>
          <p:cNvSpPr txBox="1">
            <a:spLocks noChangeArrowheads="1"/>
          </p:cNvSpPr>
          <p:nvPr/>
        </p:nvSpPr>
        <p:spPr bwMode="auto">
          <a:xfrm>
            <a:off x="4962767" y="6474897"/>
            <a:ext cx="396057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err="1">
                <a:solidFill>
                  <a:srgbClr val="363636"/>
                </a:solidFill>
                <a:latin typeface="Arial" charset="0"/>
                <a:cs typeface="Arial" charset="0"/>
              </a:rPr>
              <a:t>Ahn</a:t>
            </a:r>
            <a:r>
              <a:rPr lang="en-NZ" sz="1200" dirty="0">
                <a:solidFill>
                  <a:srgbClr val="363636"/>
                </a:solidFill>
                <a:latin typeface="Arial" charset="0"/>
                <a:cs typeface="Arial" charset="0"/>
              </a:rPr>
              <a:t> </a:t>
            </a:r>
            <a:r>
              <a:rPr lang="en-GB" sz="1200" dirty="0">
                <a:solidFill>
                  <a:srgbClr val="363636"/>
                </a:solidFill>
                <a:latin typeface="Arial" charset="0"/>
                <a:cs typeface="Arial" charset="0"/>
              </a:rPr>
              <a:t>et al. </a:t>
            </a:r>
            <a:r>
              <a:rPr lang="en-GB" sz="1200" dirty="0">
                <a:solidFill>
                  <a:srgbClr val="363636"/>
                </a:solidFill>
              </a:rPr>
              <a:t>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latin typeface="Arial" charset="0"/>
                <a:cs typeface="Arial" charset="0"/>
              </a:rPr>
              <a:t>abstr</a:t>
            </a:r>
            <a:r>
              <a:rPr lang="en-GB" sz="1200" dirty="0">
                <a:solidFill>
                  <a:srgbClr val="363636"/>
                </a:solidFill>
                <a:latin typeface="Arial" charset="0"/>
                <a:cs typeface="Arial" charset="0"/>
              </a:rPr>
              <a:t> LBA42_PR</a:t>
            </a:r>
          </a:p>
        </p:txBody>
      </p:sp>
      <p:sp>
        <p:nvSpPr>
          <p:cNvPr id="4" name="TextBox 3"/>
          <p:cNvSpPr txBox="1"/>
          <p:nvPr/>
        </p:nvSpPr>
        <p:spPr>
          <a:xfrm>
            <a:off x="185710" y="5111561"/>
            <a:ext cx="5692584" cy="553998"/>
          </a:xfrm>
          <a:prstGeom prst="rect">
            <a:avLst/>
          </a:prstGeom>
          <a:noFill/>
        </p:spPr>
        <p:txBody>
          <a:bodyPr wrap="none" rtlCol="0">
            <a:spAutoFit/>
          </a:bodyPr>
          <a:lstStyle/>
          <a:p>
            <a:pPr>
              <a:tabLst>
                <a:tab pos="850900" algn="ctr"/>
                <a:tab pos="2355850" algn="ctr"/>
                <a:tab pos="3879850" algn="ctr"/>
                <a:tab pos="5384800" algn="ctr"/>
              </a:tabLst>
            </a:pPr>
            <a:r>
              <a:rPr lang="en-GB" sz="1000" dirty="0"/>
              <a:t>Number at risk</a:t>
            </a:r>
          </a:p>
          <a:p>
            <a:pPr>
              <a:tabLst>
                <a:tab pos="850900" algn="ctr"/>
                <a:tab pos="2355850" algn="ctr"/>
                <a:tab pos="3879850" algn="ctr"/>
                <a:tab pos="5384800" algn="ctr"/>
              </a:tabLst>
            </a:pPr>
            <a:r>
              <a:rPr lang="en-GB" sz="1000" dirty="0"/>
              <a:t>TS (-)	159	116	52	18</a:t>
            </a:r>
          </a:p>
          <a:p>
            <a:pPr>
              <a:tabLst>
                <a:tab pos="850900" algn="ctr"/>
                <a:tab pos="2355850" algn="ctr"/>
                <a:tab pos="3879850" algn="ctr"/>
                <a:tab pos="5384800" algn="ctr"/>
              </a:tabLst>
            </a:pPr>
            <a:r>
              <a:rPr lang="en-GB" sz="1000" dirty="0"/>
              <a:t>TS (+)	156	90	31	8</a:t>
            </a:r>
          </a:p>
        </p:txBody>
      </p:sp>
      <p:sp>
        <p:nvSpPr>
          <p:cNvPr id="2" name="Rectangle 1"/>
          <p:cNvSpPr/>
          <p:nvPr/>
        </p:nvSpPr>
        <p:spPr>
          <a:xfrm>
            <a:off x="6112151" y="3177871"/>
            <a:ext cx="2668469" cy="276999"/>
          </a:xfrm>
          <a:prstGeom prst="rect">
            <a:avLst/>
          </a:prstGeom>
        </p:spPr>
        <p:txBody>
          <a:bodyPr wrap="square">
            <a:spAutoFit/>
          </a:bodyPr>
          <a:lstStyle/>
          <a:p>
            <a:pPr lvl="1" defTabSz="914400" fontAlgn="base">
              <a:spcBef>
                <a:spcPct val="0"/>
              </a:spcBef>
              <a:spcAft>
                <a:spcPts val="300"/>
              </a:spcAft>
            </a:pPr>
            <a:r>
              <a:rPr lang="en-NZ" sz="1200" dirty="0">
                <a:solidFill>
                  <a:srgbClr val="363636"/>
                </a:solidFill>
                <a:latin typeface="Arial" charset="0"/>
                <a:cs typeface="Arial" charset="0"/>
              </a:rPr>
              <a:t>HR 0.64, 95% CI 0.45, 0.90</a:t>
            </a:r>
          </a:p>
        </p:txBody>
      </p:sp>
      <p:sp>
        <p:nvSpPr>
          <p:cNvPr id="9" name="TextBox 8"/>
          <p:cNvSpPr txBox="1"/>
          <p:nvPr/>
        </p:nvSpPr>
        <p:spPr>
          <a:xfrm>
            <a:off x="684067" y="2266810"/>
            <a:ext cx="397866" cy="2672398"/>
          </a:xfrm>
          <a:prstGeom prst="rect">
            <a:avLst/>
          </a:prstGeom>
          <a:noFill/>
        </p:spPr>
        <p:txBody>
          <a:bodyPr wrap="none" rtlCol="0">
            <a:spAutoFit/>
          </a:bodyPr>
          <a:lstStyle/>
          <a:p>
            <a:pPr algn="r">
              <a:lnSpc>
                <a:spcPct val="126000"/>
              </a:lnSpc>
            </a:pPr>
            <a:r>
              <a:rPr lang="en-GB" sz="1200" dirty="0"/>
              <a:t>1.0</a:t>
            </a:r>
          </a:p>
          <a:p>
            <a:pPr algn="r">
              <a:lnSpc>
                <a:spcPct val="126000"/>
              </a:lnSpc>
            </a:pPr>
            <a:r>
              <a:rPr lang="en-GB" sz="1200" dirty="0"/>
              <a:t>0.9</a:t>
            </a:r>
          </a:p>
          <a:p>
            <a:pPr algn="r">
              <a:lnSpc>
                <a:spcPct val="126000"/>
              </a:lnSpc>
            </a:pPr>
            <a:r>
              <a:rPr lang="en-GB" sz="1200" dirty="0"/>
              <a:t>0.8</a:t>
            </a:r>
          </a:p>
          <a:p>
            <a:pPr algn="r">
              <a:lnSpc>
                <a:spcPct val="126000"/>
              </a:lnSpc>
            </a:pPr>
            <a:r>
              <a:rPr lang="en-GB" sz="1200" dirty="0"/>
              <a:t>0.7</a:t>
            </a:r>
          </a:p>
          <a:p>
            <a:pPr algn="r">
              <a:lnSpc>
                <a:spcPct val="126000"/>
              </a:lnSpc>
            </a:pPr>
            <a:r>
              <a:rPr lang="en-GB" sz="1200" dirty="0"/>
              <a:t>0.6</a:t>
            </a:r>
          </a:p>
          <a:p>
            <a:pPr algn="r">
              <a:lnSpc>
                <a:spcPct val="126000"/>
              </a:lnSpc>
            </a:pPr>
            <a:r>
              <a:rPr lang="en-GB" sz="1200" dirty="0"/>
              <a:t>0.5</a:t>
            </a:r>
          </a:p>
          <a:p>
            <a:pPr algn="r">
              <a:lnSpc>
                <a:spcPct val="126000"/>
              </a:lnSpc>
            </a:pPr>
            <a:r>
              <a:rPr lang="en-GB" sz="1200" dirty="0"/>
              <a:t>0.4</a:t>
            </a:r>
          </a:p>
          <a:p>
            <a:pPr algn="r">
              <a:lnSpc>
                <a:spcPct val="126000"/>
              </a:lnSpc>
            </a:pPr>
            <a:r>
              <a:rPr lang="en-GB" sz="1200" dirty="0"/>
              <a:t>0.3</a:t>
            </a:r>
          </a:p>
          <a:p>
            <a:pPr algn="r">
              <a:lnSpc>
                <a:spcPct val="126000"/>
              </a:lnSpc>
            </a:pPr>
            <a:r>
              <a:rPr lang="en-GB" sz="1200" dirty="0"/>
              <a:t>0.2</a:t>
            </a:r>
          </a:p>
          <a:p>
            <a:pPr algn="r">
              <a:lnSpc>
                <a:spcPct val="126000"/>
              </a:lnSpc>
            </a:pPr>
            <a:r>
              <a:rPr lang="en-GB" sz="1200" dirty="0"/>
              <a:t>0.1</a:t>
            </a:r>
          </a:p>
          <a:p>
            <a:pPr algn="r">
              <a:lnSpc>
                <a:spcPct val="126000"/>
              </a:lnSpc>
            </a:pPr>
            <a:r>
              <a:rPr lang="en-GB" sz="1200" dirty="0"/>
              <a:t>0</a:t>
            </a:r>
          </a:p>
        </p:txBody>
      </p:sp>
      <p:sp>
        <p:nvSpPr>
          <p:cNvPr id="10" name="TextBox 9"/>
          <p:cNvSpPr txBox="1"/>
          <p:nvPr/>
        </p:nvSpPr>
        <p:spPr>
          <a:xfrm rot="16200000">
            <a:off x="-461849" y="3448086"/>
            <a:ext cx="2127505" cy="276999"/>
          </a:xfrm>
          <a:prstGeom prst="rect">
            <a:avLst/>
          </a:prstGeom>
          <a:noFill/>
        </p:spPr>
        <p:txBody>
          <a:bodyPr wrap="none" rtlCol="0">
            <a:spAutoFit/>
          </a:bodyPr>
          <a:lstStyle/>
          <a:p>
            <a:pPr algn="ctr"/>
            <a:r>
              <a:rPr lang="en-GB" sz="1200" dirty="0"/>
              <a:t>Probability of overall survival</a:t>
            </a:r>
          </a:p>
        </p:txBody>
      </p:sp>
      <p:sp>
        <p:nvSpPr>
          <p:cNvPr id="11" name="TextBox 10"/>
          <p:cNvSpPr txBox="1"/>
          <p:nvPr/>
        </p:nvSpPr>
        <p:spPr>
          <a:xfrm>
            <a:off x="993018" y="4822654"/>
            <a:ext cx="4899098" cy="276999"/>
          </a:xfrm>
          <a:prstGeom prst="rect">
            <a:avLst/>
          </a:prstGeom>
          <a:noFill/>
        </p:spPr>
        <p:txBody>
          <a:bodyPr wrap="none" rtlCol="0">
            <a:spAutoFit/>
          </a:bodyPr>
          <a:lstStyle/>
          <a:p>
            <a:pPr>
              <a:tabLst>
                <a:tab pos="1555750" algn="ctr"/>
                <a:tab pos="3067050" algn="ctr"/>
                <a:tab pos="4584700" algn="ctr"/>
              </a:tabLst>
            </a:pPr>
            <a:r>
              <a:rPr lang="en-GB" sz="1200" dirty="0"/>
              <a:t>0	10	20	30</a:t>
            </a:r>
          </a:p>
        </p:txBody>
      </p:sp>
      <p:sp>
        <p:nvSpPr>
          <p:cNvPr id="12" name="TextBox 11"/>
          <p:cNvSpPr txBox="1"/>
          <p:nvPr/>
        </p:nvSpPr>
        <p:spPr>
          <a:xfrm>
            <a:off x="3811589" y="4993597"/>
            <a:ext cx="688009" cy="276999"/>
          </a:xfrm>
          <a:prstGeom prst="rect">
            <a:avLst/>
          </a:prstGeom>
          <a:noFill/>
        </p:spPr>
        <p:txBody>
          <a:bodyPr wrap="none" rtlCol="0">
            <a:spAutoFit/>
          </a:bodyPr>
          <a:lstStyle/>
          <a:p>
            <a:pPr algn="ctr"/>
            <a:r>
              <a:rPr lang="en-GB" sz="1200" dirty="0"/>
              <a:t>Months</a:t>
            </a:r>
          </a:p>
        </p:txBody>
      </p:sp>
      <p:grpSp>
        <p:nvGrpSpPr>
          <p:cNvPr id="5286" name="Group 5285"/>
          <p:cNvGrpSpPr/>
          <p:nvPr/>
        </p:nvGrpSpPr>
        <p:grpSpPr>
          <a:xfrm>
            <a:off x="1035051" y="2429879"/>
            <a:ext cx="5727700" cy="2390140"/>
            <a:chOff x="1035051" y="2429879"/>
            <a:chExt cx="5727700" cy="2390140"/>
          </a:xfrm>
        </p:grpSpPr>
        <p:sp>
          <p:nvSpPr>
            <p:cNvPr id="28" name="Freeform 20"/>
            <p:cNvSpPr>
              <a:spLocks/>
            </p:cNvSpPr>
            <p:nvPr/>
          </p:nvSpPr>
          <p:spPr bwMode="auto">
            <a:xfrm>
              <a:off x="1127126" y="2429879"/>
              <a:ext cx="5635625" cy="2298700"/>
            </a:xfrm>
            <a:custGeom>
              <a:avLst/>
              <a:gdLst>
                <a:gd name="T0" fmla="*/ 0 w 3550"/>
                <a:gd name="T1" fmla="*/ 0 h 1448"/>
                <a:gd name="T2" fmla="*/ 0 w 3550"/>
                <a:gd name="T3" fmla="*/ 1448 h 1448"/>
                <a:gd name="T4" fmla="*/ 3550 w 3550"/>
                <a:gd name="T5" fmla="*/ 1448 h 1448"/>
              </a:gdLst>
              <a:ahLst/>
              <a:cxnLst>
                <a:cxn ang="0">
                  <a:pos x="T0" y="T1"/>
                </a:cxn>
                <a:cxn ang="0">
                  <a:pos x="T2" y="T3"/>
                </a:cxn>
                <a:cxn ang="0">
                  <a:pos x="T4" y="T5"/>
                </a:cxn>
              </a:cxnLst>
              <a:rect l="0" t="0" r="r" b="b"/>
              <a:pathLst>
                <a:path w="3550" h="1448">
                  <a:moveTo>
                    <a:pt x="0" y="0"/>
                  </a:moveTo>
                  <a:lnTo>
                    <a:pt x="0" y="1448"/>
                  </a:lnTo>
                  <a:lnTo>
                    <a:pt x="3550" y="1448"/>
                  </a:lnTo>
                </a:path>
              </a:pathLst>
            </a:custGeom>
            <a:noFill/>
            <a:ln w="285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21"/>
            <p:cNvSpPr>
              <a:spLocks noChangeShapeType="1"/>
            </p:cNvSpPr>
            <p:nvPr/>
          </p:nvSpPr>
          <p:spPr bwMode="auto">
            <a:xfrm>
              <a:off x="1035051" y="2429879"/>
              <a:ext cx="9207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2"/>
            <p:cNvSpPr>
              <a:spLocks noChangeShapeType="1"/>
            </p:cNvSpPr>
            <p:nvPr/>
          </p:nvSpPr>
          <p:spPr bwMode="auto">
            <a:xfrm>
              <a:off x="1035051" y="2658479"/>
              <a:ext cx="9207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23"/>
            <p:cNvSpPr>
              <a:spLocks noChangeShapeType="1"/>
            </p:cNvSpPr>
            <p:nvPr/>
          </p:nvSpPr>
          <p:spPr bwMode="auto">
            <a:xfrm>
              <a:off x="1035051" y="2890254"/>
              <a:ext cx="9207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0" name="Line 24"/>
            <p:cNvSpPr>
              <a:spLocks noChangeShapeType="1"/>
            </p:cNvSpPr>
            <p:nvPr/>
          </p:nvSpPr>
          <p:spPr bwMode="auto">
            <a:xfrm>
              <a:off x="1035051" y="3118854"/>
              <a:ext cx="9207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1" name="Line 25"/>
            <p:cNvSpPr>
              <a:spLocks noChangeShapeType="1"/>
            </p:cNvSpPr>
            <p:nvPr/>
          </p:nvSpPr>
          <p:spPr bwMode="auto">
            <a:xfrm>
              <a:off x="1035051" y="3347454"/>
              <a:ext cx="9207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5" name="Line 26"/>
            <p:cNvSpPr>
              <a:spLocks noChangeShapeType="1"/>
            </p:cNvSpPr>
            <p:nvPr/>
          </p:nvSpPr>
          <p:spPr bwMode="auto">
            <a:xfrm>
              <a:off x="1035051" y="3579229"/>
              <a:ext cx="9207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6" name="Line 27"/>
            <p:cNvSpPr>
              <a:spLocks noChangeShapeType="1"/>
            </p:cNvSpPr>
            <p:nvPr/>
          </p:nvSpPr>
          <p:spPr bwMode="auto">
            <a:xfrm>
              <a:off x="1035051" y="3807829"/>
              <a:ext cx="9207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7" name="Line 28"/>
            <p:cNvSpPr>
              <a:spLocks noChangeShapeType="1"/>
            </p:cNvSpPr>
            <p:nvPr/>
          </p:nvSpPr>
          <p:spPr bwMode="auto">
            <a:xfrm>
              <a:off x="1035051" y="4039604"/>
              <a:ext cx="9207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8" name="Line 29"/>
            <p:cNvSpPr>
              <a:spLocks noChangeShapeType="1"/>
            </p:cNvSpPr>
            <p:nvPr/>
          </p:nvSpPr>
          <p:spPr bwMode="auto">
            <a:xfrm>
              <a:off x="1035051" y="4268204"/>
              <a:ext cx="9207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9" name="Line 30"/>
            <p:cNvSpPr>
              <a:spLocks noChangeShapeType="1"/>
            </p:cNvSpPr>
            <p:nvPr/>
          </p:nvSpPr>
          <p:spPr bwMode="auto">
            <a:xfrm>
              <a:off x="1035051" y="4496804"/>
              <a:ext cx="9207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0" name="Line 31"/>
            <p:cNvSpPr>
              <a:spLocks noChangeShapeType="1"/>
            </p:cNvSpPr>
            <p:nvPr/>
          </p:nvSpPr>
          <p:spPr bwMode="auto">
            <a:xfrm>
              <a:off x="1035051" y="4728579"/>
              <a:ext cx="9207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1" name="Line 32"/>
            <p:cNvSpPr>
              <a:spLocks noChangeShapeType="1"/>
            </p:cNvSpPr>
            <p:nvPr/>
          </p:nvSpPr>
          <p:spPr bwMode="auto">
            <a:xfrm>
              <a:off x="5672139" y="4728579"/>
              <a:ext cx="0" cy="9144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2" name="Line 33"/>
            <p:cNvSpPr>
              <a:spLocks noChangeShapeType="1"/>
            </p:cNvSpPr>
            <p:nvPr/>
          </p:nvSpPr>
          <p:spPr bwMode="auto">
            <a:xfrm>
              <a:off x="4157664" y="4728579"/>
              <a:ext cx="0" cy="9144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3" name="Line 34"/>
            <p:cNvSpPr>
              <a:spLocks noChangeShapeType="1"/>
            </p:cNvSpPr>
            <p:nvPr/>
          </p:nvSpPr>
          <p:spPr bwMode="auto">
            <a:xfrm>
              <a:off x="2640014" y="4728579"/>
              <a:ext cx="0" cy="9144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4" name="Line 35"/>
            <p:cNvSpPr>
              <a:spLocks noChangeShapeType="1"/>
            </p:cNvSpPr>
            <p:nvPr/>
          </p:nvSpPr>
          <p:spPr bwMode="auto">
            <a:xfrm>
              <a:off x="1127126" y="4728579"/>
              <a:ext cx="0" cy="9144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283" name="Group 5282"/>
          <p:cNvGrpSpPr/>
          <p:nvPr/>
        </p:nvGrpSpPr>
        <p:grpSpPr>
          <a:xfrm>
            <a:off x="1127126" y="2429879"/>
            <a:ext cx="5305425" cy="1692275"/>
            <a:chOff x="1127126" y="2429879"/>
            <a:chExt cx="5305425" cy="1692275"/>
          </a:xfrm>
        </p:grpSpPr>
        <p:sp>
          <p:nvSpPr>
            <p:cNvPr id="5135" name="Freeform 36"/>
            <p:cNvSpPr>
              <a:spLocks/>
            </p:cNvSpPr>
            <p:nvPr/>
          </p:nvSpPr>
          <p:spPr bwMode="auto">
            <a:xfrm>
              <a:off x="1127126" y="2429879"/>
              <a:ext cx="5305425" cy="1692275"/>
            </a:xfrm>
            <a:custGeom>
              <a:avLst/>
              <a:gdLst>
                <a:gd name="T0" fmla="*/ 44 w 3342"/>
                <a:gd name="T1" fmla="*/ 10 h 1066"/>
                <a:gd name="T2" fmla="*/ 58 w 3342"/>
                <a:gd name="T3" fmla="*/ 18 h 1066"/>
                <a:gd name="T4" fmla="*/ 62 w 3342"/>
                <a:gd name="T5" fmla="*/ 38 h 1066"/>
                <a:gd name="T6" fmla="*/ 127 w 3342"/>
                <a:gd name="T7" fmla="*/ 46 h 1066"/>
                <a:gd name="T8" fmla="*/ 189 w 3342"/>
                <a:gd name="T9" fmla="*/ 64 h 1066"/>
                <a:gd name="T10" fmla="*/ 233 w 3342"/>
                <a:gd name="T11" fmla="*/ 74 h 1066"/>
                <a:gd name="T12" fmla="*/ 285 w 3342"/>
                <a:gd name="T13" fmla="*/ 92 h 1066"/>
                <a:gd name="T14" fmla="*/ 365 w 3342"/>
                <a:gd name="T15" fmla="*/ 102 h 1066"/>
                <a:gd name="T16" fmla="*/ 371 w 3342"/>
                <a:gd name="T17" fmla="*/ 140 h 1066"/>
                <a:gd name="T18" fmla="*/ 393 w 3342"/>
                <a:gd name="T19" fmla="*/ 148 h 1066"/>
                <a:gd name="T20" fmla="*/ 415 w 3342"/>
                <a:gd name="T21" fmla="*/ 166 h 1066"/>
                <a:gd name="T22" fmla="*/ 451 w 3342"/>
                <a:gd name="T23" fmla="*/ 176 h 1066"/>
                <a:gd name="T24" fmla="*/ 483 w 3342"/>
                <a:gd name="T25" fmla="*/ 204 h 1066"/>
                <a:gd name="T26" fmla="*/ 501 w 3342"/>
                <a:gd name="T27" fmla="*/ 214 h 1066"/>
                <a:gd name="T28" fmla="*/ 509 w 3342"/>
                <a:gd name="T29" fmla="*/ 232 h 1066"/>
                <a:gd name="T30" fmla="*/ 535 w 3342"/>
                <a:gd name="T31" fmla="*/ 242 h 1066"/>
                <a:gd name="T32" fmla="*/ 541 w 3342"/>
                <a:gd name="T33" fmla="*/ 262 h 1066"/>
                <a:gd name="T34" fmla="*/ 563 w 3342"/>
                <a:gd name="T35" fmla="*/ 270 h 1066"/>
                <a:gd name="T36" fmla="*/ 603 w 3342"/>
                <a:gd name="T37" fmla="*/ 290 h 1066"/>
                <a:gd name="T38" fmla="*/ 617 w 3342"/>
                <a:gd name="T39" fmla="*/ 300 h 1066"/>
                <a:gd name="T40" fmla="*/ 619 w 3342"/>
                <a:gd name="T41" fmla="*/ 330 h 1066"/>
                <a:gd name="T42" fmla="*/ 677 w 3342"/>
                <a:gd name="T43" fmla="*/ 340 h 1066"/>
                <a:gd name="T44" fmla="*/ 689 w 3342"/>
                <a:gd name="T45" fmla="*/ 360 h 1066"/>
                <a:gd name="T46" fmla="*/ 701 w 3342"/>
                <a:gd name="T47" fmla="*/ 370 h 1066"/>
                <a:gd name="T48" fmla="*/ 713 w 3342"/>
                <a:gd name="T49" fmla="*/ 390 h 1066"/>
                <a:gd name="T50" fmla="*/ 733 w 3342"/>
                <a:gd name="T51" fmla="*/ 398 h 1066"/>
                <a:gd name="T52" fmla="*/ 771 w 3342"/>
                <a:gd name="T53" fmla="*/ 420 h 1066"/>
                <a:gd name="T54" fmla="*/ 797 w 3342"/>
                <a:gd name="T55" fmla="*/ 430 h 1066"/>
                <a:gd name="T56" fmla="*/ 821 w 3342"/>
                <a:gd name="T57" fmla="*/ 450 h 1066"/>
                <a:gd name="T58" fmla="*/ 835 w 3342"/>
                <a:gd name="T59" fmla="*/ 458 h 1066"/>
                <a:gd name="T60" fmla="*/ 843 w 3342"/>
                <a:gd name="T61" fmla="*/ 478 h 1066"/>
                <a:gd name="T62" fmla="*/ 859 w 3342"/>
                <a:gd name="T63" fmla="*/ 488 h 1066"/>
                <a:gd name="T64" fmla="*/ 861 w 3342"/>
                <a:gd name="T65" fmla="*/ 508 h 1066"/>
                <a:gd name="T66" fmla="*/ 923 w 3342"/>
                <a:gd name="T67" fmla="*/ 518 h 1066"/>
                <a:gd name="T68" fmla="*/ 931 w 3342"/>
                <a:gd name="T69" fmla="*/ 538 h 1066"/>
                <a:gd name="T70" fmla="*/ 993 w 3342"/>
                <a:gd name="T71" fmla="*/ 548 h 1066"/>
                <a:gd name="T72" fmla="*/ 1061 w 3342"/>
                <a:gd name="T73" fmla="*/ 580 h 1066"/>
                <a:gd name="T74" fmla="*/ 1093 w 3342"/>
                <a:gd name="T75" fmla="*/ 590 h 1066"/>
                <a:gd name="T76" fmla="*/ 1111 w 3342"/>
                <a:gd name="T77" fmla="*/ 616 h 1066"/>
                <a:gd name="T78" fmla="*/ 1179 w 3342"/>
                <a:gd name="T79" fmla="*/ 628 h 1066"/>
                <a:gd name="T80" fmla="*/ 1219 w 3342"/>
                <a:gd name="T81" fmla="*/ 652 h 1066"/>
                <a:gd name="T82" fmla="*/ 1335 w 3342"/>
                <a:gd name="T83" fmla="*/ 666 h 1066"/>
                <a:gd name="T84" fmla="*/ 1375 w 3342"/>
                <a:gd name="T85" fmla="*/ 690 h 1066"/>
                <a:gd name="T86" fmla="*/ 1425 w 3342"/>
                <a:gd name="T87" fmla="*/ 706 h 1066"/>
                <a:gd name="T88" fmla="*/ 1451 w 3342"/>
                <a:gd name="T89" fmla="*/ 734 h 1066"/>
                <a:gd name="T90" fmla="*/ 1599 w 3342"/>
                <a:gd name="T91" fmla="*/ 750 h 1066"/>
                <a:gd name="T92" fmla="*/ 1615 w 3342"/>
                <a:gd name="T93" fmla="*/ 780 h 1066"/>
                <a:gd name="T94" fmla="*/ 1813 w 3342"/>
                <a:gd name="T95" fmla="*/ 798 h 1066"/>
                <a:gd name="T96" fmla="*/ 1961 w 3342"/>
                <a:gd name="T97" fmla="*/ 836 h 1066"/>
                <a:gd name="T98" fmla="*/ 2103 w 3342"/>
                <a:gd name="T99" fmla="*/ 856 h 1066"/>
                <a:gd name="T100" fmla="*/ 2297 w 3342"/>
                <a:gd name="T101" fmla="*/ 902 h 1066"/>
                <a:gd name="T102" fmla="*/ 2437 w 3342"/>
                <a:gd name="T103" fmla="*/ 932 h 1066"/>
                <a:gd name="T104" fmla="*/ 2579 w 3342"/>
                <a:gd name="T105" fmla="*/ 996 h 1066"/>
                <a:gd name="T106" fmla="*/ 2665 w 3342"/>
                <a:gd name="T107" fmla="*/ 1032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42" h="1066">
                  <a:moveTo>
                    <a:pt x="0" y="0"/>
                  </a:moveTo>
                  <a:lnTo>
                    <a:pt x="44" y="0"/>
                  </a:lnTo>
                  <a:lnTo>
                    <a:pt x="44" y="10"/>
                  </a:lnTo>
                  <a:lnTo>
                    <a:pt x="46" y="10"/>
                  </a:lnTo>
                  <a:lnTo>
                    <a:pt x="46" y="18"/>
                  </a:lnTo>
                  <a:lnTo>
                    <a:pt x="58" y="18"/>
                  </a:lnTo>
                  <a:lnTo>
                    <a:pt x="58" y="28"/>
                  </a:lnTo>
                  <a:lnTo>
                    <a:pt x="62" y="28"/>
                  </a:lnTo>
                  <a:lnTo>
                    <a:pt x="62" y="38"/>
                  </a:lnTo>
                  <a:lnTo>
                    <a:pt x="115" y="38"/>
                  </a:lnTo>
                  <a:lnTo>
                    <a:pt x="115" y="46"/>
                  </a:lnTo>
                  <a:lnTo>
                    <a:pt x="127" y="46"/>
                  </a:lnTo>
                  <a:lnTo>
                    <a:pt x="127" y="56"/>
                  </a:lnTo>
                  <a:lnTo>
                    <a:pt x="189" y="56"/>
                  </a:lnTo>
                  <a:lnTo>
                    <a:pt x="189" y="64"/>
                  </a:lnTo>
                  <a:lnTo>
                    <a:pt x="221" y="64"/>
                  </a:lnTo>
                  <a:lnTo>
                    <a:pt x="221" y="74"/>
                  </a:lnTo>
                  <a:lnTo>
                    <a:pt x="233" y="74"/>
                  </a:lnTo>
                  <a:lnTo>
                    <a:pt x="233" y="84"/>
                  </a:lnTo>
                  <a:lnTo>
                    <a:pt x="285" y="84"/>
                  </a:lnTo>
                  <a:lnTo>
                    <a:pt x="285" y="92"/>
                  </a:lnTo>
                  <a:lnTo>
                    <a:pt x="303" y="92"/>
                  </a:lnTo>
                  <a:lnTo>
                    <a:pt x="303" y="102"/>
                  </a:lnTo>
                  <a:lnTo>
                    <a:pt x="365" y="102"/>
                  </a:lnTo>
                  <a:lnTo>
                    <a:pt x="365" y="110"/>
                  </a:lnTo>
                  <a:lnTo>
                    <a:pt x="371" y="110"/>
                  </a:lnTo>
                  <a:lnTo>
                    <a:pt x="371" y="140"/>
                  </a:lnTo>
                  <a:lnTo>
                    <a:pt x="375" y="140"/>
                  </a:lnTo>
                  <a:lnTo>
                    <a:pt x="375" y="148"/>
                  </a:lnTo>
                  <a:lnTo>
                    <a:pt x="393" y="148"/>
                  </a:lnTo>
                  <a:lnTo>
                    <a:pt x="393" y="158"/>
                  </a:lnTo>
                  <a:lnTo>
                    <a:pt x="415" y="158"/>
                  </a:lnTo>
                  <a:lnTo>
                    <a:pt x="415" y="166"/>
                  </a:lnTo>
                  <a:lnTo>
                    <a:pt x="421" y="166"/>
                  </a:lnTo>
                  <a:lnTo>
                    <a:pt x="421" y="176"/>
                  </a:lnTo>
                  <a:lnTo>
                    <a:pt x="451" y="176"/>
                  </a:lnTo>
                  <a:lnTo>
                    <a:pt x="451" y="194"/>
                  </a:lnTo>
                  <a:lnTo>
                    <a:pt x="483" y="194"/>
                  </a:lnTo>
                  <a:lnTo>
                    <a:pt x="483" y="204"/>
                  </a:lnTo>
                  <a:lnTo>
                    <a:pt x="491" y="204"/>
                  </a:lnTo>
                  <a:lnTo>
                    <a:pt x="491" y="214"/>
                  </a:lnTo>
                  <a:lnTo>
                    <a:pt x="501" y="214"/>
                  </a:lnTo>
                  <a:lnTo>
                    <a:pt x="501" y="224"/>
                  </a:lnTo>
                  <a:lnTo>
                    <a:pt x="509" y="224"/>
                  </a:lnTo>
                  <a:lnTo>
                    <a:pt x="509" y="232"/>
                  </a:lnTo>
                  <a:lnTo>
                    <a:pt x="515" y="232"/>
                  </a:lnTo>
                  <a:lnTo>
                    <a:pt x="515" y="242"/>
                  </a:lnTo>
                  <a:lnTo>
                    <a:pt x="535" y="242"/>
                  </a:lnTo>
                  <a:lnTo>
                    <a:pt x="535" y="252"/>
                  </a:lnTo>
                  <a:lnTo>
                    <a:pt x="541" y="252"/>
                  </a:lnTo>
                  <a:lnTo>
                    <a:pt x="541" y="262"/>
                  </a:lnTo>
                  <a:lnTo>
                    <a:pt x="551" y="262"/>
                  </a:lnTo>
                  <a:lnTo>
                    <a:pt x="551" y="270"/>
                  </a:lnTo>
                  <a:lnTo>
                    <a:pt x="563" y="270"/>
                  </a:lnTo>
                  <a:lnTo>
                    <a:pt x="563" y="280"/>
                  </a:lnTo>
                  <a:lnTo>
                    <a:pt x="603" y="280"/>
                  </a:lnTo>
                  <a:lnTo>
                    <a:pt x="603" y="290"/>
                  </a:lnTo>
                  <a:lnTo>
                    <a:pt x="613" y="290"/>
                  </a:lnTo>
                  <a:lnTo>
                    <a:pt x="613" y="300"/>
                  </a:lnTo>
                  <a:lnTo>
                    <a:pt x="617" y="300"/>
                  </a:lnTo>
                  <a:lnTo>
                    <a:pt x="617" y="310"/>
                  </a:lnTo>
                  <a:lnTo>
                    <a:pt x="619" y="310"/>
                  </a:lnTo>
                  <a:lnTo>
                    <a:pt x="619" y="330"/>
                  </a:lnTo>
                  <a:lnTo>
                    <a:pt x="673" y="330"/>
                  </a:lnTo>
                  <a:lnTo>
                    <a:pt x="673" y="340"/>
                  </a:lnTo>
                  <a:lnTo>
                    <a:pt x="677" y="340"/>
                  </a:lnTo>
                  <a:lnTo>
                    <a:pt x="677" y="350"/>
                  </a:lnTo>
                  <a:lnTo>
                    <a:pt x="689" y="350"/>
                  </a:lnTo>
                  <a:lnTo>
                    <a:pt x="689" y="360"/>
                  </a:lnTo>
                  <a:lnTo>
                    <a:pt x="695" y="360"/>
                  </a:lnTo>
                  <a:lnTo>
                    <a:pt x="695" y="370"/>
                  </a:lnTo>
                  <a:lnTo>
                    <a:pt x="701" y="370"/>
                  </a:lnTo>
                  <a:lnTo>
                    <a:pt x="701" y="380"/>
                  </a:lnTo>
                  <a:lnTo>
                    <a:pt x="713" y="380"/>
                  </a:lnTo>
                  <a:lnTo>
                    <a:pt x="713" y="390"/>
                  </a:lnTo>
                  <a:lnTo>
                    <a:pt x="729" y="390"/>
                  </a:lnTo>
                  <a:lnTo>
                    <a:pt x="729" y="398"/>
                  </a:lnTo>
                  <a:lnTo>
                    <a:pt x="733" y="398"/>
                  </a:lnTo>
                  <a:lnTo>
                    <a:pt x="733" y="410"/>
                  </a:lnTo>
                  <a:lnTo>
                    <a:pt x="771" y="410"/>
                  </a:lnTo>
                  <a:lnTo>
                    <a:pt x="771" y="420"/>
                  </a:lnTo>
                  <a:lnTo>
                    <a:pt x="791" y="420"/>
                  </a:lnTo>
                  <a:lnTo>
                    <a:pt x="791" y="430"/>
                  </a:lnTo>
                  <a:lnTo>
                    <a:pt x="797" y="430"/>
                  </a:lnTo>
                  <a:lnTo>
                    <a:pt x="797" y="440"/>
                  </a:lnTo>
                  <a:lnTo>
                    <a:pt x="821" y="440"/>
                  </a:lnTo>
                  <a:lnTo>
                    <a:pt x="821" y="450"/>
                  </a:lnTo>
                  <a:lnTo>
                    <a:pt x="823" y="450"/>
                  </a:lnTo>
                  <a:lnTo>
                    <a:pt x="823" y="458"/>
                  </a:lnTo>
                  <a:lnTo>
                    <a:pt x="835" y="458"/>
                  </a:lnTo>
                  <a:lnTo>
                    <a:pt x="835" y="468"/>
                  </a:lnTo>
                  <a:lnTo>
                    <a:pt x="843" y="468"/>
                  </a:lnTo>
                  <a:lnTo>
                    <a:pt x="843" y="478"/>
                  </a:lnTo>
                  <a:lnTo>
                    <a:pt x="845" y="478"/>
                  </a:lnTo>
                  <a:lnTo>
                    <a:pt x="845" y="488"/>
                  </a:lnTo>
                  <a:lnTo>
                    <a:pt x="859" y="488"/>
                  </a:lnTo>
                  <a:lnTo>
                    <a:pt x="859" y="498"/>
                  </a:lnTo>
                  <a:lnTo>
                    <a:pt x="861" y="498"/>
                  </a:lnTo>
                  <a:lnTo>
                    <a:pt x="861" y="508"/>
                  </a:lnTo>
                  <a:lnTo>
                    <a:pt x="891" y="508"/>
                  </a:lnTo>
                  <a:lnTo>
                    <a:pt x="891" y="518"/>
                  </a:lnTo>
                  <a:lnTo>
                    <a:pt x="923" y="518"/>
                  </a:lnTo>
                  <a:lnTo>
                    <a:pt x="923" y="528"/>
                  </a:lnTo>
                  <a:lnTo>
                    <a:pt x="931" y="528"/>
                  </a:lnTo>
                  <a:lnTo>
                    <a:pt x="931" y="538"/>
                  </a:lnTo>
                  <a:lnTo>
                    <a:pt x="981" y="538"/>
                  </a:lnTo>
                  <a:lnTo>
                    <a:pt x="981" y="548"/>
                  </a:lnTo>
                  <a:lnTo>
                    <a:pt x="993" y="548"/>
                  </a:lnTo>
                  <a:lnTo>
                    <a:pt x="993" y="568"/>
                  </a:lnTo>
                  <a:lnTo>
                    <a:pt x="1061" y="568"/>
                  </a:lnTo>
                  <a:lnTo>
                    <a:pt x="1061" y="580"/>
                  </a:lnTo>
                  <a:lnTo>
                    <a:pt x="1065" y="580"/>
                  </a:lnTo>
                  <a:lnTo>
                    <a:pt x="1065" y="590"/>
                  </a:lnTo>
                  <a:lnTo>
                    <a:pt x="1093" y="590"/>
                  </a:lnTo>
                  <a:lnTo>
                    <a:pt x="1093" y="602"/>
                  </a:lnTo>
                  <a:lnTo>
                    <a:pt x="1111" y="602"/>
                  </a:lnTo>
                  <a:lnTo>
                    <a:pt x="1111" y="616"/>
                  </a:lnTo>
                  <a:lnTo>
                    <a:pt x="1165" y="616"/>
                  </a:lnTo>
                  <a:lnTo>
                    <a:pt x="1165" y="628"/>
                  </a:lnTo>
                  <a:lnTo>
                    <a:pt x="1179" y="628"/>
                  </a:lnTo>
                  <a:lnTo>
                    <a:pt x="1179" y="640"/>
                  </a:lnTo>
                  <a:lnTo>
                    <a:pt x="1219" y="640"/>
                  </a:lnTo>
                  <a:lnTo>
                    <a:pt x="1219" y="652"/>
                  </a:lnTo>
                  <a:lnTo>
                    <a:pt x="1283" y="652"/>
                  </a:lnTo>
                  <a:lnTo>
                    <a:pt x="1283" y="666"/>
                  </a:lnTo>
                  <a:lnTo>
                    <a:pt x="1335" y="666"/>
                  </a:lnTo>
                  <a:lnTo>
                    <a:pt x="1335" y="678"/>
                  </a:lnTo>
                  <a:lnTo>
                    <a:pt x="1375" y="678"/>
                  </a:lnTo>
                  <a:lnTo>
                    <a:pt x="1375" y="690"/>
                  </a:lnTo>
                  <a:lnTo>
                    <a:pt x="1385" y="690"/>
                  </a:lnTo>
                  <a:lnTo>
                    <a:pt x="1385" y="706"/>
                  </a:lnTo>
                  <a:lnTo>
                    <a:pt x="1425" y="706"/>
                  </a:lnTo>
                  <a:lnTo>
                    <a:pt x="1425" y="720"/>
                  </a:lnTo>
                  <a:lnTo>
                    <a:pt x="1451" y="720"/>
                  </a:lnTo>
                  <a:lnTo>
                    <a:pt x="1451" y="734"/>
                  </a:lnTo>
                  <a:lnTo>
                    <a:pt x="1453" y="734"/>
                  </a:lnTo>
                  <a:lnTo>
                    <a:pt x="1453" y="750"/>
                  </a:lnTo>
                  <a:lnTo>
                    <a:pt x="1599" y="750"/>
                  </a:lnTo>
                  <a:lnTo>
                    <a:pt x="1599" y="764"/>
                  </a:lnTo>
                  <a:lnTo>
                    <a:pt x="1615" y="764"/>
                  </a:lnTo>
                  <a:lnTo>
                    <a:pt x="1615" y="780"/>
                  </a:lnTo>
                  <a:lnTo>
                    <a:pt x="1761" y="780"/>
                  </a:lnTo>
                  <a:lnTo>
                    <a:pt x="1761" y="798"/>
                  </a:lnTo>
                  <a:lnTo>
                    <a:pt x="1813" y="798"/>
                  </a:lnTo>
                  <a:lnTo>
                    <a:pt x="1813" y="816"/>
                  </a:lnTo>
                  <a:lnTo>
                    <a:pt x="1961" y="816"/>
                  </a:lnTo>
                  <a:lnTo>
                    <a:pt x="1961" y="836"/>
                  </a:lnTo>
                  <a:lnTo>
                    <a:pt x="2003" y="836"/>
                  </a:lnTo>
                  <a:lnTo>
                    <a:pt x="2003" y="856"/>
                  </a:lnTo>
                  <a:lnTo>
                    <a:pt x="2103" y="856"/>
                  </a:lnTo>
                  <a:lnTo>
                    <a:pt x="2103" y="880"/>
                  </a:lnTo>
                  <a:lnTo>
                    <a:pt x="2297" y="880"/>
                  </a:lnTo>
                  <a:lnTo>
                    <a:pt x="2297" y="902"/>
                  </a:lnTo>
                  <a:lnTo>
                    <a:pt x="2395" y="902"/>
                  </a:lnTo>
                  <a:lnTo>
                    <a:pt x="2395" y="932"/>
                  </a:lnTo>
                  <a:lnTo>
                    <a:pt x="2437" y="932"/>
                  </a:lnTo>
                  <a:lnTo>
                    <a:pt x="2437" y="962"/>
                  </a:lnTo>
                  <a:lnTo>
                    <a:pt x="2579" y="962"/>
                  </a:lnTo>
                  <a:lnTo>
                    <a:pt x="2579" y="996"/>
                  </a:lnTo>
                  <a:lnTo>
                    <a:pt x="2611" y="996"/>
                  </a:lnTo>
                  <a:lnTo>
                    <a:pt x="2611" y="1032"/>
                  </a:lnTo>
                  <a:lnTo>
                    <a:pt x="2665" y="1032"/>
                  </a:lnTo>
                  <a:lnTo>
                    <a:pt x="2665" y="1066"/>
                  </a:lnTo>
                  <a:lnTo>
                    <a:pt x="3342" y="1066"/>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6" name="Line 37"/>
            <p:cNvSpPr>
              <a:spLocks noChangeShapeType="1"/>
            </p:cNvSpPr>
            <p:nvPr/>
          </p:nvSpPr>
          <p:spPr bwMode="auto">
            <a:xfrm flipV="1">
              <a:off x="1903414" y="2690229"/>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7" name="Line 38"/>
            <p:cNvSpPr>
              <a:spLocks noChangeShapeType="1"/>
            </p:cNvSpPr>
            <p:nvPr/>
          </p:nvSpPr>
          <p:spPr bwMode="auto">
            <a:xfrm flipV="1">
              <a:off x="1912939" y="2706104"/>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8" name="Line 39"/>
            <p:cNvSpPr>
              <a:spLocks noChangeShapeType="1"/>
            </p:cNvSpPr>
            <p:nvPr/>
          </p:nvSpPr>
          <p:spPr bwMode="auto">
            <a:xfrm flipV="1">
              <a:off x="1931989" y="2721979"/>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9" name="Line 40"/>
            <p:cNvSpPr>
              <a:spLocks noChangeShapeType="1"/>
            </p:cNvSpPr>
            <p:nvPr/>
          </p:nvSpPr>
          <p:spPr bwMode="auto">
            <a:xfrm flipV="1">
              <a:off x="1944689" y="2750554"/>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0" name="Line 41"/>
            <p:cNvSpPr>
              <a:spLocks noChangeShapeType="1"/>
            </p:cNvSpPr>
            <p:nvPr/>
          </p:nvSpPr>
          <p:spPr bwMode="auto">
            <a:xfrm flipV="1">
              <a:off x="1976439" y="2766429"/>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1" name="Line 42"/>
            <p:cNvSpPr>
              <a:spLocks noChangeShapeType="1"/>
            </p:cNvSpPr>
            <p:nvPr/>
          </p:nvSpPr>
          <p:spPr bwMode="auto">
            <a:xfrm flipV="1">
              <a:off x="2087564" y="2829929"/>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2" name="Line 43"/>
            <p:cNvSpPr>
              <a:spLocks noChangeShapeType="1"/>
            </p:cNvSpPr>
            <p:nvPr/>
          </p:nvSpPr>
          <p:spPr bwMode="auto">
            <a:xfrm flipV="1">
              <a:off x="2605089" y="3220454"/>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3" name="Line 44"/>
            <p:cNvSpPr>
              <a:spLocks noChangeShapeType="1"/>
            </p:cNvSpPr>
            <p:nvPr/>
          </p:nvSpPr>
          <p:spPr bwMode="auto">
            <a:xfrm flipV="1">
              <a:off x="2627314" y="3220454"/>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4" name="Line 45"/>
            <p:cNvSpPr>
              <a:spLocks noChangeShapeType="1"/>
            </p:cNvSpPr>
            <p:nvPr/>
          </p:nvSpPr>
          <p:spPr bwMode="auto">
            <a:xfrm flipV="1">
              <a:off x="2678114" y="3220454"/>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5" name="Line 46"/>
            <p:cNvSpPr>
              <a:spLocks noChangeShapeType="1"/>
            </p:cNvSpPr>
            <p:nvPr/>
          </p:nvSpPr>
          <p:spPr bwMode="auto">
            <a:xfrm flipV="1">
              <a:off x="2706689" y="3268079"/>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6" name="Line 47"/>
            <p:cNvSpPr>
              <a:spLocks noChangeShapeType="1"/>
            </p:cNvSpPr>
            <p:nvPr/>
          </p:nvSpPr>
          <p:spPr bwMode="auto">
            <a:xfrm flipV="1">
              <a:off x="2747964" y="3268079"/>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7" name="Line 48"/>
            <p:cNvSpPr>
              <a:spLocks noChangeShapeType="1"/>
            </p:cNvSpPr>
            <p:nvPr/>
          </p:nvSpPr>
          <p:spPr bwMode="auto">
            <a:xfrm flipV="1">
              <a:off x="2776539" y="3268079"/>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8" name="Line 49"/>
            <p:cNvSpPr>
              <a:spLocks noChangeShapeType="1"/>
            </p:cNvSpPr>
            <p:nvPr/>
          </p:nvSpPr>
          <p:spPr bwMode="auto">
            <a:xfrm flipV="1">
              <a:off x="2817814" y="3306179"/>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9" name="Line 50"/>
            <p:cNvSpPr>
              <a:spLocks noChangeShapeType="1"/>
            </p:cNvSpPr>
            <p:nvPr/>
          </p:nvSpPr>
          <p:spPr bwMode="auto">
            <a:xfrm flipV="1">
              <a:off x="2836864" y="3306179"/>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0" name="Line 51"/>
            <p:cNvSpPr>
              <a:spLocks noChangeShapeType="1"/>
            </p:cNvSpPr>
            <p:nvPr/>
          </p:nvSpPr>
          <p:spPr bwMode="auto">
            <a:xfrm flipV="1">
              <a:off x="2855914" y="3306179"/>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1" name="Line 52"/>
            <p:cNvSpPr>
              <a:spLocks noChangeShapeType="1"/>
            </p:cNvSpPr>
            <p:nvPr/>
          </p:nvSpPr>
          <p:spPr bwMode="auto">
            <a:xfrm flipV="1">
              <a:off x="2878139" y="3322054"/>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2" name="Line 53"/>
            <p:cNvSpPr>
              <a:spLocks noChangeShapeType="1"/>
            </p:cNvSpPr>
            <p:nvPr/>
          </p:nvSpPr>
          <p:spPr bwMode="auto">
            <a:xfrm flipV="1">
              <a:off x="2887664" y="3322054"/>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3" name="Line 54"/>
            <p:cNvSpPr>
              <a:spLocks noChangeShapeType="1"/>
            </p:cNvSpPr>
            <p:nvPr/>
          </p:nvSpPr>
          <p:spPr bwMode="auto">
            <a:xfrm flipV="1">
              <a:off x="2919414" y="3344279"/>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4" name="Line 55"/>
            <p:cNvSpPr>
              <a:spLocks noChangeShapeType="1"/>
            </p:cNvSpPr>
            <p:nvPr/>
          </p:nvSpPr>
          <p:spPr bwMode="auto">
            <a:xfrm flipV="1">
              <a:off x="3081339" y="3401429"/>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5" name="Line 56"/>
            <p:cNvSpPr>
              <a:spLocks noChangeShapeType="1"/>
            </p:cNvSpPr>
            <p:nvPr/>
          </p:nvSpPr>
          <p:spPr bwMode="auto">
            <a:xfrm flipV="1">
              <a:off x="3160714" y="3401429"/>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6" name="Line 57"/>
            <p:cNvSpPr>
              <a:spLocks noChangeShapeType="1"/>
            </p:cNvSpPr>
            <p:nvPr/>
          </p:nvSpPr>
          <p:spPr bwMode="auto">
            <a:xfrm flipV="1">
              <a:off x="3192464" y="3423654"/>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7" name="Line 58"/>
            <p:cNvSpPr>
              <a:spLocks noChangeShapeType="1"/>
            </p:cNvSpPr>
            <p:nvPr/>
          </p:nvSpPr>
          <p:spPr bwMode="auto">
            <a:xfrm flipV="1">
              <a:off x="3217864" y="3423654"/>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8" name="Line 59"/>
            <p:cNvSpPr>
              <a:spLocks noChangeShapeType="1"/>
            </p:cNvSpPr>
            <p:nvPr/>
          </p:nvSpPr>
          <p:spPr bwMode="auto">
            <a:xfrm flipV="1">
              <a:off x="3325814" y="3487154"/>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9" name="Line 60"/>
            <p:cNvSpPr>
              <a:spLocks noChangeShapeType="1"/>
            </p:cNvSpPr>
            <p:nvPr/>
          </p:nvSpPr>
          <p:spPr bwMode="auto">
            <a:xfrm flipV="1">
              <a:off x="3341689" y="3487154"/>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0" name="Line 61"/>
            <p:cNvSpPr>
              <a:spLocks noChangeShapeType="1"/>
            </p:cNvSpPr>
            <p:nvPr/>
          </p:nvSpPr>
          <p:spPr bwMode="auto">
            <a:xfrm flipV="1">
              <a:off x="3370264" y="3487154"/>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1" name="Line 62"/>
            <p:cNvSpPr>
              <a:spLocks noChangeShapeType="1"/>
            </p:cNvSpPr>
            <p:nvPr/>
          </p:nvSpPr>
          <p:spPr bwMode="auto">
            <a:xfrm flipV="1">
              <a:off x="3427414" y="3509379"/>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2" name="Line 63"/>
            <p:cNvSpPr>
              <a:spLocks noChangeShapeType="1"/>
            </p:cNvSpPr>
            <p:nvPr/>
          </p:nvSpPr>
          <p:spPr bwMode="auto">
            <a:xfrm flipV="1">
              <a:off x="3465514" y="3557004"/>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3" name="Line 64"/>
            <p:cNvSpPr>
              <a:spLocks noChangeShapeType="1"/>
            </p:cNvSpPr>
            <p:nvPr/>
          </p:nvSpPr>
          <p:spPr bwMode="auto">
            <a:xfrm flipV="1">
              <a:off x="3478214" y="3557004"/>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4" name="Line 65"/>
            <p:cNvSpPr>
              <a:spLocks noChangeShapeType="1"/>
            </p:cNvSpPr>
            <p:nvPr/>
          </p:nvSpPr>
          <p:spPr bwMode="auto">
            <a:xfrm flipV="1">
              <a:off x="3713164" y="3604629"/>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5" name="Line 66"/>
            <p:cNvSpPr>
              <a:spLocks noChangeShapeType="1"/>
            </p:cNvSpPr>
            <p:nvPr/>
          </p:nvSpPr>
          <p:spPr bwMode="auto">
            <a:xfrm flipV="1">
              <a:off x="3763964" y="3604629"/>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6" name="Line 67"/>
            <p:cNvSpPr>
              <a:spLocks noChangeShapeType="1"/>
            </p:cNvSpPr>
            <p:nvPr/>
          </p:nvSpPr>
          <p:spPr bwMode="auto">
            <a:xfrm flipV="1">
              <a:off x="3811589" y="3604629"/>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7" name="Line 68"/>
            <p:cNvSpPr>
              <a:spLocks noChangeShapeType="1"/>
            </p:cNvSpPr>
            <p:nvPr/>
          </p:nvSpPr>
          <p:spPr bwMode="auto">
            <a:xfrm flipV="1">
              <a:off x="3967164" y="3633204"/>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8" name="Line 69"/>
            <p:cNvSpPr>
              <a:spLocks noChangeShapeType="1"/>
            </p:cNvSpPr>
            <p:nvPr/>
          </p:nvSpPr>
          <p:spPr bwMode="auto">
            <a:xfrm flipV="1">
              <a:off x="3986214" y="3633204"/>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9" name="Line 70"/>
            <p:cNvSpPr>
              <a:spLocks noChangeShapeType="1"/>
            </p:cNvSpPr>
            <p:nvPr/>
          </p:nvSpPr>
          <p:spPr bwMode="auto">
            <a:xfrm flipV="1">
              <a:off x="4024314" y="3661779"/>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0" name="Line 71"/>
            <p:cNvSpPr>
              <a:spLocks noChangeShapeType="1"/>
            </p:cNvSpPr>
            <p:nvPr/>
          </p:nvSpPr>
          <p:spPr bwMode="auto">
            <a:xfrm flipV="1">
              <a:off x="4037014" y="3661779"/>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1" name="Line 72"/>
            <p:cNvSpPr>
              <a:spLocks noChangeShapeType="1"/>
            </p:cNvSpPr>
            <p:nvPr/>
          </p:nvSpPr>
          <p:spPr bwMode="auto">
            <a:xfrm flipV="1">
              <a:off x="4075114" y="3661779"/>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2" name="Line 73"/>
            <p:cNvSpPr>
              <a:spLocks noChangeShapeType="1"/>
            </p:cNvSpPr>
            <p:nvPr/>
          </p:nvSpPr>
          <p:spPr bwMode="auto">
            <a:xfrm flipV="1">
              <a:off x="4319589" y="3725279"/>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3" name="Line 74"/>
            <p:cNvSpPr>
              <a:spLocks noChangeShapeType="1"/>
            </p:cNvSpPr>
            <p:nvPr/>
          </p:nvSpPr>
          <p:spPr bwMode="auto">
            <a:xfrm flipV="1">
              <a:off x="4386264" y="3725279"/>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4" name="Line 75"/>
            <p:cNvSpPr>
              <a:spLocks noChangeShapeType="1"/>
            </p:cNvSpPr>
            <p:nvPr/>
          </p:nvSpPr>
          <p:spPr bwMode="auto">
            <a:xfrm flipV="1">
              <a:off x="4411664" y="3725279"/>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5" name="Line 76"/>
            <p:cNvSpPr>
              <a:spLocks noChangeShapeType="1"/>
            </p:cNvSpPr>
            <p:nvPr/>
          </p:nvSpPr>
          <p:spPr bwMode="auto">
            <a:xfrm flipV="1">
              <a:off x="4554539" y="3763379"/>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6" name="Line 77"/>
            <p:cNvSpPr>
              <a:spLocks noChangeShapeType="1"/>
            </p:cNvSpPr>
            <p:nvPr/>
          </p:nvSpPr>
          <p:spPr bwMode="auto">
            <a:xfrm flipV="1">
              <a:off x="4795839" y="3798304"/>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7" name="Line 78"/>
            <p:cNvSpPr>
              <a:spLocks noChangeShapeType="1"/>
            </p:cNvSpPr>
            <p:nvPr/>
          </p:nvSpPr>
          <p:spPr bwMode="auto">
            <a:xfrm flipV="1">
              <a:off x="4824414" y="3798304"/>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8" name="Line 79"/>
            <p:cNvSpPr>
              <a:spLocks noChangeShapeType="1"/>
            </p:cNvSpPr>
            <p:nvPr/>
          </p:nvSpPr>
          <p:spPr bwMode="auto">
            <a:xfrm flipV="1">
              <a:off x="4859339" y="3798304"/>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9" name="Line 80"/>
            <p:cNvSpPr>
              <a:spLocks noChangeShapeType="1"/>
            </p:cNvSpPr>
            <p:nvPr/>
          </p:nvSpPr>
          <p:spPr bwMode="auto">
            <a:xfrm flipV="1">
              <a:off x="4945064" y="3845929"/>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0" name="Line 81"/>
            <p:cNvSpPr>
              <a:spLocks noChangeShapeType="1"/>
            </p:cNvSpPr>
            <p:nvPr/>
          </p:nvSpPr>
          <p:spPr bwMode="auto">
            <a:xfrm flipV="1">
              <a:off x="5033964" y="3893554"/>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1" name="Line 82"/>
            <p:cNvSpPr>
              <a:spLocks noChangeShapeType="1"/>
            </p:cNvSpPr>
            <p:nvPr/>
          </p:nvSpPr>
          <p:spPr bwMode="auto">
            <a:xfrm flipV="1">
              <a:off x="5053014" y="3893554"/>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2" name="Line 83"/>
            <p:cNvSpPr>
              <a:spLocks noChangeShapeType="1"/>
            </p:cNvSpPr>
            <p:nvPr/>
          </p:nvSpPr>
          <p:spPr bwMode="auto">
            <a:xfrm flipV="1">
              <a:off x="5418139" y="4058654"/>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3" name="Line 84"/>
            <p:cNvSpPr>
              <a:spLocks noChangeShapeType="1"/>
            </p:cNvSpPr>
            <p:nvPr/>
          </p:nvSpPr>
          <p:spPr bwMode="auto">
            <a:xfrm flipV="1">
              <a:off x="5487989" y="4058654"/>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4" name="Line 85"/>
            <p:cNvSpPr>
              <a:spLocks noChangeShapeType="1"/>
            </p:cNvSpPr>
            <p:nvPr/>
          </p:nvSpPr>
          <p:spPr bwMode="auto">
            <a:xfrm flipV="1">
              <a:off x="5557839" y="4058654"/>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5" name="Line 86"/>
            <p:cNvSpPr>
              <a:spLocks noChangeShapeType="1"/>
            </p:cNvSpPr>
            <p:nvPr/>
          </p:nvSpPr>
          <p:spPr bwMode="auto">
            <a:xfrm flipV="1">
              <a:off x="5716589" y="4058654"/>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6" name="Line 87"/>
            <p:cNvSpPr>
              <a:spLocks noChangeShapeType="1"/>
            </p:cNvSpPr>
            <p:nvPr/>
          </p:nvSpPr>
          <p:spPr bwMode="auto">
            <a:xfrm flipV="1">
              <a:off x="5883276" y="4058654"/>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7" name="Line 88"/>
            <p:cNvSpPr>
              <a:spLocks noChangeShapeType="1"/>
            </p:cNvSpPr>
            <p:nvPr/>
          </p:nvSpPr>
          <p:spPr bwMode="auto">
            <a:xfrm flipV="1">
              <a:off x="5959476" y="4058654"/>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8" name="Line 89"/>
            <p:cNvSpPr>
              <a:spLocks noChangeShapeType="1"/>
            </p:cNvSpPr>
            <p:nvPr/>
          </p:nvSpPr>
          <p:spPr bwMode="auto">
            <a:xfrm flipV="1">
              <a:off x="6048376" y="4058654"/>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9" name="Line 90"/>
            <p:cNvSpPr>
              <a:spLocks noChangeShapeType="1"/>
            </p:cNvSpPr>
            <p:nvPr/>
          </p:nvSpPr>
          <p:spPr bwMode="auto">
            <a:xfrm flipV="1">
              <a:off x="6184901" y="4058654"/>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0" name="Line 91"/>
            <p:cNvSpPr>
              <a:spLocks noChangeShapeType="1"/>
            </p:cNvSpPr>
            <p:nvPr/>
          </p:nvSpPr>
          <p:spPr bwMode="auto">
            <a:xfrm flipV="1">
              <a:off x="6324601" y="4058654"/>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1" name="Line 92"/>
            <p:cNvSpPr>
              <a:spLocks noChangeShapeType="1"/>
            </p:cNvSpPr>
            <p:nvPr/>
          </p:nvSpPr>
          <p:spPr bwMode="auto">
            <a:xfrm flipV="1">
              <a:off x="6423026" y="4058654"/>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2" name="Line 93"/>
            <p:cNvSpPr>
              <a:spLocks noChangeShapeType="1"/>
            </p:cNvSpPr>
            <p:nvPr/>
          </p:nvSpPr>
          <p:spPr bwMode="auto">
            <a:xfrm flipV="1">
              <a:off x="6432551" y="4058654"/>
              <a:ext cx="0" cy="635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284" name="Group 5283"/>
          <p:cNvGrpSpPr/>
          <p:nvPr/>
        </p:nvGrpSpPr>
        <p:grpSpPr>
          <a:xfrm>
            <a:off x="1127126" y="2429879"/>
            <a:ext cx="5270500" cy="1349375"/>
            <a:chOff x="1127126" y="2429879"/>
            <a:chExt cx="5270500" cy="1349375"/>
          </a:xfrm>
        </p:grpSpPr>
        <p:sp>
          <p:nvSpPr>
            <p:cNvPr id="5193" name="Freeform 94"/>
            <p:cNvSpPr>
              <a:spLocks/>
            </p:cNvSpPr>
            <p:nvPr/>
          </p:nvSpPr>
          <p:spPr bwMode="auto">
            <a:xfrm>
              <a:off x="1127126" y="2429879"/>
              <a:ext cx="5270500" cy="1349375"/>
            </a:xfrm>
            <a:custGeom>
              <a:avLst/>
              <a:gdLst>
                <a:gd name="T0" fmla="*/ 36 w 3320"/>
                <a:gd name="T1" fmla="*/ 0 h 850"/>
                <a:gd name="T2" fmla="*/ 46 w 3320"/>
                <a:gd name="T3" fmla="*/ 8 h 850"/>
                <a:gd name="T4" fmla="*/ 106 w 3320"/>
                <a:gd name="T5" fmla="*/ 26 h 850"/>
                <a:gd name="T6" fmla="*/ 119 w 3320"/>
                <a:gd name="T7" fmla="*/ 36 h 850"/>
                <a:gd name="T8" fmla="*/ 285 w 3320"/>
                <a:gd name="T9" fmla="*/ 46 h 850"/>
                <a:gd name="T10" fmla="*/ 337 w 3320"/>
                <a:gd name="T11" fmla="*/ 54 h 850"/>
                <a:gd name="T12" fmla="*/ 347 w 3320"/>
                <a:gd name="T13" fmla="*/ 64 h 850"/>
                <a:gd name="T14" fmla="*/ 375 w 3320"/>
                <a:gd name="T15" fmla="*/ 72 h 850"/>
                <a:gd name="T16" fmla="*/ 413 w 3320"/>
                <a:gd name="T17" fmla="*/ 82 h 850"/>
                <a:gd name="T18" fmla="*/ 447 w 3320"/>
                <a:gd name="T19" fmla="*/ 90 h 850"/>
                <a:gd name="T20" fmla="*/ 451 w 3320"/>
                <a:gd name="T21" fmla="*/ 100 h 850"/>
                <a:gd name="T22" fmla="*/ 479 w 3320"/>
                <a:gd name="T23" fmla="*/ 118 h 850"/>
                <a:gd name="T24" fmla="*/ 513 w 3320"/>
                <a:gd name="T25" fmla="*/ 128 h 850"/>
                <a:gd name="T26" fmla="*/ 523 w 3320"/>
                <a:gd name="T27" fmla="*/ 136 h 850"/>
                <a:gd name="T28" fmla="*/ 543 w 3320"/>
                <a:gd name="T29" fmla="*/ 146 h 850"/>
                <a:gd name="T30" fmla="*/ 555 w 3320"/>
                <a:gd name="T31" fmla="*/ 156 h 850"/>
                <a:gd name="T32" fmla="*/ 559 w 3320"/>
                <a:gd name="T33" fmla="*/ 164 h 850"/>
                <a:gd name="T34" fmla="*/ 591 w 3320"/>
                <a:gd name="T35" fmla="*/ 174 h 850"/>
                <a:gd name="T36" fmla="*/ 617 w 3320"/>
                <a:gd name="T37" fmla="*/ 184 h 850"/>
                <a:gd name="T38" fmla="*/ 669 w 3320"/>
                <a:gd name="T39" fmla="*/ 192 h 850"/>
                <a:gd name="T40" fmla="*/ 673 w 3320"/>
                <a:gd name="T41" fmla="*/ 204 h 850"/>
                <a:gd name="T42" fmla="*/ 721 w 3320"/>
                <a:gd name="T43" fmla="*/ 212 h 850"/>
                <a:gd name="T44" fmla="*/ 739 w 3320"/>
                <a:gd name="T45" fmla="*/ 222 h 850"/>
                <a:gd name="T46" fmla="*/ 747 w 3320"/>
                <a:gd name="T47" fmla="*/ 232 h 850"/>
                <a:gd name="T48" fmla="*/ 779 w 3320"/>
                <a:gd name="T49" fmla="*/ 240 h 850"/>
                <a:gd name="T50" fmla="*/ 839 w 3320"/>
                <a:gd name="T51" fmla="*/ 250 h 850"/>
                <a:gd name="T52" fmla="*/ 853 w 3320"/>
                <a:gd name="T53" fmla="*/ 260 h 850"/>
                <a:gd name="T54" fmla="*/ 899 w 3320"/>
                <a:gd name="T55" fmla="*/ 270 h 850"/>
                <a:gd name="T56" fmla="*/ 907 w 3320"/>
                <a:gd name="T57" fmla="*/ 280 h 850"/>
                <a:gd name="T58" fmla="*/ 919 w 3320"/>
                <a:gd name="T59" fmla="*/ 290 h 850"/>
                <a:gd name="T60" fmla="*/ 929 w 3320"/>
                <a:gd name="T61" fmla="*/ 298 h 850"/>
                <a:gd name="T62" fmla="*/ 937 w 3320"/>
                <a:gd name="T63" fmla="*/ 308 h 850"/>
                <a:gd name="T64" fmla="*/ 1033 w 3320"/>
                <a:gd name="T65" fmla="*/ 318 h 850"/>
                <a:gd name="T66" fmla="*/ 1037 w 3320"/>
                <a:gd name="T67" fmla="*/ 328 h 850"/>
                <a:gd name="T68" fmla="*/ 1105 w 3320"/>
                <a:gd name="T69" fmla="*/ 338 h 850"/>
                <a:gd name="T70" fmla="*/ 1219 w 3320"/>
                <a:gd name="T71" fmla="*/ 348 h 850"/>
                <a:gd name="T72" fmla="*/ 1275 w 3320"/>
                <a:gd name="T73" fmla="*/ 358 h 850"/>
                <a:gd name="T74" fmla="*/ 1301 w 3320"/>
                <a:gd name="T75" fmla="*/ 370 h 850"/>
                <a:gd name="T76" fmla="*/ 1315 w 3320"/>
                <a:gd name="T77" fmla="*/ 382 h 850"/>
                <a:gd name="T78" fmla="*/ 1335 w 3320"/>
                <a:gd name="T79" fmla="*/ 394 h 850"/>
                <a:gd name="T80" fmla="*/ 1359 w 3320"/>
                <a:gd name="T81" fmla="*/ 406 h 850"/>
                <a:gd name="T82" fmla="*/ 1457 w 3320"/>
                <a:gd name="T83" fmla="*/ 418 h 850"/>
                <a:gd name="T84" fmla="*/ 1583 w 3320"/>
                <a:gd name="T85" fmla="*/ 430 h 850"/>
                <a:gd name="T86" fmla="*/ 1667 w 3320"/>
                <a:gd name="T87" fmla="*/ 446 h 850"/>
                <a:gd name="T88" fmla="*/ 1903 w 3320"/>
                <a:gd name="T89" fmla="*/ 462 h 850"/>
                <a:gd name="T90" fmla="*/ 2107 w 3320"/>
                <a:gd name="T91" fmla="*/ 480 h 850"/>
                <a:gd name="T92" fmla="*/ 2261 w 3320"/>
                <a:gd name="T93" fmla="*/ 500 h 850"/>
                <a:gd name="T94" fmla="*/ 2511 w 3320"/>
                <a:gd name="T95" fmla="*/ 522 h 850"/>
                <a:gd name="T96" fmla="*/ 2521 w 3320"/>
                <a:gd name="T97" fmla="*/ 550 h 850"/>
                <a:gd name="T98" fmla="*/ 2603 w 3320"/>
                <a:gd name="T99" fmla="*/ 576 h 850"/>
                <a:gd name="T100" fmla="*/ 2703 w 3320"/>
                <a:gd name="T101" fmla="*/ 608 h 850"/>
                <a:gd name="T102" fmla="*/ 2769 w 3320"/>
                <a:gd name="T103" fmla="*/ 644 h 850"/>
                <a:gd name="T104" fmla="*/ 2893 w 3320"/>
                <a:gd name="T105" fmla="*/ 680 h 850"/>
                <a:gd name="T106" fmla="*/ 3008 w 3320"/>
                <a:gd name="T107" fmla="*/ 730 h 850"/>
                <a:gd name="T108" fmla="*/ 3320 w 3320"/>
                <a:gd name="T109" fmla="*/ 850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20" h="850">
                  <a:moveTo>
                    <a:pt x="0" y="0"/>
                  </a:moveTo>
                  <a:lnTo>
                    <a:pt x="36" y="0"/>
                  </a:lnTo>
                  <a:lnTo>
                    <a:pt x="36" y="8"/>
                  </a:lnTo>
                  <a:lnTo>
                    <a:pt x="46" y="8"/>
                  </a:lnTo>
                  <a:lnTo>
                    <a:pt x="46" y="26"/>
                  </a:lnTo>
                  <a:lnTo>
                    <a:pt x="106" y="26"/>
                  </a:lnTo>
                  <a:lnTo>
                    <a:pt x="106" y="36"/>
                  </a:lnTo>
                  <a:lnTo>
                    <a:pt x="119" y="36"/>
                  </a:lnTo>
                  <a:lnTo>
                    <a:pt x="119" y="46"/>
                  </a:lnTo>
                  <a:lnTo>
                    <a:pt x="285" y="46"/>
                  </a:lnTo>
                  <a:lnTo>
                    <a:pt x="285" y="54"/>
                  </a:lnTo>
                  <a:lnTo>
                    <a:pt x="337" y="54"/>
                  </a:lnTo>
                  <a:lnTo>
                    <a:pt x="337" y="64"/>
                  </a:lnTo>
                  <a:lnTo>
                    <a:pt x="347" y="64"/>
                  </a:lnTo>
                  <a:lnTo>
                    <a:pt x="347" y="72"/>
                  </a:lnTo>
                  <a:lnTo>
                    <a:pt x="375" y="72"/>
                  </a:lnTo>
                  <a:lnTo>
                    <a:pt x="375" y="82"/>
                  </a:lnTo>
                  <a:lnTo>
                    <a:pt x="413" y="82"/>
                  </a:lnTo>
                  <a:lnTo>
                    <a:pt x="413" y="90"/>
                  </a:lnTo>
                  <a:lnTo>
                    <a:pt x="447" y="90"/>
                  </a:lnTo>
                  <a:lnTo>
                    <a:pt x="447" y="100"/>
                  </a:lnTo>
                  <a:lnTo>
                    <a:pt x="451" y="100"/>
                  </a:lnTo>
                  <a:lnTo>
                    <a:pt x="451" y="118"/>
                  </a:lnTo>
                  <a:lnTo>
                    <a:pt x="479" y="118"/>
                  </a:lnTo>
                  <a:lnTo>
                    <a:pt x="479" y="128"/>
                  </a:lnTo>
                  <a:lnTo>
                    <a:pt x="513" y="128"/>
                  </a:lnTo>
                  <a:lnTo>
                    <a:pt x="513" y="136"/>
                  </a:lnTo>
                  <a:lnTo>
                    <a:pt x="523" y="136"/>
                  </a:lnTo>
                  <a:lnTo>
                    <a:pt x="523" y="146"/>
                  </a:lnTo>
                  <a:lnTo>
                    <a:pt x="543" y="146"/>
                  </a:lnTo>
                  <a:lnTo>
                    <a:pt x="543" y="156"/>
                  </a:lnTo>
                  <a:lnTo>
                    <a:pt x="555" y="156"/>
                  </a:lnTo>
                  <a:lnTo>
                    <a:pt x="555" y="164"/>
                  </a:lnTo>
                  <a:lnTo>
                    <a:pt x="559" y="164"/>
                  </a:lnTo>
                  <a:lnTo>
                    <a:pt x="559" y="174"/>
                  </a:lnTo>
                  <a:lnTo>
                    <a:pt x="591" y="174"/>
                  </a:lnTo>
                  <a:lnTo>
                    <a:pt x="591" y="184"/>
                  </a:lnTo>
                  <a:lnTo>
                    <a:pt x="617" y="184"/>
                  </a:lnTo>
                  <a:lnTo>
                    <a:pt x="617" y="192"/>
                  </a:lnTo>
                  <a:lnTo>
                    <a:pt x="669" y="192"/>
                  </a:lnTo>
                  <a:lnTo>
                    <a:pt x="669" y="204"/>
                  </a:lnTo>
                  <a:lnTo>
                    <a:pt x="673" y="204"/>
                  </a:lnTo>
                  <a:lnTo>
                    <a:pt x="673" y="212"/>
                  </a:lnTo>
                  <a:lnTo>
                    <a:pt x="721" y="212"/>
                  </a:lnTo>
                  <a:lnTo>
                    <a:pt x="721" y="222"/>
                  </a:lnTo>
                  <a:lnTo>
                    <a:pt x="739" y="222"/>
                  </a:lnTo>
                  <a:lnTo>
                    <a:pt x="739" y="232"/>
                  </a:lnTo>
                  <a:lnTo>
                    <a:pt x="747" y="232"/>
                  </a:lnTo>
                  <a:lnTo>
                    <a:pt x="747" y="240"/>
                  </a:lnTo>
                  <a:lnTo>
                    <a:pt x="779" y="240"/>
                  </a:lnTo>
                  <a:lnTo>
                    <a:pt x="779" y="250"/>
                  </a:lnTo>
                  <a:lnTo>
                    <a:pt x="839" y="250"/>
                  </a:lnTo>
                  <a:lnTo>
                    <a:pt x="839" y="260"/>
                  </a:lnTo>
                  <a:lnTo>
                    <a:pt x="853" y="260"/>
                  </a:lnTo>
                  <a:lnTo>
                    <a:pt x="853" y="270"/>
                  </a:lnTo>
                  <a:lnTo>
                    <a:pt x="899" y="270"/>
                  </a:lnTo>
                  <a:lnTo>
                    <a:pt x="899" y="280"/>
                  </a:lnTo>
                  <a:lnTo>
                    <a:pt x="907" y="280"/>
                  </a:lnTo>
                  <a:lnTo>
                    <a:pt x="907" y="290"/>
                  </a:lnTo>
                  <a:lnTo>
                    <a:pt x="919" y="290"/>
                  </a:lnTo>
                  <a:lnTo>
                    <a:pt x="919" y="298"/>
                  </a:lnTo>
                  <a:lnTo>
                    <a:pt x="929" y="298"/>
                  </a:lnTo>
                  <a:lnTo>
                    <a:pt x="929" y="308"/>
                  </a:lnTo>
                  <a:lnTo>
                    <a:pt x="937" y="308"/>
                  </a:lnTo>
                  <a:lnTo>
                    <a:pt x="937" y="318"/>
                  </a:lnTo>
                  <a:lnTo>
                    <a:pt x="1033" y="318"/>
                  </a:lnTo>
                  <a:lnTo>
                    <a:pt x="1033" y="328"/>
                  </a:lnTo>
                  <a:lnTo>
                    <a:pt x="1037" y="328"/>
                  </a:lnTo>
                  <a:lnTo>
                    <a:pt x="1037" y="338"/>
                  </a:lnTo>
                  <a:lnTo>
                    <a:pt x="1105" y="338"/>
                  </a:lnTo>
                  <a:lnTo>
                    <a:pt x="1105" y="348"/>
                  </a:lnTo>
                  <a:lnTo>
                    <a:pt x="1219" y="348"/>
                  </a:lnTo>
                  <a:lnTo>
                    <a:pt x="1219" y="358"/>
                  </a:lnTo>
                  <a:lnTo>
                    <a:pt x="1275" y="358"/>
                  </a:lnTo>
                  <a:lnTo>
                    <a:pt x="1275" y="370"/>
                  </a:lnTo>
                  <a:lnTo>
                    <a:pt x="1301" y="370"/>
                  </a:lnTo>
                  <a:lnTo>
                    <a:pt x="1301" y="382"/>
                  </a:lnTo>
                  <a:lnTo>
                    <a:pt x="1315" y="382"/>
                  </a:lnTo>
                  <a:lnTo>
                    <a:pt x="1315" y="394"/>
                  </a:lnTo>
                  <a:lnTo>
                    <a:pt x="1335" y="394"/>
                  </a:lnTo>
                  <a:lnTo>
                    <a:pt x="1335" y="406"/>
                  </a:lnTo>
                  <a:lnTo>
                    <a:pt x="1359" y="406"/>
                  </a:lnTo>
                  <a:lnTo>
                    <a:pt x="1359" y="418"/>
                  </a:lnTo>
                  <a:lnTo>
                    <a:pt x="1457" y="418"/>
                  </a:lnTo>
                  <a:lnTo>
                    <a:pt x="1457" y="430"/>
                  </a:lnTo>
                  <a:lnTo>
                    <a:pt x="1583" y="430"/>
                  </a:lnTo>
                  <a:lnTo>
                    <a:pt x="1583" y="446"/>
                  </a:lnTo>
                  <a:lnTo>
                    <a:pt x="1667" y="446"/>
                  </a:lnTo>
                  <a:lnTo>
                    <a:pt x="1667" y="462"/>
                  </a:lnTo>
                  <a:lnTo>
                    <a:pt x="1903" y="462"/>
                  </a:lnTo>
                  <a:lnTo>
                    <a:pt x="1903" y="480"/>
                  </a:lnTo>
                  <a:lnTo>
                    <a:pt x="2107" y="480"/>
                  </a:lnTo>
                  <a:lnTo>
                    <a:pt x="2107" y="500"/>
                  </a:lnTo>
                  <a:lnTo>
                    <a:pt x="2261" y="500"/>
                  </a:lnTo>
                  <a:lnTo>
                    <a:pt x="2261" y="522"/>
                  </a:lnTo>
                  <a:lnTo>
                    <a:pt x="2511" y="522"/>
                  </a:lnTo>
                  <a:lnTo>
                    <a:pt x="2511" y="550"/>
                  </a:lnTo>
                  <a:lnTo>
                    <a:pt x="2521" y="550"/>
                  </a:lnTo>
                  <a:lnTo>
                    <a:pt x="2521" y="576"/>
                  </a:lnTo>
                  <a:lnTo>
                    <a:pt x="2603" y="576"/>
                  </a:lnTo>
                  <a:lnTo>
                    <a:pt x="2603" y="608"/>
                  </a:lnTo>
                  <a:lnTo>
                    <a:pt x="2703" y="608"/>
                  </a:lnTo>
                  <a:lnTo>
                    <a:pt x="2703" y="644"/>
                  </a:lnTo>
                  <a:lnTo>
                    <a:pt x="2769" y="644"/>
                  </a:lnTo>
                  <a:lnTo>
                    <a:pt x="2769" y="680"/>
                  </a:lnTo>
                  <a:lnTo>
                    <a:pt x="2893" y="680"/>
                  </a:lnTo>
                  <a:lnTo>
                    <a:pt x="2893" y="730"/>
                  </a:lnTo>
                  <a:lnTo>
                    <a:pt x="3008" y="730"/>
                  </a:lnTo>
                  <a:lnTo>
                    <a:pt x="3008" y="850"/>
                  </a:lnTo>
                  <a:lnTo>
                    <a:pt x="3320" y="850"/>
                  </a:lnTo>
                </a:path>
              </a:pathLst>
            </a:custGeom>
            <a:noFill/>
            <a:ln w="285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4" name="Line 95"/>
            <p:cNvSpPr>
              <a:spLocks noChangeShapeType="1"/>
            </p:cNvSpPr>
            <p:nvPr/>
          </p:nvSpPr>
          <p:spPr bwMode="auto">
            <a:xfrm flipV="1">
              <a:off x="1881189" y="255370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5" name="Line 96"/>
            <p:cNvSpPr>
              <a:spLocks noChangeShapeType="1"/>
            </p:cNvSpPr>
            <p:nvPr/>
          </p:nvSpPr>
          <p:spPr bwMode="auto">
            <a:xfrm flipV="1">
              <a:off x="1944689" y="2582279"/>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6" name="Line 97"/>
            <p:cNvSpPr>
              <a:spLocks noChangeShapeType="1"/>
            </p:cNvSpPr>
            <p:nvPr/>
          </p:nvSpPr>
          <p:spPr bwMode="auto">
            <a:xfrm flipV="1">
              <a:off x="1966914" y="259815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7" name="Line 98"/>
            <p:cNvSpPr>
              <a:spLocks noChangeShapeType="1"/>
            </p:cNvSpPr>
            <p:nvPr/>
          </p:nvSpPr>
          <p:spPr bwMode="auto">
            <a:xfrm flipV="1">
              <a:off x="1970089" y="259815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8" name="Line 99"/>
            <p:cNvSpPr>
              <a:spLocks noChangeShapeType="1"/>
            </p:cNvSpPr>
            <p:nvPr/>
          </p:nvSpPr>
          <p:spPr bwMode="auto">
            <a:xfrm flipV="1">
              <a:off x="2001839" y="2614029"/>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9" name="Line 100"/>
            <p:cNvSpPr>
              <a:spLocks noChangeShapeType="1"/>
            </p:cNvSpPr>
            <p:nvPr/>
          </p:nvSpPr>
          <p:spPr bwMode="auto">
            <a:xfrm flipV="1">
              <a:off x="2014539" y="264260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0" name="Line 101"/>
            <p:cNvSpPr>
              <a:spLocks noChangeShapeType="1"/>
            </p:cNvSpPr>
            <p:nvPr/>
          </p:nvSpPr>
          <p:spPr bwMode="auto">
            <a:xfrm flipV="1">
              <a:off x="2036764" y="264260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1" name="Line 102"/>
            <p:cNvSpPr>
              <a:spLocks noChangeShapeType="1"/>
            </p:cNvSpPr>
            <p:nvPr/>
          </p:nvSpPr>
          <p:spPr bwMode="auto">
            <a:xfrm flipV="1">
              <a:off x="2627314" y="287120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2" name="Line 103"/>
            <p:cNvSpPr>
              <a:spLocks noChangeShapeType="1"/>
            </p:cNvSpPr>
            <p:nvPr/>
          </p:nvSpPr>
          <p:spPr bwMode="auto">
            <a:xfrm flipV="1">
              <a:off x="2643189" y="287120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3" name="Line 104"/>
            <p:cNvSpPr>
              <a:spLocks noChangeShapeType="1"/>
            </p:cNvSpPr>
            <p:nvPr/>
          </p:nvSpPr>
          <p:spPr bwMode="auto">
            <a:xfrm flipV="1">
              <a:off x="2662239" y="287120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4" name="Line 105"/>
            <p:cNvSpPr>
              <a:spLocks noChangeShapeType="1"/>
            </p:cNvSpPr>
            <p:nvPr/>
          </p:nvSpPr>
          <p:spPr bwMode="auto">
            <a:xfrm flipV="1">
              <a:off x="2713039" y="287120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5" name="Line 106"/>
            <p:cNvSpPr>
              <a:spLocks noChangeShapeType="1"/>
            </p:cNvSpPr>
            <p:nvPr/>
          </p:nvSpPr>
          <p:spPr bwMode="auto">
            <a:xfrm flipV="1">
              <a:off x="2801939" y="290295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6" name="Line 107"/>
            <p:cNvSpPr>
              <a:spLocks noChangeShapeType="1"/>
            </p:cNvSpPr>
            <p:nvPr/>
          </p:nvSpPr>
          <p:spPr bwMode="auto">
            <a:xfrm flipV="1">
              <a:off x="2817814" y="290295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7" name="Line 108"/>
            <p:cNvSpPr>
              <a:spLocks noChangeShapeType="1"/>
            </p:cNvSpPr>
            <p:nvPr/>
          </p:nvSpPr>
          <p:spPr bwMode="auto">
            <a:xfrm flipV="1">
              <a:off x="2941639" y="2918829"/>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8" name="Line 109"/>
            <p:cNvSpPr>
              <a:spLocks noChangeShapeType="1"/>
            </p:cNvSpPr>
            <p:nvPr/>
          </p:nvSpPr>
          <p:spPr bwMode="auto">
            <a:xfrm flipV="1">
              <a:off x="3087689" y="293470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9" name="Line 110"/>
            <p:cNvSpPr>
              <a:spLocks noChangeShapeType="1"/>
            </p:cNvSpPr>
            <p:nvPr/>
          </p:nvSpPr>
          <p:spPr bwMode="auto">
            <a:xfrm flipV="1">
              <a:off x="3090864" y="293470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0" name="Line 111"/>
            <p:cNvSpPr>
              <a:spLocks noChangeShapeType="1"/>
            </p:cNvSpPr>
            <p:nvPr/>
          </p:nvSpPr>
          <p:spPr bwMode="auto">
            <a:xfrm flipV="1">
              <a:off x="3113089" y="293470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1" name="Line 112"/>
            <p:cNvSpPr>
              <a:spLocks noChangeShapeType="1"/>
            </p:cNvSpPr>
            <p:nvPr/>
          </p:nvSpPr>
          <p:spPr bwMode="auto">
            <a:xfrm flipV="1">
              <a:off x="3132139" y="293470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2" name="Line 113"/>
            <p:cNvSpPr>
              <a:spLocks noChangeShapeType="1"/>
            </p:cNvSpPr>
            <p:nvPr/>
          </p:nvSpPr>
          <p:spPr bwMode="auto">
            <a:xfrm flipV="1">
              <a:off x="3135314" y="293470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3" name="Line 114"/>
            <p:cNvSpPr>
              <a:spLocks noChangeShapeType="1"/>
            </p:cNvSpPr>
            <p:nvPr/>
          </p:nvSpPr>
          <p:spPr bwMode="auto">
            <a:xfrm flipV="1">
              <a:off x="3160714" y="295375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4" name="Line 115"/>
            <p:cNvSpPr>
              <a:spLocks noChangeShapeType="1"/>
            </p:cNvSpPr>
            <p:nvPr/>
          </p:nvSpPr>
          <p:spPr bwMode="auto">
            <a:xfrm flipV="1">
              <a:off x="3170239" y="295375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5" name="Line 116"/>
            <p:cNvSpPr>
              <a:spLocks noChangeShapeType="1"/>
            </p:cNvSpPr>
            <p:nvPr/>
          </p:nvSpPr>
          <p:spPr bwMode="auto">
            <a:xfrm flipV="1">
              <a:off x="3192464" y="297280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6" name="Line 117"/>
            <p:cNvSpPr>
              <a:spLocks noChangeShapeType="1"/>
            </p:cNvSpPr>
            <p:nvPr/>
          </p:nvSpPr>
          <p:spPr bwMode="auto">
            <a:xfrm flipV="1">
              <a:off x="3294064" y="302995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7" name="Line 118"/>
            <p:cNvSpPr>
              <a:spLocks noChangeShapeType="1"/>
            </p:cNvSpPr>
            <p:nvPr/>
          </p:nvSpPr>
          <p:spPr bwMode="auto">
            <a:xfrm flipV="1">
              <a:off x="3332164" y="302995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8" name="Line 119"/>
            <p:cNvSpPr>
              <a:spLocks noChangeShapeType="1"/>
            </p:cNvSpPr>
            <p:nvPr/>
          </p:nvSpPr>
          <p:spPr bwMode="auto">
            <a:xfrm flipV="1">
              <a:off x="3335339" y="302995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9" name="Line 120"/>
            <p:cNvSpPr>
              <a:spLocks noChangeShapeType="1"/>
            </p:cNvSpPr>
            <p:nvPr/>
          </p:nvSpPr>
          <p:spPr bwMode="auto">
            <a:xfrm flipV="1">
              <a:off x="3360739" y="302995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0" name="Line 121"/>
            <p:cNvSpPr>
              <a:spLocks noChangeShapeType="1"/>
            </p:cNvSpPr>
            <p:nvPr/>
          </p:nvSpPr>
          <p:spPr bwMode="auto">
            <a:xfrm flipV="1">
              <a:off x="3379789" y="302995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1" name="Line 122"/>
            <p:cNvSpPr>
              <a:spLocks noChangeShapeType="1"/>
            </p:cNvSpPr>
            <p:nvPr/>
          </p:nvSpPr>
          <p:spPr bwMode="auto">
            <a:xfrm flipV="1">
              <a:off x="3405189" y="302995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2" name="Line 123"/>
            <p:cNvSpPr>
              <a:spLocks noChangeShapeType="1"/>
            </p:cNvSpPr>
            <p:nvPr/>
          </p:nvSpPr>
          <p:spPr bwMode="auto">
            <a:xfrm flipV="1">
              <a:off x="3408364" y="302995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3" name="Line 124"/>
            <p:cNvSpPr>
              <a:spLocks noChangeShapeType="1"/>
            </p:cNvSpPr>
            <p:nvPr/>
          </p:nvSpPr>
          <p:spPr bwMode="auto">
            <a:xfrm flipV="1">
              <a:off x="3475039" y="3052179"/>
              <a:ext cx="0" cy="60325"/>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4" name="Line 125"/>
            <p:cNvSpPr>
              <a:spLocks noChangeShapeType="1"/>
            </p:cNvSpPr>
            <p:nvPr/>
          </p:nvSpPr>
          <p:spPr bwMode="auto">
            <a:xfrm flipV="1">
              <a:off x="3509964" y="3052179"/>
              <a:ext cx="0" cy="60325"/>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5" name="Line 126"/>
            <p:cNvSpPr>
              <a:spLocks noChangeShapeType="1"/>
            </p:cNvSpPr>
            <p:nvPr/>
          </p:nvSpPr>
          <p:spPr bwMode="auto">
            <a:xfrm flipV="1">
              <a:off x="3519489" y="3052179"/>
              <a:ext cx="0" cy="60325"/>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6" name="Line 127"/>
            <p:cNvSpPr>
              <a:spLocks noChangeShapeType="1"/>
            </p:cNvSpPr>
            <p:nvPr/>
          </p:nvSpPr>
          <p:spPr bwMode="auto">
            <a:xfrm flipV="1">
              <a:off x="3538539" y="3052179"/>
              <a:ext cx="0" cy="60325"/>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7" name="Line 128"/>
            <p:cNvSpPr>
              <a:spLocks noChangeShapeType="1"/>
            </p:cNvSpPr>
            <p:nvPr/>
          </p:nvSpPr>
          <p:spPr bwMode="auto">
            <a:xfrm flipV="1">
              <a:off x="3589339" y="3052179"/>
              <a:ext cx="0" cy="60325"/>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8" name="Line 129"/>
            <p:cNvSpPr>
              <a:spLocks noChangeShapeType="1"/>
            </p:cNvSpPr>
            <p:nvPr/>
          </p:nvSpPr>
          <p:spPr bwMode="auto">
            <a:xfrm flipV="1">
              <a:off x="3608389" y="3052179"/>
              <a:ext cx="0" cy="60325"/>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9" name="Line 130"/>
            <p:cNvSpPr>
              <a:spLocks noChangeShapeType="1"/>
            </p:cNvSpPr>
            <p:nvPr/>
          </p:nvSpPr>
          <p:spPr bwMode="auto">
            <a:xfrm flipV="1">
              <a:off x="3614739" y="3052179"/>
              <a:ext cx="0" cy="60325"/>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0" name="Line 131"/>
            <p:cNvSpPr>
              <a:spLocks noChangeShapeType="1"/>
            </p:cNvSpPr>
            <p:nvPr/>
          </p:nvSpPr>
          <p:spPr bwMode="auto">
            <a:xfrm flipV="1">
              <a:off x="3643314" y="307440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1" name="Line 132"/>
            <p:cNvSpPr>
              <a:spLocks noChangeShapeType="1"/>
            </p:cNvSpPr>
            <p:nvPr/>
          </p:nvSpPr>
          <p:spPr bwMode="auto">
            <a:xfrm flipV="1">
              <a:off x="3690939" y="307440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2" name="Line 133"/>
            <p:cNvSpPr>
              <a:spLocks noChangeShapeType="1"/>
            </p:cNvSpPr>
            <p:nvPr/>
          </p:nvSpPr>
          <p:spPr bwMode="auto">
            <a:xfrm flipV="1">
              <a:off x="3709989" y="307440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3" name="Line 134"/>
            <p:cNvSpPr>
              <a:spLocks noChangeShapeType="1"/>
            </p:cNvSpPr>
            <p:nvPr/>
          </p:nvSpPr>
          <p:spPr bwMode="auto">
            <a:xfrm flipV="1">
              <a:off x="3741739" y="307440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4" name="Line 135"/>
            <p:cNvSpPr>
              <a:spLocks noChangeShapeType="1"/>
            </p:cNvSpPr>
            <p:nvPr/>
          </p:nvSpPr>
          <p:spPr bwMode="auto">
            <a:xfrm flipV="1">
              <a:off x="3754439" y="307440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5" name="Line 136"/>
            <p:cNvSpPr>
              <a:spLocks noChangeShapeType="1"/>
            </p:cNvSpPr>
            <p:nvPr/>
          </p:nvSpPr>
          <p:spPr bwMode="auto">
            <a:xfrm flipV="1">
              <a:off x="3783014" y="309980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6" name="Line 137"/>
            <p:cNvSpPr>
              <a:spLocks noChangeShapeType="1"/>
            </p:cNvSpPr>
            <p:nvPr/>
          </p:nvSpPr>
          <p:spPr bwMode="auto">
            <a:xfrm flipV="1">
              <a:off x="3811589" y="309980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7" name="Line 138"/>
            <p:cNvSpPr>
              <a:spLocks noChangeShapeType="1"/>
            </p:cNvSpPr>
            <p:nvPr/>
          </p:nvSpPr>
          <p:spPr bwMode="auto">
            <a:xfrm flipV="1">
              <a:off x="3852864" y="309980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8" name="Line 139"/>
            <p:cNvSpPr>
              <a:spLocks noChangeShapeType="1"/>
            </p:cNvSpPr>
            <p:nvPr/>
          </p:nvSpPr>
          <p:spPr bwMode="auto">
            <a:xfrm flipV="1">
              <a:off x="3922714" y="309980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9" name="Line 140"/>
            <p:cNvSpPr>
              <a:spLocks noChangeShapeType="1"/>
            </p:cNvSpPr>
            <p:nvPr/>
          </p:nvSpPr>
          <p:spPr bwMode="auto">
            <a:xfrm flipV="1">
              <a:off x="3954464" y="309980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0" name="Line 141"/>
            <p:cNvSpPr>
              <a:spLocks noChangeShapeType="1"/>
            </p:cNvSpPr>
            <p:nvPr/>
          </p:nvSpPr>
          <p:spPr bwMode="auto">
            <a:xfrm flipV="1">
              <a:off x="3957639" y="309980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1" name="Line 142"/>
            <p:cNvSpPr>
              <a:spLocks noChangeShapeType="1"/>
            </p:cNvSpPr>
            <p:nvPr/>
          </p:nvSpPr>
          <p:spPr bwMode="auto">
            <a:xfrm flipV="1">
              <a:off x="3963989" y="309980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2" name="Line 143"/>
            <p:cNvSpPr>
              <a:spLocks noChangeShapeType="1"/>
            </p:cNvSpPr>
            <p:nvPr/>
          </p:nvSpPr>
          <p:spPr bwMode="auto">
            <a:xfrm flipV="1">
              <a:off x="4024314" y="309980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3" name="Line 144"/>
            <p:cNvSpPr>
              <a:spLocks noChangeShapeType="1"/>
            </p:cNvSpPr>
            <p:nvPr/>
          </p:nvSpPr>
          <p:spPr bwMode="auto">
            <a:xfrm flipV="1">
              <a:off x="4138614" y="309980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4" name="Line 145"/>
            <p:cNvSpPr>
              <a:spLocks noChangeShapeType="1"/>
            </p:cNvSpPr>
            <p:nvPr/>
          </p:nvSpPr>
          <p:spPr bwMode="auto">
            <a:xfrm flipV="1">
              <a:off x="4252914" y="3128379"/>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5" name="Line 146"/>
            <p:cNvSpPr>
              <a:spLocks noChangeShapeType="1"/>
            </p:cNvSpPr>
            <p:nvPr/>
          </p:nvSpPr>
          <p:spPr bwMode="auto">
            <a:xfrm flipV="1">
              <a:off x="4300539" y="3128379"/>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6" name="Line 147"/>
            <p:cNvSpPr>
              <a:spLocks noChangeShapeType="1"/>
            </p:cNvSpPr>
            <p:nvPr/>
          </p:nvSpPr>
          <p:spPr bwMode="auto">
            <a:xfrm flipV="1">
              <a:off x="4316414" y="3128379"/>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7" name="Line 148"/>
            <p:cNvSpPr>
              <a:spLocks noChangeShapeType="1"/>
            </p:cNvSpPr>
            <p:nvPr/>
          </p:nvSpPr>
          <p:spPr bwMode="auto">
            <a:xfrm flipV="1">
              <a:off x="4351339" y="3128379"/>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8" name="Line 149"/>
            <p:cNvSpPr>
              <a:spLocks noChangeShapeType="1"/>
            </p:cNvSpPr>
            <p:nvPr/>
          </p:nvSpPr>
          <p:spPr bwMode="auto">
            <a:xfrm flipV="1">
              <a:off x="4551364" y="3160129"/>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9" name="Line 150"/>
            <p:cNvSpPr>
              <a:spLocks noChangeShapeType="1"/>
            </p:cNvSpPr>
            <p:nvPr/>
          </p:nvSpPr>
          <p:spPr bwMode="auto">
            <a:xfrm flipV="1">
              <a:off x="4630739" y="3160129"/>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0" name="Line 151"/>
            <p:cNvSpPr>
              <a:spLocks noChangeShapeType="1"/>
            </p:cNvSpPr>
            <p:nvPr/>
          </p:nvSpPr>
          <p:spPr bwMode="auto">
            <a:xfrm flipV="1">
              <a:off x="4827589" y="319505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1" name="Line 152"/>
            <p:cNvSpPr>
              <a:spLocks noChangeShapeType="1"/>
            </p:cNvSpPr>
            <p:nvPr/>
          </p:nvSpPr>
          <p:spPr bwMode="auto">
            <a:xfrm flipV="1">
              <a:off x="4837114" y="319505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2" name="Line 153"/>
            <p:cNvSpPr>
              <a:spLocks noChangeShapeType="1"/>
            </p:cNvSpPr>
            <p:nvPr/>
          </p:nvSpPr>
          <p:spPr bwMode="auto">
            <a:xfrm flipV="1">
              <a:off x="4894264" y="319505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3" name="Line 154"/>
            <p:cNvSpPr>
              <a:spLocks noChangeShapeType="1"/>
            </p:cNvSpPr>
            <p:nvPr/>
          </p:nvSpPr>
          <p:spPr bwMode="auto">
            <a:xfrm flipV="1">
              <a:off x="4910139" y="319505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4" name="Line 155"/>
            <p:cNvSpPr>
              <a:spLocks noChangeShapeType="1"/>
            </p:cNvSpPr>
            <p:nvPr/>
          </p:nvSpPr>
          <p:spPr bwMode="auto">
            <a:xfrm flipV="1">
              <a:off x="5008564" y="319505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5" name="Line 156"/>
            <p:cNvSpPr>
              <a:spLocks noChangeShapeType="1"/>
            </p:cNvSpPr>
            <p:nvPr/>
          </p:nvSpPr>
          <p:spPr bwMode="auto">
            <a:xfrm flipV="1">
              <a:off x="5014914" y="319505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6" name="Line 157"/>
            <p:cNvSpPr>
              <a:spLocks noChangeShapeType="1"/>
            </p:cNvSpPr>
            <p:nvPr/>
          </p:nvSpPr>
          <p:spPr bwMode="auto">
            <a:xfrm flipV="1">
              <a:off x="5018089" y="319505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7" name="Line 158"/>
            <p:cNvSpPr>
              <a:spLocks noChangeShapeType="1"/>
            </p:cNvSpPr>
            <p:nvPr/>
          </p:nvSpPr>
          <p:spPr bwMode="auto">
            <a:xfrm flipV="1">
              <a:off x="5072064" y="319505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8" name="Line 159"/>
            <p:cNvSpPr>
              <a:spLocks noChangeShapeType="1"/>
            </p:cNvSpPr>
            <p:nvPr/>
          </p:nvSpPr>
          <p:spPr bwMode="auto">
            <a:xfrm flipV="1">
              <a:off x="5081589" y="319505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9" name="Line 160"/>
            <p:cNvSpPr>
              <a:spLocks noChangeShapeType="1"/>
            </p:cNvSpPr>
            <p:nvPr/>
          </p:nvSpPr>
          <p:spPr bwMode="auto">
            <a:xfrm flipV="1">
              <a:off x="5141914" y="3280779"/>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0" name="Line 161"/>
            <p:cNvSpPr>
              <a:spLocks noChangeShapeType="1"/>
            </p:cNvSpPr>
            <p:nvPr/>
          </p:nvSpPr>
          <p:spPr bwMode="auto">
            <a:xfrm flipV="1">
              <a:off x="5154614" y="3280779"/>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1" name="Line 162"/>
            <p:cNvSpPr>
              <a:spLocks noChangeShapeType="1"/>
            </p:cNvSpPr>
            <p:nvPr/>
          </p:nvSpPr>
          <p:spPr bwMode="auto">
            <a:xfrm flipV="1">
              <a:off x="5211764" y="3280779"/>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2" name="Line 163"/>
            <p:cNvSpPr>
              <a:spLocks noChangeShapeType="1"/>
            </p:cNvSpPr>
            <p:nvPr/>
          </p:nvSpPr>
          <p:spPr bwMode="auto">
            <a:xfrm flipV="1">
              <a:off x="5221289" y="3280779"/>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3" name="Line 164"/>
            <p:cNvSpPr>
              <a:spLocks noChangeShapeType="1"/>
            </p:cNvSpPr>
            <p:nvPr/>
          </p:nvSpPr>
          <p:spPr bwMode="auto">
            <a:xfrm flipV="1">
              <a:off x="5224464" y="3280779"/>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4" name="Line 165"/>
            <p:cNvSpPr>
              <a:spLocks noChangeShapeType="1"/>
            </p:cNvSpPr>
            <p:nvPr/>
          </p:nvSpPr>
          <p:spPr bwMode="auto">
            <a:xfrm flipV="1">
              <a:off x="5329239" y="3331579"/>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5" name="Line 166"/>
            <p:cNvSpPr>
              <a:spLocks noChangeShapeType="1"/>
            </p:cNvSpPr>
            <p:nvPr/>
          </p:nvSpPr>
          <p:spPr bwMode="auto">
            <a:xfrm flipV="1">
              <a:off x="5427664" y="3388729"/>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6" name="Line 167"/>
            <p:cNvSpPr>
              <a:spLocks noChangeShapeType="1"/>
            </p:cNvSpPr>
            <p:nvPr/>
          </p:nvSpPr>
          <p:spPr bwMode="auto">
            <a:xfrm flipV="1">
              <a:off x="5472114" y="3388729"/>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7" name="Line 168"/>
            <p:cNvSpPr>
              <a:spLocks noChangeShapeType="1"/>
            </p:cNvSpPr>
            <p:nvPr/>
          </p:nvSpPr>
          <p:spPr bwMode="auto">
            <a:xfrm flipV="1">
              <a:off x="5522914" y="3445879"/>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8" name="Line 169"/>
            <p:cNvSpPr>
              <a:spLocks noChangeShapeType="1"/>
            </p:cNvSpPr>
            <p:nvPr/>
          </p:nvSpPr>
          <p:spPr bwMode="auto">
            <a:xfrm flipV="1">
              <a:off x="5532439" y="3445879"/>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9" name="Line 170"/>
            <p:cNvSpPr>
              <a:spLocks noChangeShapeType="1"/>
            </p:cNvSpPr>
            <p:nvPr/>
          </p:nvSpPr>
          <p:spPr bwMode="auto">
            <a:xfrm flipV="1">
              <a:off x="5611814" y="3445879"/>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0" name="Line 171"/>
            <p:cNvSpPr>
              <a:spLocks noChangeShapeType="1"/>
            </p:cNvSpPr>
            <p:nvPr/>
          </p:nvSpPr>
          <p:spPr bwMode="auto">
            <a:xfrm flipV="1">
              <a:off x="5684839" y="3445879"/>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1" name="Line 172"/>
            <p:cNvSpPr>
              <a:spLocks noChangeShapeType="1"/>
            </p:cNvSpPr>
            <p:nvPr/>
          </p:nvSpPr>
          <p:spPr bwMode="auto">
            <a:xfrm flipV="1">
              <a:off x="5707064" y="3445879"/>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2" name="Line 173"/>
            <p:cNvSpPr>
              <a:spLocks noChangeShapeType="1"/>
            </p:cNvSpPr>
            <p:nvPr/>
          </p:nvSpPr>
          <p:spPr bwMode="auto">
            <a:xfrm flipV="1">
              <a:off x="5729289" y="352525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3" name="Line 174"/>
            <p:cNvSpPr>
              <a:spLocks noChangeShapeType="1"/>
            </p:cNvSpPr>
            <p:nvPr/>
          </p:nvSpPr>
          <p:spPr bwMode="auto">
            <a:xfrm flipV="1">
              <a:off x="5770564" y="352525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4" name="Line 175"/>
            <p:cNvSpPr>
              <a:spLocks noChangeShapeType="1"/>
            </p:cNvSpPr>
            <p:nvPr/>
          </p:nvSpPr>
          <p:spPr bwMode="auto">
            <a:xfrm flipV="1">
              <a:off x="5786439" y="352525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5" name="Line 176"/>
            <p:cNvSpPr>
              <a:spLocks noChangeShapeType="1"/>
            </p:cNvSpPr>
            <p:nvPr/>
          </p:nvSpPr>
          <p:spPr bwMode="auto">
            <a:xfrm flipV="1">
              <a:off x="5818189" y="352525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6" name="Line 177"/>
            <p:cNvSpPr>
              <a:spLocks noChangeShapeType="1"/>
            </p:cNvSpPr>
            <p:nvPr/>
          </p:nvSpPr>
          <p:spPr bwMode="auto">
            <a:xfrm flipV="1">
              <a:off x="5840414" y="352525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7" name="Line 178"/>
            <p:cNvSpPr>
              <a:spLocks noChangeShapeType="1"/>
            </p:cNvSpPr>
            <p:nvPr/>
          </p:nvSpPr>
          <p:spPr bwMode="auto">
            <a:xfrm flipV="1">
              <a:off x="5880101" y="352525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8" name="Line 179"/>
            <p:cNvSpPr>
              <a:spLocks noChangeShapeType="1"/>
            </p:cNvSpPr>
            <p:nvPr/>
          </p:nvSpPr>
          <p:spPr bwMode="auto">
            <a:xfrm flipV="1">
              <a:off x="5883276" y="352525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9" name="Line 180"/>
            <p:cNvSpPr>
              <a:spLocks noChangeShapeType="1"/>
            </p:cNvSpPr>
            <p:nvPr/>
          </p:nvSpPr>
          <p:spPr bwMode="auto">
            <a:xfrm flipV="1">
              <a:off x="5921376" y="371575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0" name="Line 181"/>
            <p:cNvSpPr>
              <a:spLocks noChangeShapeType="1"/>
            </p:cNvSpPr>
            <p:nvPr/>
          </p:nvSpPr>
          <p:spPr bwMode="auto">
            <a:xfrm flipV="1">
              <a:off x="5943601" y="371575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1" name="Line 182"/>
            <p:cNvSpPr>
              <a:spLocks noChangeShapeType="1"/>
            </p:cNvSpPr>
            <p:nvPr/>
          </p:nvSpPr>
          <p:spPr bwMode="auto">
            <a:xfrm flipV="1">
              <a:off x="6159501" y="371575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2" name="Line 183"/>
            <p:cNvSpPr>
              <a:spLocks noChangeShapeType="1"/>
            </p:cNvSpPr>
            <p:nvPr/>
          </p:nvSpPr>
          <p:spPr bwMode="auto">
            <a:xfrm flipV="1">
              <a:off x="6397626" y="3715754"/>
              <a:ext cx="0" cy="635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aphicFrame>
        <p:nvGraphicFramePr>
          <p:cNvPr id="201" name="Table 200"/>
          <p:cNvGraphicFramePr>
            <a:graphicFrameLocks noGrp="1"/>
          </p:cNvGraphicFramePr>
          <p:nvPr>
            <p:extLst>
              <p:ext uri="{D42A27DB-BD31-4B8C-83A1-F6EECF244321}">
                <p14:modId xmlns:p14="http://schemas.microsoft.com/office/powerpoint/2010/main" val="2904383637"/>
              </p:ext>
            </p:extLst>
          </p:nvPr>
        </p:nvGraphicFramePr>
        <p:xfrm>
          <a:off x="4716016" y="2204864"/>
          <a:ext cx="4173242" cy="834196"/>
        </p:xfrm>
        <a:graphic>
          <a:graphicData uri="http://schemas.openxmlformats.org/drawingml/2006/table">
            <a:tbl>
              <a:tblPr firstRow="1" bandRow="1">
                <a:tableStyleId>{5C22544A-7EE6-4342-B048-85BDC9FD1C3A}</a:tableStyleId>
              </a:tblPr>
              <a:tblGrid>
                <a:gridCol w="1148906">
                  <a:extLst>
                    <a:ext uri="{9D8B030D-6E8A-4147-A177-3AD203B41FA5}">
                      <a16:colId xmlns:a16="http://schemas.microsoft.com/office/drawing/2014/main" val="20000"/>
                    </a:ext>
                  </a:extLst>
                </a:gridCol>
                <a:gridCol w="936105">
                  <a:extLst>
                    <a:ext uri="{9D8B030D-6E8A-4147-A177-3AD203B41FA5}">
                      <a16:colId xmlns:a16="http://schemas.microsoft.com/office/drawing/2014/main" val="20001"/>
                    </a:ext>
                  </a:extLst>
                </a:gridCol>
                <a:gridCol w="1368151">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tblGrid>
              <a:tr h="417098">
                <a:tc>
                  <a:txBody>
                    <a:bodyPr/>
                    <a:lstStyle/>
                    <a:p>
                      <a:endParaRPr lang="en-GB" sz="1200" b="0" dirty="0">
                        <a:solidFill>
                          <a:schemeClr val="tx1"/>
                        </a:solidFill>
                      </a:endParaRP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Median OS (months)</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95% CI</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1"/>
                          </a:solidFill>
                        </a:rPr>
                        <a:t>p value</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8549">
                <a:tc>
                  <a:txBody>
                    <a:bodyPr/>
                    <a:lstStyle/>
                    <a:p>
                      <a:pPr marL="285750" indent="0"/>
                      <a:r>
                        <a:rPr lang="en-GB" sz="1200" dirty="0">
                          <a:solidFill>
                            <a:schemeClr val="tx1"/>
                          </a:solidFill>
                        </a:rPr>
                        <a:t>TS-negative</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rPr>
                        <a:t>30.3</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rPr>
                        <a:t>26.4, not reached</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rPr>
                        <a:t>&lt;0.0001</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8549">
                <a:tc>
                  <a:txBody>
                    <a:bodyPr/>
                    <a:lstStyle/>
                    <a:p>
                      <a:pPr marL="285750" indent="0"/>
                      <a:r>
                        <a:rPr lang="en-GB" sz="1200" dirty="0">
                          <a:solidFill>
                            <a:schemeClr val="tx1"/>
                          </a:solidFill>
                        </a:rPr>
                        <a:t>TS-positive</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tx1"/>
                          </a:solidFill>
                        </a:rPr>
                        <a:t>15.2</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tx1"/>
                          </a:solidFill>
                        </a:rPr>
                        <a:t>11.5, 21.0</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solidFill>
                          <a:schemeClr val="tx1"/>
                        </a:solidFill>
                      </a:endParaRP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202" name="Straight Connector 201"/>
          <p:cNvCxnSpPr/>
          <p:nvPr/>
        </p:nvCxnSpPr>
        <p:spPr>
          <a:xfrm>
            <a:off x="4722814" y="2739518"/>
            <a:ext cx="2032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4722814" y="2943115"/>
            <a:ext cx="2032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92470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1225O: </a:t>
            </a:r>
            <a:r>
              <a:rPr lang="en-NZ" sz="1800" dirty="0"/>
              <a:t>Overall and intracranial (IC) efficacy results and time to symptom deterioration in PROFILE 1014: 1st-line crizotinib </a:t>
            </a:r>
            <a:r>
              <a:rPr lang="en-NZ" sz="1800" dirty="0" err="1"/>
              <a:t>vs</a:t>
            </a:r>
            <a:r>
              <a:rPr lang="en-NZ" sz="1800" dirty="0"/>
              <a:t> pemetrexed - platinum chemotherapy (PPC) in patients (</a:t>
            </a:r>
            <a:r>
              <a:rPr lang="en-NZ" sz="1800" dirty="0" err="1"/>
              <a:t>pts</a:t>
            </a:r>
            <a:r>
              <a:rPr lang="en-NZ" sz="1800" dirty="0"/>
              <a:t>) with advanced ALK-positive non-squamous non-small cell lung cancer (NSCLC) – Solomon B et al</a:t>
            </a:r>
            <a:endParaRPr lang="en-GB" sz="1800" dirty="0"/>
          </a:p>
        </p:txBody>
      </p:sp>
      <p:sp>
        <p:nvSpPr>
          <p:cNvPr id="5123" name="Rectangle 3"/>
          <p:cNvSpPr>
            <a:spLocks noGrp="1" noChangeArrowheads="1"/>
          </p:cNvSpPr>
          <p:nvPr>
            <p:ph type="body" idx="1"/>
          </p:nvPr>
        </p:nvSpPr>
        <p:spPr/>
        <p:txBody>
          <a:bodyPr/>
          <a:lstStyle/>
          <a:p>
            <a:pPr>
              <a:spcAft>
                <a:spcPts val="300"/>
              </a:spcAft>
            </a:pPr>
            <a:r>
              <a:rPr lang="en-GB" sz="1800" b="1" dirty="0"/>
              <a:t>Study objective</a:t>
            </a:r>
          </a:p>
          <a:p>
            <a:pPr lvl="1">
              <a:spcAft>
                <a:spcPts val="300"/>
              </a:spcAft>
            </a:pPr>
            <a:r>
              <a:rPr lang="en-GB" sz="1800" dirty="0"/>
              <a:t>To compare the efficacy of crizotinib with standard chemotherapy when used as first-line therapy in patients with advanced ALK+ </a:t>
            </a:r>
            <a:r>
              <a:rPr lang="en-NZ" sz="1800" dirty="0"/>
              <a:t>NSCLC </a:t>
            </a:r>
          </a:p>
          <a:p>
            <a:pPr>
              <a:spcAft>
                <a:spcPts val="300"/>
              </a:spcAft>
            </a:pPr>
            <a:r>
              <a:rPr lang="en-GB" sz="1800" b="1" dirty="0"/>
              <a:t>Study design</a:t>
            </a:r>
          </a:p>
          <a:p>
            <a:pPr lvl="1">
              <a:spcAft>
                <a:spcPts val="300"/>
              </a:spcAft>
            </a:pPr>
            <a:r>
              <a:rPr lang="en-NZ" sz="1800" dirty="0"/>
              <a:t>PROFILE 1014 is an open-label phase III study that randomised 343 patients to crizotinib 250 mg bid PO (n=172) or pemetrexed + cisplatin or carboplatin (PPC; n=171)</a:t>
            </a:r>
          </a:p>
          <a:p>
            <a:pPr lvl="1">
              <a:spcAft>
                <a:spcPts val="300"/>
              </a:spcAft>
            </a:pPr>
            <a:r>
              <a:rPr lang="en-NZ" sz="1800" dirty="0"/>
              <a:t>Patients were permitted to continue with or crossover to crizotinib following PD</a:t>
            </a:r>
          </a:p>
          <a:p>
            <a:pPr lvl="1">
              <a:spcAft>
                <a:spcPts val="300"/>
              </a:spcAft>
            </a:pPr>
            <a:r>
              <a:rPr lang="en-NZ" sz="1800" dirty="0"/>
              <a:t>Primary endpoint: PFS</a:t>
            </a:r>
          </a:p>
          <a:p>
            <a:pPr lvl="1">
              <a:spcAft>
                <a:spcPts val="300"/>
              </a:spcAft>
            </a:pPr>
            <a:r>
              <a:rPr lang="en-NZ" sz="1800" dirty="0"/>
              <a:t>Secondary endpoints: OS, intracranial TTP, time to deterioration in symptoms of chest pain, dyspnoea, or cough (TTDS) and safety</a:t>
            </a:r>
          </a:p>
          <a:p>
            <a:pPr>
              <a:spcAft>
                <a:spcPts val="300"/>
              </a:spcAft>
            </a:pPr>
            <a:r>
              <a:rPr lang="en-GB" sz="1800" b="1" dirty="0"/>
              <a:t>Key results</a:t>
            </a:r>
          </a:p>
          <a:p>
            <a:pPr lvl="1">
              <a:spcAft>
                <a:spcPts val="300"/>
              </a:spcAft>
            </a:pPr>
            <a:r>
              <a:rPr lang="en-NZ" sz="1800" dirty="0"/>
              <a:t>Crizotinib, compared with PPC, significantly prolonged PFS (median 10.9 vs. 7.0 months; HR 0.45; 95% CI 0.35, 0.60; p&lt;0.0001)</a:t>
            </a:r>
          </a:p>
          <a:p>
            <a:pPr lvl="2">
              <a:spcAft>
                <a:spcPts val="300"/>
              </a:spcAft>
            </a:pPr>
            <a:r>
              <a:rPr lang="en-NZ" sz="1800" dirty="0"/>
              <a:t>This effect was observed in most patient subgroups</a:t>
            </a:r>
          </a:p>
        </p:txBody>
      </p:sp>
      <p:sp>
        <p:nvSpPr>
          <p:cNvPr id="5124" name="Text Box 4"/>
          <p:cNvSpPr txBox="1">
            <a:spLocks noChangeArrowheads="1"/>
          </p:cNvSpPr>
          <p:nvPr/>
        </p:nvSpPr>
        <p:spPr bwMode="auto">
          <a:xfrm>
            <a:off x="4895440" y="6474897"/>
            <a:ext cx="402789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a:t>Solomon </a:t>
            </a:r>
            <a:r>
              <a:rPr lang="en-GB" sz="1200" dirty="0">
                <a:solidFill>
                  <a:srgbClr val="363636"/>
                </a:solidFill>
              </a:rPr>
              <a:t>et 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1225O</a:t>
            </a:r>
            <a:endParaRPr lang="en-GB" sz="1200" dirty="0"/>
          </a:p>
        </p:txBody>
      </p:sp>
      <p:sp>
        <p:nvSpPr>
          <p:cNvPr id="8" name="Text Box 5"/>
          <p:cNvSpPr txBox="1">
            <a:spLocks noChangeArrowheads="1"/>
          </p:cNvSpPr>
          <p:nvPr/>
        </p:nvSpPr>
        <p:spPr bwMode="auto">
          <a:xfrm>
            <a:off x="231775" y="6290231"/>
            <a:ext cx="41268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a:t>PPC, </a:t>
            </a:r>
            <a:r>
              <a:rPr lang="en-GB" sz="1200" dirty="0" err="1"/>
              <a:t>pemetrexed</a:t>
            </a:r>
            <a:r>
              <a:rPr lang="en-GB" sz="1200" dirty="0"/>
              <a:t> 500 mg/m</a:t>
            </a:r>
            <a:r>
              <a:rPr lang="en-GB" sz="1200" baseline="30000" dirty="0"/>
              <a:t>2</a:t>
            </a:r>
            <a:r>
              <a:rPr lang="en-GB" sz="1200" dirty="0"/>
              <a:t> + </a:t>
            </a:r>
            <a:r>
              <a:rPr lang="en-GB" sz="1200" dirty="0" err="1"/>
              <a:t>cisplatin</a:t>
            </a:r>
            <a:r>
              <a:rPr lang="en-GB" sz="1200" dirty="0"/>
              <a:t> 75 mg/m</a:t>
            </a:r>
            <a:r>
              <a:rPr lang="en-GB" sz="1200" baseline="30000" dirty="0"/>
              <a:t>2</a:t>
            </a:r>
            <a:r>
              <a:rPr lang="en-GB" sz="1200" dirty="0"/>
              <a:t> or carboplatin AUC 5–6; all IV q3w for ≤6 cycles</a:t>
            </a:r>
          </a:p>
        </p:txBody>
      </p:sp>
    </p:spTree>
    <p:custDataLst>
      <p:tags r:id="rId1"/>
    </p:custDataLst>
    <p:extLst>
      <p:ext uri="{BB962C8B-B14F-4D97-AF65-F5344CB8AC3E}">
        <p14:creationId xmlns:p14="http://schemas.microsoft.com/office/powerpoint/2010/main" val="3028832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1225O: </a:t>
            </a:r>
            <a:r>
              <a:rPr lang="en-NZ" sz="1800" dirty="0"/>
              <a:t>Overall and intracranial (IC) efficacy results and time to symptom deterioration in PROFILE 1014: 1st-line </a:t>
            </a:r>
            <a:r>
              <a:rPr lang="en-NZ" sz="1800" dirty="0" err="1"/>
              <a:t>crizotinib</a:t>
            </a:r>
            <a:r>
              <a:rPr lang="en-NZ" sz="1800" dirty="0"/>
              <a:t> vs </a:t>
            </a:r>
            <a:r>
              <a:rPr lang="en-NZ" sz="1800" dirty="0" err="1"/>
              <a:t>pemetrexed</a:t>
            </a:r>
            <a:r>
              <a:rPr lang="en-NZ" sz="1800" dirty="0"/>
              <a:t>−platinum chemotherapy (PPC) in patients (</a:t>
            </a:r>
            <a:r>
              <a:rPr lang="en-NZ" sz="1800" dirty="0" err="1"/>
              <a:t>pts</a:t>
            </a:r>
            <a:r>
              <a:rPr lang="en-NZ" sz="1800" dirty="0"/>
              <a:t>) with advanced ALK-positive non-squamous non-small cell lung cancer (NSCLC) – Solomon B et al</a:t>
            </a:r>
            <a:endParaRPr lang="en-GB" sz="1800" dirty="0"/>
          </a:p>
        </p:txBody>
      </p:sp>
      <p:sp>
        <p:nvSpPr>
          <p:cNvPr id="5123" name="Rectangle 3"/>
          <p:cNvSpPr>
            <a:spLocks noGrp="1" noChangeArrowheads="1"/>
          </p:cNvSpPr>
          <p:nvPr>
            <p:ph type="body" idx="1"/>
          </p:nvPr>
        </p:nvSpPr>
        <p:spPr/>
        <p:txBody>
          <a:bodyPr/>
          <a:lstStyle/>
          <a:p>
            <a:pPr>
              <a:spcAft>
                <a:spcPts val="300"/>
              </a:spcAft>
            </a:pPr>
            <a:r>
              <a:rPr lang="en-GB" sz="1800" b="1" dirty="0"/>
              <a:t>Key results (cont.)</a:t>
            </a:r>
          </a:p>
          <a:p>
            <a:pPr lvl="1">
              <a:spcAft>
                <a:spcPts val="300"/>
              </a:spcAft>
            </a:pPr>
            <a:r>
              <a:rPr lang="en-NZ" sz="1800" dirty="0"/>
              <a:t>OS and intracranial  TTP was not significantly greater with crizotinib vs. PPC</a:t>
            </a:r>
          </a:p>
          <a:p>
            <a:pPr lvl="1">
              <a:spcAft>
                <a:spcPts val="300"/>
              </a:spcAft>
            </a:pPr>
            <a:r>
              <a:rPr lang="en-NZ" sz="1800" dirty="0"/>
              <a:t>TTDS was significantly longer with crizotinib (median 2.1 vs. 0.5 months; HR 0.62; p=0.0004)</a:t>
            </a:r>
          </a:p>
          <a:p>
            <a:pPr lvl="1">
              <a:spcAft>
                <a:spcPts val="300"/>
              </a:spcAft>
            </a:pPr>
            <a:r>
              <a:rPr lang="en-NZ" sz="1800" dirty="0"/>
              <a:t>Vision disorder and GI symptoms were the most common AEs associated with </a:t>
            </a:r>
            <a:r>
              <a:rPr lang="en-NZ" sz="1800" dirty="0" err="1"/>
              <a:t>crizotinib</a:t>
            </a:r>
            <a:r>
              <a:rPr lang="en-NZ" sz="1800" dirty="0"/>
              <a:t> treatment while those with PPC were consistent with previous reports in unselected NSCLC</a:t>
            </a:r>
          </a:p>
          <a:p>
            <a:pPr lvl="1">
              <a:spcAft>
                <a:spcPts val="300"/>
              </a:spcAft>
            </a:pPr>
            <a:endParaRPr lang="en-NZ" sz="1800" dirty="0"/>
          </a:p>
          <a:p>
            <a:pPr>
              <a:spcAft>
                <a:spcPts val="300"/>
              </a:spcAft>
            </a:pPr>
            <a:r>
              <a:rPr lang="en-NZ" sz="1800" b="1" dirty="0"/>
              <a:t>Conclusions</a:t>
            </a:r>
          </a:p>
          <a:p>
            <a:pPr lvl="1">
              <a:spcAft>
                <a:spcPts val="300"/>
              </a:spcAft>
            </a:pPr>
            <a:r>
              <a:rPr lang="en-NZ" sz="1800" dirty="0"/>
              <a:t>In patients with treatment-naïve advanced ALK-positive non-squamous NSCLC, </a:t>
            </a:r>
            <a:r>
              <a:rPr lang="en-NZ" sz="1800" dirty="0" err="1"/>
              <a:t>crizotinib</a:t>
            </a:r>
            <a:r>
              <a:rPr lang="en-NZ" sz="1800" dirty="0"/>
              <a:t> had an acceptable safety profile and significantly improved PFS and TTDS compared with PPC</a:t>
            </a:r>
          </a:p>
          <a:p>
            <a:pPr lvl="1">
              <a:spcAft>
                <a:spcPts val="300"/>
              </a:spcAft>
            </a:pPr>
            <a:r>
              <a:rPr lang="en-NZ" sz="1800" dirty="0"/>
              <a:t>Crizotinib should be considered as first-line standard-of-care in these patients</a:t>
            </a:r>
            <a:endParaRPr lang="en-GB" sz="1800" dirty="0"/>
          </a:p>
        </p:txBody>
      </p:sp>
      <p:sp>
        <p:nvSpPr>
          <p:cNvPr id="5124" name="Text Box 4"/>
          <p:cNvSpPr txBox="1">
            <a:spLocks noChangeArrowheads="1"/>
          </p:cNvSpPr>
          <p:nvPr/>
        </p:nvSpPr>
        <p:spPr bwMode="auto">
          <a:xfrm>
            <a:off x="4929103" y="6474897"/>
            <a:ext cx="399423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a:t>Solomon </a:t>
            </a:r>
            <a:r>
              <a:rPr lang="en-GB" sz="1200" dirty="0">
                <a:solidFill>
                  <a:srgbClr val="363636"/>
                </a:solidFill>
              </a:rPr>
              <a:t>et 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1225O</a:t>
            </a:r>
            <a:endParaRPr lang="en-GB" sz="1200" dirty="0"/>
          </a:p>
        </p:txBody>
      </p:sp>
      <p:sp>
        <p:nvSpPr>
          <p:cNvPr id="7" name="Text Box 5"/>
          <p:cNvSpPr txBox="1">
            <a:spLocks noChangeArrowheads="1"/>
          </p:cNvSpPr>
          <p:nvPr/>
        </p:nvSpPr>
        <p:spPr bwMode="auto">
          <a:xfrm>
            <a:off x="231775" y="6290231"/>
            <a:ext cx="41268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a:t>PPC, </a:t>
            </a:r>
            <a:r>
              <a:rPr lang="en-GB" sz="1200" dirty="0" err="1"/>
              <a:t>pemetrexed</a:t>
            </a:r>
            <a:r>
              <a:rPr lang="en-GB" sz="1200" dirty="0"/>
              <a:t> 500 mg/m</a:t>
            </a:r>
            <a:r>
              <a:rPr lang="en-GB" sz="1200" baseline="30000" dirty="0"/>
              <a:t>2</a:t>
            </a:r>
            <a:r>
              <a:rPr lang="en-GB" sz="1200" dirty="0"/>
              <a:t> + </a:t>
            </a:r>
            <a:r>
              <a:rPr lang="en-GB" sz="1200" dirty="0" err="1"/>
              <a:t>cisplatin</a:t>
            </a:r>
            <a:r>
              <a:rPr lang="en-GB" sz="1200" dirty="0"/>
              <a:t> 75 mg/m</a:t>
            </a:r>
            <a:r>
              <a:rPr lang="en-GB" sz="1200" baseline="30000" dirty="0"/>
              <a:t>2</a:t>
            </a:r>
            <a:r>
              <a:rPr lang="en-GB" sz="1200" dirty="0"/>
              <a:t> or carboplatin AUC 5–6; all IV q3w for ≤6 cycles</a:t>
            </a:r>
          </a:p>
        </p:txBody>
      </p:sp>
    </p:spTree>
    <p:custDataLst>
      <p:tags r:id="rId1"/>
    </p:custDataLst>
    <p:extLst>
      <p:ext uri="{BB962C8B-B14F-4D97-AF65-F5344CB8AC3E}">
        <p14:creationId xmlns:p14="http://schemas.microsoft.com/office/powerpoint/2010/main" val="22592038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solidFill>
                  <a:srgbClr val="002850"/>
                </a:solidFill>
              </a:rPr>
              <a:t>1055PD: </a:t>
            </a:r>
            <a:r>
              <a:rPr lang="en-NZ" sz="1800" dirty="0">
                <a:solidFill>
                  <a:srgbClr val="002850"/>
                </a:solidFill>
              </a:rPr>
              <a:t>TIME, a phase 2b/3 study evaluating TG4010 in combination with first line therapy in advanced non small cell lung cancer (NSCLC). Phase 2b results – </a:t>
            </a:r>
            <a:r>
              <a:rPr lang="en-NZ" sz="1800" dirty="0" err="1">
                <a:solidFill>
                  <a:srgbClr val="002850"/>
                </a:solidFill>
              </a:rPr>
              <a:t>Quoix</a:t>
            </a:r>
            <a:r>
              <a:rPr lang="en-NZ" sz="1800" dirty="0">
                <a:solidFill>
                  <a:srgbClr val="002850"/>
                </a:solidFill>
              </a:rPr>
              <a:t> E et al</a:t>
            </a:r>
            <a:endParaRPr lang="en-GB" sz="1400" dirty="0"/>
          </a:p>
        </p:txBody>
      </p:sp>
      <p:sp>
        <p:nvSpPr>
          <p:cNvPr id="5123" name="Rectangle 3"/>
          <p:cNvSpPr>
            <a:spLocks noGrp="1" noChangeArrowheads="1"/>
          </p:cNvSpPr>
          <p:nvPr>
            <p:ph type="body" idx="1"/>
          </p:nvPr>
        </p:nvSpPr>
        <p:spPr/>
        <p:txBody>
          <a:bodyPr/>
          <a:lstStyle/>
          <a:p>
            <a:pPr>
              <a:spcAft>
                <a:spcPts val="300"/>
              </a:spcAft>
            </a:pPr>
            <a:r>
              <a:rPr lang="en-GB" sz="1800" b="1" dirty="0"/>
              <a:t>Study objective</a:t>
            </a:r>
          </a:p>
          <a:p>
            <a:pPr lvl="1">
              <a:spcAft>
                <a:spcPts val="300"/>
              </a:spcAft>
            </a:pPr>
            <a:r>
              <a:rPr lang="en-GB" sz="1800" dirty="0"/>
              <a:t>To </a:t>
            </a:r>
            <a:r>
              <a:rPr lang="en-NZ" sz="1800" dirty="0"/>
              <a:t>validate baseline level of triple positive activated lymphocytes (</a:t>
            </a:r>
            <a:r>
              <a:rPr lang="en-NZ" sz="1800" dirty="0" err="1"/>
              <a:t>TrPAL</a:t>
            </a:r>
            <a:r>
              <a:rPr lang="en-NZ" sz="1800" dirty="0"/>
              <a:t>) as a predictive biomarker of response to TG4010 in patients with NSCLC</a:t>
            </a:r>
          </a:p>
          <a:p>
            <a:pPr>
              <a:spcAft>
                <a:spcPts val="300"/>
              </a:spcAft>
            </a:pPr>
            <a:r>
              <a:rPr lang="en-GB" sz="1800" b="1" dirty="0"/>
              <a:t>Study design</a:t>
            </a:r>
          </a:p>
          <a:p>
            <a:pPr lvl="1">
              <a:spcAft>
                <a:spcPts val="300"/>
              </a:spcAft>
            </a:pPr>
            <a:r>
              <a:rPr lang="en-NZ" sz="1800" dirty="0"/>
              <a:t>Double-blind, phase </a:t>
            </a:r>
            <a:r>
              <a:rPr lang="en-NZ" sz="1800" dirty="0" err="1"/>
              <a:t>IIb</a:t>
            </a:r>
            <a:r>
              <a:rPr lang="en-NZ" sz="1800" dirty="0"/>
              <a:t>/III trial comparing the efficacy of TG4010 and placebo when given in combination with first-line treatment in patients with stage IV MUC1+ NSCLC </a:t>
            </a:r>
          </a:p>
          <a:p>
            <a:pPr lvl="1">
              <a:spcAft>
                <a:spcPts val="300"/>
              </a:spcAft>
            </a:pPr>
            <a:r>
              <a:rPr lang="en-NZ" sz="1800" dirty="0"/>
              <a:t>Primary endpoint: PFS</a:t>
            </a:r>
          </a:p>
          <a:p>
            <a:pPr lvl="1">
              <a:spcAft>
                <a:spcPts val="300"/>
              </a:spcAft>
            </a:pPr>
            <a:r>
              <a:rPr lang="en-NZ" sz="1800" dirty="0"/>
              <a:t>Secondary endpoints: ORR, safety, OS and response by subgroup</a:t>
            </a:r>
          </a:p>
          <a:p>
            <a:pPr>
              <a:spcAft>
                <a:spcPts val="300"/>
              </a:spcAft>
            </a:pPr>
            <a:r>
              <a:rPr lang="en-GB" sz="1800" b="1" dirty="0"/>
              <a:t>Key results</a:t>
            </a:r>
          </a:p>
          <a:p>
            <a:pPr lvl="1">
              <a:spcAft>
                <a:spcPts val="300"/>
              </a:spcAft>
            </a:pPr>
            <a:r>
              <a:rPr lang="en-NZ" sz="1800" dirty="0"/>
              <a:t>Of 221 enrolled patients, 170 had a normal </a:t>
            </a:r>
            <a:r>
              <a:rPr lang="en-NZ" sz="1800" dirty="0" err="1"/>
              <a:t>TrPAL</a:t>
            </a:r>
            <a:r>
              <a:rPr lang="en-NZ" sz="1800" dirty="0"/>
              <a:t> level; after 144 PD events the HR for PFS was 0.78 (95% CI 0.55, 1.10) (see next slide)</a:t>
            </a:r>
          </a:p>
          <a:p>
            <a:pPr lvl="1">
              <a:spcAft>
                <a:spcPts val="300"/>
              </a:spcAft>
            </a:pPr>
            <a:r>
              <a:rPr lang="en-NZ" sz="1800" dirty="0"/>
              <a:t>Subgroup analyses identified significantly improved PFS in TG4010-treated patients with non-squamous tumours (n=195; HR 0.71, 95% CI 0.51, 0.97) and those in with low </a:t>
            </a:r>
            <a:r>
              <a:rPr lang="en-NZ" sz="1800" dirty="0" err="1"/>
              <a:t>TrPAL</a:t>
            </a:r>
            <a:r>
              <a:rPr lang="en-NZ" sz="1800" dirty="0"/>
              <a:t> levels (n=131; HR 0.60, 95% CI 0.41, 0.88)</a:t>
            </a:r>
          </a:p>
        </p:txBody>
      </p:sp>
      <p:sp>
        <p:nvSpPr>
          <p:cNvPr id="5124" name="Text Box 4"/>
          <p:cNvSpPr txBox="1">
            <a:spLocks noChangeArrowheads="1"/>
          </p:cNvSpPr>
          <p:nvPr/>
        </p:nvSpPr>
        <p:spPr bwMode="auto">
          <a:xfrm>
            <a:off x="4996429" y="6474897"/>
            <a:ext cx="392690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err="1"/>
              <a:t>Quoix</a:t>
            </a:r>
            <a:r>
              <a:rPr lang="en-NZ" sz="1200" dirty="0"/>
              <a:t> </a:t>
            </a:r>
            <a:r>
              <a:rPr lang="en-GB" sz="1200" dirty="0">
                <a:solidFill>
                  <a:srgbClr val="363636"/>
                </a:solidFill>
              </a:rPr>
              <a:t>et 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1055PD</a:t>
            </a:r>
            <a:endParaRPr lang="en-GB" sz="1200" dirty="0"/>
          </a:p>
        </p:txBody>
      </p:sp>
    </p:spTree>
    <p:custDataLst>
      <p:tags r:id="rId1"/>
    </p:custDataLst>
    <p:extLst>
      <p:ext uri="{BB962C8B-B14F-4D97-AF65-F5344CB8AC3E}">
        <p14:creationId xmlns:p14="http://schemas.microsoft.com/office/powerpoint/2010/main" val="3238405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solidFill>
                  <a:srgbClr val="002850"/>
                </a:solidFill>
              </a:rPr>
              <a:t>1055PD: </a:t>
            </a:r>
            <a:r>
              <a:rPr lang="en-NZ" sz="1800" dirty="0">
                <a:solidFill>
                  <a:srgbClr val="002850"/>
                </a:solidFill>
              </a:rPr>
              <a:t>TIME, a phase 2b/3 study evaluating TG4010 in combination with first line therapy in advanced non small cell lung cancer (NSCLC). Phase 2b results – </a:t>
            </a:r>
            <a:r>
              <a:rPr lang="en-NZ" sz="1800" dirty="0" err="1">
                <a:solidFill>
                  <a:srgbClr val="002850"/>
                </a:solidFill>
              </a:rPr>
              <a:t>Quoix</a:t>
            </a:r>
            <a:r>
              <a:rPr lang="en-NZ" sz="1800" dirty="0">
                <a:solidFill>
                  <a:srgbClr val="002850"/>
                </a:solidFill>
              </a:rPr>
              <a:t> E et al</a:t>
            </a:r>
            <a:endParaRPr lang="en-GB" sz="1400" dirty="0"/>
          </a:p>
        </p:txBody>
      </p:sp>
      <p:sp>
        <p:nvSpPr>
          <p:cNvPr id="5123" name="Rectangle 3"/>
          <p:cNvSpPr>
            <a:spLocks noGrp="1" noChangeArrowheads="1"/>
          </p:cNvSpPr>
          <p:nvPr>
            <p:ph type="body" idx="1"/>
          </p:nvPr>
        </p:nvSpPr>
        <p:spPr/>
        <p:txBody>
          <a:bodyPr/>
          <a:lstStyle/>
          <a:p>
            <a:pPr>
              <a:spcAft>
                <a:spcPts val="300"/>
              </a:spcAft>
            </a:pPr>
            <a:r>
              <a:rPr lang="en-GB" sz="1800" b="1" dirty="0"/>
              <a:t>Key results (cont.)</a:t>
            </a:r>
          </a:p>
          <a:p>
            <a:pPr>
              <a:spcAft>
                <a:spcPts val="300"/>
              </a:spcAft>
            </a:pPr>
            <a:endParaRPr lang="en-GB" sz="1800" b="1" dirty="0"/>
          </a:p>
          <a:p>
            <a:pPr>
              <a:spcAft>
                <a:spcPts val="300"/>
              </a:spcAft>
            </a:pPr>
            <a:endParaRPr lang="en-GB" sz="1800" b="1"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marL="252412" lvl="1" indent="0">
              <a:spcAft>
                <a:spcPts val="300"/>
              </a:spcAft>
              <a:buNone/>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a:spcAft>
                <a:spcPts val="300"/>
              </a:spcAft>
            </a:pPr>
            <a:r>
              <a:rPr lang="en-NZ" sz="1800" b="1" dirty="0"/>
              <a:t>Conclusions</a:t>
            </a:r>
          </a:p>
          <a:p>
            <a:pPr lvl="1">
              <a:spcAft>
                <a:spcPts val="300"/>
              </a:spcAft>
            </a:pPr>
            <a:r>
              <a:rPr lang="en-GB" sz="1600" dirty="0" err="1"/>
              <a:t>TrPAL</a:t>
            </a:r>
            <a:r>
              <a:rPr lang="en-GB" sz="1600" dirty="0"/>
              <a:t> is a predictive biomarker of response to TG4010</a:t>
            </a:r>
          </a:p>
          <a:p>
            <a:pPr lvl="1">
              <a:spcAft>
                <a:spcPts val="300"/>
              </a:spcAft>
            </a:pPr>
            <a:r>
              <a:rPr lang="en-NZ" sz="1600" dirty="0"/>
              <a:t>TG4010 has efficacy and acceptable safety profile in patients with stage IV NSCLC, particularly in the non-squamous population</a:t>
            </a:r>
            <a:endParaRPr lang="en-GB" sz="1600" dirty="0"/>
          </a:p>
        </p:txBody>
      </p:sp>
      <p:sp>
        <p:nvSpPr>
          <p:cNvPr id="5124" name="Text Box 4"/>
          <p:cNvSpPr txBox="1">
            <a:spLocks noChangeArrowheads="1"/>
          </p:cNvSpPr>
          <p:nvPr/>
        </p:nvSpPr>
        <p:spPr bwMode="auto">
          <a:xfrm>
            <a:off x="4996429" y="6474897"/>
            <a:ext cx="392690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err="1">
                <a:solidFill>
                  <a:srgbClr val="363636"/>
                </a:solidFill>
                <a:latin typeface="Arial" charset="0"/>
                <a:cs typeface="Arial" charset="0"/>
              </a:rPr>
              <a:t>Quoix</a:t>
            </a:r>
            <a:r>
              <a:rPr lang="en-NZ" sz="1200" dirty="0">
                <a:solidFill>
                  <a:srgbClr val="363636"/>
                </a:solidFill>
                <a:latin typeface="Arial" charset="0"/>
                <a:cs typeface="Arial" charset="0"/>
              </a:rPr>
              <a:t> </a:t>
            </a:r>
            <a:r>
              <a:rPr lang="en-GB" sz="1200" dirty="0">
                <a:solidFill>
                  <a:srgbClr val="363636"/>
                </a:solidFill>
                <a:latin typeface="Arial" charset="0"/>
                <a:cs typeface="Arial" charset="0"/>
              </a:rPr>
              <a:t>et al. </a:t>
            </a:r>
            <a:r>
              <a:rPr lang="en-GB" sz="1200" dirty="0">
                <a:solidFill>
                  <a:srgbClr val="363636"/>
                </a:solidFill>
              </a:rPr>
              <a:t>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latin typeface="Arial" charset="0"/>
                <a:cs typeface="Arial" charset="0"/>
              </a:rPr>
              <a:t>abstr</a:t>
            </a:r>
            <a:r>
              <a:rPr lang="en-GB" sz="1200" dirty="0">
                <a:solidFill>
                  <a:srgbClr val="363636"/>
                </a:solidFill>
                <a:latin typeface="Arial" charset="0"/>
                <a:cs typeface="Arial" charset="0"/>
              </a:rPr>
              <a:t> 1055PD</a:t>
            </a:r>
          </a:p>
        </p:txBody>
      </p:sp>
      <p:sp>
        <p:nvSpPr>
          <p:cNvPr id="5242" name="TextBox 5241"/>
          <p:cNvSpPr txBox="1"/>
          <p:nvPr/>
        </p:nvSpPr>
        <p:spPr>
          <a:xfrm>
            <a:off x="1302854" y="4828515"/>
            <a:ext cx="5391219" cy="553998"/>
          </a:xfrm>
          <a:prstGeom prst="rect">
            <a:avLst/>
          </a:prstGeom>
          <a:noFill/>
        </p:spPr>
        <p:txBody>
          <a:bodyPr wrap="none" rtlCol="0">
            <a:spAutoFit/>
          </a:bodyPr>
          <a:lstStyle/>
          <a:p>
            <a:pPr defTabSz="914400" fontAlgn="base">
              <a:spcBef>
                <a:spcPct val="0"/>
              </a:spcBef>
              <a:spcAft>
                <a:spcPct val="0"/>
              </a:spcAft>
              <a:tabLst>
                <a:tab pos="1295400" algn="ctr"/>
                <a:tab pos="1782763" algn="ctr"/>
                <a:tab pos="2263775" algn="ctr"/>
                <a:tab pos="2735263" algn="ctr"/>
                <a:tab pos="3208338" algn="ctr"/>
                <a:tab pos="3695700" algn="ctr"/>
                <a:tab pos="4168775" algn="ctr"/>
                <a:tab pos="4648200" algn="ctr"/>
                <a:tab pos="5121275" algn="ctr"/>
                <a:tab pos="5608638" algn="ctr"/>
              </a:tabLst>
            </a:pPr>
            <a:r>
              <a:rPr lang="en-GB" sz="1000" dirty="0">
                <a:solidFill>
                  <a:srgbClr val="363636"/>
                </a:solidFill>
                <a:latin typeface="Arial" charset="0"/>
                <a:cs typeface="Arial" charset="0"/>
              </a:rPr>
              <a:t>Number at risk</a:t>
            </a:r>
          </a:p>
          <a:p>
            <a:pPr defTabSz="914400" fontAlgn="base">
              <a:spcBef>
                <a:spcPct val="0"/>
              </a:spcBef>
              <a:spcAft>
                <a:spcPct val="0"/>
              </a:spcAft>
              <a:tabLst>
                <a:tab pos="1295400" algn="ctr"/>
                <a:tab pos="1782763" algn="ctr"/>
                <a:tab pos="2263775" algn="ctr"/>
                <a:tab pos="2735263" algn="ctr"/>
                <a:tab pos="3208338" algn="ctr"/>
                <a:tab pos="3695700" algn="ctr"/>
                <a:tab pos="4168775" algn="ctr"/>
                <a:tab pos="4648200" algn="ctr"/>
                <a:tab pos="5121275" algn="ctr"/>
                <a:tab pos="5608638" algn="ctr"/>
              </a:tabLst>
            </a:pPr>
            <a:r>
              <a:rPr lang="en-GB" sz="1000" dirty="0">
                <a:solidFill>
                  <a:srgbClr val="363636"/>
                </a:solidFill>
              </a:rPr>
              <a:t>TG4010</a:t>
            </a:r>
            <a:r>
              <a:rPr lang="en-GB" sz="1000" dirty="0">
                <a:solidFill>
                  <a:srgbClr val="363636"/>
                </a:solidFill>
                <a:latin typeface="Arial" charset="0"/>
                <a:cs typeface="Arial" charset="0"/>
              </a:rPr>
              <a:t>	85	63	</a:t>
            </a:r>
            <a:r>
              <a:rPr lang="en-GB" sz="1000" dirty="0">
                <a:solidFill>
                  <a:srgbClr val="363636"/>
                </a:solidFill>
              </a:rPr>
              <a:t>36</a:t>
            </a:r>
            <a:r>
              <a:rPr lang="en-GB" sz="1000" dirty="0">
                <a:solidFill>
                  <a:srgbClr val="363636"/>
                </a:solidFill>
                <a:latin typeface="Arial" charset="0"/>
                <a:cs typeface="Arial" charset="0"/>
              </a:rPr>
              <a:t>	</a:t>
            </a:r>
            <a:r>
              <a:rPr lang="en-GB" sz="1000" dirty="0">
                <a:solidFill>
                  <a:srgbClr val="363636"/>
                </a:solidFill>
              </a:rPr>
              <a:t>23</a:t>
            </a:r>
            <a:r>
              <a:rPr lang="en-GB" sz="1000" dirty="0">
                <a:solidFill>
                  <a:srgbClr val="363636"/>
                </a:solidFill>
                <a:latin typeface="Arial" charset="0"/>
                <a:cs typeface="Arial" charset="0"/>
              </a:rPr>
              <a:t>	</a:t>
            </a:r>
            <a:r>
              <a:rPr lang="en-GB" sz="1000" dirty="0">
                <a:solidFill>
                  <a:srgbClr val="363636"/>
                </a:solidFill>
              </a:rPr>
              <a:t>16</a:t>
            </a:r>
            <a:r>
              <a:rPr lang="en-GB" sz="1000" dirty="0">
                <a:solidFill>
                  <a:srgbClr val="363636"/>
                </a:solidFill>
                <a:latin typeface="Arial" charset="0"/>
                <a:cs typeface="Arial" charset="0"/>
              </a:rPr>
              <a:t>	</a:t>
            </a:r>
            <a:r>
              <a:rPr lang="en-GB" sz="1000" dirty="0">
                <a:solidFill>
                  <a:srgbClr val="363636"/>
                </a:solidFill>
              </a:rPr>
              <a:t>9</a:t>
            </a:r>
            <a:r>
              <a:rPr lang="en-GB" sz="1000" dirty="0">
                <a:solidFill>
                  <a:srgbClr val="363636"/>
                </a:solidFill>
                <a:latin typeface="Arial" charset="0"/>
                <a:cs typeface="Arial" charset="0"/>
              </a:rPr>
              <a:t>	</a:t>
            </a:r>
            <a:r>
              <a:rPr lang="en-GB" sz="1000" dirty="0">
                <a:solidFill>
                  <a:srgbClr val="363636"/>
                </a:solidFill>
              </a:rPr>
              <a:t>2</a:t>
            </a:r>
            <a:r>
              <a:rPr lang="en-GB" sz="1000" dirty="0">
                <a:solidFill>
                  <a:srgbClr val="363636"/>
                </a:solidFill>
                <a:latin typeface="Arial" charset="0"/>
                <a:cs typeface="Arial" charset="0"/>
              </a:rPr>
              <a:t>	1	</a:t>
            </a:r>
            <a:r>
              <a:rPr lang="en-GB" sz="1000" dirty="0">
                <a:solidFill>
                  <a:srgbClr val="363636"/>
                </a:solidFill>
              </a:rPr>
              <a:t>0</a:t>
            </a:r>
            <a:endParaRPr lang="en-GB" sz="1000" dirty="0">
              <a:solidFill>
                <a:srgbClr val="363636"/>
              </a:solidFill>
              <a:latin typeface="Arial" charset="0"/>
              <a:cs typeface="Arial" charset="0"/>
            </a:endParaRPr>
          </a:p>
          <a:p>
            <a:pPr defTabSz="914400" fontAlgn="base">
              <a:spcBef>
                <a:spcPct val="0"/>
              </a:spcBef>
              <a:spcAft>
                <a:spcPct val="0"/>
              </a:spcAft>
              <a:tabLst>
                <a:tab pos="1295400" algn="ctr"/>
                <a:tab pos="1782763" algn="ctr"/>
                <a:tab pos="2263775" algn="ctr"/>
                <a:tab pos="2735263" algn="ctr"/>
                <a:tab pos="3208338" algn="ctr"/>
                <a:tab pos="3695700" algn="ctr"/>
                <a:tab pos="4168775" algn="ctr"/>
                <a:tab pos="4648200" algn="ctr"/>
                <a:tab pos="5121275" algn="ctr"/>
                <a:tab pos="5608638" algn="ctr"/>
              </a:tabLst>
            </a:pPr>
            <a:r>
              <a:rPr lang="en-GB" sz="1000" dirty="0">
                <a:solidFill>
                  <a:srgbClr val="363636"/>
                </a:solidFill>
              </a:rPr>
              <a:t>Placebo</a:t>
            </a:r>
            <a:r>
              <a:rPr lang="en-GB" sz="1000" dirty="0">
                <a:solidFill>
                  <a:srgbClr val="363636"/>
                </a:solidFill>
                <a:latin typeface="Arial" charset="0"/>
                <a:cs typeface="Arial" charset="0"/>
              </a:rPr>
              <a:t>	85	</a:t>
            </a:r>
            <a:r>
              <a:rPr lang="en-GB" sz="1000" dirty="0">
                <a:solidFill>
                  <a:srgbClr val="363636"/>
                </a:solidFill>
              </a:rPr>
              <a:t>60</a:t>
            </a:r>
            <a:r>
              <a:rPr lang="en-GB" sz="1000" dirty="0">
                <a:solidFill>
                  <a:srgbClr val="363636"/>
                </a:solidFill>
                <a:latin typeface="Arial" charset="0"/>
                <a:cs typeface="Arial" charset="0"/>
              </a:rPr>
              <a:t>	28	16	10	2	0	0	0</a:t>
            </a:r>
          </a:p>
        </p:txBody>
      </p:sp>
      <p:sp>
        <p:nvSpPr>
          <p:cNvPr id="3" name="Rectangle 2"/>
          <p:cNvSpPr/>
          <p:nvPr/>
        </p:nvSpPr>
        <p:spPr>
          <a:xfrm>
            <a:off x="4549032" y="1896302"/>
            <a:ext cx="633507" cy="369332"/>
          </a:xfrm>
          <a:prstGeom prst="rect">
            <a:avLst/>
          </a:prstGeom>
        </p:spPr>
        <p:txBody>
          <a:bodyPr wrap="none">
            <a:spAutoFit/>
          </a:bodyPr>
          <a:lstStyle/>
          <a:p>
            <a:r>
              <a:rPr lang="en-NZ" b="1" dirty="0"/>
              <a:t>PFS</a:t>
            </a:r>
            <a:endParaRPr lang="en-GB" b="1" dirty="0"/>
          </a:p>
        </p:txBody>
      </p:sp>
      <p:sp>
        <p:nvSpPr>
          <p:cNvPr id="33" name="TextBox 32"/>
          <p:cNvSpPr txBox="1"/>
          <p:nvPr/>
        </p:nvSpPr>
        <p:spPr>
          <a:xfrm>
            <a:off x="2250313" y="2109581"/>
            <a:ext cx="397866" cy="2629566"/>
          </a:xfrm>
          <a:prstGeom prst="rect">
            <a:avLst/>
          </a:prstGeom>
          <a:noFill/>
        </p:spPr>
        <p:txBody>
          <a:bodyPr wrap="none" rtlCol="0">
            <a:spAutoFit/>
          </a:bodyPr>
          <a:lstStyle/>
          <a:p>
            <a:pPr algn="r" fontAlgn="base">
              <a:lnSpc>
                <a:spcPct val="227000"/>
              </a:lnSpc>
              <a:spcBef>
                <a:spcPct val="0"/>
              </a:spcBef>
              <a:spcAft>
                <a:spcPct val="0"/>
              </a:spcAft>
            </a:pPr>
            <a:r>
              <a:rPr lang="en-GB" sz="1200" dirty="0">
                <a:solidFill>
                  <a:srgbClr val="363636"/>
                </a:solidFill>
              </a:rPr>
              <a:t>1.0</a:t>
            </a:r>
          </a:p>
          <a:p>
            <a:pPr algn="r" fontAlgn="base">
              <a:lnSpc>
                <a:spcPct val="227000"/>
              </a:lnSpc>
              <a:spcBef>
                <a:spcPct val="0"/>
              </a:spcBef>
              <a:spcAft>
                <a:spcPct val="0"/>
              </a:spcAft>
            </a:pPr>
            <a:r>
              <a:rPr lang="en-GB" sz="1200" dirty="0">
                <a:solidFill>
                  <a:srgbClr val="363636"/>
                </a:solidFill>
              </a:rPr>
              <a:t>0.8</a:t>
            </a:r>
          </a:p>
          <a:p>
            <a:pPr algn="r" fontAlgn="base">
              <a:lnSpc>
                <a:spcPct val="227000"/>
              </a:lnSpc>
              <a:spcBef>
                <a:spcPct val="0"/>
              </a:spcBef>
              <a:spcAft>
                <a:spcPct val="0"/>
              </a:spcAft>
            </a:pPr>
            <a:r>
              <a:rPr lang="en-GB" sz="1200" dirty="0">
                <a:solidFill>
                  <a:srgbClr val="363636"/>
                </a:solidFill>
              </a:rPr>
              <a:t>0.6</a:t>
            </a:r>
          </a:p>
          <a:p>
            <a:pPr algn="r" fontAlgn="base">
              <a:lnSpc>
                <a:spcPct val="227000"/>
              </a:lnSpc>
              <a:spcBef>
                <a:spcPct val="0"/>
              </a:spcBef>
              <a:spcAft>
                <a:spcPct val="0"/>
              </a:spcAft>
            </a:pPr>
            <a:r>
              <a:rPr lang="en-GB" sz="1200" dirty="0">
                <a:solidFill>
                  <a:srgbClr val="363636"/>
                </a:solidFill>
              </a:rPr>
              <a:t>0.4</a:t>
            </a:r>
          </a:p>
          <a:p>
            <a:pPr algn="r" fontAlgn="base">
              <a:lnSpc>
                <a:spcPct val="227000"/>
              </a:lnSpc>
              <a:spcBef>
                <a:spcPct val="0"/>
              </a:spcBef>
              <a:spcAft>
                <a:spcPct val="0"/>
              </a:spcAft>
            </a:pPr>
            <a:r>
              <a:rPr lang="en-GB" sz="1200" dirty="0">
                <a:solidFill>
                  <a:srgbClr val="363636"/>
                </a:solidFill>
              </a:rPr>
              <a:t>0.2</a:t>
            </a:r>
          </a:p>
          <a:p>
            <a:pPr algn="r" fontAlgn="base">
              <a:lnSpc>
                <a:spcPct val="227000"/>
              </a:lnSpc>
              <a:spcBef>
                <a:spcPct val="0"/>
              </a:spcBef>
              <a:spcAft>
                <a:spcPct val="0"/>
              </a:spcAft>
            </a:pPr>
            <a:r>
              <a:rPr lang="en-GB" sz="1200" dirty="0">
                <a:solidFill>
                  <a:srgbClr val="363636"/>
                </a:solidFill>
              </a:rPr>
              <a:t>0</a:t>
            </a:r>
          </a:p>
        </p:txBody>
      </p:sp>
      <p:grpSp>
        <p:nvGrpSpPr>
          <p:cNvPr id="34" name="Group 33"/>
          <p:cNvGrpSpPr/>
          <p:nvPr/>
        </p:nvGrpSpPr>
        <p:grpSpPr>
          <a:xfrm>
            <a:off x="2614623" y="2396465"/>
            <a:ext cx="3906738" cy="2171700"/>
            <a:chOff x="836615" y="2448719"/>
            <a:chExt cx="3906738" cy="2171700"/>
          </a:xfrm>
        </p:grpSpPr>
        <p:sp>
          <p:nvSpPr>
            <p:cNvPr id="35" name="Freeform 34"/>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6" name="Line 6"/>
            <p:cNvSpPr>
              <a:spLocks noChangeShapeType="1"/>
            </p:cNvSpPr>
            <p:nvPr/>
          </p:nvSpPr>
          <p:spPr bwMode="auto">
            <a:xfrm>
              <a:off x="836615" y="2448719"/>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7" name="Line 7"/>
            <p:cNvSpPr>
              <a:spLocks noChangeShapeType="1"/>
            </p:cNvSpPr>
            <p:nvPr/>
          </p:nvSpPr>
          <p:spPr bwMode="auto">
            <a:xfrm>
              <a:off x="836615" y="2864644"/>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8" name="Line 8"/>
            <p:cNvSpPr>
              <a:spLocks noChangeShapeType="1"/>
            </p:cNvSpPr>
            <p:nvPr/>
          </p:nvSpPr>
          <p:spPr bwMode="auto">
            <a:xfrm>
              <a:off x="836615" y="3280569"/>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9" name="Line 9"/>
            <p:cNvSpPr>
              <a:spLocks noChangeShapeType="1"/>
            </p:cNvSpPr>
            <p:nvPr/>
          </p:nvSpPr>
          <p:spPr bwMode="auto">
            <a:xfrm>
              <a:off x="836615" y="3696494"/>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0" name="Line 10"/>
            <p:cNvSpPr>
              <a:spLocks noChangeShapeType="1"/>
            </p:cNvSpPr>
            <p:nvPr/>
          </p:nvSpPr>
          <p:spPr bwMode="auto">
            <a:xfrm>
              <a:off x="836615" y="4112419"/>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 name="Line 11"/>
            <p:cNvSpPr>
              <a:spLocks noChangeShapeType="1"/>
            </p:cNvSpPr>
            <p:nvPr/>
          </p:nvSpPr>
          <p:spPr bwMode="auto">
            <a:xfrm>
              <a:off x="836615" y="4528344"/>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2" name="Line 12"/>
            <p:cNvSpPr>
              <a:spLocks noChangeShapeType="1"/>
            </p:cNvSpPr>
            <p:nvPr/>
          </p:nvSpPr>
          <p:spPr bwMode="auto">
            <a:xfrm>
              <a:off x="3317878"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3" name="Line 13"/>
            <p:cNvSpPr>
              <a:spLocks noChangeShapeType="1"/>
            </p:cNvSpPr>
            <p:nvPr/>
          </p:nvSpPr>
          <p:spPr bwMode="auto">
            <a:xfrm>
              <a:off x="2838453"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4" name="Line 14"/>
            <p:cNvSpPr>
              <a:spLocks noChangeShapeType="1"/>
            </p:cNvSpPr>
            <p:nvPr/>
          </p:nvSpPr>
          <p:spPr bwMode="auto">
            <a:xfrm>
              <a:off x="4273553"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5" name="Line 15"/>
            <p:cNvSpPr>
              <a:spLocks noChangeShapeType="1"/>
            </p:cNvSpPr>
            <p:nvPr/>
          </p:nvSpPr>
          <p:spPr bwMode="auto">
            <a:xfrm>
              <a:off x="3794128"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6" name="Line 17"/>
            <p:cNvSpPr>
              <a:spLocks noChangeShapeType="1"/>
            </p:cNvSpPr>
            <p:nvPr/>
          </p:nvSpPr>
          <p:spPr bwMode="auto">
            <a:xfrm>
              <a:off x="4743353"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7" name="Line 18"/>
            <p:cNvSpPr>
              <a:spLocks noChangeShapeType="1"/>
            </p:cNvSpPr>
            <p:nvPr/>
          </p:nvSpPr>
          <p:spPr bwMode="auto">
            <a:xfrm>
              <a:off x="2359028"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8" name="Line 19"/>
            <p:cNvSpPr>
              <a:spLocks noChangeShapeType="1"/>
            </p:cNvSpPr>
            <p:nvPr/>
          </p:nvSpPr>
          <p:spPr bwMode="auto">
            <a:xfrm>
              <a:off x="1884365"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9" name="Line 20"/>
            <p:cNvSpPr>
              <a:spLocks noChangeShapeType="1"/>
            </p:cNvSpPr>
            <p:nvPr/>
          </p:nvSpPr>
          <p:spPr bwMode="auto">
            <a:xfrm>
              <a:off x="1404940"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0" name="Line 21"/>
            <p:cNvSpPr>
              <a:spLocks noChangeShapeType="1"/>
            </p:cNvSpPr>
            <p:nvPr/>
          </p:nvSpPr>
          <p:spPr bwMode="auto">
            <a:xfrm>
              <a:off x="925515"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sp>
        <p:nvSpPr>
          <p:cNvPr id="51" name="TextBox 50"/>
          <p:cNvSpPr txBox="1"/>
          <p:nvPr/>
        </p:nvSpPr>
        <p:spPr>
          <a:xfrm rot="16200000">
            <a:off x="1473895" y="3303762"/>
            <a:ext cx="1414170" cy="276999"/>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rPr>
              <a:t>Probability of PFS</a:t>
            </a:r>
          </a:p>
        </p:txBody>
      </p:sp>
      <p:sp>
        <p:nvSpPr>
          <p:cNvPr id="52" name="TextBox 51"/>
          <p:cNvSpPr txBox="1"/>
          <p:nvPr/>
        </p:nvSpPr>
        <p:spPr>
          <a:xfrm>
            <a:off x="2572094" y="4530065"/>
            <a:ext cx="4174541" cy="276999"/>
          </a:xfrm>
          <a:prstGeom prst="rect">
            <a:avLst/>
          </a:prstGeom>
          <a:noFill/>
        </p:spPr>
        <p:txBody>
          <a:bodyPr wrap="none" rtlCol="0">
            <a:spAutoFit/>
          </a:bodyPr>
          <a:lstStyle/>
          <a:p>
            <a:pPr fontAlgn="base">
              <a:spcBef>
                <a:spcPct val="0"/>
              </a:spcBef>
              <a:spcAft>
                <a:spcPct val="0"/>
              </a:spcAft>
              <a:tabLst>
                <a:tab pos="517525" algn="ctr"/>
                <a:tab pos="990600" algn="ctr"/>
                <a:tab pos="1460500" algn="ctr"/>
                <a:tab pos="1933575" algn="ctr"/>
                <a:tab pos="2409825" algn="ctr"/>
                <a:tab pos="2914650" algn="ctr"/>
                <a:tab pos="3355975" algn="ctr"/>
                <a:tab pos="3867150" algn="ctr"/>
                <a:tab pos="4343400" algn="ctr"/>
              </a:tabLst>
            </a:pPr>
            <a:r>
              <a:rPr lang="en-GB" sz="1200" dirty="0">
                <a:solidFill>
                  <a:srgbClr val="363636"/>
                </a:solidFill>
              </a:rPr>
              <a:t>0	3	6	9	12	15	18	21	24</a:t>
            </a:r>
          </a:p>
        </p:txBody>
      </p:sp>
      <p:sp>
        <p:nvSpPr>
          <p:cNvPr id="53" name="TextBox 52"/>
          <p:cNvSpPr txBox="1"/>
          <p:nvPr/>
        </p:nvSpPr>
        <p:spPr>
          <a:xfrm>
            <a:off x="4555811" y="4751248"/>
            <a:ext cx="688009" cy="276999"/>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rPr>
              <a:t>Months</a:t>
            </a:r>
          </a:p>
        </p:txBody>
      </p:sp>
      <p:graphicFrame>
        <p:nvGraphicFramePr>
          <p:cNvPr id="54" name="Table 53"/>
          <p:cNvGraphicFramePr>
            <a:graphicFrameLocks noGrp="1"/>
          </p:cNvGraphicFramePr>
          <p:nvPr>
            <p:extLst>
              <p:ext uri="{D42A27DB-BD31-4B8C-83A1-F6EECF244321}">
                <p14:modId xmlns:p14="http://schemas.microsoft.com/office/powerpoint/2010/main" val="3521768248"/>
              </p:ext>
            </p:extLst>
          </p:nvPr>
        </p:nvGraphicFramePr>
        <p:xfrm>
          <a:off x="5197642" y="2502778"/>
          <a:ext cx="3092117" cy="495300"/>
        </p:xfrm>
        <a:graphic>
          <a:graphicData uri="http://schemas.openxmlformats.org/drawingml/2006/table">
            <a:tbl>
              <a:tblPr firstRow="1" bandRow="1">
                <a:tableStyleId>{5C22544A-7EE6-4342-B048-85BDC9FD1C3A}</a:tableStyleId>
              </a:tblPr>
              <a:tblGrid>
                <a:gridCol w="524841">
                  <a:extLst>
                    <a:ext uri="{9D8B030D-6E8A-4147-A177-3AD203B41FA5}">
                      <a16:colId xmlns:a16="http://schemas.microsoft.com/office/drawing/2014/main" val="20000"/>
                    </a:ext>
                  </a:extLst>
                </a:gridCol>
                <a:gridCol w="460262">
                  <a:extLst>
                    <a:ext uri="{9D8B030D-6E8A-4147-A177-3AD203B41FA5}">
                      <a16:colId xmlns:a16="http://schemas.microsoft.com/office/drawing/2014/main" val="20001"/>
                    </a:ext>
                  </a:extLst>
                </a:gridCol>
                <a:gridCol w="1053507">
                  <a:extLst>
                    <a:ext uri="{9D8B030D-6E8A-4147-A177-3AD203B41FA5}">
                      <a16:colId xmlns:a16="http://schemas.microsoft.com/office/drawing/2014/main" val="20002"/>
                    </a:ext>
                  </a:extLst>
                </a:gridCol>
                <a:gridCol w="1053507">
                  <a:extLst>
                    <a:ext uri="{9D8B030D-6E8A-4147-A177-3AD203B41FA5}">
                      <a16:colId xmlns:a16="http://schemas.microsoft.com/office/drawing/2014/main" val="20003"/>
                    </a:ext>
                  </a:extLst>
                </a:gridCol>
              </a:tblGrid>
              <a:tr h="165100">
                <a:tc>
                  <a:txBody>
                    <a:bodyPr/>
                    <a:lstStyle/>
                    <a:p>
                      <a:r>
                        <a:rPr lang="en-GB" sz="1000" b="0" dirty="0">
                          <a:solidFill>
                            <a:schemeClr val="tx1"/>
                          </a:solidFill>
                        </a:rPr>
                        <a:t>Patients</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dirty="0">
                          <a:solidFill>
                            <a:schemeClr val="tx1"/>
                          </a:solidFill>
                        </a:rPr>
                        <a:t>Events</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dirty="0">
                          <a:solidFill>
                            <a:schemeClr val="tx1"/>
                          </a:solidFill>
                        </a:rPr>
                        <a:t>Treatment</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dirty="0">
                          <a:solidFill>
                            <a:schemeClr val="tx1"/>
                          </a:solidFill>
                        </a:rPr>
                        <a:t>Median (95% CI)</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65100">
                <a:tc>
                  <a:txBody>
                    <a:bodyPr/>
                    <a:lstStyle/>
                    <a:p>
                      <a:r>
                        <a:rPr lang="en-GB" sz="1000" dirty="0">
                          <a:solidFill>
                            <a:schemeClr val="tx1"/>
                          </a:solidFill>
                        </a:rPr>
                        <a:t>85</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GB" sz="1000" dirty="0">
                          <a:solidFill>
                            <a:schemeClr val="tx1"/>
                          </a:solidFill>
                        </a:rPr>
                        <a:t>70</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GB" sz="1000" dirty="0">
                          <a:solidFill>
                            <a:schemeClr val="tx1"/>
                          </a:solidFill>
                        </a:rPr>
                        <a:t>TG4010</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GB" sz="1000" dirty="0">
                          <a:solidFill>
                            <a:schemeClr val="tx1"/>
                          </a:solidFill>
                        </a:rPr>
                        <a:t>5.7 (4.4, 6.4)</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5100">
                <a:tc>
                  <a:txBody>
                    <a:bodyPr/>
                    <a:lstStyle/>
                    <a:p>
                      <a:r>
                        <a:rPr lang="en-GB" sz="1000" dirty="0">
                          <a:solidFill>
                            <a:schemeClr val="tx1"/>
                          </a:solidFill>
                        </a:rPr>
                        <a:t>85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000" dirty="0">
                          <a:solidFill>
                            <a:schemeClr val="tx1"/>
                          </a:solidFill>
                        </a:rPr>
                        <a:t>74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000" dirty="0">
                          <a:solidFill>
                            <a:schemeClr val="tx1"/>
                          </a:solidFill>
                        </a:rPr>
                        <a:t>Placebo</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000" dirty="0">
                          <a:solidFill>
                            <a:schemeClr val="tx1"/>
                          </a:solidFill>
                        </a:rPr>
                        <a:t>5.1 (4.2, 5.9)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55" name="Straight Connector 54"/>
          <p:cNvCxnSpPr/>
          <p:nvPr/>
        </p:nvCxnSpPr>
        <p:spPr>
          <a:xfrm>
            <a:off x="6887683" y="2752017"/>
            <a:ext cx="2032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887683" y="2917514"/>
            <a:ext cx="2032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2699791" y="2397350"/>
            <a:ext cx="2657819" cy="1969670"/>
            <a:chOff x="2699791" y="2422470"/>
            <a:chExt cx="2657819" cy="1969670"/>
          </a:xfrm>
        </p:grpSpPr>
        <p:sp>
          <p:nvSpPr>
            <p:cNvPr id="58" name="Freeform 2"/>
            <p:cNvSpPr>
              <a:spLocks/>
            </p:cNvSpPr>
            <p:nvPr/>
          </p:nvSpPr>
          <p:spPr bwMode="auto">
            <a:xfrm>
              <a:off x="2699791" y="2422470"/>
              <a:ext cx="2628194" cy="1937204"/>
            </a:xfrm>
            <a:custGeom>
              <a:avLst/>
              <a:gdLst>
                <a:gd name="T0" fmla="*/ 191 w 207"/>
                <a:gd name="T1" fmla="*/ 153 h 153"/>
                <a:gd name="T2" fmla="*/ 172 w 207"/>
                <a:gd name="T3" fmla="*/ 149 h 153"/>
                <a:gd name="T4" fmla="*/ 167 w 207"/>
                <a:gd name="T5" fmla="*/ 147 h 153"/>
                <a:gd name="T6" fmla="*/ 163 w 207"/>
                <a:gd name="T7" fmla="*/ 143 h 153"/>
                <a:gd name="T8" fmla="*/ 156 w 207"/>
                <a:gd name="T9" fmla="*/ 141 h 153"/>
                <a:gd name="T10" fmla="*/ 154 w 207"/>
                <a:gd name="T11" fmla="*/ 139 h 153"/>
                <a:gd name="T12" fmla="*/ 149 w 207"/>
                <a:gd name="T13" fmla="*/ 137 h 153"/>
                <a:gd name="T14" fmla="*/ 145 w 207"/>
                <a:gd name="T15" fmla="*/ 135 h 153"/>
                <a:gd name="T16" fmla="*/ 140 w 207"/>
                <a:gd name="T17" fmla="*/ 133 h 153"/>
                <a:gd name="T18" fmla="*/ 138 w 207"/>
                <a:gd name="T19" fmla="*/ 131 h 153"/>
                <a:gd name="T20" fmla="*/ 119 w 207"/>
                <a:gd name="T21" fmla="*/ 124 h 153"/>
                <a:gd name="T22" fmla="*/ 110 w 207"/>
                <a:gd name="T23" fmla="*/ 122 h 153"/>
                <a:gd name="T24" fmla="*/ 103 w 207"/>
                <a:gd name="T25" fmla="*/ 120 h 153"/>
                <a:gd name="T26" fmla="*/ 94 w 207"/>
                <a:gd name="T27" fmla="*/ 116 h 153"/>
                <a:gd name="T28" fmla="*/ 87 w 207"/>
                <a:gd name="T29" fmla="*/ 114 h 153"/>
                <a:gd name="T30" fmla="*/ 85 w 207"/>
                <a:gd name="T31" fmla="*/ 112 h 153"/>
                <a:gd name="T32" fmla="*/ 83 w 207"/>
                <a:gd name="T33" fmla="*/ 104 h 153"/>
                <a:gd name="T34" fmla="*/ 78 w 207"/>
                <a:gd name="T35" fmla="*/ 101 h 153"/>
                <a:gd name="T36" fmla="*/ 74 w 207"/>
                <a:gd name="T37" fmla="*/ 98 h 153"/>
                <a:gd name="T38" fmla="*/ 72 w 207"/>
                <a:gd name="T39" fmla="*/ 93 h 153"/>
                <a:gd name="T40" fmla="*/ 69 w 207"/>
                <a:gd name="T41" fmla="*/ 92 h 153"/>
                <a:gd name="T42" fmla="*/ 67 w 207"/>
                <a:gd name="T43" fmla="*/ 83 h 153"/>
                <a:gd name="T44" fmla="*/ 66 w 207"/>
                <a:gd name="T45" fmla="*/ 81 h 153"/>
                <a:gd name="T46" fmla="*/ 63 w 207"/>
                <a:gd name="T47" fmla="*/ 77 h 153"/>
                <a:gd name="T48" fmla="*/ 61 w 207"/>
                <a:gd name="T49" fmla="*/ 75 h 153"/>
                <a:gd name="T50" fmla="*/ 59 w 207"/>
                <a:gd name="T51" fmla="*/ 72 h 153"/>
                <a:gd name="T52" fmla="*/ 56 w 207"/>
                <a:gd name="T53" fmla="*/ 69 h 153"/>
                <a:gd name="T54" fmla="*/ 53 w 207"/>
                <a:gd name="T55" fmla="*/ 66 h 153"/>
                <a:gd name="T56" fmla="*/ 52 w 207"/>
                <a:gd name="T57" fmla="*/ 59 h 153"/>
                <a:gd name="T58" fmla="*/ 52 w 207"/>
                <a:gd name="T59" fmla="*/ 53 h 153"/>
                <a:gd name="T60" fmla="*/ 51 w 207"/>
                <a:gd name="T61" fmla="*/ 46 h 153"/>
                <a:gd name="T62" fmla="*/ 50 w 207"/>
                <a:gd name="T63" fmla="*/ 45 h 153"/>
                <a:gd name="T64" fmla="*/ 48 w 207"/>
                <a:gd name="T65" fmla="*/ 43 h 153"/>
                <a:gd name="T66" fmla="*/ 40 w 207"/>
                <a:gd name="T67" fmla="*/ 41 h 153"/>
                <a:gd name="T68" fmla="*/ 38 w 207"/>
                <a:gd name="T69" fmla="*/ 38 h 153"/>
                <a:gd name="T70" fmla="*/ 35 w 207"/>
                <a:gd name="T71" fmla="*/ 36 h 153"/>
                <a:gd name="T72" fmla="*/ 33 w 207"/>
                <a:gd name="T73" fmla="*/ 35 h 153"/>
                <a:gd name="T74" fmla="*/ 32 w 207"/>
                <a:gd name="T75" fmla="*/ 29 h 153"/>
                <a:gd name="T76" fmla="*/ 29 w 207"/>
                <a:gd name="T77" fmla="*/ 27 h 153"/>
                <a:gd name="T78" fmla="*/ 19 w 207"/>
                <a:gd name="T79" fmla="*/ 24 h 153"/>
                <a:gd name="T80" fmla="*/ 18 w 207"/>
                <a:gd name="T81" fmla="*/ 21 h 153"/>
                <a:gd name="T82" fmla="*/ 17 w 207"/>
                <a:gd name="T83" fmla="*/ 17 h 153"/>
                <a:gd name="T84" fmla="*/ 14 w 207"/>
                <a:gd name="T85" fmla="*/ 8 h 153"/>
                <a:gd name="T86" fmla="*/ 13 w 207"/>
                <a:gd name="T87" fmla="*/ 6 h 153"/>
                <a:gd name="T88" fmla="*/ 6 w 207"/>
                <a:gd name="T89" fmla="*/ 2 h 153"/>
                <a:gd name="T90" fmla="*/ 0 w 207"/>
                <a:gd name="T9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7" h="153">
                  <a:moveTo>
                    <a:pt x="207" y="153"/>
                  </a:moveTo>
                  <a:lnTo>
                    <a:pt x="191" y="153"/>
                  </a:lnTo>
                  <a:lnTo>
                    <a:pt x="191" y="149"/>
                  </a:lnTo>
                  <a:lnTo>
                    <a:pt x="172" y="149"/>
                  </a:lnTo>
                  <a:lnTo>
                    <a:pt x="172" y="147"/>
                  </a:lnTo>
                  <a:lnTo>
                    <a:pt x="167" y="147"/>
                  </a:lnTo>
                  <a:lnTo>
                    <a:pt x="167" y="143"/>
                  </a:lnTo>
                  <a:lnTo>
                    <a:pt x="163" y="143"/>
                  </a:lnTo>
                  <a:lnTo>
                    <a:pt x="163" y="141"/>
                  </a:lnTo>
                  <a:lnTo>
                    <a:pt x="156" y="141"/>
                  </a:lnTo>
                  <a:lnTo>
                    <a:pt x="156" y="139"/>
                  </a:lnTo>
                  <a:lnTo>
                    <a:pt x="154" y="139"/>
                  </a:lnTo>
                  <a:lnTo>
                    <a:pt x="154" y="137"/>
                  </a:lnTo>
                  <a:lnTo>
                    <a:pt x="149" y="137"/>
                  </a:lnTo>
                  <a:lnTo>
                    <a:pt x="149" y="135"/>
                  </a:lnTo>
                  <a:lnTo>
                    <a:pt x="145" y="135"/>
                  </a:lnTo>
                  <a:lnTo>
                    <a:pt x="145" y="133"/>
                  </a:lnTo>
                  <a:lnTo>
                    <a:pt x="140" y="133"/>
                  </a:lnTo>
                  <a:lnTo>
                    <a:pt x="140" y="131"/>
                  </a:lnTo>
                  <a:lnTo>
                    <a:pt x="138" y="131"/>
                  </a:lnTo>
                  <a:lnTo>
                    <a:pt x="138" y="124"/>
                  </a:lnTo>
                  <a:lnTo>
                    <a:pt x="119" y="124"/>
                  </a:lnTo>
                  <a:lnTo>
                    <a:pt x="119" y="122"/>
                  </a:lnTo>
                  <a:lnTo>
                    <a:pt x="110" y="122"/>
                  </a:lnTo>
                  <a:lnTo>
                    <a:pt x="110" y="120"/>
                  </a:lnTo>
                  <a:lnTo>
                    <a:pt x="103" y="120"/>
                  </a:lnTo>
                  <a:lnTo>
                    <a:pt x="103" y="116"/>
                  </a:lnTo>
                  <a:lnTo>
                    <a:pt x="94" y="116"/>
                  </a:lnTo>
                  <a:lnTo>
                    <a:pt x="94" y="114"/>
                  </a:lnTo>
                  <a:lnTo>
                    <a:pt x="87" y="114"/>
                  </a:lnTo>
                  <a:lnTo>
                    <a:pt x="87" y="112"/>
                  </a:lnTo>
                  <a:lnTo>
                    <a:pt x="85" y="112"/>
                  </a:lnTo>
                  <a:lnTo>
                    <a:pt x="85" y="104"/>
                  </a:lnTo>
                  <a:lnTo>
                    <a:pt x="83" y="104"/>
                  </a:lnTo>
                  <a:lnTo>
                    <a:pt x="83" y="101"/>
                  </a:lnTo>
                  <a:lnTo>
                    <a:pt x="78" y="101"/>
                  </a:lnTo>
                  <a:lnTo>
                    <a:pt x="78" y="98"/>
                  </a:lnTo>
                  <a:lnTo>
                    <a:pt x="74" y="98"/>
                  </a:lnTo>
                  <a:lnTo>
                    <a:pt x="74" y="93"/>
                  </a:lnTo>
                  <a:lnTo>
                    <a:pt x="72" y="93"/>
                  </a:lnTo>
                  <a:lnTo>
                    <a:pt x="72" y="92"/>
                  </a:lnTo>
                  <a:lnTo>
                    <a:pt x="69" y="92"/>
                  </a:lnTo>
                  <a:lnTo>
                    <a:pt x="69" y="83"/>
                  </a:lnTo>
                  <a:lnTo>
                    <a:pt x="67" y="83"/>
                  </a:lnTo>
                  <a:lnTo>
                    <a:pt x="67" y="81"/>
                  </a:lnTo>
                  <a:lnTo>
                    <a:pt x="66" y="81"/>
                  </a:lnTo>
                  <a:lnTo>
                    <a:pt x="66" y="77"/>
                  </a:lnTo>
                  <a:lnTo>
                    <a:pt x="63" y="77"/>
                  </a:lnTo>
                  <a:lnTo>
                    <a:pt x="63" y="75"/>
                  </a:lnTo>
                  <a:lnTo>
                    <a:pt x="61" y="75"/>
                  </a:lnTo>
                  <a:lnTo>
                    <a:pt x="61" y="72"/>
                  </a:lnTo>
                  <a:lnTo>
                    <a:pt x="59" y="72"/>
                  </a:lnTo>
                  <a:lnTo>
                    <a:pt x="59" y="69"/>
                  </a:lnTo>
                  <a:lnTo>
                    <a:pt x="56" y="69"/>
                  </a:lnTo>
                  <a:lnTo>
                    <a:pt x="56" y="66"/>
                  </a:lnTo>
                  <a:lnTo>
                    <a:pt x="53" y="66"/>
                  </a:lnTo>
                  <a:lnTo>
                    <a:pt x="53" y="59"/>
                  </a:lnTo>
                  <a:lnTo>
                    <a:pt x="52" y="59"/>
                  </a:lnTo>
                  <a:lnTo>
                    <a:pt x="52" y="54"/>
                  </a:lnTo>
                  <a:lnTo>
                    <a:pt x="52" y="53"/>
                  </a:lnTo>
                  <a:lnTo>
                    <a:pt x="51" y="53"/>
                  </a:lnTo>
                  <a:lnTo>
                    <a:pt x="51" y="46"/>
                  </a:lnTo>
                  <a:lnTo>
                    <a:pt x="50" y="46"/>
                  </a:lnTo>
                  <a:lnTo>
                    <a:pt x="50" y="45"/>
                  </a:lnTo>
                  <a:lnTo>
                    <a:pt x="48" y="45"/>
                  </a:lnTo>
                  <a:lnTo>
                    <a:pt x="48" y="43"/>
                  </a:lnTo>
                  <a:lnTo>
                    <a:pt x="48" y="41"/>
                  </a:lnTo>
                  <a:lnTo>
                    <a:pt x="40" y="41"/>
                  </a:lnTo>
                  <a:lnTo>
                    <a:pt x="40" y="38"/>
                  </a:lnTo>
                  <a:lnTo>
                    <a:pt x="38" y="38"/>
                  </a:lnTo>
                  <a:lnTo>
                    <a:pt x="38" y="36"/>
                  </a:lnTo>
                  <a:lnTo>
                    <a:pt x="35" y="36"/>
                  </a:lnTo>
                  <a:lnTo>
                    <a:pt x="35" y="35"/>
                  </a:lnTo>
                  <a:lnTo>
                    <a:pt x="33" y="35"/>
                  </a:lnTo>
                  <a:lnTo>
                    <a:pt x="33" y="29"/>
                  </a:lnTo>
                  <a:lnTo>
                    <a:pt x="32" y="29"/>
                  </a:lnTo>
                  <a:lnTo>
                    <a:pt x="32" y="27"/>
                  </a:lnTo>
                  <a:lnTo>
                    <a:pt x="29" y="27"/>
                  </a:lnTo>
                  <a:lnTo>
                    <a:pt x="29" y="24"/>
                  </a:lnTo>
                  <a:lnTo>
                    <a:pt x="19" y="24"/>
                  </a:lnTo>
                  <a:lnTo>
                    <a:pt x="19" y="21"/>
                  </a:lnTo>
                  <a:lnTo>
                    <a:pt x="18" y="21"/>
                  </a:lnTo>
                  <a:lnTo>
                    <a:pt x="18" y="17"/>
                  </a:lnTo>
                  <a:lnTo>
                    <a:pt x="17" y="17"/>
                  </a:lnTo>
                  <a:lnTo>
                    <a:pt x="17" y="8"/>
                  </a:lnTo>
                  <a:lnTo>
                    <a:pt x="14" y="8"/>
                  </a:lnTo>
                  <a:lnTo>
                    <a:pt x="14" y="6"/>
                  </a:lnTo>
                  <a:lnTo>
                    <a:pt x="13" y="6"/>
                  </a:lnTo>
                  <a:lnTo>
                    <a:pt x="13" y="2"/>
                  </a:lnTo>
                  <a:lnTo>
                    <a:pt x="6" y="2"/>
                  </a:lnTo>
                  <a:lnTo>
                    <a:pt x="6"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nvGrpSpPr>
            <p:cNvPr id="59" name="Group 58"/>
            <p:cNvGrpSpPr/>
            <p:nvPr/>
          </p:nvGrpSpPr>
          <p:grpSpPr>
            <a:xfrm>
              <a:off x="5294127" y="4328833"/>
              <a:ext cx="63483" cy="63307"/>
              <a:chOff x="5294127" y="4321690"/>
              <a:chExt cx="63483" cy="63307"/>
            </a:xfrm>
          </p:grpSpPr>
          <p:sp>
            <p:nvSpPr>
              <p:cNvPr id="70" name="Line 3"/>
              <p:cNvSpPr>
                <a:spLocks noChangeShapeType="1"/>
              </p:cNvSpPr>
              <p:nvPr/>
            </p:nvSpPr>
            <p:spPr bwMode="auto">
              <a:xfrm>
                <a:off x="5325868" y="4321690"/>
                <a:ext cx="0" cy="6330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 name="Line 4"/>
              <p:cNvSpPr>
                <a:spLocks noChangeShapeType="1"/>
              </p:cNvSpPr>
              <p:nvPr/>
            </p:nvSpPr>
            <p:spPr bwMode="auto">
              <a:xfrm>
                <a:off x="5294127" y="4348580"/>
                <a:ext cx="6348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60" name="Group 59"/>
            <p:cNvGrpSpPr/>
            <p:nvPr/>
          </p:nvGrpSpPr>
          <p:grpSpPr>
            <a:xfrm>
              <a:off x="4773567" y="4202218"/>
              <a:ext cx="63483" cy="63307"/>
              <a:chOff x="4773567" y="4195075"/>
              <a:chExt cx="63483" cy="63307"/>
            </a:xfrm>
          </p:grpSpPr>
          <p:sp>
            <p:nvSpPr>
              <p:cNvPr id="68" name="Line 5"/>
              <p:cNvSpPr>
                <a:spLocks noChangeShapeType="1"/>
              </p:cNvSpPr>
              <p:nvPr/>
            </p:nvSpPr>
            <p:spPr bwMode="auto">
              <a:xfrm>
                <a:off x="4805308" y="4195075"/>
                <a:ext cx="0" cy="6330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 name="Line 6"/>
              <p:cNvSpPr>
                <a:spLocks noChangeShapeType="1"/>
              </p:cNvSpPr>
              <p:nvPr/>
            </p:nvSpPr>
            <p:spPr bwMode="auto">
              <a:xfrm>
                <a:off x="4773567" y="4226728"/>
                <a:ext cx="6348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61" name="Line 7"/>
            <p:cNvSpPr>
              <a:spLocks noChangeShapeType="1"/>
            </p:cNvSpPr>
            <p:nvPr/>
          </p:nvSpPr>
          <p:spPr bwMode="auto">
            <a:xfrm>
              <a:off x="4710084" y="4182414"/>
              <a:ext cx="0" cy="6330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nvGrpSpPr>
            <p:cNvPr id="62" name="Group 61"/>
            <p:cNvGrpSpPr/>
            <p:nvPr/>
          </p:nvGrpSpPr>
          <p:grpSpPr>
            <a:xfrm>
              <a:off x="3433282" y="3300873"/>
              <a:ext cx="63483" cy="63307"/>
              <a:chOff x="3440425" y="3296111"/>
              <a:chExt cx="63483" cy="63307"/>
            </a:xfrm>
          </p:grpSpPr>
          <p:sp>
            <p:nvSpPr>
              <p:cNvPr id="66" name="Line 8"/>
              <p:cNvSpPr>
                <a:spLocks noChangeShapeType="1"/>
              </p:cNvSpPr>
              <p:nvPr/>
            </p:nvSpPr>
            <p:spPr bwMode="auto">
              <a:xfrm>
                <a:off x="3472166" y="3296111"/>
                <a:ext cx="0" cy="6330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 name="Line 9"/>
              <p:cNvSpPr>
                <a:spLocks noChangeShapeType="1"/>
              </p:cNvSpPr>
              <p:nvPr/>
            </p:nvSpPr>
            <p:spPr bwMode="auto">
              <a:xfrm>
                <a:off x="3440425" y="3327764"/>
                <a:ext cx="6348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63" name="Line 10"/>
            <p:cNvSpPr>
              <a:spLocks noChangeShapeType="1"/>
            </p:cNvSpPr>
            <p:nvPr/>
          </p:nvSpPr>
          <p:spPr bwMode="auto">
            <a:xfrm>
              <a:off x="3341763" y="3220142"/>
              <a:ext cx="6348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 name="Line 11"/>
            <p:cNvSpPr>
              <a:spLocks noChangeShapeType="1"/>
            </p:cNvSpPr>
            <p:nvPr/>
          </p:nvSpPr>
          <p:spPr bwMode="auto">
            <a:xfrm>
              <a:off x="2983348" y="2697885"/>
              <a:ext cx="0" cy="6330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 name="Line 12"/>
            <p:cNvSpPr>
              <a:spLocks noChangeShapeType="1"/>
            </p:cNvSpPr>
            <p:nvPr/>
          </p:nvSpPr>
          <p:spPr bwMode="auto">
            <a:xfrm>
              <a:off x="2852150" y="2523762"/>
              <a:ext cx="6348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72" name="Line 13"/>
          <p:cNvSpPr>
            <a:spLocks noChangeShapeType="1"/>
          </p:cNvSpPr>
          <p:nvPr/>
        </p:nvSpPr>
        <p:spPr bwMode="auto">
          <a:xfrm>
            <a:off x="5688401" y="4129280"/>
            <a:ext cx="0" cy="6359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 name="Line 14"/>
          <p:cNvSpPr>
            <a:spLocks noChangeShapeType="1"/>
          </p:cNvSpPr>
          <p:nvPr/>
        </p:nvSpPr>
        <p:spPr bwMode="auto">
          <a:xfrm>
            <a:off x="5650031" y="4161076"/>
            <a:ext cx="6395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 name="Line 15"/>
          <p:cNvSpPr>
            <a:spLocks noChangeShapeType="1"/>
          </p:cNvSpPr>
          <p:nvPr/>
        </p:nvSpPr>
        <p:spPr bwMode="auto">
          <a:xfrm>
            <a:off x="5547710" y="4129280"/>
            <a:ext cx="0" cy="6359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 name="Line 16"/>
          <p:cNvSpPr>
            <a:spLocks noChangeShapeType="1"/>
          </p:cNvSpPr>
          <p:nvPr/>
        </p:nvSpPr>
        <p:spPr bwMode="auto">
          <a:xfrm>
            <a:off x="5522130" y="4161076"/>
            <a:ext cx="6395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 name="Line 17"/>
          <p:cNvSpPr>
            <a:spLocks noChangeShapeType="1"/>
          </p:cNvSpPr>
          <p:nvPr/>
        </p:nvSpPr>
        <p:spPr bwMode="auto">
          <a:xfrm>
            <a:off x="5509340" y="4129280"/>
            <a:ext cx="0" cy="6359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 name="Line 18"/>
          <p:cNvSpPr>
            <a:spLocks noChangeShapeType="1"/>
          </p:cNvSpPr>
          <p:nvPr/>
        </p:nvSpPr>
        <p:spPr bwMode="auto">
          <a:xfrm>
            <a:off x="5483760" y="4161076"/>
            <a:ext cx="6395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 name="Line 19"/>
          <p:cNvSpPr>
            <a:spLocks noChangeShapeType="1"/>
          </p:cNvSpPr>
          <p:nvPr/>
        </p:nvSpPr>
        <p:spPr bwMode="auto">
          <a:xfrm>
            <a:off x="5432600" y="4129280"/>
            <a:ext cx="0" cy="6359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 name="Line 20"/>
          <p:cNvSpPr>
            <a:spLocks noChangeShapeType="1"/>
          </p:cNvSpPr>
          <p:nvPr/>
        </p:nvSpPr>
        <p:spPr bwMode="auto">
          <a:xfrm>
            <a:off x="5407020" y="4161076"/>
            <a:ext cx="6395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 name="Line 21"/>
          <p:cNvSpPr>
            <a:spLocks noChangeShapeType="1"/>
          </p:cNvSpPr>
          <p:nvPr/>
        </p:nvSpPr>
        <p:spPr bwMode="auto">
          <a:xfrm>
            <a:off x="5100058" y="3994852"/>
            <a:ext cx="0" cy="6359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 name="Line 22"/>
          <p:cNvSpPr>
            <a:spLocks noChangeShapeType="1"/>
          </p:cNvSpPr>
          <p:nvPr/>
        </p:nvSpPr>
        <p:spPr bwMode="auto">
          <a:xfrm>
            <a:off x="5074478" y="4025298"/>
            <a:ext cx="6395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 name="Line 23"/>
          <p:cNvSpPr>
            <a:spLocks noChangeShapeType="1"/>
          </p:cNvSpPr>
          <p:nvPr/>
        </p:nvSpPr>
        <p:spPr bwMode="auto">
          <a:xfrm>
            <a:off x="4936187" y="3996776"/>
            <a:ext cx="0" cy="6359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 name="Line 25"/>
          <p:cNvSpPr>
            <a:spLocks noChangeShapeType="1"/>
          </p:cNvSpPr>
          <p:nvPr/>
        </p:nvSpPr>
        <p:spPr bwMode="auto">
          <a:xfrm>
            <a:off x="4960558" y="3997564"/>
            <a:ext cx="0" cy="6359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 name="Line 27"/>
          <p:cNvSpPr>
            <a:spLocks noChangeShapeType="1"/>
          </p:cNvSpPr>
          <p:nvPr/>
        </p:nvSpPr>
        <p:spPr bwMode="auto">
          <a:xfrm>
            <a:off x="4511715" y="3821805"/>
            <a:ext cx="0" cy="6359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 name="Line 28"/>
          <p:cNvSpPr>
            <a:spLocks noChangeShapeType="1"/>
          </p:cNvSpPr>
          <p:nvPr/>
        </p:nvSpPr>
        <p:spPr bwMode="auto">
          <a:xfrm>
            <a:off x="4473345" y="3850534"/>
            <a:ext cx="6395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 name="Line 29"/>
          <p:cNvSpPr>
            <a:spLocks noChangeShapeType="1"/>
          </p:cNvSpPr>
          <p:nvPr/>
        </p:nvSpPr>
        <p:spPr bwMode="auto">
          <a:xfrm>
            <a:off x="4460555" y="3796368"/>
            <a:ext cx="0" cy="6359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 name="Line 30"/>
          <p:cNvSpPr>
            <a:spLocks noChangeShapeType="1"/>
          </p:cNvSpPr>
          <p:nvPr/>
        </p:nvSpPr>
        <p:spPr bwMode="auto">
          <a:xfrm>
            <a:off x="4422185" y="3834523"/>
            <a:ext cx="6395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 name="Line 31"/>
          <p:cNvSpPr>
            <a:spLocks noChangeShapeType="1"/>
          </p:cNvSpPr>
          <p:nvPr/>
        </p:nvSpPr>
        <p:spPr bwMode="auto">
          <a:xfrm>
            <a:off x="3789017" y="3600798"/>
            <a:ext cx="0" cy="6359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 name="Line 32"/>
          <p:cNvSpPr>
            <a:spLocks noChangeShapeType="1"/>
          </p:cNvSpPr>
          <p:nvPr/>
        </p:nvSpPr>
        <p:spPr bwMode="auto">
          <a:xfrm>
            <a:off x="3744312" y="3631029"/>
            <a:ext cx="6395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 name="Line 33"/>
          <p:cNvSpPr>
            <a:spLocks noChangeShapeType="1"/>
          </p:cNvSpPr>
          <p:nvPr/>
        </p:nvSpPr>
        <p:spPr bwMode="auto">
          <a:xfrm>
            <a:off x="3616146" y="3399594"/>
            <a:ext cx="0" cy="6359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 name="Line 34"/>
          <p:cNvSpPr>
            <a:spLocks noChangeShapeType="1"/>
          </p:cNvSpPr>
          <p:nvPr/>
        </p:nvSpPr>
        <p:spPr bwMode="auto">
          <a:xfrm>
            <a:off x="3585556" y="3427536"/>
            <a:ext cx="6395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 name="Line 35"/>
          <p:cNvSpPr>
            <a:spLocks noChangeShapeType="1"/>
          </p:cNvSpPr>
          <p:nvPr/>
        </p:nvSpPr>
        <p:spPr bwMode="auto">
          <a:xfrm>
            <a:off x="3181549" y="2829773"/>
            <a:ext cx="0" cy="6359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 name="Line 36"/>
          <p:cNvSpPr>
            <a:spLocks noChangeShapeType="1"/>
          </p:cNvSpPr>
          <p:nvPr/>
        </p:nvSpPr>
        <p:spPr bwMode="auto">
          <a:xfrm>
            <a:off x="3145906" y="2855210"/>
            <a:ext cx="6395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 name="Line 37"/>
          <p:cNvSpPr>
            <a:spLocks noChangeShapeType="1"/>
          </p:cNvSpPr>
          <p:nvPr/>
        </p:nvSpPr>
        <p:spPr bwMode="auto">
          <a:xfrm>
            <a:off x="3949146" y="3699388"/>
            <a:ext cx="0" cy="6359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 name="Line 38"/>
          <p:cNvSpPr>
            <a:spLocks noChangeShapeType="1"/>
          </p:cNvSpPr>
          <p:nvPr/>
        </p:nvSpPr>
        <p:spPr bwMode="auto">
          <a:xfrm>
            <a:off x="3782682" y="3699388"/>
            <a:ext cx="6395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 name="Freeform 39"/>
          <p:cNvSpPr>
            <a:spLocks/>
          </p:cNvSpPr>
          <p:nvPr/>
        </p:nvSpPr>
        <p:spPr bwMode="auto">
          <a:xfrm>
            <a:off x="2699790" y="2397349"/>
            <a:ext cx="3530057" cy="1767851"/>
          </a:xfrm>
          <a:custGeom>
            <a:avLst/>
            <a:gdLst>
              <a:gd name="T0" fmla="*/ 208 w 276"/>
              <a:gd name="T1" fmla="*/ 139 h 139"/>
              <a:gd name="T2" fmla="*/ 189 w 276"/>
              <a:gd name="T3" fmla="*/ 135 h 139"/>
              <a:gd name="T4" fmla="*/ 173 w 276"/>
              <a:gd name="T5" fmla="*/ 128 h 139"/>
              <a:gd name="T6" fmla="*/ 171 w 276"/>
              <a:gd name="T7" fmla="*/ 126 h 139"/>
              <a:gd name="T8" fmla="*/ 155 w 276"/>
              <a:gd name="T9" fmla="*/ 124 h 139"/>
              <a:gd name="T10" fmla="*/ 152 w 276"/>
              <a:gd name="T11" fmla="*/ 122 h 139"/>
              <a:gd name="T12" fmla="*/ 149 w 276"/>
              <a:gd name="T13" fmla="*/ 119 h 139"/>
              <a:gd name="T14" fmla="*/ 144 w 276"/>
              <a:gd name="T15" fmla="*/ 117 h 139"/>
              <a:gd name="T16" fmla="*/ 140 w 276"/>
              <a:gd name="T17" fmla="*/ 114 h 139"/>
              <a:gd name="T18" fmla="*/ 126 w 276"/>
              <a:gd name="T19" fmla="*/ 113 h 139"/>
              <a:gd name="T20" fmla="*/ 103 w 276"/>
              <a:gd name="T21" fmla="*/ 109 h 139"/>
              <a:gd name="T22" fmla="*/ 100 w 276"/>
              <a:gd name="T23" fmla="*/ 107 h 139"/>
              <a:gd name="T24" fmla="*/ 96 w 276"/>
              <a:gd name="T25" fmla="*/ 105 h 139"/>
              <a:gd name="T26" fmla="*/ 88 w 276"/>
              <a:gd name="T27" fmla="*/ 103 h 139"/>
              <a:gd name="T28" fmla="*/ 87 w 276"/>
              <a:gd name="T29" fmla="*/ 100 h 139"/>
              <a:gd name="T30" fmla="*/ 84 w 276"/>
              <a:gd name="T31" fmla="*/ 97 h 139"/>
              <a:gd name="T32" fmla="*/ 80 w 276"/>
              <a:gd name="T33" fmla="*/ 95 h 139"/>
              <a:gd name="T34" fmla="*/ 78 w 276"/>
              <a:gd name="T35" fmla="*/ 92 h 139"/>
              <a:gd name="T36" fmla="*/ 75 w 276"/>
              <a:gd name="T37" fmla="*/ 89 h 139"/>
              <a:gd name="T38" fmla="*/ 74 w 276"/>
              <a:gd name="T39" fmla="*/ 87 h 139"/>
              <a:gd name="T40" fmla="*/ 73 w 276"/>
              <a:gd name="T41" fmla="*/ 85 h 139"/>
              <a:gd name="T42" fmla="*/ 72 w 276"/>
              <a:gd name="T43" fmla="*/ 83 h 139"/>
              <a:gd name="T44" fmla="*/ 69 w 276"/>
              <a:gd name="T45" fmla="*/ 76 h 139"/>
              <a:gd name="T46" fmla="*/ 68 w 276"/>
              <a:gd name="T47" fmla="*/ 74 h 139"/>
              <a:gd name="T48" fmla="*/ 67 w 276"/>
              <a:gd name="T49" fmla="*/ 69 h 139"/>
              <a:gd name="T50" fmla="*/ 66 w 276"/>
              <a:gd name="T51" fmla="*/ 65 h 139"/>
              <a:gd name="T52" fmla="*/ 58 w 276"/>
              <a:gd name="T53" fmla="*/ 63 h 139"/>
              <a:gd name="T54" fmla="*/ 55 w 276"/>
              <a:gd name="T55" fmla="*/ 61 h 139"/>
              <a:gd name="T56" fmla="*/ 53 w 276"/>
              <a:gd name="T57" fmla="*/ 59 h 139"/>
              <a:gd name="T58" fmla="*/ 51 w 276"/>
              <a:gd name="T59" fmla="*/ 55 h 139"/>
              <a:gd name="T60" fmla="*/ 50 w 276"/>
              <a:gd name="T61" fmla="*/ 51 h 139"/>
              <a:gd name="T62" fmla="*/ 50 w 276"/>
              <a:gd name="T63" fmla="*/ 45 h 139"/>
              <a:gd name="T64" fmla="*/ 48 w 276"/>
              <a:gd name="T65" fmla="*/ 41 h 139"/>
              <a:gd name="T66" fmla="*/ 40 w 276"/>
              <a:gd name="T67" fmla="*/ 40 h 139"/>
              <a:gd name="T68" fmla="*/ 37 w 276"/>
              <a:gd name="T69" fmla="*/ 39 h 139"/>
              <a:gd name="T70" fmla="*/ 36 w 276"/>
              <a:gd name="T71" fmla="*/ 36 h 139"/>
              <a:gd name="T72" fmla="*/ 34 w 276"/>
              <a:gd name="T73" fmla="*/ 35 h 139"/>
              <a:gd name="T74" fmla="*/ 33 w 276"/>
              <a:gd name="T75" fmla="*/ 29 h 139"/>
              <a:gd name="T76" fmla="*/ 29 w 276"/>
              <a:gd name="T77" fmla="*/ 26 h 139"/>
              <a:gd name="T78" fmla="*/ 24 w 276"/>
              <a:gd name="T79" fmla="*/ 25 h 139"/>
              <a:gd name="T80" fmla="*/ 22 w 276"/>
              <a:gd name="T81" fmla="*/ 24 h 139"/>
              <a:gd name="T82" fmla="*/ 17 w 276"/>
              <a:gd name="T83" fmla="*/ 22 h 139"/>
              <a:gd name="T84" fmla="*/ 16 w 276"/>
              <a:gd name="T85" fmla="*/ 17 h 139"/>
              <a:gd name="T86" fmla="*/ 14 w 276"/>
              <a:gd name="T87" fmla="*/ 8 h 139"/>
              <a:gd name="T88" fmla="*/ 13 w 276"/>
              <a:gd name="T89" fmla="*/ 6 h 139"/>
              <a:gd name="T90" fmla="*/ 8 w 276"/>
              <a:gd name="T91" fmla="*/ 4 h 139"/>
              <a:gd name="T92" fmla="*/ 6 w 276"/>
              <a:gd name="T93" fmla="*/ 2 h 139"/>
              <a:gd name="T94" fmla="*/ 0 w 276"/>
              <a:gd name="T95"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6" h="139">
                <a:moveTo>
                  <a:pt x="276" y="139"/>
                </a:moveTo>
                <a:lnTo>
                  <a:pt x="208" y="139"/>
                </a:lnTo>
                <a:lnTo>
                  <a:pt x="208" y="135"/>
                </a:lnTo>
                <a:lnTo>
                  <a:pt x="189" y="135"/>
                </a:lnTo>
                <a:lnTo>
                  <a:pt x="189" y="128"/>
                </a:lnTo>
                <a:lnTo>
                  <a:pt x="173" y="128"/>
                </a:lnTo>
                <a:lnTo>
                  <a:pt x="173" y="126"/>
                </a:lnTo>
                <a:lnTo>
                  <a:pt x="171" y="126"/>
                </a:lnTo>
                <a:lnTo>
                  <a:pt x="171" y="124"/>
                </a:lnTo>
                <a:lnTo>
                  <a:pt x="155" y="124"/>
                </a:lnTo>
                <a:lnTo>
                  <a:pt x="155" y="122"/>
                </a:lnTo>
                <a:lnTo>
                  <a:pt x="152" y="122"/>
                </a:lnTo>
                <a:lnTo>
                  <a:pt x="152" y="119"/>
                </a:lnTo>
                <a:lnTo>
                  <a:pt x="149" y="119"/>
                </a:lnTo>
                <a:lnTo>
                  <a:pt x="149" y="117"/>
                </a:lnTo>
                <a:lnTo>
                  <a:pt x="144" y="117"/>
                </a:lnTo>
                <a:lnTo>
                  <a:pt x="144" y="114"/>
                </a:lnTo>
                <a:lnTo>
                  <a:pt x="140" y="114"/>
                </a:lnTo>
                <a:lnTo>
                  <a:pt x="140" y="113"/>
                </a:lnTo>
                <a:lnTo>
                  <a:pt x="126" y="113"/>
                </a:lnTo>
                <a:lnTo>
                  <a:pt x="126" y="109"/>
                </a:lnTo>
                <a:lnTo>
                  <a:pt x="103" y="109"/>
                </a:lnTo>
                <a:lnTo>
                  <a:pt x="103" y="107"/>
                </a:lnTo>
                <a:lnTo>
                  <a:pt x="100" y="107"/>
                </a:lnTo>
                <a:lnTo>
                  <a:pt x="100" y="105"/>
                </a:lnTo>
                <a:lnTo>
                  <a:pt x="96" y="105"/>
                </a:lnTo>
                <a:lnTo>
                  <a:pt x="96" y="103"/>
                </a:lnTo>
                <a:lnTo>
                  <a:pt x="88" y="103"/>
                </a:lnTo>
                <a:lnTo>
                  <a:pt x="88" y="100"/>
                </a:lnTo>
                <a:lnTo>
                  <a:pt x="87" y="100"/>
                </a:lnTo>
                <a:lnTo>
                  <a:pt x="87" y="97"/>
                </a:lnTo>
                <a:lnTo>
                  <a:pt x="84" y="97"/>
                </a:lnTo>
                <a:lnTo>
                  <a:pt x="84" y="95"/>
                </a:lnTo>
                <a:lnTo>
                  <a:pt x="80" y="95"/>
                </a:lnTo>
                <a:lnTo>
                  <a:pt x="80" y="92"/>
                </a:lnTo>
                <a:lnTo>
                  <a:pt x="78" y="92"/>
                </a:lnTo>
                <a:lnTo>
                  <a:pt x="78" y="89"/>
                </a:lnTo>
                <a:lnTo>
                  <a:pt x="75" y="89"/>
                </a:lnTo>
                <a:lnTo>
                  <a:pt x="75" y="87"/>
                </a:lnTo>
                <a:lnTo>
                  <a:pt x="74" y="87"/>
                </a:lnTo>
                <a:lnTo>
                  <a:pt x="74" y="85"/>
                </a:lnTo>
                <a:lnTo>
                  <a:pt x="73" y="85"/>
                </a:lnTo>
                <a:lnTo>
                  <a:pt x="73" y="83"/>
                </a:lnTo>
                <a:lnTo>
                  <a:pt x="72" y="83"/>
                </a:lnTo>
                <a:lnTo>
                  <a:pt x="72" y="76"/>
                </a:lnTo>
                <a:lnTo>
                  <a:pt x="69" y="76"/>
                </a:lnTo>
                <a:lnTo>
                  <a:pt x="69" y="74"/>
                </a:lnTo>
                <a:lnTo>
                  <a:pt x="68" y="74"/>
                </a:lnTo>
                <a:lnTo>
                  <a:pt x="68" y="69"/>
                </a:lnTo>
                <a:lnTo>
                  <a:pt x="67" y="69"/>
                </a:lnTo>
                <a:lnTo>
                  <a:pt x="67" y="65"/>
                </a:lnTo>
                <a:lnTo>
                  <a:pt x="66" y="65"/>
                </a:lnTo>
                <a:lnTo>
                  <a:pt x="66" y="63"/>
                </a:lnTo>
                <a:lnTo>
                  <a:pt x="58" y="63"/>
                </a:lnTo>
                <a:lnTo>
                  <a:pt x="58" y="61"/>
                </a:lnTo>
                <a:lnTo>
                  <a:pt x="55" y="61"/>
                </a:lnTo>
                <a:lnTo>
                  <a:pt x="55" y="59"/>
                </a:lnTo>
                <a:lnTo>
                  <a:pt x="53" y="59"/>
                </a:lnTo>
                <a:lnTo>
                  <a:pt x="53" y="55"/>
                </a:lnTo>
                <a:lnTo>
                  <a:pt x="51" y="55"/>
                </a:lnTo>
                <a:lnTo>
                  <a:pt x="51" y="51"/>
                </a:lnTo>
                <a:lnTo>
                  <a:pt x="50" y="51"/>
                </a:lnTo>
                <a:lnTo>
                  <a:pt x="50" y="46"/>
                </a:lnTo>
                <a:lnTo>
                  <a:pt x="50" y="45"/>
                </a:lnTo>
                <a:lnTo>
                  <a:pt x="48" y="45"/>
                </a:lnTo>
                <a:lnTo>
                  <a:pt x="48" y="41"/>
                </a:lnTo>
                <a:lnTo>
                  <a:pt x="48" y="40"/>
                </a:lnTo>
                <a:lnTo>
                  <a:pt x="40" y="40"/>
                </a:lnTo>
                <a:lnTo>
                  <a:pt x="40" y="39"/>
                </a:lnTo>
                <a:lnTo>
                  <a:pt x="37" y="39"/>
                </a:lnTo>
                <a:lnTo>
                  <a:pt x="37" y="36"/>
                </a:lnTo>
                <a:lnTo>
                  <a:pt x="36" y="36"/>
                </a:lnTo>
                <a:lnTo>
                  <a:pt x="36" y="35"/>
                </a:lnTo>
                <a:lnTo>
                  <a:pt x="34" y="35"/>
                </a:lnTo>
                <a:lnTo>
                  <a:pt x="34" y="29"/>
                </a:lnTo>
                <a:lnTo>
                  <a:pt x="33" y="29"/>
                </a:lnTo>
                <a:lnTo>
                  <a:pt x="33" y="26"/>
                </a:lnTo>
                <a:lnTo>
                  <a:pt x="29" y="26"/>
                </a:lnTo>
                <a:lnTo>
                  <a:pt x="29" y="25"/>
                </a:lnTo>
                <a:lnTo>
                  <a:pt x="24" y="25"/>
                </a:lnTo>
                <a:lnTo>
                  <a:pt x="24" y="24"/>
                </a:lnTo>
                <a:lnTo>
                  <a:pt x="22" y="24"/>
                </a:lnTo>
                <a:lnTo>
                  <a:pt x="22" y="22"/>
                </a:lnTo>
                <a:lnTo>
                  <a:pt x="17" y="22"/>
                </a:lnTo>
                <a:lnTo>
                  <a:pt x="17" y="17"/>
                </a:lnTo>
                <a:lnTo>
                  <a:pt x="16" y="17"/>
                </a:lnTo>
                <a:lnTo>
                  <a:pt x="16" y="8"/>
                </a:lnTo>
                <a:lnTo>
                  <a:pt x="14" y="8"/>
                </a:lnTo>
                <a:lnTo>
                  <a:pt x="14" y="6"/>
                </a:lnTo>
                <a:lnTo>
                  <a:pt x="13" y="6"/>
                </a:lnTo>
                <a:lnTo>
                  <a:pt x="13" y="4"/>
                </a:lnTo>
                <a:lnTo>
                  <a:pt x="8" y="4"/>
                </a:lnTo>
                <a:lnTo>
                  <a:pt x="8" y="2"/>
                </a:lnTo>
                <a:lnTo>
                  <a:pt x="6" y="2"/>
                </a:lnTo>
                <a:lnTo>
                  <a:pt x="6" y="0"/>
                </a:ln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nvGrpSpPr>
          <p:cNvPr id="97" name="Group 96"/>
          <p:cNvGrpSpPr/>
          <p:nvPr/>
        </p:nvGrpSpPr>
        <p:grpSpPr>
          <a:xfrm>
            <a:off x="6182135" y="4129280"/>
            <a:ext cx="63950" cy="63592"/>
            <a:chOff x="8696706" y="4111342"/>
            <a:chExt cx="63950" cy="63592"/>
          </a:xfrm>
        </p:grpSpPr>
        <p:sp>
          <p:nvSpPr>
            <p:cNvPr id="98" name="Line 13"/>
            <p:cNvSpPr>
              <a:spLocks noChangeShapeType="1"/>
            </p:cNvSpPr>
            <p:nvPr/>
          </p:nvSpPr>
          <p:spPr bwMode="auto">
            <a:xfrm>
              <a:off x="8728681" y="4111342"/>
              <a:ext cx="0" cy="6359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 name="Line 14"/>
            <p:cNvSpPr>
              <a:spLocks noChangeShapeType="1"/>
            </p:cNvSpPr>
            <p:nvPr/>
          </p:nvSpPr>
          <p:spPr bwMode="auto">
            <a:xfrm>
              <a:off x="8696706" y="4143138"/>
              <a:ext cx="6395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100" name="Rectangle 99"/>
          <p:cNvSpPr/>
          <p:nvPr/>
        </p:nvSpPr>
        <p:spPr>
          <a:xfrm>
            <a:off x="5768113" y="3120541"/>
            <a:ext cx="1951175" cy="261610"/>
          </a:xfrm>
          <a:prstGeom prst="rect">
            <a:avLst/>
          </a:prstGeom>
        </p:spPr>
        <p:txBody>
          <a:bodyPr wrap="none">
            <a:spAutoFit/>
          </a:bodyPr>
          <a:lstStyle/>
          <a:p>
            <a:r>
              <a:rPr lang="en-NZ" sz="1100" dirty="0"/>
              <a:t>HR 0.78, 95% CI 0.55, 1.10</a:t>
            </a:r>
            <a:endParaRPr lang="en-GB" sz="1100" dirty="0"/>
          </a:p>
        </p:txBody>
      </p:sp>
    </p:spTree>
    <p:custDataLst>
      <p:tags r:id="rId1"/>
    </p:custDataLst>
    <p:extLst>
      <p:ext uri="{BB962C8B-B14F-4D97-AF65-F5344CB8AC3E}">
        <p14:creationId xmlns:p14="http://schemas.microsoft.com/office/powerpoint/2010/main" val="4135240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
          <p:cNvSpPr txBox="1">
            <a:spLocks noChangeArrowheads="1"/>
          </p:cNvSpPr>
          <p:nvPr/>
        </p:nvSpPr>
        <p:spPr bwMode="auto">
          <a:xfrm>
            <a:off x="228600" y="1320800"/>
            <a:ext cx="86868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spcAft>
                <a:spcPts val="300"/>
              </a:spcAft>
            </a:pPr>
            <a:r>
              <a:rPr lang="en-GB" sz="1800" b="1" dirty="0"/>
              <a:t>Study objective</a:t>
            </a:r>
          </a:p>
          <a:p>
            <a:pPr lvl="1">
              <a:spcAft>
                <a:spcPts val="300"/>
              </a:spcAft>
            </a:pPr>
            <a:r>
              <a:rPr lang="en-GB" sz="1800" dirty="0"/>
              <a:t>To determine if addition of </a:t>
            </a:r>
            <a:r>
              <a:rPr lang="en-NZ" sz="1800" dirty="0"/>
              <a:t>Imprime PGG to standard of care chemotherapy will improve ORR in patients with advanced NSCLC</a:t>
            </a:r>
          </a:p>
        </p:txBody>
      </p:sp>
      <p:sp>
        <p:nvSpPr>
          <p:cNvPr id="5122" name="Rectangle 2"/>
          <p:cNvSpPr>
            <a:spLocks noGrp="1" noChangeArrowheads="1"/>
          </p:cNvSpPr>
          <p:nvPr>
            <p:ph type="title"/>
          </p:nvPr>
        </p:nvSpPr>
        <p:spPr/>
        <p:txBody>
          <a:bodyPr/>
          <a:lstStyle/>
          <a:p>
            <a:r>
              <a:rPr lang="en-US" sz="1800" dirty="0">
                <a:ea typeface="Lucida Grande"/>
                <a:cs typeface="Lucida Grande"/>
              </a:rPr>
              <a:t>LBA32: </a:t>
            </a:r>
            <a:r>
              <a:rPr lang="en-US" sz="1800" dirty="0" err="1">
                <a:ea typeface="Lucida Grande"/>
                <a:cs typeface="Lucida Grande"/>
              </a:rPr>
              <a:t>Imprime</a:t>
            </a:r>
            <a:r>
              <a:rPr lang="en-US" sz="1800" dirty="0">
                <a:ea typeface="Lucida Grande"/>
                <a:cs typeface="Lucida Grande"/>
              </a:rPr>
              <a:t> PGG, a novel immune modulator, in the 1st-line treatment of stage IV NSCLC: Results from a randomized, controlled, multicenter phase 2 study – Engel-Riedel et al </a:t>
            </a:r>
            <a:endParaRPr lang="en-GB" sz="1800" dirty="0"/>
          </a:p>
        </p:txBody>
      </p:sp>
      <p:sp>
        <p:nvSpPr>
          <p:cNvPr id="5125" name="Text Box 5"/>
          <p:cNvSpPr txBox="1">
            <a:spLocks noChangeArrowheads="1"/>
          </p:cNvSpPr>
          <p:nvPr/>
        </p:nvSpPr>
        <p:spPr bwMode="auto">
          <a:xfrm>
            <a:off x="231774" y="5983869"/>
            <a:ext cx="415734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a:solidFill>
                  <a:srgbClr val="363636"/>
                </a:solidFill>
              </a:rPr>
              <a:t>*Standard of care chemotherapy (carboplatin AUC6, paclitaxel 200 mg/m</a:t>
            </a:r>
            <a:r>
              <a:rPr lang="en-GB" sz="1200" baseline="30000" dirty="0">
                <a:solidFill>
                  <a:srgbClr val="363636"/>
                </a:solidFill>
              </a:rPr>
              <a:t>2</a:t>
            </a:r>
            <a:r>
              <a:rPr lang="en-GB" sz="1200" dirty="0">
                <a:solidFill>
                  <a:srgbClr val="363636"/>
                </a:solidFill>
              </a:rPr>
              <a:t> IV D2 q3w + bevacizumab 15 mg/kg IV D1, D8 and D15)</a:t>
            </a:r>
          </a:p>
          <a:p>
            <a:r>
              <a:rPr lang="en-GB" sz="1200" dirty="0">
                <a:solidFill>
                  <a:srgbClr val="363636"/>
                </a:solidFill>
              </a:rPr>
              <a:t>TTP, time to progression</a:t>
            </a:r>
          </a:p>
        </p:txBody>
      </p:sp>
      <p:sp>
        <p:nvSpPr>
          <p:cNvPr id="7" name="Rectangle 9"/>
          <p:cNvSpPr>
            <a:spLocks noGrp="1" noChangeArrowheads="1"/>
          </p:cNvSpPr>
          <p:nvPr>
            <p:ph sz="half" idx="1"/>
          </p:nvPr>
        </p:nvSpPr>
        <p:spPr>
          <a:xfrm>
            <a:off x="228600" y="5106886"/>
            <a:ext cx="4267200" cy="867194"/>
          </a:xfrm>
        </p:spPr>
        <p:txBody>
          <a:bodyPr/>
          <a:lstStyle/>
          <a:p>
            <a:pPr marL="0" indent="0">
              <a:buNone/>
            </a:pPr>
            <a:r>
              <a:rPr lang="en-GB" sz="1600" b="1" dirty="0"/>
              <a:t>Primary endpoint</a:t>
            </a:r>
          </a:p>
          <a:p>
            <a:r>
              <a:rPr lang="en-GB" sz="1600" dirty="0"/>
              <a:t>ORR</a:t>
            </a:r>
          </a:p>
        </p:txBody>
      </p:sp>
      <p:sp>
        <p:nvSpPr>
          <p:cNvPr id="8" name="Content Placeholder 26"/>
          <p:cNvSpPr txBox="1">
            <a:spLocks/>
          </p:cNvSpPr>
          <p:nvPr/>
        </p:nvSpPr>
        <p:spPr>
          <a:xfrm>
            <a:off x="4648200" y="5106886"/>
            <a:ext cx="4267200" cy="1101713"/>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dirty="0"/>
              <a:t>Secondary endpoints</a:t>
            </a:r>
          </a:p>
          <a:p>
            <a:r>
              <a:rPr lang="en-GB" sz="1600" dirty="0"/>
              <a:t>Duration of response, TTP, PFS, OS</a:t>
            </a:r>
          </a:p>
          <a:p>
            <a:r>
              <a:rPr lang="en-GB" sz="1600" dirty="0"/>
              <a:t>Safety</a:t>
            </a:r>
          </a:p>
        </p:txBody>
      </p:sp>
      <p:sp>
        <p:nvSpPr>
          <p:cNvPr id="9" name="Oval 14"/>
          <p:cNvSpPr>
            <a:spLocks noChangeArrowheads="1"/>
          </p:cNvSpPr>
          <p:nvPr/>
        </p:nvSpPr>
        <p:spPr bwMode="auto">
          <a:xfrm>
            <a:off x="3523189" y="3324122"/>
            <a:ext cx="583595" cy="584200"/>
          </a:xfrm>
          <a:prstGeom prst="ellipse">
            <a:avLst/>
          </a:prstGeom>
          <a:noFill/>
          <a:ln w="28575">
            <a:solidFill>
              <a:schemeClr val="bg1"/>
            </a:solidFill>
            <a:round/>
            <a:headEnd/>
            <a:tailEnd/>
          </a:ln>
        </p:spPr>
        <p:txBody>
          <a:bodyPr wrap="none" anchor="ctr"/>
          <a:lstStyle/>
          <a:p>
            <a:pPr algn="ctr"/>
            <a:r>
              <a:rPr lang="en-GB" altLang="zh-CN" b="1" dirty="0">
                <a:solidFill>
                  <a:schemeClr val="bg1"/>
                </a:solidFill>
                <a:ea typeface="SimSun" pitchFamily="2" charset="-122"/>
              </a:rPr>
              <a:t>R </a:t>
            </a:r>
          </a:p>
          <a:p>
            <a:pPr algn="ctr"/>
            <a:r>
              <a:rPr lang="en-GB" altLang="zh-CN" b="1" dirty="0">
                <a:solidFill>
                  <a:schemeClr val="bg1"/>
                </a:solidFill>
                <a:ea typeface="SimSun" pitchFamily="2" charset="-122"/>
              </a:rPr>
              <a:t>2:1</a:t>
            </a:r>
          </a:p>
        </p:txBody>
      </p:sp>
      <p:cxnSp>
        <p:nvCxnSpPr>
          <p:cNvPr id="10" name="AutoShape 15"/>
          <p:cNvCxnSpPr>
            <a:cxnSpLocks noChangeShapeType="1"/>
            <a:stCxn id="9" idx="0"/>
          </p:cNvCxnSpPr>
          <p:nvPr/>
        </p:nvCxnSpPr>
        <p:spPr bwMode="auto">
          <a:xfrm rot="5400000" flipH="1" flipV="1">
            <a:off x="3817841" y="2695002"/>
            <a:ext cx="626267" cy="631975"/>
          </a:xfrm>
          <a:prstGeom prst="bentConnector2">
            <a:avLst/>
          </a:prstGeom>
          <a:noFill/>
          <a:ln w="38100">
            <a:solidFill>
              <a:schemeClr val="bg1"/>
            </a:solidFill>
            <a:miter lim="800000"/>
            <a:headEnd/>
            <a:tailEnd type="triangle" w="med" len="med"/>
          </a:ln>
        </p:spPr>
      </p:cxnSp>
      <p:cxnSp>
        <p:nvCxnSpPr>
          <p:cNvPr id="11" name="AutoShape 16"/>
          <p:cNvCxnSpPr>
            <a:cxnSpLocks noChangeShapeType="1"/>
            <a:stCxn id="9" idx="4"/>
          </p:cNvCxnSpPr>
          <p:nvPr/>
        </p:nvCxnSpPr>
        <p:spPr bwMode="auto">
          <a:xfrm rot="16200000" flipH="1">
            <a:off x="3821015" y="3902293"/>
            <a:ext cx="619919" cy="631975"/>
          </a:xfrm>
          <a:prstGeom prst="bentConnector2">
            <a:avLst/>
          </a:prstGeom>
          <a:noFill/>
          <a:ln w="38100">
            <a:solidFill>
              <a:schemeClr val="bg1"/>
            </a:solidFill>
            <a:miter lim="800000"/>
            <a:headEnd/>
            <a:tailEnd type="triangle" w="med" len="med"/>
          </a:ln>
        </p:spPr>
      </p:cxnSp>
      <p:cxnSp>
        <p:nvCxnSpPr>
          <p:cNvPr id="15" name="AutoShape 19"/>
          <p:cNvCxnSpPr>
            <a:cxnSpLocks noChangeShapeType="1"/>
            <a:endCxn id="9" idx="2"/>
          </p:cNvCxnSpPr>
          <p:nvPr/>
        </p:nvCxnSpPr>
        <p:spPr bwMode="auto">
          <a:xfrm>
            <a:off x="3266466" y="3616222"/>
            <a:ext cx="256723" cy="0"/>
          </a:xfrm>
          <a:prstGeom prst="straightConnector1">
            <a:avLst/>
          </a:prstGeom>
          <a:noFill/>
          <a:ln w="38100">
            <a:solidFill>
              <a:schemeClr val="bg1"/>
            </a:solidFill>
            <a:round/>
            <a:headEnd/>
            <a:tailEnd type="triangle" w="med" len="med"/>
          </a:ln>
        </p:spPr>
      </p:cxnSp>
      <p:cxnSp>
        <p:nvCxnSpPr>
          <p:cNvPr id="16" name="AutoShape 20"/>
          <p:cNvCxnSpPr>
            <a:cxnSpLocks noChangeShapeType="1"/>
            <a:stCxn id="19" idx="3"/>
          </p:cNvCxnSpPr>
          <p:nvPr/>
        </p:nvCxnSpPr>
        <p:spPr bwMode="auto">
          <a:xfrm>
            <a:off x="6140824" y="4528241"/>
            <a:ext cx="1698550" cy="0"/>
          </a:xfrm>
          <a:prstGeom prst="straightConnector1">
            <a:avLst/>
          </a:prstGeom>
          <a:noFill/>
          <a:ln w="38100">
            <a:solidFill>
              <a:schemeClr val="bg1"/>
            </a:solidFill>
            <a:prstDash val="dash"/>
            <a:round/>
            <a:headEnd/>
            <a:tailEnd type="triangle" w="med" len="med"/>
          </a:ln>
        </p:spPr>
      </p:cxnSp>
      <p:cxnSp>
        <p:nvCxnSpPr>
          <p:cNvPr id="17" name="AutoShape 21"/>
          <p:cNvCxnSpPr>
            <a:cxnSpLocks noChangeShapeType="1"/>
            <a:stCxn id="20" idx="3"/>
          </p:cNvCxnSpPr>
          <p:nvPr/>
        </p:nvCxnSpPr>
        <p:spPr bwMode="auto">
          <a:xfrm>
            <a:off x="6141850" y="2697855"/>
            <a:ext cx="1697524" cy="0"/>
          </a:xfrm>
          <a:prstGeom prst="straightConnector1">
            <a:avLst/>
          </a:prstGeom>
          <a:noFill/>
          <a:ln w="38100">
            <a:solidFill>
              <a:schemeClr val="bg1"/>
            </a:solidFill>
            <a:round/>
            <a:headEnd/>
            <a:tailEnd type="triangle" w="med" len="med"/>
          </a:ln>
        </p:spPr>
      </p:cxnSp>
      <p:sp>
        <p:nvSpPr>
          <p:cNvPr id="18" name="AutoShape 9"/>
          <p:cNvSpPr>
            <a:spLocks noChangeArrowheads="1"/>
          </p:cNvSpPr>
          <p:nvPr/>
        </p:nvSpPr>
        <p:spPr bwMode="auto">
          <a:xfrm>
            <a:off x="228600" y="2706808"/>
            <a:ext cx="3028576" cy="1726766"/>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algn="l" defTabSz="892175" eaLnBrk="0" hangingPunct="0">
              <a:spcAft>
                <a:spcPct val="30000"/>
              </a:spcAft>
            </a:pPr>
            <a:r>
              <a:rPr lang="en-US" altLang="zh-CN" sz="1600" dirty="0">
                <a:solidFill>
                  <a:schemeClr val="tx2"/>
                </a:solidFill>
                <a:ea typeface="SimSun" pitchFamily="2" charset="-122"/>
              </a:rPr>
              <a:t>Key patient inclusion criteria</a:t>
            </a:r>
            <a:endParaRPr lang="en-GB" altLang="zh-CN" sz="1600" dirty="0">
              <a:solidFill>
                <a:schemeClr val="tx2"/>
              </a:solidFill>
              <a:ea typeface="SimSun" pitchFamily="2" charset="-122"/>
            </a:endParaRPr>
          </a:p>
          <a:p>
            <a:pPr marL="228600" indent="-228600" algn="l" defTabSz="892175" eaLnBrk="0" hangingPunct="0">
              <a:spcAft>
                <a:spcPct val="30000"/>
              </a:spcAft>
              <a:buFont typeface="Arial" pitchFamily="34" charset="0"/>
              <a:buChar char="•"/>
            </a:pPr>
            <a:r>
              <a:rPr lang="en-GB" altLang="zh-CN" sz="1600" dirty="0">
                <a:solidFill>
                  <a:schemeClr val="tx2"/>
                </a:solidFill>
                <a:ea typeface="SimSun" pitchFamily="2" charset="-122"/>
              </a:rPr>
              <a:t>Untreated stage IV NSCLC</a:t>
            </a:r>
            <a:endParaRPr lang="en-GB" altLang="zh-CN" sz="1600" i="1" dirty="0">
              <a:solidFill>
                <a:schemeClr val="tx2"/>
              </a:solidFill>
              <a:ea typeface="SimSun" pitchFamily="2" charset="-122"/>
            </a:endParaRPr>
          </a:p>
          <a:p>
            <a:pPr marL="228600" indent="-228600" algn="l" defTabSz="892175" eaLnBrk="0" hangingPunct="0">
              <a:spcAft>
                <a:spcPct val="30000"/>
              </a:spcAft>
              <a:buFont typeface="Arial" pitchFamily="34" charset="0"/>
              <a:buChar char="•"/>
            </a:pPr>
            <a:r>
              <a:rPr lang="en-GB" altLang="zh-CN" sz="1600" dirty="0">
                <a:solidFill>
                  <a:schemeClr val="tx2"/>
                </a:solidFill>
                <a:ea typeface="SimSun" pitchFamily="2" charset="-122"/>
              </a:rPr>
              <a:t>ECOG PS 0 or 1</a:t>
            </a:r>
          </a:p>
          <a:p>
            <a:pPr marL="228600" indent="-228600" algn="l" defTabSz="892175" eaLnBrk="0" hangingPunct="0">
              <a:spcAft>
                <a:spcPct val="30000"/>
              </a:spcAft>
              <a:buFont typeface="Arial" pitchFamily="34" charset="0"/>
              <a:buChar char="•"/>
            </a:pPr>
            <a:r>
              <a:rPr lang="en-GB" altLang="zh-CN" sz="1600" dirty="0">
                <a:solidFill>
                  <a:schemeClr val="tx2"/>
                </a:solidFill>
                <a:ea typeface="SimSun" pitchFamily="2" charset="-122"/>
              </a:rPr>
              <a:t>Life expectancy &gt;3 months</a:t>
            </a:r>
          </a:p>
          <a:p>
            <a:pPr marL="292100" indent="-292100" algn="l" defTabSz="892175" eaLnBrk="0" hangingPunct="0">
              <a:spcAft>
                <a:spcPct val="30000"/>
              </a:spcAft>
              <a:buFont typeface="Wingdings" pitchFamily="2" charset="2"/>
              <a:buNone/>
            </a:pPr>
            <a:r>
              <a:rPr lang="en-GB" altLang="zh-CN" sz="1600" dirty="0">
                <a:solidFill>
                  <a:schemeClr val="tx2"/>
                </a:solidFill>
                <a:ea typeface="SimSun" pitchFamily="2" charset="-122"/>
              </a:rPr>
              <a:t>(n=92)</a:t>
            </a:r>
          </a:p>
        </p:txBody>
      </p:sp>
      <p:sp>
        <p:nvSpPr>
          <p:cNvPr id="19" name="AutoShape 12"/>
          <p:cNvSpPr>
            <a:spLocks noChangeArrowheads="1"/>
          </p:cNvSpPr>
          <p:nvPr/>
        </p:nvSpPr>
        <p:spPr bwMode="auto">
          <a:xfrm>
            <a:off x="4402139" y="4117873"/>
            <a:ext cx="1738685"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a:solidFill>
                  <a:schemeClr val="tx2"/>
                </a:solidFill>
                <a:ea typeface="SimSun" pitchFamily="2" charset="-122"/>
              </a:rPr>
              <a:t>Chemotherapy*</a:t>
            </a:r>
          </a:p>
          <a:p>
            <a:pPr algn="ctr" defTabSz="892175" eaLnBrk="0" hangingPunct="0"/>
            <a:r>
              <a:rPr lang="en-GB" altLang="zh-CN" sz="1600" dirty="0">
                <a:solidFill>
                  <a:schemeClr val="tx2"/>
                </a:solidFill>
                <a:ea typeface="SimSun" pitchFamily="2" charset="-122"/>
              </a:rPr>
              <a:t>(n=31)</a:t>
            </a:r>
          </a:p>
        </p:txBody>
      </p:sp>
      <p:sp>
        <p:nvSpPr>
          <p:cNvPr id="20" name="AutoShape 8"/>
          <p:cNvSpPr>
            <a:spLocks noChangeArrowheads="1"/>
          </p:cNvSpPr>
          <p:nvPr/>
        </p:nvSpPr>
        <p:spPr bwMode="auto">
          <a:xfrm>
            <a:off x="4402139" y="2287486"/>
            <a:ext cx="1739711"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dirty="0">
                <a:solidFill>
                  <a:schemeClr val="tx2"/>
                </a:solidFill>
                <a:ea typeface="SimSun" pitchFamily="2" charset="-122"/>
              </a:rPr>
              <a:t>Chemotherapy* + </a:t>
            </a:r>
            <a:r>
              <a:rPr lang="en-GB" altLang="zh-CN" sz="1600" dirty="0" err="1">
                <a:solidFill>
                  <a:schemeClr val="tx2"/>
                </a:solidFill>
                <a:ea typeface="SimSun" pitchFamily="2" charset="-122"/>
              </a:rPr>
              <a:t>Imprime</a:t>
            </a:r>
            <a:r>
              <a:rPr lang="en-GB" altLang="zh-CN" sz="1600" dirty="0">
                <a:solidFill>
                  <a:schemeClr val="tx2"/>
                </a:solidFill>
                <a:ea typeface="SimSun" pitchFamily="2" charset="-122"/>
              </a:rPr>
              <a:t> PGG</a:t>
            </a:r>
          </a:p>
          <a:p>
            <a:pPr algn="ctr" defTabSz="892175" eaLnBrk="0" hangingPunct="0"/>
            <a:r>
              <a:rPr lang="en-GB" altLang="zh-CN" sz="1600" dirty="0">
                <a:solidFill>
                  <a:schemeClr val="tx2"/>
                </a:solidFill>
                <a:ea typeface="SimSun" pitchFamily="2" charset="-122"/>
              </a:rPr>
              <a:t>(n=61)</a:t>
            </a:r>
          </a:p>
        </p:txBody>
      </p:sp>
      <p:sp>
        <p:nvSpPr>
          <p:cNvPr id="28" name="AutoShape 12"/>
          <p:cNvSpPr>
            <a:spLocks noChangeArrowheads="1"/>
          </p:cNvSpPr>
          <p:nvPr/>
        </p:nvSpPr>
        <p:spPr bwMode="auto">
          <a:xfrm>
            <a:off x="6870394" y="4120863"/>
            <a:ext cx="1738685"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err="1">
                <a:solidFill>
                  <a:schemeClr val="tx2"/>
                </a:solidFill>
                <a:ea typeface="SimSun" pitchFamily="2" charset="-122"/>
              </a:rPr>
              <a:t>Bevacizumab</a:t>
            </a:r>
            <a:endParaRPr lang="en-GB" altLang="zh-CN" sz="1600" dirty="0">
              <a:solidFill>
                <a:schemeClr val="tx2"/>
              </a:solidFill>
              <a:ea typeface="SimSun" pitchFamily="2" charset="-122"/>
            </a:endParaRPr>
          </a:p>
          <a:p>
            <a:pPr algn="ctr" defTabSz="892175" eaLnBrk="0" hangingPunct="0"/>
            <a:r>
              <a:rPr lang="en-GB" altLang="zh-CN" sz="1600" dirty="0">
                <a:solidFill>
                  <a:schemeClr val="tx2"/>
                </a:solidFill>
                <a:ea typeface="SimSun" pitchFamily="2" charset="-122"/>
              </a:rPr>
              <a:t>maintenance</a:t>
            </a:r>
          </a:p>
        </p:txBody>
      </p:sp>
      <p:sp>
        <p:nvSpPr>
          <p:cNvPr id="29" name="AutoShape 8"/>
          <p:cNvSpPr>
            <a:spLocks noChangeArrowheads="1"/>
          </p:cNvSpPr>
          <p:nvPr/>
        </p:nvSpPr>
        <p:spPr bwMode="auto">
          <a:xfrm>
            <a:off x="6870394" y="2290476"/>
            <a:ext cx="1739711"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dirty="0" err="1">
                <a:solidFill>
                  <a:schemeClr val="tx2"/>
                </a:solidFill>
                <a:ea typeface="SimSun" pitchFamily="2" charset="-122"/>
              </a:rPr>
              <a:t>Bevacizumab</a:t>
            </a:r>
            <a:r>
              <a:rPr lang="en-GB" altLang="zh-CN" sz="1600" dirty="0">
                <a:solidFill>
                  <a:schemeClr val="tx2"/>
                </a:solidFill>
                <a:ea typeface="SimSun" pitchFamily="2" charset="-122"/>
              </a:rPr>
              <a:t> + </a:t>
            </a:r>
            <a:r>
              <a:rPr lang="en-GB" altLang="zh-CN" sz="1600" dirty="0" err="1">
                <a:solidFill>
                  <a:schemeClr val="tx2"/>
                </a:solidFill>
                <a:ea typeface="SimSun" pitchFamily="2" charset="-122"/>
              </a:rPr>
              <a:t>Imprime</a:t>
            </a:r>
            <a:r>
              <a:rPr lang="en-GB" altLang="zh-CN" sz="1600" dirty="0">
                <a:solidFill>
                  <a:schemeClr val="tx2"/>
                </a:solidFill>
                <a:ea typeface="SimSun" pitchFamily="2" charset="-122"/>
              </a:rPr>
              <a:t> PGG</a:t>
            </a:r>
          </a:p>
          <a:p>
            <a:pPr algn="ctr" defTabSz="892175" eaLnBrk="0" hangingPunct="0"/>
            <a:r>
              <a:rPr lang="en-GB" altLang="zh-CN" sz="1600" dirty="0">
                <a:solidFill>
                  <a:schemeClr val="tx2"/>
                </a:solidFill>
                <a:ea typeface="SimSun" pitchFamily="2" charset="-122"/>
              </a:rPr>
              <a:t>maintenance</a:t>
            </a:r>
          </a:p>
        </p:txBody>
      </p:sp>
      <p:sp>
        <p:nvSpPr>
          <p:cNvPr id="23" name="Text Box 4"/>
          <p:cNvSpPr txBox="1">
            <a:spLocks noChangeArrowheads="1"/>
          </p:cNvSpPr>
          <p:nvPr/>
        </p:nvSpPr>
        <p:spPr bwMode="auto">
          <a:xfrm>
            <a:off x="4614914" y="6474897"/>
            <a:ext cx="4308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a:solidFill>
                  <a:srgbClr val="002850"/>
                </a:solidFill>
              </a:rPr>
              <a:t>Engel-Riedel </a:t>
            </a:r>
            <a:r>
              <a:rPr lang="en-GB" sz="1200" dirty="0">
                <a:solidFill>
                  <a:srgbClr val="363636"/>
                </a:solidFill>
              </a:rPr>
              <a:t>et 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LBA32</a:t>
            </a:r>
            <a:endParaRPr lang="en-GB" sz="1200" dirty="0"/>
          </a:p>
        </p:txBody>
      </p:sp>
    </p:spTree>
    <p:custDataLst>
      <p:tags r:id="rId1"/>
    </p:custDataLst>
    <p:extLst>
      <p:ext uri="{BB962C8B-B14F-4D97-AF65-F5344CB8AC3E}">
        <p14:creationId xmlns:p14="http://schemas.microsoft.com/office/powerpoint/2010/main" val="66633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a:t>
            </a:r>
          </a:p>
        </p:txBody>
      </p:sp>
      <p:sp>
        <p:nvSpPr>
          <p:cNvPr id="3" name="Content Placeholder 2"/>
          <p:cNvSpPr>
            <a:spLocks noGrp="1"/>
          </p:cNvSpPr>
          <p:nvPr>
            <p:ph idx="1"/>
          </p:nvPr>
        </p:nvSpPr>
        <p:spPr/>
        <p:txBody>
          <a:bodyPr/>
          <a:lstStyle/>
          <a:p>
            <a:r>
              <a:rPr lang="en-GB" dirty="0"/>
              <a:t>Biomarkers</a:t>
            </a:r>
          </a:p>
          <a:p>
            <a:r>
              <a:rPr lang="en-GB" dirty="0"/>
              <a:t>Early stage and locally advanced NSCLC – Stages I, II and III</a:t>
            </a:r>
          </a:p>
          <a:p>
            <a:r>
              <a:rPr lang="en-GB" dirty="0"/>
              <a:t>Advanced NSCLC – Not radically treatable stage III and stage IV</a:t>
            </a:r>
          </a:p>
          <a:p>
            <a:pPr lvl="1"/>
            <a:r>
              <a:rPr lang="en-GB" dirty="0"/>
              <a:t>1</a:t>
            </a:r>
            <a:r>
              <a:rPr lang="en-GB" baseline="30000" dirty="0"/>
              <a:t>st</a:t>
            </a:r>
            <a:r>
              <a:rPr lang="en-GB" dirty="0"/>
              <a:t> line</a:t>
            </a:r>
          </a:p>
          <a:p>
            <a:pPr lvl="1"/>
            <a:r>
              <a:rPr lang="en-GB" dirty="0"/>
              <a:t>Later lines</a:t>
            </a:r>
          </a:p>
          <a:p>
            <a:r>
              <a:rPr lang="en-GB" dirty="0"/>
              <a:t>Other malignancies</a:t>
            </a:r>
          </a:p>
          <a:p>
            <a:pPr lvl="1"/>
            <a:r>
              <a:rPr lang="en-GB" dirty="0"/>
              <a:t>SCLC and mesothelioma </a:t>
            </a:r>
          </a:p>
          <a:p>
            <a:pPr lvl="1"/>
            <a:r>
              <a:rPr lang="en-GB" dirty="0"/>
              <a:t>Rare tumours</a:t>
            </a:r>
          </a:p>
        </p:txBody>
      </p:sp>
    </p:spTree>
    <p:extLst>
      <p:ext uri="{BB962C8B-B14F-4D97-AF65-F5344CB8AC3E}">
        <p14:creationId xmlns:p14="http://schemas.microsoft.com/office/powerpoint/2010/main" val="12747417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002850"/>
                </a:solidFill>
                <a:ea typeface="Lucida Grande"/>
                <a:cs typeface="Lucida Grande"/>
              </a:rPr>
              <a:t>LBA32: </a:t>
            </a:r>
            <a:r>
              <a:rPr lang="en-US" sz="1800" dirty="0" err="1">
                <a:solidFill>
                  <a:srgbClr val="002850"/>
                </a:solidFill>
                <a:ea typeface="Lucida Grande"/>
                <a:cs typeface="Lucida Grande"/>
              </a:rPr>
              <a:t>Imprime</a:t>
            </a:r>
            <a:r>
              <a:rPr lang="en-US" sz="1800" dirty="0">
                <a:solidFill>
                  <a:srgbClr val="002850"/>
                </a:solidFill>
                <a:ea typeface="Lucida Grande"/>
                <a:cs typeface="Lucida Grande"/>
              </a:rPr>
              <a:t> PGG, a novel immune modulator, in the 1st-line treatment of stage IV NSCLC: Results from a randomized, controlled, multicenter phase 2 study – Engel-Riedel et al </a:t>
            </a:r>
            <a:endParaRPr lang="en-US" sz="2400" dirty="0"/>
          </a:p>
        </p:txBody>
      </p:sp>
      <p:sp>
        <p:nvSpPr>
          <p:cNvPr id="3" name="Content Placeholder 2"/>
          <p:cNvSpPr>
            <a:spLocks noGrp="1"/>
          </p:cNvSpPr>
          <p:nvPr>
            <p:ph idx="1"/>
          </p:nvPr>
        </p:nvSpPr>
        <p:spPr/>
        <p:txBody>
          <a:bodyPr/>
          <a:lstStyle/>
          <a:p>
            <a:r>
              <a:rPr lang="en-US" sz="1600" b="1" dirty="0"/>
              <a:t>Key results</a:t>
            </a:r>
          </a:p>
          <a:p>
            <a:pPr lvl="1"/>
            <a:r>
              <a:rPr lang="en-US" sz="1600" dirty="0" err="1"/>
              <a:t>Imprime</a:t>
            </a:r>
            <a:r>
              <a:rPr lang="en-US" sz="1600" dirty="0"/>
              <a:t> PGG increased ORR by approximately 16.9% and increased the duration of response by 4.7 months</a:t>
            </a:r>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marL="252412" lvl="1" indent="0">
              <a:buNone/>
            </a:pPr>
            <a:endParaRPr lang="en-US" sz="1600" dirty="0"/>
          </a:p>
          <a:p>
            <a:pPr lvl="1"/>
            <a:r>
              <a:rPr lang="en-US" sz="1600" dirty="0"/>
              <a:t>Although the study was not powered for time-to-event endpoints, there was a trend towards improved PFS and OS, with an increase in median survival of 4.5 months and a 34% reduction in the risk of death</a:t>
            </a:r>
          </a:p>
          <a:p>
            <a:r>
              <a:rPr lang="en-US" sz="1600" b="1" dirty="0"/>
              <a:t>Conclusion</a:t>
            </a:r>
          </a:p>
          <a:p>
            <a:pPr lvl="1"/>
            <a:r>
              <a:rPr lang="en-US" sz="1600" dirty="0"/>
              <a:t>In combination with standard of care chemotherapy, </a:t>
            </a:r>
            <a:r>
              <a:rPr lang="en-US" sz="1600" dirty="0" err="1"/>
              <a:t>Imprime</a:t>
            </a:r>
            <a:r>
              <a:rPr lang="en-US" sz="1600" dirty="0"/>
              <a:t> PGG improved ORR and duration of response in patients with non-squamous NSCLC</a:t>
            </a:r>
          </a:p>
        </p:txBody>
      </p:sp>
      <p:graphicFrame>
        <p:nvGraphicFramePr>
          <p:cNvPr id="4" name="Group 88"/>
          <p:cNvGraphicFramePr>
            <a:graphicFrameLocks noGrp="1"/>
          </p:cNvGraphicFramePr>
          <p:nvPr>
            <p:extLst>
              <p:ext uri="{D42A27DB-BD31-4B8C-83A1-F6EECF244321}">
                <p14:modId xmlns:p14="http://schemas.microsoft.com/office/powerpoint/2010/main" val="4499145"/>
              </p:ext>
            </p:extLst>
          </p:nvPr>
        </p:nvGraphicFramePr>
        <p:xfrm>
          <a:off x="258481" y="2269864"/>
          <a:ext cx="8686799" cy="2345155"/>
        </p:xfrm>
        <a:graphic>
          <a:graphicData uri="http://schemas.openxmlformats.org/drawingml/2006/table">
            <a:tbl>
              <a:tblPr firstRow="1" bandRow="1">
                <a:tableStyleId>{69012ECD-51FC-41F1-AA8D-1B2483CD663E}</a:tableStyleId>
              </a:tblPr>
              <a:tblGrid>
                <a:gridCol w="1788459">
                  <a:extLst>
                    <a:ext uri="{9D8B030D-6E8A-4147-A177-3AD203B41FA5}">
                      <a16:colId xmlns:a16="http://schemas.microsoft.com/office/drawing/2014/main" val="20000"/>
                    </a:ext>
                  </a:extLst>
                </a:gridCol>
                <a:gridCol w="820884">
                  <a:extLst>
                    <a:ext uri="{9D8B030D-6E8A-4147-A177-3AD203B41FA5}">
                      <a16:colId xmlns:a16="http://schemas.microsoft.com/office/drawing/2014/main" val="20001"/>
                    </a:ext>
                  </a:extLst>
                </a:gridCol>
                <a:gridCol w="2017939">
                  <a:extLst>
                    <a:ext uri="{9D8B030D-6E8A-4147-A177-3AD203B41FA5}">
                      <a16:colId xmlns:a16="http://schemas.microsoft.com/office/drawing/2014/main" val="20002"/>
                    </a:ext>
                  </a:extLst>
                </a:gridCol>
                <a:gridCol w="941294">
                  <a:extLst>
                    <a:ext uri="{9D8B030D-6E8A-4147-A177-3AD203B41FA5}">
                      <a16:colId xmlns:a16="http://schemas.microsoft.com/office/drawing/2014/main" val="20003"/>
                    </a:ext>
                  </a:extLst>
                </a:gridCol>
                <a:gridCol w="1598859">
                  <a:extLst>
                    <a:ext uri="{9D8B030D-6E8A-4147-A177-3AD203B41FA5}">
                      <a16:colId xmlns:a16="http://schemas.microsoft.com/office/drawing/2014/main" val="20004"/>
                    </a:ext>
                  </a:extLst>
                </a:gridCol>
                <a:gridCol w="1519364">
                  <a:extLst>
                    <a:ext uri="{9D8B030D-6E8A-4147-A177-3AD203B41FA5}">
                      <a16:colId xmlns:a16="http://schemas.microsoft.com/office/drawing/2014/main" val="20005"/>
                    </a:ext>
                  </a:extLst>
                </a:gridCol>
              </a:tblGrid>
              <a:tr h="2901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marL="45720" marR="45720" anchor="ctr" horzOverflow="overflow"/>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err="1">
                          <a:ln>
                            <a:noFill/>
                          </a:ln>
                          <a:solidFill>
                            <a:schemeClr val="tx2"/>
                          </a:solidFill>
                          <a:effectLst/>
                        </a:rPr>
                        <a:t>Imprime</a:t>
                      </a:r>
                      <a:r>
                        <a:rPr kumimoji="0" lang="en-GB" sz="1400" u="none" strike="noStrike" cap="none" normalizeH="0" baseline="0" dirty="0">
                          <a:ln>
                            <a:noFill/>
                          </a:ln>
                          <a:solidFill>
                            <a:schemeClr val="tx2"/>
                          </a:solidFill>
                          <a:effectLst/>
                        </a:rPr>
                        <a:t> PGG (n=48)</a:t>
                      </a:r>
                      <a:endParaRPr kumimoji="0" lang="en-GB" sz="1400" b="1" i="0" u="none" strike="noStrike" cap="none" normalizeH="0" baseline="0" dirty="0">
                        <a:ln>
                          <a:noFill/>
                        </a:ln>
                        <a:solidFill>
                          <a:schemeClr val="tx2"/>
                        </a:solidFill>
                        <a:effectLst/>
                        <a:latin typeface="Arial" charset="0"/>
                        <a:cs typeface="Arial" charset="0"/>
                      </a:endParaRPr>
                    </a:p>
                  </a:txBody>
                  <a:tcPr marL="45720" marR="45720"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Arial" charset="0"/>
                        <a:cs typeface="Arial" charset="0"/>
                      </a:endParaRPr>
                    </a:p>
                  </a:txBody>
                  <a:tcPr marL="45720" marR="45720" anchor="ctr" horzOverflow="overflow"/>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tx2"/>
                          </a:solidFill>
                          <a:effectLst/>
                        </a:rPr>
                        <a:t>Control (n=23)</a:t>
                      </a:r>
                      <a:endParaRPr kumimoji="0" lang="en-GB" sz="1400" b="1" i="0" u="none" strike="noStrike" cap="none" normalizeH="0" baseline="0" dirty="0">
                        <a:ln>
                          <a:noFill/>
                        </a:ln>
                        <a:solidFill>
                          <a:schemeClr val="tx2"/>
                        </a:solidFill>
                        <a:effectLst/>
                        <a:latin typeface="Arial" charset="0"/>
                        <a:cs typeface="Arial" charset="0"/>
                      </a:endParaRPr>
                    </a:p>
                  </a:txBody>
                  <a:tcPr marL="45720" marR="45720"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Arial" charset="0"/>
                        <a:cs typeface="Arial" charset="0"/>
                      </a:endParaRPr>
                    </a:p>
                  </a:txBody>
                  <a:tcPr marL="45720" marR="45720" anchor="ctr" horzOverflow="overflow"/>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tx2"/>
                          </a:solidFill>
                          <a:effectLst/>
                        </a:rPr>
                        <a:t>p value</a:t>
                      </a:r>
                      <a:endParaRPr kumimoji="0" lang="en-GB" sz="1400" b="1" i="0" u="none" strike="noStrike" cap="none" normalizeH="0" baseline="0" dirty="0">
                        <a:ln>
                          <a:noFill/>
                        </a:ln>
                        <a:solidFill>
                          <a:schemeClr val="tx2"/>
                        </a:solidFill>
                        <a:effectLst/>
                        <a:latin typeface="Arial" charset="0"/>
                        <a:cs typeface="Arial" charset="0"/>
                      </a:endParaRPr>
                    </a:p>
                  </a:txBody>
                  <a:tcPr marL="45720" marR="45720" anchor="ctr" horzOverflow="overflow"/>
                </a:tc>
                <a:extLst>
                  <a:ext uri="{0D108BD9-81ED-4DB2-BD59-A6C34878D82A}">
                    <a16:rowId xmlns:a16="http://schemas.microsoft.com/office/drawing/2014/main" val="10000"/>
                  </a:ext>
                </a:extLst>
              </a:tr>
              <a:tr h="2901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marL="45720" marR="45720" anchor="ctr" horzOverflow="overflow">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Arial" charset="0"/>
                          <a:cs typeface="Arial" charset="0"/>
                        </a:rPr>
                        <a:t>N</a:t>
                      </a:r>
                    </a:p>
                  </a:txBody>
                  <a:tcPr marL="45720" marR="45720" anchor="ctr" horzOverflow="overflow">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Arial" charset="0"/>
                          <a:cs typeface="Arial" charset="0"/>
                        </a:rPr>
                        <a:t>% [95% CI]</a:t>
                      </a:r>
                    </a:p>
                  </a:txBody>
                  <a:tcPr marL="45720" marR="45720" anchor="ctr" horzOverflow="overflow">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Arial" charset="0"/>
                          <a:cs typeface="Arial" charset="0"/>
                        </a:rPr>
                        <a:t>N</a:t>
                      </a:r>
                    </a:p>
                  </a:txBody>
                  <a:tcPr marL="45720" marR="45720" anchor="ctr" horzOverflow="overflow">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Arial" charset="0"/>
                          <a:cs typeface="Arial" charset="0"/>
                        </a:rPr>
                        <a:t>% [95% CI]</a:t>
                      </a:r>
                    </a:p>
                  </a:txBody>
                  <a:tcPr marL="45720" marR="45720" anchor="ctr" horzOverflow="overflow">
                    <a:solidFill>
                      <a:schemeClr val="accent1"/>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Arial" charset="0"/>
                        <a:cs typeface="Arial" charset="0"/>
                      </a:endParaRPr>
                    </a:p>
                  </a:txBody>
                  <a:tcPr marL="45720" marR="45720" anchor="ctr" horzOverflow="overflow">
                    <a:solidFill>
                      <a:schemeClr val="accent1"/>
                    </a:solidFill>
                  </a:tcPr>
                </a:tc>
                <a:extLst>
                  <a:ext uri="{0D108BD9-81ED-4DB2-BD59-A6C34878D82A}">
                    <a16:rowId xmlns:a16="http://schemas.microsoft.com/office/drawing/2014/main" val="10001"/>
                  </a:ext>
                </a:extLst>
              </a:tr>
              <a:tr h="34711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u="none" strike="noStrike" cap="none" normalizeH="0" baseline="0" dirty="0">
                          <a:ln>
                            <a:noFill/>
                          </a:ln>
                          <a:effectLst/>
                        </a:rPr>
                        <a:t>ORR</a:t>
                      </a:r>
                      <a:endParaRPr kumimoji="0" lang="en-GB" sz="1400" b="1"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effectLst/>
                        </a:rPr>
                        <a:t>29</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60.4 [45.3, 74.2]</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10</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43.5 [23.2, 65.5]</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mn-cs"/>
                        </a:rPr>
                        <a:t>0.2096</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extLst>
                  <a:ext uri="{0D108BD9-81ED-4DB2-BD59-A6C34878D82A}">
                    <a16:rowId xmlns:a16="http://schemas.microsoft.com/office/drawing/2014/main" val="10002"/>
                  </a:ext>
                </a:extLst>
              </a:tr>
              <a:tr h="34711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effectLst/>
                        </a:rPr>
                        <a:t>Complete response</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effectLst/>
                        </a:rPr>
                        <a:t>1</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2.1</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0</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mn-cs"/>
                        </a:rPr>
                        <a:t>0.0</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endParaRPr lang="en-US" sz="1400" dirty="0"/>
                    </a:p>
                  </a:txBody>
                  <a:tcPr marL="45720" marR="45720" anchor="ctr" horzOverflow="overflow"/>
                </a:tc>
                <a:extLst>
                  <a:ext uri="{0D108BD9-81ED-4DB2-BD59-A6C34878D82A}">
                    <a16:rowId xmlns:a16="http://schemas.microsoft.com/office/drawing/2014/main" val="10003"/>
                  </a:ext>
                </a:extLst>
              </a:tr>
              <a:tr h="34711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effectLst/>
                        </a:rPr>
                        <a:t>Partial response</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mn-cs"/>
                        </a:rPr>
                        <a:t>28</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58.3</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10</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mn-cs"/>
                        </a:rPr>
                        <a:t>43.5</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endParaRPr lang="en-US" sz="1400" dirty="0"/>
                    </a:p>
                  </a:txBody>
                  <a:tcPr marL="45720" marR="45720" anchor="ctr" horzOverflow="overflow"/>
                </a:tc>
                <a:extLst>
                  <a:ext uri="{0D108BD9-81ED-4DB2-BD59-A6C34878D82A}">
                    <a16:rowId xmlns:a16="http://schemas.microsoft.com/office/drawing/2014/main" val="10004"/>
                  </a:ext>
                </a:extLst>
              </a:tr>
              <a:tr h="34711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effectLst/>
                        </a:rPr>
                        <a:t>Stable disease</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mn-cs"/>
                        </a:rPr>
                        <a:t>16</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33.3</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11</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mn-cs"/>
                        </a:rPr>
                        <a:t>47.8</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endParaRPr lang="en-US" sz="1400" dirty="0"/>
                    </a:p>
                  </a:txBody>
                  <a:tcPr marL="45720" marR="45720" anchor="ctr" horzOverflow="overflow"/>
                </a:tc>
                <a:extLst>
                  <a:ext uri="{0D108BD9-81ED-4DB2-BD59-A6C34878D82A}">
                    <a16:rowId xmlns:a16="http://schemas.microsoft.com/office/drawing/2014/main" val="10005"/>
                  </a:ext>
                </a:extLst>
              </a:tr>
              <a:tr h="34711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effectLst/>
                        </a:rPr>
                        <a:t>Progressive disease</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effectLst/>
                        </a:rPr>
                        <a:t>3</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6.3</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2</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mn-cs"/>
                        </a:rPr>
                        <a:t>8.7</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endParaRPr lang="en-US" sz="1400" dirty="0"/>
                    </a:p>
                  </a:txBody>
                  <a:tcPr marL="45720" marR="45720" anchor="ctr" horzOverflow="overflow"/>
                </a:tc>
                <a:extLst>
                  <a:ext uri="{0D108BD9-81ED-4DB2-BD59-A6C34878D82A}">
                    <a16:rowId xmlns:a16="http://schemas.microsoft.com/office/drawing/2014/main" val="10006"/>
                  </a:ext>
                </a:extLst>
              </a:tr>
            </a:tbl>
          </a:graphicData>
        </a:graphic>
      </p:graphicFrame>
      <p:sp>
        <p:nvSpPr>
          <p:cNvPr id="7" name="Text Box 4"/>
          <p:cNvSpPr txBox="1">
            <a:spLocks noChangeArrowheads="1"/>
          </p:cNvSpPr>
          <p:nvPr/>
        </p:nvSpPr>
        <p:spPr bwMode="auto">
          <a:xfrm>
            <a:off x="4614914" y="6474897"/>
            <a:ext cx="4308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a:solidFill>
                  <a:srgbClr val="002850"/>
                </a:solidFill>
              </a:rPr>
              <a:t>Engel-Riedel </a:t>
            </a:r>
            <a:r>
              <a:rPr lang="en-GB" sz="1200" dirty="0">
                <a:solidFill>
                  <a:srgbClr val="363636"/>
                </a:solidFill>
              </a:rPr>
              <a:t>et 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LBA32</a:t>
            </a:r>
            <a:endParaRPr lang="en-GB" sz="1200" dirty="0"/>
          </a:p>
        </p:txBody>
      </p:sp>
    </p:spTree>
    <p:extLst>
      <p:ext uri="{BB962C8B-B14F-4D97-AF65-F5344CB8AC3E}">
        <p14:creationId xmlns:p14="http://schemas.microsoft.com/office/powerpoint/2010/main" val="1675497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en-GB" sz="4000" dirty="0"/>
              <a:t>Advanced NSCLC</a:t>
            </a:r>
            <a:br>
              <a:rPr lang="en-GB" dirty="0"/>
            </a:br>
            <a:r>
              <a:rPr lang="en-GB" sz="3200" dirty="0"/>
              <a:t>Not radically treatable stage III and stage IV</a:t>
            </a:r>
          </a:p>
        </p:txBody>
      </p:sp>
      <p:sp>
        <p:nvSpPr>
          <p:cNvPr id="3" name="Subtitle 2"/>
          <p:cNvSpPr>
            <a:spLocks noGrp="1"/>
          </p:cNvSpPr>
          <p:nvPr>
            <p:ph type="subTitle" idx="1"/>
          </p:nvPr>
        </p:nvSpPr>
        <p:spPr/>
        <p:txBody>
          <a:bodyPr/>
          <a:lstStyle/>
          <a:p>
            <a:r>
              <a:rPr lang="en-GB" sz="2800" dirty="0"/>
              <a:t>Later lines</a:t>
            </a:r>
          </a:p>
        </p:txBody>
      </p:sp>
    </p:spTree>
    <p:custDataLst>
      <p:tags r:id="rId1"/>
    </p:custDataLst>
    <p:extLst>
      <p:ext uri="{BB962C8B-B14F-4D97-AF65-F5344CB8AC3E}">
        <p14:creationId xmlns:p14="http://schemas.microsoft.com/office/powerpoint/2010/main" val="42568296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NZ" sz="1800" dirty="0"/>
              <a:t>LBA40_PR: TARGET: A randomized, phase II trial comparing </a:t>
            </a:r>
            <a:r>
              <a:rPr lang="en-NZ" sz="1800" dirty="0" err="1"/>
              <a:t>vintafolide</a:t>
            </a:r>
            <a:r>
              <a:rPr lang="en-NZ" sz="1800" dirty="0"/>
              <a:t> versus </a:t>
            </a:r>
            <a:r>
              <a:rPr lang="en-NZ" sz="1800" dirty="0" err="1"/>
              <a:t>vintafolide</a:t>
            </a:r>
            <a:r>
              <a:rPr lang="en-NZ" sz="1800" dirty="0"/>
              <a:t> plus docetaxel, versus docetaxel alone in second-line treatment of folate-receptor-positive non-small cell lung cancer (NSCLC) patients </a:t>
            </a:r>
            <a:br>
              <a:rPr lang="en-NZ" sz="1800" dirty="0"/>
            </a:br>
            <a:r>
              <a:rPr lang="en-NZ" sz="1800" dirty="0"/>
              <a:t>– Hanna N et al</a:t>
            </a:r>
            <a:endParaRPr lang="en-GB" sz="1800" dirty="0"/>
          </a:p>
        </p:txBody>
      </p:sp>
      <p:sp>
        <p:nvSpPr>
          <p:cNvPr id="5123" name="Rectangle 3"/>
          <p:cNvSpPr>
            <a:spLocks noGrp="1" noChangeArrowheads="1"/>
          </p:cNvSpPr>
          <p:nvPr>
            <p:ph type="body" idx="1"/>
          </p:nvPr>
        </p:nvSpPr>
        <p:spPr/>
        <p:txBody>
          <a:bodyPr/>
          <a:lstStyle/>
          <a:p>
            <a:pPr>
              <a:spcAft>
                <a:spcPts val="300"/>
              </a:spcAft>
            </a:pPr>
            <a:r>
              <a:rPr lang="en-GB" sz="1800" b="1" dirty="0"/>
              <a:t>Study objective</a:t>
            </a:r>
          </a:p>
          <a:p>
            <a:pPr lvl="1">
              <a:spcAft>
                <a:spcPts val="300"/>
              </a:spcAft>
            </a:pPr>
            <a:r>
              <a:rPr lang="en-GB" sz="1800" dirty="0"/>
              <a:t>To compare </a:t>
            </a:r>
            <a:r>
              <a:rPr lang="en-GB" sz="1800" dirty="0" err="1"/>
              <a:t>vintafolide</a:t>
            </a:r>
            <a:r>
              <a:rPr lang="en-GB" sz="1800" dirty="0"/>
              <a:t> with </a:t>
            </a:r>
            <a:r>
              <a:rPr lang="en-GB" sz="1800" dirty="0" err="1"/>
              <a:t>vintafolide</a:t>
            </a:r>
            <a:r>
              <a:rPr lang="en-GB" sz="1800" dirty="0"/>
              <a:t> + docetaxel and docetaxel alone as second-line treatment in patients with </a:t>
            </a:r>
            <a:r>
              <a:rPr lang="en-NZ" sz="1800" dirty="0"/>
              <a:t>folate-receptor-positive NSCLC</a:t>
            </a:r>
          </a:p>
        </p:txBody>
      </p:sp>
      <p:sp>
        <p:nvSpPr>
          <p:cNvPr id="5124" name="Text Box 4"/>
          <p:cNvSpPr txBox="1">
            <a:spLocks noChangeArrowheads="1"/>
          </p:cNvSpPr>
          <p:nvPr/>
        </p:nvSpPr>
        <p:spPr bwMode="auto">
          <a:xfrm>
            <a:off x="4784833" y="6474897"/>
            <a:ext cx="413850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a:t>Hanna </a:t>
            </a:r>
            <a:r>
              <a:rPr lang="en-GB" sz="1200" dirty="0">
                <a:solidFill>
                  <a:srgbClr val="363636"/>
                </a:solidFill>
              </a:rPr>
              <a:t>et 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LBA40_PR</a:t>
            </a:r>
            <a:endParaRPr lang="en-GB" sz="1200" dirty="0"/>
          </a:p>
        </p:txBody>
      </p:sp>
      <p:sp>
        <p:nvSpPr>
          <p:cNvPr id="20" name="Rectangle 9"/>
          <p:cNvSpPr txBox="1">
            <a:spLocks noChangeArrowheads="1"/>
          </p:cNvSpPr>
          <p:nvPr/>
        </p:nvSpPr>
        <p:spPr bwMode="auto">
          <a:xfrm>
            <a:off x="251435" y="5679265"/>
            <a:ext cx="3031727" cy="84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02850"/>
              </a:buClr>
              <a:buFontTx/>
              <a:buNone/>
            </a:pPr>
            <a:r>
              <a:rPr lang="en-GB" sz="1600" b="1" dirty="0">
                <a:solidFill>
                  <a:srgbClr val="363636"/>
                </a:solidFill>
              </a:rPr>
              <a:t>Primary endpoint</a:t>
            </a:r>
          </a:p>
          <a:p>
            <a:pPr>
              <a:buClr>
                <a:srgbClr val="002850"/>
              </a:buClr>
            </a:pPr>
            <a:r>
              <a:rPr lang="en-GB" sz="1600" dirty="0">
                <a:solidFill>
                  <a:srgbClr val="363636"/>
                </a:solidFill>
              </a:rPr>
              <a:t>PFS</a:t>
            </a:r>
          </a:p>
          <a:p>
            <a:pPr>
              <a:buClr>
                <a:srgbClr val="002850"/>
              </a:buClr>
            </a:pPr>
            <a:endParaRPr lang="en-GB" sz="1600" dirty="0">
              <a:solidFill>
                <a:srgbClr val="363636"/>
              </a:solidFill>
            </a:endParaRPr>
          </a:p>
        </p:txBody>
      </p:sp>
      <p:sp>
        <p:nvSpPr>
          <p:cNvPr id="29" name="Rectangle 9"/>
          <p:cNvSpPr txBox="1">
            <a:spLocks noChangeArrowheads="1"/>
          </p:cNvSpPr>
          <p:nvPr/>
        </p:nvSpPr>
        <p:spPr bwMode="auto">
          <a:xfrm>
            <a:off x="4932273" y="5679265"/>
            <a:ext cx="3793700" cy="84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02850"/>
              </a:buClr>
              <a:buFontTx/>
              <a:buNone/>
            </a:pPr>
            <a:r>
              <a:rPr lang="en-GB" sz="1600" b="1" dirty="0">
                <a:solidFill>
                  <a:srgbClr val="363636"/>
                </a:solidFill>
              </a:rPr>
              <a:t>Secondary endpoints</a:t>
            </a:r>
          </a:p>
          <a:p>
            <a:pPr>
              <a:buClr>
                <a:srgbClr val="002850"/>
              </a:buClr>
            </a:pPr>
            <a:r>
              <a:rPr lang="en-GB" sz="1600" dirty="0">
                <a:solidFill>
                  <a:srgbClr val="363636"/>
                </a:solidFill>
              </a:rPr>
              <a:t>ORR, DCR, OS</a:t>
            </a:r>
          </a:p>
        </p:txBody>
      </p:sp>
      <p:sp>
        <p:nvSpPr>
          <p:cNvPr id="30" name="Oval 14"/>
          <p:cNvSpPr>
            <a:spLocks noChangeArrowheads="1"/>
          </p:cNvSpPr>
          <p:nvPr/>
        </p:nvSpPr>
        <p:spPr bwMode="auto">
          <a:xfrm>
            <a:off x="3941537" y="3413392"/>
            <a:ext cx="583595" cy="584200"/>
          </a:xfrm>
          <a:prstGeom prst="ellipse">
            <a:avLst/>
          </a:prstGeom>
          <a:noFill/>
          <a:ln w="28575">
            <a:solidFill>
              <a:schemeClr val="bg1"/>
            </a:solidFill>
            <a:round/>
            <a:headEnd/>
            <a:tailEnd/>
          </a:ln>
        </p:spPr>
        <p:txBody>
          <a:bodyPr wrap="none" anchor="ctr"/>
          <a:lstStyle/>
          <a:p>
            <a:pPr algn="ctr"/>
            <a:r>
              <a:rPr lang="en-GB" altLang="zh-CN" b="1" dirty="0">
                <a:solidFill>
                  <a:srgbClr val="002850"/>
                </a:solidFill>
                <a:ea typeface="SimSun" pitchFamily="2" charset="-122"/>
              </a:rPr>
              <a:t>R</a:t>
            </a:r>
          </a:p>
          <a:p>
            <a:pPr algn="ctr"/>
            <a:r>
              <a:rPr lang="en-GB" altLang="zh-CN" sz="1200" b="1" dirty="0">
                <a:solidFill>
                  <a:srgbClr val="002850"/>
                </a:solidFill>
                <a:ea typeface="SimSun" pitchFamily="2" charset="-122"/>
              </a:rPr>
              <a:t>1:1:1</a:t>
            </a:r>
            <a:endParaRPr lang="en-GB" altLang="zh-CN" b="1" dirty="0">
              <a:solidFill>
                <a:srgbClr val="002850"/>
              </a:solidFill>
              <a:ea typeface="SimSun" pitchFamily="2" charset="-122"/>
            </a:endParaRPr>
          </a:p>
        </p:txBody>
      </p:sp>
      <p:cxnSp>
        <p:nvCxnSpPr>
          <p:cNvPr id="31" name="AutoShape 15"/>
          <p:cNvCxnSpPr>
            <a:cxnSpLocks noChangeShapeType="1"/>
          </p:cNvCxnSpPr>
          <p:nvPr/>
        </p:nvCxnSpPr>
        <p:spPr bwMode="auto">
          <a:xfrm rot="5400000" flipH="1" flipV="1">
            <a:off x="4236189" y="2784272"/>
            <a:ext cx="626267" cy="631975"/>
          </a:xfrm>
          <a:prstGeom prst="bentConnector2">
            <a:avLst/>
          </a:prstGeom>
          <a:noFill/>
          <a:ln w="38100">
            <a:solidFill>
              <a:schemeClr val="bg1"/>
            </a:solidFill>
            <a:miter lim="800000"/>
            <a:headEnd/>
            <a:tailEnd type="triangle" w="med" len="med"/>
          </a:ln>
        </p:spPr>
      </p:cxnSp>
      <p:cxnSp>
        <p:nvCxnSpPr>
          <p:cNvPr id="32" name="AutoShape 16"/>
          <p:cNvCxnSpPr>
            <a:cxnSpLocks noChangeShapeType="1"/>
            <a:stCxn id="30" idx="4"/>
          </p:cNvCxnSpPr>
          <p:nvPr/>
        </p:nvCxnSpPr>
        <p:spPr bwMode="auto">
          <a:xfrm rot="16200000" flipH="1">
            <a:off x="4239363" y="3991563"/>
            <a:ext cx="619919" cy="631975"/>
          </a:xfrm>
          <a:prstGeom prst="bentConnector2">
            <a:avLst/>
          </a:prstGeom>
          <a:noFill/>
          <a:ln w="38100">
            <a:solidFill>
              <a:schemeClr val="bg1"/>
            </a:solidFill>
            <a:miter lim="800000"/>
            <a:headEnd/>
            <a:tailEnd type="triangle" w="med" len="med"/>
          </a:ln>
        </p:spPr>
      </p:cxnSp>
      <p:sp>
        <p:nvSpPr>
          <p:cNvPr id="33" name="AutoShape 12"/>
          <p:cNvSpPr>
            <a:spLocks noChangeArrowheads="1"/>
          </p:cNvSpPr>
          <p:nvPr/>
        </p:nvSpPr>
        <p:spPr bwMode="auto">
          <a:xfrm>
            <a:off x="8257722" y="4353192"/>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34" name="AutoShape 12"/>
          <p:cNvSpPr>
            <a:spLocks noChangeArrowheads="1"/>
          </p:cNvSpPr>
          <p:nvPr/>
        </p:nvSpPr>
        <p:spPr bwMode="auto">
          <a:xfrm>
            <a:off x="8257722" y="2522806"/>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cxnSp>
        <p:nvCxnSpPr>
          <p:cNvPr id="35" name="AutoShape 19"/>
          <p:cNvCxnSpPr>
            <a:cxnSpLocks noChangeShapeType="1"/>
          </p:cNvCxnSpPr>
          <p:nvPr/>
        </p:nvCxnSpPr>
        <p:spPr bwMode="auto">
          <a:xfrm>
            <a:off x="2143760" y="3705492"/>
            <a:ext cx="1797777" cy="0"/>
          </a:xfrm>
          <a:prstGeom prst="straightConnector1">
            <a:avLst/>
          </a:prstGeom>
          <a:noFill/>
          <a:ln w="38100">
            <a:solidFill>
              <a:schemeClr val="bg1"/>
            </a:solidFill>
            <a:round/>
            <a:headEnd/>
            <a:tailEnd type="triangle" w="med" len="med"/>
          </a:ln>
        </p:spPr>
      </p:cxnSp>
      <p:cxnSp>
        <p:nvCxnSpPr>
          <p:cNvPr id="36" name="AutoShape 20"/>
          <p:cNvCxnSpPr>
            <a:cxnSpLocks noChangeShapeType="1"/>
            <a:stCxn id="39" idx="3"/>
            <a:endCxn id="33" idx="1"/>
          </p:cNvCxnSpPr>
          <p:nvPr/>
        </p:nvCxnSpPr>
        <p:spPr bwMode="auto">
          <a:xfrm>
            <a:off x="7650478" y="4617511"/>
            <a:ext cx="607244" cy="0"/>
          </a:xfrm>
          <a:prstGeom prst="straightConnector1">
            <a:avLst/>
          </a:prstGeom>
          <a:noFill/>
          <a:ln w="38100">
            <a:solidFill>
              <a:schemeClr val="bg1"/>
            </a:solidFill>
            <a:prstDash val="dash"/>
            <a:round/>
            <a:headEnd/>
            <a:tailEnd type="triangle" w="med" len="med"/>
          </a:ln>
        </p:spPr>
      </p:cxnSp>
      <p:cxnSp>
        <p:nvCxnSpPr>
          <p:cNvPr id="37" name="AutoShape 21"/>
          <p:cNvCxnSpPr>
            <a:cxnSpLocks noChangeShapeType="1"/>
            <a:stCxn id="40" idx="3"/>
            <a:endCxn id="34" idx="1"/>
          </p:cNvCxnSpPr>
          <p:nvPr/>
        </p:nvCxnSpPr>
        <p:spPr bwMode="auto">
          <a:xfrm>
            <a:off x="7650480" y="2787125"/>
            <a:ext cx="607242" cy="0"/>
          </a:xfrm>
          <a:prstGeom prst="straightConnector1">
            <a:avLst/>
          </a:prstGeom>
          <a:noFill/>
          <a:ln w="38100">
            <a:solidFill>
              <a:schemeClr val="bg1"/>
            </a:solidFill>
            <a:round/>
            <a:headEnd/>
            <a:tailEnd type="triangle" w="med" len="med"/>
          </a:ln>
        </p:spPr>
      </p:cxnSp>
      <p:sp>
        <p:nvSpPr>
          <p:cNvPr id="38" name="AutoShape 9"/>
          <p:cNvSpPr>
            <a:spLocks noChangeArrowheads="1"/>
          </p:cNvSpPr>
          <p:nvPr/>
        </p:nvSpPr>
        <p:spPr bwMode="auto">
          <a:xfrm>
            <a:off x="248920" y="2668259"/>
            <a:ext cx="1899042" cy="2036912"/>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NZ" altLang="zh-CN" sz="1600" dirty="0" err="1">
                <a:solidFill>
                  <a:srgbClr val="FFFFFF"/>
                </a:solidFill>
                <a:ea typeface="SimSun" pitchFamily="2" charset="-122"/>
              </a:rPr>
              <a:t>Adeno</a:t>
            </a:r>
            <a:r>
              <a:rPr lang="en-NZ" altLang="zh-CN" sz="1600" dirty="0">
                <a:solidFill>
                  <a:srgbClr val="FFFFFF"/>
                </a:solidFill>
                <a:ea typeface="SimSun" pitchFamily="2" charset="-122"/>
              </a:rPr>
              <a:t> and squamous NSCLC </a:t>
            </a:r>
          </a:p>
          <a:p>
            <a:pPr marL="228600" indent="-228600" defTabSz="892175" eaLnBrk="0" hangingPunct="0">
              <a:spcAft>
                <a:spcPct val="30000"/>
              </a:spcAft>
              <a:buFont typeface="Arial" pitchFamily="34" charset="0"/>
              <a:buChar char="•"/>
            </a:pPr>
            <a:r>
              <a:rPr lang="en-NZ" altLang="zh-CN" sz="1600" dirty="0">
                <a:solidFill>
                  <a:srgbClr val="FFFFFF"/>
                </a:solidFill>
                <a:ea typeface="SimSun" pitchFamily="2" charset="-122"/>
              </a:rPr>
              <a:t>One prior chemotherapy</a:t>
            </a:r>
          </a:p>
        </p:txBody>
      </p:sp>
      <p:sp>
        <p:nvSpPr>
          <p:cNvPr id="39" name="AutoShape 12"/>
          <p:cNvSpPr>
            <a:spLocks noChangeArrowheads="1"/>
          </p:cNvSpPr>
          <p:nvPr/>
        </p:nvSpPr>
        <p:spPr bwMode="auto">
          <a:xfrm>
            <a:off x="4865309" y="4207143"/>
            <a:ext cx="2785169"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NZ" altLang="zh-CN" sz="1400" dirty="0">
                <a:solidFill>
                  <a:srgbClr val="FFFFFF"/>
                </a:solidFill>
                <a:ea typeface="SimSun" pitchFamily="2" charset="-122"/>
              </a:rPr>
              <a:t>Arm C: docetaxel 75 mg/m</a:t>
            </a:r>
            <a:r>
              <a:rPr lang="en-NZ" altLang="zh-CN" sz="1400" baseline="30000" dirty="0">
                <a:solidFill>
                  <a:srgbClr val="FFFFFF"/>
                </a:solidFill>
                <a:ea typeface="SimSun" pitchFamily="2" charset="-122"/>
              </a:rPr>
              <a:t>2 </a:t>
            </a:r>
            <a:r>
              <a:rPr lang="en-NZ" altLang="zh-CN" sz="1400" dirty="0">
                <a:solidFill>
                  <a:srgbClr val="FFFFFF"/>
                </a:solidFill>
                <a:ea typeface="SimSun" pitchFamily="2" charset="-122"/>
              </a:rPr>
              <a:t>IV day 1 q3w</a:t>
            </a:r>
            <a:br>
              <a:rPr lang="en-NZ" altLang="zh-CN" sz="1400" dirty="0">
                <a:solidFill>
                  <a:srgbClr val="FFFFFF"/>
                </a:solidFill>
                <a:ea typeface="SimSun" pitchFamily="2" charset="-122"/>
              </a:rPr>
            </a:br>
            <a:r>
              <a:rPr lang="en-NZ" altLang="zh-CN" sz="1400" dirty="0">
                <a:solidFill>
                  <a:srgbClr val="FFFFFF"/>
                </a:solidFill>
                <a:ea typeface="SimSun" pitchFamily="2" charset="-122"/>
              </a:rPr>
              <a:t>(n=68)</a:t>
            </a:r>
            <a:endParaRPr lang="en-GB" altLang="zh-CN" sz="1400" dirty="0">
              <a:solidFill>
                <a:srgbClr val="FFFFFF"/>
              </a:solidFill>
              <a:ea typeface="SimSun" pitchFamily="2" charset="-122"/>
            </a:endParaRPr>
          </a:p>
        </p:txBody>
      </p:sp>
      <p:sp>
        <p:nvSpPr>
          <p:cNvPr id="40" name="AutoShape 8"/>
          <p:cNvSpPr>
            <a:spLocks noChangeArrowheads="1"/>
          </p:cNvSpPr>
          <p:nvPr/>
        </p:nvSpPr>
        <p:spPr bwMode="auto">
          <a:xfrm>
            <a:off x="4865310" y="2376756"/>
            <a:ext cx="2785170"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400" dirty="0">
                <a:solidFill>
                  <a:srgbClr val="FFFFFF"/>
                </a:solidFill>
                <a:ea typeface="SimSun" pitchFamily="2" charset="-122"/>
              </a:rPr>
              <a:t>Arm A: </a:t>
            </a:r>
            <a:r>
              <a:rPr lang="en-GB" altLang="zh-CN" sz="1400" dirty="0" err="1">
                <a:solidFill>
                  <a:srgbClr val="FFFFFF"/>
                </a:solidFill>
                <a:ea typeface="SimSun" pitchFamily="2" charset="-122"/>
              </a:rPr>
              <a:t>vintafolide</a:t>
            </a:r>
            <a:r>
              <a:rPr lang="en-GB" altLang="zh-CN" sz="1400" dirty="0">
                <a:solidFill>
                  <a:srgbClr val="FFFFFF"/>
                </a:solidFill>
                <a:ea typeface="SimSun" pitchFamily="2" charset="-122"/>
              </a:rPr>
              <a:t> 2.5 mg IV</a:t>
            </a:r>
          </a:p>
          <a:p>
            <a:pPr algn="ctr" defTabSz="892175" eaLnBrk="0" hangingPunct="0"/>
            <a:r>
              <a:rPr lang="en-GB" altLang="zh-CN" sz="1400" dirty="0">
                <a:solidFill>
                  <a:srgbClr val="FFFFFF"/>
                </a:solidFill>
                <a:ea typeface="SimSun" pitchFamily="2" charset="-122"/>
              </a:rPr>
              <a:t>days 1, 4, 8, 11, q3w</a:t>
            </a:r>
            <a:br>
              <a:rPr lang="en-GB" altLang="zh-CN" sz="1400" dirty="0">
                <a:solidFill>
                  <a:srgbClr val="FFFFFF"/>
                </a:solidFill>
                <a:ea typeface="SimSun" pitchFamily="2" charset="-122"/>
              </a:rPr>
            </a:br>
            <a:r>
              <a:rPr lang="en-GB" altLang="zh-CN" sz="1400" dirty="0">
                <a:solidFill>
                  <a:srgbClr val="FFFFFF"/>
                </a:solidFill>
                <a:ea typeface="SimSun" pitchFamily="2" charset="-122"/>
              </a:rPr>
              <a:t>(n=63)</a:t>
            </a:r>
          </a:p>
        </p:txBody>
      </p:sp>
      <p:sp>
        <p:nvSpPr>
          <p:cNvPr id="41" name="AutoShape 12"/>
          <p:cNvSpPr>
            <a:spLocks noChangeArrowheads="1"/>
          </p:cNvSpPr>
          <p:nvPr/>
        </p:nvSpPr>
        <p:spPr bwMode="auto">
          <a:xfrm>
            <a:off x="8233141" y="3428960"/>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cxnSp>
        <p:nvCxnSpPr>
          <p:cNvPr id="42" name="AutoShape 20"/>
          <p:cNvCxnSpPr>
            <a:cxnSpLocks noChangeShapeType="1"/>
            <a:stCxn id="43" idx="3"/>
            <a:endCxn id="41" idx="1"/>
          </p:cNvCxnSpPr>
          <p:nvPr/>
        </p:nvCxnSpPr>
        <p:spPr bwMode="auto">
          <a:xfrm>
            <a:off x="7650479" y="3693279"/>
            <a:ext cx="582662" cy="0"/>
          </a:xfrm>
          <a:prstGeom prst="straightConnector1">
            <a:avLst/>
          </a:prstGeom>
          <a:noFill/>
          <a:ln w="38100">
            <a:solidFill>
              <a:schemeClr val="bg1"/>
            </a:solidFill>
            <a:prstDash val="dash"/>
            <a:round/>
            <a:headEnd/>
            <a:tailEnd type="triangle" w="med" len="med"/>
          </a:ln>
        </p:spPr>
      </p:cxnSp>
      <p:sp>
        <p:nvSpPr>
          <p:cNvPr id="43" name="AutoShape 12"/>
          <p:cNvSpPr>
            <a:spLocks noChangeArrowheads="1"/>
          </p:cNvSpPr>
          <p:nvPr/>
        </p:nvSpPr>
        <p:spPr bwMode="auto">
          <a:xfrm>
            <a:off x="4840728" y="3282911"/>
            <a:ext cx="2809751" cy="820736"/>
          </a:xfrm>
          <a:prstGeom prst="roundRect">
            <a:avLst>
              <a:gd name="adj" fmla="val 16667"/>
            </a:avLst>
          </a:prstGeom>
          <a:solidFill>
            <a:schemeClr val="accent4"/>
          </a:solidFill>
          <a:ln w="9525" algn="ctr">
            <a:noFill/>
            <a:round/>
            <a:headEnd/>
            <a:tailEnd/>
          </a:ln>
        </p:spPr>
        <p:txBody>
          <a:bodyPr lIns="90488" tIns="0" rIns="90488" bIns="0" anchor="ctr"/>
          <a:lstStyle/>
          <a:p>
            <a:pPr algn="ctr" defTabSz="892175" eaLnBrk="0" hangingPunct="0"/>
            <a:r>
              <a:rPr lang="en-NZ" altLang="zh-CN" sz="1400" dirty="0">
                <a:solidFill>
                  <a:srgbClr val="FFFFFF"/>
                </a:solidFill>
                <a:ea typeface="SimSun" pitchFamily="2" charset="-122"/>
              </a:rPr>
              <a:t>Arm B: </a:t>
            </a:r>
            <a:r>
              <a:rPr lang="en-NZ" altLang="zh-CN" sz="1400" dirty="0" err="1">
                <a:solidFill>
                  <a:srgbClr val="FFFFFF"/>
                </a:solidFill>
                <a:ea typeface="SimSun" pitchFamily="2" charset="-122"/>
              </a:rPr>
              <a:t>vintafolide</a:t>
            </a:r>
            <a:r>
              <a:rPr lang="en-NZ" altLang="zh-CN" sz="1400" dirty="0">
                <a:solidFill>
                  <a:srgbClr val="FFFFFF"/>
                </a:solidFill>
                <a:ea typeface="SimSun" pitchFamily="2" charset="-122"/>
              </a:rPr>
              <a:t> + </a:t>
            </a:r>
            <a:r>
              <a:rPr lang="en-NZ" altLang="zh-CN" sz="1400" dirty="0" err="1">
                <a:solidFill>
                  <a:srgbClr val="FFFFFF"/>
                </a:solidFill>
                <a:ea typeface="SimSun" pitchFamily="2" charset="-122"/>
              </a:rPr>
              <a:t>docetaxel</a:t>
            </a:r>
            <a:br>
              <a:rPr lang="en-NZ" altLang="zh-CN" sz="1400" dirty="0">
                <a:solidFill>
                  <a:srgbClr val="FFFFFF"/>
                </a:solidFill>
                <a:ea typeface="SimSun" pitchFamily="2" charset="-122"/>
              </a:rPr>
            </a:br>
            <a:r>
              <a:rPr lang="en-NZ" altLang="zh-CN" sz="1400" dirty="0">
                <a:solidFill>
                  <a:srgbClr val="FFFFFF"/>
                </a:solidFill>
                <a:ea typeface="SimSun" pitchFamily="2" charset="-122"/>
              </a:rPr>
              <a:t>As per Arm A and Arm C schedules (n=68)</a:t>
            </a:r>
            <a:endParaRPr lang="en-GB" altLang="zh-CN" sz="1400" dirty="0">
              <a:solidFill>
                <a:srgbClr val="FFFFFF"/>
              </a:solidFill>
              <a:ea typeface="SimSun" pitchFamily="2" charset="-122"/>
            </a:endParaRPr>
          </a:p>
        </p:txBody>
      </p:sp>
      <p:cxnSp>
        <p:nvCxnSpPr>
          <p:cNvPr id="44" name="AutoShape 19"/>
          <p:cNvCxnSpPr>
            <a:cxnSpLocks noChangeShapeType="1"/>
            <a:stCxn id="30" idx="6"/>
          </p:cNvCxnSpPr>
          <p:nvPr/>
        </p:nvCxnSpPr>
        <p:spPr bwMode="auto">
          <a:xfrm>
            <a:off x="4525132" y="3705492"/>
            <a:ext cx="340178" cy="0"/>
          </a:xfrm>
          <a:prstGeom prst="straightConnector1">
            <a:avLst/>
          </a:prstGeom>
          <a:noFill/>
          <a:ln w="38100">
            <a:solidFill>
              <a:schemeClr val="bg1"/>
            </a:solidFill>
            <a:round/>
            <a:headEnd/>
            <a:tailEnd type="triangle" w="med" len="med"/>
          </a:ln>
        </p:spPr>
      </p:cxnSp>
      <p:sp>
        <p:nvSpPr>
          <p:cNvPr id="3" name="Rectangle 2"/>
          <p:cNvSpPr/>
          <p:nvPr/>
        </p:nvSpPr>
        <p:spPr>
          <a:xfrm>
            <a:off x="2127642" y="2318284"/>
            <a:ext cx="1716111" cy="276999"/>
          </a:xfrm>
          <a:prstGeom prst="rect">
            <a:avLst/>
          </a:prstGeom>
        </p:spPr>
        <p:txBody>
          <a:bodyPr wrap="none">
            <a:spAutoFit/>
          </a:bodyPr>
          <a:lstStyle/>
          <a:p>
            <a:r>
              <a:rPr lang="en-GB" sz="1200" baseline="30000" dirty="0"/>
              <a:t>99m</a:t>
            </a:r>
            <a:r>
              <a:rPr lang="en-GB" sz="1200" dirty="0"/>
              <a:t>Tc-etarfolatide scan</a:t>
            </a:r>
          </a:p>
        </p:txBody>
      </p:sp>
      <p:cxnSp>
        <p:nvCxnSpPr>
          <p:cNvPr id="5" name="Straight Connector 4"/>
          <p:cNvCxnSpPr/>
          <p:nvPr/>
        </p:nvCxnSpPr>
        <p:spPr>
          <a:xfrm flipV="1">
            <a:off x="2377440" y="2557841"/>
            <a:ext cx="0" cy="2167094"/>
          </a:xfrm>
          <a:prstGeom prst="line">
            <a:avLst/>
          </a:prstGeom>
        </p:spPr>
        <p:style>
          <a:lnRef idx="1">
            <a:schemeClr val="accent1"/>
          </a:lnRef>
          <a:fillRef idx="0">
            <a:schemeClr val="accent1"/>
          </a:fillRef>
          <a:effectRef idx="0">
            <a:schemeClr val="accent1"/>
          </a:effectRef>
          <a:fontRef idx="minor">
            <a:schemeClr val="tx1"/>
          </a:fontRef>
        </p:style>
      </p:cxnSp>
      <p:sp>
        <p:nvSpPr>
          <p:cNvPr id="50" name="AutoShape 12"/>
          <p:cNvSpPr>
            <a:spLocks noChangeArrowheads="1"/>
          </p:cNvSpPr>
          <p:nvPr/>
        </p:nvSpPr>
        <p:spPr bwMode="auto">
          <a:xfrm>
            <a:off x="2483609" y="3051443"/>
            <a:ext cx="1194311" cy="1256107"/>
          </a:xfrm>
          <a:prstGeom prst="roundRect">
            <a:avLst>
              <a:gd name="adj" fmla="val 16667"/>
            </a:avLst>
          </a:prstGeom>
          <a:solidFill>
            <a:schemeClr val="accent4"/>
          </a:solidFill>
          <a:ln w="9525" algn="ctr">
            <a:noFill/>
            <a:round/>
            <a:headEnd/>
            <a:tailEnd/>
          </a:ln>
        </p:spPr>
        <p:txBody>
          <a:bodyPr lIns="90488" tIns="0" rIns="90488" bIns="0" anchor="ctr"/>
          <a:lstStyle/>
          <a:p>
            <a:pPr algn="ctr" defTabSz="892175" eaLnBrk="0" hangingPunct="0"/>
            <a:r>
              <a:rPr lang="en-NZ" altLang="zh-CN" sz="1600" dirty="0">
                <a:solidFill>
                  <a:srgbClr val="FFFFFF"/>
                </a:solidFill>
                <a:ea typeface="SimSun" pitchFamily="2" charset="-122"/>
              </a:rPr>
              <a:t>All target lesions are FR positive</a:t>
            </a:r>
          </a:p>
        </p:txBody>
      </p:sp>
      <p:sp>
        <p:nvSpPr>
          <p:cNvPr id="27" name="Content Placeholder 26"/>
          <p:cNvSpPr txBox="1">
            <a:spLocks/>
          </p:cNvSpPr>
          <p:nvPr/>
        </p:nvSpPr>
        <p:spPr bwMode="auto">
          <a:xfrm>
            <a:off x="2223571" y="4880272"/>
            <a:ext cx="6920429" cy="892175"/>
          </a:xfrm>
          <a:prstGeom prst="rect">
            <a:avLst/>
          </a:prstGeom>
          <a:noFill/>
          <a:ln w="9525">
            <a:noFill/>
            <a:miter lim="800000"/>
            <a:headEnd/>
            <a:tailEnd/>
          </a:ln>
        </p:spPr>
        <p:txBody>
          <a:bodyPr/>
          <a:lstStyle/>
          <a:p>
            <a:pPr marL="190500" indent="-190500" fontAlgn="auto">
              <a:spcBef>
                <a:spcPts val="0"/>
              </a:spcBef>
              <a:spcAft>
                <a:spcPts val="0"/>
              </a:spcAft>
              <a:defRPr/>
            </a:pPr>
            <a:r>
              <a:rPr lang="en-GB" sz="1400" b="1" kern="0" dirty="0">
                <a:solidFill>
                  <a:srgbClr val="363636"/>
                </a:solidFill>
                <a:latin typeface="Arial"/>
              </a:rPr>
              <a:t>Stratification</a:t>
            </a:r>
          </a:p>
          <a:p>
            <a:pPr marL="203200" indent="-203200" fontAlgn="auto">
              <a:spcBef>
                <a:spcPts val="0"/>
              </a:spcBef>
              <a:spcAft>
                <a:spcPts val="0"/>
              </a:spcAft>
              <a:buFont typeface="Arial" pitchFamily="34" charset="0"/>
              <a:buChar char="•"/>
              <a:defRPr/>
            </a:pPr>
            <a:r>
              <a:rPr lang="en-GB" sz="1400" kern="0" dirty="0">
                <a:solidFill>
                  <a:srgbClr val="363636"/>
                </a:solidFill>
                <a:latin typeface="Arial"/>
              </a:rPr>
              <a:t>Time since last chemotherapy (&lt;3 vs. ≥3 months); best response to chemotherapy; stage IIIB vs. IV; prior EGFR inhibitor treatment (yes vs. no)</a:t>
            </a:r>
          </a:p>
        </p:txBody>
      </p:sp>
    </p:spTree>
    <p:custDataLst>
      <p:tags r:id="rId1"/>
    </p:custDataLst>
    <p:extLst>
      <p:ext uri="{BB962C8B-B14F-4D97-AF65-F5344CB8AC3E}">
        <p14:creationId xmlns:p14="http://schemas.microsoft.com/office/powerpoint/2010/main" val="24778960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NZ" sz="1800" dirty="0"/>
              <a:t>LBA40_PR: TARGET: A randomized, phase II trial comparing </a:t>
            </a:r>
            <a:r>
              <a:rPr lang="en-NZ" sz="1800" dirty="0" err="1"/>
              <a:t>vintafolide</a:t>
            </a:r>
            <a:r>
              <a:rPr lang="en-NZ" sz="1800" dirty="0"/>
              <a:t> versus </a:t>
            </a:r>
            <a:r>
              <a:rPr lang="en-NZ" sz="1800" dirty="0" err="1"/>
              <a:t>vintafolide</a:t>
            </a:r>
            <a:r>
              <a:rPr lang="en-NZ" sz="1800" dirty="0"/>
              <a:t> plus docetaxel, versus docetaxel alone in second-line treatment of folate-receptor-positive non-small cell lung cancer (NSCLC) patients </a:t>
            </a:r>
            <a:br>
              <a:rPr lang="en-NZ" sz="1800" dirty="0"/>
            </a:br>
            <a:r>
              <a:rPr lang="en-NZ" sz="1800" dirty="0"/>
              <a:t>– Hanna N et al</a:t>
            </a:r>
            <a:endParaRPr lang="en-GB" sz="1800" dirty="0"/>
          </a:p>
        </p:txBody>
      </p:sp>
      <p:sp>
        <p:nvSpPr>
          <p:cNvPr id="5124" name="Text Box 4"/>
          <p:cNvSpPr txBox="1">
            <a:spLocks noChangeArrowheads="1"/>
          </p:cNvSpPr>
          <p:nvPr/>
        </p:nvSpPr>
        <p:spPr bwMode="auto">
          <a:xfrm>
            <a:off x="4741552" y="6474897"/>
            <a:ext cx="418178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a:t>Hanna </a:t>
            </a:r>
            <a:r>
              <a:rPr lang="en-GB" sz="1200" dirty="0">
                <a:solidFill>
                  <a:srgbClr val="363636"/>
                </a:solidFill>
              </a:rPr>
              <a:t>et 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LBA40_PR</a:t>
            </a:r>
            <a:endParaRPr lang="en-GB" sz="1200" dirty="0"/>
          </a:p>
        </p:txBody>
      </p:sp>
      <p:graphicFrame>
        <p:nvGraphicFramePr>
          <p:cNvPr id="7" name="Group 88"/>
          <p:cNvGraphicFramePr>
            <a:graphicFrameLocks noGrp="1"/>
          </p:cNvGraphicFramePr>
          <p:nvPr>
            <p:extLst>
              <p:ext uri="{D42A27DB-BD31-4B8C-83A1-F6EECF244321}">
                <p14:modId xmlns:p14="http://schemas.microsoft.com/office/powerpoint/2010/main" val="1945607345"/>
              </p:ext>
            </p:extLst>
          </p:nvPr>
        </p:nvGraphicFramePr>
        <p:xfrm>
          <a:off x="195421" y="1749523"/>
          <a:ext cx="8753159" cy="4637410"/>
        </p:xfrm>
        <a:graphic>
          <a:graphicData uri="http://schemas.openxmlformats.org/drawingml/2006/table">
            <a:tbl>
              <a:tblPr firstRow="1" bandRow="1">
                <a:tableStyleId>{69012ECD-51FC-41F1-AA8D-1B2483CD663E}</a:tableStyleId>
              </a:tblPr>
              <a:tblGrid>
                <a:gridCol w="3459799">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41236">
                  <a:extLst>
                    <a:ext uri="{9D8B030D-6E8A-4147-A177-3AD203B41FA5}">
                      <a16:colId xmlns:a16="http://schemas.microsoft.com/office/drawing/2014/main" val="20002"/>
                    </a:ext>
                  </a:extLst>
                </a:gridCol>
                <a:gridCol w="1220124">
                  <a:extLst>
                    <a:ext uri="{9D8B030D-6E8A-4147-A177-3AD203B41FA5}">
                      <a16:colId xmlns:a16="http://schemas.microsoft.com/office/drawing/2014/main" val="20003"/>
                    </a:ext>
                  </a:extLst>
                </a:gridCol>
              </a:tblGrid>
              <a:tr h="56592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NZ" sz="1400" b="1" i="0" u="none" strike="noStrike" cap="none" normalizeH="0" baseline="0" dirty="0" err="1">
                          <a:ln>
                            <a:noFill/>
                          </a:ln>
                          <a:solidFill>
                            <a:schemeClr val="tx2"/>
                          </a:solidFill>
                          <a:effectLst/>
                          <a:latin typeface="Arial" charset="0"/>
                          <a:cs typeface="Arial" charset="0"/>
                        </a:rPr>
                        <a:t>Vintafolide</a:t>
                      </a:r>
                      <a:r>
                        <a:rPr kumimoji="0" lang="en-NZ" sz="1400" b="1" i="0" u="none" strike="noStrike" cap="none" normalizeH="0" baseline="0" dirty="0">
                          <a:ln>
                            <a:noFill/>
                          </a:ln>
                          <a:solidFill>
                            <a:schemeClr val="tx2"/>
                          </a:solidFill>
                          <a:effectLst/>
                          <a:latin typeface="Arial" charset="0"/>
                          <a:cs typeface="Arial" charset="0"/>
                        </a:rPr>
                        <a:t> </a:t>
                      </a:r>
                      <a:br>
                        <a:rPr kumimoji="0" lang="en-NZ" sz="1400" b="1" i="0" u="none" strike="noStrike" cap="none" normalizeH="0" baseline="0" dirty="0">
                          <a:ln>
                            <a:noFill/>
                          </a:ln>
                          <a:solidFill>
                            <a:schemeClr val="tx2"/>
                          </a:solidFill>
                          <a:effectLst/>
                          <a:latin typeface="Arial" charset="0"/>
                          <a:cs typeface="Arial" charset="0"/>
                        </a:rPr>
                      </a:br>
                      <a:r>
                        <a:rPr kumimoji="0" lang="en-NZ" sz="1400" b="1" i="0" u="none" strike="noStrike" cap="none" normalizeH="0" baseline="0" dirty="0">
                          <a:ln>
                            <a:noFill/>
                          </a:ln>
                          <a:solidFill>
                            <a:schemeClr val="tx2"/>
                          </a:solidFill>
                          <a:effectLst/>
                          <a:latin typeface="Arial" charset="0"/>
                          <a:cs typeface="Arial" charset="0"/>
                        </a:rPr>
                        <a:t>(n=63)</a:t>
                      </a:r>
                      <a:endParaRPr kumimoji="0" lang="en-GB" sz="1400" b="1" i="0" u="none" strike="noStrike" cap="none" normalizeH="0" baseline="0" dirty="0">
                        <a:ln>
                          <a:noFill/>
                        </a:ln>
                        <a:solidFill>
                          <a:schemeClr val="tx2"/>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NZ" sz="1400" b="1" i="0" u="none" strike="noStrike" cap="none" normalizeH="0" baseline="0" dirty="0" err="1">
                          <a:ln>
                            <a:noFill/>
                          </a:ln>
                          <a:solidFill>
                            <a:schemeClr val="tx2"/>
                          </a:solidFill>
                          <a:effectLst/>
                          <a:latin typeface="Arial" charset="0"/>
                          <a:cs typeface="Arial" charset="0"/>
                        </a:rPr>
                        <a:t>Vintafolide</a:t>
                      </a:r>
                      <a:r>
                        <a:rPr kumimoji="0" lang="en-NZ" sz="1400" b="1" i="0" u="none" strike="noStrike" cap="none" normalizeH="0" baseline="0" dirty="0">
                          <a:ln>
                            <a:noFill/>
                          </a:ln>
                          <a:solidFill>
                            <a:schemeClr val="tx2"/>
                          </a:solidFill>
                          <a:effectLst/>
                          <a:latin typeface="Arial" charset="0"/>
                          <a:cs typeface="Arial" charset="0"/>
                        </a:rPr>
                        <a:t> + </a:t>
                      </a:r>
                      <a:r>
                        <a:rPr kumimoji="0" lang="en-NZ" sz="1400" b="1" i="0" u="none" strike="noStrike" cap="none" normalizeH="0" baseline="0" dirty="0" err="1">
                          <a:ln>
                            <a:noFill/>
                          </a:ln>
                          <a:solidFill>
                            <a:schemeClr val="tx2"/>
                          </a:solidFill>
                          <a:effectLst/>
                          <a:latin typeface="Arial" charset="0"/>
                          <a:cs typeface="Arial" charset="0"/>
                        </a:rPr>
                        <a:t>docetaxel</a:t>
                      </a:r>
                      <a:r>
                        <a:rPr kumimoji="0" lang="en-NZ" sz="1400" b="1" i="0" u="none" strike="noStrike" cap="none" normalizeH="0" baseline="0" dirty="0">
                          <a:ln>
                            <a:noFill/>
                          </a:ln>
                          <a:solidFill>
                            <a:schemeClr val="tx2"/>
                          </a:solidFill>
                          <a:effectLst/>
                          <a:latin typeface="Arial" charset="0"/>
                          <a:cs typeface="Arial" charset="0"/>
                        </a:rPr>
                        <a:t> (n=68)</a:t>
                      </a:r>
                      <a:endParaRPr kumimoji="0" lang="en-GB" sz="1400" b="1" i="0" u="none" strike="noStrike" cap="none" normalizeH="0" baseline="0" dirty="0">
                        <a:ln>
                          <a:noFill/>
                        </a:ln>
                        <a:solidFill>
                          <a:schemeClr val="tx2"/>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NZ" sz="1400" b="1" i="0" u="none" strike="noStrike" cap="none" normalizeH="0" baseline="0" dirty="0" err="1">
                          <a:ln>
                            <a:noFill/>
                          </a:ln>
                          <a:solidFill>
                            <a:schemeClr val="tx2"/>
                          </a:solidFill>
                          <a:effectLst/>
                          <a:latin typeface="Arial" charset="0"/>
                          <a:cs typeface="Arial" charset="0"/>
                        </a:rPr>
                        <a:t>Docetaxel</a:t>
                      </a:r>
                      <a:r>
                        <a:rPr kumimoji="0" lang="en-NZ" sz="1400" b="1" i="0" u="none" strike="noStrike" cap="none" normalizeH="0" baseline="0" dirty="0">
                          <a:ln>
                            <a:noFill/>
                          </a:ln>
                          <a:solidFill>
                            <a:schemeClr val="tx2"/>
                          </a:solidFill>
                          <a:effectLst/>
                          <a:latin typeface="Arial" charset="0"/>
                          <a:cs typeface="Arial" charset="0"/>
                        </a:rPr>
                        <a:t> (n=68)</a:t>
                      </a:r>
                      <a:endParaRPr kumimoji="0" lang="en-GB" sz="1400" b="1" i="0" u="none" strike="noStrike" cap="none" normalizeH="0" baseline="0" dirty="0">
                        <a:ln>
                          <a:noFill/>
                        </a:ln>
                        <a:solidFill>
                          <a:schemeClr val="tx2"/>
                        </a:solidFill>
                        <a:effectLst/>
                        <a:latin typeface="Arial" charset="0"/>
                        <a:cs typeface="Arial" charset="0"/>
                      </a:endParaRPr>
                    </a:p>
                  </a:txBody>
                  <a:tcPr marL="45720" marR="45720" anchor="ctr" horzOverflow="overflow"/>
                </a:tc>
                <a:extLst>
                  <a:ext uri="{0D108BD9-81ED-4DB2-BD59-A6C34878D82A}">
                    <a16:rowId xmlns:a16="http://schemas.microsoft.com/office/drawing/2014/main" val="10000"/>
                  </a:ext>
                </a:extLst>
              </a:tr>
              <a:tr h="332899">
                <a:tc>
                  <a:txBody>
                    <a:bodyPr/>
                    <a:lstStyle/>
                    <a:p>
                      <a:r>
                        <a:rPr lang="en-NZ" sz="1400" b="1" dirty="0">
                          <a:latin typeface="+mn-lt"/>
                        </a:rPr>
                        <a:t>All patients</a:t>
                      </a:r>
                      <a:endParaRPr lang="en-GB" sz="1400" b="1" dirty="0">
                        <a:latin typeface="+mn-lt"/>
                      </a:endParaRPr>
                    </a:p>
                  </a:txBody>
                  <a:tcPr marL="45720" marR="45720" anchor="ctr" horzOverflow="overflow"/>
                </a:tc>
                <a:tc>
                  <a:txBody>
                    <a:bodyPr/>
                    <a:lstStyle/>
                    <a:p>
                      <a:endParaRPr lang="en-GB" sz="1400">
                        <a:latin typeface="+mn-lt"/>
                      </a:endParaRPr>
                    </a:p>
                  </a:txBody>
                  <a:tcPr marL="45720" marR="45720" anchor="ctr" horzOverflow="overflow"/>
                </a:tc>
                <a:tc>
                  <a:txBody>
                    <a:bodyPr/>
                    <a:lstStyle/>
                    <a:p>
                      <a:endParaRPr lang="en-GB" sz="1400">
                        <a:latin typeface="+mn-lt"/>
                      </a:endParaRPr>
                    </a:p>
                  </a:txBody>
                  <a:tcPr marL="45720" marR="45720" anchor="ctr" horzOverflow="overflow"/>
                </a:tc>
                <a:tc>
                  <a:txBody>
                    <a:bodyPr/>
                    <a:lstStyle/>
                    <a:p>
                      <a:endParaRPr lang="en-GB" sz="1400" dirty="0">
                        <a:latin typeface="+mn-lt"/>
                      </a:endParaRPr>
                    </a:p>
                  </a:txBody>
                  <a:tcPr marL="45720" marR="45720" anchor="ctr" horzOverflow="overflow"/>
                </a:tc>
                <a:extLst>
                  <a:ext uri="{0D108BD9-81ED-4DB2-BD59-A6C34878D82A}">
                    <a16:rowId xmlns:a16="http://schemas.microsoft.com/office/drawing/2014/main" val="10001"/>
                  </a:ext>
                </a:extLst>
              </a:tr>
              <a:tr h="3328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NZ" sz="1400" b="0" i="0" u="none" strike="noStrike" kern="1200" cap="none" normalizeH="0" baseline="0" dirty="0">
                          <a:ln>
                            <a:noFill/>
                          </a:ln>
                          <a:solidFill>
                            <a:schemeClr val="tx1"/>
                          </a:solidFill>
                          <a:effectLst/>
                          <a:latin typeface="+mn-lt"/>
                          <a:ea typeface="+mn-ea"/>
                          <a:cs typeface="Arial" charset="0"/>
                        </a:rPr>
                        <a:t>Median (95% CI) PFS, months </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NZ" sz="1400" b="0" i="0" u="none" strike="noStrike" kern="1200" cap="none" normalizeH="0" baseline="0" dirty="0">
                          <a:ln>
                            <a:noFill/>
                          </a:ln>
                          <a:solidFill>
                            <a:schemeClr val="tx1"/>
                          </a:solidFill>
                          <a:effectLst/>
                          <a:latin typeface="+mn-lt"/>
                          <a:ea typeface="+mn-ea"/>
                          <a:cs typeface="Arial" charset="0"/>
                        </a:rPr>
                        <a:t>1.6 (1.4, 3.2)</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NZ" sz="1400" b="0" i="0" u="none" strike="noStrike" kern="1200" cap="none" normalizeH="0" baseline="0" dirty="0">
                          <a:ln>
                            <a:noFill/>
                          </a:ln>
                          <a:solidFill>
                            <a:schemeClr val="tx1"/>
                          </a:solidFill>
                          <a:effectLst/>
                          <a:latin typeface="+mn-lt"/>
                          <a:ea typeface="+mn-ea"/>
                          <a:cs typeface="Arial" charset="0"/>
                        </a:rPr>
                        <a:t>4.2 (2.8, 5.4)</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NZ" sz="1400" b="0" i="0" u="none" strike="noStrike" kern="1200" cap="none" normalizeH="0" baseline="0" dirty="0">
                          <a:ln>
                            <a:noFill/>
                          </a:ln>
                          <a:solidFill>
                            <a:schemeClr val="tx1"/>
                          </a:solidFill>
                          <a:effectLst/>
                          <a:latin typeface="+mn-lt"/>
                          <a:ea typeface="+mn-ea"/>
                          <a:cs typeface="Arial" charset="0"/>
                        </a:rPr>
                        <a:t>3.3 (1.7, 4.2)</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2"/>
                  </a:ext>
                </a:extLst>
              </a:tr>
              <a:tr h="3328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Arial" charset="0"/>
                        </a:rPr>
                        <a:t>PFS HR (95% CI; vs. docetaxel)*; p value</a:t>
                      </a:r>
                      <a:r>
                        <a:rPr kumimoji="0" lang="en-GB" sz="1400" b="0" i="0" u="none" strike="noStrike" cap="none" normalizeH="0" baseline="30000" dirty="0">
                          <a:ln>
                            <a:noFill/>
                          </a:ln>
                          <a:solidFill>
                            <a:schemeClr val="tx1"/>
                          </a:solidFill>
                          <a:effectLst/>
                          <a:latin typeface="+mn-lt"/>
                          <a:cs typeface="Arial" charset="0"/>
                        </a:rPr>
                        <a:t>†</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Arial" charset="0"/>
                        </a:rPr>
                        <a:t>1.35 (0.92, 1.96); 0.9421</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a:ln>
                            <a:noFill/>
                          </a:ln>
                          <a:solidFill>
                            <a:schemeClr val="tx1"/>
                          </a:solidFill>
                          <a:effectLst/>
                          <a:latin typeface="+mn-lt"/>
                          <a:cs typeface="Arial" charset="0"/>
                        </a:rPr>
                        <a:t>0.75 (0.52, 1.09); 0.0696</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mn-lt"/>
                        <a:cs typeface="Arial" charset="0"/>
                      </a:endParaRPr>
                    </a:p>
                  </a:txBody>
                  <a:tcPr marL="45720" marR="45720" anchor="ctr" horzOverflow="overflow"/>
                </a:tc>
                <a:extLst>
                  <a:ext uri="{0D108BD9-81ED-4DB2-BD59-A6C34878D82A}">
                    <a16:rowId xmlns:a16="http://schemas.microsoft.com/office/drawing/2014/main" val="10003"/>
                  </a:ext>
                </a:extLst>
              </a:tr>
              <a:tr h="3328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Arial" charset="0"/>
                        </a:rPr>
                        <a:t>Median (95% CI) OS, months</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a:ln>
                            <a:noFill/>
                          </a:ln>
                          <a:solidFill>
                            <a:schemeClr val="tx1"/>
                          </a:solidFill>
                          <a:effectLst/>
                          <a:latin typeface="+mn-lt"/>
                          <a:cs typeface="Arial" charset="0"/>
                        </a:rPr>
                        <a:t>8.4 (5.6, 12.3)</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a:ln>
                            <a:noFill/>
                          </a:ln>
                          <a:solidFill>
                            <a:schemeClr val="tx1"/>
                          </a:solidFill>
                          <a:effectLst/>
                          <a:latin typeface="+mn-lt"/>
                          <a:cs typeface="Arial" charset="0"/>
                        </a:rPr>
                        <a:t>11.5 (7.3, 13.4)</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a:ln>
                            <a:noFill/>
                          </a:ln>
                          <a:solidFill>
                            <a:schemeClr val="tx1"/>
                          </a:solidFill>
                          <a:effectLst/>
                          <a:latin typeface="+mn-lt"/>
                          <a:cs typeface="Arial" charset="0"/>
                        </a:rPr>
                        <a:t>8.8 (5.4, 12.6)</a:t>
                      </a:r>
                    </a:p>
                  </a:txBody>
                  <a:tcPr marL="45720" marR="45720" anchor="ctr" horzOverflow="overflow"/>
                </a:tc>
                <a:extLst>
                  <a:ext uri="{0D108BD9-81ED-4DB2-BD59-A6C34878D82A}">
                    <a16:rowId xmlns:a16="http://schemas.microsoft.com/office/drawing/2014/main" val="10004"/>
                  </a:ext>
                </a:extLst>
              </a:tr>
              <a:tr h="3328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Arial" charset="0"/>
                        </a:rPr>
                        <a:t>OS HR (95% CI; vs. docetaxel)*; p value</a:t>
                      </a:r>
                      <a:r>
                        <a:rPr kumimoji="0" lang="en-GB" sz="1400" b="0" i="0" u="none" strike="noStrike" cap="none" normalizeH="0" baseline="30000" dirty="0">
                          <a:ln>
                            <a:noFill/>
                          </a:ln>
                          <a:solidFill>
                            <a:schemeClr val="tx1"/>
                          </a:solidFill>
                          <a:effectLst/>
                          <a:latin typeface="+mn-lt"/>
                          <a:cs typeface="Arial" charset="0"/>
                        </a:rPr>
                        <a:t>†</a:t>
                      </a:r>
                      <a:endParaRPr kumimoji="0" lang="en-GB" sz="1400" b="0" i="0" u="none" strike="noStrike" cap="none" normalizeH="0" baseline="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Arial" charset="0"/>
                        </a:rPr>
                        <a:t>1.05 (0.68, 1.61); 0.5818</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Arial" charset="0"/>
                        </a:rPr>
                        <a:t>0.88 (0.58, 1.36); 0.2874</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mn-lt"/>
                        <a:cs typeface="Arial" charset="0"/>
                      </a:endParaRPr>
                    </a:p>
                  </a:txBody>
                  <a:tcPr marL="45720" marR="45720" anchor="ctr" horzOverflow="overflow"/>
                </a:tc>
                <a:extLst>
                  <a:ext uri="{0D108BD9-81ED-4DB2-BD59-A6C34878D82A}">
                    <a16:rowId xmlns:a16="http://schemas.microsoft.com/office/drawing/2014/main" val="10005"/>
                  </a:ext>
                </a:extLst>
              </a:tr>
              <a:tr h="3328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NZ" sz="1400" b="1" i="0" u="none" strike="noStrike" cap="none" normalizeH="0" baseline="0" dirty="0">
                          <a:ln>
                            <a:noFill/>
                          </a:ln>
                          <a:solidFill>
                            <a:schemeClr val="tx1"/>
                          </a:solidFill>
                          <a:effectLst/>
                          <a:latin typeface="+mn-lt"/>
                          <a:cs typeface="Arial" charset="0"/>
                        </a:rPr>
                        <a:t>Stratified analysis</a:t>
                      </a:r>
                      <a:endParaRPr kumimoji="0" lang="en-GB" sz="1400" b="1" i="0" u="none" strike="noStrike" cap="none" normalizeH="0" baseline="0" dirty="0">
                        <a:ln>
                          <a:noFill/>
                        </a:ln>
                        <a:solidFill>
                          <a:schemeClr val="tx1"/>
                        </a:solidFill>
                        <a:effectLst/>
                        <a:latin typeface="+mn-lt"/>
                        <a:cs typeface="Arial" charset="0"/>
                      </a:endParaRPr>
                    </a:p>
                  </a:txBody>
                  <a:tcPr marL="45720" marR="45720"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400" b="0" i="0" u="none" strike="noStrike" cap="none" normalizeH="0" baseline="0" dirty="0">
                        <a:ln>
                          <a:noFill/>
                        </a:ln>
                        <a:solidFill>
                          <a:schemeClr val="tx1"/>
                        </a:solidFill>
                        <a:effectLst/>
                        <a:latin typeface="+mn-lt"/>
                        <a:cs typeface="Arial" charset="0"/>
                      </a:endParaRPr>
                    </a:p>
                  </a:txBody>
                  <a:tcPr marL="45720" marR="45720"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400" b="0" i="0" u="none" strike="noStrike" cap="none" normalizeH="0" baseline="0" dirty="0">
                        <a:ln>
                          <a:noFill/>
                        </a:ln>
                        <a:solidFill>
                          <a:schemeClr val="tx1"/>
                        </a:solidFill>
                        <a:effectLst/>
                        <a:latin typeface="+mn-lt"/>
                        <a:cs typeface="Arial" charset="0"/>
                      </a:endParaRPr>
                    </a:p>
                  </a:txBody>
                  <a:tcPr marL="45720" marR="45720"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400" b="0" i="0" u="none" strike="noStrike" cap="none" normalizeH="0" baseline="0" dirty="0">
                        <a:ln>
                          <a:noFill/>
                        </a:ln>
                        <a:solidFill>
                          <a:schemeClr val="tx1"/>
                        </a:solidFill>
                        <a:effectLst/>
                        <a:latin typeface="+mn-lt"/>
                        <a:cs typeface="Arial" charset="0"/>
                      </a:endParaRPr>
                    </a:p>
                  </a:txBody>
                  <a:tcPr marL="45720" marR="45720" anchor="ctr" horzOverflow="overflow">
                    <a:solidFill>
                      <a:schemeClr val="accent1">
                        <a:lumMod val="20000"/>
                        <a:lumOff val="80000"/>
                      </a:schemeClr>
                    </a:solidFill>
                  </a:tcPr>
                </a:tc>
                <a:extLst>
                  <a:ext uri="{0D108BD9-81ED-4DB2-BD59-A6C34878D82A}">
                    <a16:rowId xmlns:a16="http://schemas.microsoft.com/office/drawing/2014/main" val="10006"/>
                  </a:ext>
                </a:extLst>
              </a:tr>
              <a:tr h="3328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NZ" sz="1400" b="1" i="0" u="none" strike="noStrike" cap="none" normalizeH="0" baseline="0" dirty="0">
                          <a:ln>
                            <a:noFill/>
                          </a:ln>
                          <a:solidFill>
                            <a:schemeClr val="tx1"/>
                          </a:solidFill>
                          <a:effectLst/>
                          <a:latin typeface="+mn-lt"/>
                          <a:cs typeface="Arial" charset="0"/>
                        </a:rPr>
                        <a:t>All patients</a:t>
                      </a:r>
                      <a:endParaRPr kumimoji="0" lang="en-GB" sz="1400" b="1" i="0" u="none" strike="noStrike" cap="none" normalizeH="0" baseline="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Arial" charset="0"/>
                        </a:rPr>
                        <a:t>n=63</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Arial" charset="0"/>
                        </a:rPr>
                        <a:t>n=68</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mn-lt"/>
                        <a:cs typeface="Arial" charset="0"/>
                      </a:endParaRPr>
                    </a:p>
                  </a:txBody>
                  <a:tcPr marL="45720" marR="45720" anchor="ctr" horzOverflow="overflow"/>
                </a:tc>
                <a:extLst>
                  <a:ext uri="{0D108BD9-81ED-4DB2-BD59-A6C34878D82A}">
                    <a16:rowId xmlns:a16="http://schemas.microsoft.com/office/drawing/2014/main" val="10007"/>
                  </a:ext>
                </a:extLst>
              </a:tr>
              <a:tr h="3328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Arial" charset="0"/>
                        </a:rPr>
                        <a:t>PFS HR (95% CI; vs. docetaxel); p value</a:t>
                      </a:r>
                      <a:r>
                        <a:rPr kumimoji="0" lang="en-GB" sz="1400" b="0" i="0" u="none" strike="noStrike" cap="none" normalizeH="0" baseline="30000" dirty="0">
                          <a:ln>
                            <a:noFill/>
                          </a:ln>
                          <a:solidFill>
                            <a:schemeClr val="tx1"/>
                          </a:solidFill>
                          <a:effectLst/>
                          <a:latin typeface="+mn-lt"/>
                          <a:cs typeface="Arial" charset="0"/>
                        </a:rPr>
                        <a:t>†</a:t>
                      </a:r>
                      <a:endParaRPr kumimoji="0" lang="en-GB" sz="1400" b="0" i="0" u="none" strike="noStrike" cap="none" normalizeH="0" baseline="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Arial" charset="0"/>
                        </a:rPr>
                        <a:t>1.35 (0.89, 2.04); 0.9266</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Arial" charset="0"/>
                        </a:rPr>
                        <a:t>0.78 (0.52, 1.17); 0.1175</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mn-lt"/>
                        <a:cs typeface="Arial" charset="0"/>
                      </a:endParaRPr>
                    </a:p>
                  </a:txBody>
                  <a:tcPr marL="45720" marR="45720" anchor="ctr" horzOverflow="overflow"/>
                </a:tc>
                <a:extLst>
                  <a:ext uri="{0D108BD9-81ED-4DB2-BD59-A6C34878D82A}">
                    <a16:rowId xmlns:a16="http://schemas.microsoft.com/office/drawing/2014/main" val="10008"/>
                  </a:ext>
                </a:extLst>
              </a:tr>
              <a:tr h="3328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Arial" charset="0"/>
                        </a:rPr>
                        <a:t>OS HR (95% CI; vs. docetaxel); p value</a:t>
                      </a:r>
                      <a:r>
                        <a:rPr kumimoji="0" lang="en-GB" sz="1400" b="0" i="0" u="none" strike="noStrike" cap="none" normalizeH="0" baseline="30000" dirty="0">
                          <a:ln>
                            <a:noFill/>
                          </a:ln>
                          <a:solidFill>
                            <a:schemeClr val="tx1"/>
                          </a:solidFill>
                          <a:effectLst/>
                          <a:latin typeface="+mn-lt"/>
                          <a:cs typeface="Arial" charset="0"/>
                        </a:rPr>
                        <a:t>†</a:t>
                      </a:r>
                      <a:endParaRPr kumimoji="0" lang="en-GB" sz="1400" b="0" i="0" u="none" strike="noStrike" cap="none" normalizeH="0" baseline="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Arial" charset="0"/>
                        </a:rPr>
                        <a:t>0.96 (0.62, 1.50); 0.4396</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Arial" charset="0"/>
                        </a:rPr>
                        <a:t>0.75 (0.48, 1.18); 0.1066</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mn-lt"/>
                        <a:cs typeface="Arial" charset="0"/>
                      </a:endParaRPr>
                    </a:p>
                  </a:txBody>
                  <a:tcPr marL="45720" marR="45720" anchor="ctr" horzOverflow="overflow"/>
                </a:tc>
                <a:extLst>
                  <a:ext uri="{0D108BD9-81ED-4DB2-BD59-A6C34878D82A}">
                    <a16:rowId xmlns:a16="http://schemas.microsoft.com/office/drawing/2014/main" val="10009"/>
                  </a:ext>
                </a:extLst>
              </a:tr>
              <a:tr h="3328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NZ" sz="1400" b="1" i="0" u="none" strike="noStrike" cap="none" normalizeH="0" baseline="0" dirty="0">
                          <a:ln>
                            <a:noFill/>
                          </a:ln>
                          <a:solidFill>
                            <a:schemeClr val="tx1"/>
                          </a:solidFill>
                          <a:effectLst/>
                          <a:latin typeface="+mn-lt"/>
                          <a:cs typeface="Arial" charset="0"/>
                        </a:rPr>
                        <a:t>Adenocarcinoma</a:t>
                      </a:r>
                      <a:endParaRPr kumimoji="0" lang="en-GB" sz="1400" b="1" i="0" u="none" strike="noStrike" cap="none" normalizeH="0" baseline="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Arial" charset="0"/>
                        </a:rPr>
                        <a:t>n=41</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Arial" charset="0"/>
                        </a:rPr>
                        <a:t>n=43</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mn-lt"/>
                        <a:cs typeface="Arial" charset="0"/>
                      </a:endParaRPr>
                    </a:p>
                  </a:txBody>
                  <a:tcPr marL="45720" marR="45720" anchor="ctr" horzOverflow="overflow"/>
                </a:tc>
                <a:extLst>
                  <a:ext uri="{0D108BD9-81ED-4DB2-BD59-A6C34878D82A}">
                    <a16:rowId xmlns:a16="http://schemas.microsoft.com/office/drawing/2014/main" val="10010"/>
                  </a:ext>
                </a:extLst>
              </a:tr>
              <a:tr h="3328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Arial" charset="0"/>
                        </a:rPr>
                        <a:t>PFS HR (95% CI; vs. docetaxel); p value</a:t>
                      </a:r>
                      <a:r>
                        <a:rPr kumimoji="0" lang="en-GB" sz="1400" b="0" i="0" u="none" strike="noStrike" cap="none" normalizeH="0" baseline="30000" dirty="0">
                          <a:ln>
                            <a:noFill/>
                          </a:ln>
                          <a:solidFill>
                            <a:schemeClr val="tx1"/>
                          </a:solidFill>
                          <a:effectLst/>
                          <a:latin typeface="+mn-lt"/>
                          <a:cs typeface="Arial" charset="0"/>
                        </a:rPr>
                        <a:t>†</a:t>
                      </a:r>
                      <a:endParaRPr kumimoji="0" lang="en-GB" sz="1400" b="0" i="0" u="none" strike="noStrike" cap="none" normalizeH="0" baseline="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Arial" charset="0"/>
                        </a:rPr>
                        <a:t>1.32 (0.79, 2.21); 0.8590</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Arial" charset="0"/>
                        </a:rPr>
                        <a:t>0.68 (0.41, 1.14); 0.0732</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mn-lt"/>
                        <a:cs typeface="Arial" charset="0"/>
                      </a:endParaRPr>
                    </a:p>
                  </a:txBody>
                  <a:tcPr marL="45720" marR="45720" anchor="ctr" horzOverflow="overflow"/>
                </a:tc>
                <a:extLst>
                  <a:ext uri="{0D108BD9-81ED-4DB2-BD59-A6C34878D82A}">
                    <a16:rowId xmlns:a16="http://schemas.microsoft.com/office/drawing/2014/main" val="10011"/>
                  </a:ext>
                </a:extLst>
              </a:tr>
              <a:tr h="40959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Arial" charset="0"/>
                        </a:rPr>
                        <a:t>OS HR (95% CI; vs. docetaxel); p value</a:t>
                      </a:r>
                      <a:r>
                        <a:rPr kumimoji="0" lang="en-GB" sz="1400" b="0" i="0" u="none" strike="noStrike" cap="none" normalizeH="0" baseline="30000" dirty="0">
                          <a:ln>
                            <a:noFill/>
                          </a:ln>
                          <a:solidFill>
                            <a:schemeClr val="tx1"/>
                          </a:solidFill>
                          <a:effectLst/>
                          <a:latin typeface="+mn-lt"/>
                          <a:cs typeface="Arial" charset="0"/>
                        </a:rPr>
                        <a:t>†</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Arial" charset="0"/>
                        </a:rPr>
                        <a:t>0.88 (0.51, 1.52); 0.3274</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Arial" charset="0"/>
                        </a:rPr>
                        <a:t>0.51 (0.28, 0.94); 0.0147</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mn-lt"/>
                        <a:cs typeface="Arial" charset="0"/>
                      </a:endParaRPr>
                    </a:p>
                  </a:txBody>
                  <a:tcPr marL="45720" marR="45720" anchor="ctr" horzOverflow="overflow"/>
                </a:tc>
                <a:extLst>
                  <a:ext uri="{0D108BD9-81ED-4DB2-BD59-A6C34878D82A}">
                    <a16:rowId xmlns:a16="http://schemas.microsoft.com/office/drawing/2014/main" val="10012"/>
                  </a:ext>
                </a:extLst>
              </a:tr>
            </a:tbl>
          </a:graphicData>
        </a:graphic>
      </p:graphicFrame>
      <p:sp>
        <p:nvSpPr>
          <p:cNvPr id="8" name="Text Box 5"/>
          <p:cNvSpPr txBox="1">
            <a:spLocks noChangeArrowheads="1"/>
          </p:cNvSpPr>
          <p:nvPr/>
        </p:nvSpPr>
        <p:spPr bwMode="auto">
          <a:xfrm>
            <a:off x="231775" y="6474897"/>
            <a:ext cx="21480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a:t>*</a:t>
            </a:r>
            <a:r>
              <a:rPr lang="en-GB" sz="1200" dirty="0" err="1"/>
              <a:t>Unstratified</a:t>
            </a:r>
            <a:r>
              <a:rPr lang="en-GB" sz="1200" dirty="0"/>
              <a:t> log-rank; </a:t>
            </a:r>
            <a:r>
              <a:rPr lang="en-GB" sz="1200" baseline="30000" dirty="0"/>
              <a:t>†</a:t>
            </a:r>
            <a:r>
              <a:rPr lang="en-GB" sz="1200" dirty="0"/>
              <a:t>1-sided</a:t>
            </a:r>
          </a:p>
        </p:txBody>
      </p:sp>
      <p:sp>
        <p:nvSpPr>
          <p:cNvPr id="6" name="Rectangle 3"/>
          <p:cNvSpPr txBox="1">
            <a:spLocks noChangeArrowheads="1"/>
          </p:cNvSpPr>
          <p:nvPr/>
        </p:nvSpPr>
        <p:spPr bwMode="auto">
          <a:xfrm>
            <a:off x="228600" y="1320800"/>
            <a:ext cx="8686800" cy="803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spcAft>
                <a:spcPts val="300"/>
              </a:spcAft>
            </a:pPr>
            <a:r>
              <a:rPr lang="en-GB" sz="1800" b="1" dirty="0"/>
              <a:t>Key results</a:t>
            </a:r>
            <a:endParaRPr lang="en-NZ" sz="1800" dirty="0"/>
          </a:p>
        </p:txBody>
      </p:sp>
    </p:spTree>
    <p:custDataLst>
      <p:tags r:id="rId1"/>
    </p:custDataLst>
    <p:extLst>
      <p:ext uri="{BB962C8B-B14F-4D97-AF65-F5344CB8AC3E}">
        <p14:creationId xmlns:p14="http://schemas.microsoft.com/office/powerpoint/2010/main" val="34372010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a:spcAft>
                <a:spcPts val="300"/>
              </a:spcAft>
            </a:pPr>
            <a:r>
              <a:rPr lang="en-GB" sz="1800" b="1" dirty="0"/>
              <a:t>Key results (cont.)</a:t>
            </a:r>
          </a:p>
          <a:p>
            <a:pPr lvl="1">
              <a:spcAft>
                <a:spcPts val="300"/>
              </a:spcAft>
            </a:pPr>
            <a:r>
              <a:rPr lang="en-NZ" sz="1800" b="1" dirty="0"/>
              <a:t>OS</a:t>
            </a:r>
            <a:endParaRPr lang="en-GB" sz="1800" b="1"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a:spcAft>
                <a:spcPts val="300"/>
              </a:spcAft>
            </a:pPr>
            <a:r>
              <a:rPr lang="en-GB" sz="1400" b="1" dirty="0"/>
              <a:t>Conclusions</a:t>
            </a:r>
          </a:p>
          <a:p>
            <a:pPr lvl="1">
              <a:spcAft>
                <a:spcPts val="300"/>
              </a:spcAft>
            </a:pPr>
            <a:r>
              <a:rPr lang="en-NZ" sz="1400" dirty="0"/>
              <a:t>Compared with docetaxel alone, vintafolide + docetaxel provided a non-significant trend in PFS and </a:t>
            </a:r>
            <a:br>
              <a:rPr lang="en-NZ" sz="1400" dirty="0"/>
            </a:br>
            <a:r>
              <a:rPr lang="en-NZ" sz="1400" dirty="0"/>
              <a:t>OS outcomes</a:t>
            </a:r>
            <a:endParaRPr lang="en-NZ" sz="1400" dirty="0">
              <a:solidFill>
                <a:srgbClr val="92D050"/>
              </a:solidFill>
            </a:endParaRPr>
          </a:p>
          <a:p>
            <a:pPr lvl="2">
              <a:spcAft>
                <a:spcPts val="300"/>
              </a:spcAft>
            </a:pPr>
            <a:r>
              <a:rPr lang="en-NZ" sz="1400" dirty="0"/>
              <a:t>Outcomes were better in patients with adenocarcinoma</a:t>
            </a:r>
          </a:p>
        </p:txBody>
      </p:sp>
      <p:pic>
        <p:nvPicPr>
          <p:cNvPr id="4098" name="Picture 2" hidden="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02601" y="1658179"/>
            <a:ext cx="8239760" cy="3360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rrowheads="1"/>
          </p:cNvSpPr>
          <p:nvPr>
            <p:ph type="title"/>
          </p:nvPr>
        </p:nvSpPr>
        <p:spPr/>
        <p:txBody>
          <a:bodyPr/>
          <a:lstStyle/>
          <a:p>
            <a:r>
              <a:rPr lang="en-NZ" sz="1800" dirty="0"/>
              <a:t>LBA40_PR: TARGET: A randomized, phase II trial comparing </a:t>
            </a:r>
            <a:r>
              <a:rPr lang="en-NZ" sz="1800" dirty="0" err="1"/>
              <a:t>vintafolide</a:t>
            </a:r>
            <a:r>
              <a:rPr lang="en-NZ" sz="1800" dirty="0"/>
              <a:t> versus </a:t>
            </a:r>
            <a:r>
              <a:rPr lang="en-NZ" sz="1800" dirty="0" err="1"/>
              <a:t>vintafolide</a:t>
            </a:r>
            <a:r>
              <a:rPr lang="en-NZ" sz="1800" dirty="0"/>
              <a:t> plus docetaxel, versus docetaxel alone in second-line treatment of folate-receptor-positive non-small cell lung cancer (NSCLC) patients </a:t>
            </a:r>
            <a:br>
              <a:rPr lang="en-NZ" sz="1800" dirty="0"/>
            </a:br>
            <a:r>
              <a:rPr lang="en-NZ" sz="1800" dirty="0"/>
              <a:t>– Hanna N et al</a:t>
            </a:r>
            <a:endParaRPr lang="en-GB" sz="1800" dirty="0"/>
          </a:p>
        </p:txBody>
      </p:sp>
      <p:sp>
        <p:nvSpPr>
          <p:cNvPr id="5124" name="Text Box 4"/>
          <p:cNvSpPr txBox="1">
            <a:spLocks noChangeArrowheads="1"/>
          </p:cNvSpPr>
          <p:nvPr/>
        </p:nvSpPr>
        <p:spPr bwMode="auto">
          <a:xfrm>
            <a:off x="4806604" y="6673334"/>
            <a:ext cx="413850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a:solidFill>
                  <a:srgbClr val="363636"/>
                </a:solidFill>
                <a:latin typeface="Arial" charset="0"/>
                <a:cs typeface="Arial" charset="0"/>
              </a:rPr>
              <a:t>Hanna </a:t>
            </a:r>
            <a:r>
              <a:rPr lang="en-GB" sz="1200" dirty="0">
                <a:solidFill>
                  <a:srgbClr val="363636"/>
                </a:solidFill>
                <a:latin typeface="Arial" charset="0"/>
                <a:cs typeface="Arial" charset="0"/>
              </a:rPr>
              <a:t>et al. </a:t>
            </a:r>
            <a:r>
              <a:rPr lang="en-GB" sz="1200" dirty="0">
                <a:solidFill>
                  <a:srgbClr val="363636"/>
                </a:solidFill>
              </a:rPr>
              <a:t>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latin typeface="Arial" charset="0"/>
                <a:cs typeface="Arial" charset="0"/>
              </a:rPr>
              <a:t>abstr</a:t>
            </a:r>
            <a:r>
              <a:rPr lang="en-GB" sz="1200" dirty="0">
                <a:solidFill>
                  <a:srgbClr val="363636"/>
                </a:solidFill>
                <a:latin typeface="Arial" charset="0"/>
                <a:cs typeface="Arial" charset="0"/>
              </a:rPr>
              <a:t> LBA40_PR</a:t>
            </a:r>
          </a:p>
        </p:txBody>
      </p:sp>
      <p:grpSp>
        <p:nvGrpSpPr>
          <p:cNvPr id="5636" name="Group 5635"/>
          <p:cNvGrpSpPr/>
          <p:nvPr/>
        </p:nvGrpSpPr>
        <p:grpSpPr>
          <a:xfrm>
            <a:off x="836615" y="2229644"/>
            <a:ext cx="3405189" cy="2390775"/>
            <a:chOff x="855663" y="2374900"/>
            <a:chExt cx="3405189" cy="2390775"/>
          </a:xfrm>
        </p:grpSpPr>
        <p:sp>
          <p:nvSpPr>
            <p:cNvPr id="5429" name="Freeform 287"/>
            <p:cNvSpPr>
              <a:spLocks/>
            </p:cNvSpPr>
            <p:nvPr/>
          </p:nvSpPr>
          <p:spPr bwMode="auto">
            <a:xfrm>
              <a:off x="944564" y="2374900"/>
              <a:ext cx="3316288" cy="2298700"/>
            </a:xfrm>
            <a:custGeom>
              <a:avLst/>
              <a:gdLst>
                <a:gd name="T0" fmla="*/ 0 w 2091"/>
                <a:gd name="T1" fmla="*/ 0 h 1448"/>
                <a:gd name="T2" fmla="*/ 0 w 2091"/>
                <a:gd name="T3" fmla="*/ 1448 h 1448"/>
                <a:gd name="T4" fmla="*/ 2091 w 2091"/>
                <a:gd name="T5" fmla="*/ 1448 h 1448"/>
              </a:gdLst>
              <a:ahLst/>
              <a:cxnLst>
                <a:cxn ang="0">
                  <a:pos x="T0" y="T1"/>
                </a:cxn>
                <a:cxn ang="0">
                  <a:pos x="T2" y="T3"/>
                </a:cxn>
                <a:cxn ang="0">
                  <a:pos x="T4" y="T5"/>
                </a:cxn>
              </a:cxnLst>
              <a:rect l="0" t="0" r="r" b="b"/>
              <a:pathLst>
                <a:path w="2091" h="1448">
                  <a:moveTo>
                    <a:pt x="0" y="0"/>
                  </a:moveTo>
                  <a:lnTo>
                    <a:pt x="0" y="1448"/>
                  </a:lnTo>
                  <a:lnTo>
                    <a:pt x="2091" y="1448"/>
                  </a:lnTo>
                </a:path>
              </a:pathLst>
            </a:custGeom>
            <a:noFill/>
            <a:ln w="285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0" name="Line 288"/>
            <p:cNvSpPr>
              <a:spLocks noChangeShapeType="1"/>
            </p:cNvSpPr>
            <p:nvPr/>
          </p:nvSpPr>
          <p:spPr bwMode="auto">
            <a:xfrm>
              <a:off x="855663" y="2374900"/>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1" name="Line 289"/>
            <p:cNvSpPr>
              <a:spLocks noChangeShapeType="1"/>
            </p:cNvSpPr>
            <p:nvPr/>
          </p:nvSpPr>
          <p:spPr bwMode="auto">
            <a:xfrm>
              <a:off x="855663" y="2835275"/>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2" name="Line 290"/>
            <p:cNvSpPr>
              <a:spLocks noChangeShapeType="1"/>
            </p:cNvSpPr>
            <p:nvPr/>
          </p:nvSpPr>
          <p:spPr bwMode="auto">
            <a:xfrm>
              <a:off x="855663" y="3295650"/>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3" name="Line 291"/>
            <p:cNvSpPr>
              <a:spLocks noChangeShapeType="1"/>
            </p:cNvSpPr>
            <p:nvPr/>
          </p:nvSpPr>
          <p:spPr bwMode="auto">
            <a:xfrm>
              <a:off x="855663" y="3756025"/>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4" name="Line 292"/>
            <p:cNvSpPr>
              <a:spLocks noChangeShapeType="1"/>
            </p:cNvSpPr>
            <p:nvPr/>
          </p:nvSpPr>
          <p:spPr bwMode="auto">
            <a:xfrm>
              <a:off x="855663" y="4213225"/>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5" name="Line 293"/>
            <p:cNvSpPr>
              <a:spLocks noChangeShapeType="1"/>
            </p:cNvSpPr>
            <p:nvPr/>
          </p:nvSpPr>
          <p:spPr bwMode="auto">
            <a:xfrm>
              <a:off x="855663" y="4673600"/>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6" name="Line 294"/>
            <p:cNvSpPr>
              <a:spLocks noChangeShapeType="1"/>
            </p:cNvSpPr>
            <p:nvPr/>
          </p:nvSpPr>
          <p:spPr bwMode="auto">
            <a:xfrm>
              <a:off x="3314701" y="4673600"/>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7" name="Line 295"/>
            <p:cNvSpPr>
              <a:spLocks noChangeShapeType="1"/>
            </p:cNvSpPr>
            <p:nvPr/>
          </p:nvSpPr>
          <p:spPr bwMode="auto">
            <a:xfrm>
              <a:off x="2838451" y="4673600"/>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8" name="Line 296"/>
            <p:cNvSpPr>
              <a:spLocks noChangeShapeType="1"/>
            </p:cNvSpPr>
            <p:nvPr/>
          </p:nvSpPr>
          <p:spPr bwMode="auto">
            <a:xfrm>
              <a:off x="4260851" y="4673600"/>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9" name="Line 297"/>
            <p:cNvSpPr>
              <a:spLocks noChangeShapeType="1"/>
            </p:cNvSpPr>
            <p:nvPr/>
          </p:nvSpPr>
          <p:spPr bwMode="auto">
            <a:xfrm>
              <a:off x="3787776" y="4673600"/>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0" name="Line 298"/>
            <p:cNvSpPr>
              <a:spLocks noChangeShapeType="1"/>
            </p:cNvSpPr>
            <p:nvPr/>
          </p:nvSpPr>
          <p:spPr bwMode="auto">
            <a:xfrm>
              <a:off x="2365376" y="4673600"/>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1" name="Line 299"/>
            <p:cNvSpPr>
              <a:spLocks noChangeShapeType="1"/>
            </p:cNvSpPr>
            <p:nvPr/>
          </p:nvSpPr>
          <p:spPr bwMode="auto">
            <a:xfrm>
              <a:off x="1893888" y="4673600"/>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2" name="Line 300"/>
            <p:cNvSpPr>
              <a:spLocks noChangeShapeType="1"/>
            </p:cNvSpPr>
            <p:nvPr/>
          </p:nvSpPr>
          <p:spPr bwMode="auto">
            <a:xfrm>
              <a:off x="1420813" y="4673600"/>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3" name="Line 301"/>
            <p:cNvSpPr>
              <a:spLocks noChangeShapeType="1"/>
            </p:cNvSpPr>
            <p:nvPr/>
          </p:nvSpPr>
          <p:spPr bwMode="auto">
            <a:xfrm>
              <a:off x="944563" y="4673600"/>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635" name="Group 5634"/>
          <p:cNvGrpSpPr/>
          <p:nvPr/>
        </p:nvGrpSpPr>
        <p:grpSpPr>
          <a:xfrm>
            <a:off x="925515" y="2235994"/>
            <a:ext cx="3275013" cy="1704975"/>
            <a:chOff x="944563" y="2381250"/>
            <a:chExt cx="3275013" cy="1704975"/>
          </a:xfrm>
        </p:grpSpPr>
        <p:sp>
          <p:nvSpPr>
            <p:cNvPr id="5444" name="Freeform 302"/>
            <p:cNvSpPr>
              <a:spLocks/>
            </p:cNvSpPr>
            <p:nvPr/>
          </p:nvSpPr>
          <p:spPr bwMode="auto">
            <a:xfrm>
              <a:off x="944563" y="2381250"/>
              <a:ext cx="3227388" cy="1657350"/>
            </a:xfrm>
            <a:custGeom>
              <a:avLst/>
              <a:gdLst>
                <a:gd name="T0" fmla="*/ 42 w 2033"/>
                <a:gd name="T1" fmla="*/ 0 h 1044"/>
                <a:gd name="T2" fmla="*/ 70 w 2033"/>
                <a:gd name="T3" fmla="*/ 14 h 1044"/>
                <a:gd name="T4" fmla="*/ 144 w 2033"/>
                <a:gd name="T5" fmla="*/ 34 h 1044"/>
                <a:gd name="T6" fmla="*/ 164 w 2033"/>
                <a:gd name="T7" fmla="*/ 58 h 1044"/>
                <a:gd name="T8" fmla="*/ 188 w 2033"/>
                <a:gd name="T9" fmla="*/ 100 h 1044"/>
                <a:gd name="T10" fmla="*/ 202 w 2033"/>
                <a:gd name="T11" fmla="*/ 146 h 1044"/>
                <a:gd name="T12" fmla="*/ 272 w 2033"/>
                <a:gd name="T13" fmla="*/ 188 h 1044"/>
                <a:gd name="T14" fmla="*/ 312 w 2033"/>
                <a:gd name="T15" fmla="*/ 206 h 1044"/>
                <a:gd name="T16" fmla="*/ 330 w 2033"/>
                <a:gd name="T17" fmla="*/ 234 h 1044"/>
                <a:gd name="T18" fmla="*/ 358 w 2033"/>
                <a:gd name="T19" fmla="*/ 274 h 1044"/>
                <a:gd name="T20" fmla="*/ 382 w 2033"/>
                <a:gd name="T21" fmla="*/ 298 h 1044"/>
                <a:gd name="T22" fmla="*/ 440 w 2033"/>
                <a:gd name="T23" fmla="*/ 338 h 1044"/>
                <a:gd name="T24" fmla="*/ 456 w 2033"/>
                <a:gd name="T25" fmla="*/ 364 h 1044"/>
                <a:gd name="T26" fmla="*/ 482 w 2033"/>
                <a:gd name="T27" fmla="*/ 410 h 1044"/>
                <a:gd name="T28" fmla="*/ 490 w 2033"/>
                <a:gd name="T29" fmla="*/ 426 h 1044"/>
                <a:gd name="T30" fmla="*/ 516 w 2033"/>
                <a:gd name="T31" fmla="*/ 472 h 1044"/>
                <a:gd name="T32" fmla="*/ 580 w 2033"/>
                <a:gd name="T33" fmla="*/ 538 h 1044"/>
                <a:gd name="T34" fmla="*/ 640 w 2033"/>
                <a:gd name="T35" fmla="*/ 580 h 1044"/>
                <a:gd name="T36" fmla="*/ 656 w 2033"/>
                <a:gd name="T37" fmla="*/ 628 h 1044"/>
                <a:gd name="T38" fmla="*/ 672 w 2033"/>
                <a:gd name="T39" fmla="*/ 648 h 1044"/>
                <a:gd name="T40" fmla="*/ 836 w 2033"/>
                <a:gd name="T41" fmla="*/ 672 h 1044"/>
                <a:gd name="T42" fmla="*/ 879 w 2033"/>
                <a:gd name="T43" fmla="*/ 698 h 1044"/>
                <a:gd name="T44" fmla="*/ 891 w 2033"/>
                <a:gd name="T45" fmla="*/ 716 h 1044"/>
                <a:gd name="T46" fmla="*/ 925 w 2033"/>
                <a:gd name="T47" fmla="*/ 740 h 1044"/>
                <a:gd name="T48" fmla="*/ 993 w 2033"/>
                <a:gd name="T49" fmla="*/ 766 h 1044"/>
                <a:gd name="T50" fmla="*/ 1029 w 2033"/>
                <a:gd name="T51" fmla="*/ 790 h 1044"/>
                <a:gd name="T52" fmla="*/ 1207 w 2033"/>
                <a:gd name="T53" fmla="*/ 818 h 1044"/>
                <a:gd name="T54" fmla="*/ 1255 w 2033"/>
                <a:gd name="T55" fmla="*/ 850 h 1044"/>
                <a:gd name="T56" fmla="*/ 1259 w 2033"/>
                <a:gd name="T57" fmla="*/ 882 h 1044"/>
                <a:gd name="T58" fmla="*/ 1287 w 2033"/>
                <a:gd name="T59" fmla="*/ 920 h 1044"/>
                <a:gd name="T60" fmla="*/ 1417 w 2033"/>
                <a:gd name="T61" fmla="*/ 944 h 1044"/>
                <a:gd name="T62" fmla="*/ 1543 w 2033"/>
                <a:gd name="T63" fmla="*/ 992 h 1044"/>
                <a:gd name="T64" fmla="*/ 2033 w 2033"/>
                <a:gd name="T65" fmla="*/ 1044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33" h="1044">
                  <a:moveTo>
                    <a:pt x="0" y="0"/>
                  </a:moveTo>
                  <a:lnTo>
                    <a:pt x="42" y="0"/>
                  </a:lnTo>
                  <a:lnTo>
                    <a:pt x="42" y="14"/>
                  </a:lnTo>
                  <a:lnTo>
                    <a:pt x="70" y="14"/>
                  </a:lnTo>
                  <a:lnTo>
                    <a:pt x="70" y="34"/>
                  </a:lnTo>
                  <a:lnTo>
                    <a:pt x="144" y="34"/>
                  </a:lnTo>
                  <a:lnTo>
                    <a:pt x="144" y="58"/>
                  </a:lnTo>
                  <a:lnTo>
                    <a:pt x="164" y="58"/>
                  </a:lnTo>
                  <a:lnTo>
                    <a:pt x="164" y="100"/>
                  </a:lnTo>
                  <a:lnTo>
                    <a:pt x="188" y="100"/>
                  </a:lnTo>
                  <a:lnTo>
                    <a:pt x="188" y="146"/>
                  </a:lnTo>
                  <a:lnTo>
                    <a:pt x="202" y="146"/>
                  </a:lnTo>
                  <a:lnTo>
                    <a:pt x="202" y="188"/>
                  </a:lnTo>
                  <a:lnTo>
                    <a:pt x="272" y="188"/>
                  </a:lnTo>
                  <a:lnTo>
                    <a:pt x="272" y="206"/>
                  </a:lnTo>
                  <a:lnTo>
                    <a:pt x="312" y="206"/>
                  </a:lnTo>
                  <a:lnTo>
                    <a:pt x="312" y="234"/>
                  </a:lnTo>
                  <a:lnTo>
                    <a:pt x="330" y="234"/>
                  </a:lnTo>
                  <a:lnTo>
                    <a:pt x="330" y="274"/>
                  </a:lnTo>
                  <a:lnTo>
                    <a:pt x="358" y="274"/>
                  </a:lnTo>
                  <a:lnTo>
                    <a:pt x="358" y="298"/>
                  </a:lnTo>
                  <a:lnTo>
                    <a:pt x="382" y="298"/>
                  </a:lnTo>
                  <a:lnTo>
                    <a:pt x="382" y="338"/>
                  </a:lnTo>
                  <a:lnTo>
                    <a:pt x="440" y="338"/>
                  </a:lnTo>
                  <a:lnTo>
                    <a:pt x="440" y="364"/>
                  </a:lnTo>
                  <a:lnTo>
                    <a:pt x="456" y="364"/>
                  </a:lnTo>
                  <a:lnTo>
                    <a:pt x="456" y="410"/>
                  </a:lnTo>
                  <a:lnTo>
                    <a:pt x="482" y="410"/>
                  </a:lnTo>
                  <a:lnTo>
                    <a:pt x="482" y="426"/>
                  </a:lnTo>
                  <a:lnTo>
                    <a:pt x="490" y="426"/>
                  </a:lnTo>
                  <a:lnTo>
                    <a:pt x="490" y="472"/>
                  </a:lnTo>
                  <a:lnTo>
                    <a:pt x="516" y="472"/>
                  </a:lnTo>
                  <a:lnTo>
                    <a:pt x="516" y="538"/>
                  </a:lnTo>
                  <a:lnTo>
                    <a:pt x="580" y="538"/>
                  </a:lnTo>
                  <a:lnTo>
                    <a:pt x="580" y="580"/>
                  </a:lnTo>
                  <a:lnTo>
                    <a:pt x="640" y="580"/>
                  </a:lnTo>
                  <a:lnTo>
                    <a:pt x="640" y="628"/>
                  </a:lnTo>
                  <a:lnTo>
                    <a:pt x="656" y="628"/>
                  </a:lnTo>
                  <a:lnTo>
                    <a:pt x="656" y="648"/>
                  </a:lnTo>
                  <a:lnTo>
                    <a:pt x="672" y="648"/>
                  </a:lnTo>
                  <a:lnTo>
                    <a:pt x="672" y="672"/>
                  </a:lnTo>
                  <a:lnTo>
                    <a:pt x="836" y="672"/>
                  </a:lnTo>
                  <a:lnTo>
                    <a:pt x="836" y="698"/>
                  </a:lnTo>
                  <a:lnTo>
                    <a:pt x="879" y="698"/>
                  </a:lnTo>
                  <a:lnTo>
                    <a:pt x="879" y="716"/>
                  </a:lnTo>
                  <a:lnTo>
                    <a:pt x="891" y="716"/>
                  </a:lnTo>
                  <a:lnTo>
                    <a:pt x="891" y="740"/>
                  </a:lnTo>
                  <a:lnTo>
                    <a:pt x="925" y="740"/>
                  </a:lnTo>
                  <a:lnTo>
                    <a:pt x="925" y="766"/>
                  </a:lnTo>
                  <a:lnTo>
                    <a:pt x="993" y="766"/>
                  </a:lnTo>
                  <a:lnTo>
                    <a:pt x="993" y="790"/>
                  </a:lnTo>
                  <a:lnTo>
                    <a:pt x="1029" y="790"/>
                  </a:lnTo>
                  <a:lnTo>
                    <a:pt x="1029" y="818"/>
                  </a:lnTo>
                  <a:lnTo>
                    <a:pt x="1207" y="818"/>
                  </a:lnTo>
                  <a:lnTo>
                    <a:pt x="1207" y="850"/>
                  </a:lnTo>
                  <a:lnTo>
                    <a:pt x="1255" y="850"/>
                  </a:lnTo>
                  <a:lnTo>
                    <a:pt x="1255" y="882"/>
                  </a:lnTo>
                  <a:lnTo>
                    <a:pt x="1259" y="882"/>
                  </a:lnTo>
                  <a:lnTo>
                    <a:pt x="1259" y="920"/>
                  </a:lnTo>
                  <a:lnTo>
                    <a:pt x="1287" y="920"/>
                  </a:lnTo>
                  <a:lnTo>
                    <a:pt x="1287" y="944"/>
                  </a:lnTo>
                  <a:lnTo>
                    <a:pt x="1417" y="944"/>
                  </a:lnTo>
                  <a:lnTo>
                    <a:pt x="1417" y="992"/>
                  </a:lnTo>
                  <a:lnTo>
                    <a:pt x="1543" y="992"/>
                  </a:lnTo>
                  <a:lnTo>
                    <a:pt x="1543" y="1044"/>
                  </a:lnTo>
                  <a:lnTo>
                    <a:pt x="2033" y="1044"/>
                  </a:lnTo>
                </a:path>
              </a:pathLst>
            </a:custGeom>
            <a:noFill/>
            <a:ln w="28575"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5" name="Line 303"/>
            <p:cNvSpPr>
              <a:spLocks noChangeShapeType="1"/>
            </p:cNvSpPr>
            <p:nvPr/>
          </p:nvSpPr>
          <p:spPr bwMode="auto">
            <a:xfrm>
              <a:off x="1452563" y="2701925"/>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6" name="Line 304"/>
            <p:cNvSpPr>
              <a:spLocks noChangeShapeType="1"/>
            </p:cNvSpPr>
            <p:nvPr/>
          </p:nvSpPr>
          <p:spPr bwMode="auto">
            <a:xfrm>
              <a:off x="1404938" y="2749550"/>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7" name="Line 305"/>
            <p:cNvSpPr>
              <a:spLocks noChangeShapeType="1"/>
            </p:cNvSpPr>
            <p:nvPr/>
          </p:nvSpPr>
          <p:spPr bwMode="auto">
            <a:xfrm>
              <a:off x="1874838" y="3254375"/>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8" name="Line 306"/>
            <p:cNvSpPr>
              <a:spLocks noChangeShapeType="1"/>
            </p:cNvSpPr>
            <p:nvPr/>
          </p:nvSpPr>
          <p:spPr bwMode="auto">
            <a:xfrm>
              <a:off x="1827213" y="3302000"/>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9" name="Line 307"/>
            <p:cNvSpPr>
              <a:spLocks noChangeShapeType="1"/>
            </p:cNvSpPr>
            <p:nvPr/>
          </p:nvSpPr>
          <p:spPr bwMode="auto">
            <a:xfrm>
              <a:off x="2176463" y="3400425"/>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0" name="Line 308"/>
            <p:cNvSpPr>
              <a:spLocks noChangeShapeType="1"/>
            </p:cNvSpPr>
            <p:nvPr/>
          </p:nvSpPr>
          <p:spPr bwMode="auto">
            <a:xfrm>
              <a:off x="2128838" y="3448050"/>
              <a:ext cx="92075"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1" name="Line 309"/>
            <p:cNvSpPr>
              <a:spLocks noChangeShapeType="1"/>
            </p:cNvSpPr>
            <p:nvPr/>
          </p:nvSpPr>
          <p:spPr bwMode="auto">
            <a:xfrm>
              <a:off x="2514601" y="3549650"/>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2" name="Line 310"/>
            <p:cNvSpPr>
              <a:spLocks noChangeShapeType="1"/>
            </p:cNvSpPr>
            <p:nvPr/>
          </p:nvSpPr>
          <p:spPr bwMode="auto">
            <a:xfrm>
              <a:off x="2466976" y="3597275"/>
              <a:ext cx="92075"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3" name="Line 311"/>
            <p:cNvSpPr>
              <a:spLocks noChangeShapeType="1"/>
            </p:cNvSpPr>
            <p:nvPr/>
          </p:nvSpPr>
          <p:spPr bwMode="auto">
            <a:xfrm>
              <a:off x="2447926" y="3549650"/>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4" name="Line 312"/>
            <p:cNvSpPr>
              <a:spLocks noChangeShapeType="1"/>
            </p:cNvSpPr>
            <p:nvPr/>
          </p:nvSpPr>
          <p:spPr bwMode="auto">
            <a:xfrm>
              <a:off x="2400301" y="3597275"/>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5" name="Line 313"/>
            <p:cNvSpPr>
              <a:spLocks noChangeShapeType="1"/>
            </p:cNvSpPr>
            <p:nvPr/>
          </p:nvSpPr>
          <p:spPr bwMode="auto">
            <a:xfrm>
              <a:off x="2432051" y="3549650"/>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6" name="Line 314"/>
            <p:cNvSpPr>
              <a:spLocks noChangeShapeType="1"/>
            </p:cNvSpPr>
            <p:nvPr/>
          </p:nvSpPr>
          <p:spPr bwMode="auto">
            <a:xfrm>
              <a:off x="2387601" y="3597275"/>
              <a:ext cx="92075"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7" name="Line 315"/>
            <p:cNvSpPr>
              <a:spLocks noChangeShapeType="1"/>
            </p:cNvSpPr>
            <p:nvPr/>
          </p:nvSpPr>
          <p:spPr bwMode="auto">
            <a:xfrm>
              <a:off x="2705101" y="3632200"/>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8" name="Line 316"/>
            <p:cNvSpPr>
              <a:spLocks noChangeShapeType="1"/>
            </p:cNvSpPr>
            <p:nvPr/>
          </p:nvSpPr>
          <p:spPr bwMode="auto">
            <a:xfrm>
              <a:off x="2657476" y="3679825"/>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9" name="Line 317"/>
            <p:cNvSpPr>
              <a:spLocks noChangeShapeType="1"/>
            </p:cNvSpPr>
            <p:nvPr/>
          </p:nvSpPr>
          <p:spPr bwMode="auto">
            <a:xfrm>
              <a:off x="2800351" y="3632200"/>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0" name="Line 318"/>
            <p:cNvSpPr>
              <a:spLocks noChangeShapeType="1"/>
            </p:cNvSpPr>
            <p:nvPr/>
          </p:nvSpPr>
          <p:spPr bwMode="auto">
            <a:xfrm>
              <a:off x="2752726" y="3679825"/>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1" name="Line 319"/>
            <p:cNvSpPr>
              <a:spLocks noChangeShapeType="1"/>
            </p:cNvSpPr>
            <p:nvPr/>
          </p:nvSpPr>
          <p:spPr bwMode="auto">
            <a:xfrm>
              <a:off x="2876551" y="3683000"/>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2" name="Line 320"/>
            <p:cNvSpPr>
              <a:spLocks noChangeShapeType="1"/>
            </p:cNvSpPr>
            <p:nvPr/>
          </p:nvSpPr>
          <p:spPr bwMode="auto">
            <a:xfrm>
              <a:off x="2828926" y="3730625"/>
              <a:ext cx="92075"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3" name="Line 321"/>
            <p:cNvSpPr>
              <a:spLocks noChangeShapeType="1"/>
            </p:cNvSpPr>
            <p:nvPr/>
          </p:nvSpPr>
          <p:spPr bwMode="auto">
            <a:xfrm>
              <a:off x="3028951" y="3832225"/>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4" name="Line 322"/>
            <p:cNvSpPr>
              <a:spLocks noChangeShapeType="1"/>
            </p:cNvSpPr>
            <p:nvPr/>
          </p:nvSpPr>
          <p:spPr bwMode="auto">
            <a:xfrm>
              <a:off x="2981326" y="3879850"/>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5" name="Line 323"/>
            <p:cNvSpPr>
              <a:spLocks noChangeShapeType="1"/>
            </p:cNvSpPr>
            <p:nvPr/>
          </p:nvSpPr>
          <p:spPr bwMode="auto">
            <a:xfrm>
              <a:off x="3051176" y="3832225"/>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6" name="Line 324"/>
            <p:cNvSpPr>
              <a:spLocks noChangeShapeType="1"/>
            </p:cNvSpPr>
            <p:nvPr/>
          </p:nvSpPr>
          <p:spPr bwMode="auto">
            <a:xfrm>
              <a:off x="3003551" y="3879850"/>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7" name="Line 325"/>
            <p:cNvSpPr>
              <a:spLocks noChangeShapeType="1"/>
            </p:cNvSpPr>
            <p:nvPr/>
          </p:nvSpPr>
          <p:spPr bwMode="auto">
            <a:xfrm>
              <a:off x="3067051" y="3832225"/>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8" name="Line 326"/>
            <p:cNvSpPr>
              <a:spLocks noChangeShapeType="1"/>
            </p:cNvSpPr>
            <p:nvPr/>
          </p:nvSpPr>
          <p:spPr bwMode="auto">
            <a:xfrm>
              <a:off x="3019426" y="3879850"/>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9" name="Line 327"/>
            <p:cNvSpPr>
              <a:spLocks noChangeShapeType="1"/>
            </p:cNvSpPr>
            <p:nvPr/>
          </p:nvSpPr>
          <p:spPr bwMode="auto">
            <a:xfrm>
              <a:off x="3095626" y="3832225"/>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0" name="Line 328"/>
            <p:cNvSpPr>
              <a:spLocks noChangeShapeType="1"/>
            </p:cNvSpPr>
            <p:nvPr/>
          </p:nvSpPr>
          <p:spPr bwMode="auto">
            <a:xfrm>
              <a:off x="3048001" y="3879850"/>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1" name="Line 329"/>
            <p:cNvSpPr>
              <a:spLocks noChangeShapeType="1"/>
            </p:cNvSpPr>
            <p:nvPr/>
          </p:nvSpPr>
          <p:spPr bwMode="auto">
            <a:xfrm>
              <a:off x="3305176" y="3908425"/>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2" name="Line 330"/>
            <p:cNvSpPr>
              <a:spLocks noChangeShapeType="1"/>
            </p:cNvSpPr>
            <p:nvPr/>
          </p:nvSpPr>
          <p:spPr bwMode="auto">
            <a:xfrm>
              <a:off x="3257551" y="3956050"/>
              <a:ext cx="92075"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3" name="Line 331"/>
            <p:cNvSpPr>
              <a:spLocks noChangeShapeType="1"/>
            </p:cNvSpPr>
            <p:nvPr/>
          </p:nvSpPr>
          <p:spPr bwMode="auto">
            <a:xfrm>
              <a:off x="3419476" y="3990975"/>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4" name="Line 332"/>
            <p:cNvSpPr>
              <a:spLocks noChangeShapeType="1"/>
            </p:cNvSpPr>
            <p:nvPr/>
          </p:nvSpPr>
          <p:spPr bwMode="auto">
            <a:xfrm>
              <a:off x="3371851" y="4038600"/>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5" name="Line 333"/>
            <p:cNvSpPr>
              <a:spLocks noChangeShapeType="1"/>
            </p:cNvSpPr>
            <p:nvPr/>
          </p:nvSpPr>
          <p:spPr bwMode="auto">
            <a:xfrm>
              <a:off x="3463926" y="3990975"/>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6" name="Line 334"/>
            <p:cNvSpPr>
              <a:spLocks noChangeShapeType="1"/>
            </p:cNvSpPr>
            <p:nvPr/>
          </p:nvSpPr>
          <p:spPr bwMode="auto">
            <a:xfrm>
              <a:off x="3416301" y="4038600"/>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7" name="Line 335"/>
            <p:cNvSpPr>
              <a:spLocks noChangeShapeType="1"/>
            </p:cNvSpPr>
            <p:nvPr/>
          </p:nvSpPr>
          <p:spPr bwMode="auto">
            <a:xfrm>
              <a:off x="3619501" y="3990975"/>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8" name="Line 336"/>
            <p:cNvSpPr>
              <a:spLocks noChangeShapeType="1"/>
            </p:cNvSpPr>
            <p:nvPr/>
          </p:nvSpPr>
          <p:spPr bwMode="auto">
            <a:xfrm>
              <a:off x="3571876" y="4038600"/>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9" name="Line 337"/>
            <p:cNvSpPr>
              <a:spLocks noChangeShapeType="1"/>
            </p:cNvSpPr>
            <p:nvPr/>
          </p:nvSpPr>
          <p:spPr bwMode="auto">
            <a:xfrm>
              <a:off x="3714751" y="3990975"/>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0" name="Line 338"/>
            <p:cNvSpPr>
              <a:spLocks noChangeShapeType="1"/>
            </p:cNvSpPr>
            <p:nvPr/>
          </p:nvSpPr>
          <p:spPr bwMode="auto">
            <a:xfrm>
              <a:off x="3667126" y="4038600"/>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1" name="Line 339"/>
            <p:cNvSpPr>
              <a:spLocks noChangeShapeType="1"/>
            </p:cNvSpPr>
            <p:nvPr/>
          </p:nvSpPr>
          <p:spPr bwMode="auto">
            <a:xfrm>
              <a:off x="3752851" y="3990975"/>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2" name="Line 340"/>
            <p:cNvSpPr>
              <a:spLocks noChangeShapeType="1"/>
            </p:cNvSpPr>
            <p:nvPr/>
          </p:nvSpPr>
          <p:spPr bwMode="auto">
            <a:xfrm>
              <a:off x="3705226" y="4038600"/>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3" name="Line 341"/>
            <p:cNvSpPr>
              <a:spLocks noChangeShapeType="1"/>
            </p:cNvSpPr>
            <p:nvPr/>
          </p:nvSpPr>
          <p:spPr bwMode="auto">
            <a:xfrm>
              <a:off x="3876676" y="3990975"/>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4" name="Line 342"/>
            <p:cNvSpPr>
              <a:spLocks noChangeShapeType="1"/>
            </p:cNvSpPr>
            <p:nvPr/>
          </p:nvSpPr>
          <p:spPr bwMode="auto">
            <a:xfrm>
              <a:off x="3829051" y="4038600"/>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5" name="Line 343"/>
            <p:cNvSpPr>
              <a:spLocks noChangeShapeType="1"/>
            </p:cNvSpPr>
            <p:nvPr/>
          </p:nvSpPr>
          <p:spPr bwMode="auto">
            <a:xfrm>
              <a:off x="3914776" y="3990975"/>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6" name="Line 344"/>
            <p:cNvSpPr>
              <a:spLocks noChangeShapeType="1"/>
            </p:cNvSpPr>
            <p:nvPr/>
          </p:nvSpPr>
          <p:spPr bwMode="auto">
            <a:xfrm>
              <a:off x="3867151" y="4038600"/>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7" name="Line 345"/>
            <p:cNvSpPr>
              <a:spLocks noChangeShapeType="1"/>
            </p:cNvSpPr>
            <p:nvPr/>
          </p:nvSpPr>
          <p:spPr bwMode="auto">
            <a:xfrm>
              <a:off x="4171951" y="3990975"/>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8" name="Line 346"/>
            <p:cNvSpPr>
              <a:spLocks noChangeShapeType="1"/>
            </p:cNvSpPr>
            <p:nvPr/>
          </p:nvSpPr>
          <p:spPr bwMode="auto">
            <a:xfrm>
              <a:off x="4124326" y="4038600"/>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634" name="Group 5633"/>
          <p:cNvGrpSpPr/>
          <p:nvPr/>
        </p:nvGrpSpPr>
        <p:grpSpPr>
          <a:xfrm>
            <a:off x="925515" y="2235994"/>
            <a:ext cx="3106738" cy="1841500"/>
            <a:chOff x="944563" y="2381250"/>
            <a:chExt cx="3106738" cy="1841500"/>
          </a:xfrm>
        </p:grpSpPr>
        <p:sp>
          <p:nvSpPr>
            <p:cNvPr id="5489" name="Freeform 347"/>
            <p:cNvSpPr>
              <a:spLocks/>
            </p:cNvSpPr>
            <p:nvPr/>
          </p:nvSpPr>
          <p:spPr bwMode="auto">
            <a:xfrm>
              <a:off x="944563" y="2381250"/>
              <a:ext cx="3059113" cy="1793875"/>
            </a:xfrm>
            <a:custGeom>
              <a:avLst/>
              <a:gdLst>
                <a:gd name="T0" fmla="*/ 0 w 1927"/>
                <a:gd name="T1" fmla="*/ 0 h 1130"/>
                <a:gd name="T2" fmla="*/ 52 w 1927"/>
                <a:gd name="T3" fmla="*/ 0 h 1130"/>
                <a:gd name="T4" fmla="*/ 52 w 1927"/>
                <a:gd name="T5" fmla="*/ 58 h 1130"/>
                <a:gd name="T6" fmla="*/ 120 w 1927"/>
                <a:gd name="T7" fmla="*/ 58 h 1130"/>
                <a:gd name="T8" fmla="*/ 120 w 1927"/>
                <a:gd name="T9" fmla="*/ 80 h 1130"/>
                <a:gd name="T10" fmla="*/ 126 w 1927"/>
                <a:gd name="T11" fmla="*/ 80 h 1130"/>
                <a:gd name="T12" fmla="*/ 126 w 1927"/>
                <a:gd name="T13" fmla="*/ 102 h 1130"/>
                <a:gd name="T14" fmla="*/ 148 w 1927"/>
                <a:gd name="T15" fmla="*/ 102 h 1130"/>
                <a:gd name="T16" fmla="*/ 148 w 1927"/>
                <a:gd name="T17" fmla="*/ 148 h 1130"/>
                <a:gd name="T18" fmla="*/ 202 w 1927"/>
                <a:gd name="T19" fmla="*/ 148 h 1130"/>
                <a:gd name="T20" fmla="*/ 202 w 1927"/>
                <a:gd name="T21" fmla="*/ 168 h 1130"/>
                <a:gd name="T22" fmla="*/ 272 w 1927"/>
                <a:gd name="T23" fmla="*/ 168 h 1130"/>
                <a:gd name="T24" fmla="*/ 272 w 1927"/>
                <a:gd name="T25" fmla="*/ 212 h 1130"/>
                <a:gd name="T26" fmla="*/ 298 w 1927"/>
                <a:gd name="T27" fmla="*/ 212 h 1130"/>
                <a:gd name="T28" fmla="*/ 298 w 1927"/>
                <a:gd name="T29" fmla="*/ 274 h 1130"/>
                <a:gd name="T30" fmla="*/ 346 w 1927"/>
                <a:gd name="T31" fmla="*/ 274 h 1130"/>
                <a:gd name="T32" fmla="*/ 346 w 1927"/>
                <a:gd name="T33" fmla="*/ 320 h 1130"/>
                <a:gd name="T34" fmla="*/ 358 w 1927"/>
                <a:gd name="T35" fmla="*/ 320 h 1130"/>
                <a:gd name="T36" fmla="*/ 358 w 1927"/>
                <a:gd name="T37" fmla="*/ 366 h 1130"/>
                <a:gd name="T38" fmla="*/ 488 w 1927"/>
                <a:gd name="T39" fmla="*/ 366 h 1130"/>
                <a:gd name="T40" fmla="*/ 488 w 1927"/>
                <a:gd name="T41" fmla="*/ 410 h 1130"/>
                <a:gd name="T42" fmla="*/ 520 w 1927"/>
                <a:gd name="T43" fmla="*/ 410 h 1130"/>
                <a:gd name="T44" fmla="*/ 520 w 1927"/>
                <a:gd name="T45" fmla="*/ 430 h 1130"/>
                <a:gd name="T46" fmla="*/ 556 w 1927"/>
                <a:gd name="T47" fmla="*/ 430 h 1130"/>
                <a:gd name="T48" fmla="*/ 556 w 1927"/>
                <a:gd name="T49" fmla="*/ 474 h 1130"/>
                <a:gd name="T50" fmla="*/ 580 w 1927"/>
                <a:gd name="T51" fmla="*/ 474 h 1130"/>
                <a:gd name="T52" fmla="*/ 580 w 1927"/>
                <a:gd name="T53" fmla="*/ 498 h 1130"/>
                <a:gd name="T54" fmla="*/ 660 w 1927"/>
                <a:gd name="T55" fmla="*/ 498 h 1130"/>
                <a:gd name="T56" fmla="*/ 660 w 1927"/>
                <a:gd name="T57" fmla="*/ 524 h 1130"/>
                <a:gd name="T58" fmla="*/ 728 w 1927"/>
                <a:gd name="T59" fmla="*/ 524 h 1130"/>
                <a:gd name="T60" fmla="*/ 728 w 1927"/>
                <a:gd name="T61" fmla="*/ 548 h 1130"/>
                <a:gd name="T62" fmla="*/ 750 w 1927"/>
                <a:gd name="T63" fmla="*/ 548 h 1130"/>
                <a:gd name="T64" fmla="*/ 750 w 1927"/>
                <a:gd name="T65" fmla="*/ 566 h 1130"/>
                <a:gd name="T66" fmla="*/ 820 w 1927"/>
                <a:gd name="T67" fmla="*/ 566 h 1130"/>
                <a:gd name="T68" fmla="*/ 820 w 1927"/>
                <a:gd name="T69" fmla="*/ 588 h 1130"/>
                <a:gd name="T70" fmla="*/ 937 w 1927"/>
                <a:gd name="T71" fmla="*/ 588 h 1130"/>
                <a:gd name="T72" fmla="*/ 937 w 1927"/>
                <a:gd name="T73" fmla="*/ 616 h 1130"/>
                <a:gd name="T74" fmla="*/ 1049 w 1927"/>
                <a:gd name="T75" fmla="*/ 616 h 1130"/>
                <a:gd name="T76" fmla="*/ 1049 w 1927"/>
                <a:gd name="T77" fmla="*/ 638 h 1130"/>
                <a:gd name="T78" fmla="*/ 1053 w 1927"/>
                <a:gd name="T79" fmla="*/ 638 h 1130"/>
                <a:gd name="T80" fmla="*/ 1053 w 1927"/>
                <a:gd name="T81" fmla="*/ 662 h 1130"/>
                <a:gd name="T82" fmla="*/ 1085 w 1927"/>
                <a:gd name="T83" fmla="*/ 662 h 1130"/>
                <a:gd name="T84" fmla="*/ 1085 w 1927"/>
                <a:gd name="T85" fmla="*/ 710 h 1130"/>
                <a:gd name="T86" fmla="*/ 1141 w 1927"/>
                <a:gd name="T87" fmla="*/ 710 h 1130"/>
                <a:gd name="T88" fmla="*/ 1141 w 1927"/>
                <a:gd name="T89" fmla="*/ 732 h 1130"/>
                <a:gd name="T90" fmla="*/ 1171 w 1927"/>
                <a:gd name="T91" fmla="*/ 732 h 1130"/>
                <a:gd name="T92" fmla="*/ 1171 w 1927"/>
                <a:gd name="T93" fmla="*/ 756 h 1130"/>
                <a:gd name="T94" fmla="*/ 1225 w 1927"/>
                <a:gd name="T95" fmla="*/ 756 h 1130"/>
                <a:gd name="T96" fmla="*/ 1225 w 1927"/>
                <a:gd name="T97" fmla="*/ 784 h 1130"/>
                <a:gd name="T98" fmla="*/ 1237 w 1927"/>
                <a:gd name="T99" fmla="*/ 784 h 1130"/>
                <a:gd name="T100" fmla="*/ 1237 w 1927"/>
                <a:gd name="T101" fmla="*/ 848 h 1130"/>
                <a:gd name="T102" fmla="*/ 1281 w 1927"/>
                <a:gd name="T103" fmla="*/ 848 h 1130"/>
                <a:gd name="T104" fmla="*/ 1281 w 1927"/>
                <a:gd name="T105" fmla="*/ 880 h 1130"/>
                <a:gd name="T106" fmla="*/ 1337 w 1927"/>
                <a:gd name="T107" fmla="*/ 880 h 1130"/>
                <a:gd name="T108" fmla="*/ 1337 w 1927"/>
                <a:gd name="T109" fmla="*/ 918 h 1130"/>
                <a:gd name="T110" fmla="*/ 1457 w 1927"/>
                <a:gd name="T111" fmla="*/ 918 h 1130"/>
                <a:gd name="T112" fmla="*/ 1457 w 1927"/>
                <a:gd name="T113" fmla="*/ 966 h 1130"/>
                <a:gd name="T114" fmla="*/ 1881 w 1927"/>
                <a:gd name="T115" fmla="*/ 966 h 1130"/>
                <a:gd name="T116" fmla="*/ 1881 w 1927"/>
                <a:gd name="T117" fmla="*/ 1130 h 1130"/>
                <a:gd name="T118" fmla="*/ 1927 w 1927"/>
                <a:gd name="T119" fmla="*/ 1130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27" h="1130">
                  <a:moveTo>
                    <a:pt x="0" y="0"/>
                  </a:moveTo>
                  <a:lnTo>
                    <a:pt x="52" y="0"/>
                  </a:lnTo>
                  <a:lnTo>
                    <a:pt x="52" y="58"/>
                  </a:lnTo>
                  <a:lnTo>
                    <a:pt x="120" y="58"/>
                  </a:lnTo>
                  <a:lnTo>
                    <a:pt x="120" y="80"/>
                  </a:lnTo>
                  <a:lnTo>
                    <a:pt x="126" y="80"/>
                  </a:lnTo>
                  <a:lnTo>
                    <a:pt x="126" y="102"/>
                  </a:lnTo>
                  <a:lnTo>
                    <a:pt x="148" y="102"/>
                  </a:lnTo>
                  <a:lnTo>
                    <a:pt x="148" y="148"/>
                  </a:lnTo>
                  <a:lnTo>
                    <a:pt x="202" y="148"/>
                  </a:lnTo>
                  <a:lnTo>
                    <a:pt x="202" y="168"/>
                  </a:lnTo>
                  <a:lnTo>
                    <a:pt x="272" y="168"/>
                  </a:lnTo>
                  <a:lnTo>
                    <a:pt x="272" y="212"/>
                  </a:lnTo>
                  <a:lnTo>
                    <a:pt x="298" y="212"/>
                  </a:lnTo>
                  <a:lnTo>
                    <a:pt x="298" y="274"/>
                  </a:lnTo>
                  <a:lnTo>
                    <a:pt x="346" y="274"/>
                  </a:lnTo>
                  <a:lnTo>
                    <a:pt x="346" y="320"/>
                  </a:lnTo>
                  <a:lnTo>
                    <a:pt x="358" y="320"/>
                  </a:lnTo>
                  <a:lnTo>
                    <a:pt x="358" y="366"/>
                  </a:lnTo>
                  <a:lnTo>
                    <a:pt x="488" y="366"/>
                  </a:lnTo>
                  <a:lnTo>
                    <a:pt x="488" y="410"/>
                  </a:lnTo>
                  <a:lnTo>
                    <a:pt x="520" y="410"/>
                  </a:lnTo>
                  <a:lnTo>
                    <a:pt x="520" y="430"/>
                  </a:lnTo>
                  <a:lnTo>
                    <a:pt x="556" y="430"/>
                  </a:lnTo>
                  <a:lnTo>
                    <a:pt x="556" y="474"/>
                  </a:lnTo>
                  <a:lnTo>
                    <a:pt x="580" y="474"/>
                  </a:lnTo>
                  <a:lnTo>
                    <a:pt x="580" y="498"/>
                  </a:lnTo>
                  <a:lnTo>
                    <a:pt x="660" y="498"/>
                  </a:lnTo>
                  <a:lnTo>
                    <a:pt x="660" y="524"/>
                  </a:lnTo>
                  <a:lnTo>
                    <a:pt x="728" y="524"/>
                  </a:lnTo>
                  <a:lnTo>
                    <a:pt x="728" y="548"/>
                  </a:lnTo>
                  <a:lnTo>
                    <a:pt x="750" y="548"/>
                  </a:lnTo>
                  <a:lnTo>
                    <a:pt x="750" y="566"/>
                  </a:lnTo>
                  <a:lnTo>
                    <a:pt x="820" y="566"/>
                  </a:lnTo>
                  <a:lnTo>
                    <a:pt x="820" y="588"/>
                  </a:lnTo>
                  <a:lnTo>
                    <a:pt x="937" y="588"/>
                  </a:lnTo>
                  <a:lnTo>
                    <a:pt x="937" y="616"/>
                  </a:lnTo>
                  <a:lnTo>
                    <a:pt x="1049" y="616"/>
                  </a:lnTo>
                  <a:lnTo>
                    <a:pt x="1049" y="638"/>
                  </a:lnTo>
                  <a:lnTo>
                    <a:pt x="1053" y="638"/>
                  </a:lnTo>
                  <a:lnTo>
                    <a:pt x="1053" y="662"/>
                  </a:lnTo>
                  <a:lnTo>
                    <a:pt x="1085" y="662"/>
                  </a:lnTo>
                  <a:lnTo>
                    <a:pt x="1085" y="710"/>
                  </a:lnTo>
                  <a:lnTo>
                    <a:pt x="1141" y="710"/>
                  </a:lnTo>
                  <a:lnTo>
                    <a:pt x="1141" y="732"/>
                  </a:lnTo>
                  <a:lnTo>
                    <a:pt x="1171" y="732"/>
                  </a:lnTo>
                  <a:lnTo>
                    <a:pt x="1171" y="756"/>
                  </a:lnTo>
                  <a:lnTo>
                    <a:pt x="1225" y="756"/>
                  </a:lnTo>
                  <a:lnTo>
                    <a:pt x="1225" y="784"/>
                  </a:lnTo>
                  <a:lnTo>
                    <a:pt x="1237" y="784"/>
                  </a:lnTo>
                  <a:lnTo>
                    <a:pt x="1237" y="848"/>
                  </a:lnTo>
                  <a:lnTo>
                    <a:pt x="1281" y="848"/>
                  </a:lnTo>
                  <a:lnTo>
                    <a:pt x="1281" y="880"/>
                  </a:lnTo>
                  <a:lnTo>
                    <a:pt x="1337" y="880"/>
                  </a:lnTo>
                  <a:lnTo>
                    <a:pt x="1337" y="918"/>
                  </a:lnTo>
                  <a:lnTo>
                    <a:pt x="1457" y="918"/>
                  </a:lnTo>
                  <a:lnTo>
                    <a:pt x="1457" y="966"/>
                  </a:lnTo>
                  <a:lnTo>
                    <a:pt x="1881" y="966"/>
                  </a:lnTo>
                  <a:lnTo>
                    <a:pt x="1881" y="1130"/>
                  </a:lnTo>
                  <a:lnTo>
                    <a:pt x="1927" y="1130"/>
                  </a:lnTo>
                </a:path>
              </a:pathLst>
            </a:custGeom>
            <a:noFill/>
            <a:ln w="28575" cap="flat">
              <a:solidFill>
                <a:srgbClr val="96969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0" name="Line 348"/>
            <p:cNvSpPr>
              <a:spLocks noChangeShapeType="1"/>
            </p:cNvSpPr>
            <p:nvPr/>
          </p:nvSpPr>
          <p:spPr bwMode="auto">
            <a:xfrm>
              <a:off x="1138238" y="2460625"/>
              <a:ext cx="0" cy="9525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1" name="Line 349"/>
            <p:cNvSpPr>
              <a:spLocks noChangeShapeType="1"/>
            </p:cNvSpPr>
            <p:nvPr/>
          </p:nvSpPr>
          <p:spPr bwMode="auto">
            <a:xfrm>
              <a:off x="1090613" y="2508250"/>
              <a:ext cx="95250"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2" name="Line 350"/>
            <p:cNvSpPr>
              <a:spLocks noChangeShapeType="1"/>
            </p:cNvSpPr>
            <p:nvPr/>
          </p:nvSpPr>
          <p:spPr bwMode="auto">
            <a:xfrm>
              <a:off x="1306513" y="2600325"/>
              <a:ext cx="0" cy="9525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3" name="Line 351"/>
            <p:cNvSpPr>
              <a:spLocks noChangeShapeType="1"/>
            </p:cNvSpPr>
            <p:nvPr/>
          </p:nvSpPr>
          <p:spPr bwMode="auto">
            <a:xfrm>
              <a:off x="1258888" y="2647950"/>
              <a:ext cx="95250"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4" name="Line 352"/>
            <p:cNvSpPr>
              <a:spLocks noChangeShapeType="1"/>
            </p:cNvSpPr>
            <p:nvPr/>
          </p:nvSpPr>
          <p:spPr bwMode="auto">
            <a:xfrm>
              <a:off x="1789113" y="3016250"/>
              <a:ext cx="0" cy="9525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5" name="Line 353"/>
            <p:cNvSpPr>
              <a:spLocks noChangeShapeType="1"/>
            </p:cNvSpPr>
            <p:nvPr/>
          </p:nvSpPr>
          <p:spPr bwMode="auto">
            <a:xfrm>
              <a:off x="1741488" y="3063875"/>
              <a:ext cx="95250"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6" name="Line 354"/>
            <p:cNvSpPr>
              <a:spLocks noChangeShapeType="1"/>
            </p:cNvSpPr>
            <p:nvPr/>
          </p:nvSpPr>
          <p:spPr bwMode="auto">
            <a:xfrm>
              <a:off x="2587626" y="3311525"/>
              <a:ext cx="0" cy="9525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7" name="Line 355"/>
            <p:cNvSpPr>
              <a:spLocks noChangeShapeType="1"/>
            </p:cNvSpPr>
            <p:nvPr/>
          </p:nvSpPr>
          <p:spPr bwMode="auto">
            <a:xfrm>
              <a:off x="2540001" y="3359150"/>
              <a:ext cx="95250"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8" name="Line 356"/>
            <p:cNvSpPr>
              <a:spLocks noChangeShapeType="1"/>
            </p:cNvSpPr>
            <p:nvPr/>
          </p:nvSpPr>
          <p:spPr bwMode="auto">
            <a:xfrm>
              <a:off x="2743201" y="3460750"/>
              <a:ext cx="0" cy="9525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9" name="Line 357"/>
            <p:cNvSpPr>
              <a:spLocks noChangeShapeType="1"/>
            </p:cNvSpPr>
            <p:nvPr/>
          </p:nvSpPr>
          <p:spPr bwMode="auto">
            <a:xfrm>
              <a:off x="2695576" y="3508375"/>
              <a:ext cx="95250"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0" name="Line 358"/>
            <p:cNvSpPr>
              <a:spLocks noChangeShapeType="1"/>
            </p:cNvSpPr>
            <p:nvPr/>
          </p:nvSpPr>
          <p:spPr bwMode="auto">
            <a:xfrm>
              <a:off x="2755901" y="3460750"/>
              <a:ext cx="0" cy="9525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1" name="Line 359"/>
            <p:cNvSpPr>
              <a:spLocks noChangeShapeType="1"/>
            </p:cNvSpPr>
            <p:nvPr/>
          </p:nvSpPr>
          <p:spPr bwMode="auto">
            <a:xfrm>
              <a:off x="2711451" y="3508375"/>
              <a:ext cx="92075"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2" name="Line 360"/>
            <p:cNvSpPr>
              <a:spLocks noChangeShapeType="1"/>
            </p:cNvSpPr>
            <p:nvPr/>
          </p:nvSpPr>
          <p:spPr bwMode="auto">
            <a:xfrm>
              <a:off x="2800351" y="3495675"/>
              <a:ext cx="0" cy="9525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3" name="Line 361"/>
            <p:cNvSpPr>
              <a:spLocks noChangeShapeType="1"/>
            </p:cNvSpPr>
            <p:nvPr/>
          </p:nvSpPr>
          <p:spPr bwMode="auto">
            <a:xfrm>
              <a:off x="2752726" y="3543300"/>
              <a:ext cx="95250"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4" name="Line 362"/>
            <p:cNvSpPr>
              <a:spLocks noChangeShapeType="1"/>
            </p:cNvSpPr>
            <p:nvPr/>
          </p:nvSpPr>
          <p:spPr bwMode="auto">
            <a:xfrm>
              <a:off x="2832101" y="3533775"/>
              <a:ext cx="0" cy="9525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5" name="Line 363"/>
            <p:cNvSpPr>
              <a:spLocks noChangeShapeType="1"/>
            </p:cNvSpPr>
            <p:nvPr/>
          </p:nvSpPr>
          <p:spPr bwMode="auto">
            <a:xfrm>
              <a:off x="2784476" y="3581400"/>
              <a:ext cx="95250"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6" name="Line 364"/>
            <p:cNvSpPr>
              <a:spLocks noChangeShapeType="1"/>
            </p:cNvSpPr>
            <p:nvPr/>
          </p:nvSpPr>
          <p:spPr bwMode="auto">
            <a:xfrm>
              <a:off x="2860676" y="3533775"/>
              <a:ext cx="0" cy="9525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7" name="Line 365"/>
            <p:cNvSpPr>
              <a:spLocks noChangeShapeType="1"/>
            </p:cNvSpPr>
            <p:nvPr/>
          </p:nvSpPr>
          <p:spPr bwMode="auto">
            <a:xfrm>
              <a:off x="2813051" y="3581400"/>
              <a:ext cx="95250"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8" name="Line 366"/>
            <p:cNvSpPr>
              <a:spLocks noChangeShapeType="1"/>
            </p:cNvSpPr>
            <p:nvPr/>
          </p:nvSpPr>
          <p:spPr bwMode="auto">
            <a:xfrm>
              <a:off x="2940051" y="3679825"/>
              <a:ext cx="0" cy="9525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9" name="Line 367"/>
            <p:cNvSpPr>
              <a:spLocks noChangeShapeType="1"/>
            </p:cNvSpPr>
            <p:nvPr/>
          </p:nvSpPr>
          <p:spPr bwMode="auto">
            <a:xfrm>
              <a:off x="2895601" y="3727450"/>
              <a:ext cx="92075"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0" name="Line 368"/>
            <p:cNvSpPr>
              <a:spLocks noChangeShapeType="1"/>
            </p:cNvSpPr>
            <p:nvPr/>
          </p:nvSpPr>
          <p:spPr bwMode="auto">
            <a:xfrm>
              <a:off x="2978151" y="3679825"/>
              <a:ext cx="0" cy="9525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1" name="Line 369"/>
            <p:cNvSpPr>
              <a:spLocks noChangeShapeType="1"/>
            </p:cNvSpPr>
            <p:nvPr/>
          </p:nvSpPr>
          <p:spPr bwMode="auto">
            <a:xfrm>
              <a:off x="2930526" y="3727450"/>
              <a:ext cx="95250"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2" name="Line 370"/>
            <p:cNvSpPr>
              <a:spLocks noChangeShapeType="1"/>
            </p:cNvSpPr>
            <p:nvPr/>
          </p:nvSpPr>
          <p:spPr bwMode="auto">
            <a:xfrm>
              <a:off x="3105151" y="3790950"/>
              <a:ext cx="0" cy="9525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3" name="Line 371"/>
            <p:cNvSpPr>
              <a:spLocks noChangeShapeType="1"/>
            </p:cNvSpPr>
            <p:nvPr/>
          </p:nvSpPr>
          <p:spPr bwMode="auto">
            <a:xfrm>
              <a:off x="3057526" y="3838575"/>
              <a:ext cx="92075"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4" name="Line 372"/>
            <p:cNvSpPr>
              <a:spLocks noChangeShapeType="1"/>
            </p:cNvSpPr>
            <p:nvPr/>
          </p:nvSpPr>
          <p:spPr bwMode="auto">
            <a:xfrm>
              <a:off x="3140076" y="3790950"/>
              <a:ext cx="0" cy="9525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5" name="Line 373"/>
            <p:cNvSpPr>
              <a:spLocks noChangeShapeType="1"/>
            </p:cNvSpPr>
            <p:nvPr/>
          </p:nvSpPr>
          <p:spPr bwMode="auto">
            <a:xfrm>
              <a:off x="3092451" y="3838575"/>
              <a:ext cx="95250"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6" name="Line 374"/>
            <p:cNvSpPr>
              <a:spLocks noChangeShapeType="1"/>
            </p:cNvSpPr>
            <p:nvPr/>
          </p:nvSpPr>
          <p:spPr bwMode="auto">
            <a:xfrm>
              <a:off x="3244851" y="3790950"/>
              <a:ext cx="0" cy="9525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7" name="Line 375"/>
            <p:cNvSpPr>
              <a:spLocks noChangeShapeType="1"/>
            </p:cNvSpPr>
            <p:nvPr/>
          </p:nvSpPr>
          <p:spPr bwMode="auto">
            <a:xfrm>
              <a:off x="3197226" y="3838575"/>
              <a:ext cx="92075"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8" name="Line 376"/>
            <p:cNvSpPr>
              <a:spLocks noChangeShapeType="1"/>
            </p:cNvSpPr>
            <p:nvPr/>
          </p:nvSpPr>
          <p:spPr bwMode="auto">
            <a:xfrm>
              <a:off x="3295651" y="3867150"/>
              <a:ext cx="0" cy="9525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9" name="Line 377"/>
            <p:cNvSpPr>
              <a:spLocks noChangeShapeType="1"/>
            </p:cNvSpPr>
            <p:nvPr/>
          </p:nvSpPr>
          <p:spPr bwMode="auto">
            <a:xfrm>
              <a:off x="3248026" y="3914775"/>
              <a:ext cx="95250"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0" name="Line 378"/>
            <p:cNvSpPr>
              <a:spLocks noChangeShapeType="1"/>
            </p:cNvSpPr>
            <p:nvPr/>
          </p:nvSpPr>
          <p:spPr bwMode="auto">
            <a:xfrm>
              <a:off x="3340101" y="3867150"/>
              <a:ext cx="0" cy="9525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1" name="Line 379"/>
            <p:cNvSpPr>
              <a:spLocks noChangeShapeType="1"/>
            </p:cNvSpPr>
            <p:nvPr/>
          </p:nvSpPr>
          <p:spPr bwMode="auto">
            <a:xfrm>
              <a:off x="3292476" y="3914775"/>
              <a:ext cx="92075"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2" name="Line 380"/>
            <p:cNvSpPr>
              <a:spLocks noChangeShapeType="1"/>
            </p:cNvSpPr>
            <p:nvPr/>
          </p:nvSpPr>
          <p:spPr bwMode="auto">
            <a:xfrm>
              <a:off x="3441701" y="3867150"/>
              <a:ext cx="0" cy="9525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3" name="Line 381"/>
            <p:cNvSpPr>
              <a:spLocks noChangeShapeType="1"/>
            </p:cNvSpPr>
            <p:nvPr/>
          </p:nvSpPr>
          <p:spPr bwMode="auto">
            <a:xfrm>
              <a:off x="3394076" y="3914775"/>
              <a:ext cx="95250"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4" name="Line 382"/>
            <p:cNvSpPr>
              <a:spLocks noChangeShapeType="1"/>
            </p:cNvSpPr>
            <p:nvPr/>
          </p:nvSpPr>
          <p:spPr bwMode="auto">
            <a:xfrm>
              <a:off x="3495676" y="3867150"/>
              <a:ext cx="0" cy="9525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5" name="Line 383"/>
            <p:cNvSpPr>
              <a:spLocks noChangeShapeType="1"/>
            </p:cNvSpPr>
            <p:nvPr/>
          </p:nvSpPr>
          <p:spPr bwMode="auto">
            <a:xfrm>
              <a:off x="3448051" y="3914775"/>
              <a:ext cx="92075"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6" name="Line 384"/>
            <p:cNvSpPr>
              <a:spLocks noChangeShapeType="1"/>
            </p:cNvSpPr>
            <p:nvPr/>
          </p:nvSpPr>
          <p:spPr bwMode="auto">
            <a:xfrm>
              <a:off x="3524251" y="3867150"/>
              <a:ext cx="0" cy="9525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7" name="Line 385"/>
            <p:cNvSpPr>
              <a:spLocks noChangeShapeType="1"/>
            </p:cNvSpPr>
            <p:nvPr/>
          </p:nvSpPr>
          <p:spPr bwMode="auto">
            <a:xfrm>
              <a:off x="3476626" y="3914775"/>
              <a:ext cx="95250"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8" name="Line 386"/>
            <p:cNvSpPr>
              <a:spLocks noChangeShapeType="1"/>
            </p:cNvSpPr>
            <p:nvPr/>
          </p:nvSpPr>
          <p:spPr bwMode="auto">
            <a:xfrm>
              <a:off x="3635376" y="3867150"/>
              <a:ext cx="0" cy="9525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9" name="Line 387"/>
            <p:cNvSpPr>
              <a:spLocks noChangeShapeType="1"/>
            </p:cNvSpPr>
            <p:nvPr/>
          </p:nvSpPr>
          <p:spPr bwMode="auto">
            <a:xfrm>
              <a:off x="3587751" y="3914775"/>
              <a:ext cx="95250"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0" name="Line 388"/>
            <p:cNvSpPr>
              <a:spLocks noChangeShapeType="1"/>
            </p:cNvSpPr>
            <p:nvPr/>
          </p:nvSpPr>
          <p:spPr bwMode="auto">
            <a:xfrm>
              <a:off x="3746501" y="3867150"/>
              <a:ext cx="0" cy="9525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1" name="Line 389"/>
            <p:cNvSpPr>
              <a:spLocks noChangeShapeType="1"/>
            </p:cNvSpPr>
            <p:nvPr/>
          </p:nvSpPr>
          <p:spPr bwMode="auto">
            <a:xfrm>
              <a:off x="3698876" y="3914775"/>
              <a:ext cx="92075"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2" name="Line 390"/>
            <p:cNvSpPr>
              <a:spLocks noChangeShapeType="1"/>
            </p:cNvSpPr>
            <p:nvPr/>
          </p:nvSpPr>
          <p:spPr bwMode="auto">
            <a:xfrm>
              <a:off x="3965576" y="4127500"/>
              <a:ext cx="0" cy="9525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3" name="Line 391"/>
            <p:cNvSpPr>
              <a:spLocks noChangeShapeType="1"/>
            </p:cNvSpPr>
            <p:nvPr/>
          </p:nvSpPr>
          <p:spPr bwMode="auto">
            <a:xfrm>
              <a:off x="3917951" y="4175125"/>
              <a:ext cx="95250"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4" name="Line 392"/>
            <p:cNvSpPr>
              <a:spLocks noChangeShapeType="1"/>
            </p:cNvSpPr>
            <p:nvPr/>
          </p:nvSpPr>
          <p:spPr bwMode="auto">
            <a:xfrm>
              <a:off x="4003676" y="4127500"/>
              <a:ext cx="0" cy="9525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5" name="Line 393"/>
            <p:cNvSpPr>
              <a:spLocks noChangeShapeType="1"/>
            </p:cNvSpPr>
            <p:nvPr/>
          </p:nvSpPr>
          <p:spPr bwMode="auto">
            <a:xfrm>
              <a:off x="3956051" y="4175125"/>
              <a:ext cx="95250"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633" name="Group 5632"/>
          <p:cNvGrpSpPr/>
          <p:nvPr/>
        </p:nvGrpSpPr>
        <p:grpSpPr>
          <a:xfrm>
            <a:off x="925515" y="2213769"/>
            <a:ext cx="3198813" cy="2314575"/>
            <a:chOff x="944563" y="2359025"/>
            <a:chExt cx="3198813" cy="2314575"/>
          </a:xfrm>
        </p:grpSpPr>
        <p:sp>
          <p:nvSpPr>
            <p:cNvPr id="5536" name="Freeform 394"/>
            <p:cNvSpPr>
              <a:spLocks/>
            </p:cNvSpPr>
            <p:nvPr/>
          </p:nvSpPr>
          <p:spPr bwMode="auto">
            <a:xfrm>
              <a:off x="944563" y="2381250"/>
              <a:ext cx="3198813" cy="2292350"/>
            </a:xfrm>
            <a:custGeom>
              <a:avLst/>
              <a:gdLst>
                <a:gd name="T0" fmla="*/ 98 w 2015"/>
                <a:gd name="T1" fmla="*/ 0 h 1444"/>
                <a:gd name="T2" fmla="*/ 152 w 2015"/>
                <a:gd name="T3" fmla="*/ 14 h 1444"/>
                <a:gd name="T4" fmla="*/ 158 w 2015"/>
                <a:gd name="T5" fmla="*/ 40 h 1444"/>
                <a:gd name="T6" fmla="*/ 188 w 2015"/>
                <a:gd name="T7" fmla="*/ 86 h 1444"/>
                <a:gd name="T8" fmla="*/ 198 w 2015"/>
                <a:gd name="T9" fmla="*/ 106 h 1444"/>
                <a:gd name="T10" fmla="*/ 204 w 2015"/>
                <a:gd name="T11" fmla="*/ 134 h 1444"/>
                <a:gd name="T12" fmla="*/ 208 w 2015"/>
                <a:gd name="T13" fmla="*/ 164 h 1444"/>
                <a:gd name="T14" fmla="*/ 232 w 2015"/>
                <a:gd name="T15" fmla="*/ 182 h 1444"/>
                <a:gd name="T16" fmla="*/ 238 w 2015"/>
                <a:gd name="T17" fmla="*/ 202 h 1444"/>
                <a:gd name="T18" fmla="*/ 246 w 2015"/>
                <a:gd name="T19" fmla="*/ 226 h 1444"/>
                <a:gd name="T20" fmla="*/ 254 w 2015"/>
                <a:gd name="T21" fmla="*/ 252 h 1444"/>
                <a:gd name="T22" fmla="*/ 296 w 2015"/>
                <a:gd name="T23" fmla="*/ 274 h 1444"/>
                <a:gd name="T24" fmla="*/ 318 w 2015"/>
                <a:gd name="T25" fmla="*/ 306 h 1444"/>
                <a:gd name="T26" fmla="*/ 320 w 2015"/>
                <a:gd name="T27" fmla="*/ 312 h 1444"/>
                <a:gd name="T28" fmla="*/ 366 w 2015"/>
                <a:gd name="T29" fmla="*/ 326 h 1444"/>
                <a:gd name="T30" fmla="*/ 376 w 2015"/>
                <a:gd name="T31" fmla="*/ 350 h 1444"/>
                <a:gd name="T32" fmla="*/ 390 w 2015"/>
                <a:gd name="T33" fmla="*/ 374 h 1444"/>
                <a:gd name="T34" fmla="*/ 464 w 2015"/>
                <a:gd name="T35" fmla="*/ 404 h 1444"/>
                <a:gd name="T36" fmla="*/ 488 w 2015"/>
                <a:gd name="T37" fmla="*/ 426 h 1444"/>
                <a:gd name="T38" fmla="*/ 506 w 2015"/>
                <a:gd name="T39" fmla="*/ 452 h 1444"/>
                <a:gd name="T40" fmla="*/ 516 w 2015"/>
                <a:gd name="T41" fmla="*/ 480 h 1444"/>
                <a:gd name="T42" fmla="*/ 562 w 2015"/>
                <a:gd name="T43" fmla="*/ 506 h 1444"/>
                <a:gd name="T44" fmla="*/ 576 w 2015"/>
                <a:gd name="T45" fmla="*/ 558 h 1444"/>
                <a:gd name="T46" fmla="*/ 636 w 2015"/>
                <a:gd name="T47" fmla="*/ 576 h 1444"/>
                <a:gd name="T48" fmla="*/ 660 w 2015"/>
                <a:gd name="T49" fmla="*/ 628 h 1444"/>
                <a:gd name="T50" fmla="*/ 770 w 2015"/>
                <a:gd name="T51" fmla="*/ 658 h 1444"/>
                <a:gd name="T52" fmla="*/ 812 w 2015"/>
                <a:gd name="T53" fmla="*/ 682 h 1444"/>
                <a:gd name="T54" fmla="*/ 832 w 2015"/>
                <a:gd name="T55" fmla="*/ 706 h 1444"/>
                <a:gd name="T56" fmla="*/ 929 w 2015"/>
                <a:gd name="T57" fmla="*/ 732 h 1444"/>
                <a:gd name="T58" fmla="*/ 947 w 2015"/>
                <a:gd name="T59" fmla="*/ 754 h 1444"/>
                <a:gd name="T60" fmla="*/ 967 w 2015"/>
                <a:gd name="T61" fmla="*/ 808 h 1444"/>
                <a:gd name="T62" fmla="*/ 1033 w 2015"/>
                <a:gd name="T63" fmla="*/ 840 h 1444"/>
                <a:gd name="T64" fmla="*/ 1183 w 2015"/>
                <a:gd name="T65" fmla="*/ 864 h 1444"/>
                <a:gd name="T66" fmla="*/ 1221 w 2015"/>
                <a:gd name="T67" fmla="*/ 890 h 1444"/>
                <a:gd name="T68" fmla="*/ 1237 w 2015"/>
                <a:gd name="T69" fmla="*/ 922 h 1444"/>
                <a:gd name="T70" fmla="*/ 1361 w 2015"/>
                <a:gd name="T71" fmla="*/ 946 h 1444"/>
                <a:gd name="T72" fmla="*/ 2015 w 2015"/>
                <a:gd name="T73" fmla="*/ 986 h 1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15" h="1444">
                  <a:moveTo>
                    <a:pt x="0" y="0"/>
                  </a:moveTo>
                  <a:lnTo>
                    <a:pt x="98" y="0"/>
                  </a:lnTo>
                  <a:lnTo>
                    <a:pt x="98" y="14"/>
                  </a:lnTo>
                  <a:lnTo>
                    <a:pt x="152" y="14"/>
                  </a:lnTo>
                  <a:lnTo>
                    <a:pt x="152" y="40"/>
                  </a:lnTo>
                  <a:lnTo>
                    <a:pt x="158" y="40"/>
                  </a:lnTo>
                  <a:lnTo>
                    <a:pt x="158" y="86"/>
                  </a:lnTo>
                  <a:lnTo>
                    <a:pt x="188" y="86"/>
                  </a:lnTo>
                  <a:lnTo>
                    <a:pt x="188" y="106"/>
                  </a:lnTo>
                  <a:lnTo>
                    <a:pt x="198" y="106"/>
                  </a:lnTo>
                  <a:lnTo>
                    <a:pt x="198" y="134"/>
                  </a:lnTo>
                  <a:lnTo>
                    <a:pt x="204" y="134"/>
                  </a:lnTo>
                  <a:lnTo>
                    <a:pt x="204" y="164"/>
                  </a:lnTo>
                  <a:lnTo>
                    <a:pt x="208" y="164"/>
                  </a:lnTo>
                  <a:lnTo>
                    <a:pt x="208" y="182"/>
                  </a:lnTo>
                  <a:lnTo>
                    <a:pt x="232" y="182"/>
                  </a:lnTo>
                  <a:lnTo>
                    <a:pt x="232" y="202"/>
                  </a:lnTo>
                  <a:lnTo>
                    <a:pt x="238" y="202"/>
                  </a:lnTo>
                  <a:lnTo>
                    <a:pt x="238" y="226"/>
                  </a:lnTo>
                  <a:lnTo>
                    <a:pt x="246" y="226"/>
                  </a:lnTo>
                  <a:lnTo>
                    <a:pt x="246" y="252"/>
                  </a:lnTo>
                  <a:lnTo>
                    <a:pt x="254" y="252"/>
                  </a:lnTo>
                  <a:lnTo>
                    <a:pt x="254" y="274"/>
                  </a:lnTo>
                  <a:lnTo>
                    <a:pt x="296" y="274"/>
                  </a:lnTo>
                  <a:lnTo>
                    <a:pt x="296" y="306"/>
                  </a:lnTo>
                  <a:lnTo>
                    <a:pt x="318" y="306"/>
                  </a:lnTo>
                  <a:lnTo>
                    <a:pt x="318" y="312"/>
                  </a:lnTo>
                  <a:lnTo>
                    <a:pt x="320" y="312"/>
                  </a:lnTo>
                  <a:lnTo>
                    <a:pt x="320" y="326"/>
                  </a:lnTo>
                  <a:lnTo>
                    <a:pt x="366" y="326"/>
                  </a:lnTo>
                  <a:lnTo>
                    <a:pt x="366" y="350"/>
                  </a:lnTo>
                  <a:lnTo>
                    <a:pt x="376" y="350"/>
                  </a:lnTo>
                  <a:lnTo>
                    <a:pt x="376" y="374"/>
                  </a:lnTo>
                  <a:lnTo>
                    <a:pt x="390" y="374"/>
                  </a:lnTo>
                  <a:lnTo>
                    <a:pt x="390" y="404"/>
                  </a:lnTo>
                  <a:lnTo>
                    <a:pt x="464" y="404"/>
                  </a:lnTo>
                  <a:lnTo>
                    <a:pt x="464" y="426"/>
                  </a:lnTo>
                  <a:lnTo>
                    <a:pt x="488" y="426"/>
                  </a:lnTo>
                  <a:lnTo>
                    <a:pt x="488" y="452"/>
                  </a:lnTo>
                  <a:lnTo>
                    <a:pt x="506" y="452"/>
                  </a:lnTo>
                  <a:lnTo>
                    <a:pt x="506" y="480"/>
                  </a:lnTo>
                  <a:lnTo>
                    <a:pt x="516" y="480"/>
                  </a:lnTo>
                  <a:lnTo>
                    <a:pt x="516" y="506"/>
                  </a:lnTo>
                  <a:lnTo>
                    <a:pt x="562" y="506"/>
                  </a:lnTo>
                  <a:lnTo>
                    <a:pt x="562" y="558"/>
                  </a:lnTo>
                  <a:lnTo>
                    <a:pt x="576" y="558"/>
                  </a:lnTo>
                  <a:lnTo>
                    <a:pt x="576" y="576"/>
                  </a:lnTo>
                  <a:lnTo>
                    <a:pt x="636" y="576"/>
                  </a:lnTo>
                  <a:lnTo>
                    <a:pt x="636" y="628"/>
                  </a:lnTo>
                  <a:lnTo>
                    <a:pt x="660" y="628"/>
                  </a:lnTo>
                  <a:lnTo>
                    <a:pt x="660" y="658"/>
                  </a:lnTo>
                  <a:lnTo>
                    <a:pt x="770" y="658"/>
                  </a:lnTo>
                  <a:lnTo>
                    <a:pt x="770" y="682"/>
                  </a:lnTo>
                  <a:lnTo>
                    <a:pt x="812" y="682"/>
                  </a:lnTo>
                  <a:lnTo>
                    <a:pt x="812" y="706"/>
                  </a:lnTo>
                  <a:lnTo>
                    <a:pt x="832" y="706"/>
                  </a:lnTo>
                  <a:lnTo>
                    <a:pt x="832" y="732"/>
                  </a:lnTo>
                  <a:lnTo>
                    <a:pt x="929" y="732"/>
                  </a:lnTo>
                  <a:lnTo>
                    <a:pt x="929" y="754"/>
                  </a:lnTo>
                  <a:lnTo>
                    <a:pt x="947" y="754"/>
                  </a:lnTo>
                  <a:lnTo>
                    <a:pt x="947" y="808"/>
                  </a:lnTo>
                  <a:lnTo>
                    <a:pt x="967" y="808"/>
                  </a:lnTo>
                  <a:lnTo>
                    <a:pt x="967" y="840"/>
                  </a:lnTo>
                  <a:lnTo>
                    <a:pt x="1033" y="840"/>
                  </a:lnTo>
                  <a:lnTo>
                    <a:pt x="1033" y="864"/>
                  </a:lnTo>
                  <a:lnTo>
                    <a:pt x="1183" y="864"/>
                  </a:lnTo>
                  <a:lnTo>
                    <a:pt x="1183" y="890"/>
                  </a:lnTo>
                  <a:lnTo>
                    <a:pt x="1221" y="890"/>
                  </a:lnTo>
                  <a:lnTo>
                    <a:pt x="1221" y="922"/>
                  </a:lnTo>
                  <a:lnTo>
                    <a:pt x="1237" y="922"/>
                  </a:lnTo>
                  <a:lnTo>
                    <a:pt x="1237" y="946"/>
                  </a:lnTo>
                  <a:lnTo>
                    <a:pt x="1361" y="946"/>
                  </a:lnTo>
                  <a:lnTo>
                    <a:pt x="1361" y="986"/>
                  </a:lnTo>
                  <a:lnTo>
                    <a:pt x="2015" y="986"/>
                  </a:lnTo>
                  <a:lnTo>
                    <a:pt x="2015" y="1444"/>
                  </a:lnTo>
                </a:path>
              </a:pathLst>
            </a:custGeom>
            <a:noFill/>
            <a:ln w="28575"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7" name="Line 395"/>
            <p:cNvSpPr>
              <a:spLocks noChangeShapeType="1"/>
            </p:cNvSpPr>
            <p:nvPr/>
          </p:nvSpPr>
          <p:spPr bwMode="auto">
            <a:xfrm>
              <a:off x="1160463" y="2359025"/>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8" name="Line 396"/>
            <p:cNvSpPr>
              <a:spLocks noChangeShapeType="1"/>
            </p:cNvSpPr>
            <p:nvPr/>
          </p:nvSpPr>
          <p:spPr bwMode="auto">
            <a:xfrm>
              <a:off x="1112838" y="2406650"/>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9" name="Line 397"/>
            <p:cNvSpPr>
              <a:spLocks noChangeShapeType="1"/>
            </p:cNvSpPr>
            <p:nvPr/>
          </p:nvSpPr>
          <p:spPr bwMode="auto">
            <a:xfrm>
              <a:off x="1312863" y="2622550"/>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0" name="Line 398"/>
            <p:cNvSpPr>
              <a:spLocks noChangeShapeType="1"/>
            </p:cNvSpPr>
            <p:nvPr/>
          </p:nvSpPr>
          <p:spPr bwMode="auto">
            <a:xfrm>
              <a:off x="1265238" y="2670175"/>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1" name="Line 399"/>
            <p:cNvSpPr>
              <a:spLocks noChangeShapeType="1"/>
            </p:cNvSpPr>
            <p:nvPr/>
          </p:nvSpPr>
          <p:spPr bwMode="auto">
            <a:xfrm>
              <a:off x="1357313" y="2768600"/>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2" name="Line 400"/>
            <p:cNvSpPr>
              <a:spLocks noChangeShapeType="1"/>
            </p:cNvSpPr>
            <p:nvPr/>
          </p:nvSpPr>
          <p:spPr bwMode="auto">
            <a:xfrm>
              <a:off x="1309688" y="2816225"/>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3" name="Line 401"/>
            <p:cNvSpPr>
              <a:spLocks noChangeShapeType="1"/>
            </p:cNvSpPr>
            <p:nvPr/>
          </p:nvSpPr>
          <p:spPr bwMode="auto">
            <a:xfrm>
              <a:off x="1389063" y="2768600"/>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4" name="Line 402"/>
            <p:cNvSpPr>
              <a:spLocks noChangeShapeType="1"/>
            </p:cNvSpPr>
            <p:nvPr/>
          </p:nvSpPr>
          <p:spPr bwMode="auto">
            <a:xfrm>
              <a:off x="1341438" y="2816225"/>
              <a:ext cx="92075"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5" name="Line 403"/>
            <p:cNvSpPr>
              <a:spLocks noChangeShapeType="1"/>
            </p:cNvSpPr>
            <p:nvPr/>
          </p:nvSpPr>
          <p:spPr bwMode="auto">
            <a:xfrm>
              <a:off x="1439863" y="2819400"/>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6" name="Line 404"/>
            <p:cNvSpPr>
              <a:spLocks noChangeShapeType="1"/>
            </p:cNvSpPr>
            <p:nvPr/>
          </p:nvSpPr>
          <p:spPr bwMode="auto">
            <a:xfrm>
              <a:off x="1392238" y="2867025"/>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7" name="Line 405"/>
            <p:cNvSpPr>
              <a:spLocks noChangeShapeType="1"/>
            </p:cNvSpPr>
            <p:nvPr/>
          </p:nvSpPr>
          <p:spPr bwMode="auto">
            <a:xfrm>
              <a:off x="1550988" y="2927350"/>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8" name="Line 406"/>
            <p:cNvSpPr>
              <a:spLocks noChangeShapeType="1"/>
            </p:cNvSpPr>
            <p:nvPr/>
          </p:nvSpPr>
          <p:spPr bwMode="auto">
            <a:xfrm>
              <a:off x="1503363" y="2974975"/>
              <a:ext cx="92075"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9" name="Line 407"/>
            <p:cNvSpPr>
              <a:spLocks noChangeShapeType="1"/>
            </p:cNvSpPr>
            <p:nvPr/>
          </p:nvSpPr>
          <p:spPr bwMode="auto">
            <a:xfrm>
              <a:off x="1735138" y="3051175"/>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0" name="Line 408"/>
            <p:cNvSpPr>
              <a:spLocks noChangeShapeType="1"/>
            </p:cNvSpPr>
            <p:nvPr/>
          </p:nvSpPr>
          <p:spPr bwMode="auto">
            <a:xfrm>
              <a:off x="1687513" y="3098800"/>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1" name="Line 409"/>
            <p:cNvSpPr>
              <a:spLocks noChangeShapeType="1"/>
            </p:cNvSpPr>
            <p:nvPr/>
          </p:nvSpPr>
          <p:spPr bwMode="auto">
            <a:xfrm>
              <a:off x="1846263" y="3219450"/>
              <a:ext cx="0" cy="9207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2" name="Line 410"/>
            <p:cNvSpPr>
              <a:spLocks noChangeShapeType="1"/>
            </p:cNvSpPr>
            <p:nvPr/>
          </p:nvSpPr>
          <p:spPr bwMode="auto">
            <a:xfrm>
              <a:off x="1798638" y="3267075"/>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3" name="Line 411"/>
            <p:cNvSpPr>
              <a:spLocks noChangeShapeType="1"/>
            </p:cNvSpPr>
            <p:nvPr/>
          </p:nvSpPr>
          <p:spPr bwMode="auto">
            <a:xfrm>
              <a:off x="1874838" y="3254375"/>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4" name="Line 412"/>
            <p:cNvSpPr>
              <a:spLocks noChangeShapeType="1"/>
            </p:cNvSpPr>
            <p:nvPr/>
          </p:nvSpPr>
          <p:spPr bwMode="auto">
            <a:xfrm>
              <a:off x="1827213" y="3302000"/>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5" name="Line 413"/>
            <p:cNvSpPr>
              <a:spLocks noChangeShapeType="1"/>
            </p:cNvSpPr>
            <p:nvPr/>
          </p:nvSpPr>
          <p:spPr bwMode="auto">
            <a:xfrm>
              <a:off x="2176463" y="3400425"/>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6" name="Line 414"/>
            <p:cNvSpPr>
              <a:spLocks noChangeShapeType="1"/>
            </p:cNvSpPr>
            <p:nvPr/>
          </p:nvSpPr>
          <p:spPr bwMode="auto">
            <a:xfrm>
              <a:off x="2128838" y="3448050"/>
              <a:ext cx="92075"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7" name="Line 415"/>
            <p:cNvSpPr>
              <a:spLocks noChangeShapeType="1"/>
            </p:cNvSpPr>
            <p:nvPr/>
          </p:nvSpPr>
          <p:spPr bwMode="auto">
            <a:xfrm>
              <a:off x="2374901" y="3495675"/>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8" name="Line 416"/>
            <p:cNvSpPr>
              <a:spLocks noChangeShapeType="1"/>
            </p:cNvSpPr>
            <p:nvPr/>
          </p:nvSpPr>
          <p:spPr bwMode="auto">
            <a:xfrm>
              <a:off x="2327276" y="3543300"/>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9" name="Line 417"/>
            <p:cNvSpPr>
              <a:spLocks noChangeShapeType="1"/>
            </p:cNvSpPr>
            <p:nvPr/>
          </p:nvSpPr>
          <p:spPr bwMode="auto">
            <a:xfrm>
              <a:off x="2787651" y="3705225"/>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0" name="Line 418"/>
            <p:cNvSpPr>
              <a:spLocks noChangeShapeType="1"/>
            </p:cNvSpPr>
            <p:nvPr/>
          </p:nvSpPr>
          <p:spPr bwMode="auto">
            <a:xfrm>
              <a:off x="2740026" y="3752850"/>
              <a:ext cx="92075"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1" name="Line 419"/>
            <p:cNvSpPr>
              <a:spLocks noChangeShapeType="1"/>
            </p:cNvSpPr>
            <p:nvPr/>
          </p:nvSpPr>
          <p:spPr bwMode="auto">
            <a:xfrm>
              <a:off x="2809876" y="3705225"/>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2" name="Line 420"/>
            <p:cNvSpPr>
              <a:spLocks noChangeShapeType="1"/>
            </p:cNvSpPr>
            <p:nvPr/>
          </p:nvSpPr>
          <p:spPr bwMode="auto">
            <a:xfrm>
              <a:off x="2762251" y="3752850"/>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3" name="Line 421"/>
            <p:cNvSpPr>
              <a:spLocks noChangeShapeType="1"/>
            </p:cNvSpPr>
            <p:nvPr/>
          </p:nvSpPr>
          <p:spPr bwMode="auto">
            <a:xfrm>
              <a:off x="2905126" y="3797300"/>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4" name="Line 422"/>
            <p:cNvSpPr>
              <a:spLocks noChangeShapeType="1"/>
            </p:cNvSpPr>
            <p:nvPr/>
          </p:nvSpPr>
          <p:spPr bwMode="auto">
            <a:xfrm>
              <a:off x="2857501" y="3844925"/>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5" name="Line 423"/>
            <p:cNvSpPr>
              <a:spLocks noChangeShapeType="1"/>
            </p:cNvSpPr>
            <p:nvPr/>
          </p:nvSpPr>
          <p:spPr bwMode="auto">
            <a:xfrm>
              <a:off x="2971801" y="3835400"/>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6" name="Line 424"/>
            <p:cNvSpPr>
              <a:spLocks noChangeShapeType="1"/>
            </p:cNvSpPr>
            <p:nvPr/>
          </p:nvSpPr>
          <p:spPr bwMode="auto">
            <a:xfrm>
              <a:off x="2924176" y="3883025"/>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7" name="Line 425"/>
            <p:cNvSpPr>
              <a:spLocks noChangeShapeType="1"/>
            </p:cNvSpPr>
            <p:nvPr/>
          </p:nvSpPr>
          <p:spPr bwMode="auto">
            <a:xfrm>
              <a:off x="3000376" y="3835400"/>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8" name="Line 426"/>
            <p:cNvSpPr>
              <a:spLocks noChangeShapeType="1"/>
            </p:cNvSpPr>
            <p:nvPr/>
          </p:nvSpPr>
          <p:spPr bwMode="auto">
            <a:xfrm>
              <a:off x="2952751" y="3883025"/>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9" name="Line 427"/>
            <p:cNvSpPr>
              <a:spLocks noChangeShapeType="1"/>
            </p:cNvSpPr>
            <p:nvPr/>
          </p:nvSpPr>
          <p:spPr bwMode="auto">
            <a:xfrm>
              <a:off x="3028951" y="3835400"/>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0" name="Line 428"/>
            <p:cNvSpPr>
              <a:spLocks noChangeShapeType="1"/>
            </p:cNvSpPr>
            <p:nvPr/>
          </p:nvSpPr>
          <p:spPr bwMode="auto">
            <a:xfrm>
              <a:off x="2981326" y="3883025"/>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1" name="Line 429"/>
            <p:cNvSpPr>
              <a:spLocks noChangeShapeType="1"/>
            </p:cNvSpPr>
            <p:nvPr/>
          </p:nvSpPr>
          <p:spPr bwMode="auto">
            <a:xfrm>
              <a:off x="3162301" y="3898900"/>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2" name="Line 430"/>
            <p:cNvSpPr>
              <a:spLocks noChangeShapeType="1"/>
            </p:cNvSpPr>
            <p:nvPr/>
          </p:nvSpPr>
          <p:spPr bwMode="auto">
            <a:xfrm>
              <a:off x="3114676" y="3946525"/>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3" name="Line 431"/>
            <p:cNvSpPr>
              <a:spLocks noChangeShapeType="1"/>
            </p:cNvSpPr>
            <p:nvPr/>
          </p:nvSpPr>
          <p:spPr bwMode="auto">
            <a:xfrm>
              <a:off x="3222626" y="3898900"/>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4" name="Line 432"/>
            <p:cNvSpPr>
              <a:spLocks noChangeShapeType="1"/>
            </p:cNvSpPr>
            <p:nvPr/>
          </p:nvSpPr>
          <p:spPr bwMode="auto">
            <a:xfrm>
              <a:off x="3175001" y="3946525"/>
              <a:ext cx="92075"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5" name="Line 433"/>
            <p:cNvSpPr>
              <a:spLocks noChangeShapeType="1"/>
            </p:cNvSpPr>
            <p:nvPr/>
          </p:nvSpPr>
          <p:spPr bwMode="auto">
            <a:xfrm>
              <a:off x="3263901" y="3898900"/>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6" name="Line 434"/>
            <p:cNvSpPr>
              <a:spLocks noChangeShapeType="1"/>
            </p:cNvSpPr>
            <p:nvPr/>
          </p:nvSpPr>
          <p:spPr bwMode="auto">
            <a:xfrm>
              <a:off x="3216276" y="3946525"/>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7" name="Line 435"/>
            <p:cNvSpPr>
              <a:spLocks noChangeShapeType="1"/>
            </p:cNvSpPr>
            <p:nvPr/>
          </p:nvSpPr>
          <p:spPr bwMode="auto">
            <a:xfrm>
              <a:off x="3295651" y="3898900"/>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8" name="Line 436"/>
            <p:cNvSpPr>
              <a:spLocks noChangeShapeType="1"/>
            </p:cNvSpPr>
            <p:nvPr/>
          </p:nvSpPr>
          <p:spPr bwMode="auto">
            <a:xfrm>
              <a:off x="3248026" y="3946525"/>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9" name="Line 437"/>
            <p:cNvSpPr>
              <a:spLocks noChangeShapeType="1"/>
            </p:cNvSpPr>
            <p:nvPr/>
          </p:nvSpPr>
          <p:spPr bwMode="auto">
            <a:xfrm>
              <a:off x="3308351" y="3898900"/>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0" name="Line 438"/>
            <p:cNvSpPr>
              <a:spLocks noChangeShapeType="1"/>
            </p:cNvSpPr>
            <p:nvPr/>
          </p:nvSpPr>
          <p:spPr bwMode="auto">
            <a:xfrm>
              <a:off x="3260726" y="3946525"/>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1" name="Line 439"/>
            <p:cNvSpPr>
              <a:spLocks noChangeShapeType="1"/>
            </p:cNvSpPr>
            <p:nvPr/>
          </p:nvSpPr>
          <p:spPr bwMode="auto">
            <a:xfrm>
              <a:off x="3441701" y="3898900"/>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2" name="Line 440"/>
            <p:cNvSpPr>
              <a:spLocks noChangeShapeType="1"/>
            </p:cNvSpPr>
            <p:nvPr/>
          </p:nvSpPr>
          <p:spPr bwMode="auto">
            <a:xfrm>
              <a:off x="3394076" y="3946525"/>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3" name="Line 441"/>
            <p:cNvSpPr>
              <a:spLocks noChangeShapeType="1"/>
            </p:cNvSpPr>
            <p:nvPr/>
          </p:nvSpPr>
          <p:spPr bwMode="auto">
            <a:xfrm>
              <a:off x="3810001" y="3898900"/>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4" name="Line 442"/>
            <p:cNvSpPr>
              <a:spLocks noChangeShapeType="1"/>
            </p:cNvSpPr>
            <p:nvPr/>
          </p:nvSpPr>
          <p:spPr bwMode="auto">
            <a:xfrm>
              <a:off x="3762376" y="3946525"/>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5" name="Line 443"/>
            <p:cNvSpPr>
              <a:spLocks noChangeShapeType="1"/>
            </p:cNvSpPr>
            <p:nvPr/>
          </p:nvSpPr>
          <p:spPr bwMode="auto">
            <a:xfrm>
              <a:off x="3943351" y="3898900"/>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6" name="Line 444"/>
            <p:cNvSpPr>
              <a:spLocks noChangeShapeType="1"/>
            </p:cNvSpPr>
            <p:nvPr/>
          </p:nvSpPr>
          <p:spPr bwMode="auto">
            <a:xfrm>
              <a:off x="3895726" y="3946525"/>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7" name="Line 445"/>
            <p:cNvSpPr>
              <a:spLocks noChangeShapeType="1"/>
            </p:cNvSpPr>
            <p:nvPr/>
          </p:nvSpPr>
          <p:spPr bwMode="auto">
            <a:xfrm>
              <a:off x="4089401" y="3898900"/>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8" name="Line 446"/>
            <p:cNvSpPr>
              <a:spLocks noChangeShapeType="1"/>
            </p:cNvSpPr>
            <p:nvPr/>
          </p:nvSpPr>
          <p:spPr bwMode="auto">
            <a:xfrm>
              <a:off x="4041776" y="3946525"/>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632" name="Group 5631"/>
          <p:cNvGrpSpPr/>
          <p:nvPr/>
        </p:nvGrpSpPr>
        <p:grpSpPr>
          <a:xfrm>
            <a:off x="4975228" y="2229644"/>
            <a:ext cx="3409154" cy="2390775"/>
            <a:chOff x="4994276" y="2374900"/>
            <a:chExt cx="3409154" cy="2390775"/>
          </a:xfrm>
        </p:grpSpPr>
        <p:sp>
          <p:nvSpPr>
            <p:cNvPr id="5589" name="Freeform 447"/>
            <p:cNvSpPr>
              <a:spLocks/>
            </p:cNvSpPr>
            <p:nvPr/>
          </p:nvSpPr>
          <p:spPr bwMode="auto">
            <a:xfrm>
              <a:off x="5086352" y="2374900"/>
              <a:ext cx="3317078" cy="2298700"/>
            </a:xfrm>
            <a:custGeom>
              <a:avLst/>
              <a:gdLst>
                <a:gd name="T0" fmla="*/ 0 w 2091"/>
                <a:gd name="T1" fmla="*/ 0 h 1448"/>
                <a:gd name="T2" fmla="*/ 0 w 2091"/>
                <a:gd name="T3" fmla="*/ 1448 h 1448"/>
                <a:gd name="T4" fmla="*/ 2091 w 2091"/>
                <a:gd name="T5" fmla="*/ 1448 h 1448"/>
              </a:gdLst>
              <a:ahLst/>
              <a:cxnLst>
                <a:cxn ang="0">
                  <a:pos x="T0" y="T1"/>
                </a:cxn>
                <a:cxn ang="0">
                  <a:pos x="T2" y="T3"/>
                </a:cxn>
                <a:cxn ang="0">
                  <a:pos x="T4" y="T5"/>
                </a:cxn>
              </a:cxnLst>
              <a:rect l="0" t="0" r="r" b="b"/>
              <a:pathLst>
                <a:path w="2091" h="1448">
                  <a:moveTo>
                    <a:pt x="0" y="0"/>
                  </a:moveTo>
                  <a:lnTo>
                    <a:pt x="0" y="1448"/>
                  </a:lnTo>
                  <a:lnTo>
                    <a:pt x="2091" y="1448"/>
                  </a:lnTo>
                </a:path>
              </a:pathLst>
            </a:custGeom>
            <a:noFill/>
            <a:ln w="285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0" name="Line 448"/>
            <p:cNvSpPr>
              <a:spLocks noChangeShapeType="1"/>
            </p:cNvSpPr>
            <p:nvPr/>
          </p:nvSpPr>
          <p:spPr bwMode="auto">
            <a:xfrm>
              <a:off x="4994276" y="2374900"/>
              <a:ext cx="9207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1" name="Line 449"/>
            <p:cNvSpPr>
              <a:spLocks noChangeShapeType="1"/>
            </p:cNvSpPr>
            <p:nvPr/>
          </p:nvSpPr>
          <p:spPr bwMode="auto">
            <a:xfrm>
              <a:off x="4994276" y="2835275"/>
              <a:ext cx="9207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2" name="Line 450"/>
            <p:cNvSpPr>
              <a:spLocks noChangeShapeType="1"/>
            </p:cNvSpPr>
            <p:nvPr/>
          </p:nvSpPr>
          <p:spPr bwMode="auto">
            <a:xfrm>
              <a:off x="4994276" y="3295650"/>
              <a:ext cx="9207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3" name="Line 451"/>
            <p:cNvSpPr>
              <a:spLocks noChangeShapeType="1"/>
            </p:cNvSpPr>
            <p:nvPr/>
          </p:nvSpPr>
          <p:spPr bwMode="auto">
            <a:xfrm>
              <a:off x="4994276" y="3756025"/>
              <a:ext cx="9207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4" name="Line 452"/>
            <p:cNvSpPr>
              <a:spLocks noChangeShapeType="1"/>
            </p:cNvSpPr>
            <p:nvPr/>
          </p:nvSpPr>
          <p:spPr bwMode="auto">
            <a:xfrm>
              <a:off x="4994276" y="4213225"/>
              <a:ext cx="9207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5" name="Line 453"/>
            <p:cNvSpPr>
              <a:spLocks noChangeShapeType="1"/>
            </p:cNvSpPr>
            <p:nvPr/>
          </p:nvSpPr>
          <p:spPr bwMode="auto">
            <a:xfrm>
              <a:off x="4994276" y="4673600"/>
              <a:ext cx="9207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6" name="Line 454"/>
            <p:cNvSpPr>
              <a:spLocks noChangeShapeType="1"/>
            </p:cNvSpPr>
            <p:nvPr/>
          </p:nvSpPr>
          <p:spPr bwMode="auto">
            <a:xfrm>
              <a:off x="7453313" y="4673600"/>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7" name="Line 455"/>
            <p:cNvSpPr>
              <a:spLocks noChangeShapeType="1"/>
            </p:cNvSpPr>
            <p:nvPr/>
          </p:nvSpPr>
          <p:spPr bwMode="auto">
            <a:xfrm>
              <a:off x="6980238" y="4673600"/>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8" name="Line 456"/>
            <p:cNvSpPr>
              <a:spLocks noChangeShapeType="1"/>
            </p:cNvSpPr>
            <p:nvPr/>
          </p:nvSpPr>
          <p:spPr bwMode="auto">
            <a:xfrm>
              <a:off x="8402638" y="4673600"/>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9" name="Line 457"/>
            <p:cNvSpPr>
              <a:spLocks noChangeShapeType="1"/>
            </p:cNvSpPr>
            <p:nvPr/>
          </p:nvSpPr>
          <p:spPr bwMode="auto">
            <a:xfrm>
              <a:off x="7926388" y="4673600"/>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0" name="Line 458"/>
            <p:cNvSpPr>
              <a:spLocks noChangeShapeType="1"/>
            </p:cNvSpPr>
            <p:nvPr/>
          </p:nvSpPr>
          <p:spPr bwMode="auto">
            <a:xfrm>
              <a:off x="6508751" y="4673600"/>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1" name="Line 459"/>
            <p:cNvSpPr>
              <a:spLocks noChangeShapeType="1"/>
            </p:cNvSpPr>
            <p:nvPr/>
          </p:nvSpPr>
          <p:spPr bwMode="auto">
            <a:xfrm>
              <a:off x="6032501" y="4673600"/>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2" name="Line 460"/>
            <p:cNvSpPr>
              <a:spLocks noChangeShapeType="1"/>
            </p:cNvSpPr>
            <p:nvPr/>
          </p:nvSpPr>
          <p:spPr bwMode="auto">
            <a:xfrm>
              <a:off x="5559426" y="4673600"/>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3" name="Line 461"/>
            <p:cNvSpPr>
              <a:spLocks noChangeShapeType="1"/>
            </p:cNvSpPr>
            <p:nvPr/>
          </p:nvSpPr>
          <p:spPr bwMode="auto">
            <a:xfrm>
              <a:off x="5086351" y="4673600"/>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631" name="Group 5630"/>
          <p:cNvGrpSpPr/>
          <p:nvPr/>
        </p:nvGrpSpPr>
        <p:grpSpPr>
          <a:xfrm>
            <a:off x="5067303" y="2232819"/>
            <a:ext cx="3278187" cy="1546225"/>
            <a:chOff x="5086351" y="2378075"/>
            <a:chExt cx="3278187" cy="1546225"/>
          </a:xfrm>
        </p:grpSpPr>
        <p:sp>
          <p:nvSpPr>
            <p:cNvPr id="5604" name="Freeform 462"/>
            <p:cNvSpPr>
              <a:spLocks/>
            </p:cNvSpPr>
            <p:nvPr/>
          </p:nvSpPr>
          <p:spPr bwMode="auto">
            <a:xfrm>
              <a:off x="5086351" y="2378075"/>
              <a:ext cx="3230563" cy="1498600"/>
            </a:xfrm>
            <a:custGeom>
              <a:avLst/>
              <a:gdLst>
                <a:gd name="T0" fmla="*/ 0 w 2035"/>
                <a:gd name="T1" fmla="*/ 0 h 944"/>
                <a:gd name="T2" fmla="*/ 66 w 2035"/>
                <a:gd name="T3" fmla="*/ 0 h 944"/>
                <a:gd name="T4" fmla="*/ 66 w 2035"/>
                <a:gd name="T5" fmla="*/ 28 h 944"/>
                <a:gd name="T6" fmla="*/ 140 w 2035"/>
                <a:gd name="T7" fmla="*/ 28 h 944"/>
                <a:gd name="T8" fmla="*/ 140 w 2035"/>
                <a:gd name="T9" fmla="*/ 56 h 944"/>
                <a:gd name="T10" fmla="*/ 160 w 2035"/>
                <a:gd name="T11" fmla="*/ 56 h 944"/>
                <a:gd name="T12" fmla="*/ 160 w 2035"/>
                <a:gd name="T13" fmla="*/ 142 h 944"/>
                <a:gd name="T14" fmla="*/ 202 w 2035"/>
                <a:gd name="T15" fmla="*/ 142 h 944"/>
                <a:gd name="T16" fmla="*/ 202 w 2035"/>
                <a:gd name="T17" fmla="*/ 158 h 944"/>
                <a:gd name="T18" fmla="*/ 208 w 2035"/>
                <a:gd name="T19" fmla="*/ 158 h 944"/>
                <a:gd name="T20" fmla="*/ 208 w 2035"/>
                <a:gd name="T21" fmla="*/ 204 h 944"/>
                <a:gd name="T22" fmla="*/ 272 w 2035"/>
                <a:gd name="T23" fmla="*/ 204 h 944"/>
                <a:gd name="T24" fmla="*/ 272 w 2035"/>
                <a:gd name="T25" fmla="*/ 234 h 944"/>
                <a:gd name="T26" fmla="*/ 328 w 2035"/>
                <a:gd name="T27" fmla="*/ 234 h 944"/>
                <a:gd name="T28" fmla="*/ 328 w 2035"/>
                <a:gd name="T29" fmla="*/ 298 h 944"/>
                <a:gd name="T30" fmla="*/ 358 w 2035"/>
                <a:gd name="T31" fmla="*/ 298 h 944"/>
                <a:gd name="T32" fmla="*/ 358 w 2035"/>
                <a:gd name="T33" fmla="*/ 338 h 944"/>
                <a:gd name="T34" fmla="*/ 372 w 2035"/>
                <a:gd name="T35" fmla="*/ 338 h 944"/>
                <a:gd name="T36" fmla="*/ 372 w 2035"/>
                <a:gd name="T37" fmla="*/ 354 h 944"/>
                <a:gd name="T38" fmla="*/ 380 w 2035"/>
                <a:gd name="T39" fmla="*/ 354 h 944"/>
                <a:gd name="T40" fmla="*/ 380 w 2035"/>
                <a:gd name="T41" fmla="*/ 386 h 944"/>
                <a:gd name="T42" fmla="*/ 428 w 2035"/>
                <a:gd name="T43" fmla="*/ 386 h 944"/>
                <a:gd name="T44" fmla="*/ 428 w 2035"/>
                <a:gd name="T45" fmla="*/ 412 h 944"/>
                <a:gd name="T46" fmla="*/ 442 w 2035"/>
                <a:gd name="T47" fmla="*/ 412 h 944"/>
                <a:gd name="T48" fmla="*/ 442 w 2035"/>
                <a:gd name="T49" fmla="*/ 446 h 944"/>
                <a:gd name="T50" fmla="*/ 458 w 2035"/>
                <a:gd name="T51" fmla="*/ 446 h 944"/>
                <a:gd name="T52" fmla="*/ 458 w 2035"/>
                <a:gd name="T53" fmla="*/ 478 h 944"/>
                <a:gd name="T54" fmla="*/ 484 w 2035"/>
                <a:gd name="T55" fmla="*/ 478 h 944"/>
                <a:gd name="T56" fmla="*/ 484 w 2035"/>
                <a:gd name="T57" fmla="*/ 510 h 944"/>
                <a:gd name="T58" fmla="*/ 490 w 2035"/>
                <a:gd name="T59" fmla="*/ 510 h 944"/>
                <a:gd name="T60" fmla="*/ 490 w 2035"/>
                <a:gd name="T61" fmla="*/ 538 h 944"/>
                <a:gd name="T62" fmla="*/ 514 w 2035"/>
                <a:gd name="T63" fmla="*/ 538 h 944"/>
                <a:gd name="T64" fmla="*/ 514 w 2035"/>
                <a:gd name="T65" fmla="*/ 596 h 944"/>
                <a:gd name="T66" fmla="*/ 534 w 2035"/>
                <a:gd name="T67" fmla="*/ 596 h 944"/>
                <a:gd name="T68" fmla="*/ 534 w 2035"/>
                <a:gd name="T69" fmla="*/ 628 h 944"/>
                <a:gd name="T70" fmla="*/ 578 w 2035"/>
                <a:gd name="T71" fmla="*/ 628 h 944"/>
                <a:gd name="T72" fmla="*/ 578 w 2035"/>
                <a:gd name="T73" fmla="*/ 688 h 944"/>
                <a:gd name="T74" fmla="*/ 638 w 2035"/>
                <a:gd name="T75" fmla="*/ 688 h 944"/>
                <a:gd name="T76" fmla="*/ 638 w 2035"/>
                <a:gd name="T77" fmla="*/ 750 h 944"/>
                <a:gd name="T78" fmla="*/ 670 w 2035"/>
                <a:gd name="T79" fmla="*/ 750 h 944"/>
                <a:gd name="T80" fmla="*/ 670 w 2035"/>
                <a:gd name="T81" fmla="*/ 786 h 944"/>
                <a:gd name="T82" fmla="*/ 878 w 2035"/>
                <a:gd name="T83" fmla="*/ 786 h 944"/>
                <a:gd name="T84" fmla="*/ 878 w 2035"/>
                <a:gd name="T85" fmla="*/ 820 h 944"/>
                <a:gd name="T86" fmla="*/ 918 w 2035"/>
                <a:gd name="T87" fmla="*/ 820 h 944"/>
                <a:gd name="T88" fmla="*/ 918 w 2035"/>
                <a:gd name="T89" fmla="*/ 850 h 944"/>
                <a:gd name="T90" fmla="*/ 1257 w 2035"/>
                <a:gd name="T91" fmla="*/ 850 h 944"/>
                <a:gd name="T92" fmla="*/ 1257 w 2035"/>
                <a:gd name="T93" fmla="*/ 896 h 944"/>
                <a:gd name="T94" fmla="*/ 1283 w 2035"/>
                <a:gd name="T95" fmla="*/ 896 h 944"/>
                <a:gd name="T96" fmla="*/ 1283 w 2035"/>
                <a:gd name="T97" fmla="*/ 944 h 944"/>
                <a:gd name="T98" fmla="*/ 2035 w 2035"/>
                <a:gd name="T99" fmla="*/ 944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35" h="944">
                  <a:moveTo>
                    <a:pt x="0" y="0"/>
                  </a:moveTo>
                  <a:lnTo>
                    <a:pt x="66" y="0"/>
                  </a:lnTo>
                  <a:lnTo>
                    <a:pt x="66" y="28"/>
                  </a:lnTo>
                  <a:lnTo>
                    <a:pt x="140" y="28"/>
                  </a:lnTo>
                  <a:lnTo>
                    <a:pt x="140" y="56"/>
                  </a:lnTo>
                  <a:lnTo>
                    <a:pt x="160" y="56"/>
                  </a:lnTo>
                  <a:lnTo>
                    <a:pt x="160" y="142"/>
                  </a:lnTo>
                  <a:lnTo>
                    <a:pt x="202" y="142"/>
                  </a:lnTo>
                  <a:lnTo>
                    <a:pt x="202" y="158"/>
                  </a:lnTo>
                  <a:lnTo>
                    <a:pt x="208" y="158"/>
                  </a:lnTo>
                  <a:lnTo>
                    <a:pt x="208" y="204"/>
                  </a:lnTo>
                  <a:lnTo>
                    <a:pt x="272" y="204"/>
                  </a:lnTo>
                  <a:lnTo>
                    <a:pt x="272" y="234"/>
                  </a:lnTo>
                  <a:lnTo>
                    <a:pt x="328" y="234"/>
                  </a:lnTo>
                  <a:lnTo>
                    <a:pt x="328" y="298"/>
                  </a:lnTo>
                  <a:lnTo>
                    <a:pt x="358" y="298"/>
                  </a:lnTo>
                  <a:lnTo>
                    <a:pt x="358" y="338"/>
                  </a:lnTo>
                  <a:lnTo>
                    <a:pt x="372" y="338"/>
                  </a:lnTo>
                  <a:lnTo>
                    <a:pt x="372" y="354"/>
                  </a:lnTo>
                  <a:lnTo>
                    <a:pt x="380" y="354"/>
                  </a:lnTo>
                  <a:lnTo>
                    <a:pt x="380" y="386"/>
                  </a:lnTo>
                  <a:lnTo>
                    <a:pt x="428" y="386"/>
                  </a:lnTo>
                  <a:lnTo>
                    <a:pt x="428" y="412"/>
                  </a:lnTo>
                  <a:lnTo>
                    <a:pt x="442" y="412"/>
                  </a:lnTo>
                  <a:lnTo>
                    <a:pt x="442" y="446"/>
                  </a:lnTo>
                  <a:lnTo>
                    <a:pt x="458" y="446"/>
                  </a:lnTo>
                  <a:lnTo>
                    <a:pt x="458" y="478"/>
                  </a:lnTo>
                  <a:lnTo>
                    <a:pt x="484" y="478"/>
                  </a:lnTo>
                  <a:lnTo>
                    <a:pt x="484" y="510"/>
                  </a:lnTo>
                  <a:lnTo>
                    <a:pt x="490" y="510"/>
                  </a:lnTo>
                  <a:lnTo>
                    <a:pt x="490" y="538"/>
                  </a:lnTo>
                  <a:lnTo>
                    <a:pt x="514" y="538"/>
                  </a:lnTo>
                  <a:lnTo>
                    <a:pt x="514" y="596"/>
                  </a:lnTo>
                  <a:lnTo>
                    <a:pt x="534" y="596"/>
                  </a:lnTo>
                  <a:lnTo>
                    <a:pt x="534" y="628"/>
                  </a:lnTo>
                  <a:lnTo>
                    <a:pt x="578" y="628"/>
                  </a:lnTo>
                  <a:lnTo>
                    <a:pt x="578" y="688"/>
                  </a:lnTo>
                  <a:lnTo>
                    <a:pt x="638" y="688"/>
                  </a:lnTo>
                  <a:lnTo>
                    <a:pt x="638" y="750"/>
                  </a:lnTo>
                  <a:lnTo>
                    <a:pt x="670" y="750"/>
                  </a:lnTo>
                  <a:lnTo>
                    <a:pt x="670" y="786"/>
                  </a:lnTo>
                  <a:lnTo>
                    <a:pt x="878" y="786"/>
                  </a:lnTo>
                  <a:lnTo>
                    <a:pt x="878" y="820"/>
                  </a:lnTo>
                  <a:lnTo>
                    <a:pt x="918" y="820"/>
                  </a:lnTo>
                  <a:lnTo>
                    <a:pt x="918" y="850"/>
                  </a:lnTo>
                  <a:lnTo>
                    <a:pt x="1257" y="850"/>
                  </a:lnTo>
                  <a:lnTo>
                    <a:pt x="1257" y="896"/>
                  </a:lnTo>
                  <a:lnTo>
                    <a:pt x="1283" y="896"/>
                  </a:lnTo>
                  <a:lnTo>
                    <a:pt x="1283" y="944"/>
                  </a:lnTo>
                  <a:lnTo>
                    <a:pt x="2035" y="944"/>
                  </a:lnTo>
                </a:path>
              </a:pathLst>
            </a:custGeom>
            <a:noFill/>
            <a:ln w="28575"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5" name="Line 463"/>
            <p:cNvSpPr>
              <a:spLocks noChangeShapeType="1"/>
            </p:cNvSpPr>
            <p:nvPr/>
          </p:nvSpPr>
          <p:spPr bwMode="auto">
            <a:xfrm>
              <a:off x="6016626" y="3422650"/>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6" name="Line 464"/>
            <p:cNvSpPr>
              <a:spLocks noChangeShapeType="1"/>
            </p:cNvSpPr>
            <p:nvPr/>
          </p:nvSpPr>
          <p:spPr bwMode="auto">
            <a:xfrm>
              <a:off x="5969001" y="3470275"/>
              <a:ext cx="92075"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7" name="Line 465"/>
            <p:cNvSpPr>
              <a:spLocks noChangeShapeType="1"/>
            </p:cNvSpPr>
            <p:nvPr/>
          </p:nvSpPr>
          <p:spPr bwMode="auto">
            <a:xfrm>
              <a:off x="6315076" y="3578225"/>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8" name="Line 466"/>
            <p:cNvSpPr>
              <a:spLocks noChangeShapeType="1"/>
            </p:cNvSpPr>
            <p:nvPr/>
          </p:nvSpPr>
          <p:spPr bwMode="auto">
            <a:xfrm>
              <a:off x="6267451" y="3625850"/>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9" name="Line 467"/>
            <p:cNvSpPr>
              <a:spLocks noChangeShapeType="1"/>
            </p:cNvSpPr>
            <p:nvPr/>
          </p:nvSpPr>
          <p:spPr bwMode="auto">
            <a:xfrm>
              <a:off x="6565901" y="3679825"/>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0" name="Line 468"/>
            <p:cNvSpPr>
              <a:spLocks noChangeShapeType="1"/>
            </p:cNvSpPr>
            <p:nvPr/>
          </p:nvSpPr>
          <p:spPr bwMode="auto">
            <a:xfrm>
              <a:off x="6518276" y="3727450"/>
              <a:ext cx="92075"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1" name="Line 469"/>
            <p:cNvSpPr>
              <a:spLocks noChangeShapeType="1"/>
            </p:cNvSpPr>
            <p:nvPr/>
          </p:nvSpPr>
          <p:spPr bwMode="auto">
            <a:xfrm>
              <a:off x="6654801" y="3679825"/>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2" name="Line 470"/>
            <p:cNvSpPr>
              <a:spLocks noChangeShapeType="1"/>
            </p:cNvSpPr>
            <p:nvPr/>
          </p:nvSpPr>
          <p:spPr bwMode="auto">
            <a:xfrm>
              <a:off x="6607176" y="3727450"/>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3" name="Line 471"/>
            <p:cNvSpPr>
              <a:spLocks noChangeShapeType="1"/>
            </p:cNvSpPr>
            <p:nvPr/>
          </p:nvSpPr>
          <p:spPr bwMode="auto">
            <a:xfrm>
              <a:off x="6854826" y="3679825"/>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4" name="Line 472"/>
            <p:cNvSpPr>
              <a:spLocks noChangeShapeType="1"/>
            </p:cNvSpPr>
            <p:nvPr/>
          </p:nvSpPr>
          <p:spPr bwMode="auto">
            <a:xfrm>
              <a:off x="6807201" y="3727450"/>
              <a:ext cx="93663"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5" name="Line 473"/>
            <p:cNvSpPr>
              <a:spLocks noChangeShapeType="1"/>
            </p:cNvSpPr>
            <p:nvPr/>
          </p:nvSpPr>
          <p:spPr bwMode="auto">
            <a:xfrm>
              <a:off x="6935788" y="3679825"/>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6" name="Line 474"/>
            <p:cNvSpPr>
              <a:spLocks noChangeShapeType="1"/>
            </p:cNvSpPr>
            <p:nvPr/>
          </p:nvSpPr>
          <p:spPr bwMode="auto">
            <a:xfrm>
              <a:off x="6891338" y="3727450"/>
              <a:ext cx="92075"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7" name="Line 475"/>
            <p:cNvSpPr>
              <a:spLocks noChangeShapeType="1"/>
            </p:cNvSpPr>
            <p:nvPr/>
          </p:nvSpPr>
          <p:spPr bwMode="auto">
            <a:xfrm>
              <a:off x="7021513" y="3679825"/>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8" name="Line 476"/>
            <p:cNvSpPr>
              <a:spLocks noChangeShapeType="1"/>
            </p:cNvSpPr>
            <p:nvPr/>
          </p:nvSpPr>
          <p:spPr bwMode="auto">
            <a:xfrm>
              <a:off x="6973888" y="3727450"/>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9" name="Line 477"/>
            <p:cNvSpPr>
              <a:spLocks noChangeShapeType="1"/>
            </p:cNvSpPr>
            <p:nvPr/>
          </p:nvSpPr>
          <p:spPr bwMode="auto">
            <a:xfrm>
              <a:off x="7192963" y="3829050"/>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0" name="Line 478"/>
            <p:cNvSpPr>
              <a:spLocks noChangeShapeType="1"/>
            </p:cNvSpPr>
            <p:nvPr/>
          </p:nvSpPr>
          <p:spPr bwMode="auto">
            <a:xfrm>
              <a:off x="7145338" y="3876675"/>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1" name="Line 479"/>
            <p:cNvSpPr>
              <a:spLocks noChangeShapeType="1"/>
            </p:cNvSpPr>
            <p:nvPr/>
          </p:nvSpPr>
          <p:spPr bwMode="auto">
            <a:xfrm>
              <a:off x="7208838" y="3829050"/>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2" name="Line 480"/>
            <p:cNvSpPr>
              <a:spLocks noChangeShapeType="1"/>
            </p:cNvSpPr>
            <p:nvPr/>
          </p:nvSpPr>
          <p:spPr bwMode="auto">
            <a:xfrm>
              <a:off x="7161213" y="3876675"/>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3" name="Line 481"/>
            <p:cNvSpPr>
              <a:spLocks noChangeShapeType="1"/>
            </p:cNvSpPr>
            <p:nvPr/>
          </p:nvSpPr>
          <p:spPr bwMode="auto">
            <a:xfrm>
              <a:off x="7227888" y="3829050"/>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4" name="Line 482"/>
            <p:cNvSpPr>
              <a:spLocks noChangeShapeType="1"/>
            </p:cNvSpPr>
            <p:nvPr/>
          </p:nvSpPr>
          <p:spPr bwMode="auto">
            <a:xfrm>
              <a:off x="7180263" y="3876675"/>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5" name="Line 483"/>
            <p:cNvSpPr>
              <a:spLocks noChangeShapeType="1"/>
            </p:cNvSpPr>
            <p:nvPr/>
          </p:nvSpPr>
          <p:spPr bwMode="auto">
            <a:xfrm>
              <a:off x="7443788" y="3829050"/>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6" name="Line 484"/>
            <p:cNvSpPr>
              <a:spLocks noChangeShapeType="1"/>
            </p:cNvSpPr>
            <p:nvPr/>
          </p:nvSpPr>
          <p:spPr bwMode="auto">
            <a:xfrm>
              <a:off x="7396163" y="3876675"/>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7" name="Line 485"/>
            <p:cNvSpPr>
              <a:spLocks noChangeShapeType="1"/>
            </p:cNvSpPr>
            <p:nvPr/>
          </p:nvSpPr>
          <p:spPr bwMode="auto">
            <a:xfrm>
              <a:off x="7561263" y="3829050"/>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8" name="Line 486"/>
            <p:cNvSpPr>
              <a:spLocks noChangeShapeType="1"/>
            </p:cNvSpPr>
            <p:nvPr/>
          </p:nvSpPr>
          <p:spPr bwMode="auto">
            <a:xfrm>
              <a:off x="7513638" y="3876675"/>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1" name="Line 488"/>
            <p:cNvSpPr>
              <a:spLocks noChangeShapeType="1"/>
            </p:cNvSpPr>
            <p:nvPr/>
          </p:nvSpPr>
          <p:spPr bwMode="auto">
            <a:xfrm>
              <a:off x="7605713" y="3829050"/>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2" name="Line 489"/>
            <p:cNvSpPr>
              <a:spLocks noChangeShapeType="1"/>
            </p:cNvSpPr>
            <p:nvPr/>
          </p:nvSpPr>
          <p:spPr bwMode="auto">
            <a:xfrm>
              <a:off x="7558088" y="3876675"/>
              <a:ext cx="92075"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3" name="Line 490"/>
            <p:cNvSpPr>
              <a:spLocks noChangeShapeType="1"/>
            </p:cNvSpPr>
            <p:nvPr/>
          </p:nvSpPr>
          <p:spPr bwMode="auto">
            <a:xfrm>
              <a:off x="7758113" y="3829050"/>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4" name="Line 491"/>
            <p:cNvSpPr>
              <a:spLocks noChangeShapeType="1"/>
            </p:cNvSpPr>
            <p:nvPr/>
          </p:nvSpPr>
          <p:spPr bwMode="auto">
            <a:xfrm>
              <a:off x="7710488" y="3876675"/>
              <a:ext cx="92075"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5" name="Line 492"/>
            <p:cNvSpPr>
              <a:spLocks noChangeShapeType="1"/>
            </p:cNvSpPr>
            <p:nvPr/>
          </p:nvSpPr>
          <p:spPr bwMode="auto">
            <a:xfrm>
              <a:off x="7853363" y="3829050"/>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6" name="Line 493"/>
            <p:cNvSpPr>
              <a:spLocks noChangeShapeType="1"/>
            </p:cNvSpPr>
            <p:nvPr/>
          </p:nvSpPr>
          <p:spPr bwMode="auto">
            <a:xfrm>
              <a:off x="7805738" y="3876675"/>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7" name="Line 494"/>
            <p:cNvSpPr>
              <a:spLocks noChangeShapeType="1"/>
            </p:cNvSpPr>
            <p:nvPr/>
          </p:nvSpPr>
          <p:spPr bwMode="auto">
            <a:xfrm>
              <a:off x="7888288" y="3829050"/>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8" name="Line 495"/>
            <p:cNvSpPr>
              <a:spLocks noChangeShapeType="1"/>
            </p:cNvSpPr>
            <p:nvPr/>
          </p:nvSpPr>
          <p:spPr bwMode="auto">
            <a:xfrm>
              <a:off x="7840663" y="3876675"/>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9" name="Line 496"/>
            <p:cNvSpPr>
              <a:spLocks noChangeShapeType="1"/>
            </p:cNvSpPr>
            <p:nvPr/>
          </p:nvSpPr>
          <p:spPr bwMode="auto">
            <a:xfrm>
              <a:off x="8053388" y="3829050"/>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0" name="Line 497"/>
            <p:cNvSpPr>
              <a:spLocks noChangeShapeType="1"/>
            </p:cNvSpPr>
            <p:nvPr/>
          </p:nvSpPr>
          <p:spPr bwMode="auto">
            <a:xfrm>
              <a:off x="8005763" y="3876675"/>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1" name="Line 498"/>
            <p:cNvSpPr>
              <a:spLocks noChangeShapeType="1"/>
            </p:cNvSpPr>
            <p:nvPr/>
          </p:nvSpPr>
          <p:spPr bwMode="auto">
            <a:xfrm>
              <a:off x="8316913" y="3829050"/>
              <a:ext cx="0" cy="9525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2" name="Line 499"/>
            <p:cNvSpPr>
              <a:spLocks noChangeShapeType="1"/>
            </p:cNvSpPr>
            <p:nvPr/>
          </p:nvSpPr>
          <p:spPr bwMode="auto">
            <a:xfrm>
              <a:off x="8272463" y="3876675"/>
              <a:ext cx="92075"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630" name="Group 5629"/>
          <p:cNvGrpSpPr/>
          <p:nvPr/>
        </p:nvGrpSpPr>
        <p:grpSpPr>
          <a:xfrm>
            <a:off x="5067303" y="2232819"/>
            <a:ext cx="3106737" cy="1339850"/>
            <a:chOff x="5086351" y="2378075"/>
            <a:chExt cx="3106737" cy="1339850"/>
          </a:xfrm>
        </p:grpSpPr>
        <p:sp>
          <p:nvSpPr>
            <p:cNvPr id="5363" name="Freeform 500"/>
            <p:cNvSpPr>
              <a:spLocks/>
            </p:cNvSpPr>
            <p:nvPr/>
          </p:nvSpPr>
          <p:spPr bwMode="auto">
            <a:xfrm>
              <a:off x="5086351" y="2378075"/>
              <a:ext cx="3059113" cy="1292225"/>
            </a:xfrm>
            <a:custGeom>
              <a:avLst/>
              <a:gdLst>
                <a:gd name="T0" fmla="*/ 0 w 1927"/>
                <a:gd name="T1" fmla="*/ 0 h 814"/>
                <a:gd name="T2" fmla="*/ 46 w 1927"/>
                <a:gd name="T3" fmla="*/ 0 h 814"/>
                <a:gd name="T4" fmla="*/ 46 w 1927"/>
                <a:gd name="T5" fmla="*/ 66 h 814"/>
                <a:gd name="T6" fmla="*/ 92 w 1927"/>
                <a:gd name="T7" fmla="*/ 66 h 814"/>
                <a:gd name="T8" fmla="*/ 92 w 1927"/>
                <a:gd name="T9" fmla="*/ 98 h 814"/>
                <a:gd name="T10" fmla="*/ 144 w 1927"/>
                <a:gd name="T11" fmla="*/ 98 h 814"/>
                <a:gd name="T12" fmla="*/ 144 w 1927"/>
                <a:gd name="T13" fmla="*/ 168 h 814"/>
                <a:gd name="T14" fmla="*/ 184 w 1927"/>
                <a:gd name="T15" fmla="*/ 168 h 814"/>
                <a:gd name="T16" fmla="*/ 184 w 1927"/>
                <a:gd name="T17" fmla="*/ 200 h 814"/>
                <a:gd name="T18" fmla="*/ 296 w 1927"/>
                <a:gd name="T19" fmla="*/ 200 h 814"/>
                <a:gd name="T20" fmla="*/ 296 w 1927"/>
                <a:gd name="T21" fmla="*/ 272 h 814"/>
                <a:gd name="T22" fmla="*/ 358 w 1927"/>
                <a:gd name="T23" fmla="*/ 272 h 814"/>
                <a:gd name="T24" fmla="*/ 358 w 1927"/>
                <a:gd name="T25" fmla="*/ 306 h 814"/>
                <a:gd name="T26" fmla="*/ 486 w 1927"/>
                <a:gd name="T27" fmla="*/ 306 h 814"/>
                <a:gd name="T28" fmla="*/ 486 w 1927"/>
                <a:gd name="T29" fmla="*/ 340 h 814"/>
                <a:gd name="T30" fmla="*/ 558 w 1927"/>
                <a:gd name="T31" fmla="*/ 340 h 814"/>
                <a:gd name="T32" fmla="*/ 558 w 1927"/>
                <a:gd name="T33" fmla="*/ 380 h 814"/>
                <a:gd name="T34" fmla="*/ 572 w 1927"/>
                <a:gd name="T35" fmla="*/ 380 h 814"/>
                <a:gd name="T36" fmla="*/ 572 w 1927"/>
                <a:gd name="T37" fmla="*/ 418 h 814"/>
                <a:gd name="T38" fmla="*/ 756 w 1927"/>
                <a:gd name="T39" fmla="*/ 418 h 814"/>
                <a:gd name="T40" fmla="*/ 756 w 1927"/>
                <a:gd name="T41" fmla="*/ 450 h 814"/>
                <a:gd name="T42" fmla="*/ 816 w 1927"/>
                <a:gd name="T43" fmla="*/ 450 h 814"/>
                <a:gd name="T44" fmla="*/ 816 w 1927"/>
                <a:gd name="T45" fmla="*/ 490 h 814"/>
                <a:gd name="T46" fmla="*/ 1038 w 1927"/>
                <a:gd name="T47" fmla="*/ 490 h 814"/>
                <a:gd name="T48" fmla="*/ 1038 w 1927"/>
                <a:gd name="T49" fmla="*/ 526 h 814"/>
                <a:gd name="T50" fmla="*/ 1052 w 1927"/>
                <a:gd name="T51" fmla="*/ 526 h 814"/>
                <a:gd name="T52" fmla="*/ 1052 w 1927"/>
                <a:gd name="T53" fmla="*/ 566 h 814"/>
                <a:gd name="T54" fmla="*/ 1068 w 1927"/>
                <a:gd name="T55" fmla="*/ 566 h 814"/>
                <a:gd name="T56" fmla="*/ 1068 w 1927"/>
                <a:gd name="T57" fmla="*/ 604 h 814"/>
                <a:gd name="T58" fmla="*/ 1084 w 1927"/>
                <a:gd name="T59" fmla="*/ 604 h 814"/>
                <a:gd name="T60" fmla="*/ 1084 w 1927"/>
                <a:gd name="T61" fmla="*/ 642 h 814"/>
                <a:gd name="T62" fmla="*/ 1231 w 1927"/>
                <a:gd name="T63" fmla="*/ 642 h 814"/>
                <a:gd name="T64" fmla="*/ 1231 w 1927"/>
                <a:gd name="T65" fmla="*/ 698 h 814"/>
                <a:gd name="T66" fmla="*/ 1237 w 1927"/>
                <a:gd name="T67" fmla="*/ 698 h 814"/>
                <a:gd name="T68" fmla="*/ 1237 w 1927"/>
                <a:gd name="T69" fmla="*/ 748 h 814"/>
                <a:gd name="T70" fmla="*/ 1279 w 1927"/>
                <a:gd name="T71" fmla="*/ 748 h 814"/>
                <a:gd name="T72" fmla="*/ 1279 w 1927"/>
                <a:gd name="T73" fmla="*/ 814 h 814"/>
                <a:gd name="T74" fmla="*/ 1927 w 1927"/>
                <a:gd name="T75" fmla="*/ 814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7" h="814">
                  <a:moveTo>
                    <a:pt x="0" y="0"/>
                  </a:moveTo>
                  <a:lnTo>
                    <a:pt x="46" y="0"/>
                  </a:lnTo>
                  <a:lnTo>
                    <a:pt x="46" y="66"/>
                  </a:lnTo>
                  <a:lnTo>
                    <a:pt x="92" y="66"/>
                  </a:lnTo>
                  <a:lnTo>
                    <a:pt x="92" y="98"/>
                  </a:lnTo>
                  <a:lnTo>
                    <a:pt x="144" y="98"/>
                  </a:lnTo>
                  <a:lnTo>
                    <a:pt x="144" y="168"/>
                  </a:lnTo>
                  <a:lnTo>
                    <a:pt x="184" y="168"/>
                  </a:lnTo>
                  <a:lnTo>
                    <a:pt x="184" y="200"/>
                  </a:lnTo>
                  <a:lnTo>
                    <a:pt x="296" y="200"/>
                  </a:lnTo>
                  <a:lnTo>
                    <a:pt x="296" y="272"/>
                  </a:lnTo>
                  <a:lnTo>
                    <a:pt x="358" y="272"/>
                  </a:lnTo>
                  <a:lnTo>
                    <a:pt x="358" y="306"/>
                  </a:lnTo>
                  <a:lnTo>
                    <a:pt x="486" y="306"/>
                  </a:lnTo>
                  <a:lnTo>
                    <a:pt x="486" y="340"/>
                  </a:lnTo>
                  <a:lnTo>
                    <a:pt x="558" y="340"/>
                  </a:lnTo>
                  <a:lnTo>
                    <a:pt x="558" y="380"/>
                  </a:lnTo>
                  <a:lnTo>
                    <a:pt x="572" y="380"/>
                  </a:lnTo>
                  <a:lnTo>
                    <a:pt x="572" y="418"/>
                  </a:lnTo>
                  <a:lnTo>
                    <a:pt x="756" y="418"/>
                  </a:lnTo>
                  <a:lnTo>
                    <a:pt x="756" y="450"/>
                  </a:lnTo>
                  <a:lnTo>
                    <a:pt x="816" y="450"/>
                  </a:lnTo>
                  <a:lnTo>
                    <a:pt x="816" y="490"/>
                  </a:lnTo>
                  <a:lnTo>
                    <a:pt x="1038" y="490"/>
                  </a:lnTo>
                  <a:lnTo>
                    <a:pt x="1038" y="526"/>
                  </a:lnTo>
                  <a:lnTo>
                    <a:pt x="1052" y="526"/>
                  </a:lnTo>
                  <a:lnTo>
                    <a:pt x="1052" y="566"/>
                  </a:lnTo>
                  <a:lnTo>
                    <a:pt x="1068" y="566"/>
                  </a:lnTo>
                  <a:lnTo>
                    <a:pt x="1068" y="604"/>
                  </a:lnTo>
                  <a:lnTo>
                    <a:pt x="1084" y="604"/>
                  </a:lnTo>
                  <a:lnTo>
                    <a:pt x="1084" y="642"/>
                  </a:lnTo>
                  <a:lnTo>
                    <a:pt x="1231" y="642"/>
                  </a:lnTo>
                  <a:lnTo>
                    <a:pt x="1231" y="698"/>
                  </a:lnTo>
                  <a:lnTo>
                    <a:pt x="1237" y="698"/>
                  </a:lnTo>
                  <a:lnTo>
                    <a:pt x="1237" y="748"/>
                  </a:lnTo>
                  <a:lnTo>
                    <a:pt x="1279" y="748"/>
                  </a:lnTo>
                  <a:lnTo>
                    <a:pt x="1279" y="814"/>
                  </a:lnTo>
                  <a:lnTo>
                    <a:pt x="1927" y="814"/>
                  </a:lnTo>
                </a:path>
              </a:pathLst>
            </a:custGeom>
            <a:noFill/>
            <a:ln w="28575" cap="flat">
              <a:solidFill>
                <a:srgbClr val="96969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4" name="Line 501"/>
            <p:cNvSpPr>
              <a:spLocks noChangeShapeType="1"/>
            </p:cNvSpPr>
            <p:nvPr/>
          </p:nvSpPr>
          <p:spPr bwMode="auto">
            <a:xfrm>
              <a:off x="5273676" y="2486025"/>
              <a:ext cx="0" cy="9525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5" name="Line 502"/>
            <p:cNvSpPr>
              <a:spLocks noChangeShapeType="1"/>
            </p:cNvSpPr>
            <p:nvPr/>
          </p:nvSpPr>
          <p:spPr bwMode="auto">
            <a:xfrm>
              <a:off x="5226051" y="2533650"/>
              <a:ext cx="95250"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6" name="Line 503"/>
            <p:cNvSpPr>
              <a:spLocks noChangeShapeType="1"/>
            </p:cNvSpPr>
            <p:nvPr/>
          </p:nvSpPr>
          <p:spPr bwMode="auto">
            <a:xfrm>
              <a:off x="5918201" y="2870200"/>
              <a:ext cx="0" cy="9525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7" name="Line 504"/>
            <p:cNvSpPr>
              <a:spLocks noChangeShapeType="1"/>
            </p:cNvSpPr>
            <p:nvPr/>
          </p:nvSpPr>
          <p:spPr bwMode="auto">
            <a:xfrm>
              <a:off x="5870576" y="2917825"/>
              <a:ext cx="95250"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8" name="Line 505"/>
            <p:cNvSpPr>
              <a:spLocks noChangeShapeType="1"/>
            </p:cNvSpPr>
            <p:nvPr/>
          </p:nvSpPr>
          <p:spPr bwMode="auto">
            <a:xfrm>
              <a:off x="5934076" y="2870200"/>
              <a:ext cx="0" cy="9525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9" name="Line 506"/>
            <p:cNvSpPr>
              <a:spLocks noChangeShapeType="1"/>
            </p:cNvSpPr>
            <p:nvPr/>
          </p:nvSpPr>
          <p:spPr bwMode="auto">
            <a:xfrm>
              <a:off x="5886451" y="2917825"/>
              <a:ext cx="95250"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0" name="Line 507"/>
            <p:cNvSpPr>
              <a:spLocks noChangeShapeType="1"/>
            </p:cNvSpPr>
            <p:nvPr/>
          </p:nvSpPr>
          <p:spPr bwMode="auto">
            <a:xfrm>
              <a:off x="6731001" y="3108325"/>
              <a:ext cx="0" cy="9525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1" name="Line 508"/>
            <p:cNvSpPr>
              <a:spLocks noChangeShapeType="1"/>
            </p:cNvSpPr>
            <p:nvPr/>
          </p:nvSpPr>
          <p:spPr bwMode="auto">
            <a:xfrm>
              <a:off x="6683376" y="3155950"/>
              <a:ext cx="95250"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2" name="Line 509"/>
            <p:cNvSpPr>
              <a:spLocks noChangeShapeType="1"/>
            </p:cNvSpPr>
            <p:nvPr/>
          </p:nvSpPr>
          <p:spPr bwMode="auto">
            <a:xfrm>
              <a:off x="6884988" y="3349625"/>
              <a:ext cx="0" cy="9525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3" name="Line 510"/>
            <p:cNvSpPr>
              <a:spLocks noChangeShapeType="1"/>
            </p:cNvSpPr>
            <p:nvPr/>
          </p:nvSpPr>
          <p:spPr bwMode="auto">
            <a:xfrm>
              <a:off x="6838951" y="3397250"/>
              <a:ext cx="93663"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4" name="Line 511"/>
            <p:cNvSpPr>
              <a:spLocks noChangeShapeType="1"/>
            </p:cNvSpPr>
            <p:nvPr/>
          </p:nvSpPr>
          <p:spPr bwMode="auto">
            <a:xfrm>
              <a:off x="6935788" y="3349625"/>
              <a:ext cx="0" cy="9525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5" name="Line 512"/>
            <p:cNvSpPr>
              <a:spLocks noChangeShapeType="1"/>
            </p:cNvSpPr>
            <p:nvPr/>
          </p:nvSpPr>
          <p:spPr bwMode="auto">
            <a:xfrm>
              <a:off x="6891338" y="3397250"/>
              <a:ext cx="92075"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6" name="Line 513"/>
            <p:cNvSpPr>
              <a:spLocks noChangeShapeType="1"/>
            </p:cNvSpPr>
            <p:nvPr/>
          </p:nvSpPr>
          <p:spPr bwMode="auto">
            <a:xfrm>
              <a:off x="6973888" y="3349625"/>
              <a:ext cx="0" cy="9525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7" name="Line 514"/>
            <p:cNvSpPr>
              <a:spLocks noChangeShapeType="1"/>
            </p:cNvSpPr>
            <p:nvPr/>
          </p:nvSpPr>
          <p:spPr bwMode="auto">
            <a:xfrm>
              <a:off x="6926263" y="3397250"/>
              <a:ext cx="92075"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8" name="Line 515"/>
            <p:cNvSpPr>
              <a:spLocks noChangeShapeType="1"/>
            </p:cNvSpPr>
            <p:nvPr/>
          </p:nvSpPr>
          <p:spPr bwMode="auto">
            <a:xfrm>
              <a:off x="6999288" y="3349625"/>
              <a:ext cx="0" cy="9525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9" name="Line 516"/>
            <p:cNvSpPr>
              <a:spLocks noChangeShapeType="1"/>
            </p:cNvSpPr>
            <p:nvPr/>
          </p:nvSpPr>
          <p:spPr bwMode="auto">
            <a:xfrm>
              <a:off x="6951663" y="3397250"/>
              <a:ext cx="95250"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0" name="Line 517"/>
            <p:cNvSpPr>
              <a:spLocks noChangeShapeType="1"/>
            </p:cNvSpPr>
            <p:nvPr/>
          </p:nvSpPr>
          <p:spPr bwMode="auto">
            <a:xfrm>
              <a:off x="7085013" y="3517900"/>
              <a:ext cx="0" cy="9525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1" name="Line 518"/>
            <p:cNvSpPr>
              <a:spLocks noChangeShapeType="1"/>
            </p:cNvSpPr>
            <p:nvPr/>
          </p:nvSpPr>
          <p:spPr bwMode="auto">
            <a:xfrm>
              <a:off x="7037388" y="3565525"/>
              <a:ext cx="92075"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2" name="Line 519"/>
            <p:cNvSpPr>
              <a:spLocks noChangeShapeType="1"/>
            </p:cNvSpPr>
            <p:nvPr/>
          </p:nvSpPr>
          <p:spPr bwMode="auto">
            <a:xfrm>
              <a:off x="7104063" y="3517900"/>
              <a:ext cx="0" cy="9525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3" name="Line 520"/>
            <p:cNvSpPr>
              <a:spLocks noChangeShapeType="1"/>
            </p:cNvSpPr>
            <p:nvPr/>
          </p:nvSpPr>
          <p:spPr bwMode="auto">
            <a:xfrm>
              <a:off x="7056438" y="3565525"/>
              <a:ext cx="95250"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4" name="Line 521"/>
            <p:cNvSpPr>
              <a:spLocks noChangeShapeType="1"/>
            </p:cNvSpPr>
            <p:nvPr/>
          </p:nvSpPr>
          <p:spPr bwMode="auto">
            <a:xfrm>
              <a:off x="7278688" y="3622675"/>
              <a:ext cx="0" cy="9525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5" name="Line 522"/>
            <p:cNvSpPr>
              <a:spLocks noChangeShapeType="1"/>
            </p:cNvSpPr>
            <p:nvPr/>
          </p:nvSpPr>
          <p:spPr bwMode="auto">
            <a:xfrm>
              <a:off x="7231063" y="3670300"/>
              <a:ext cx="95250"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6" name="Line 523"/>
            <p:cNvSpPr>
              <a:spLocks noChangeShapeType="1"/>
            </p:cNvSpPr>
            <p:nvPr/>
          </p:nvSpPr>
          <p:spPr bwMode="auto">
            <a:xfrm>
              <a:off x="7437438" y="3622675"/>
              <a:ext cx="0" cy="9525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7" name="Line 524"/>
            <p:cNvSpPr>
              <a:spLocks noChangeShapeType="1"/>
            </p:cNvSpPr>
            <p:nvPr/>
          </p:nvSpPr>
          <p:spPr bwMode="auto">
            <a:xfrm>
              <a:off x="7389813" y="3670300"/>
              <a:ext cx="95250"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8" name="Line 525"/>
            <p:cNvSpPr>
              <a:spLocks noChangeShapeType="1"/>
            </p:cNvSpPr>
            <p:nvPr/>
          </p:nvSpPr>
          <p:spPr bwMode="auto">
            <a:xfrm>
              <a:off x="7485063" y="3622675"/>
              <a:ext cx="0" cy="9525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9" name="Line 526"/>
            <p:cNvSpPr>
              <a:spLocks noChangeShapeType="1"/>
            </p:cNvSpPr>
            <p:nvPr/>
          </p:nvSpPr>
          <p:spPr bwMode="auto">
            <a:xfrm>
              <a:off x="7437438" y="3670300"/>
              <a:ext cx="95250"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0" name="Line 527"/>
            <p:cNvSpPr>
              <a:spLocks noChangeShapeType="1"/>
            </p:cNvSpPr>
            <p:nvPr/>
          </p:nvSpPr>
          <p:spPr bwMode="auto">
            <a:xfrm>
              <a:off x="7583488" y="3622675"/>
              <a:ext cx="0" cy="9525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1" name="Line 528"/>
            <p:cNvSpPr>
              <a:spLocks noChangeShapeType="1"/>
            </p:cNvSpPr>
            <p:nvPr/>
          </p:nvSpPr>
          <p:spPr bwMode="auto">
            <a:xfrm>
              <a:off x="7535863" y="3670300"/>
              <a:ext cx="95250"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2" name="Line 529"/>
            <p:cNvSpPr>
              <a:spLocks noChangeShapeType="1"/>
            </p:cNvSpPr>
            <p:nvPr/>
          </p:nvSpPr>
          <p:spPr bwMode="auto">
            <a:xfrm>
              <a:off x="7637463" y="3622675"/>
              <a:ext cx="0" cy="9525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3" name="Line 530"/>
            <p:cNvSpPr>
              <a:spLocks noChangeShapeType="1"/>
            </p:cNvSpPr>
            <p:nvPr/>
          </p:nvSpPr>
          <p:spPr bwMode="auto">
            <a:xfrm>
              <a:off x="7589838" y="3670300"/>
              <a:ext cx="95250"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4" name="Line 531"/>
            <p:cNvSpPr>
              <a:spLocks noChangeShapeType="1"/>
            </p:cNvSpPr>
            <p:nvPr/>
          </p:nvSpPr>
          <p:spPr bwMode="auto">
            <a:xfrm>
              <a:off x="7659688" y="3622675"/>
              <a:ext cx="0" cy="9525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5" name="Line 532"/>
            <p:cNvSpPr>
              <a:spLocks noChangeShapeType="1"/>
            </p:cNvSpPr>
            <p:nvPr/>
          </p:nvSpPr>
          <p:spPr bwMode="auto">
            <a:xfrm>
              <a:off x="7612063" y="3670300"/>
              <a:ext cx="95250"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6" name="Line 533"/>
            <p:cNvSpPr>
              <a:spLocks noChangeShapeType="1"/>
            </p:cNvSpPr>
            <p:nvPr/>
          </p:nvSpPr>
          <p:spPr bwMode="auto">
            <a:xfrm>
              <a:off x="7777163" y="3622675"/>
              <a:ext cx="0" cy="9525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7" name="Line 534"/>
            <p:cNvSpPr>
              <a:spLocks noChangeShapeType="1"/>
            </p:cNvSpPr>
            <p:nvPr/>
          </p:nvSpPr>
          <p:spPr bwMode="auto">
            <a:xfrm>
              <a:off x="7729538" y="3670300"/>
              <a:ext cx="95250"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8" name="Line 535"/>
            <p:cNvSpPr>
              <a:spLocks noChangeShapeType="1"/>
            </p:cNvSpPr>
            <p:nvPr/>
          </p:nvSpPr>
          <p:spPr bwMode="auto">
            <a:xfrm>
              <a:off x="8104188" y="3622675"/>
              <a:ext cx="0" cy="9525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9" name="Line 536"/>
            <p:cNvSpPr>
              <a:spLocks noChangeShapeType="1"/>
            </p:cNvSpPr>
            <p:nvPr/>
          </p:nvSpPr>
          <p:spPr bwMode="auto">
            <a:xfrm>
              <a:off x="8056563" y="3670300"/>
              <a:ext cx="95250"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0" name="Line 537"/>
            <p:cNvSpPr>
              <a:spLocks noChangeShapeType="1"/>
            </p:cNvSpPr>
            <p:nvPr/>
          </p:nvSpPr>
          <p:spPr bwMode="auto">
            <a:xfrm>
              <a:off x="8145463" y="3622675"/>
              <a:ext cx="0" cy="9525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1" name="Line 538"/>
            <p:cNvSpPr>
              <a:spLocks noChangeShapeType="1"/>
            </p:cNvSpPr>
            <p:nvPr/>
          </p:nvSpPr>
          <p:spPr bwMode="auto">
            <a:xfrm>
              <a:off x="8097838" y="3670300"/>
              <a:ext cx="95250"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629" name="Group 5628"/>
          <p:cNvGrpSpPr/>
          <p:nvPr/>
        </p:nvGrpSpPr>
        <p:grpSpPr>
          <a:xfrm>
            <a:off x="5067303" y="2182019"/>
            <a:ext cx="3195637" cy="1670050"/>
            <a:chOff x="5086351" y="2327275"/>
            <a:chExt cx="3195637" cy="1670050"/>
          </a:xfrm>
        </p:grpSpPr>
        <p:sp>
          <p:nvSpPr>
            <p:cNvPr id="5402" name="Freeform 539"/>
            <p:cNvSpPr>
              <a:spLocks/>
            </p:cNvSpPr>
            <p:nvPr/>
          </p:nvSpPr>
          <p:spPr bwMode="auto">
            <a:xfrm>
              <a:off x="5086351" y="2374900"/>
              <a:ext cx="3148013" cy="1574800"/>
            </a:xfrm>
            <a:custGeom>
              <a:avLst/>
              <a:gdLst>
                <a:gd name="T0" fmla="*/ 0 w 1983"/>
                <a:gd name="T1" fmla="*/ 0 h 992"/>
                <a:gd name="T2" fmla="*/ 148 w 1983"/>
                <a:gd name="T3" fmla="*/ 0 h 992"/>
                <a:gd name="T4" fmla="*/ 148 w 1983"/>
                <a:gd name="T5" fmla="*/ 34 h 992"/>
                <a:gd name="T6" fmla="*/ 158 w 1983"/>
                <a:gd name="T7" fmla="*/ 34 h 992"/>
                <a:gd name="T8" fmla="*/ 158 w 1983"/>
                <a:gd name="T9" fmla="*/ 104 h 992"/>
                <a:gd name="T10" fmla="*/ 200 w 1983"/>
                <a:gd name="T11" fmla="*/ 104 h 992"/>
                <a:gd name="T12" fmla="*/ 200 w 1983"/>
                <a:gd name="T13" fmla="*/ 148 h 992"/>
                <a:gd name="T14" fmla="*/ 226 w 1983"/>
                <a:gd name="T15" fmla="*/ 148 h 992"/>
                <a:gd name="T16" fmla="*/ 226 w 1983"/>
                <a:gd name="T17" fmla="*/ 182 h 992"/>
                <a:gd name="T18" fmla="*/ 234 w 1983"/>
                <a:gd name="T19" fmla="*/ 182 h 992"/>
                <a:gd name="T20" fmla="*/ 234 w 1983"/>
                <a:gd name="T21" fmla="*/ 218 h 992"/>
                <a:gd name="T22" fmla="*/ 250 w 1983"/>
                <a:gd name="T23" fmla="*/ 218 h 992"/>
                <a:gd name="T24" fmla="*/ 250 w 1983"/>
                <a:gd name="T25" fmla="*/ 258 h 992"/>
                <a:gd name="T26" fmla="*/ 320 w 1983"/>
                <a:gd name="T27" fmla="*/ 258 h 992"/>
                <a:gd name="T28" fmla="*/ 320 w 1983"/>
                <a:gd name="T29" fmla="*/ 292 h 992"/>
                <a:gd name="T30" fmla="*/ 376 w 1983"/>
                <a:gd name="T31" fmla="*/ 292 h 992"/>
                <a:gd name="T32" fmla="*/ 376 w 1983"/>
                <a:gd name="T33" fmla="*/ 332 h 992"/>
                <a:gd name="T34" fmla="*/ 386 w 1983"/>
                <a:gd name="T35" fmla="*/ 332 h 992"/>
                <a:gd name="T36" fmla="*/ 386 w 1983"/>
                <a:gd name="T37" fmla="*/ 344 h 992"/>
                <a:gd name="T38" fmla="*/ 390 w 1983"/>
                <a:gd name="T39" fmla="*/ 344 h 992"/>
                <a:gd name="T40" fmla="*/ 390 w 1983"/>
                <a:gd name="T41" fmla="*/ 376 h 992"/>
                <a:gd name="T42" fmla="*/ 464 w 1983"/>
                <a:gd name="T43" fmla="*/ 376 h 992"/>
                <a:gd name="T44" fmla="*/ 464 w 1983"/>
                <a:gd name="T45" fmla="*/ 412 h 992"/>
                <a:gd name="T46" fmla="*/ 486 w 1983"/>
                <a:gd name="T47" fmla="*/ 412 h 992"/>
                <a:gd name="T48" fmla="*/ 486 w 1983"/>
                <a:gd name="T49" fmla="*/ 458 h 992"/>
                <a:gd name="T50" fmla="*/ 504 w 1983"/>
                <a:gd name="T51" fmla="*/ 458 h 992"/>
                <a:gd name="T52" fmla="*/ 504 w 1983"/>
                <a:gd name="T53" fmla="*/ 496 h 992"/>
                <a:gd name="T54" fmla="*/ 514 w 1983"/>
                <a:gd name="T55" fmla="*/ 496 h 992"/>
                <a:gd name="T56" fmla="*/ 514 w 1983"/>
                <a:gd name="T57" fmla="*/ 534 h 992"/>
                <a:gd name="T58" fmla="*/ 558 w 1983"/>
                <a:gd name="T59" fmla="*/ 534 h 992"/>
                <a:gd name="T60" fmla="*/ 558 w 1983"/>
                <a:gd name="T61" fmla="*/ 616 h 992"/>
                <a:gd name="T62" fmla="*/ 572 w 1983"/>
                <a:gd name="T63" fmla="*/ 616 h 992"/>
                <a:gd name="T64" fmla="*/ 572 w 1983"/>
                <a:gd name="T65" fmla="*/ 654 h 992"/>
                <a:gd name="T66" fmla="*/ 806 w 1983"/>
                <a:gd name="T67" fmla="*/ 654 h 992"/>
                <a:gd name="T68" fmla="*/ 806 w 1983"/>
                <a:gd name="T69" fmla="*/ 690 h 992"/>
                <a:gd name="T70" fmla="*/ 830 w 1983"/>
                <a:gd name="T71" fmla="*/ 690 h 992"/>
                <a:gd name="T72" fmla="*/ 830 w 1983"/>
                <a:gd name="T73" fmla="*/ 732 h 992"/>
                <a:gd name="T74" fmla="*/ 948 w 1983"/>
                <a:gd name="T75" fmla="*/ 732 h 992"/>
                <a:gd name="T76" fmla="*/ 948 w 1983"/>
                <a:gd name="T77" fmla="*/ 816 h 992"/>
                <a:gd name="T78" fmla="*/ 970 w 1983"/>
                <a:gd name="T79" fmla="*/ 816 h 992"/>
                <a:gd name="T80" fmla="*/ 970 w 1983"/>
                <a:gd name="T81" fmla="*/ 864 h 992"/>
                <a:gd name="T82" fmla="*/ 1181 w 1983"/>
                <a:gd name="T83" fmla="*/ 864 h 992"/>
                <a:gd name="T84" fmla="*/ 1181 w 1983"/>
                <a:gd name="T85" fmla="*/ 904 h 992"/>
                <a:gd name="T86" fmla="*/ 1219 w 1983"/>
                <a:gd name="T87" fmla="*/ 904 h 992"/>
                <a:gd name="T88" fmla="*/ 1219 w 1983"/>
                <a:gd name="T89" fmla="*/ 944 h 992"/>
                <a:gd name="T90" fmla="*/ 1235 w 1983"/>
                <a:gd name="T91" fmla="*/ 944 h 992"/>
                <a:gd name="T92" fmla="*/ 1235 w 1983"/>
                <a:gd name="T93" fmla="*/ 992 h 992"/>
                <a:gd name="T94" fmla="*/ 1983 w 1983"/>
                <a:gd name="T95" fmla="*/ 992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83" h="992">
                  <a:moveTo>
                    <a:pt x="0" y="0"/>
                  </a:moveTo>
                  <a:lnTo>
                    <a:pt x="148" y="0"/>
                  </a:lnTo>
                  <a:lnTo>
                    <a:pt x="148" y="34"/>
                  </a:lnTo>
                  <a:lnTo>
                    <a:pt x="158" y="34"/>
                  </a:lnTo>
                  <a:lnTo>
                    <a:pt x="158" y="104"/>
                  </a:lnTo>
                  <a:lnTo>
                    <a:pt x="200" y="104"/>
                  </a:lnTo>
                  <a:lnTo>
                    <a:pt x="200" y="148"/>
                  </a:lnTo>
                  <a:lnTo>
                    <a:pt x="226" y="148"/>
                  </a:lnTo>
                  <a:lnTo>
                    <a:pt x="226" y="182"/>
                  </a:lnTo>
                  <a:lnTo>
                    <a:pt x="234" y="182"/>
                  </a:lnTo>
                  <a:lnTo>
                    <a:pt x="234" y="218"/>
                  </a:lnTo>
                  <a:lnTo>
                    <a:pt x="250" y="218"/>
                  </a:lnTo>
                  <a:lnTo>
                    <a:pt x="250" y="258"/>
                  </a:lnTo>
                  <a:lnTo>
                    <a:pt x="320" y="258"/>
                  </a:lnTo>
                  <a:lnTo>
                    <a:pt x="320" y="292"/>
                  </a:lnTo>
                  <a:lnTo>
                    <a:pt x="376" y="292"/>
                  </a:lnTo>
                  <a:lnTo>
                    <a:pt x="376" y="332"/>
                  </a:lnTo>
                  <a:lnTo>
                    <a:pt x="386" y="332"/>
                  </a:lnTo>
                  <a:lnTo>
                    <a:pt x="386" y="344"/>
                  </a:lnTo>
                  <a:lnTo>
                    <a:pt x="390" y="344"/>
                  </a:lnTo>
                  <a:lnTo>
                    <a:pt x="390" y="376"/>
                  </a:lnTo>
                  <a:lnTo>
                    <a:pt x="464" y="376"/>
                  </a:lnTo>
                  <a:lnTo>
                    <a:pt x="464" y="412"/>
                  </a:lnTo>
                  <a:lnTo>
                    <a:pt x="486" y="412"/>
                  </a:lnTo>
                  <a:lnTo>
                    <a:pt x="486" y="458"/>
                  </a:lnTo>
                  <a:lnTo>
                    <a:pt x="504" y="458"/>
                  </a:lnTo>
                  <a:lnTo>
                    <a:pt x="504" y="496"/>
                  </a:lnTo>
                  <a:lnTo>
                    <a:pt x="514" y="496"/>
                  </a:lnTo>
                  <a:lnTo>
                    <a:pt x="514" y="534"/>
                  </a:lnTo>
                  <a:lnTo>
                    <a:pt x="558" y="534"/>
                  </a:lnTo>
                  <a:lnTo>
                    <a:pt x="558" y="616"/>
                  </a:lnTo>
                  <a:lnTo>
                    <a:pt x="572" y="616"/>
                  </a:lnTo>
                  <a:lnTo>
                    <a:pt x="572" y="654"/>
                  </a:lnTo>
                  <a:lnTo>
                    <a:pt x="806" y="654"/>
                  </a:lnTo>
                  <a:lnTo>
                    <a:pt x="806" y="690"/>
                  </a:lnTo>
                  <a:lnTo>
                    <a:pt x="830" y="690"/>
                  </a:lnTo>
                  <a:lnTo>
                    <a:pt x="830" y="732"/>
                  </a:lnTo>
                  <a:lnTo>
                    <a:pt x="948" y="732"/>
                  </a:lnTo>
                  <a:lnTo>
                    <a:pt x="948" y="816"/>
                  </a:lnTo>
                  <a:lnTo>
                    <a:pt x="970" y="816"/>
                  </a:lnTo>
                  <a:lnTo>
                    <a:pt x="970" y="864"/>
                  </a:lnTo>
                  <a:lnTo>
                    <a:pt x="1181" y="864"/>
                  </a:lnTo>
                  <a:lnTo>
                    <a:pt x="1181" y="904"/>
                  </a:lnTo>
                  <a:lnTo>
                    <a:pt x="1219" y="904"/>
                  </a:lnTo>
                  <a:lnTo>
                    <a:pt x="1219" y="944"/>
                  </a:lnTo>
                  <a:lnTo>
                    <a:pt x="1235" y="944"/>
                  </a:lnTo>
                  <a:lnTo>
                    <a:pt x="1235" y="992"/>
                  </a:lnTo>
                  <a:lnTo>
                    <a:pt x="1983" y="992"/>
                  </a:lnTo>
                </a:path>
              </a:pathLst>
            </a:custGeom>
            <a:noFill/>
            <a:ln w="28575"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3" name="Line 540"/>
            <p:cNvSpPr>
              <a:spLocks noChangeShapeType="1"/>
            </p:cNvSpPr>
            <p:nvPr/>
          </p:nvSpPr>
          <p:spPr bwMode="auto">
            <a:xfrm>
              <a:off x="5299076" y="2327275"/>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4" name="Line 541"/>
            <p:cNvSpPr>
              <a:spLocks noChangeShapeType="1"/>
            </p:cNvSpPr>
            <p:nvPr/>
          </p:nvSpPr>
          <p:spPr bwMode="auto">
            <a:xfrm>
              <a:off x="5251451" y="2374900"/>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5" name="Line 542"/>
            <p:cNvSpPr>
              <a:spLocks noChangeShapeType="1"/>
            </p:cNvSpPr>
            <p:nvPr/>
          </p:nvSpPr>
          <p:spPr bwMode="auto">
            <a:xfrm>
              <a:off x="5432426" y="2562225"/>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6" name="Line 543"/>
            <p:cNvSpPr>
              <a:spLocks noChangeShapeType="1"/>
            </p:cNvSpPr>
            <p:nvPr/>
          </p:nvSpPr>
          <p:spPr bwMode="auto">
            <a:xfrm>
              <a:off x="5384801" y="2609850"/>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7" name="Line 544"/>
            <p:cNvSpPr>
              <a:spLocks noChangeShapeType="1"/>
            </p:cNvSpPr>
            <p:nvPr/>
          </p:nvSpPr>
          <p:spPr bwMode="auto">
            <a:xfrm>
              <a:off x="5524501" y="2736850"/>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8" name="Line 545"/>
            <p:cNvSpPr>
              <a:spLocks noChangeShapeType="1"/>
            </p:cNvSpPr>
            <p:nvPr/>
          </p:nvSpPr>
          <p:spPr bwMode="auto">
            <a:xfrm>
              <a:off x="5476876" y="2784475"/>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9" name="Line 546"/>
            <p:cNvSpPr>
              <a:spLocks noChangeShapeType="1"/>
            </p:cNvSpPr>
            <p:nvPr/>
          </p:nvSpPr>
          <p:spPr bwMode="auto">
            <a:xfrm>
              <a:off x="6515101" y="3489325"/>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0" name="Line 547"/>
            <p:cNvSpPr>
              <a:spLocks noChangeShapeType="1"/>
            </p:cNvSpPr>
            <p:nvPr/>
          </p:nvSpPr>
          <p:spPr bwMode="auto">
            <a:xfrm>
              <a:off x="6467476" y="3536950"/>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1" name="Line 548"/>
            <p:cNvSpPr>
              <a:spLocks noChangeShapeType="1"/>
            </p:cNvSpPr>
            <p:nvPr/>
          </p:nvSpPr>
          <p:spPr bwMode="auto">
            <a:xfrm>
              <a:off x="7040563" y="3825875"/>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2" name="Line 549"/>
            <p:cNvSpPr>
              <a:spLocks noChangeShapeType="1"/>
            </p:cNvSpPr>
            <p:nvPr/>
          </p:nvSpPr>
          <p:spPr bwMode="auto">
            <a:xfrm>
              <a:off x="6992938" y="3873500"/>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3" name="Line 550"/>
            <p:cNvSpPr>
              <a:spLocks noChangeShapeType="1"/>
            </p:cNvSpPr>
            <p:nvPr/>
          </p:nvSpPr>
          <p:spPr bwMode="auto">
            <a:xfrm>
              <a:off x="7110413" y="3902075"/>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4" name="Line 551"/>
            <p:cNvSpPr>
              <a:spLocks noChangeShapeType="1"/>
            </p:cNvSpPr>
            <p:nvPr/>
          </p:nvSpPr>
          <p:spPr bwMode="auto">
            <a:xfrm>
              <a:off x="7062788" y="3949700"/>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5" name="Line 552"/>
            <p:cNvSpPr>
              <a:spLocks noChangeShapeType="1"/>
            </p:cNvSpPr>
            <p:nvPr/>
          </p:nvSpPr>
          <p:spPr bwMode="auto">
            <a:xfrm>
              <a:off x="7145338" y="3902075"/>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6" name="Line 553"/>
            <p:cNvSpPr>
              <a:spLocks noChangeShapeType="1"/>
            </p:cNvSpPr>
            <p:nvPr/>
          </p:nvSpPr>
          <p:spPr bwMode="auto">
            <a:xfrm>
              <a:off x="7097713" y="3949700"/>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7" name="Line 554"/>
            <p:cNvSpPr>
              <a:spLocks noChangeShapeType="1"/>
            </p:cNvSpPr>
            <p:nvPr/>
          </p:nvSpPr>
          <p:spPr bwMode="auto">
            <a:xfrm>
              <a:off x="7304088" y="3902075"/>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8" name="Line 555"/>
            <p:cNvSpPr>
              <a:spLocks noChangeShapeType="1"/>
            </p:cNvSpPr>
            <p:nvPr/>
          </p:nvSpPr>
          <p:spPr bwMode="auto">
            <a:xfrm>
              <a:off x="7256463" y="3949700"/>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9" name="Line 556"/>
            <p:cNvSpPr>
              <a:spLocks noChangeShapeType="1"/>
            </p:cNvSpPr>
            <p:nvPr/>
          </p:nvSpPr>
          <p:spPr bwMode="auto">
            <a:xfrm>
              <a:off x="7437438" y="3902075"/>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0" name="Line 557"/>
            <p:cNvSpPr>
              <a:spLocks noChangeShapeType="1"/>
            </p:cNvSpPr>
            <p:nvPr/>
          </p:nvSpPr>
          <p:spPr bwMode="auto">
            <a:xfrm>
              <a:off x="7389813" y="3949700"/>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1" name="Line 558"/>
            <p:cNvSpPr>
              <a:spLocks noChangeShapeType="1"/>
            </p:cNvSpPr>
            <p:nvPr/>
          </p:nvSpPr>
          <p:spPr bwMode="auto">
            <a:xfrm>
              <a:off x="7450138" y="3902075"/>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2" name="Line 559"/>
            <p:cNvSpPr>
              <a:spLocks noChangeShapeType="1"/>
            </p:cNvSpPr>
            <p:nvPr/>
          </p:nvSpPr>
          <p:spPr bwMode="auto">
            <a:xfrm>
              <a:off x="7402513" y="3949700"/>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3" name="Line 560"/>
            <p:cNvSpPr>
              <a:spLocks noChangeShapeType="1"/>
            </p:cNvSpPr>
            <p:nvPr/>
          </p:nvSpPr>
          <p:spPr bwMode="auto">
            <a:xfrm>
              <a:off x="7951788" y="3902075"/>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4" name="Line 561"/>
            <p:cNvSpPr>
              <a:spLocks noChangeShapeType="1"/>
            </p:cNvSpPr>
            <p:nvPr/>
          </p:nvSpPr>
          <p:spPr bwMode="auto">
            <a:xfrm>
              <a:off x="7904163" y="3949700"/>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5" name="Line 562"/>
            <p:cNvSpPr>
              <a:spLocks noChangeShapeType="1"/>
            </p:cNvSpPr>
            <p:nvPr/>
          </p:nvSpPr>
          <p:spPr bwMode="auto">
            <a:xfrm>
              <a:off x="8081963" y="3902075"/>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6" name="Line 563"/>
            <p:cNvSpPr>
              <a:spLocks noChangeShapeType="1"/>
            </p:cNvSpPr>
            <p:nvPr/>
          </p:nvSpPr>
          <p:spPr bwMode="auto">
            <a:xfrm>
              <a:off x="8034338" y="3949700"/>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7" name="Line 564"/>
            <p:cNvSpPr>
              <a:spLocks noChangeShapeType="1"/>
            </p:cNvSpPr>
            <p:nvPr/>
          </p:nvSpPr>
          <p:spPr bwMode="auto">
            <a:xfrm>
              <a:off x="8234363" y="3902075"/>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8" name="Line 565"/>
            <p:cNvSpPr>
              <a:spLocks noChangeShapeType="1"/>
            </p:cNvSpPr>
            <p:nvPr/>
          </p:nvSpPr>
          <p:spPr bwMode="auto">
            <a:xfrm>
              <a:off x="8186738" y="3949700"/>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5637" name="TextBox 5636"/>
          <p:cNvSpPr txBox="1"/>
          <p:nvPr/>
        </p:nvSpPr>
        <p:spPr>
          <a:xfrm>
            <a:off x="485134" y="2091005"/>
            <a:ext cx="397866" cy="2610971"/>
          </a:xfrm>
          <a:prstGeom prst="rect">
            <a:avLst/>
          </a:prstGeom>
          <a:noFill/>
        </p:spPr>
        <p:txBody>
          <a:bodyPr wrap="none" rtlCol="0">
            <a:spAutoFit/>
          </a:bodyPr>
          <a:lstStyle/>
          <a:p>
            <a:pPr algn="r">
              <a:spcAft>
                <a:spcPts val="2200"/>
              </a:spcAft>
            </a:pPr>
            <a:r>
              <a:rPr lang="en-GB" sz="1200" dirty="0"/>
              <a:t>1.0</a:t>
            </a:r>
          </a:p>
          <a:p>
            <a:pPr algn="r">
              <a:spcAft>
                <a:spcPts val="2200"/>
              </a:spcAft>
            </a:pPr>
            <a:r>
              <a:rPr lang="en-GB" sz="1200" dirty="0"/>
              <a:t>0.8</a:t>
            </a:r>
          </a:p>
          <a:p>
            <a:pPr algn="r">
              <a:spcAft>
                <a:spcPts val="2200"/>
              </a:spcAft>
            </a:pPr>
            <a:r>
              <a:rPr lang="en-GB" sz="1200" dirty="0"/>
              <a:t>0.6</a:t>
            </a:r>
          </a:p>
          <a:p>
            <a:pPr algn="r">
              <a:spcAft>
                <a:spcPts val="2200"/>
              </a:spcAft>
            </a:pPr>
            <a:r>
              <a:rPr lang="en-GB" sz="1200" dirty="0"/>
              <a:t>0.4</a:t>
            </a:r>
          </a:p>
          <a:p>
            <a:pPr algn="r">
              <a:spcAft>
                <a:spcPts val="2200"/>
              </a:spcAft>
            </a:pPr>
            <a:r>
              <a:rPr lang="en-GB" sz="1200" dirty="0"/>
              <a:t>0.2</a:t>
            </a:r>
          </a:p>
          <a:p>
            <a:pPr algn="r">
              <a:spcAft>
                <a:spcPts val="2200"/>
              </a:spcAft>
            </a:pPr>
            <a:r>
              <a:rPr lang="en-GB" sz="1200" dirty="0"/>
              <a:t>0</a:t>
            </a:r>
          </a:p>
        </p:txBody>
      </p:sp>
      <p:sp>
        <p:nvSpPr>
          <p:cNvPr id="5638" name="TextBox 5637"/>
          <p:cNvSpPr txBox="1"/>
          <p:nvPr/>
        </p:nvSpPr>
        <p:spPr>
          <a:xfrm rot="16200000">
            <a:off x="-660782" y="3257991"/>
            <a:ext cx="2127505" cy="276999"/>
          </a:xfrm>
          <a:prstGeom prst="rect">
            <a:avLst/>
          </a:prstGeom>
          <a:noFill/>
        </p:spPr>
        <p:txBody>
          <a:bodyPr wrap="none" rtlCol="0">
            <a:spAutoFit/>
          </a:bodyPr>
          <a:lstStyle/>
          <a:p>
            <a:pPr algn="ctr"/>
            <a:r>
              <a:rPr lang="en-GB" sz="1200" dirty="0"/>
              <a:t>Probability of overall survival</a:t>
            </a:r>
          </a:p>
        </p:txBody>
      </p:sp>
      <p:sp>
        <p:nvSpPr>
          <p:cNvPr id="5639" name="TextBox 5638"/>
          <p:cNvSpPr txBox="1"/>
          <p:nvPr/>
        </p:nvSpPr>
        <p:spPr>
          <a:xfrm>
            <a:off x="794086" y="4582319"/>
            <a:ext cx="3658374" cy="276999"/>
          </a:xfrm>
          <a:prstGeom prst="rect">
            <a:avLst/>
          </a:prstGeom>
          <a:noFill/>
        </p:spPr>
        <p:txBody>
          <a:bodyPr wrap="none" rtlCol="0">
            <a:spAutoFit/>
          </a:bodyPr>
          <a:lstStyle/>
          <a:p>
            <a:pPr>
              <a:tabLst>
                <a:tab pos="517525" algn="ctr"/>
                <a:tab pos="990600" algn="ctr"/>
                <a:tab pos="1460500" algn="ctr"/>
                <a:tab pos="1933575" algn="ctr"/>
                <a:tab pos="2409825" algn="ctr"/>
                <a:tab pos="2882900" algn="ctr"/>
                <a:tab pos="3355975" algn="ctr"/>
              </a:tabLst>
            </a:pPr>
            <a:r>
              <a:rPr lang="en-GB" sz="1200" dirty="0"/>
              <a:t>0	3	6	9	12	15	18	21</a:t>
            </a:r>
          </a:p>
        </p:txBody>
      </p:sp>
      <p:sp>
        <p:nvSpPr>
          <p:cNvPr id="5640" name="TextBox 5639"/>
          <p:cNvSpPr txBox="1"/>
          <p:nvPr/>
        </p:nvSpPr>
        <p:spPr>
          <a:xfrm>
            <a:off x="2279269" y="4803502"/>
            <a:ext cx="688009" cy="276999"/>
          </a:xfrm>
          <a:prstGeom prst="rect">
            <a:avLst/>
          </a:prstGeom>
          <a:noFill/>
        </p:spPr>
        <p:txBody>
          <a:bodyPr wrap="none" rtlCol="0">
            <a:spAutoFit/>
          </a:bodyPr>
          <a:lstStyle/>
          <a:p>
            <a:pPr algn="ctr"/>
            <a:r>
              <a:rPr lang="en-GB" sz="1200" dirty="0"/>
              <a:t>Months</a:t>
            </a:r>
          </a:p>
        </p:txBody>
      </p:sp>
      <p:graphicFrame>
        <p:nvGraphicFramePr>
          <p:cNvPr id="5641" name="Table 5640"/>
          <p:cNvGraphicFramePr>
            <a:graphicFrameLocks noGrp="1"/>
          </p:cNvGraphicFramePr>
          <p:nvPr>
            <p:extLst>
              <p:ext uri="{D42A27DB-BD31-4B8C-83A1-F6EECF244321}">
                <p14:modId xmlns:p14="http://schemas.microsoft.com/office/powerpoint/2010/main" val="3168019284"/>
              </p:ext>
            </p:extLst>
          </p:nvPr>
        </p:nvGraphicFramePr>
        <p:xfrm>
          <a:off x="1030857" y="3785394"/>
          <a:ext cx="1884959" cy="660400"/>
        </p:xfrm>
        <a:graphic>
          <a:graphicData uri="http://schemas.openxmlformats.org/drawingml/2006/table">
            <a:tbl>
              <a:tblPr firstRow="1" bandRow="1">
                <a:tableStyleId>{5C22544A-7EE6-4342-B048-85BDC9FD1C3A}</a:tableStyleId>
              </a:tblPr>
              <a:tblGrid>
                <a:gridCol w="445209">
                  <a:extLst>
                    <a:ext uri="{9D8B030D-6E8A-4147-A177-3AD203B41FA5}">
                      <a16:colId xmlns:a16="http://schemas.microsoft.com/office/drawing/2014/main" val="20000"/>
                    </a:ext>
                  </a:extLst>
                </a:gridCol>
                <a:gridCol w="390427">
                  <a:extLst>
                    <a:ext uri="{9D8B030D-6E8A-4147-A177-3AD203B41FA5}">
                      <a16:colId xmlns:a16="http://schemas.microsoft.com/office/drawing/2014/main" val="20001"/>
                    </a:ext>
                  </a:extLst>
                </a:gridCol>
                <a:gridCol w="1049323">
                  <a:extLst>
                    <a:ext uri="{9D8B030D-6E8A-4147-A177-3AD203B41FA5}">
                      <a16:colId xmlns:a16="http://schemas.microsoft.com/office/drawing/2014/main" val="20002"/>
                    </a:ext>
                  </a:extLst>
                </a:gridCol>
              </a:tblGrid>
              <a:tr h="165100">
                <a:tc>
                  <a:txBody>
                    <a:bodyPr/>
                    <a:lstStyle/>
                    <a:p>
                      <a:r>
                        <a:rPr lang="en-GB" sz="800" b="0" dirty="0">
                          <a:solidFill>
                            <a:schemeClr val="tx1"/>
                          </a:solidFill>
                        </a:rPr>
                        <a:t>Patients</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b="0" dirty="0">
                          <a:solidFill>
                            <a:schemeClr val="tx1"/>
                          </a:solidFill>
                        </a:rPr>
                        <a:t>Events</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b="0" dirty="0">
                          <a:solidFill>
                            <a:schemeClr val="tx1"/>
                          </a:solidFill>
                        </a:rPr>
                        <a:t>Treatment</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65100">
                <a:tc>
                  <a:txBody>
                    <a:bodyPr/>
                    <a:lstStyle/>
                    <a:p>
                      <a:r>
                        <a:rPr lang="en-GB" sz="800" dirty="0">
                          <a:solidFill>
                            <a:schemeClr val="tx1"/>
                          </a:solidFill>
                        </a:rPr>
                        <a:t>63</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GB" sz="800" dirty="0">
                          <a:solidFill>
                            <a:schemeClr val="tx1"/>
                          </a:solidFill>
                        </a:rPr>
                        <a:t>40</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GB" sz="800" dirty="0" err="1">
                          <a:solidFill>
                            <a:schemeClr val="tx1"/>
                          </a:solidFill>
                        </a:rPr>
                        <a:t>Vintafolide</a:t>
                      </a:r>
                      <a:r>
                        <a:rPr lang="en-GB" sz="800" dirty="0">
                          <a:solidFill>
                            <a:schemeClr val="tx1"/>
                          </a:solidFill>
                        </a:rPr>
                        <a:t> only</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5100">
                <a:tc>
                  <a:txBody>
                    <a:bodyPr/>
                    <a:lstStyle/>
                    <a:p>
                      <a:r>
                        <a:rPr lang="en-GB" sz="800" dirty="0">
                          <a:solidFill>
                            <a:schemeClr val="tx1"/>
                          </a:solidFill>
                        </a:rPr>
                        <a:t>68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800" dirty="0">
                          <a:solidFill>
                            <a:schemeClr val="tx1"/>
                          </a:solidFill>
                        </a:rPr>
                        <a:t>41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800" dirty="0" err="1">
                          <a:solidFill>
                            <a:schemeClr val="tx1"/>
                          </a:solidFill>
                        </a:rPr>
                        <a:t>Vintafolide</a:t>
                      </a:r>
                      <a:r>
                        <a:rPr lang="en-GB" sz="800" baseline="0" dirty="0">
                          <a:solidFill>
                            <a:schemeClr val="tx1"/>
                          </a:solidFill>
                        </a:rPr>
                        <a:t> </a:t>
                      </a:r>
                      <a:r>
                        <a:rPr lang="en-GB" sz="800" dirty="0">
                          <a:solidFill>
                            <a:schemeClr val="tx1"/>
                          </a:solidFill>
                        </a:rPr>
                        <a:t>+ docetaxel</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65100">
                <a:tc>
                  <a:txBody>
                    <a:bodyPr/>
                    <a:lstStyle/>
                    <a:p>
                      <a:r>
                        <a:rPr lang="en-GB" sz="800" dirty="0">
                          <a:solidFill>
                            <a:schemeClr val="tx1"/>
                          </a:solidFill>
                        </a:rPr>
                        <a:t>68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800" dirty="0">
                          <a:solidFill>
                            <a:schemeClr val="tx1"/>
                          </a:solidFill>
                        </a:rPr>
                        <a:t>43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800" dirty="0" err="1">
                          <a:solidFill>
                            <a:schemeClr val="tx1"/>
                          </a:solidFill>
                        </a:rPr>
                        <a:t>Docetaxel</a:t>
                      </a:r>
                      <a:r>
                        <a:rPr lang="en-GB" sz="800" dirty="0">
                          <a:solidFill>
                            <a:schemeClr val="tx1"/>
                          </a:solidFill>
                        </a:rPr>
                        <a:t> only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cxnSp>
        <p:nvCxnSpPr>
          <p:cNvPr id="5643" name="Straight Connector 5642"/>
          <p:cNvCxnSpPr/>
          <p:nvPr/>
        </p:nvCxnSpPr>
        <p:spPr>
          <a:xfrm>
            <a:off x="2967177" y="4034632"/>
            <a:ext cx="203200" cy="0"/>
          </a:xfrm>
          <a:prstGeom prst="line">
            <a:avLst/>
          </a:prstGeom>
          <a:ln w="25400">
            <a:solidFill>
              <a:srgbClr val="2894FF"/>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p:cNvCxnSpPr/>
          <p:nvPr/>
        </p:nvCxnSpPr>
        <p:spPr>
          <a:xfrm>
            <a:off x="2967177" y="4200129"/>
            <a:ext cx="203200" cy="0"/>
          </a:xfrm>
          <a:prstGeom prst="line">
            <a:avLst/>
          </a:prstGeom>
          <a:ln w="254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p:nvPr/>
        </p:nvCxnSpPr>
        <p:spPr>
          <a:xfrm>
            <a:off x="2967177" y="4365626"/>
            <a:ext cx="203200" cy="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sp>
        <p:nvSpPr>
          <p:cNvPr id="592" name="TextBox 591"/>
          <p:cNvSpPr txBox="1"/>
          <p:nvPr/>
        </p:nvSpPr>
        <p:spPr>
          <a:xfrm>
            <a:off x="4623746" y="2091005"/>
            <a:ext cx="397866" cy="2610971"/>
          </a:xfrm>
          <a:prstGeom prst="rect">
            <a:avLst/>
          </a:prstGeom>
          <a:noFill/>
        </p:spPr>
        <p:txBody>
          <a:bodyPr wrap="none" rtlCol="0">
            <a:spAutoFit/>
          </a:bodyPr>
          <a:lstStyle/>
          <a:p>
            <a:pPr algn="r">
              <a:spcAft>
                <a:spcPts val="2200"/>
              </a:spcAft>
            </a:pPr>
            <a:r>
              <a:rPr lang="en-GB" sz="1200" dirty="0"/>
              <a:t>1.0</a:t>
            </a:r>
          </a:p>
          <a:p>
            <a:pPr algn="r">
              <a:spcAft>
                <a:spcPts val="2200"/>
              </a:spcAft>
            </a:pPr>
            <a:r>
              <a:rPr lang="en-GB" sz="1200" dirty="0"/>
              <a:t>0.8</a:t>
            </a:r>
          </a:p>
          <a:p>
            <a:pPr algn="r">
              <a:spcAft>
                <a:spcPts val="2200"/>
              </a:spcAft>
            </a:pPr>
            <a:r>
              <a:rPr lang="en-GB" sz="1200" dirty="0"/>
              <a:t>0.6</a:t>
            </a:r>
          </a:p>
          <a:p>
            <a:pPr algn="r">
              <a:spcAft>
                <a:spcPts val="2200"/>
              </a:spcAft>
            </a:pPr>
            <a:r>
              <a:rPr lang="en-GB" sz="1200" dirty="0"/>
              <a:t>0.4</a:t>
            </a:r>
          </a:p>
          <a:p>
            <a:pPr algn="r">
              <a:spcAft>
                <a:spcPts val="2200"/>
              </a:spcAft>
            </a:pPr>
            <a:r>
              <a:rPr lang="en-GB" sz="1200" dirty="0"/>
              <a:t>0.2</a:t>
            </a:r>
          </a:p>
          <a:p>
            <a:pPr algn="r">
              <a:spcAft>
                <a:spcPts val="2200"/>
              </a:spcAft>
            </a:pPr>
            <a:r>
              <a:rPr lang="en-GB" sz="1200" dirty="0"/>
              <a:t>0</a:t>
            </a:r>
          </a:p>
        </p:txBody>
      </p:sp>
      <p:sp>
        <p:nvSpPr>
          <p:cNvPr id="593" name="TextBox 592"/>
          <p:cNvSpPr txBox="1"/>
          <p:nvPr/>
        </p:nvSpPr>
        <p:spPr>
          <a:xfrm rot="16200000">
            <a:off x="3477830" y="3257991"/>
            <a:ext cx="2127505" cy="276999"/>
          </a:xfrm>
          <a:prstGeom prst="rect">
            <a:avLst/>
          </a:prstGeom>
          <a:noFill/>
        </p:spPr>
        <p:txBody>
          <a:bodyPr wrap="none" rtlCol="0">
            <a:spAutoFit/>
          </a:bodyPr>
          <a:lstStyle/>
          <a:p>
            <a:pPr algn="ctr"/>
            <a:r>
              <a:rPr lang="en-GB" sz="1200" dirty="0"/>
              <a:t>Probability of overall survival</a:t>
            </a:r>
          </a:p>
        </p:txBody>
      </p:sp>
      <p:sp>
        <p:nvSpPr>
          <p:cNvPr id="594" name="TextBox 593"/>
          <p:cNvSpPr txBox="1"/>
          <p:nvPr/>
        </p:nvSpPr>
        <p:spPr>
          <a:xfrm>
            <a:off x="4932698" y="4582319"/>
            <a:ext cx="3658374" cy="276999"/>
          </a:xfrm>
          <a:prstGeom prst="rect">
            <a:avLst/>
          </a:prstGeom>
          <a:noFill/>
        </p:spPr>
        <p:txBody>
          <a:bodyPr wrap="none" rtlCol="0">
            <a:spAutoFit/>
          </a:bodyPr>
          <a:lstStyle/>
          <a:p>
            <a:pPr>
              <a:tabLst>
                <a:tab pos="517525" algn="ctr"/>
                <a:tab pos="990600" algn="ctr"/>
                <a:tab pos="1460500" algn="ctr"/>
                <a:tab pos="1933575" algn="ctr"/>
                <a:tab pos="2409825" algn="ctr"/>
                <a:tab pos="2882900" algn="ctr"/>
                <a:tab pos="3355975" algn="ctr"/>
              </a:tabLst>
            </a:pPr>
            <a:r>
              <a:rPr lang="en-GB" sz="1200" dirty="0"/>
              <a:t>0	3	6	9	12	15	18	21</a:t>
            </a:r>
          </a:p>
        </p:txBody>
      </p:sp>
      <p:sp>
        <p:nvSpPr>
          <p:cNvPr id="595" name="TextBox 594"/>
          <p:cNvSpPr txBox="1"/>
          <p:nvPr/>
        </p:nvSpPr>
        <p:spPr>
          <a:xfrm>
            <a:off x="6417881" y="4803502"/>
            <a:ext cx="688009" cy="276999"/>
          </a:xfrm>
          <a:prstGeom prst="rect">
            <a:avLst/>
          </a:prstGeom>
          <a:noFill/>
        </p:spPr>
        <p:txBody>
          <a:bodyPr wrap="none" rtlCol="0">
            <a:spAutoFit/>
          </a:bodyPr>
          <a:lstStyle/>
          <a:p>
            <a:pPr algn="ctr"/>
            <a:r>
              <a:rPr lang="en-GB" sz="1200" dirty="0"/>
              <a:t>Months</a:t>
            </a:r>
          </a:p>
        </p:txBody>
      </p:sp>
      <p:graphicFrame>
        <p:nvGraphicFramePr>
          <p:cNvPr id="596" name="Table 595"/>
          <p:cNvGraphicFramePr>
            <a:graphicFrameLocks noGrp="1"/>
          </p:cNvGraphicFramePr>
          <p:nvPr>
            <p:extLst>
              <p:ext uri="{D42A27DB-BD31-4B8C-83A1-F6EECF244321}">
                <p14:modId xmlns:p14="http://schemas.microsoft.com/office/powerpoint/2010/main" val="448766268"/>
              </p:ext>
            </p:extLst>
          </p:nvPr>
        </p:nvGraphicFramePr>
        <p:xfrm>
          <a:off x="5169469" y="3785394"/>
          <a:ext cx="1893319" cy="660400"/>
        </p:xfrm>
        <a:graphic>
          <a:graphicData uri="http://schemas.openxmlformats.org/drawingml/2006/table">
            <a:tbl>
              <a:tblPr firstRow="1" bandRow="1">
                <a:tableStyleId>{5C22544A-7EE6-4342-B048-85BDC9FD1C3A}</a:tableStyleId>
              </a:tblPr>
              <a:tblGrid>
                <a:gridCol w="445209">
                  <a:extLst>
                    <a:ext uri="{9D8B030D-6E8A-4147-A177-3AD203B41FA5}">
                      <a16:colId xmlns:a16="http://schemas.microsoft.com/office/drawing/2014/main" val="20000"/>
                    </a:ext>
                  </a:extLst>
                </a:gridCol>
                <a:gridCol w="390427">
                  <a:extLst>
                    <a:ext uri="{9D8B030D-6E8A-4147-A177-3AD203B41FA5}">
                      <a16:colId xmlns:a16="http://schemas.microsoft.com/office/drawing/2014/main" val="20001"/>
                    </a:ext>
                  </a:extLst>
                </a:gridCol>
                <a:gridCol w="1057683">
                  <a:extLst>
                    <a:ext uri="{9D8B030D-6E8A-4147-A177-3AD203B41FA5}">
                      <a16:colId xmlns:a16="http://schemas.microsoft.com/office/drawing/2014/main" val="20002"/>
                    </a:ext>
                  </a:extLst>
                </a:gridCol>
              </a:tblGrid>
              <a:tr h="165100">
                <a:tc>
                  <a:txBody>
                    <a:bodyPr/>
                    <a:lstStyle/>
                    <a:p>
                      <a:r>
                        <a:rPr lang="en-GB" sz="800" b="0" dirty="0">
                          <a:solidFill>
                            <a:schemeClr val="tx1"/>
                          </a:solidFill>
                        </a:rPr>
                        <a:t>Patients</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b="0" dirty="0">
                          <a:solidFill>
                            <a:schemeClr val="tx1"/>
                          </a:solidFill>
                        </a:rPr>
                        <a:t>Events</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b="0" dirty="0">
                          <a:solidFill>
                            <a:schemeClr val="tx1"/>
                          </a:solidFill>
                        </a:rPr>
                        <a:t>Treatment</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65100">
                <a:tc>
                  <a:txBody>
                    <a:bodyPr/>
                    <a:lstStyle/>
                    <a:p>
                      <a:r>
                        <a:rPr lang="en-GB" sz="800" dirty="0">
                          <a:solidFill>
                            <a:schemeClr val="tx1"/>
                          </a:solidFill>
                        </a:rPr>
                        <a:t>41</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GB" sz="800" dirty="0">
                          <a:solidFill>
                            <a:schemeClr val="tx1"/>
                          </a:solidFill>
                        </a:rPr>
                        <a:t>25</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GB" sz="800" dirty="0" err="1">
                          <a:solidFill>
                            <a:schemeClr val="tx1"/>
                          </a:solidFill>
                        </a:rPr>
                        <a:t>Vintafolide</a:t>
                      </a:r>
                      <a:r>
                        <a:rPr lang="en-GB" sz="800" dirty="0">
                          <a:solidFill>
                            <a:schemeClr val="tx1"/>
                          </a:solidFill>
                        </a:rPr>
                        <a:t> only</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5100">
                <a:tc>
                  <a:txBody>
                    <a:bodyPr/>
                    <a:lstStyle/>
                    <a:p>
                      <a:r>
                        <a:rPr lang="en-GB" sz="800" dirty="0">
                          <a:solidFill>
                            <a:schemeClr val="tx1"/>
                          </a:solidFill>
                        </a:rPr>
                        <a:t>43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800" dirty="0">
                          <a:solidFill>
                            <a:schemeClr val="tx1"/>
                          </a:solidFill>
                        </a:rPr>
                        <a:t>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800" dirty="0" err="1">
                          <a:solidFill>
                            <a:schemeClr val="tx1"/>
                          </a:solidFill>
                        </a:rPr>
                        <a:t>Vintafolide</a:t>
                      </a:r>
                      <a:r>
                        <a:rPr lang="en-GB" sz="800" baseline="0" dirty="0">
                          <a:solidFill>
                            <a:schemeClr val="tx1"/>
                          </a:solidFill>
                        </a:rPr>
                        <a:t> </a:t>
                      </a:r>
                      <a:r>
                        <a:rPr lang="en-GB" sz="800" dirty="0">
                          <a:solidFill>
                            <a:schemeClr val="tx1"/>
                          </a:solidFill>
                        </a:rPr>
                        <a:t>+ docetaxel</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65100">
                <a:tc>
                  <a:txBody>
                    <a:bodyPr/>
                    <a:lstStyle/>
                    <a:p>
                      <a:r>
                        <a:rPr lang="en-GB" sz="800" dirty="0">
                          <a:solidFill>
                            <a:schemeClr val="tx1"/>
                          </a:solidFill>
                        </a:rPr>
                        <a:t>49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800" dirty="0">
                          <a:solidFill>
                            <a:schemeClr val="tx1"/>
                          </a:solidFill>
                        </a:rPr>
                        <a:t>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800" dirty="0" err="1">
                          <a:solidFill>
                            <a:schemeClr val="tx1"/>
                          </a:solidFill>
                        </a:rPr>
                        <a:t>Docetaxel</a:t>
                      </a:r>
                      <a:r>
                        <a:rPr lang="en-GB" sz="800" dirty="0">
                          <a:solidFill>
                            <a:schemeClr val="tx1"/>
                          </a:solidFill>
                        </a:rPr>
                        <a:t> only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644" name="TextBox 5643"/>
          <p:cNvSpPr txBox="1"/>
          <p:nvPr/>
        </p:nvSpPr>
        <p:spPr>
          <a:xfrm>
            <a:off x="1977102" y="1943856"/>
            <a:ext cx="1292341" cy="338554"/>
          </a:xfrm>
          <a:prstGeom prst="rect">
            <a:avLst/>
          </a:prstGeom>
          <a:noFill/>
        </p:spPr>
        <p:txBody>
          <a:bodyPr wrap="none" rtlCol="0">
            <a:spAutoFit/>
          </a:bodyPr>
          <a:lstStyle/>
          <a:p>
            <a:pPr algn="ctr"/>
            <a:r>
              <a:rPr lang="en-GB" sz="1600" b="1" dirty="0"/>
              <a:t>All patients</a:t>
            </a:r>
          </a:p>
        </p:txBody>
      </p:sp>
      <p:sp>
        <p:nvSpPr>
          <p:cNvPr id="598" name="TextBox 597"/>
          <p:cNvSpPr txBox="1"/>
          <p:nvPr/>
        </p:nvSpPr>
        <p:spPr>
          <a:xfrm>
            <a:off x="5838398" y="1943856"/>
            <a:ext cx="1846980" cy="338554"/>
          </a:xfrm>
          <a:prstGeom prst="rect">
            <a:avLst/>
          </a:prstGeom>
          <a:noFill/>
        </p:spPr>
        <p:txBody>
          <a:bodyPr wrap="none" rtlCol="0">
            <a:spAutoFit/>
          </a:bodyPr>
          <a:lstStyle/>
          <a:p>
            <a:pPr algn="ctr"/>
            <a:r>
              <a:rPr lang="en-GB" sz="1600" b="1" dirty="0"/>
              <a:t>Adenocarcinoma</a:t>
            </a:r>
          </a:p>
        </p:txBody>
      </p:sp>
      <p:cxnSp>
        <p:nvCxnSpPr>
          <p:cNvPr id="599" name="Straight Connector 598"/>
          <p:cNvCxnSpPr/>
          <p:nvPr/>
        </p:nvCxnSpPr>
        <p:spPr>
          <a:xfrm>
            <a:off x="7114073" y="4034632"/>
            <a:ext cx="203200" cy="0"/>
          </a:xfrm>
          <a:prstGeom prst="line">
            <a:avLst/>
          </a:prstGeom>
          <a:ln w="25400">
            <a:solidFill>
              <a:srgbClr val="2894FF"/>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p:cNvCxnSpPr/>
          <p:nvPr/>
        </p:nvCxnSpPr>
        <p:spPr>
          <a:xfrm>
            <a:off x="7114073" y="4200129"/>
            <a:ext cx="203200" cy="0"/>
          </a:xfrm>
          <a:prstGeom prst="line">
            <a:avLst/>
          </a:prstGeom>
          <a:ln w="254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p:cNvCxnSpPr/>
          <p:nvPr/>
        </p:nvCxnSpPr>
        <p:spPr>
          <a:xfrm>
            <a:off x="7114073" y="4365626"/>
            <a:ext cx="203200" cy="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668859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1222O: </a:t>
            </a:r>
            <a:r>
              <a:rPr lang="en-NZ" sz="1800" dirty="0"/>
              <a:t>A randomized, open-label, phase III trial of afatinib (A) </a:t>
            </a:r>
            <a:r>
              <a:rPr lang="en-NZ" sz="1800" dirty="0" err="1"/>
              <a:t>vs</a:t>
            </a:r>
            <a:r>
              <a:rPr lang="en-NZ" sz="1800" dirty="0"/>
              <a:t> erlotinib (E) as second-line treatment of patients (</a:t>
            </a:r>
            <a:r>
              <a:rPr lang="en-NZ" sz="1800" dirty="0" err="1"/>
              <a:t>pts</a:t>
            </a:r>
            <a:r>
              <a:rPr lang="en-NZ" sz="1800" dirty="0"/>
              <a:t>) with advanced squamous cell carcinoma (SCC) of the lung following first-line platinum-based chemotherapy: </a:t>
            </a:r>
            <a:br>
              <a:rPr lang="en-NZ" sz="1800" dirty="0"/>
            </a:br>
            <a:r>
              <a:rPr lang="en-NZ" sz="1800" dirty="0"/>
              <a:t>LUX-Lung 8 (LL8) – Goss G et al</a:t>
            </a:r>
            <a:endParaRPr lang="en-GB" sz="1800" dirty="0"/>
          </a:p>
        </p:txBody>
      </p:sp>
      <p:sp>
        <p:nvSpPr>
          <p:cNvPr id="5123" name="Rectangle 3"/>
          <p:cNvSpPr>
            <a:spLocks noGrp="1" noChangeArrowheads="1"/>
          </p:cNvSpPr>
          <p:nvPr>
            <p:ph type="body" idx="1"/>
          </p:nvPr>
        </p:nvSpPr>
        <p:spPr/>
        <p:txBody>
          <a:bodyPr/>
          <a:lstStyle/>
          <a:p>
            <a:r>
              <a:rPr lang="en-GB" sz="1800" b="1" dirty="0"/>
              <a:t>Study objective</a:t>
            </a:r>
          </a:p>
          <a:p>
            <a:pPr lvl="1"/>
            <a:r>
              <a:rPr lang="en-GB" sz="1800" dirty="0"/>
              <a:t>To compare afatinib with erlotinib in </a:t>
            </a:r>
            <a:r>
              <a:rPr lang="en-NZ" sz="1800" dirty="0"/>
              <a:t>patients with squamous cell carcinoma (SCC) of the lung following failure of first-line chemotherapy</a:t>
            </a:r>
            <a:endParaRPr lang="en-GB" sz="1800" dirty="0"/>
          </a:p>
        </p:txBody>
      </p:sp>
      <p:sp>
        <p:nvSpPr>
          <p:cNvPr id="5124" name="Text Box 4"/>
          <p:cNvSpPr txBox="1">
            <a:spLocks noChangeArrowheads="1"/>
          </p:cNvSpPr>
          <p:nvPr/>
        </p:nvSpPr>
        <p:spPr bwMode="auto">
          <a:xfrm>
            <a:off x="5131081" y="6474897"/>
            <a:ext cx="379225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a:t>Goss </a:t>
            </a:r>
            <a:r>
              <a:rPr lang="en-GB" sz="1200" dirty="0">
                <a:solidFill>
                  <a:srgbClr val="363636"/>
                </a:solidFill>
              </a:rPr>
              <a:t>et 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1222O</a:t>
            </a:r>
            <a:endParaRPr lang="en-GB" sz="1200" dirty="0"/>
          </a:p>
        </p:txBody>
      </p:sp>
      <p:sp>
        <p:nvSpPr>
          <p:cNvPr id="5" name="Rectangle 9"/>
          <p:cNvSpPr txBox="1">
            <a:spLocks noChangeArrowheads="1"/>
          </p:cNvSpPr>
          <p:nvPr/>
        </p:nvSpPr>
        <p:spPr bwMode="auto">
          <a:xfrm>
            <a:off x="251435" y="5413981"/>
            <a:ext cx="3031727" cy="84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02850"/>
              </a:buClr>
              <a:buFontTx/>
              <a:buNone/>
            </a:pPr>
            <a:r>
              <a:rPr lang="en-GB" sz="1600" b="1" dirty="0">
                <a:solidFill>
                  <a:srgbClr val="363636"/>
                </a:solidFill>
              </a:rPr>
              <a:t>Primary endpoint</a:t>
            </a:r>
          </a:p>
          <a:p>
            <a:pPr>
              <a:buClr>
                <a:srgbClr val="002850"/>
              </a:buClr>
            </a:pPr>
            <a:r>
              <a:rPr lang="en-GB" sz="1600" dirty="0">
                <a:solidFill>
                  <a:srgbClr val="363636"/>
                </a:solidFill>
              </a:rPr>
              <a:t>PFS</a:t>
            </a:r>
          </a:p>
          <a:p>
            <a:pPr>
              <a:buClr>
                <a:srgbClr val="002850"/>
              </a:buClr>
            </a:pPr>
            <a:endParaRPr lang="en-GB" sz="1600" dirty="0">
              <a:solidFill>
                <a:srgbClr val="363636"/>
              </a:solidFill>
            </a:endParaRPr>
          </a:p>
        </p:txBody>
      </p:sp>
      <p:sp>
        <p:nvSpPr>
          <p:cNvPr id="6" name="Rectangle 9"/>
          <p:cNvSpPr txBox="1">
            <a:spLocks noChangeArrowheads="1"/>
          </p:cNvSpPr>
          <p:nvPr/>
        </p:nvSpPr>
        <p:spPr bwMode="auto">
          <a:xfrm>
            <a:off x="4932273" y="5413981"/>
            <a:ext cx="4011430" cy="84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02850"/>
              </a:buClr>
              <a:buFontTx/>
              <a:buNone/>
            </a:pPr>
            <a:r>
              <a:rPr lang="en-GB" sz="1600" b="1" dirty="0">
                <a:solidFill>
                  <a:srgbClr val="363636"/>
                </a:solidFill>
              </a:rPr>
              <a:t>Secondary endpoints</a:t>
            </a:r>
          </a:p>
          <a:p>
            <a:pPr>
              <a:buClr>
                <a:srgbClr val="002850"/>
              </a:buClr>
            </a:pPr>
            <a:r>
              <a:rPr lang="en-GB" sz="1600" dirty="0">
                <a:solidFill>
                  <a:srgbClr val="363636"/>
                </a:solidFill>
              </a:rPr>
              <a:t>OS, ORR, DCR, tumour shrinkage</a:t>
            </a:r>
          </a:p>
          <a:p>
            <a:pPr>
              <a:buClr>
                <a:srgbClr val="002850"/>
              </a:buClr>
            </a:pPr>
            <a:r>
              <a:rPr lang="en-GB" sz="1600" dirty="0">
                <a:solidFill>
                  <a:srgbClr val="363636"/>
                </a:solidFill>
              </a:rPr>
              <a:t>Safety, health-related </a:t>
            </a:r>
            <a:r>
              <a:rPr lang="en-GB" sz="1600" dirty="0" err="1">
                <a:solidFill>
                  <a:srgbClr val="363636"/>
                </a:solidFill>
              </a:rPr>
              <a:t>QoL</a:t>
            </a:r>
            <a:endParaRPr lang="en-GB" sz="1600" dirty="0">
              <a:solidFill>
                <a:srgbClr val="363636"/>
              </a:solidFill>
            </a:endParaRPr>
          </a:p>
        </p:txBody>
      </p:sp>
      <p:sp>
        <p:nvSpPr>
          <p:cNvPr id="7" name="Oval 14"/>
          <p:cNvSpPr>
            <a:spLocks noChangeArrowheads="1"/>
          </p:cNvSpPr>
          <p:nvPr/>
        </p:nvSpPr>
        <p:spPr bwMode="auto">
          <a:xfrm>
            <a:off x="3941537" y="3635056"/>
            <a:ext cx="583595" cy="584200"/>
          </a:xfrm>
          <a:prstGeom prst="ellipse">
            <a:avLst/>
          </a:prstGeom>
          <a:noFill/>
          <a:ln w="28575">
            <a:solidFill>
              <a:schemeClr val="bg1"/>
            </a:solidFill>
            <a:round/>
            <a:headEnd/>
            <a:tailEnd/>
          </a:ln>
        </p:spPr>
        <p:txBody>
          <a:bodyPr wrap="none" anchor="ctr"/>
          <a:lstStyle/>
          <a:p>
            <a:pPr algn="ctr"/>
            <a:r>
              <a:rPr lang="en-GB" altLang="zh-CN" b="1" dirty="0">
                <a:solidFill>
                  <a:srgbClr val="002850"/>
                </a:solidFill>
                <a:ea typeface="SimSun" pitchFamily="2" charset="-122"/>
              </a:rPr>
              <a:t>R</a:t>
            </a:r>
          </a:p>
          <a:p>
            <a:pPr algn="ctr"/>
            <a:r>
              <a:rPr lang="en-GB" altLang="zh-CN" sz="1200" b="1" dirty="0">
                <a:solidFill>
                  <a:srgbClr val="002850"/>
                </a:solidFill>
                <a:ea typeface="SimSun" pitchFamily="2" charset="-122"/>
              </a:rPr>
              <a:t>1:1</a:t>
            </a:r>
            <a:endParaRPr lang="en-GB" altLang="zh-CN" b="1" dirty="0">
              <a:solidFill>
                <a:srgbClr val="002850"/>
              </a:solidFill>
              <a:ea typeface="SimSun" pitchFamily="2" charset="-122"/>
            </a:endParaRPr>
          </a:p>
        </p:txBody>
      </p:sp>
      <p:cxnSp>
        <p:nvCxnSpPr>
          <p:cNvPr id="8" name="AutoShape 15"/>
          <p:cNvCxnSpPr>
            <a:cxnSpLocks noChangeShapeType="1"/>
          </p:cNvCxnSpPr>
          <p:nvPr/>
        </p:nvCxnSpPr>
        <p:spPr bwMode="auto">
          <a:xfrm rot="5400000" flipH="1" flipV="1">
            <a:off x="4219563" y="3002988"/>
            <a:ext cx="626267" cy="631975"/>
          </a:xfrm>
          <a:prstGeom prst="bentConnector2">
            <a:avLst/>
          </a:prstGeom>
          <a:noFill/>
          <a:ln w="38100">
            <a:solidFill>
              <a:schemeClr val="bg1"/>
            </a:solidFill>
            <a:miter lim="800000"/>
            <a:headEnd/>
            <a:tailEnd type="triangle" w="med" len="med"/>
          </a:ln>
        </p:spPr>
      </p:cxnSp>
      <p:cxnSp>
        <p:nvCxnSpPr>
          <p:cNvPr id="9" name="AutoShape 16"/>
          <p:cNvCxnSpPr>
            <a:cxnSpLocks noChangeShapeType="1"/>
          </p:cNvCxnSpPr>
          <p:nvPr/>
        </p:nvCxnSpPr>
        <p:spPr bwMode="auto">
          <a:xfrm rot="16200000" flipH="1">
            <a:off x="4222737" y="4213227"/>
            <a:ext cx="619919" cy="631975"/>
          </a:xfrm>
          <a:prstGeom prst="bentConnector2">
            <a:avLst/>
          </a:prstGeom>
          <a:noFill/>
          <a:ln w="38100">
            <a:solidFill>
              <a:schemeClr val="bg1"/>
            </a:solidFill>
            <a:miter lim="800000"/>
            <a:headEnd/>
            <a:tailEnd type="triangle" w="med" len="med"/>
          </a:ln>
        </p:spPr>
      </p:cxnSp>
      <p:sp>
        <p:nvSpPr>
          <p:cNvPr id="10" name="AutoShape 12"/>
          <p:cNvSpPr>
            <a:spLocks noChangeArrowheads="1"/>
          </p:cNvSpPr>
          <p:nvPr/>
        </p:nvSpPr>
        <p:spPr bwMode="auto">
          <a:xfrm>
            <a:off x="8257722" y="4555064"/>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11" name="AutoShape 12"/>
          <p:cNvSpPr>
            <a:spLocks noChangeArrowheads="1"/>
          </p:cNvSpPr>
          <p:nvPr/>
        </p:nvSpPr>
        <p:spPr bwMode="auto">
          <a:xfrm>
            <a:off x="8257722" y="2739876"/>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cxnSp>
        <p:nvCxnSpPr>
          <p:cNvPr id="12" name="AutoShape 19"/>
          <p:cNvCxnSpPr>
            <a:cxnSpLocks noChangeShapeType="1"/>
          </p:cNvCxnSpPr>
          <p:nvPr/>
        </p:nvCxnSpPr>
        <p:spPr bwMode="auto">
          <a:xfrm>
            <a:off x="2143760" y="3927156"/>
            <a:ext cx="1797777" cy="0"/>
          </a:xfrm>
          <a:prstGeom prst="straightConnector1">
            <a:avLst/>
          </a:prstGeom>
          <a:noFill/>
          <a:ln w="38100">
            <a:solidFill>
              <a:schemeClr val="bg1"/>
            </a:solidFill>
            <a:round/>
            <a:headEnd/>
            <a:tailEnd type="triangle" w="med" len="med"/>
          </a:ln>
        </p:spPr>
      </p:cxnSp>
      <p:cxnSp>
        <p:nvCxnSpPr>
          <p:cNvPr id="13" name="AutoShape 20"/>
          <p:cNvCxnSpPr>
            <a:cxnSpLocks noChangeShapeType="1"/>
            <a:stCxn id="16" idx="3"/>
            <a:endCxn id="10" idx="1"/>
          </p:cNvCxnSpPr>
          <p:nvPr/>
        </p:nvCxnSpPr>
        <p:spPr bwMode="auto">
          <a:xfrm>
            <a:off x="7617227" y="4819383"/>
            <a:ext cx="640495" cy="0"/>
          </a:xfrm>
          <a:prstGeom prst="straightConnector1">
            <a:avLst/>
          </a:prstGeom>
          <a:noFill/>
          <a:ln w="38100">
            <a:solidFill>
              <a:schemeClr val="bg1"/>
            </a:solidFill>
            <a:prstDash val="dash"/>
            <a:round/>
            <a:headEnd/>
            <a:tailEnd type="triangle" w="med" len="med"/>
          </a:ln>
        </p:spPr>
      </p:cxnSp>
      <p:cxnSp>
        <p:nvCxnSpPr>
          <p:cNvPr id="14" name="AutoShape 21"/>
          <p:cNvCxnSpPr>
            <a:cxnSpLocks noChangeShapeType="1"/>
            <a:stCxn id="17" idx="3"/>
            <a:endCxn id="11" idx="1"/>
          </p:cNvCxnSpPr>
          <p:nvPr/>
        </p:nvCxnSpPr>
        <p:spPr bwMode="auto">
          <a:xfrm>
            <a:off x="7617228" y="3004195"/>
            <a:ext cx="640494" cy="0"/>
          </a:xfrm>
          <a:prstGeom prst="straightConnector1">
            <a:avLst/>
          </a:prstGeom>
          <a:noFill/>
          <a:ln w="38100">
            <a:solidFill>
              <a:schemeClr val="bg1"/>
            </a:solidFill>
            <a:round/>
            <a:headEnd/>
            <a:tailEnd type="triangle" w="med" len="med"/>
          </a:ln>
        </p:spPr>
      </p:cxnSp>
      <p:sp>
        <p:nvSpPr>
          <p:cNvPr id="15" name="AutoShape 9"/>
          <p:cNvSpPr>
            <a:spLocks noChangeArrowheads="1"/>
          </p:cNvSpPr>
          <p:nvPr/>
        </p:nvSpPr>
        <p:spPr bwMode="auto">
          <a:xfrm>
            <a:off x="248919" y="2774471"/>
            <a:ext cx="3214959" cy="2288193"/>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NZ" altLang="zh-CN" sz="1600" dirty="0">
                <a:solidFill>
                  <a:srgbClr val="FFFFFF"/>
                </a:solidFill>
                <a:ea typeface="SimSun" pitchFamily="2" charset="-122"/>
              </a:rPr>
              <a:t>Stage IIIB/IV NSCLC</a:t>
            </a:r>
          </a:p>
          <a:p>
            <a:pPr marL="228600" indent="-228600" defTabSz="892175" eaLnBrk="0" hangingPunct="0">
              <a:spcAft>
                <a:spcPct val="30000"/>
              </a:spcAft>
              <a:buFont typeface="Arial" pitchFamily="34" charset="0"/>
              <a:buChar char="•"/>
            </a:pPr>
            <a:r>
              <a:rPr lang="en-NZ" altLang="zh-CN" sz="1600" dirty="0">
                <a:solidFill>
                  <a:srgbClr val="FFFFFF"/>
                </a:solidFill>
                <a:ea typeface="SimSun" pitchFamily="2" charset="-122"/>
              </a:rPr>
              <a:t>Squamous histology</a:t>
            </a:r>
          </a:p>
          <a:p>
            <a:pPr marL="228600" indent="-228600" defTabSz="892175" eaLnBrk="0" hangingPunct="0">
              <a:spcAft>
                <a:spcPct val="30000"/>
              </a:spcAft>
              <a:buFont typeface="Arial" pitchFamily="34" charset="0"/>
              <a:buChar char="•"/>
            </a:pPr>
            <a:r>
              <a:rPr lang="en-NZ" altLang="zh-CN" sz="1600" dirty="0">
                <a:solidFill>
                  <a:srgbClr val="FFFFFF"/>
                </a:solidFill>
                <a:ea typeface="SimSun" pitchFamily="2" charset="-122"/>
              </a:rPr>
              <a:t>≥4 cycles of a first-line platinum doublet</a:t>
            </a:r>
          </a:p>
          <a:p>
            <a:pPr marL="228600" indent="-228600" defTabSz="892175" eaLnBrk="0" hangingPunct="0">
              <a:spcAft>
                <a:spcPct val="30000"/>
              </a:spcAft>
              <a:buFont typeface="Arial" pitchFamily="34" charset="0"/>
              <a:buChar char="•"/>
            </a:pPr>
            <a:r>
              <a:rPr lang="en-NZ" altLang="zh-CN" sz="1600" dirty="0">
                <a:solidFill>
                  <a:srgbClr val="FFFFFF"/>
                </a:solidFill>
                <a:ea typeface="SimSun" pitchFamily="2" charset="-122"/>
              </a:rPr>
              <a:t>ECOG PS 0–1</a:t>
            </a:r>
          </a:p>
          <a:p>
            <a:pPr defTabSz="892175" eaLnBrk="0" hangingPunct="0">
              <a:spcAft>
                <a:spcPct val="30000"/>
              </a:spcAft>
            </a:pPr>
            <a:r>
              <a:rPr lang="en-NZ" altLang="zh-CN" sz="1600" dirty="0">
                <a:solidFill>
                  <a:srgbClr val="FFFFFF"/>
                </a:solidFill>
                <a:ea typeface="SimSun" pitchFamily="2" charset="-122"/>
              </a:rPr>
              <a:t>(n=835)</a:t>
            </a:r>
          </a:p>
        </p:txBody>
      </p:sp>
      <p:sp>
        <p:nvSpPr>
          <p:cNvPr id="16" name="AutoShape 12"/>
          <p:cNvSpPr>
            <a:spLocks noChangeArrowheads="1"/>
          </p:cNvSpPr>
          <p:nvPr/>
        </p:nvSpPr>
        <p:spPr bwMode="auto">
          <a:xfrm>
            <a:off x="4832058" y="4418378"/>
            <a:ext cx="2785169" cy="802010"/>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a:solidFill>
                  <a:srgbClr val="FFFFFF"/>
                </a:solidFill>
                <a:ea typeface="SimSun" pitchFamily="2" charset="-122"/>
              </a:rPr>
              <a:t>Erlotinib 150 mg/day</a:t>
            </a:r>
          </a:p>
          <a:p>
            <a:pPr algn="ctr" defTabSz="892175" eaLnBrk="0" hangingPunct="0"/>
            <a:r>
              <a:rPr lang="en-GB" altLang="zh-CN" sz="1600" dirty="0">
                <a:solidFill>
                  <a:srgbClr val="FFFFFF"/>
                </a:solidFill>
                <a:ea typeface="SimSun" pitchFamily="2" charset="-122"/>
              </a:rPr>
              <a:t>(n=334)</a:t>
            </a:r>
          </a:p>
        </p:txBody>
      </p:sp>
      <p:sp>
        <p:nvSpPr>
          <p:cNvPr id="17" name="AutoShape 8"/>
          <p:cNvSpPr>
            <a:spLocks noChangeArrowheads="1"/>
          </p:cNvSpPr>
          <p:nvPr/>
        </p:nvSpPr>
        <p:spPr bwMode="auto">
          <a:xfrm>
            <a:off x="4832058" y="2603114"/>
            <a:ext cx="2785170" cy="802161"/>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dirty="0">
                <a:solidFill>
                  <a:srgbClr val="FFFFFF"/>
                </a:solidFill>
                <a:ea typeface="SimSun" pitchFamily="2" charset="-122"/>
              </a:rPr>
              <a:t>Afatinib 40 mg/day</a:t>
            </a:r>
          </a:p>
          <a:p>
            <a:pPr algn="ctr" defTabSz="892175" eaLnBrk="0" hangingPunct="0"/>
            <a:r>
              <a:rPr lang="en-GB" altLang="zh-CN" sz="1600" dirty="0">
                <a:solidFill>
                  <a:srgbClr val="FFFFFF"/>
                </a:solidFill>
                <a:ea typeface="SimSun" pitchFamily="2" charset="-122"/>
              </a:rPr>
              <a:t>(n=335)</a:t>
            </a:r>
          </a:p>
        </p:txBody>
      </p:sp>
      <p:sp>
        <p:nvSpPr>
          <p:cNvPr id="30" name="Content Placeholder 26"/>
          <p:cNvSpPr txBox="1">
            <a:spLocks/>
          </p:cNvSpPr>
          <p:nvPr/>
        </p:nvSpPr>
        <p:spPr bwMode="auto">
          <a:xfrm>
            <a:off x="4783891" y="3633363"/>
            <a:ext cx="3146451" cy="606129"/>
          </a:xfrm>
          <a:prstGeom prst="rect">
            <a:avLst/>
          </a:prstGeom>
          <a:noFill/>
          <a:ln w="9525">
            <a:noFill/>
            <a:miter lim="800000"/>
            <a:headEnd/>
            <a:tailEnd/>
          </a:ln>
        </p:spPr>
        <p:txBody>
          <a:bodyPr/>
          <a:lstStyle/>
          <a:p>
            <a:pPr marL="190500" indent="-190500" fontAlgn="auto">
              <a:spcBef>
                <a:spcPts val="0"/>
              </a:spcBef>
              <a:spcAft>
                <a:spcPts val="0"/>
              </a:spcAft>
              <a:defRPr/>
            </a:pPr>
            <a:r>
              <a:rPr lang="en-GB" sz="1400" b="1" kern="0" dirty="0">
                <a:solidFill>
                  <a:srgbClr val="363636"/>
                </a:solidFill>
                <a:latin typeface="Arial"/>
              </a:rPr>
              <a:t>Stratification</a:t>
            </a:r>
          </a:p>
          <a:p>
            <a:pPr marL="203200" indent="-203200" fontAlgn="auto">
              <a:spcBef>
                <a:spcPts val="0"/>
              </a:spcBef>
              <a:spcAft>
                <a:spcPts val="0"/>
              </a:spcAft>
              <a:buFont typeface="Arial" pitchFamily="34" charset="0"/>
              <a:buChar char="•"/>
              <a:defRPr/>
            </a:pPr>
            <a:r>
              <a:rPr lang="en-GB" sz="1400" kern="0" dirty="0">
                <a:solidFill>
                  <a:srgbClr val="363636"/>
                </a:solidFill>
                <a:latin typeface="Arial"/>
              </a:rPr>
              <a:t>East Asian vs. non-East Asian</a:t>
            </a:r>
          </a:p>
        </p:txBody>
      </p:sp>
    </p:spTree>
    <p:custDataLst>
      <p:tags r:id="rId1"/>
    </p:custDataLst>
    <p:extLst>
      <p:ext uri="{BB962C8B-B14F-4D97-AF65-F5344CB8AC3E}">
        <p14:creationId xmlns:p14="http://schemas.microsoft.com/office/powerpoint/2010/main" val="35964476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1222O: </a:t>
            </a:r>
            <a:r>
              <a:rPr lang="en-NZ" sz="1800" dirty="0"/>
              <a:t>A randomized, open-label, phase III trial of afatinib (A) vs erlotinib (E) as second-line treatment of patients (</a:t>
            </a:r>
            <a:r>
              <a:rPr lang="en-NZ" sz="1800" dirty="0" err="1"/>
              <a:t>pts</a:t>
            </a:r>
            <a:r>
              <a:rPr lang="en-NZ" sz="1800" dirty="0"/>
              <a:t>) with advanced squamous cell carcinoma (SCC) of the lung following first-line platinum-based chemotherapy: </a:t>
            </a:r>
            <a:br>
              <a:rPr lang="en-NZ" sz="1800" dirty="0"/>
            </a:br>
            <a:r>
              <a:rPr lang="en-NZ" sz="1800" dirty="0"/>
              <a:t>LUX-Lung 8 (LL8) – Goss G et al</a:t>
            </a:r>
            <a:endParaRPr lang="en-GB" sz="1800" dirty="0"/>
          </a:p>
        </p:txBody>
      </p:sp>
      <p:sp>
        <p:nvSpPr>
          <p:cNvPr id="5123" name="Rectangle 3"/>
          <p:cNvSpPr>
            <a:spLocks noGrp="1" noChangeArrowheads="1"/>
          </p:cNvSpPr>
          <p:nvPr>
            <p:ph type="body" idx="1"/>
          </p:nvPr>
        </p:nvSpPr>
        <p:spPr>
          <a:xfrm>
            <a:off x="228599" y="1320800"/>
            <a:ext cx="8749145" cy="5308600"/>
          </a:xfrm>
        </p:spPr>
        <p:txBody>
          <a:bodyPr/>
          <a:lstStyle/>
          <a:p>
            <a:pPr>
              <a:spcAft>
                <a:spcPts val="300"/>
              </a:spcAft>
            </a:pPr>
            <a:r>
              <a:rPr lang="en-NZ" sz="1800" b="1" dirty="0"/>
              <a:t>Key results </a:t>
            </a:r>
          </a:p>
        </p:txBody>
      </p:sp>
      <p:sp>
        <p:nvSpPr>
          <p:cNvPr id="5124" name="Text Box 4"/>
          <p:cNvSpPr txBox="1">
            <a:spLocks noChangeArrowheads="1"/>
          </p:cNvSpPr>
          <p:nvPr/>
        </p:nvSpPr>
        <p:spPr bwMode="auto">
          <a:xfrm>
            <a:off x="5131081" y="6474897"/>
            <a:ext cx="379225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a:t>Goss </a:t>
            </a:r>
            <a:r>
              <a:rPr lang="en-GB" sz="1200" dirty="0">
                <a:solidFill>
                  <a:srgbClr val="363636"/>
                </a:solidFill>
              </a:rPr>
              <a:t>et 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1222O</a:t>
            </a:r>
            <a:endParaRPr lang="en-GB" sz="1200" dirty="0"/>
          </a:p>
        </p:txBody>
      </p:sp>
      <p:sp>
        <p:nvSpPr>
          <p:cNvPr id="5" name="Freeform 35"/>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6" name="Freeform 36"/>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7" name="Freeform 37"/>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8" name="Freeform 38"/>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9" name="Freeform 39"/>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10" name="Freeform 40"/>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11" name="Freeform 41"/>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12" name="Freeform 42"/>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13" name="Freeform 43"/>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14" name="Freeform 44"/>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15" name="Freeform 45"/>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16" name="Freeform 46"/>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17" name="Freeform 47"/>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18" name="Freeform 48"/>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19" name="Freeform 49"/>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20" name="Freeform 50"/>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21" name="Freeform 51"/>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22" name="Freeform 52"/>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23" name="Freeform 53"/>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24" name="Freeform 54"/>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25" name="Freeform 55"/>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26" name="Freeform 56"/>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27" name="Freeform 57"/>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28" name="Freeform 58"/>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29" name="Freeform 59"/>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30" name="Freeform 60"/>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31" name="Freeform 61"/>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32" name="Freeform 62"/>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33" name="Freeform 63"/>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34" name="Freeform 64"/>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35" name="Freeform 65"/>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36" name="Freeform 66"/>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37" name="Freeform 67"/>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38" name="Freeform 68"/>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39" name="Freeform 69"/>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40" name="Freeform 70"/>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41" name="Freeform 71"/>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42" name="Freeform 72"/>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43" name="Freeform 73"/>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44" name="Freeform 74"/>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45" name="Freeform 75"/>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46" name="Freeform 76"/>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47" name="Freeform 77"/>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48" name="Freeform 78"/>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49" name="Freeform 79"/>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50" name="Freeform 80"/>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51" name="Freeform 81"/>
          <p:cNvSpPr>
            <a:spLocks/>
          </p:cNvSpPr>
          <p:nvPr/>
        </p:nvSpPr>
        <p:spPr bwMode="auto">
          <a:xfrm>
            <a:off x="1023303" y="18670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52" name="Freeform 82"/>
          <p:cNvSpPr>
            <a:spLocks/>
          </p:cNvSpPr>
          <p:nvPr/>
        </p:nvSpPr>
        <p:spPr bwMode="auto">
          <a:xfrm>
            <a:off x="1413828" y="2019439"/>
            <a:ext cx="66675" cy="57150"/>
          </a:xfrm>
          <a:custGeom>
            <a:avLst/>
            <a:gdLst>
              <a:gd name="T0" fmla="*/ 14 w 42"/>
              <a:gd name="T1" fmla="*/ 36 h 36"/>
              <a:gd name="T2" fmla="*/ 24 w 42"/>
              <a:gd name="T3" fmla="*/ 36 h 36"/>
              <a:gd name="T4" fmla="*/ 24 w 42"/>
              <a:gd name="T5" fmla="*/ 24 h 36"/>
              <a:gd name="T6" fmla="*/ 42 w 42"/>
              <a:gd name="T7" fmla="*/ 24 h 36"/>
              <a:gd name="T8" fmla="*/ 42 w 42"/>
              <a:gd name="T9" fmla="*/ 16 h 36"/>
              <a:gd name="T10" fmla="*/ 24 w 42"/>
              <a:gd name="T11" fmla="*/ 16 h 36"/>
              <a:gd name="T12" fmla="*/ 24 w 42"/>
              <a:gd name="T13" fmla="*/ 0 h 36"/>
              <a:gd name="T14" fmla="*/ 14 w 42"/>
              <a:gd name="T15" fmla="*/ 0 h 36"/>
              <a:gd name="T16" fmla="*/ 14 w 42"/>
              <a:gd name="T17" fmla="*/ 16 h 36"/>
              <a:gd name="T18" fmla="*/ 0 w 42"/>
              <a:gd name="T19" fmla="*/ 16 h 36"/>
              <a:gd name="T20" fmla="*/ 0 w 42"/>
              <a:gd name="T21" fmla="*/ 24 h 36"/>
              <a:gd name="T22" fmla="*/ 14 w 42"/>
              <a:gd name="T23" fmla="*/ 24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4"/>
                </a:lnTo>
                <a:lnTo>
                  <a:pt x="42" y="24"/>
                </a:lnTo>
                <a:lnTo>
                  <a:pt x="42" y="16"/>
                </a:lnTo>
                <a:lnTo>
                  <a:pt x="24" y="16"/>
                </a:lnTo>
                <a:lnTo>
                  <a:pt x="24" y="0"/>
                </a:lnTo>
                <a:lnTo>
                  <a:pt x="14" y="0"/>
                </a:lnTo>
                <a:lnTo>
                  <a:pt x="14" y="16"/>
                </a:lnTo>
                <a:lnTo>
                  <a:pt x="0" y="16"/>
                </a:lnTo>
                <a:lnTo>
                  <a:pt x="0" y="24"/>
                </a:lnTo>
                <a:lnTo>
                  <a:pt x="14" y="24"/>
                </a:lnTo>
                <a:lnTo>
                  <a:pt x="14" y="36"/>
                </a:lnTo>
                <a:lnTo>
                  <a:pt x="14"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53" name="Freeform 83"/>
          <p:cNvSpPr>
            <a:spLocks/>
          </p:cNvSpPr>
          <p:nvPr/>
        </p:nvSpPr>
        <p:spPr bwMode="auto">
          <a:xfrm>
            <a:off x="1496378" y="2143264"/>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54" name="Freeform 84"/>
          <p:cNvSpPr>
            <a:spLocks/>
          </p:cNvSpPr>
          <p:nvPr/>
        </p:nvSpPr>
        <p:spPr bwMode="auto">
          <a:xfrm>
            <a:off x="1496378" y="2143264"/>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55" name="Freeform 85"/>
          <p:cNvSpPr>
            <a:spLocks/>
          </p:cNvSpPr>
          <p:nvPr/>
        </p:nvSpPr>
        <p:spPr bwMode="auto">
          <a:xfrm>
            <a:off x="1496378" y="2143264"/>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56" name="Freeform 86"/>
          <p:cNvSpPr>
            <a:spLocks/>
          </p:cNvSpPr>
          <p:nvPr/>
        </p:nvSpPr>
        <p:spPr bwMode="auto">
          <a:xfrm>
            <a:off x="1531303" y="2168664"/>
            <a:ext cx="66675" cy="57150"/>
          </a:xfrm>
          <a:custGeom>
            <a:avLst/>
            <a:gdLst>
              <a:gd name="T0" fmla="*/ 16 w 42"/>
              <a:gd name="T1" fmla="*/ 36 h 36"/>
              <a:gd name="T2" fmla="*/ 24 w 42"/>
              <a:gd name="T3" fmla="*/ 36 h 36"/>
              <a:gd name="T4" fmla="*/ 24 w 42"/>
              <a:gd name="T5" fmla="*/ 22 h 36"/>
              <a:gd name="T6" fmla="*/ 42 w 42"/>
              <a:gd name="T7" fmla="*/ 22 h 36"/>
              <a:gd name="T8" fmla="*/ 42 w 42"/>
              <a:gd name="T9" fmla="*/ 14 h 36"/>
              <a:gd name="T10" fmla="*/ 24 w 42"/>
              <a:gd name="T11" fmla="*/ 14 h 36"/>
              <a:gd name="T12" fmla="*/ 24 w 42"/>
              <a:gd name="T13" fmla="*/ 0 h 36"/>
              <a:gd name="T14" fmla="*/ 16 w 42"/>
              <a:gd name="T15" fmla="*/ 0 h 36"/>
              <a:gd name="T16" fmla="*/ 16 w 42"/>
              <a:gd name="T17" fmla="*/ 14 h 36"/>
              <a:gd name="T18" fmla="*/ 0 w 42"/>
              <a:gd name="T19" fmla="*/ 14 h 36"/>
              <a:gd name="T20" fmla="*/ 0 w 42"/>
              <a:gd name="T21" fmla="*/ 22 h 36"/>
              <a:gd name="T22" fmla="*/ 16 w 42"/>
              <a:gd name="T23" fmla="*/ 22 h 36"/>
              <a:gd name="T24" fmla="*/ 16 w 42"/>
              <a:gd name="T25" fmla="*/ 36 h 36"/>
              <a:gd name="T26" fmla="*/ 16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6" y="36"/>
                </a:moveTo>
                <a:lnTo>
                  <a:pt x="24" y="36"/>
                </a:lnTo>
                <a:lnTo>
                  <a:pt x="24" y="22"/>
                </a:lnTo>
                <a:lnTo>
                  <a:pt x="42" y="22"/>
                </a:lnTo>
                <a:lnTo>
                  <a:pt x="42" y="14"/>
                </a:lnTo>
                <a:lnTo>
                  <a:pt x="24" y="14"/>
                </a:lnTo>
                <a:lnTo>
                  <a:pt x="24" y="0"/>
                </a:lnTo>
                <a:lnTo>
                  <a:pt x="16" y="0"/>
                </a:lnTo>
                <a:lnTo>
                  <a:pt x="16" y="14"/>
                </a:lnTo>
                <a:lnTo>
                  <a:pt x="0" y="14"/>
                </a:lnTo>
                <a:lnTo>
                  <a:pt x="0" y="22"/>
                </a:lnTo>
                <a:lnTo>
                  <a:pt x="16" y="22"/>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57" name="Freeform 87"/>
          <p:cNvSpPr>
            <a:spLocks/>
          </p:cNvSpPr>
          <p:nvPr/>
        </p:nvSpPr>
        <p:spPr bwMode="auto">
          <a:xfrm>
            <a:off x="1544003" y="2187714"/>
            <a:ext cx="69850" cy="57150"/>
          </a:xfrm>
          <a:custGeom>
            <a:avLst/>
            <a:gdLst>
              <a:gd name="T0" fmla="*/ 16 w 44"/>
              <a:gd name="T1" fmla="*/ 36 h 36"/>
              <a:gd name="T2" fmla="*/ 26 w 44"/>
              <a:gd name="T3" fmla="*/ 36 h 36"/>
              <a:gd name="T4" fmla="*/ 26 w 44"/>
              <a:gd name="T5" fmla="*/ 24 h 36"/>
              <a:gd name="T6" fmla="*/ 44 w 44"/>
              <a:gd name="T7" fmla="*/ 24 h 36"/>
              <a:gd name="T8" fmla="*/ 44 w 44"/>
              <a:gd name="T9" fmla="*/ 16 h 36"/>
              <a:gd name="T10" fmla="*/ 26 w 44"/>
              <a:gd name="T11" fmla="*/ 16 h 36"/>
              <a:gd name="T12" fmla="*/ 26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4"/>
                </a:lnTo>
                <a:lnTo>
                  <a:pt x="44" y="24"/>
                </a:lnTo>
                <a:lnTo>
                  <a:pt x="44" y="16"/>
                </a:lnTo>
                <a:lnTo>
                  <a:pt x="26" y="16"/>
                </a:lnTo>
                <a:lnTo>
                  <a:pt x="26"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58" name="Freeform 88"/>
          <p:cNvSpPr>
            <a:spLocks/>
          </p:cNvSpPr>
          <p:nvPr/>
        </p:nvSpPr>
        <p:spPr bwMode="auto">
          <a:xfrm>
            <a:off x="1747203" y="2336939"/>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6"/>
                </a:lnTo>
                <a:lnTo>
                  <a:pt x="24" y="16"/>
                </a:lnTo>
                <a:lnTo>
                  <a:pt x="24" y="0"/>
                </a:lnTo>
                <a:lnTo>
                  <a:pt x="16" y="0"/>
                </a:lnTo>
                <a:lnTo>
                  <a:pt x="16" y="16"/>
                </a:lnTo>
                <a:lnTo>
                  <a:pt x="0" y="16"/>
                </a:lnTo>
                <a:lnTo>
                  <a:pt x="0" y="22"/>
                </a:lnTo>
                <a:lnTo>
                  <a:pt x="16" y="22"/>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59" name="Freeform 89"/>
          <p:cNvSpPr>
            <a:spLocks/>
          </p:cNvSpPr>
          <p:nvPr/>
        </p:nvSpPr>
        <p:spPr bwMode="auto">
          <a:xfrm>
            <a:off x="1817053" y="239408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60" name="Freeform 90"/>
          <p:cNvSpPr>
            <a:spLocks/>
          </p:cNvSpPr>
          <p:nvPr/>
        </p:nvSpPr>
        <p:spPr bwMode="auto">
          <a:xfrm>
            <a:off x="1851978" y="2451239"/>
            <a:ext cx="66675" cy="57150"/>
          </a:xfrm>
          <a:custGeom>
            <a:avLst/>
            <a:gdLst>
              <a:gd name="T0" fmla="*/ 14 w 42"/>
              <a:gd name="T1" fmla="*/ 36 h 36"/>
              <a:gd name="T2" fmla="*/ 24 w 42"/>
              <a:gd name="T3" fmla="*/ 36 h 36"/>
              <a:gd name="T4" fmla="*/ 24 w 42"/>
              <a:gd name="T5" fmla="*/ 24 h 36"/>
              <a:gd name="T6" fmla="*/ 42 w 42"/>
              <a:gd name="T7" fmla="*/ 24 h 36"/>
              <a:gd name="T8" fmla="*/ 42 w 42"/>
              <a:gd name="T9" fmla="*/ 16 h 36"/>
              <a:gd name="T10" fmla="*/ 24 w 42"/>
              <a:gd name="T11" fmla="*/ 16 h 36"/>
              <a:gd name="T12" fmla="*/ 24 w 42"/>
              <a:gd name="T13" fmla="*/ 0 h 36"/>
              <a:gd name="T14" fmla="*/ 14 w 42"/>
              <a:gd name="T15" fmla="*/ 0 h 36"/>
              <a:gd name="T16" fmla="*/ 14 w 42"/>
              <a:gd name="T17" fmla="*/ 16 h 36"/>
              <a:gd name="T18" fmla="*/ 0 w 42"/>
              <a:gd name="T19" fmla="*/ 16 h 36"/>
              <a:gd name="T20" fmla="*/ 0 w 42"/>
              <a:gd name="T21" fmla="*/ 24 h 36"/>
              <a:gd name="T22" fmla="*/ 14 w 42"/>
              <a:gd name="T23" fmla="*/ 24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4"/>
                </a:lnTo>
                <a:lnTo>
                  <a:pt x="42" y="24"/>
                </a:lnTo>
                <a:lnTo>
                  <a:pt x="42" y="16"/>
                </a:lnTo>
                <a:lnTo>
                  <a:pt x="24" y="16"/>
                </a:lnTo>
                <a:lnTo>
                  <a:pt x="24" y="0"/>
                </a:lnTo>
                <a:lnTo>
                  <a:pt x="14" y="0"/>
                </a:lnTo>
                <a:lnTo>
                  <a:pt x="14" y="16"/>
                </a:lnTo>
                <a:lnTo>
                  <a:pt x="0" y="16"/>
                </a:lnTo>
                <a:lnTo>
                  <a:pt x="0" y="24"/>
                </a:lnTo>
                <a:lnTo>
                  <a:pt x="14" y="24"/>
                </a:lnTo>
                <a:lnTo>
                  <a:pt x="14" y="36"/>
                </a:lnTo>
                <a:lnTo>
                  <a:pt x="14"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61" name="Freeform 91"/>
          <p:cNvSpPr>
            <a:spLocks/>
          </p:cNvSpPr>
          <p:nvPr/>
        </p:nvSpPr>
        <p:spPr bwMode="auto">
          <a:xfrm>
            <a:off x="1864678" y="2473464"/>
            <a:ext cx="69850" cy="57150"/>
          </a:xfrm>
          <a:custGeom>
            <a:avLst/>
            <a:gdLst>
              <a:gd name="T0" fmla="*/ 16 w 44"/>
              <a:gd name="T1" fmla="*/ 36 h 36"/>
              <a:gd name="T2" fmla="*/ 26 w 44"/>
              <a:gd name="T3" fmla="*/ 36 h 36"/>
              <a:gd name="T4" fmla="*/ 26 w 44"/>
              <a:gd name="T5" fmla="*/ 22 h 36"/>
              <a:gd name="T6" fmla="*/ 44 w 44"/>
              <a:gd name="T7" fmla="*/ 22 h 36"/>
              <a:gd name="T8" fmla="*/ 44 w 44"/>
              <a:gd name="T9" fmla="*/ 14 h 36"/>
              <a:gd name="T10" fmla="*/ 26 w 44"/>
              <a:gd name="T11" fmla="*/ 14 h 36"/>
              <a:gd name="T12" fmla="*/ 26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2"/>
                </a:lnTo>
                <a:lnTo>
                  <a:pt x="44" y="22"/>
                </a:lnTo>
                <a:lnTo>
                  <a:pt x="44" y="14"/>
                </a:lnTo>
                <a:lnTo>
                  <a:pt x="26" y="14"/>
                </a:lnTo>
                <a:lnTo>
                  <a:pt x="26" y="0"/>
                </a:lnTo>
                <a:lnTo>
                  <a:pt x="16" y="0"/>
                </a:lnTo>
                <a:lnTo>
                  <a:pt x="16" y="14"/>
                </a:lnTo>
                <a:lnTo>
                  <a:pt x="0" y="14"/>
                </a:lnTo>
                <a:lnTo>
                  <a:pt x="0" y="22"/>
                </a:lnTo>
                <a:lnTo>
                  <a:pt x="16" y="22"/>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62" name="Freeform 92"/>
          <p:cNvSpPr>
            <a:spLocks/>
          </p:cNvSpPr>
          <p:nvPr/>
        </p:nvSpPr>
        <p:spPr bwMode="auto">
          <a:xfrm>
            <a:off x="1886903" y="2521089"/>
            <a:ext cx="66675" cy="57150"/>
          </a:xfrm>
          <a:custGeom>
            <a:avLst/>
            <a:gdLst>
              <a:gd name="T0" fmla="*/ 14 w 42"/>
              <a:gd name="T1" fmla="*/ 36 h 36"/>
              <a:gd name="T2" fmla="*/ 24 w 42"/>
              <a:gd name="T3" fmla="*/ 36 h 36"/>
              <a:gd name="T4" fmla="*/ 24 w 42"/>
              <a:gd name="T5" fmla="*/ 24 h 36"/>
              <a:gd name="T6" fmla="*/ 42 w 42"/>
              <a:gd name="T7" fmla="*/ 24 h 36"/>
              <a:gd name="T8" fmla="*/ 42 w 42"/>
              <a:gd name="T9" fmla="*/ 16 h 36"/>
              <a:gd name="T10" fmla="*/ 24 w 42"/>
              <a:gd name="T11" fmla="*/ 16 h 36"/>
              <a:gd name="T12" fmla="*/ 24 w 42"/>
              <a:gd name="T13" fmla="*/ 0 h 36"/>
              <a:gd name="T14" fmla="*/ 14 w 42"/>
              <a:gd name="T15" fmla="*/ 0 h 36"/>
              <a:gd name="T16" fmla="*/ 14 w 42"/>
              <a:gd name="T17" fmla="*/ 16 h 36"/>
              <a:gd name="T18" fmla="*/ 0 w 42"/>
              <a:gd name="T19" fmla="*/ 16 h 36"/>
              <a:gd name="T20" fmla="*/ 0 w 42"/>
              <a:gd name="T21" fmla="*/ 24 h 36"/>
              <a:gd name="T22" fmla="*/ 14 w 42"/>
              <a:gd name="T23" fmla="*/ 24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4"/>
                </a:lnTo>
                <a:lnTo>
                  <a:pt x="42" y="24"/>
                </a:lnTo>
                <a:lnTo>
                  <a:pt x="42" y="16"/>
                </a:lnTo>
                <a:lnTo>
                  <a:pt x="24" y="16"/>
                </a:lnTo>
                <a:lnTo>
                  <a:pt x="24" y="0"/>
                </a:lnTo>
                <a:lnTo>
                  <a:pt x="14" y="0"/>
                </a:lnTo>
                <a:lnTo>
                  <a:pt x="14" y="16"/>
                </a:lnTo>
                <a:lnTo>
                  <a:pt x="0" y="16"/>
                </a:lnTo>
                <a:lnTo>
                  <a:pt x="0" y="24"/>
                </a:lnTo>
                <a:lnTo>
                  <a:pt x="14" y="24"/>
                </a:lnTo>
                <a:lnTo>
                  <a:pt x="14" y="36"/>
                </a:lnTo>
                <a:lnTo>
                  <a:pt x="14"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63" name="Freeform 93"/>
          <p:cNvSpPr>
            <a:spLocks/>
          </p:cNvSpPr>
          <p:nvPr/>
        </p:nvSpPr>
        <p:spPr bwMode="auto">
          <a:xfrm>
            <a:off x="1886903" y="2521089"/>
            <a:ext cx="66675" cy="57150"/>
          </a:xfrm>
          <a:custGeom>
            <a:avLst/>
            <a:gdLst>
              <a:gd name="T0" fmla="*/ 14 w 42"/>
              <a:gd name="T1" fmla="*/ 36 h 36"/>
              <a:gd name="T2" fmla="*/ 24 w 42"/>
              <a:gd name="T3" fmla="*/ 36 h 36"/>
              <a:gd name="T4" fmla="*/ 24 w 42"/>
              <a:gd name="T5" fmla="*/ 24 h 36"/>
              <a:gd name="T6" fmla="*/ 42 w 42"/>
              <a:gd name="T7" fmla="*/ 24 h 36"/>
              <a:gd name="T8" fmla="*/ 42 w 42"/>
              <a:gd name="T9" fmla="*/ 16 h 36"/>
              <a:gd name="T10" fmla="*/ 24 w 42"/>
              <a:gd name="T11" fmla="*/ 16 h 36"/>
              <a:gd name="T12" fmla="*/ 24 w 42"/>
              <a:gd name="T13" fmla="*/ 0 h 36"/>
              <a:gd name="T14" fmla="*/ 14 w 42"/>
              <a:gd name="T15" fmla="*/ 0 h 36"/>
              <a:gd name="T16" fmla="*/ 14 w 42"/>
              <a:gd name="T17" fmla="*/ 16 h 36"/>
              <a:gd name="T18" fmla="*/ 0 w 42"/>
              <a:gd name="T19" fmla="*/ 16 h 36"/>
              <a:gd name="T20" fmla="*/ 0 w 42"/>
              <a:gd name="T21" fmla="*/ 24 h 36"/>
              <a:gd name="T22" fmla="*/ 14 w 42"/>
              <a:gd name="T23" fmla="*/ 24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4"/>
                </a:lnTo>
                <a:lnTo>
                  <a:pt x="42" y="24"/>
                </a:lnTo>
                <a:lnTo>
                  <a:pt x="42" y="16"/>
                </a:lnTo>
                <a:lnTo>
                  <a:pt x="24" y="16"/>
                </a:lnTo>
                <a:lnTo>
                  <a:pt x="24" y="0"/>
                </a:lnTo>
                <a:lnTo>
                  <a:pt x="14" y="0"/>
                </a:lnTo>
                <a:lnTo>
                  <a:pt x="14" y="16"/>
                </a:lnTo>
                <a:lnTo>
                  <a:pt x="0" y="16"/>
                </a:lnTo>
                <a:lnTo>
                  <a:pt x="0" y="24"/>
                </a:lnTo>
                <a:lnTo>
                  <a:pt x="14" y="24"/>
                </a:lnTo>
                <a:lnTo>
                  <a:pt x="14" y="36"/>
                </a:lnTo>
                <a:lnTo>
                  <a:pt x="14"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64" name="Freeform 94"/>
          <p:cNvSpPr>
            <a:spLocks/>
          </p:cNvSpPr>
          <p:nvPr/>
        </p:nvSpPr>
        <p:spPr bwMode="auto">
          <a:xfrm>
            <a:off x="1886903" y="2521089"/>
            <a:ext cx="66675" cy="57150"/>
          </a:xfrm>
          <a:custGeom>
            <a:avLst/>
            <a:gdLst>
              <a:gd name="T0" fmla="*/ 14 w 42"/>
              <a:gd name="T1" fmla="*/ 36 h 36"/>
              <a:gd name="T2" fmla="*/ 24 w 42"/>
              <a:gd name="T3" fmla="*/ 36 h 36"/>
              <a:gd name="T4" fmla="*/ 24 w 42"/>
              <a:gd name="T5" fmla="*/ 24 h 36"/>
              <a:gd name="T6" fmla="*/ 42 w 42"/>
              <a:gd name="T7" fmla="*/ 24 h 36"/>
              <a:gd name="T8" fmla="*/ 42 w 42"/>
              <a:gd name="T9" fmla="*/ 16 h 36"/>
              <a:gd name="T10" fmla="*/ 24 w 42"/>
              <a:gd name="T11" fmla="*/ 16 h 36"/>
              <a:gd name="T12" fmla="*/ 24 w 42"/>
              <a:gd name="T13" fmla="*/ 0 h 36"/>
              <a:gd name="T14" fmla="*/ 14 w 42"/>
              <a:gd name="T15" fmla="*/ 0 h 36"/>
              <a:gd name="T16" fmla="*/ 14 w 42"/>
              <a:gd name="T17" fmla="*/ 16 h 36"/>
              <a:gd name="T18" fmla="*/ 0 w 42"/>
              <a:gd name="T19" fmla="*/ 16 h 36"/>
              <a:gd name="T20" fmla="*/ 0 w 42"/>
              <a:gd name="T21" fmla="*/ 24 h 36"/>
              <a:gd name="T22" fmla="*/ 14 w 42"/>
              <a:gd name="T23" fmla="*/ 24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4"/>
                </a:lnTo>
                <a:lnTo>
                  <a:pt x="42" y="24"/>
                </a:lnTo>
                <a:lnTo>
                  <a:pt x="42" y="16"/>
                </a:lnTo>
                <a:lnTo>
                  <a:pt x="24" y="16"/>
                </a:lnTo>
                <a:lnTo>
                  <a:pt x="24" y="0"/>
                </a:lnTo>
                <a:lnTo>
                  <a:pt x="14" y="0"/>
                </a:lnTo>
                <a:lnTo>
                  <a:pt x="14" y="16"/>
                </a:lnTo>
                <a:lnTo>
                  <a:pt x="0" y="16"/>
                </a:lnTo>
                <a:lnTo>
                  <a:pt x="0" y="24"/>
                </a:lnTo>
                <a:lnTo>
                  <a:pt x="14" y="24"/>
                </a:lnTo>
                <a:lnTo>
                  <a:pt x="14" y="36"/>
                </a:lnTo>
                <a:lnTo>
                  <a:pt x="14"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65" name="Freeform 95"/>
          <p:cNvSpPr>
            <a:spLocks/>
          </p:cNvSpPr>
          <p:nvPr/>
        </p:nvSpPr>
        <p:spPr bwMode="auto">
          <a:xfrm>
            <a:off x="1918653" y="2625864"/>
            <a:ext cx="69850" cy="57150"/>
          </a:xfrm>
          <a:custGeom>
            <a:avLst/>
            <a:gdLst>
              <a:gd name="T0" fmla="*/ 16 w 44"/>
              <a:gd name="T1" fmla="*/ 36 h 36"/>
              <a:gd name="T2" fmla="*/ 26 w 44"/>
              <a:gd name="T3" fmla="*/ 36 h 36"/>
              <a:gd name="T4" fmla="*/ 26 w 44"/>
              <a:gd name="T5" fmla="*/ 22 h 36"/>
              <a:gd name="T6" fmla="*/ 44 w 44"/>
              <a:gd name="T7" fmla="*/ 22 h 36"/>
              <a:gd name="T8" fmla="*/ 44 w 44"/>
              <a:gd name="T9" fmla="*/ 14 h 36"/>
              <a:gd name="T10" fmla="*/ 26 w 44"/>
              <a:gd name="T11" fmla="*/ 14 h 36"/>
              <a:gd name="T12" fmla="*/ 26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2"/>
                </a:lnTo>
                <a:lnTo>
                  <a:pt x="44" y="22"/>
                </a:lnTo>
                <a:lnTo>
                  <a:pt x="44" y="14"/>
                </a:lnTo>
                <a:lnTo>
                  <a:pt x="26" y="14"/>
                </a:lnTo>
                <a:lnTo>
                  <a:pt x="26" y="0"/>
                </a:lnTo>
                <a:lnTo>
                  <a:pt x="16" y="0"/>
                </a:lnTo>
                <a:lnTo>
                  <a:pt x="16" y="14"/>
                </a:lnTo>
                <a:lnTo>
                  <a:pt x="0" y="14"/>
                </a:lnTo>
                <a:lnTo>
                  <a:pt x="0" y="22"/>
                </a:lnTo>
                <a:lnTo>
                  <a:pt x="16" y="22"/>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66" name="Freeform 96"/>
          <p:cNvSpPr>
            <a:spLocks/>
          </p:cNvSpPr>
          <p:nvPr/>
        </p:nvSpPr>
        <p:spPr bwMode="auto">
          <a:xfrm>
            <a:off x="1918653" y="2625864"/>
            <a:ext cx="69850" cy="57150"/>
          </a:xfrm>
          <a:custGeom>
            <a:avLst/>
            <a:gdLst>
              <a:gd name="T0" fmla="*/ 16 w 44"/>
              <a:gd name="T1" fmla="*/ 36 h 36"/>
              <a:gd name="T2" fmla="*/ 26 w 44"/>
              <a:gd name="T3" fmla="*/ 36 h 36"/>
              <a:gd name="T4" fmla="*/ 26 w 44"/>
              <a:gd name="T5" fmla="*/ 22 h 36"/>
              <a:gd name="T6" fmla="*/ 44 w 44"/>
              <a:gd name="T7" fmla="*/ 22 h 36"/>
              <a:gd name="T8" fmla="*/ 44 w 44"/>
              <a:gd name="T9" fmla="*/ 14 h 36"/>
              <a:gd name="T10" fmla="*/ 26 w 44"/>
              <a:gd name="T11" fmla="*/ 14 h 36"/>
              <a:gd name="T12" fmla="*/ 26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2"/>
                </a:lnTo>
                <a:lnTo>
                  <a:pt x="44" y="22"/>
                </a:lnTo>
                <a:lnTo>
                  <a:pt x="44" y="14"/>
                </a:lnTo>
                <a:lnTo>
                  <a:pt x="26" y="14"/>
                </a:lnTo>
                <a:lnTo>
                  <a:pt x="26" y="0"/>
                </a:lnTo>
                <a:lnTo>
                  <a:pt x="16" y="0"/>
                </a:lnTo>
                <a:lnTo>
                  <a:pt x="16" y="14"/>
                </a:lnTo>
                <a:lnTo>
                  <a:pt x="0" y="14"/>
                </a:lnTo>
                <a:lnTo>
                  <a:pt x="0" y="22"/>
                </a:lnTo>
                <a:lnTo>
                  <a:pt x="16" y="22"/>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67" name="Freeform 97"/>
          <p:cNvSpPr>
            <a:spLocks/>
          </p:cNvSpPr>
          <p:nvPr/>
        </p:nvSpPr>
        <p:spPr bwMode="auto">
          <a:xfrm>
            <a:off x="1918653" y="2625864"/>
            <a:ext cx="69850" cy="57150"/>
          </a:xfrm>
          <a:custGeom>
            <a:avLst/>
            <a:gdLst>
              <a:gd name="T0" fmla="*/ 16 w 44"/>
              <a:gd name="T1" fmla="*/ 36 h 36"/>
              <a:gd name="T2" fmla="*/ 26 w 44"/>
              <a:gd name="T3" fmla="*/ 36 h 36"/>
              <a:gd name="T4" fmla="*/ 26 w 44"/>
              <a:gd name="T5" fmla="*/ 22 h 36"/>
              <a:gd name="T6" fmla="*/ 44 w 44"/>
              <a:gd name="T7" fmla="*/ 22 h 36"/>
              <a:gd name="T8" fmla="*/ 44 w 44"/>
              <a:gd name="T9" fmla="*/ 14 h 36"/>
              <a:gd name="T10" fmla="*/ 26 w 44"/>
              <a:gd name="T11" fmla="*/ 14 h 36"/>
              <a:gd name="T12" fmla="*/ 26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2"/>
                </a:lnTo>
                <a:lnTo>
                  <a:pt x="44" y="22"/>
                </a:lnTo>
                <a:lnTo>
                  <a:pt x="44" y="14"/>
                </a:lnTo>
                <a:lnTo>
                  <a:pt x="26" y="14"/>
                </a:lnTo>
                <a:lnTo>
                  <a:pt x="26" y="0"/>
                </a:lnTo>
                <a:lnTo>
                  <a:pt x="16" y="0"/>
                </a:lnTo>
                <a:lnTo>
                  <a:pt x="16" y="14"/>
                </a:lnTo>
                <a:lnTo>
                  <a:pt x="0" y="14"/>
                </a:lnTo>
                <a:lnTo>
                  <a:pt x="0" y="22"/>
                </a:lnTo>
                <a:lnTo>
                  <a:pt x="16" y="22"/>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68" name="Freeform 98"/>
          <p:cNvSpPr>
            <a:spLocks/>
          </p:cNvSpPr>
          <p:nvPr/>
        </p:nvSpPr>
        <p:spPr bwMode="auto">
          <a:xfrm>
            <a:off x="1918653" y="2625864"/>
            <a:ext cx="69850" cy="57150"/>
          </a:xfrm>
          <a:custGeom>
            <a:avLst/>
            <a:gdLst>
              <a:gd name="T0" fmla="*/ 16 w 44"/>
              <a:gd name="T1" fmla="*/ 36 h 36"/>
              <a:gd name="T2" fmla="*/ 26 w 44"/>
              <a:gd name="T3" fmla="*/ 36 h 36"/>
              <a:gd name="T4" fmla="*/ 26 w 44"/>
              <a:gd name="T5" fmla="*/ 22 h 36"/>
              <a:gd name="T6" fmla="*/ 44 w 44"/>
              <a:gd name="T7" fmla="*/ 22 h 36"/>
              <a:gd name="T8" fmla="*/ 44 w 44"/>
              <a:gd name="T9" fmla="*/ 14 h 36"/>
              <a:gd name="T10" fmla="*/ 26 w 44"/>
              <a:gd name="T11" fmla="*/ 14 h 36"/>
              <a:gd name="T12" fmla="*/ 26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2"/>
                </a:lnTo>
                <a:lnTo>
                  <a:pt x="44" y="22"/>
                </a:lnTo>
                <a:lnTo>
                  <a:pt x="44" y="14"/>
                </a:lnTo>
                <a:lnTo>
                  <a:pt x="26" y="14"/>
                </a:lnTo>
                <a:lnTo>
                  <a:pt x="26" y="0"/>
                </a:lnTo>
                <a:lnTo>
                  <a:pt x="16" y="0"/>
                </a:lnTo>
                <a:lnTo>
                  <a:pt x="16" y="14"/>
                </a:lnTo>
                <a:lnTo>
                  <a:pt x="0" y="14"/>
                </a:lnTo>
                <a:lnTo>
                  <a:pt x="0" y="22"/>
                </a:lnTo>
                <a:lnTo>
                  <a:pt x="16" y="22"/>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69" name="Freeform 99"/>
          <p:cNvSpPr>
            <a:spLocks/>
          </p:cNvSpPr>
          <p:nvPr/>
        </p:nvSpPr>
        <p:spPr bwMode="auto">
          <a:xfrm>
            <a:off x="1934528" y="27433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70" name="Freeform 100"/>
          <p:cNvSpPr>
            <a:spLocks/>
          </p:cNvSpPr>
          <p:nvPr/>
        </p:nvSpPr>
        <p:spPr bwMode="auto">
          <a:xfrm>
            <a:off x="1950403" y="2975114"/>
            <a:ext cx="66675" cy="57150"/>
          </a:xfrm>
          <a:custGeom>
            <a:avLst/>
            <a:gdLst>
              <a:gd name="T0" fmla="*/ 14 w 42"/>
              <a:gd name="T1" fmla="*/ 36 h 36"/>
              <a:gd name="T2" fmla="*/ 24 w 42"/>
              <a:gd name="T3" fmla="*/ 36 h 36"/>
              <a:gd name="T4" fmla="*/ 24 w 42"/>
              <a:gd name="T5" fmla="*/ 24 h 36"/>
              <a:gd name="T6" fmla="*/ 42 w 42"/>
              <a:gd name="T7" fmla="*/ 24 h 36"/>
              <a:gd name="T8" fmla="*/ 42 w 42"/>
              <a:gd name="T9" fmla="*/ 16 h 36"/>
              <a:gd name="T10" fmla="*/ 24 w 42"/>
              <a:gd name="T11" fmla="*/ 16 h 36"/>
              <a:gd name="T12" fmla="*/ 24 w 42"/>
              <a:gd name="T13" fmla="*/ 0 h 36"/>
              <a:gd name="T14" fmla="*/ 14 w 42"/>
              <a:gd name="T15" fmla="*/ 0 h 36"/>
              <a:gd name="T16" fmla="*/ 14 w 42"/>
              <a:gd name="T17" fmla="*/ 16 h 36"/>
              <a:gd name="T18" fmla="*/ 0 w 42"/>
              <a:gd name="T19" fmla="*/ 16 h 36"/>
              <a:gd name="T20" fmla="*/ 0 w 42"/>
              <a:gd name="T21" fmla="*/ 24 h 36"/>
              <a:gd name="T22" fmla="*/ 14 w 42"/>
              <a:gd name="T23" fmla="*/ 24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4"/>
                </a:lnTo>
                <a:lnTo>
                  <a:pt x="42" y="24"/>
                </a:lnTo>
                <a:lnTo>
                  <a:pt x="42" y="16"/>
                </a:lnTo>
                <a:lnTo>
                  <a:pt x="24" y="16"/>
                </a:lnTo>
                <a:lnTo>
                  <a:pt x="24" y="0"/>
                </a:lnTo>
                <a:lnTo>
                  <a:pt x="14" y="0"/>
                </a:lnTo>
                <a:lnTo>
                  <a:pt x="14" y="16"/>
                </a:lnTo>
                <a:lnTo>
                  <a:pt x="0" y="16"/>
                </a:lnTo>
                <a:lnTo>
                  <a:pt x="0" y="24"/>
                </a:lnTo>
                <a:lnTo>
                  <a:pt x="14" y="24"/>
                </a:lnTo>
                <a:lnTo>
                  <a:pt x="14" y="36"/>
                </a:lnTo>
                <a:lnTo>
                  <a:pt x="14"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71" name="Freeform 101"/>
          <p:cNvSpPr>
            <a:spLocks/>
          </p:cNvSpPr>
          <p:nvPr/>
        </p:nvSpPr>
        <p:spPr bwMode="auto">
          <a:xfrm>
            <a:off x="1950403" y="2975114"/>
            <a:ext cx="66675" cy="57150"/>
          </a:xfrm>
          <a:custGeom>
            <a:avLst/>
            <a:gdLst>
              <a:gd name="T0" fmla="*/ 14 w 42"/>
              <a:gd name="T1" fmla="*/ 36 h 36"/>
              <a:gd name="T2" fmla="*/ 24 w 42"/>
              <a:gd name="T3" fmla="*/ 36 h 36"/>
              <a:gd name="T4" fmla="*/ 24 w 42"/>
              <a:gd name="T5" fmla="*/ 24 h 36"/>
              <a:gd name="T6" fmla="*/ 42 w 42"/>
              <a:gd name="T7" fmla="*/ 24 h 36"/>
              <a:gd name="T8" fmla="*/ 42 w 42"/>
              <a:gd name="T9" fmla="*/ 16 h 36"/>
              <a:gd name="T10" fmla="*/ 24 w 42"/>
              <a:gd name="T11" fmla="*/ 16 h 36"/>
              <a:gd name="T12" fmla="*/ 24 w 42"/>
              <a:gd name="T13" fmla="*/ 0 h 36"/>
              <a:gd name="T14" fmla="*/ 14 w 42"/>
              <a:gd name="T15" fmla="*/ 0 h 36"/>
              <a:gd name="T16" fmla="*/ 14 w 42"/>
              <a:gd name="T17" fmla="*/ 16 h 36"/>
              <a:gd name="T18" fmla="*/ 0 w 42"/>
              <a:gd name="T19" fmla="*/ 16 h 36"/>
              <a:gd name="T20" fmla="*/ 0 w 42"/>
              <a:gd name="T21" fmla="*/ 24 h 36"/>
              <a:gd name="T22" fmla="*/ 14 w 42"/>
              <a:gd name="T23" fmla="*/ 24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4"/>
                </a:lnTo>
                <a:lnTo>
                  <a:pt x="42" y="24"/>
                </a:lnTo>
                <a:lnTo>
                  <a:pt x="42" y="16"/>
                </a:lnTo>
                <a:lnTo>
                  <a:pt x="24" y="16"/>
                </a:lnTo>
                <a:lnTo>
                  <a:pt x="24" y="0"/>
                </a:lnTo>
                <a:lnTo>
                  <a:pt x="14" y="0"/>
                </a:lnTo>
                <a:lnTo>
                  <a:pt x="14" y="16"/>
                </a:lnTo>
                <a:lnTo>
                  <a:pt x="0" y="16"/>
                </a:lnTo>
                <a:lnTo>
                  <a:pt x="0" y="24"/>
                </a:lnTo>
                <a:lnTo>
                  <a:pt x="14" y="24"/>
                </a:lnTo>
                <a:lnTo>
                  <a:pt x="14" y="36"/>
                </a:lnTo>
                <a:lnTo>
                  <a:pt x="14"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72" name="Freeform 102"/>
          <p:cNvSpPr>
            <a:spLocks/>
          </p:cNvSpPr>
          <p:nvPr/>
        </p:nvSpPr>
        <p:spPr bwMode="auto">
          <a:xfrm>
            <a:off x="1950403" y="2975114"/>
            <a:ext cx="66675" cy="57150"/>
          </a:xfrm>
          <a:custGeom>
            <a:avLst/>
            <a:gdLst>
              <a:gd name="T0" fmla="*/ 14 w 42"/>
              <a:gd name="T1" fmla="*/ 36 h 36"/>
              <a:gd name="T2" fmla="*/ 24 w 42"/>
              <a:gd name="T3" fmla="*/ 36 h 36"/>
              <a:gd name="T4" fmla="*/ 24 w 42"/>
              <a:gd name="T5" fmla="*/ 24 h 36"/>
              <a:gd name="T6" fmla="*/ 42 w 42"/>
              <a:gd name="T7" fmla="*/ 24 h 36"/>
              <a:gd name="T8" fmla="*/ 42 w 42"/>
              <a:gd name="T9" fmla="*/ 16 h 36"/>
              <a:gd name="T10" fmla="*/ 24 w 42"/>
              <a:gd name="T11" fmla="*/ 16 h 36"/>
              <a:gd name="T12" fmla="*/ 24 w 42"/>
              <a:gd name="T13" fmla="*/ 0 h 36"/>
              <a:gd name="T14" fmla="*/ 14 w 42"/>
              <a:gd name="T15" fmla="*/ 0 h 36"/>
              <a:gd name="T16" fmla="*/ 14 w 42"/>
              <a:gd name="T17" fmla="*/ 16 h 36"/>
              <a:gd name="T18" fmla="*/ 0 w 42"/>
              <a:gd name="T19" fmla="*/ 16 h 36"/>
              <a:gd name="T20" fmla="*/ 0 w 42"/>
              <a:gd name="T21" fmla="*/ 24 h 36"/>
              <a:gd name="T22" fmla="*/ 14 w 42"/>
              <a:gd name="T23" fmla="*/ 24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4"/>
                </a:lnTo>
                <a:lnTo>
                  <a:pt x="42" y="24"/>
                </a:lnTo>
                <a:lnTo>
                  <a:pt x="42" y="16"/>
                </a:lnTo>
                <a:lnTo>
                  <a:pt x="24" y="16"/>
                </a:lnTo>
                <a:lnTo>
                  <a:pt x="24" y="0"/>
                </a:lnTo>
                <a:lnTo>
                  <a:pt x="14" y="0"/>
                </a:lnTo>
                <a:lnTo>
                  <a:pt x="14" y="16"/>
                </a:lnTo>
                <a:lnTo>
                  <a:pt x="0" y="16"/>
                </a:lnTo>
                <a:lnTo>
                  <a:pt x="0" y="24"/>
                </a:lnTo>
                <a:lnTo>
                  <a:pt x="14" y="24"/>
                </a:lnTo>
                <a:lnTo>
                  <a:pt x="14" y="36"/>
                </a:lnTo>
                <a:lnTo>
                  <a:pt x="14"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73" name="Freeform 103"/>
          <p:cNvSpPr>
            <a:spLocks/>
          </p:cNvSpPr>
          <p:nvPr/>
        </p:nvSpPr>
        <p:spPr bwMode="auto">
          <a:xfrm>
            <a:off x="1969453" y="33656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74" name="Freeform 104"/>
          <p:cNvSpPr>
            <a:spLocks/>
          </p:cNvSpPr>
          <p:nvPr/>
        </p:nvSpPr>
        <p:spPr bwMode="auto">
          <a:xfrm>
            <a:off x="1969453" y="33656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75" name="Freeform 105"/>
          <p:cNvSpPr>
            <a:spLocks/>
          </p:cNvSpPr>
          <p:nvPr/>
        </p:nvSpPr>
        <p:spPr bwMode="auto">
          <a:xfrm>
            <a:off x="1969453" y="33656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76" name="Freeform 106"/>
          <p:cNvSpPr>
            <a:spLocks/>
          </p:cNvSpPr>
          <p:nvPr/>
        </p:nvSpPr>
        <p:spPr bwMode="auto">
          <a:xfrm>
            <a:off x="1969453" y="33656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77" name="Freeform 107"/>
          <p:cNvSpPr>
            <a:spLocks/>
          </p:cNvSpPr>
          <p:nvPr/>
        </p:nvSpPr>
        <p:spPr bwMode="auto">
          <a:xfrm>
            <a:off x="1969453" y="33656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78" name="Freeform 108"/>
          <p:cNvSpPr>
            <a:spLocks/>
          </p:cNvSpPr>
          <p:nvPr/>
        </p:nvSpPr>
        <p:spPr bwMode="auto">
          <a:xfrm>
            <a:off x="1969453" y="33656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79" name="Freeform 109"/>
          <p:cNvSpPr>
            <a:spLocks/>
          </p:cNvSpPr>
          <p:nvPr/>
        </p:nvSpPr>
        <p:spPr bwMode="auto">
          <a:xfrm>
            <a:off x="1969453" y="33656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80" name="Freeform 110"/>
          <p:cNvSpPr>
            <a:spLocks/>
          </p:cNvSpPr>
          <p:nvPr/>
        </p:nvSpPr>
        <p:spPr bwMode="auto">
          <a:xfrm>
            <a:off x="1985328" y="3457714"/>
            <a:ext cx="66675" cy="57150"/>
          </a:xfrm>
          <a:custGeom>
            <a:avLst/>
            <a:gdLst>
              <a:gd name="T0" fmla="*/ 14 w 42"/>
              <a:gd name="T1" fmla="*/ 36 h 36"/>
              <a:gd name="T2" fmla="*/ 24 w 42"/>
              <a:gd name="T3" fmla="*/ 36 h 36"/>
              <a:gd name="T4" fmla="*/ 24 w 42"/>
              <a:gd name="T5" fmla="*/ 22 h 36"/>
              <a:gd name="T6" fmla="*/ 42 w 42"/>
              <a:gd name="T7" fmla="*/ 22 h 36"/>
              <a:gd name="T8" fmla="*/ 42 w 42"/>
              <a:gd name="T9" fmla="*/ 14 h 36"/>
              <a:gd name="T10" fmla="*/ 24 w 42"/>
              <a:gd name="T11" fmla="*/ 14 h 36"/>
              <a:gd name="T12" fmla="*/ 24 w 42"/>
              <a:gd name="T13" fmla="*/ 0 h 36"/>
              <a:gd name="T14" fmla="*/ 14 w 42"/>
              <a:gd name="T15" fmla="*/ 0 h 36"/>
              <a:gd name="T16" fmla="*/ 14 w 42"/>
              <a:gd name="T17" fmla="*/ 14 h 36"/>
              <a:gd name="T18" fmla="*/ 0 w 42"/>
              <a:gd name="T19" fmla="*/ 14 h 36"/>
              <a:gd name="T20" fmla="*/ 0 w 42"/>
              <a:gd name="T21" fmla="*/ 22 h 36"/>
              <a:gd name="T22" fmla="*/ 14 w 42"/>
              <a:gd name="T23" fmla="*/ 22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2"/>
                </a:lnTo>
                <a:lnTo>
                  <a:pt x="42" y="22"/>
                </a:lnTo>
                <a:lnTo>
                  <a:pt x="42" y="14"/>
                </a:lnTo>
                <a:lnTo>
                  <a:pt x="24" y="14"/>
                </a:lnTo>
                <a:lnTo>
                  <a:pt x="24" y="0"/>
                </a:lnTo>
                <a:lnTo>
                  <a:pt x="14" y="0"/>
                </a:lnTo>
                <a:lnTo>
                  <a:pt x="14" y="14"/>
                </a:lnTo>
                <a:lnTo>
                  <a:pt x="0" y="14"/>
                </a:lnTo>
                <a:lnTo>
                  <a:pt x="0" y="22"/>
                </a:lnTo>
                <a:lnTo>
                  <a:pt x="14" y="22"/>
                </a:lnTo>
                <a:lnTo>
                  <a:pt x="14" y="36"/>
                </a:lnTo>
                <a:lnTo>
                  <a:pt x="14"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81" name="Freeform 111"/>
          <p:cNvSpPr>
            <a:spLocks/>
          </p:cNvSpPr>
          <p:nvPr/>
        </p:nvSpPr>
        <p:spPr bwMode="auto">
          <a:xfrm>
            <a:off x="1985328" y="3457714"/>
            <a:ext cx="66675" cy="57150"/>
          </a:xfrm>
          <a:custGeom>
            <a:avLst/>
            <a:gdLst>
              <a:gd name="T0" fmla="*/ 14 w 42"/>
              <a:gd name="T1" fmla="*/ 36 h 36"/>
              <a:gd name="T2" fmla="*/ 24 w 42"/>
              <a:gd name="T3" fmla="*/ 36 h 36"/>
              <a:gd name="T4" fmla="*/ 24 w 42"/>
              <a:gd name="T5" fmla="*/ 22 h 36"/>
              <a:gd name="T6" fmla="*/ 42 w 42"/>
              <a:gd name="T7" fmla="*/ 22 h 36"/>
              <a:gd name="T8" fmla="*/ 42 w 42"/>
              <a:gd name="T9" fmla="*/ 14 h 36"/>
              <a:gd name="T10" fmla="*/ 24 w 42"/>
              <a:gd name="T11" fmla="*/ 14 h 36"/>
              <a:gd name="T12" fmla="*/ 24 w 42"/>
              <a:gd name="T13" fmla="*/ 0 h 36"/>
              <a:gd name="T14" fmla="*/ 14 w 42"/>
              <a:gd name="T15" fmla="*/ 0 h 36"/>
              <a:gd name="T16" fmla="*/ 14 w 42"/>
              <a:gd name="T17" fmla="*/ 14 h 36"/>
              <a:gd name="T18" fmla="*/ 0 w 42"/>
              <a:gd name="T19" fmla="*/ 14 h 36"/>
              <a:gd name="T20" fmla="*/ 0 w 42"/>
              <a:gd name="T21" fmla="*/ 22 h 36"/>
              <a:gd name="T22" fmla="*/ 14 w 42"/>
              <a:gd name="T23" fmla="*/ 22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2"/>
                </a:lnTo>
                <a:lnTo>
                  <a:pt x="42" y="22"/>
                </a:lnTo>
                <a:lnTo>
                  <a:pt x="42" y="14"/>
                </a:lnTo>
                <a:lnTo>
                  <a:pt x="24" y="14"/>
                </a:lnTo>
                <a:lnTo>
                  <a:pt x="24" y="0"/>
                </a:lnTo>
                <a:lnTo>
                  <a:pt x="14" y="0"/>
                </a:lnTo>
                <a:lnTo>
                  <a:pt x="14" y="14"/>
                </a:lnTo>
                <a:lnTo>
                  <a:pt x="0" y="14"/>
                </a:lnTo>
                <a:lnTo>
                  <a:pt x="0" y="22"/>
                </a:lnTo>
                <a:lnTo>
                  <a:pt x="14" y="22"/>
                </a:lnTo>
                <a:lnTo>
                  <a:pt x="14" y="36"/>
                </a:lnTo>
                <a:lnTo>
                  <a:pt x="14"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82" name="Freeform 112"/>
          <p:cNvSpPr>
            <a:spLocks/>
          </p:cNvSpPr>
          <p:nvPr/>
        </p:nvSpPr>
        <p:spPr bwMode="auto">
          <a:xfrm>
            <a:off x="1985328" y="3457714"/>
            <a:ext cx="66675" cy="57150"/>
          </a:xfrm>
          <a:custGeom>
            <a:avLst/>
            <a:gdLst>
              <a:gd name="T0" fmla="*/ 14 w 42"/>
              <a:gd name="T1" fmla="*/ 36 h 36"/>
              <a:gd name="T2" fmla="*/ 24 w 42"/>
              <a:gd name="T3" fmla="*/ 36 h 36"/>
              <a:gd name="T4" fmla="*/ 24 w 42"/>
              <a:gd name="T5" fmla="*/ 22 h 36"/>
              <a:gd name="T6" fmla="*/ 42 w 42"/>
              <a:gd name="T7" fmla="*/ 22 h 36"/>
              <a:gd name="T8" fmla="*/ 42 w 42"/>
              <a:gd name="T9" fmla="*/ 14 h 36"/>
              <a:gd name="T10" fmla="*/ 24 w 42"/>
              <a:gd name="T11" fmla="*/ 14 h 36"/>
              <a:gd name="T12" fmla="*/ 24 w 42"/>
              <a:gd name="T13" fmla="*/ 0 h 36"/>
              <a:gd name="T14" fmla="*/ 14 w 42"/>
              <a:gd name="T15" fmla="*/ 0 h 36"/>
              <a:gd name="T16" fmla="*/ 14 w 42"/>
              <a:gd name="T17" fmla="*/ 14 h 36"/>
              <a:gd name="T18" fmla="*/ 0 w 42"/>
              <a:gd name="T19" fmla="*/ 14 h 36"/>
              <a:gd name="T20" fmla="*/ 0 w 42"/>
              <a:gd name="T21" fmla="*/ 22 h 36"/>
              <a:gd name="T22" fmla="*/ 14 w 42"/>
              <a:gd name="T23" fmla="*/ 22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2"/>
                </a:lnTo>
                <a:lnTo>
                  <a:pt x="42" y="22"/>
                </a:lnTo>
                <a:lnTo>
                  <a:pt x="42" y="14"/>
                </a:lnTo>
                <a:lnTo>
                  <a:pt x="24" y="14"/>
                </a:lnTo>
                <a:lnTo>
                  <a:pt x="24" y="0"/>
                </a:lnTo>
                <a:lnTo>
                  <a:pt x="14" y="0"/>
                </a:lnTo>
                <a:lnTo>
                  <a:pt x="14" y="14"/>
                </a:lnTo>
                <a:lnTo>
                  <a:pt x="0" y="14"/>
                </a:lnTo>
                <a:lnTo>
                  <a:pt x="0" y="22"/>
                </a:lnTo>
                <a:lnTo>
                  <a:pt x="14" y="22"/>
                </a:lnTo>
                <a:lnTo>
                  <a:pt x="14" y="36"/>
                </a:lnTo>
                <a:lnTo>
                  <a:pt x="14"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83" name="Freeform 113"/>
          <p:cNvSpPr>
            <a:spLocks/>
          </p:cNvSpPr>
          <p:nvPr/>
        </p:nvSpPr>
        <p:spPr bwMode="auto">
          <a:xfrm>
            <a:off x="1985328" y="3457714"/>
            <a:ext cx="66675" cy="57150"/>
          </a:xfrm>
          <a:custGeom>
            <a:avLst/>
            <a:gdLst>
              <a:gd name="T0" fmla="*/ 14 w 42"/>
              <a:gd name="T1" fmla="*/ 36 h 36"/>
              <a:gd name="T2" fmla="*/ 24 w 42"/>
              <a:gd name="T3" fmla="*/ 36 h 36"/>
              <a:gd name="T4" fmla="*/ 24 w 42"/>
              <a:gd name="T5" fmla="*/ 22 h 36"/>
              <a:gd name="T6" fmla="*/ 42 w 42"/>
              <a:gd name="T7" fmla="*/ 22 h 36"/>
              <a:gd name="T8" fmla="*/ 42 w 42"/>
              <a:gd name="T9" fmla="*/ 14 h 36"/>
              <a:gd name="T10" fmla="*/ 24 w 42"/>
              <a:gd name="T11" fmla="*/ 14 h 36"/>
              <a:gd name="T12" fmla="*/ 24 w 42"/>
              <a:gd name="T13" fmla="*/ 0 h 36"/>
              <a:gd name="T14" fmla="*/ 14 w 42"/>
              <a:gd name="T15" fmla="*/ 0 h 36"/>
              <a:gd name="T16" fmla="*/ 14 w 42"/>
              <a:gd name="T17" fmla="*/ 14 h 36"/>
              <a:gd name="T18" fmla="*/ 0 w 42"/>
              <a:gd name="T19" fmla="*/ 14 h 36"/>
              <a:gd name="T20" fmla="*/ 0 w 42"/>
              <a:gd name="T21" fmla="*/ 22 h 36"/>
              <a:gd name="T22" fmla="*/ 14 w 42"/>
              <a:gd name="T23" fmla="*/ 22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2"/>
                </a:lnTo>
                <a:lnTo>
                  <a:pt x="42" y="22"/>
                </a:lnTo>
                <a:lnTo>
                  <a:pt x="42" y="14"/>
                </a:lnTo>
                <a:lnTo>
                  <a:pt x="24" y="14"/>
                </a:lnTo>
                <a:lnTo>
                  <a:pt x="24" y="0"/>
                </a:lnTo>
                <a:lnTo>
                  <a:pt x="14" y="0"/>
                </a:lnTo>
                <a:lnTo>
                  <a:pt x="14" y="14"/>
                </a:lnTo>
                <a:lnTo>
                  <a:pt x="0" y="14"/>
                </a:lnTo>
                <a:lnTo>
                  <a:pt x="0" y="22"/>
                </a:lnTo>
                <a:lnTo>
                  <a:pt x="14" y="22"/>
                </a:lnTo>
                <a:lnTo>
                  <a:pt x="14" y="36"/>
                </a:lnTo>
                <a:lnTo>
                  <a:pt x="14"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84" name="Freeform 114"/>
          <p:cNvSpPr>
            <a:spLocks/>
          </p:cNvSpPr>
          <p:nvPr/>
        </p:nvSpPr>
        <p:spPr bwMode="auto">
          <a:xfrm>
            <a:off x="2004378" y="3498989"/>
            <a:ext cx="66675" cy="57150"/>
          </a:xfrm>
          <a:custGeom>
            <a:avLst/>
            <a:gdLst>
              <a:gd name="T0" fmla="*/ 16 w 42"/>
              <a:gd name="T1" fmla="*/ 36 h 36"/>
              <a:gd name="T2" fmla="*/ 24 w 42"/>
              <a:gd name="T3" fmla="*/ 36 h 36"/>
              <a:gd name="T4" fmla="*/ 24 w 42"/>
              <a:gd name="T5" fmla="*/ 22 h 36"/>
              <a:gd name="T6" fmla="*/ 42 w 42"/>
              <a:gd name="T7" fmla="*/ 22 h 36"/>
              <a:gd name="T8" fmla="*/ 42 w 42"/>
              <a:gd name="T9" fmla="*/ 14 h 36"/>
              <a:gd name="T10" fmla="*/ 24 w 42"/>
              <a:gd name="T11" fmla="*/ 14 h 36"/>
              <a:gd name="T12" fmla="*/ 24 w 42"/>
              <a:gd name="T13" fmla="*/ 0 h 36"/>
              <a:gd name="T14" fmla="*/ 16 w 42"/>
              <a:gd name="T15" fmla="*/ 0 h 36"/>
              <a:gd name="T16" fmla="*/ 16 w 42"/>
              <a:gd name="T17" fmla="*/ 14 h 36"/>
              <a:gd name="T18" fmla="*/ 0 w 42"/>
              <a:gd name="T19" fmla="*/ 14 h 36"/>
              <a:gd name="T20" fmla="*/ 0 w 42"/>
              <a:gd name="T21" fmla="*/ 22 h 36"/>
              <a:gd name="T22" fmla="*/ 16 w 42"/>
              <a:gd name="T23" fmla="*/ 22 h 36"/>
              <a:gd name="T24" fmla="*/ 16 w 42"/>
              <a:gd name="T25" fmla="*/ 36 h 36"/>
              <a:gd name="T26" fmla="*/ 16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6" y="36"/>
                </a:moveTo>
                <a:lnTo>
                  <a:pt x="24" y="36"/>
                </a:lnTo>
                <a:lnTo>
                  <a:pt x="24" y="22"/>
                </a:lnTo>
                <a:lnTo>
                  <a:pt x="42" y="22"/>
                </a:lnTo>
                <a:lnTo>
                  <a:pt x="42"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85" name="Freeform 115"/>
          <p:cNvSpPr>
            <a:spLocks/>
          </p:cNvSpPr>
          <p:nvPr/>
        </p:nvSpPr>
        <p:spPr bwMode="auto">
          <a:xfrm>
            <a:off x="2067878" y="3603764"/>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86" name="Freeform 116"/>
          <p:cNvSpPr>
            <a:spLocks/>
          </p:cNvSpPr>
          <p:nvPr/>
        </p:nvSpPr>
        <p:spPr bwMode="auto">
          <a:xfrm>
            <a:off x="2220278" y="374028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87" name="Freeform 117"/>
          <p:cNvSpPr>
            <a:spLocks/>
          </p:cNvSpPr>
          <p:nvPr/>
        </p:nvSpPr>
        <p:spPr bwMode="auto">
          <a:xfrm>
            <a:off x="2337753" y="3765689"/>
            <a:ext cx="69850" cy="57150"/>
          </a:xfrm>
          <a:custGeom>
            <a:avLst/>
            <a:gdLst>
              <a:gd name="T0" fmla="*/ 16 w 44"/>
              <a:gd name="T1" fmla="*/ 36 h 36"/>
              <a:gd name="T2" fmla="*/ 26 w 44"/>
              <a:gd name="T3" fmla="*/ 36 h 36"/>
              <a:gd name="T4" fmla="*/ 26 w 44"/>
              <a:gd name="T5" fmla="*/ 24 h 36"/>
              <a:gd name="T6" fmla="*/ 44 w 44"/>
              <a:gd name="T7" fmla="*/ 24 h 36"/>
              <a:gd name="T8" fmla="*/ 44 w 44"/>
              <a:gd name="T9" fmla="*/ 16 h 36"/>
              <a:gd name="T10" fmla="*/ 26 w 44"/>
              <a:gd name="T11" fmla="*/ 16 h 36"/>
              <a:gd name="T12" fmla="*/ 26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4"/>
                </a:lnTo>
                <a:lnTo>
                  <a:pt x="44" y="24"/>
                </a:lnTo>
                <a:lnTo>
                  <a:pt x="44" y="16"/>
                </a:lnTo>
                <a:lnTo>
                  <a:pt x="26" y="16"/>
                </a:lnTo>
                <a:lnTo>
                  <a:pt x="26" y="0"/>
                </a:lnTo>
                <a:lnTo>
                  <a:pt x="16" y="0"/>
                </a:lnTo>
                <a:lnTo>
                  <a:pt x="16" y="16"/>
                </a:lnTo>
                <a:lnTo>
                  <a:pt x="0" y="16"/>
                </a:lnTo>
                <a:lnTo>
                  <a:pt x="0" y="24"/>
                </a:lnTo>
                <a:lnTo>
                  <a:pt x="16" y="24"/>
                </a:lnTo>
                <a:lnTo>
                  <a:pt x="16" y="36"/>
                </a:lnTo>
                <a:lnTo>
                  <a:pt x="16"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88" name="Freeform 118"/>
          <p:cNvSpPr>
            <a:spLocks/>
          </p:cNvSpPr>
          <p:nvPr/>
        </p:nvSpPr>
        <p:spPr bwMode="auto">
          <a:xfrm>
            <a:off x="2337753" y="3765689"/>
            <a:ext cx="69850" cy="57150"/>
          </a:xfrm>
          <a:custGeom>
            <a:avLst/>
            <a:gdLst>
              <a:gd name="T0" fmla="*/ 16 w 44"/>
              <a:gd name="T1" fmla="*/ 36 h 36"/>
              <a:gd name="T2" fmla="*/ 26 w 44"/>
              <a:gd name="T3" fmla="*/ 36 h 36"/>
              <a:gd name="T4" fmla="*/ 26 w 44"/>
              <a:gd name="T5" fmla="*/ 24 h 36"/>
              <a:gd name="T6" fmla="*/ 44 w 44"/>
              <a:gd name="T7" fmla="*/ 24 h 36"/>
              <a:gd name="T8" fmla="*/ 44 w 44"/>
              <a:gd name="T9" fmla="*/ 16 h 36"/>
              <a:gd name="T10" fmla="*/ 26 w 44"/>
              <a:gd name="T11" fmla="*/ 16 h 36"/>
              <a:gd name="T12" fmla="*/ 26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4"/>
                </a:lnTo>
                <a:lnTo>
                  <a:pt x="44" y="24"/>
                </a:lnTo>
                <a:lnTo>
                  <a:pt x="44" y="16"/>
                </a:lnTo>
                <a:lnTo>
                  <a:pt x="26" y="16"/>
                </a:lnTo>
                <a:lnTo>
                  <a:pt x="26" y="0"/>
                </a:lnTo>
                <a:lnTo>
                  <a:pt x="16" y="0"/>
                </a:lnTo>
                <a:lnTo>
                  <a:pt x="16" y="16"/>
                </a:lnTo>
                <a:lnTo>
                  <a:pt x="0" y="16"/>
                </a:lnTo>
                <a:lnTo>
                  <a:pt x="0" y="24"/>
                </a:lnTo>
                <a:lnTo>
                  <a:pt x="16" y="24"/>
                </a:lnTo>
                <a:lnTo>
                  <a:pt x="16" y="36"/>
                </a:lnTo>
                <a:lnTo>
                  <a:pt x="16"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89" name="Freeform 119"/>
          <p:cNvSpPr>
            <a:spLocks/>
          </p:cNvSpPr>
          <p:nvPr/>
        </p:nvSpPr>
        <p:spPr bwMode="auto">
          <a:xfrm>
            <a:off x="2407603" y="38228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90" name="Freeform 120"/>
          <p:cNvSpPr>
            <a:spLocks/>
          </p:cNvSpPr>
          <p:nvPr/>
        </p:nvSpPr>
        <p:spPr bwMode="auto">
          <a:xfrm>
            <a:off x="2407603" y="38228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91" name="Freeform 121"/>
          <p:cNvSpPr>
            <a:spLocks/>
          </p:cNvSpPr>
          <p:nvPr/>
        </p:nvSpPr>
        <p:spPr bwMode="auto">
          <a:xfrm>
            <a:off x="2423478" y="3864114"/>
            <a:ext cx="66675" cy="57150"/>
          </a:xfrm>
          <a:custGeom>
            <a:avLst/>
            <a:gdLst>
              <a:gd name="T0" fmla="*/ 14 w 42"/>
              <a:gd name="T1" fmla="*/ 36 h 36"/>
              <a:gd name="T2" fmla="*/ 24 w 42"/>
              <a:gd name="T3" fmla="*/ 36 h 36"/>
              <a:gd name="T4" fmla="*/ 24 w 42"/>
              <a:gd name="T5" fmla="*/ 24 h 36"/>
              <a:gd name="T6" fmla="*/ 42 w 42"/>
              <a:gd name="T7" fmla="*/ 24 h 36"/>
              <a:gd name="T8" fmla="*/ 42 w 42"/>
              <a:gd name="T9" fmla="*/ 16 h 36"/>
              <a:gd name="T10" fmla="*/ 24 w 42"/>
              <a:gd name="T11" fmla="*/ 16 h 36"/>
              <a:gd name="T12" fmla="*/ 24 w 42"/>
              <a:gd name="T13" fmla="*/ 0 h 36"/>
              <a:gd name="T14" fmla="*/ 14 w 42"/>
              <a:gd name="T15" fmla="*/ 0 h 36"/>
              <a:gd name="T16" fmla="*/ 14 w 42"/>
              <a:gd name="T17" fmla="*/ 16 h 36"/>
              <a:gd name="T18" fmla="*/ 0 w 42"/>
              <a:gd name="T19" fmla="*/ 16 h 36"/>
              <a:gd name="T20" fmla="*/ 0 w 42"/>
              <a:gd name="T21" fmla="*/ 24 h 36"/>
              <a:gd name="T22" fmla="*/ 14 w 42"/>
              <a:gd name="T23" fmla="*/ 24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4"/>
                </a:lnTo>
                <a:lnTo>
                  <a:pt x="42" y="24"/>
                </a:lnTo>
                <a:lnTo>
                  <a:pt x="42" y="16"/>
                </a:lnTo>
                <a:lnTo>
                  <a:pt x="24" y="16"/>
                </a:lnTo>
                <a:lnTo>
                  <a:pt x="24" y="0"/>
                </a:lnTo>
                <a:lnTo>
                  <a:pt x="14" y="0"/>
                </a:lnTo>
                <a:lnTo>
                  <a:pt x="14" y="16"/>
                </a:lnTo>
                <a:lnTo>
                  <a:pt x="0" y="16"/>
                </a:lnTo>
                <a:lnTo>
                  <a:pt x="0" y="24"/>
                </a:lnTo>
                <a:lnTo>
                  <a:pt x="14" y="24"/>
                </a:lnTo>
                <a:lnTo>
                  <a:pt x="14" y="36"/>
                </a:lnTo>
                <a:lnTo>
                  <a:pt x="14"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92" name="Freeform 122"/>
          <p:cNvSpPr>
            <a:spLocks/>
          </p:cNvSpPr>
          <p:nvPr/>
        </p:nvSpPr>
        <p:spPr bwMode="auto">
          <a:xfrm>
            <a:off x="2423478" y="3864114"/>
            <a:ext cx="66675" cy="57150"/>
          </a:xfrm>
          <a:custGeom>
            <a:avLst/>
            <a:gdLst>
              <a:gd name="T0" fmla="*/ 14 w 42"/>
              <a:gd name="T1" fmla="*/ 36 h 36"/>
              <a:gd name="T2" fmla="*/ 24 w 42"/>
              <a:gd name="T3" fmla="*/ 36 h 36"/>
              <a:gd name="T4" fmla="*/ 24 w 42"/>
              <a:gd name="T5" fmla="*/ 24 h 36"/>
              <a:gd name="T6" fmla="*/ 42 w 42"/>
              <a:gd name="T7" fmla="*/ 24 h 36"/>
              <a:gd name="T8" fmla="*/ 42 w 42"/>
              <a:gd name="T9" fmla="*/ 16 h 36"/>
              <a:gd name="T10" fmla="*/ 24 w 42"/>
              <a:gd name="T11" fmla="*/ 16 h 36"/>
              <a:gd name="T12" fmla="*/ 24 w 42"/>
              <a:gd name="T13" fmla="*/ 0 h 36"/>
              <a:gd name="T14" fmla="*/ 14 w 42"/>
              <a:gd name="T15" fmla="*/ 0 h 36"/>
              <a:gd name="T16" fmla="*/ 14 w 42"/>
              <a:gd name="T17" fmla="*/ 16 h 36"/>
              <a:gd name="T18" fmla="*/ 0 w 42"/>
              <a:gd name="T19" fmla="*/ 16 h 36"/>
              <a:gd name="T20" fmla="*/ 0 w 42"/>
              <a:gd name="T21" fmla="*/ 24 h 36"/>
              <a:gd name="T22" fmla="*/ 14 w 42"/>
              <a:gd name="T23" fmla="*/ 24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4"/>
                </a:lnTo>
                <a:lnTo>
                  <a:pt x="42" y="24"/>
                </a:lnTo>
                <a:lnTo>
                  <a:pt x="42" y="16"/>
                </a:lnTo>
                <a:lnTo>
                  <a:pt x="24" y="16"/>
                </a:lnTo>
                <a:lnTo>
                  <a:pt x="24" y="0"/>
                </a:lnTo>
                <a:lnTo>
                  <a:pt x="14" y="0"/>
                </a:lnTo>
                <a:lnTo>
                  <a:pt x="14" y="16"/>
                </a:lnTo>
                <a:lnTo>
                  <a:pt x="0" y="16"/>
                </a:lnTo>
                <a:lnTo>
                  <a:pt x="0" y="24"/>
                </a:lnTo>
                <a:lnTo>
                  <a:pt x="14" y="24"/>
                </a:lnTo>
                <a:lnTo>
                  <a:pt x="14" y="36"/>
                </a:lnTo>
                <a:lnTo>
                  <a:pt x="14"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93" name="Freeform 123"/>
          <p:cNvSpPr>
            <a:spLocks/>
          </p:cNvSpPr>
          <p:nvPr/>
        </p:nvSpPr>
        <p:spPr bwMode="auto">
          <a:xfrm>
            <a:off x="2458403" y="3956189"/>
            <a:ext cx="66675" cy="57150"/>
          </a:xfrm>
          <a:custGeom>
            <a:avLst/>
            <a:gdLst>
              <a:gd name="T0" fmla="*/ 14 w 42"/>
              <a:gd name="T1" fmla="*/ 36 h 36"/>
              <a:gd name="T2" fmla="*/ 24 w 42"/>
              <a:gd name="T3" fmla="*/ 36 h 36"/>
              <a:gd name="T4" fmla="*/ 24 w 42"/>
              <a:gd name="T5" fmla="*/ 22 h 36"/>
              <a:gd name="T6" fmla="*/ 42 w 42"/>
              <a:gd name="T7" fmla="*/ 22 h 36"/>
              <a:gd name="T8" fmla="*/ 42 w 42"/>
              <a:gd name="T9" fmla="*/ 14 h 36"/>
              <a:gd name="T10" fmla="*/ 24 w 42"/>
              <a:gd name="T11" fmla="*/ 14 h 36"/>
              <a:gd name="T12" fmla="*/ 24 w 42"/>
              <a:gd name="T13" fmla="*/ 0 h 36"/>
              <a:gd name="T14" fmla="*/ 14 w 42"/>
              <a:gd name="T15" fmla="*/ 0 h 36"/>
              <a:gd name="T16" fmla="*/ 14 w 42"/>
              <a:gd name="T17" fmla="*/ 14 h 36"/>
              <a:gd name="T18" fmla="*/ 0 w 42"/>
              <a:gd name="T19" fmla="*/ 14 h 36"/>
              <a:gd name="T20" fmla="*/ 0 w 42"/>
              <a:gd name="T21" fmla="*/ 22 h 36"/>
              <a:gd name="T22" fmla="*/ 14 w 42"/>
              <a:gd name="T23" fmla="*/ 22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2"/>
                </a:lnTo>
                <a:lnTo>
                  <a:pt x="42" y="22"/>
                </a:lnTo>
                <a:lnTo>
                  <a:pt x="42" y="14"/>
                </a:lnTo>
                <a:lnTo>
                  <a:pt x="24" y="14"/>
                </a:lnTo>
                <a:lnTo>
                  <a:pt x="24" y="0"/>
                </a:lnTo>
                <a:lnTo>
                  <a:pt x="14" y="0"/>
                </a:lnTo>
                <a:lnTo>
                  <a:pt x="14" y="14"/>
                </a:lnTo>
                <a:lnTo>
                  <a:pt x="0" y="14"/>
                </a:lnTo>
                <a:lnTo>
                  <a:pt x="0" y="22"/>
                </a:lnTo>
                <a:lnTo>
                  <a:pt x="14" y="22"/>
                </a:lnTo>
                <a:lnTo>
                  <a:pt x="14" y="36"/>
                </a:lnTo>
                <a:lnTo>
                  <a:pt x="14"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94" name="Freeform 124"/>
          <p:cNvSpPr>
            <a:spLocks/>
          </p:cNvSpPr>
          <p:nvPr/>
        </p:nvSpPr>
        <p:spPr bwMode="auto">
          <a:xfrm>
            <a:off x="2610803" y="3984764"/>
            <a:ext cx="65088" cy="57150"/>
          </a:xfrm>
          <a:custGeom>
            <a:avLst/>
            <a:gdLst>
              <a:gd name="T0" fmla="*/ 14 w 41"/>
              <a:gd name="T1" fmla="*/ 36 h 36"/>
              <a:gd name="T2" fmla="*/ 23 w 41"/>
              <a:gd name="T3" fmla="*/ 36 h 36"/>
              <a:gd name="T4" fmla="*/ 23 w 41"/>
              <a:gd name="T5" fmla="*/ 22 h 36"/>
              <a:gd name="T6" fmla="*/ 41 w 41"/>
              <a:gd name="T7" fmla="*/ 22 h 36"/>
              <a:gd name="T8" fmla="*/ 41 w 41"/>
              <a:gd name="T9" fmla="*/ 14 h 36"/>
              <a:gd name="T10" fmla="*/ 23 w 41"/>
              <a:gd name="T11" fmla="*/ 14 h 36"/>
              <a:gd name="T12" fmla="*/ 23 w 41"/>
              <a:gd name="T13" fmla="*/ 0 h 36"/>
              <a:gd name="T14" fmla="*/ 14 w 41"/>
              <a:gd name="T15" fmla="*/ 0 h 36"/>
              <a:gd name="T16" fmla="*/ 14 w 41"/>
              <a:gd name="T17" fmla="*/ 14 h 36"/>
              <a:gd name="T18" fmla="*/ 0 w 41"/>
              <a:gd name="T19" fmla="*/ 14 h 36"/>
              <a:gd name="T20" fmla="*/ 0 w 41"/>
              <a:gd name="T21" fmla="*/ 22 h 36"/>
              <a:gd name="T22" fmla="*/ 14 w 41"/>
              <a:gd name="T23" fmla="*/ 22 h 36"/>
              <a:gd name="T24" fmla="*/ 14 w 41"/>
              <a:gd name="T25" fmla="*/ 36 h 36"/>
              <a:gd name="T26" fmla="*/ 14 w 41"/>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36">
                <a:moveTo>
                  <a:pt x="14" y="36"/>
                </a:moveTo>
                <a:lnTo>
                  <a:pt x="23" y="36"/>
                </a:lnTo>
                <a:lnTo>
                  <a:pt x="23" y="22"/>
                </a:lnTo>
                <a:lnTo>
                  <a:pt x="41" y="22"/>
                </a:lnTo>
                <a:lnTo>
                  <a:pt x="41" y="14"/>
                </a:lnTo>
                <a:lnTo>
                  <a:pt x="23" y="14"/>
                </a:lnTo>
                <a:lnTo>
                  <a:pt x="23" y="0"/>
                </a:lnTo>
                <a:lnTo>
                  <a:pt x="14" y="0"/>
                </a:lnTo>
                <a:lnTo>
                  <a:pt x="14" y="14"/>
                </a:lnTo>
                <a:lnTo>
                  <a:pt x="0" y="14"/>
                </a:lnTo>
                <a:lnTo>
                  <a:pt x="0" y="22"/>
                </a:lnTo>
                <a:lnTo>
                  <a:pt x="14" y="22"/>
                </a:lnTo>
                <a:lnTo>
                  <a:pt x="14" y="36"/>
                </a:lnTo>
                <a:lnTo>
                  <a:pt x="14"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95" name="Freeform 125"/>
          <p:cNvSpPr>
            <a:spLocks/>
          </p:cNvSpPr>
          <p:nvPr/>
        </p:nvSpPr>
        <p:spPr bwMode="auto">
          <a:xfrm>
            <a:off x="2656841" y="4000639"/>
            <a:ext cx="69850" cy="57150"/>
          </a:xfrm>
          <a:custGeom>
            <a:avLst/>
            <a:gdLst>
              <a:gd name="T0" fmla="*/ 16 w 44"/>
              <a:gd name="T1" fmla="*/ 36 h 36"/>
              <a:gd name="T2" fmla="*/ 26 w 44"/>
              <a:gd name="T3" fmla="*/ 36 h 36"/>
              <a:gd name="T4" fmla="*/ 26 w 44"/>
              <a:gd name="T5" fmla="*/ 22 h 36"/>
              <a:gd name="T6" fmla="*/ 44 w 44"/>
              <a:gd name="T7" fmla="*/ 22 h 36"/>
              <a:gd name="T8" fmla="*/ 44 w 44"/>
              <a:gd name="T9" fmla="*/ 16 h 36"/>
              <a:gd name="T10" fmla="*/ 26 w 44"/>
              <a:gd name="T11" fmla="*/ 16 h 36"/>
              <a:gd name="T12" fmla="*/ 26 w 44"/>
              <a:gd name="T13" fmla="*/ 0 h 36"/>
              <a:gd name="T14" fmla="*/ 16 w 44"/>
              <a:gd name="T15" fmla="*/ 0 h 36"/>
              <a:gd name="T16" fmla="*/ 16 w 44"/>
              <a:gd name="T17" fmla="*/ 16 h 36"/>
              <a:gd name="T18" fmla="*/ 0 w 44"/>
              <a:gd name="T19" fmla="*/ 16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2"/>
                </a:lnTo>
                <a:lnTo>
                  <a:pt x="44" y="22"/>
                </a:lnTo>
                <a:lnTo>
                  <a:pt x="44" y="16"/>
                </a:lnTo>
                <a:lnTo>
                  <a:pt x="26" y="16"/>
                </a:lnTo>
                <a:lnTo>
                  <a:pt x="26" y="0"/>
                </a:lnTo>
                <a:lnTo>
                  <a:pt x="16" y="0"/>
                </a:lnTo>
                <a:lnTo>
                  <a:pt x="16" y="16"/>
                </a:lnTo>
                <a:lnTo>
                  <a:pt x="0" y="16"/>
                </a:lnTo>
                <a:lnTo>
                  <a:pt x="0" y="22"/>
                </a:lnTo>
                <a:lnTo>
                  <a:pt x="16" y="22"/>
                </a:lnTo>
                <a:lnTo>
                  <a:pt x="16" y="36"/>
                </a:lnTo>
                <a:lnTo>
                  <a:pt x="16"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96" name="Freeform 126"/>
          <p:cNvSpPr>
            <a:spLocks/>
          </p:cNvSpPr>
          <p:nvPr/>
        </p:nvSpPr>
        <p:spPr bwMode="auto">
          <a:xfrm>
            <a:off x="2707641" y="4000639"/>
            <a:ext cx="66675" cy="57150"/>
          </a:xfrm>
          <a:custGeom>
            <a:avLst/>
            <a:gdLst>
              <a:gd name="T0" fmla="*/ 14 w 42"/>
              <a:gd name="T1" fmla="*/ 36 h 36"/>
              <a:gd name="T2" fmla="*/ 24 w 42"/>
              <a:gd name="T3" fmla="*/ 36 h 36"/>
              <a:gd name="T4" fmla="*/ 24 w 42"/>
              <a:gd name="T5" fmla="*/ 22 h 36"/>
              <a:gd name="T6" fmla="*/ 42 w 42"/>
              <a:gd name="T7" fmla="*/ 22 h 36"/>
              <a:gd name="T8" fmla="*/ 42 w 42"/>
              <a:gd name="T9" fmla="*/ 16 h 36"/>
              <a:gd name="T10" fmla="*/ 24 w 42"/>
              <a:gd name="T11" fmla="*/ 16 h 36"/>
              <a:gd name="T12" fmla="*/ 24 w 42"/>
              <a:gd name="T13" fmla="*/ 0 h 36"/>
              <a:gd name="T14" fmla="*/ 14 w 42"/>
              <a:gd name="T15" fmla="*/ 0 h 36"/>
              <a:gd name="T16" fmla="*/ 14 w 42"/>
              <a:gd name="T17" fmla="*/ 16 h 36"/>
              <a:gd name="T18" fmla="*/ 0 w 42"/>
              <a:gd name="T19" fmla="*/ 16 h 36"/>
              <a:gd name="T20" fmla="*/ 0 w 42"/>
              <a:gd name="T21" fmla="*/ 22 h 36"/>
              <a:gd name="T22" fmla="*/ 14 w 42"/>
              <a:gd name="T23" fmla="*/ 22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2"/>
                </a:lnTo>
                <a:lnTo>
                  <a:pt x="42" y="22"/>
                </a:lnTo>
                <a:lnTo>
                  <a:pt x="42" y="16"/>
                </a:lnTo>
                <a:lnTo>
                  <a:pt x="24" y="16"/>
                </a:lnTo>
                <a:lnTo>
                  <a:pt x="24" y="0"/>
                </a:lnTo>
                <a:lnTo>
                  <a:pt x="14" y="0"/>
                </a:lnTo>
                <a:lnTo>
                  <a:pt x="14" y="16"/>
                </a:lnTo>
                <a:lnTo>
                  <a:pt x="0" y="16"/>
                </a:lnTo>
                <a:lnTo>
                  <a:pt x="0" y="22"/>
                </a:lnTo>
                <a:lnTo>
                  <a:pt x="14" y="22"/>
                </a:lnTo>
                <a:lnTo>
                  <a:pt x="14" y="36"/>
                </a:lnTo>
                <a:lnTo>
                  <a:pt x="14"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97" name="Freeform 127"/>
          <p:cNvSpPr>
            <a:spLocks/>
          </p:cNvSpPr>
          <p:nvPr/>
        </p:nvSpPr>
        <p:spPr bwMode="auto">
          <a:xfrm>
            <a:off x="2790191" y="4029214"/>
            <a:ext cx="69850" cy="57150"/>
          </a:xfrm>
          <a:custGeom>
            <a:avLst/>
            <a:gdLst>
              <a:gd name="T0" fmla="*/ 16 w 44"/>
              <a:gd name="T1" fmla="*/ 36 h 36"/>
              <a:gd name="T2" fmla="*/ 26 w 44"/>
              <a:gd name="T3" fmla="*/ 36 h 36"/>
              <a:gd name="T4" fmla="*/ 26 w 44"/>
              <a:gd name="T5" fmla="*/ 24 h 36"/>
              <a:gd name="T6" fmla="*/ 44 w 44"/>
              <a:gd name="T7" fmla="*/ 24 h 36"/>
              <a:gd name="T8" fmla="*/ 44 w 44"/>
              <a:gd name="T9" fmla="*/ 16 h 36"/>
              <a:gd name="T10" fmla="*/ 26 w 44"/>
              <a:gd name="T11" fmla="*/ 16 h 36"/>
              <a:gd name="T12" fmla="*/ 26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4"/>
                </a:lnTo>
                <a:lnTo>
                  <a:pt x="44" y="24"/>
                </a:lnTo>
                <a:lnTo>
                  <a:pt x="44" y="16"/>
                </a:lnTo>
                <a:lnTo>
                  <a:pt x="26" y="16"/>
                </a:lnTo>
                <a:lnTo>
                  <a:pt x="26" y="0"/>
                </a:lnTo>
                <a:lnTo>
                  <a:pt x="16" y="0"/>
                </a:lnTo>
                <a:lnTo>
                  <a:pt x="16" y="16"/>
                </a:lnTo>
                <a:lnTo>
                  <a:pt x="0" y="16"/>
                </a:lnTo>
                <a:lnTo>
                  <a:pt x="0" y="24"/>
                </a:lnTo>
                <a:lnTo>
                  <a:pt x="16" y="24"/>
                </a:lnTo>
                <a:lnTo>
                  <a:pt x="16" y="36"/>
                </a:lnTo>
                <a:lnTo>
                  <a:pt x="16"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98" name="Freeform 128"/>
          <p:cNvSpPr>
            <a:spLocks/>
          </p:cNvSpPr>
          <p:nvPr/>
        </p:nvSpPr>
        <p:spPr bwMode="auto">
          <a:xfrm>
            <a:off x="2894966" y="4108589"/>
            <a:ext cx="66675" cy="57150"/>
          </a:xfrm>
          <a:custGeom>
            <a:avLst/>
            <a:gdLst>
              <a:gd name="T0" fmla="*/ 14 w 42"/>
              <a:gd name="T1" fmla="*/ 36 h 36"/>
              <a:gd name="T2" fmla="*/ 24 w 42"/>
              <a:gd name="T3" fmla="*/ 36 h 36"/>
              <a:gd name="T4" fmla="*/ 24 w 42"/>
              <a:gd name="T5" fmla="*/ 22 h 36"/>
              <a:gd name="T6" fmla="*/ 42 w 42"/>
              <a:gd name="T7" fmla="*/ 22 h 36"/>
              <a:gd name="T8" fmla="*/ 42 w 42"/>
              <a:gd name="T9" fmla="*/ 14 h 36"/>
              <a:gd name="T10" fmla="*/ 24 w 42"/>
              <a:gd name="T11" fmla="*/ 14 h 36"/>
              <a:gd name="T12" fmla="*/ 24 w 42"/>
              <a:gd name="T13" fmla="*/ 0 h 36"/>
              <a:gd name="T14" fmla="*/ 14 w 42"/>
              <a:gd name="T15" fmla="*/ 0 h 36"/>
              <a:gd name="T16" fmla="*/ 14 w 42"/>
              <a:gd name="T17" fmla="*/ 14 h 36"/>
              <a:gd name="T18" fmla="*/ 0 w 42"/>
              <a:gd name="T19" fmla="*/ 14 h 36"/>
              <a:gd name="T20" fmla="*/ 0 w 42"/>
              <a:gd name="T21" fmla="*/ 22 h 36"/>
              <a:gd name="T22" fmla="*/ 14 w 42"/>
              <a:gd name="T23" fmla="*/ 22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2"/>
                </a:lnTo>
                <a:lnTo>
                  <a:pt x="42" y="22"/>
                </a:lnTo>
                <a:lnTo>
                  <a:pt x="42" y="14"/>
                </a:lnTo>
                <a:lnTo>
                  <a:pt x="24" y="14"/>
                </a:lnTo>
                <a:lnTo>
                  <a:pt x="24" y="0"/>
                </a:lnTo>
                <a:lnTo>
                  <a:pt x="14" y="0"/>
                </a:lnTo>
                <a:lnTo>
                  <a:pt x="14" y="14"/>
                </a:lnTo>
                <a:lnTo>
                  <a:pt x="0" y="14"/>
                </a:lnTo>
                <a:lnTo>
                  <a:pt x="0" y="22"/>
                </a:lnTo>
                <a:lnTo>
                  <a:pt x="14" y="22"/>
                </a:lnTo>
                <a:lnTo>
                  <a:pt x="14" y="36"/>
                </a:lnTo>
                <a:lnTo>
                  <a:pt x="14"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99" name="Freeform 129"/>
          <p:cNvSpPr>
            <a:spLocks/>
          </p:cNvSpPr>
          <p:nvPr/>
        </p:nvSpPr>
        <p:spPr bwMode="auto">
          <a:xfrm>
            <a:off x="2894966" y="4108589"/>
            <a:ext cx="66675" cy="57150"/>
          </a:xfrm>
          <a:custGeom>
            <a:avLst/>
            <a:gdLst>
              <a:gd name="T0" fmla="*/ 14 w 42"/>
              <a:gd name="T1" fmla="*/ 36 h 36"/>
              <a:gd name="T2" fmla="*/ 24 w 42"/>
              <a:gd name="T3" fmla="*/ 36 h 36"/>
              <a:gd name="T4" fmla="*/ 24 w 42"/>
              <a:gd name="T5" fmla="*/ 22 h 36"/>
              <a:gd name="T6" fmla="*/ 42 w 42"/>
              <a:gd name="T7" fmla="*/ 22 h 36"/>
              <a:gd name="T8" fmla="*/ 42 w 42"/>
              <a:gd name="T9" fmla="*/ 14 h 36"/>
              <a:gd name="T10" fmla="*/ 24 w 42"/>
              <a:gd name="T11" fmla="*/ 14 h 36"/>
              <a:gd name="T12" fmla="*/ 24 w 42"/>
              <a:gd name="T13" fmla="*/ 0 h 36"/>
              <a:gd name="T14" fmla="*/ 14 w 42"/>
              <a:gd name="T15" fmla="*/ 0 h 36"/>
              <a:gd name="T16" fmla="*/ 14 w 42"/>
              <a:gd name="T17" fmla="*/ 14 h 36"/>
              <a:gd name="T18" fmla="*/ 0 w 42"/>
              <a:gd name="T19" fmla="*/ 14 h 36"/>
              <a:gd name="T20" fmla="*/ 0 w 42"/>
              <a:gd name="T21" fmla="*/ 22 h 36"/>
              <a:gd name="T22" fmla="*/ 14 w 42"/>
              <a:gd name="T23" fmla="*/ 22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2"/>
                </a:lnTo>
                <a:lnTo>
                  <a:pt x="42" y="22"/>
                </a:lnTo>
                <a:lnTo>
                  <a:pt x="42" y="14"/>
                </a:lnTo>
                <a:lnTo>
                  <a:pt x="24" y="14"/>
                </a:lnTo>
                <a:lnTo>
                  <a:pt x="24" y="0"/>
                </a:lnTo>
                <a:lnTo>
                  <a:pt x="14" y="0"/>
                </a:lnTo>
                <a:lnTo>
                  <a:pt x="14" y="14"/>
                </a:lnTo>
                <a:lnTo>
                  <a:pt x="0" y="14"/>
                </a:lnTo>
                <a:lnTo>
                  <a:pt x="0" y="22"/>
                </a:lnTo>
                <a:lnTo>
                  <a:pt x="14" y="22"/>
                </a:lnTo>
                <a:lnTo>
                  <a:pt x="14" y="36"/>
                </a:lnTo>
                <a:lnTo>
                  <a:pt x="14"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00" name="Freeform 130"/>
          <p:cNvSpPr>
            <a:spLocks/>
          </p:cNvSpPr>
          <p:nvPr/>
        </p:nvSpPr>
        <p:spPr bwMode="auto">
          <a:xfrm>
            <a:off x="2907666" y="4156214"/>
            <a:ext cx="69850" cy="57150"/>
          </a:xfrm>
          <a:custGeom>
            <a:avLst/>
            <a:gdLst>
              <a:gd name="T0" fmla="*/ 16 w 44"/>
              <a:gd name="T1" fmla="*/ 36 h 36"/>
              <a:gd name="T2" fmla="*/ 26 w 44"/>
              <a:gd name="T3" fmla="*/ 36 h 36"/>
              <a:gd name="T4" fmla="*/ 26 w 44"/>
              <a:gd name="T5" fmla="*/ 24 h 36"/>
              <a:gd name="T6" fmla="*/ 44 w 44"/>
              <a:gd name="T7" fmla="*/ 24 h 36"/>
              <a:gd name="T8" fmla="*/ 44 w 44"/>
              <a:gd name="T9" fmla="*/ 16 h 36"/>
              <a:gd name="T10" fmla="*/ 26 w 44"/>
              <a:gd name="T11" fmla="*/ 16 h 36"/>
              <a:gd name="T12" fmla="*/ 26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4"/>
                </a:lnTo>
                <a:lnTo>
                  <a:pt x="44" y="24"/>
                </a:lnTo>
                <a:lnTo>
                  <a:pt x="44" y="16"/>
                </a:lnTo>
                <a:lnTo>
                  <a:pt x="26" y="16"/>
                </a:lnTo>
                <a:lnTo>
                  <a:pt x="26"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101" name="Freeform 131"/>
          <p:cNvSpPr>
            <a:spLocks/>
          </p:cNvSpPr>
          <p:nvPr/>
        </p:nvSpPr>
        <p:spPr bwMode="auto">
          <a:xfrm>
            <a:off x="2907666" y="4156214"/>
            <a:ext cx="69850" cy="57150"/>
          </a:xfrm>
          <a:custGeom>
            <a:avLst/>
            <a:gdLst>
              <a:gd name="T0" fmla="*/ 16 w 44"/>
              <a:gd name="T1" fmla="*/ 36 h 36"/>
              <a:gd name="T2" fmla="*/ 26 w 44"/>
              <a:gd name="T3" fmla="*/ 36 h 36"/>
              <a:gd name="T4" fmla="*/ 26 w 44"/>
              <a:gd name="T5" fmla="*/ 24 h 36"/>
              <a:gd name="T6" fmla="*/ 44 w 44"/>
              <a:gd name="T7" fmla="*/ 24 h 36"/>
              <a:gd name="T8" fmla="*/ 44 w 44"/>
              <a:gd name="T9" fmla="*/ 16 h 36"/>
              <a:gd name="T10" fmla="*/ 26 w 44"/>
              <a:gd name="T11" fmla="*/ 16 h 36"/>
              <a:gd name="T12" fmla="*/ 26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4"/>
                </a:lnTo>
                <a:lnTo>
                  <a:pt x="44" y="24"/>
                </a:lnTo>
                <a:lnTo>
                  <a:pt x="44" y="16"/>
                </a:lnTo>
                <a:lnTo>
                  <a:pt x="26" y="16"/>
                </a:lnTo>
                <a:lnTo>
                  <a:pt x="26"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102" name="Freeform 132"/>
          <p:cNvSpPr>
            <a:spLocks/>
          </p:cNvSpPr>
          <p:nvPr/>
        </p:nvSpPr>
        <p:spPr bwMode="auto">
          <a:xfrm>
            <a:off x="2907666" y="4156214"/>
            <a:ext cx="69850" cy="57150"/>
          </a:xfrm>
          <a:custGeom>
            <a:avLst/>
            <a:gdLst>
              <a:gd name="T0" fmla="*/ 16 w 44"/>
              <a:gd name="T1" fmla="*/ 36 h 36"/>
              <a:gd name="T2" fmla="*/ 26 w 44"/>
              <a:gd name="T3" fmla="*/ 36 h 36"/>
              <a:gd name="T4" fmla="*/ 26 w 44"/>
              <a:gd name="T5" fmla="*/ 24 h 36"/>
              <a:gd name="T6" fmla="*/ 44 w 44"/>
              <a:gd name="T7" fmla="*/ 24 h 36"/>
              <a:gd name="T8" fmla="*/ 44 w 44"/>
              <a:gd name="T9" fmla="*/ 16 h 36"/>
              <a:gd name="T10" fmla="*/ 26 w 44"/>
              <a:gd name="T11" fmla="*/ 16 h 36"/>
              <a:gd name="T12" fmla="*/ 26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4"/>
                </a:lnTo>
                <a:lnTo>
                  <a:pt x="44" y="24"/>
                </a:lnTo>
                <a:lnTo>
                  <a:pt x="44" y="16"/>
                </a:lnTo>
                <a:lnTo>
                  <a:pt x="26" y="16"/>
                </a:lnTo>
                <a:lnTo>
                  <a:pt x="26" y="0"/>
                </a:lnTo>
                <a:lnTo>
                  <a:pt x="16" y="0"/>
                </a:lnTo>
                <a:lnTo>
                  <a:pt x="16" y="16"/>
                </a:lnTo>
                <a:lnTo>
                  <a:pt x="0" y="16"/>
                </a:lnTo>
                <a:lnTo>
                  <a:pt x="0" y="24"/>
                </a:lnTo>
                <a:lnTo>
                  <a:pt x="16" y="24"/>
                </a:lnTo>
                <a:lnTo>
                  <a:pt x="16" y="36"/>
                </a:lnTo>
                <a:lnTo>
                  <a:pt x="16"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03" name="Freeform 133"/>
          <p:cNvSpPr>
            <a:spLocks/>
          </p:cNvSpPr>
          <p:nvPr/>
        </p:nvSpPr>
        <p:spPr bwMode="auto">
          <a:xfrm>
            <a:off x="2907666" y="4156214"/>
            <a:ext cx="69850" cy="57150"/>
          </a:xfrm>
          <a:custGeom>
            <a:avLst/>
            <a:gdLst>
              <a:gd name="T0" fmla="*/ 16 w 44"/>
              <a:gd name="T1" fmla="*/ 36 h 36"/>
              <a:gd name="T2" fmla="*/ 26 w 44"/>
              <a:gd name="T3" fmla="*/ 36 h 36"/>
              <a:gd name="T4" fmla="*/ 26 w 44"/>
              <a:gd name="T5" fmla="*/ 24 h 36"/>
              <a:gd name="T6" fmla="*/ 44 w 44"/>
              <a:gd name="T7" fmla="*/ 24 h 36"/>
              <a:gd name="T8" fmla="*/ 44 w 44"/>
              <a:gd name="T9" fmla="*/ 16 h 36"/>
              <a:gd name="T10" fmla="*/ 26 w 44"/>
              <a:gd name="T11" fmla="*/ 16 h 36"/>
              <a:gd name="T12" fmla="*/ 26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4"/>
                </a:lnTo>
                <a:lnTo>
                  <a:pt x="44" y="24"/>
                </a:lnTo>
                <a:lnTo>
                  <a:pt x="44" y="16"/>
                </a:lnTo>
                <a:lnTo>
                  <a:pt x="26" y="16"/>
                </a:lnTo>
                <a:lnTo>
                  <a:pt x="26" y="0"/>
                </a:lnTo>
                <a:lnTo>
                  <a:pt x="16" y="0"/>
                </a:lnTo>
                <a:lnTo>
                  <a:pt x="16" y="16"/>
                </a:lnTo>
                <a:lnTo>
                  <a:pt x="0" y="16"/>
                </a:lnTo>
                <a:lnTo>
                  <a:pt x="0" y="24"/>
                </a:lnTo>
                <a:lnTo>
                  <a:pt x="16" y="24"/>
                </a:lnTo>
                <a:lnTo>
                  <a:pt x="16" y="36"/>
                </a:lnTo>
                <a:lnTo>
                  <a:pt x="16"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04" name="Freeform 134"/>
          <p:cNvSpPr>
            <a:spLocks/>
          </p:cNvSpPr>
          <p:nvPr/>
        </p:nvSpPr>
        <p:spPr bwMode="auto">
          <a:xfrm>
            <a:off x="2907666" y="4156214"/>
            <a:ext cx="69850" cy="57150"/>
          </a:xfrm>
          <a:custGeom>
            <a:avLst/>
            <a:gdLst>
              <a:gd name="T0" fmla="*/ 16 w 44"/>
              <a:gd name="T1" fmla="*/ 36 h 36"/>
              <a:gd name="T2" fmla="*/ 26 w 44"/>
              <a:gd name="T3" fmla="*/ 36 h 36"/>
              <a:gd name="T4" fmla="*/ 26 w 44"/>
              <a:gd name="T5" fmla="*/ 24 h 36"/>
              <a:gd name="T6" fmla="*/ 44 w 44"/>
              <a:gd name="T7" fmla="*/ 24 h 36"/>
              <a:gd name="T8" fmla="*/ 44 w 44"/>
              <a:gd name="T9" fmla="*/ 16 h 36"/>
              <a:gd name="T10" fmla="*/ 26 w 44"/>
              <a:gd name="T11" fmla="*/ 16 h 36"/>
              <a:gd name="T12" fmla="*/ 26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4"/>
                </a:lnTo>
                <a:lnTo>
                  <a:pt x="44" y="24"/>
                </a:lnTo>
                <a:lnTo>
                  <a:pt x="44" y="16"/>
                </a:lnTo>
                <a:lnTo>
                  <a:pt x="26" y="16"/>
                </a:lnTo>
                <a:lnTo>
                  <a:pt x="26" y="0"/>
                </a:lnTo>
                <a:lnTo>
                  <a:pt x="16" y="0"/>
                </a:lnTo>
                <a:lnTo>
                  <a:pt x="16" y="16"/>
                </a:lnTo>
                <a:lnTo>
                  <a:pt x="0" y="16"/>
                </a:lnTo>
                <a:lnTo>
                  <a:pt x="0" y="24"/>
                </a:lnTo>
                <a:lnTo>
                  <a:pt x="16" y="24"/>
                </a:lnTo>
                <a:lnTo>
                  <a:pt x="16" y="36"/>
                </a:lnTo>
                <a:lnTo>
                  <a:pt x="16"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05" name="Freeform 135"/>
          <p:cNvSpPr>
            <a:spLocks/>
          </p:cNvSpPr>
          <p:nvPr/>
        </p:nvSpPr>
        <p:spPr bwMode="auto">
          <a:xfrm>
            <a:off x="2929891" y="4178439"/>
            <a:ext cx="66675" cy="57150"/>
          </a:xfrm>
          <a:custGeom>
            <a:avLst/>
            <a:gdLst>
              <a:gd name="T0" fmla="*/ 14 w 42"/>
              <a:gd name="T1" fmla="*/ 36 h 36"/>
              <a:gd name="T2" fmla="*/ 24 w 42"/>
              <a:gd name="T3" fmla="*/ 36 h 36"/>
              <a:gd name="T4" fmla="*/ 24 w 42"/>
              <a:gd name="T5" fmla="*/ 22 h 36"/>
              <a:gd name="T6" fmla="*/ 42 w 42"/>
              <a:gd name="T7" fmla="*/ 22 h 36"/>
              <a:gd name="T8" fmla="*/ 42 w 42"/>
              <a:gd name="T9" fmla="*/ 14 h 36"/>
              <a:gd name="T10" fmla="*/ 24 w 42"/>
              <a:gd name="T11" fmla="*/ 14 h 36"/>
              <a:gd name="T12" fmla="*/ 24 w 42"/>
              <a:gd name="T13" fmla="*/ 0 h 36"/>
              <a:gd name="T14" fmla="*/ 14 w 42"/>
              <a:gd name="T15" fmla="*/ 0 h 36"/>
              <a:gd name="T16" fmla="*/ 14 w 42"/>
              <a:gd name="T17" fmla="*/ 14 h 36"/>
              <a:gd name="T18" fmla="*/ 0 w 42"/>
              <a:gd name="T19" fmla="*/ 14 h 36"/>
              <a:gd name="T20" fmla="*/ 0 w 42"/>
              <a:gd name="T21" fmla="*/ 22 h 36"/>
              <a:gd name="T22" fmla="*/ 14 w 42"/>
              <a:gd name="T23" fmla="*/ 22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2"/>
                </a:lnTo>
                <a:lnTo>
                  <a:pt x="42" y="22"/>
                </a:lnTo>
                <a:lnTo>
                  <a:pt x="42" y="14"/>
                </a:lnTo>
                <a:lnTo>
                  <a:pt x="24" y="14"/>
                </a:lnTo>
                <a:lnTo>
                  <a:pt x="24" y="0"/>
                </a:lnTo>
                <a:lnTo>
                  <a:pt x="14" y="0"/>
                </a:lnTo>
                <a:lnTo>
                  <a:pt x="14" y="14"/>
                </a:lnTo>
                <a:lnTo>
                  <a:pt x="0" y="14"/>
                </a:lnTo>
                <a:lnTo>
                  <a:pt x="0" y="22"/>
                </a:lnTo>
                <a:lnTo>
                  <a:pt x="14" y="22"/>
                </a:lnTo>
                <a:lnTo>
                  <a:pt x="14" y="36"/>
                </a:lnTo>
                <a:lnTo>
                  <a:pt x="14"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06" name="Freeform 136"/>
          <p:cNvSpPr>
            <a:spLocks/>
          </p:cNvSpPr>
          <p:nvPr/>
        </p:nvSpPr>
        <p:spPr bwMode="auto">
          <a:xfrm>
            <a:off x="2996566" y="4213364"/>
            <a:ext cx="69850" cy="57150"/>
          </a:xfrm>
          <a:custGeom>
            <a:avLst/>
            <a:gdLst>
              <a:gd name="T0" fmla="*/ 16 w 44"/>
              <a:gd name="T1" fmla="*/ 36 h 36"/>
              <a:gd name="T2" fmla="*/ 26 w 44"/>
              <a:gd name="T3" fmla="*/ 36 h 36"/>
              <a:gd name="T4" fmla="*/ 26 w 44"/>
              <a:gd name="T5" fmla="*/ 24 h 36"/>
              <a:gd name="T6" fmla="*/ 44 w 44"/>
              <a:gd name="T7" fmla="*/ 24 h 36"/>
              <a:gd name="T8" fmla="*/ 44 w 44"/>
              <a:gd name="T9" fmla="*/ 16 h 36"/>
              <a:gd name="T10" fmla="*/ 26 w 44"/>
              <a:gd name="T11" fmla="*/ 16 h 36"/>
              <a:gd name="T12" fmla="*/ 26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4"/>
                </a:lnTo>
                <a:lnTo>
                  <a:pt x="44" y="24"/>
                </a:lnTo>
                <a:lnTo>
                  <a:pt x="44" y="16"/>
                </a:lnTo>
                <a:lnTo>
                  <a:pt x="26" y="16"/>
                </a:lnTo>
                <a:lnTo>
                  <a:pt x="26" y="0"/>
                </a:lnTo>
                <a:lnTo>
                  <a:pt x="16" y="0"/>
                </a:lnTo>
                <a:lnTo>
                  <a:pt x="16" y="16"/>
                </a:lnTo>
                <a:lnTo>
                  <a:pt x="0" y="16"/>
                </a:lnTo>
                <a:lnTo>
                  <a:pt x="0" y="24"/>
                </a:lnTo>
                <a:lnTo>
                  <a:pt x="16" y="24"/>
                </a:lnTo>
                <a:lnTo>
                  <a:pt x="16" y="36"/>
                </a:lnTo>
                <a:lnTo>
                  <a:pt x="16"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07" name="Freeform 137"/>
          <p:cNvSpPr>
            <a:spLocks/>
          </p:cNvSpPr>
          <p:nvPr/>
        </p:nvSpPr>
        <p:spPr bwMode="auto">
          <a:xfrm>
            <a:off x="2996566" y="4213364"/>
            <a:ext cx="69850" cy="57150"/>
          </a:xfrm>
          <a:custGeom>
            <a:avLst/>
            <a:gdLst>
              <a:gd name="T0" fmla="*/ 16 w 44"/>
              <a:gd name="T1" fmla="*/ 36 h 36"/>
              <a:gd name="T2" fmla="*/ 26 w 44"/>
              <a:gd name="T3" fmla="*/ 36 h 36"/>
              <a:gd name="T4" fmla="*/ 26 w 44"/>
              <a:gd name="T5" fmla="*/ 24 h 36"/>
              <a:gd name="T6" fmla="*/ 44 w 44"/>
              <a:gd name="T7" fmla="*/ 24 h 36"/>
              <a:gd name="T8" fmla="*/ 44 w 44"/>
              <a:gd name="T9" fmla="*/ 16 h 36"/>
              <a:gd name="T10" fmla="*/ 26 w 44"/>
              <a:gd name="T11" fmla="*/ 16 h 36"/>
              <a:gd name="T12" fmla="*/ 26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4"/>
                </a:lnTo>
                <a:lnTo>
                  <a:pt x="44" y="24"/>
                </a:lnTo>
                <a:lnTo>
                  <a:pt x="44" y="16"/>
                </a:lnTo>
                <a:lnTo>
                  <a:pt x="26" y="16"/>
                </a:lnTo>
                <a:lnTo>
                  <a:pt x="26" y="0"/>
                </a:lnTo>
                <a:lnTo>
                  <a:pt x="16" y="0"/>
                </a:lnTo>
                <a:lnTo>
                  <a:pt x="16" y="16"/>
                </a:lnTo>
                <a:lnTo>
                  <a:pt x="0" y="16"/>
                </a:lnTo>
                <a:lnTo>
                  <a:pt x="0" y="24"/>
                </a:lnTo>
                <a:lnTo>
                  <a:pt x="16" y="24"/>
                </a:lnTo>
                <a:lnTo>
                  <a:pt x="16" y="36"/>
                </a:lnTo>
                <a:lnTo>
                  <a:pt x="16"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08" name="Freeform 138"/>
          <p:cNvSpPr>
            <a:spLocks/>
          </p:cNvSpPr>
          <p:nvPr/>
        </p:nvSpPr>
        <p:spPr bwMode="auto">
          <a:xfrm>
            <a:off x="3028316" y="4213364"/>
            <a:ext cx="66675" cy="57150"/>
          </a:xfrm>
          <a:custGeom>
            <a:avLst/>
            <a:gdLst>
              <a:gd name="T0" fmla="*/ 14 w 42"/>
              <a:gd name="T1" fmla="*/ 36 h 36"/>
              <a:gd name="T2" fmla="*/ 24 w 42"/>
              <a:gd name="T3" fmla="*/ 36 h 36"/>
              <a:gd name="T4" fmla="*/ 24 w 42"/>
              <a:gd name="T5" fmla="*/ 24 h 36"/>
              <a:gd name="T6" fmla="*/ 42 w 42"/>
              <a:gd name="T7" fmla="*/ 24 h 36"/>
              <a:gd name="T8" fmla="*/ 42 w 42"/>
              <a:gd name="T9" fmla="*/ 16 h 36"/>
              <a:gd name="T10" fmla="*/ 24 w 42"/>
              <a:gd name="T11" fmla="*/ 16 h 36"/>
              <a:gd name="T12" fmla="*/ 24 w 42"/>
              <a:gd name="T13" fmla="*/ 0 h 36"/>
              <a:gd name="T14" fmla="*/ 14 w 42"/>
              <a:gd name="T15" fmla="*/ 0 h 36"/>
              <a:gd name="T16" fmla="*/ 14 w 42"/>
              <a:gd name="T17" fmla="*/ 16 h 36"/>
              <a:gd name="T18" fmla="*/ 0 w 42"/>
              <a:gd name="T19" fmla="*/ 16 h 36"/>
              <a:gd name="T20" fmla="*/ 0 w 42"/>
              <a:gd name="T21" fmla="*/ 24 h 36"/>
              <a:gd name="T22" fmla="*/ 14 w 42"/>
              <a:gd name="T23" fmla="*/ 24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4"/>
                </a:lnTo>
                <a:lnTo>
                  <a:pt x="42" y="24"/>
                </a:lnTo>
                <a:lnTo>
                  <a:pt x="42" y="16"/>
                </a:lnTo>
                <a:lnTo>
                  <a:pt x="24" y="16"/>
                </a:lnTo>
                <a:lnTo>
                  <a:pt x="24" y="0"/>
                </a:lnTo>
                <a:lnTo>
                  <a:pt x="14" y="0"/>
                </a:lnTo>
                <a:lnTo>
                  <a:pt x="14" y="16"/>
                </a:lnTo>
                <a:lnTo>
                  <a:pt x="0" y="16"/>
                </a:lnTo>
                <a:lnTo>
                  <a:pt x="0" y="24"/>
                </a:lnTo>
                <a:lnTo>
                  <a:pt x="14" y="24"/>
                </a:lnTo>
                <a:lnTo>
                  <a:pt x="14" y="36"/>
                </a:lnTo>
                <a:lnTo>
                  <a:pt x="14"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09" name="Freeform 139"/>
          <p:cNvSpPr>
            <a:spLocks/>
          </p:cNvSpPr>
          <p:nvPr/>
        </p:nvSpPr>
        <p:spPr bwMode="auto">
          <a:xfrm>
            <a:off x="3082291" y="4213364"/>
            <a:ext cx="66675" cy="57150"/>
          </a:xfrm>
          <a:custGeom>
            <a:avLst/>
            <a:gdLst>
              <a:gd name="T0" fmla="*/ 14 w 42"/>
              <a:gd name="T1" fmla="*/ 36 h 36"/>
              <a:gd name="T2" fmla="*/ 24 w 42"/>
              <a:gd name="T3" fmla="*/ 36 h 36"/>
              <a:gd name="T4" fmla="*/ 24 w 42"/>
              <a:gd name="T5" fmla="*/ 24 h 36"/>
              <a:gd name="T6" fmla="*/ 42 w 42"/>
              <a:gd name="T7" fmla="*/ 24 h 36"/>
              <a:gd name="T8" fmla="*/ 42 w 42"/>
              <a:gd name="T9" fmla="*/ 16 h 36"/>
              <a:gd name="T10" fmla="*/ 24 w 42"/>
              <a:gd name="T11" fmla="*/ 16 h 36"/>
              <a:gd name="T12" fmla="*/ 24 w 42"/>
              <a:gd name="T13" fmla="*/ 0 h 36"/>
              <a:gd name="T14" fmla="*/ 14 w 42"/>
              <a:gd name="T15" fmla="*/ 0 h 36"/>
              <a:gd name="T16" fmla="*/ 14 w 42"/>
              <a:gd name="T17" fmla="*/ 16 h 36"/>
              <a:gd name="T18" fmla="*/ 0 w 42"/>
              <a:gd name="T19" fmla="*/ 16 h 36"/>
              <a:gd name="T20" fmla="*/ 0 w 42"/>
              <a:gd name="T21" fmla="*/ 24 h 36"/>
              <a:gd name="T22" fmla="*/ 14 w 42"/>
              <a:gd name="T23" fmla="*/ 24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4"/>
                </a:lnTo>
                <a:lnTo>
                  <a:pt x="42" y="24"/>
                </a:lnTo>
                <a:lnTo>
                  <a:pt x="42" y="16"/>
                </a:lnTo>
                <a:lnTo>
                  <a:pt x="24" y="16"/>
                </a:lnTo>
                <a:lnTo>
                  <a:pt x="24" y="0"/>
                </a:lnTo>
                <a:lnTo>
                  <a:pt x="14" y="0"/>
                </a:lnTo>
                <a:lnTo>
                  <a:pt x="14" y="16"/>
                </a:lnTo>
                <a:lnTo>
                  <a:pt x="0" y="16"/>
                </a:lnTo>
                <a:lnTo>
                  <a:pt x="0" y="24"/>
                </a:lnTo>
                <a:lnTo>
                  <a:pt x="14" y="24"/>
                </a:lnTo>
                <a:lnTo>
                  <a:pt x="14" y="36"/>
                </a:lnTo>
                <a:lnTo>
                  <a:pt x="14"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10" name="Freeform 140"/>
          <p:cNvSpPr>
            <a:spLocks/>
          </p:cNvSpPr>
          <p:nvPr/>
        </p:nvSpPr>
        <p:spPr bwMode="auto">
          <a:xfrm>
            <a:off x="3263266" y="4229239"/>
            <a:ext cx="69850" cy="60325"/>
          </a:xfrm>
          <a:custGeom>
            <a:avLst/>
            <a:gdLst>
              <a:gd name="T0" fmla="*/ 16 w 44"/>
              <a:gd name="T1" fmla="*/ 38 h 38"/>
              <a:gd name="T2" fmla="*/ 26 w 44"/>
              <a:gd name="T3" fmla="*/ 38 h 38"/>
              <a:gd name="T4" fmla="*/ 26 w 44"/>
              <a:gd name="T5" fmla="*/ 24 h 38"/>
              <a:gd name="T6" fmla="*/ 44 w 44"/>
              <a:gd name="T7" fmla="*/ 24 h 38"/>
              <a:gd name="T8" fmla="*/ 44 w 44"/>
              <a:gd name="T9" fmla="*/ 16 h 38"/>
              <a:gd name="T10" fmla="*/ 26 w 44"/>
              <a:gd name="T11" fmla="*/ 16 h 38"/>
              <a:gd name="T12" fmla="*/ 26 w 44"/>
              <a:gd name="T13" fmla="*/ 0 h 38"/>
              <a:gd name="T14" fmla="*/ 16 w 44"/>
              <a:gd name="T15" fmla="*/ 0 h 38"/>
              <a:gd name="T16" fmla="*/ 16 w 44"/>
              <a:gd name="T17" fmla="*/ 16 h 38"/>
              <a:gd name="T18" fmla="*/ 0 w 44"/>
              <a:gd name="T19" fmla="*/ 16 h 38"/>
              <a:gd name="T20" fmla="*/ 0 w 44"/>
              <a:gd name="T21" fmla="*/ 24 h 38"/>
              <a:gd name="T22" fmla="*/ 16 w 44"/>
              <a:gd name="T23" fmla="*/ 24 h 38"/>
              <a:gd name="T24" fmla="*/ 16 w 44"/>
              <a:gd name="T25" fmla="*/ 38 h 38"/>
              <a:gd name="T26" fmla="*/ 16 w 44"/>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16" y="38"/>
                </a:moveTo>
                <a:lnTo>
                  <a:pt x="26" y="38"/>
                </a:lnTo>
                <a:lnTo>
                  <a:pt x="26" y="24"/>
                </a:lnTo>
                <a:lnTo>
                  <a:pt x="44" y="24"/>
                </a:lnTo>
                <a:lnTo>
                  <a:pt x="44" y="16"/>
                </a:lnTo>
                <a:lnTo>
                  <a:pt x="26" y="16"/>
                </a:lnTo>
                <a:lnTo>
                  <a:pt x="26" y="0"/>
                </a:lnTo>
                <a:lnTo>
                  <a:pt x="16" y="0"/>
                </a:lnTo>
                <a:lnTo>
                  <a:pt x="16" y="16"/>
                </a:lnTo>
                <a:lnTo>
                  <a:pt x="0" y="16"/>
                </a:lnTo>
                <a:lnTo>
                  <a:pt x="0" y="24"/>
                </a:lnTo>
                <a:lnTo>
                  <a:pt x="16" y="24"/>
                </a:lnTo>
                <a:lnTo>
                  <a:pt x="16" y="38"/>
                </a:lnTo>
                <a:lnTo>
                  <a:pt x="16" y="3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11" name="Freeform 141"/>
          <p:cNvSpPr>
            <a:spLocks/>
          </p:cNvSpPr>
          <p:nvPr/>
        </p:nvSpPr>
        <p:spPr bwMode="auto">
          <a:xfrm>
            <a:off x="3263266" y="4229239"/>
            <a:ext cx="69850" cy="60325"/>
          </a:xfrm>
          <a:custGeom>
            <a:avLst/>
            <a:gdLst>
              <a:gd name="T0" fmla="*/ 16 w 44"/>
              <a:gd name="T1" fmla="*/ 38 h 38"/>
              <a:gd name="T2" fmla="*/ 26 w 44"/>
              <a:gd name="T3" fmla="*/ 38 h 38"/>
              <a:gd name="T4" fmla="*/ 26 w 44"/>
              <a:gd name="T5" fmla="*/ 24 h 38"/>
              <a:gd name="T6" fmla="*/ 44 w 44"/>
              <a:gd name="T7" fmla="*/ 24 h 38"/>
              <a:gd name="T8" fmla="*/ 44 w 44"/>
              <a:gd name="T9" fmla="*/ 16 h 38"/>
              <a:gd name="T10" fmla="*/ 26 w 44"/>
              <a:gd name="T11" fmla="*/ 16 h 38"/>
              <a:gd name="T12" fmla="*/ 26 w 44"/>
              <a:gd name="T13" fmla="*/ 0 h 38"/>
              <a:gd name="T14" fmla="*/ 16 w 44"/>
              <a:gd name="T15" fmla="*/ 0 h 38"/>
              <a:gd name="T16" fmla="*/ 16 w 44"/>
              <a:gd name="T17" fmla="*/ 16 h 38"/>
              <a:gd name="T18" fmla="*/ 0 w 44"/>
              <a:gd name="T19" fmla="*/ 16 h 38"/>
              <a:gd name="T20" fmla="*/ 0 w 44"/>
              <a:gd name="T21" fmla="*/ 24 h 38"/>
              <a:gd name="T22" fmla="*/ 16 w 44"/>
              <a:gd name="T23" fmla="*/ 24 h 38"/>
              <a:gd name="T24" fmla="*/ 16 w 44"/>
              <a:gd name="T25" fmla="*/ 38 h 38"/>
              <a:gd name="T26" fmla="*/ 16 w 44"/>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16" y="38"/>
                </a:moveTo>
                <a:lnTo>
                  <a:pt x="26" y="38"/>
                </a:lnTo>
                <a:lnTo>
                  <a:pt x="26" y="24"/>
                </a:lnTo>
                <a:lnTo>
                  <a:pt x="44" y="24"/>
                </a:lnTo>
                <a:lnTo>
                  <a:pt x="44" y="16"/>
                </a:lnTo>
                <a:lnTo>
                  <a:pt x="26" y="16"/>
                </a:lnTo>
                <a:lnTo>
                  <a:pt x="26" y="0"/>
                </a:lnTo>
                <a:lnTo>
                  <a:pt x="16" y="0"/>
                </a:lnTo>
                <a:lnTo>
                  <a:pt x="16" y="16"/>
                </a:lnTo>
                <a:lnTo>
                  <a:pt x="0" y="16"/>
                </a:lnTo>
                <a:lnTo>
                  <a:pt x="0" y="24"/>
                </a:lnTo>
                <a:lnTo>
                  <a:pt x="16" y="24"/>
                </a:lnTo>
                <a:lnTo>
                  <a:pt x="16" y="38"/>
                </a:lnTo>
                <a:lnTo>
                  <a:pt x="16" y="3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12" name="Freeform 142"/>
          <p:cNvSpPr>
            <a:spLocks/>
          </p:cNvSpPr>
          <p:nvPr/>
        </p:nvSpPr>
        <p:spPr bwMode="auto">
          <a:xfrm>
            <a:off x="3466466" y="4276864"/>
            <a:ext cx="66675" cy="57150"/>
          </a:xfrm>
          <a:custGeom>
            <a:avLst/>
            <a:gdLst>
              <a:gd name="T0" fmla="*/ 14 w 42"/>
              <a:gd name="T1" fmla="*/ 36 h 36"/>
              <a:gd name="T2" fmla="*/ 24 w 42"/>
              <a:gd name="T3" fmla="*/ 36 h 36"/>
              <a:gd name="T4" fmla="*/ 24 w 42"/>
              <a:gd name="T5" fmla="*/ 22 h 36"/>
              <a:gd name="T6" fmla="*/ 42 w 42"/>
              <a:gd name="T7" fmla="*/ 22 h 36"/>
              <a:gd name="T8" fmla="*/ 42 w 42"/>
              <a:gd name="T9" fmla="*/ 14 h 36"/>
              <a:gd name="T10" fmla="*/ 24 w 42"/>
              <a:gd name="T11" fmla="*/ 14 h 36"/>
              <a:gd name="T12" fmla="*/ 24 w 42"/>
              <a:gd name="T13" fmla="*/ 0 h 36"/>
              <a:gd name="T14" fmla="*/ 14 w 42"/>
              <a:gd name="T15" fmla="*/ 0 h 36"/>
              <a:gd name="T16" fmla="*/ 14 w 42"/>
              <a:gd name="T17" fmla="*/ 14 h 36"/>
              <a:gd name="T18" fmla="*/ 0 w 42"/>
              <a:gd name="T19" fmla="*/ 14 h 36"/>
              <a:gd name="T20" fmla="*/ 0 w 42"/>
              <a:gd name="T21" fmla="*/ 22 h 36"/>
              <a:gd name="T22" fmla="*/ 14 w 42"/>
              <a:gd name="T23" fmla="*/ 22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2"/>
                </a:lnTo>
                <a:lnTo>
                  <a:pt x="42" y="22"/>
                </a:lnTo>
                <a:lnTo>
                  <a:pt x="42" y="14"/>
                </a:lnTo>
                <a:lnTo>
                  <a:pt x="24" y="14"/>
                </a:lnTo>
                <a:lnTo>
                  <a:pt x="24" y="0"/>
                </a:lnTo>
                <a:lnTo>
                  <a:pt x="14" y="0"/>
                </a:lnTo>
                <a:lnTo>
                  <a:pt x="14" y="14"/>
                </a:lnTo>
                <a:lnTo>
                  <a:pt x="0" y="14"/>
                </a:lnTo>
                <a:lnTo>
                  <a:pt x="0" y="22"/>
                </a:lnTo>
                <a:lnTo>
                  <a:pt x="14" y="22"/>
                </a:lnTo>
                <a:lnTo>
                  <a:pt x="14" y="36"/>
                </a:lnTo>
                <a:lnTo>
                  <a:pt x="14"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13" name="Freeform 143"/>
          <p:cNvSpPr>
            <a:spLocks/>
          </p:cNvSpPr>
          <p:nvPr/>
        </p:nvSpPr>
        <p:spPr bwMode="auto">
          <a:xfrm>
            <a:off x="3533141" y="4295914"/>
            <a:ext cx="69850" cy="57150"/>
          </a:xfrm>
          <a:custGeom>
            <a:avLst/>
            <a:gdLst>
              <a:gd name="T0" fmla="*/ 16 w 44"/>
              <a:gd name="T1" fmla="*/ 36 h 36"/>
              <a:gd name="T2" fmla="*/ 26 w 44"/>
              <a:gd name="T3" fmla="*/ 36 h 36"/>
              <a:gd name="T4" fmla="*/ 26 w 44"/>
              <a:gd name="T5" fmla="*/ 24 h 36"/>
              <a:gd name="T6" fmla="*/ 44 w 44"/>
              <a:gd name="T7" fmla="*/ 24 h 36"/>
              <a:gd name="T8" fmla="*/ 44 w 44"/>
              <a:gd name="T9" fmla="*/ 16 h 36"/>
              <a:gd name="T10" fmla="*/ 26 w 44"/>
              <a:gd name="T11" fmla="*/ 16 h 36"/>
              <a:gd name="T12" fmla="*/ 26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4"/>
                </a:lnTo>
                <a:lnTo>
                  <a:pt x="44" y="24"/>
                </a:lnTo>
                <a:lnTo>
                  <a:pt x="44" y="16"/>
                </a:lnTo>
                <a:lnTo>
                  <a:pt x="26" y="16"/>
                </a:lnTo>
                <a:lnTo>
                  <a:pt x="26" y="0"/>
                </a:lnTo>
                <a:lnTo>
                  <a:pt x="16" y="0"/>
                </a:lnTo>
                <a:lnTo>
                  <a:pt x="16" y="16"/>
                </a:lnTo>
                <a:lnTo>
                  <a:pt x="0" y="16"/>
                </a:lnTo>
                <a:lnTo>
                  <a:pt x="0" y="24"/>
                </a:lnTo>
                <a:lnTo>
                  <a:pt x="16" y="24"/>
                </a:lnTo>
                <a:lnTo>
                  <a:pt x="16" y="36"/>
                </a:lnTo>
                <a:lnTo>
                  <a:pt x="16"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14" name="Freeform 144"/>
          <p:cNvSpPr>
            <a:spLocks/>
          </p:cNvSpPr>
          <p:nvPr/>
        </p:nvSpPr>
        <p:spPr bwMode="auto">
          <a:xfrm>
            <a:off x="3701416" y="4340364"/>
            <a:ext cx="69850" cy="60325"/>
          </a:xfrm>
          <a:custGeom>
            <a:avLst/>
            <a:gdLst>
              <a:gd name="T0" fmla="*/ 16 w 44"/>
              <a:gd name="T1" fmla="*/ 38 h 38"/>
              <a:gd name="T2" fmla="*/ 26 w 44"/>
              <a:gd name="T3" fmla="*/ 38 h 38"/>
              <a:gd name="T4" fmla="*/ 26 w 44"/>
              <a:gd name="T5" fmla="*/ 24 h 38"/>
              <a:gd name="T6" fmla="*/ 44 w 44"/>
              <a:gd name="T7" fmla="*/ 24 h 38"/>
              <a:gd name="T8" fmla="*/ 44 w 44"/>
              <a:gd name="T9" fmla="*/ 16 h 38"/>
              <a:gd name="T10" fmla="*/ 26 w 44"/>
              <a:gd name="T11" fmla="*/ 16 h 38"/>
              <a:gd name="T12" fmla="*/ 26 w 44"/>
              <a:gd name="T13" fmla="*/ 0 h 38"/>
              <a:gd name="T14" fmla="*/ 16 w 44"/>
              <a:gd name="T15" fmla="*/ 0 h 38"/>
              <a:gd name="T16" fmla="*/ 16 w 44"/>
              <a:gd name="T17" fmla="*/ 16 h 38"/>
              <a:gd name="T18" fmla="*/ 0 w 44"/>
              <a:gd name="T19" fmla="*/ 16 h 38"/>
              <a:gd name="T20" fmla="*/ 0 w 44"/>
              <a:gd name="T21" fmla="*/ 24 h 38"/>
              <a:gd name="T22" fmla="*/ 16 w 44"/>
              <a:gd name="T23" fmla="*/ 24 h 38"/>
              <a:gd name="T24" fmla="*/ 16 w 44"/>
              <a:gd name="T25" fmla="*/ 38 h 38"/>
              <a:gd name="T26" fmla="*/ 16 w 44"/>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16" y="38"/>
                </a:moveTo>
                <a:lnTo>
                  <a:pt x="26" y="38"/>
                </a:lnTo>
                <a:lnTo>
                  <a:pt x="26" y="24"/>
                </a:lnTo>
                <a:lnTo>
                  <a:pt x="44" y="24"/>
                </a:lnTo>
                <a:lnTo>
                  <a:pt x="44" y="16"/>
                </a:lnTo>
                <a:lnTo>
                  <a:pt x="26" y="16"/>
                </a:lnTo>
                <a:lnTo>
                  <a:pt x="26" y="0"/>
                </a:lnTo>
                <a:lnTo>
                  <a:pt x="16" y="0"/>
                </a:lnTo>
                <a:lnTo>
                  <a:pt x="16" y="16"/>
                </a:lnTo>
                <a:lnTo>
                  <a:pt x="0" y="16"/>
                </a:lnTo>
                <a:lnTo>
                  <a:pt x="0" y="24"/>
                </a:lnTo>
                <a:lnTo>
                  <a:pt x="16" y="24"/>
                </a:lnTo>
                <a:lnTo>
                  <a:pt x="16" y="38"/>
                </a:lnTo>
                <a:lnTo>
                  <a:pt x="16" y="3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15" name="Freeform 145"/>
          <p:cNvSpPr>
            <a:spLocks/>
          </p:cNvSpPr>
          <p:nvPr/>
        </p:nvSpPr>
        <p:spPr bwMode="auto">
          <a:xfrm>
            <a:off x="3806191" y="4387989"/>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16" name="Freeform 146"/>
          <p:cNvSpPr>
            <a:spLocks/>
          </p:cNvSpPr>
          <p:nvPr/>
        </p:nvSpPr>
        <p:spPr bwMode="auto">
          <a:xfrm>
            <a:off x="3841116" y="4435614"/>
            <a:ext cx="66675" cy="57150"/>
          </a:xfrm>
          <a:custGeom>
            <a:avLst/>
            <a:gdLst>
              <a:gd name="T0" fmla="*/ 14 w 42"/>
              <a:gd name="T1" fmla="*/ 36 h 36"/>
              <a:gd name="T2" fmla="*/ 24 w 42"/>
              <a:gd name="T3" fmla="*/ 36 h 36"/>
              <a:gd name="T4" fmla="*/ 24 w 42"/>
              <a:gd name="T5" fmla="*/ 24 h 36"/>
              <a:gd name="T6" fmla="*/ 42 w 42"/>
              <a:gd name="T7" fmla="*/ 24 h 36"/>
              <a:gd name="T8" fmla="*/ 42 w 42"/>
              <a:gd name="T9" fmla="*/ 16 h 36"/>
              <a:gd name="T10" fmla="*/ 24 w 42"/>
              <a:gd name="T11" fmla="*/ 16 h 36"/>
              <a:gd name="T12" fmla="*/ 24 w 42"/>
              <a:gd name="T13" fmla="*/ 0 h 36"/>
              <a:gd name="T14" fmla="*/ 14 w 42"/>
              <a:gd name="T15" fmla="*/ 0 h 36"/>
              <a:gd name="T16" fmla="*/ 14 w 42"/>
              <a:gd name="T17" fmla="*/ 16 h 36"/>
              <a:gd name="T18" fmla="*/ 0 w 42"/>
              <a:gd name="T19" fmla="*/ 16 h 36"/>
              <a:gd name="T20" fmla="*/ 0 w 42"/>
              <a:gd name="T21" fmla="*/ 24 h 36"/>
              <a:gd name="T22" fmla="*/ 14 w 42"/>
              <a:gd name="T23" fmla="*/ 24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4"/>
                </a:lnTo>
                <a:lnTo>
                  <a:pt x="42" y="24"/>
                </a:lnTo>
                <a:lnTo>
                  <a:pt x="42" y="16"/>
                </a:lnTo>
                <a:lnTo>
                  <a:pt x="24" y="16"/>
                </a:lnTo>
                <a:lnTo>
                  <a:pt x="24" y="0"/>
                </a:lnTo>
                <a:lnTo>
                  <a:pt x="14" y="0"/>
                </a:lnTo>
                <a:lnTo>
                  <a:pt x="14" y="16"/>
                </a:lnTo>
                <a:lnTo>
                  <a:pt x="0" y="16"/>
                </a:lnTo>
                <a:lnTo>
                  <a:pt x="0" y="24"/>
                </a:lnTo>
                <a:lnTo>
                  <a:pt x="14" y="24"/>
                </a:lnTo>
                <a:lnTo>
                  <a:pt x="14" y="36"/>
                </a:lnTo>
                <a:lnTo>
                  <a:pt x="14"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17" name="Freeform 147"/>
          <p:cNvSpPr>
            <a:spLocks/>
          </p:cNvSpPr>
          <p:nvPr/>
        </p:nvSpPr>
        <p:spPr bwMode="auto">
          <a:xfrm>
            <a:off x="3853816" y="4559439"/>
            <a:ext cx="69850" cy="57150"/>
          </a:xfrm>
          <a:custGeom>
            <a:avLst/>
            <a:gdLst>
              <a:gd name="T0" fmla="*/ 16 w 44"/>
              <a:gd name="T1" fmla="*/ 36 h 36"/>
              <a:gd name="T2" fmla="*/ 26 w 44"/>
              <a:gd name="T3" fmla="*/ 36 h 36"/>
              <a:gd name="T4" fmla="*/ 26 w 44"/>
              <a:gd name="T5" fmla="*/ 24 h 36"/>
              <a:gd name="T6" fmla="*/ 44 w 44"/>
              <a:gd name="T7" fmla="*/ 24 h 36"/>
              <a:gd name="T8" fmla="*/ 44 w 44"/>
              <a:gd name="T9" fmla="*/ 16 h 36"/>
              <a:gd name="T10" fmla="*/ 26 w 44"/>
              <a:gd name="T11" fmla="*/ 16 h 36"/>
              <a:gd name="T12" fmla="*/ 26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4"/>
                </a:lnTo>
                <a:lnTo>
                  <a:pt x="44" y="24"/>
                </a:lnTo>
                <a:lnTo>
                  <a:pt x="44" y="16"/>
                </a:lnTo>
                <a:lnTo>
                  <a:pt x="26" y="16"/>
                </a:lnTo>
                <a:lnTo>
                  <a:pt x="26" y="0"/>
                </a:lnTo>
                <a:lnTo>
                  <a:pt x="16" y="0"/>
                </a:lnTo>
                <a:lnTo>
                  <a:pt x="16" y="16"/>
                </a:lnTo>
                <a:lnTo>
                  <a:pt x="0" y="16"/>
                </a:lnTo>
                <a:lnTo>
                  <a:pt x="0" y="24"/>
                </a:lnTo>
                <a:lnTo>
                  <a:pt x="16" y="24"/>
                </a:lnTo>
                <a:lnTo>
                  <a:pt x="16" y="36"/>
                </a:lnTo>
                <a:lnTo>
                  <a:pt x="16" y="36"/>
                </a:lnTo>
                <a:close/>
              </a:path>
            </a:pathLst>
          </a:custGeom>
          <a:solidFill>
            <a:srgbClr val="00B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dirty="0"/>
          </a:p>
        </p:txBody>
      </p:sp>
      <p:sp>
        <p:nvSpPr>
          <p:cNvPr id="118" name="Freeform 148"/>
          <p:cNvSpPr>
            <a:spLocks/>
          </p:cNvSpPr>
          <p:nvPr/>
        </p:nvSpPr>
        <p:spPr bwMode="auto">
          <a:xfrm>
            <a:off x="3853816" y="4559439"/>
            <a:ext cx="69850" cy="57150"/>
          </a:xfrm>
          <a:custGeom>
            <a:avLst/>
            <a:gdLst>
              <a:gd name="T0" fmla="*/ 16 w 44"/>
              <a:gd name="T1" fmla="*/ 36 h 36"/>
              <a:gd name="T2" fmla="*/ 26 w 44"/>
              <a:gd name="T3" fmla="*/ 36 h 36"/>
              <a:gd name="T4" fmla="*/ 26 w 44"/>
              <a:gd name="T5" fmla="*/ 24 h 36"/>
              <a:gd name="T6" fmla="*/ 44 w 44"/>
              <a:gd name="T7" fmla="*/ 24 h 36"/>
              <a:gd name="T8" fmla="*/ 44 w 44"/>
              <a:gd name="T9" fmla="*/ 16 h 36"/>
              <a:gd name="T10" fmla="*/ 26 w 44"/>
              <a:gd name="T11" fmla="*/ 16 h 36"/>
              <a:gd name="T12" fmla="*/ 26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4"/>
                </a:lnTo>
                <a:lnTo>
                  <a:pt x="44" y="24"/>
                </a:lnTo>
                <a:lnTo>
                  <a:pt x="44" y="16"/>
                </a:lnTo>
                <a:lnTo>
                  <a:pt x="26" y="16"/>
                </a:lnTo>
                <a:lnTo>
                  <a:pt x="26" y="0"/>
                </a:lnTo>
                <a:lnTo>
                  <a:pt x="16" y="0"/>
                </a:lnTo>
                <a:lnTo>
                  <a:pt x="16" y="16"/>
                </a:lnTo>
                <a:lnTo>
                  <a:pt x="0" y="16"/>
                </a:lnTo>
                <a:lnTo>
                  <a:pt x="0" y="24"/>
                </a:lnTo>
                <a:lnTo>
                  <a:pt x="16" y="24"/>
                </a:lnTo>
                <a:lnTo>
                  <a:pt x="16" y="36"/>
                </a:lnTo>
                <a:lnTo>
                  <a:pt x="16"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19" name="Freeform 149"/>
          <p:cNvSpPr>
            <a:spLocks/>
          </p:cNvSpPr>
          <p:nvPr/>
        </p:nvSpPr>
        <p:spPr bwMode="auto">
          <a:xfrm>
            <a:off x="3853816" y="4559439"/>
            <a:ext cx="69850" cy="57150"/>
          </a:xfrm>
          <a:custGeom>
            <a:avLst/>
            <a:gdLst>
              <a:gd name="T0" fmla="*/ 16 w 44"/>
              <a:gd name="T1" fmla="*/ 36 h 36"/>
              <a:gd name="T2" fmla="*/ 26 w 44"/>
              <a:gd name="T3" fmla="*/ 36 h 36"/>
              <a:gd name="T4" fmla="*/ 26 w 44"/>
              <a:gd name="T5" fmla="*/ 24 h 36"/>
              <a:gd name="T6" fmla="*/ 44 w 44"/>
              <a:gd name="T7" fmla="*/ 24 h 36"/>
              <a:gd name="T8" fmla="*/ 44 w 44"/>
              <a:gd name="T9" fmla="*/ 16 h 36"/>
              <a:gd name="T10" fmla="*/ 26 w 44"/>
              <a:gd name="T11" fmla="*/ 16 h 36"/>
              <a:gd name="T12" fmla="*/ 26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4"/>
                </a:lnTo>
                <a:lnTo>
                  <a:pt x="44" y="24"/>
                </a:lnTo>
                <a:lnTo>
                  <a:pt x="44" y="16"/>
                </a:lnTo>
                <a:lnTo>
                  <a:pt x="26" y="16"/>
                </a:lnTo>
                <a:lnTo>
                  <a:pt x="26" y="0"/>
                </a:lnTo>
                <a:lnTo>
                  <a:pt x="16" y="0"/>
                </a:lnTo>
                <a:lnTo>
                  <a:pt x="16" y="16"/>
                </a:lnTo>
                <a:lnTo>
                  <a:pt x="0" y="16"/>
                </a:lnTo>
                <a:lnTo>
                  <a:pt x="0" y="24"/>
                </a:lnTo>
                <a:lnTo>
                  <a:pt x="16" y="24"/>
                </a:lnTo>
                <a:lnTo>
                  <a:pt x="16" y="36"/>
                </a:lnTo>
                <a:lnTo>
                  <a:pt x="16"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20" name="Freeform 150"/>
          <p:cNvSpPr>
            <a:spLocks/>
          </p:cNvSpPr>
          <p:nvPr/>
        </p:nvSpPr>
        <p:spPr bwMode="auto">
          <a:xfrm>
            <a:off x="4733291" y="4705489"/>
            <a:ext cx="66675" cy="57150"/>
          </a:xfrm>
          <a:custGeom>
            <a:avLst/>
            <a:gdLst>
              <a:gd name="T0" fmla="*/ 14 w 42"/>
              <a:gd name="T1" fmla="*/ 36 h 36"/>
              <a:gd name="T2" fmla="*/ 24 w 42"/>
              <a:gd name="T3" fmla="*/ 36 h 36"/>
              <a:gd name="T4" fmla="*/ 24 w 42"/>
              <a:gd name="T5" fmla="*/ 22 h 36"/>
              <a:gd name="T6" fmla="*/ 42 w 42"/>
              <a:gd name="T7" fmla="*/ 22 h 36"/>
              <a:gd name="T8" fmla="*/ 42 w 42"/>
              <a:gd name="T9" fmla="*/ 14 h 36"/>
              <a:gd name="T10" fmla="*/ 24 w 42"/>
              <a:gd name="T11" fmla="*/ 14 h 36"/>
              <a:gd name="T12" fmla="*/ 24 w 42"/>
              <a:gd name="T13" fmla="*/ 0 h 36"/>
              <a:gd name="T14" fmla="*/ 14 w 42"/>
              <a:gd name="T15" fmla="*/ 0 h 36"/>
              <a:gd name="T16" fmla="*/ 14 w 42"/>
              <a:gd name="T17" fmla="*/ 14 h 36"/>
              <a:gd name="T18" fmla="*/ 0 w 42"/>
              <a:gd name="T19" fmla="*/ 14 h 36"/>
              <a:gd name="T20" fmla="*/ 0 w 42"/>
              <a:gd name="T21" fmla="*/ 22 h 36"/>
              <a:gd name="T22" fmla="*/ 14 w 42"/>
              <a:gd name="T23" fmla="*/ 22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2"/>
                </a:lnTo>
                <a:lnTo>
                  <a:pt x="42" y="22"/>
                </a:lnTo>
                <a:lnTo>
                  <a:pt x="42" y="14"/>
                </a:lnTo>
                <a:lnTo>
                  <a:pt x="24" y="14"/>
                </a:lnTo>
                <a:lnTo>
                  <a:pt x="24" y="0"/>
                </a:lnTo>
                <a:lnTo>
                  <a:pt x="14" y="0"/>
                </a:lnTo>
                <a:lnTo>
                  <a:pt x="14" y="14"/>
                </a:lnTo>
                <a:lnTo>
                  <a:pt x="0" y="14"/>
                </a:lnTo>
                <a:lnTo>
                  <a:pt x="0" y="22"/>
                </a:lnTo>
                <a:lnTo>
                  <a:pt x="14" y="22"/>
                </a:lnTo>
                <a:lnTo>
                  <a:pt x="14" y="36"/>
                </a:lnTo>
                <a:lnTo>
                  <a:pt x="14"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21" name="Freeform 151"/>
          <p:cNvSpPr>
            <a:spLocks/>
          </p:cNvSpPr>
          <p:nvPr/>
        </p:nvSpPr>
        <p:spPr bwMode="auto">
          <a:xfrm>
            <a:off x="4780916" y="4737239"/>
            <a:ext cx="69850" cy="57150"/>
          </a:xfrm>
          <a:custGeom>
            <a:avLst/>
            <a:gdLst>
              <a:gd name="T0" fmla="*/ 16 w 44"/>
              <a:gd name="T1" fmla="*/ 36 h 36"/>
              <a:gd name="T2" fmla="*/ 26 w 44"/>
              <a:gd name="T3" fmla="*/ 36 h 36"/>
              <a:gd name="T4" fmla="*/ 26 w 44"/>
              <a:gd name="T5" fmla="*/ 24 h 36"/>
              <a:gd name="T6" fmla="*/ 44 w 44"/>
              <a:gd name="T7" fmla="*/ 24 h 36"/>
              <a:gd name="T8" fmla="*/ 44 w 44"/>
              <a:gd name="T9" fmla="*/ 16 h 36"/>
              <a:gd name="T10" fmla="*/ 26 w 44"/>
              <a:gd name="T11" fmla="*/ 16 h 36"/>
              <a:gd name="T12" fmla="*/ 26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4"/>
                </a:lnTo>
                <a:lnTo>
                  <a:pt x="44" y="24"/>
                </a:lnTo>
                <a:lnTo>
                  <a:pt x="44" y="16"/>
                </a:lnTo>
                <a:lnTo>
                  <a:pt x="26" y="16"/>
                </a:lnTo>
                <a:lnTo>
                  <a:pt x="26" y="0"/>
                </a:lnTo>
                <a:lnTo>
                  <a:pt x="16" y="0"/>
                </a:lnTo>
                <a:lnTo>
                  <a:pt x="16" y="16"/>
                </a:lnTo>
                <a:lnTo>
                  <a:pt x="0" y="16"/>
                </a:lnTo>
                <a:lnTo>
                  <a:pt x="0" y="24"/>
                </a:lnTo>
                <a:lnTo>
                  <a:pt x="16" y="24"/>
                </a:lnTo>
                <a:lnTo>
                  <a:pt x="16" y="36"/>
                </a:lnTo>
                <a:lnTo>
                  <a:pt x="16"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22" name="Freeform 152"/>
          <p:cNvSpPr>
            <a:spLocks/>
          </p:cNvSpPr>
          <p:nvPr/>
        </p:nvSpPr>
        <p:spPr bwMode="auto">
          <a:xfrm>
            <a:off x="4799966" y="4775339"/>
            <a:ext cx="69850" cy="57150"/>
          </a:xfrm>
          <a:custGeom>
            <a:avLst/>
            <a:gdLst>
              <a:gd name="T0" fmla="*/ 16 w 44"/>
              <a:gd name="T1" fmla="*/ 36 h 36"/>
              <a:gd name="T2" fmla="*/ 26 w 44"/>
              <a:gd name="T3" fmla="*/ 36 h 36"/>
              <a:gd name="T4" fmla="*/ 26 w 44"/>
              <a:gd name="T5" fmla="*/ 22 h 36"/>
              <a:gd name="T6" fmla="*/ 44 w 44"/>
              <a:gd name="T7" fmla="*/ 22 h 36"/>
              <a:gd name="T8" fmla="*/ 44 w 44"/>
              <a:gd name="T9" fmla="*/ 14 h 36"/>
              <a:gd name="T10" fmla="*/ 26 w 44"/>
              <a:gd name="T11" fmla="*/ 14 h 36"/>
              <a:gd name="T12" fmla="*/ 26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2"/>
                </a:lnTo>
                <a:lnTo>
                  <a:pt x="44" y="22"/>
                </a:lnTo>
                <a:lnTo>
                  <a:pt x="44" y="14"/>
                </a:lnTo>
                <a:lnTo>
                  <a:pt x="26" y="14"/>
                </a:lnTo>
                <a:lnTo>
                  <a:pt x="26" y="0"/>
                </a:lnTo>
                <a:lnTo>
                  <a:pt x="16" y="0"/>
                </a:lnTo>
                <a:lnTo>
                  <a:pt x="16" y="14"/>
                </a:lnTo>
                <a:lnTo>
                  <a:pt x="0" y="14"/>
                </a:lnTo>
                <a:lnTo>
                  <a:pt x="0" y="22"/>
                </a:lnTo>
                <a:lnTo>
                  <a:pt x="16" y="22"/>
                </a:lnTo>
                <a:lnTo>
                  <a:pt x="16" y="36"/>
                </a:lnTo>
                <a:lnTo>
                  <a:pt x="16"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23" name="Freeform 153"/>
          <p:cNvSpPr>
            <a:spLocks/>
          </p:cNvSpPr>
          <p:nvPr/>
        </p:nvSpPr>
        <p:spPr bwMode="auto">
          <a:xfrm>
            <a:off x="4885691" y="4775339"/>
            <a:ext cx="66675" cy="57150"/>
          </a:xfrm>
          <a:custGeom>
            <a:avLst/>
            <a:gdLst>
              <a:gd name="T0" fmla="*/ 16 w 42"/>
              <a:gd name="T1" fmla="*/ 36 h 36"/>
              <a:gd name="T2" fmla="*/ 24 w 42"/>
              <a:gd name="T3" fmla="*/ 36 h 36"/>
              <a:gd name="T4" fmla="*/ 24 w 42"/>
              <a:gd name="T5" fmla="*/ 22 h 36"/>
              <a:gd name="T6" fmla="*/ 42 w 42"/>
              <a:gd name="T7" fmla="*/ 22 h 36"/>
              <a:gd name="T8" fmla="*/ 42 w 42"/>
              <a:gd name="T9" fmla="*/ 14 h 36"/>
              <a:gd name="T10" fmla="*/ 24 w 42"/>
              <a:gd name="T11" fmla="*/ 14 h 36"/>
              <a:gd name="T12" fmla="*/ 24 w 42"/>
              <a:gd name="T13" fmla="*/ 0 h 36"/>
              <a:gd name="T14" fmla="*/ 16 w 42"/>
              <a:gd name="T15" fmla="*/ 0 h 36"/>
              <a:gd name="T16" fmla="*/ 16 w 42"/>
              <a:gd name="T17" fmla="*/ 14 h 36"/>
              <a:gd name="T18" fmla="*/ 0 w 42"/>
              <a:gd name="T19" fmla="*/ 14 h 36"/>
              <a:gd name="T20" fmla="*/ 0 w 42"/>
              <a:gd name="T21" fmla="*/ 22 h 36"/>
              <a:gd name="T22" fmla="*/ 16 w 42"/>
              <a:gd name="T23" fmla="*/ 22 h 36"/>
              <a:gd name="T24" fmla="*/ 16 w 42"/>
              <a:gd name="T25" fmla="*/ 36 h 36"/>
              <a:gd name="T26" fmla="*/ 16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6" y="36"/>
                </a:moveTo>
                <a:lnTo>
                  <a:pt x="24" y="36"/>
                </a:lnTo>
                <a:lnTo>
                  <a:pt x="24" y="22"/>
                </a:lnTo>
                <a:lnTo>
                  <a:pt x="42" y="22"/>
                </a:lnTo>
                <a:lnTo>
                  <a:pt x="42"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24" name="Freeform 154"/>
          <p:cNvSpPr>
            <a:spLocks/>
          </p:cNvSpPr>
          <p:nvPr/>
        </p:nvSpPr>
        <p:spPr bwMode="auto">
          <a:xfrm>
            <a:off x="5692141" y="4864239"/>
            <a:ext cx="69850" cy="57150"/>
          </a:xfrm>
          <a:custGeom>
            <a:avLst/>
            <a:gdLst>
              <a:gd name="T0" fmla="*/ 16 w 44"/>
              <a:gd name="T1" fmla="*/ 36 h 36"/>
              <a:gd name="T2" fmla="*/ 26 w 44"/>
              <a:gd name="T3" fmla="*/ 36 h 36"/>
              <a:gd name="T4" fmla="*/ 26 w 44"/>
              <a:gd name="T5" fmla="*/ 24 h 36"/>
              <a:gd name="T6" fmla="*/ 44 w 44"/>
              <a:gd name="T7" fmla="*/ 24 h 36"/>
              <a:gd name="T8" fmla="*/ 44 w 44"/>
              <a:gd name="T9" fmla="*/ 16 h 36"/>
              <a:gd name="T10" fmla="*/ 26 w 44"/>
              <a:gd name="T11" fmla="*/ 16 h 36"/>
              <a:gd name="T12" fmla="*/ 26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4"/>
                </a:lnTo>
                <a:lnTo>
                  <a:pt x="44" y="24"/>
                </a:lnTo>
                <a:lnTo>
                  <a:pt x="44" y="16"/>
                </a:lnTo>
                <a:lnTo>
                  <a:pt x="26" y="16"/>
                </a:lnTo>
                <a:lnTo>
                  <a:pt x="26" y="0"/>
                </a:lnTo>
                <a:lnTo>
                  <a:pt x="16" y="0"/>
                </a:lnTo>
                <a:lnTo>
                  <a:pt x="16" y="16"/>
                </a:lnTo>
                <a:lnTo>
                  <a:pt x="0" y="16"/>
                </a:lnTo>
                <a:lnTo>
                  <a:pt x="0" y="24"/>
                </a:lnTo>
                <a:lnTo>
                  <a:pt x="16" y="24"/>
                </a:lnTo>
                <a:lnTo>
                  <a:pt x="16" y="36"/>
                </a:lnTo>
                <a:lnTo>
                  <a:pt x="16"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25" name="Freeform 155"/>
          <p:cNvSpPr>
            <a:spLocks/>
          </p:cNvSpPr>
          <p:nvPr/>
        </p:nvSpPr>
        <p:spPr bwMode="auto">
          <a:xfrm>
            <a:off x="5742941" y="48642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26" name="Freeform 156"/>
          <p:cNvSpPr>
            <a:spLocks/>
          </p:cNvSpPr>
          <p:nvPr/>
        </p:nvSpPr>
        <p:spPr bwMode="auto">
          <a:xfrm>
            <a:off x="5790566" y="4959489"/>
            <a:ext cx="69850" cy="57150"/>
          </a:xfrm>
          <a:custGeom>
            <a:avLst/>
            <a:gdLst>
              <a:gd name="T0" fmla="*/ 16 w 44"/>
              <a:gd name="T1" fmla="*/ 36 h 36"/>
              <a:gd name="T2" fmla="*/ 26 w 44"/>
              <a:gd name="T3" fmla="*/ 36 h 36"/>
              <a:gd name="T4" fmla="*/ 26 w 44"/>
              <a:gd name="T5" fmla="*/ 24 h 36"/>
              <a:gd name="T6" fmla="*/ 44 w 44"/>
              <a:gd name="T7" fmla="*/ 24 h 36"/>
              <a:gd name="T8" fmla="*/ 44 w 44"/>
              <a:gd name="T9" fmla="*/ 16 h 36"/>
              <a:gd name="T10" fmla="*/ 26 w 44"/>
              <a:gd name="T11" fmla="*/ 16 h 36"/>
              <a:gd name="T12" fmla="*/ 26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4"/>
                </a:lnTo>
                <a:lnTo>
                  <a:pt x="44" y="24"/>
                </a:lnTo>
                <a:lnTo>
                  <a:pt x="44" y="16"/>
                </a:lnTo>
                <a:lnTo>
                  <a:pt x="26" y="16"/>
                </a:lnTo>
                <a:lnTo>
                  <a:pt x="26" y="0"/>
                </a:lnTo>
                <a:lnTo>
                  <a:pt x="16" y="0"/>
                </a:lnTo>
                <a:lnTo>
                  <a:pt x="16" y="16"/>
                </a:lnTo>
                <a:lnTo>
                  <a:pt x="0" y="16"/>
                </a:lnTo>
                <a:lnTo>
                  <a:pt x="0" y="24"/>
                </a:lnTo>
                <a:lnTo>
                  <a:pt x="16" y="24"/>
                </a:lnTo>
                <a:lnTo>
                  <a:pt x="16" y="36"/>
                </a:lnTo>
                <a:lnTo>
                  <a:pt x="16" y="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27" name="Freeform 157"/>
          <p:cNvSpPr>
            <a:spLocks/>
          </p:cNvSpPr>
          <p:nvPr/>
        </p:nvSpPr>
        <p:spPr bwMode="auto">
          <a:xfrm>
            <a:off x="1042353" y="1892439"/>
            <a:ext cx="7696200" cy="3095625"/>
          </a:xfrm>
          <a:custGeom>
            <a:avLst/>
            <a:gdLst>
              <a:gd name="T0" fmla="*/ 106 w 4848"/>
              <a:gd name="T1" fmla="*/ 8 h 1950"/>
              <a:gd name="T2" fmla="*/ 140 w 4848"/>
              <a:gd name="T3" fmla="*/ 28 h 1950"/>
              <a:gd name="T4" fmla="*/ 170 w 4848"/>
              <a:gd name="T5" fmla="*/ 56 h 1950"/>
              <a:gd name="T6" fmla="*/ 234 w 4848"/>
              <a:gd name="T7" fmla="*/ 78 h 1950"/>
              <a:gd name="T8" fmla="*/ 268 w 4848"/>
              <a:gd name="T9" fmla="*/ 112 h 1950"/>
              <a:gd name="T10" fmla="*/ 288 w 4848"/>
              <a:gd name="T11" fmla="*/ 136 h 1950"/>
              <a:gd name="T12" fmla="*/ 298 w 4848"/>
              <a:gd name="T13" fmla="*/ 156 h 1950"/>
              <a:gd name="T14" fmla="*/ 320 w 4848"/>
              <a:gd name="T15" fmla="*/ 176 h 1950"/>
              <a:gd name="T16" fmla="*/ 344 w 4848"/>
              <a:gd name="T17" fmla="*/ 204 h 1950"/>
              <a:gd name="T18" fmla="*/ 394 w 4848"/>
              <a:gd name="T19" fmla="*/ 212 h 1950"/>
              <a:gd name="T20" fmla="*/ 426 w 4848"/>
              <a:gd name="T21" fmla="*/ 252 h 1950"/>
              <a:gd name="T22" fmla="*/ 448 w 4848"/>
              <a:gd name="T23" fmla="*/ 256 h 1950"/>
              <a:gd name="T24" fmla="*/ 468 w 4848"/>
              <a:gd name="T25" fmla="*/ 298 h 1950"/>
              <a:gd name="T26" fmla="*/ 532 w 4848"/>
              <a:gd name="T27" fmla="*/ 334 h 1950"/>
              <a:gd name="T28" fmla="*/ 552 w 4848"/>
              <a:gd name="T29" fmla="*/ 428 h 1950"/>
              <a:gd name="T30" fmla="*/ 574 w 4848"/>
              <a:gd name="T31" fmla="*/ 436 h 1950"/>
              <a:gd name="T32" fmla="*/ 584 w 4848"/>
              <a:gd name="T33" fmla="*/ 540 h 1950"/>
              <a:gd name="T34" fmla="*/ 606 w 4848"/>
              <a:gd name="T35" fmla="*/ 680 h 1950"/>
              <a:gd name="T36" fmla="*/ 618 w 4848"/>
              <a:gd name="T37" fmla="*/ 1004 h 1950"/>
              <a:gd name="T38" fmla="*/ 636 w 4848"/>
              <a:gd name="T39" fmla="*/ 1026 h 1950"/>
              <a:gd name="T40" fmla="*/ 648 w 4848"/>
              <a:gd name="T41" fmla="*/ 1102 h 1950"/>
              <a:gd name="T42" fmla="*/ 692 w 4848"/>
              <a:gd name="T43" fmla="*/ 1112 h 1950"/>
              <a:gd name="T44" fmla="*/ 712 w 4848"/>
              <a:gd name="T45" fmla="*/ 1138 h 1950"/>
              <a:gd name="T46" fmla="*/ 746 w 4848"/>
              <a:gd name="T47" fmla="*/ 1146 h 1950"/>
              <a:gd name="T48" fmla="*/ 764 w 4848"/>
              <a:gd name="T49" fmla="*/ 1190 h 1950"/>
              <a:gd name="T50" fmla="*/ 850 w 4848"/>
              <a:gd name="T51" fmla="*/ 1198 h 1950"/>
              <a:gd name="T52" fmla="*/ 860 w 4848"/>
              <a:gd name="T53" fmla="*/ 1216 h 1950"/>
              <a:gd name="T54" fmla="*/ 894 w 4848"/>
              <a:gd name="T55" fmla="*/ 1234 h 1950"/>
              <a:gd name="T56" fmla="*/ 904 w 4848"/>
              <a:gd name="T57" fmla="*/ 1318 h 1950"/>
              <a:gd name="T58" fmla="*/ 968 w 4848"/>
              <a:gd name="T59" fmla="*/ 1324 h 1950"/>
              <a:gd name="T60" fmla="*/ 1039 w 4848"/>
              <a:gd name="T61" fmla="*/ 1344 h 1950"/>
              <a:gd name="T62" fmla="*/ 1179 w 4848"/>
              <a:gd name="T63" fmla="*/ 1364 h 1950"/>
              <a:gd name="T64" fmla="*/ 1189 w 4848"/>
              <a:gd name="T65" fmla="*/ 1414 h 1950"/>
              <a:gd name="T66" fmla="*/ 1209 w 4848"/>
              <a:gd name="T67" fmla="*/ 1446 h 1950"/>
              <a:gd name="T68" fmla="*/ 1231 w 4848"/>
              <a:gd name="T69" fmla="*/ 1466 h 1950"/>
              <a:gd name="T70" fmla="*/ 1369 w 4848"/>
              <a:gd name="T71" fmla="*/ 1478 h 1950"/>
              <a:gd name="T72" fmla="*/ 1439 w 4848"/>
              <a:gd name="T73" fmla="*/ 1504 h 1950"/>
              <a:gd name="T74" fmla="*/ 1569 w 4848"/>
              <a:gd name="T75" fmla="*/ 1516 h 1950"/>
              <a:gd name="T76" fmla="*/ 1667 w 4848"/>
              <a:gd name="T77" fmla="*/ 1546 h 1950"/>
              <a:gd name="T78" fmla="*/ 1715 w 4848"/>
              <a:gd name="T79" fmla="*/ 1558 h 1950"/>
              <a:gd name="T80" fmla="*/ 1771 w 4848"/>
              <a:gd name="T81" fmla="*/ 1590 h 1950"/>
              <a:gd name="T82" fmla="*/ 1793 w 4848"/>
              <a:gd name="T83" fmla="*/ 1694 h 1950"/>
              <a:gd name="T84" fmla="*/ 1859 w 4848"/>
              <a:gd name="T85" fmla="*/ 1716 h 1950"/>
              <a:gd name="T86" fmla="*/ 2029 w 4848"/>
              <a:gd name="T87" fmla="*/ 1754 h 1950"/>
              <a:gd name="T88" fmla="*/ 2193 w 4848"/>
              <a:gd name="T89" fmla="*/ 1772 h 1950"/>
              <a:gd name="T90" fmla="*/ 2377 w 4848"/>
              <a:gd name="T91" fmla="*/ 1824 h 1950"/>
              <a:gd name="T92" fmla="*/ 2675 w 4848"/>
              <a:gd name="T93" fmla="*/ 1830 h 1950"/>
              <a:gd name="T94" fmla="*/ 2943 w 4848"/>
              <a:gd name="T95" fmla="*/ 1890 h 1950"/>
              <a:gd name="T96" fmla="*/ 4848 w 4848"/>
              <a:gd name="T97" fmla="*/ 1950 h 1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48" h="1950">
                <a:moveTo>
                  <a:pt x="0" y="0"/>
                </a:moveTo>
                <a:lnTo>
                  <a:pt x="106" y="0"/>
                </a:lnTo>
                <a:lnTo>
                  <a:pt x="106" y="8"/>
                </a:lnTo>
                <a:lnTo>
                  <a:pt x="128" y="8"/>
                </a:lnTo>
                <a:lnTo>
                  <a:pt x="128" y="28"/>
                </a:lnTo>
                <a:lnTo>
                  <a:pt x="140" y="28"/>
                </a:lnTo>
                <a:lnTo>
                  <a:pt x="140" y="36"/>
                </a:lnTo>
                <a:lnTo>
                  <a:pt x="170" y="36"/>
                </a:lnTo>
                <a:lnTo>
                  <a:pt x="170" y="56"/>
                </a:lnTo>
                <a:lnTo>
                  <a:pt x="224" y="56"/>
                </a:lnTo>
                <a:lnTo>
                  <a:pt x="224" y="78"/>
                </a:lnTo>
                <a:lnTo>
                  <a:pt x="234" y="78"/>
                </a:lnTo>
                <a:lnTo>
                  <a:pt x="234" y="86"/>
                </a:lnTo>
                <a:lnTo>
                  <a:pt x="268" y="86"/>
                </a:lnTo>
                <a:lnTo>
                  <a:pt x="268" y="112"/>
                </a:lnTo>
                <a:lnTo>
                  <a:pt x="276" y="112"/>
                </a:lnTo>
                <a:lnTo>
                  <a:pt x="276" y="136"/>
                </a:lnTo>
                <a:lnTo>
                  <a:pt x="288" y="136"/>
                </a:lnTo>
                <a:lnTo>
                  <a:pt x="288" y="140"/>
                </a:lnTo>
                <a:lnTo>
                  <a:pt x="298" y="140"/>
                </a:lnTo>
                <a:lnTo>
                  <a:pt x="298" y="156"/>
                </a:lnTo>
                <a:lnTo>
                  <a:pt x="308" y="156"/>
                </a:lnTo>
                <a:lnTo>
                  <a:pt x="308" y="176"/>
                </a:lnTo>
                <a:lnTo>
                  <a:pt x="320" y="176"/>
                </a:lnTo>
                <a:lnTo>
                  <a:pt x="320" y="188"/>
                </a:lnTo>
                <a:lnTo>
                  <a:pt x="344" y="188"/>
                </a:lnTo>
                <a:lnTo>
                  <a:pt x="344" y="204"/>
                </a:lnTo>
                <a:lnTo>
                  <a:pt x="372" y="204"/>
                </a:lnTo>
                <a:lnTo>
                  <a:pt x="372" y="212"/>
                </a:lnTo>
                <a:lnTo>
                  <a:pt x="394" y="212"/>
                </a:lnTo>
                <a:lnTo>
                  <a:pt x="394" y="226"/>
                </a:lnTo>
                <a:lnTo>
                  <a:pt x="426" y="226"/>
                </a:lnTo>
                <a:lnTo>
                  <a:pt x="426" y="252"/>
                </a:lnTo>
                <a:lnTo>
                  <a:pt x="434" y="252"/>
                </a:lnTo>
                <a:lnTo>
                  <a:pt x="434" y="256"/>
                </a:lnTo>
                <a:lnTo>
                  <a:pt x="448" y="256"/>
                </a:lnTo>
                <a:lnTo>
                  <a:pt x="448" y="290"/>
                </a:lnTo>
                <a:lnTo>
                  <a:pt x="468" y="290"/>
                </a:lnTo>
                <a:lnTo>
                  <a:pt x="468" y="298"/>
                </a:lnTo>
                <a:lnTo>
                  <a:pt x="510" y="298"/>
                </a:lnTo>
                <a:lnTo>
                  <a:pt x="510" y="334"/>
                </a:lnTo>
                <a:lnTo>
                  <a:pt x="532" y="334"/>
                </a:lnTo>
                <a:lnTo>
                  <a:pt x="532" y="370"/>
                </a:lnTo>
                <a:lnTo>
                  <a:pt x="552" y="370"/>
                </a:lnTo>
                <a:lnTo>
                  <a:pt x="552" y="428"/>
                </a:lnTo>
                <a:lnTo>
                  <a:pt x="562" y="428"/>
                </a:lnTo>
                <a:lnTo>
                  <a:pt x="562" y="436"/>
                </a:lnTo>
                <a:lnTo>
                  <a:pt x="574" y="436"/>
                </a:lnTo>
                <a:lnTo>
                  <a:pt x="574" y="480"/>
                </a:lnTo>
                <a:lnTo>
                  <a:pt x="584" y="480"/>
                </a:lnTo>
                <a:lnTo>
                  <a:pt x="584" y="540"/>
                </a:lnTo>
                <a:lnTo>
                  <a:pt x="596" y="540"/>
                </a:lnTo>
                <a:lnTo>
                  <a:pt x="596" y="680"/>
                </a:lnTo>
                <a:lnTo>
                  <a:pt x="606" y="680"/>
                </a:lnTo>
                <a:lnTo>
                  <a:pt x="606" y="946"/>
                </a:lnTo>
                <a:lnTo>
                  <a:pt x="618" y="946"/>
                </a:lnTo>
                <a:lnTo>
                  <a:pt x="618" y="1004"/>
                </a:lnTo>
                <a:lnTo>
                  <a:pt x="628" y="1004"/>
                </a:lnTo>
                <a:lnTo>
                  <a:pt x="628" y="1026"/>
                </a:lnTo>
                <a:lnTo>
                  <a:pt x="636" y="1026"/>
                </a:lnTo>
                <a:lnTo>
                  <a:pt x="636" y="1068"/>
                </a:lnTo>
                <a:lnTo>
                  <a:pt x="648" y="1068"/>
                </a:lnTo>
                <a:lnTo>
                  <a:pt x="648" y="1102"/>
                </a:lnTo>
                <a:lnTo>
                  <a:pt x="680" y="1102"/>
                </a:lnTo>
                <a:lnTo>
                  <a:pt x="680" y="1112"/>
                </a:lnTo>
                <a:lnTo>
                  <a:pt x="692" y="1112"/>
                </a:lnTo>
                <a:lnTo>
                  <a:pt x="692" y="1134"/>
                </a:lnTo>
                <a:lnTo>
                  <a:pt x="712" y="1134"/>
                </a:lnTo>
                <a:lnTo>
                  <a:pt x="712" y="1138"/>
                </a:lnTo>
                <a:lnTo>
                  <a:pt x="724" y="1138"/>
                </a:lnTo>
                <a:lnTo>
                  <a:pt x="724" y="1146"/>
                </a:lnTo>
                <a:lnTo>
                  <a:pt x="746" y="1146"/>
                </a:lnTo>
                <a:lnTo>
                  <a:pt x="746" y="1172"/>
                </a:lnTo>
                <a:lnTo>
                  <a:pt x="764" y="1172"/>
                </a:lnTo>
                <a:lnTo>
                  <a:pt x="764" y="1190"/>
                </a:lnTo>
                <a:lnTo>
                  <a:pt x="798" y="1190"/>
                </a:lnTo>
                <a:lnTo>
                  <a:pt x="798" y="1198"/>
                </a:lnTo>
                <a:lnTo>
                  <a:pt x="850" y="1198"/>
                </a:lnTo>
                <a:lnTo>
                  <a:pt x="850" y="1206"/>
                </a:lnTo>
                <a:lnTo>
                  <a:pt x="860" y="1206"/>
                </a:lnTo>
                <a:lnTo>
                  <a:pt x="860" y="1216"/>
                </a:lnTo>
                <a:lnTo>
                  <a:pt x="882" y="1216"/>
                </a:lnTo>
                <a:lnTo>
                  <a:pt x="882" y="1234"/>
                </a:lnTo>
                <a:lnTo>
                  <a:pt x="894" y="1234"/>
                </a:lnTo>
                <a:lnTo>
                  <a:pt x="894" y="1262"/>
                </a:lnTo>
                <a:lnTo>
                  <a:pt x="904" y="1262"/>
                </a:lnTo>
                <a:lnTo>
                  <a:pt x="904" y="1318"/>
                </a:lnTo>
                <a:lnTo>
                  <a:pt x="934" y="1318"/>
                </a:lnTo>
                <a:lnTo>
                  <a:pt x="934" y="1324"/>
                </a:lnTo>
                <a:lnTo>
                  <a:pt x="968" y="1324"/>
                </a:lnTo>
                <a:lnTo>
                  <a:pt x="968" y="1336"/>
                </a:lnTo>
                <a:lnTo>
                  <a:pt x="1039" y="1336"/>
                </a:lnTo>
                <a:lnTo>
                  <a:pt x="1039" y="1344"/>
                </a:lnTo>
                <a:lnTo>
                  <a:pt x="1127" y="1344"/>
                </a:lnTo>
                <a:lnTo>
                  <a:pt x="1127" y="1364"/>
                </a:lnTo>
                <a:lnTo>
                  <a:pt x="1179" y="1364"/>
                </a:lnTo>
                <a:lnTo>
                  <a:pt x="1179" y="1384"/>
                </a:lnTo>
                <a:lnTo>
                  <a:pt x="1189" y="1384"/>
                </a:lnTo>
                <a:lnTo>
                  <a:pt x="1189" y="1414"/>
                </a:lnTo>
                <a:lnTo>
                  <a:pt x="1201" y="1414"/>
                </a:lnTo>
                <a:lnTo>
                  <a:pt x="1201" y="1446"/>
                </a:lnTo>
                <a:lnTo>
                  <a:pt x="1209" y="1446"/>
                </a:lnTo>
                <a:lnTo>
                  <a:pt x="1209" y="1454"/>
                </a:lnTo>
                <a:lnTo>
                  <a:pt x="1231" y="1454"/>
                </a:lnTo>
                <a:lnTo>
                  <a:pt x="1231" y="1466"/>
                </a:lnTo>
                <a:lnTo>
                  <a:pt x="1253" y="1466"/>
                </a:lnTo>
                <a:lnTo>
                  <a:pt x="1253" y="1478"/>
                </a:lnTo>
                <a:lnTo>
                  <a:pt x="1369" y="1478"/>
                </a:lnTo>
                <a:lnTo>
                  <a:pt x="1369" y="1490"/>
                </a:lnTo>
                <a:lnTo>
                  <a:pt x="1439" y="1490"/>
                </a:lnTo>
                <a:lnTo>
                  <a:pt x="1439" y="1504"/>
                </a:lnTo>
                <a:lnTo>
                  <a:pt x="1499" y="1504"/>
                </a:lnTo>
                <a:lnTo>
                  <a:pt x="1499" y="1516"/>
                </a:lnTo>
                <a:lnTo>
                  <a:pt x="1569" y="1516"/>
                </a:lnTo>
                <a:lnTo>
                  <a:pt x="1569" y="1532"/>
                </a:lnTo>
                <a:lnTo>
                  <a:pt x="1667" y="1532"/>
                </a:lnTo>
                <a:lnTo>
                  <a:pt x="1667" y="1546"/>
                </a:lnTo>
                <a:lnTo>
                  <a:pt x="1679" y="1546"/>
                </a:lnTo>
                <a:lnTo>
                  <a:pt x="1679" y="1558"/>
                </a:lnTo>
                <a:lnTo>
                  <a:pt x="1715" y="1558"/>
                </a:lnTo>
                <a:lnTo>
                  <a:pt x="1731" y="1558"/>
                </a:lnTo>
                <a:lnTo>
                  <a:pt x="1731" y="1590"/>
                </a:lnTo>
                <a:lnTo>
                  <a:pt x="1771" y="1590"/>
                </a:lnTo>
                <a:lnTo>
                  <a:pt x="1771" y="1618"/>
                </a:lnTo>
                <a:lnTo>
                  <a:pt x="1793" y="1618"/>
                </a:lnTo>
                <a:lnTo>
                  <a:pt x="1793" y="1694"/>
                </a:lnTo>
                <a:lnTo>
                  <a:pt x="1805" y="1694"/>
                </a:lnTo>
                <a:lnTo>
                  <a:pt x="1805" y="1716"/>
                </a:lnTo>
                <a:lnTo>
                  <a:pt x="1859" y="1716"/>
                </a:lnTo>
                <a:lnTo>
                  <a:pt x="1859" y="1734"/>
                </a:lnTo>
                <a:lnTo>
                  <a:pt x="2029" y="1734"/>
                </a:lnTo>
                <a:lnTo>
                  <a:pt x="2029" y="1754"/>
                </a:lnTo>
                <a:lnTo>
                  <a:pt x="2061" y="1754"/>
                </a:lnTo>
                <a:lnTo>
                  <a:pt x="2061" y="1772"/>
                </a:lnTo>
                <a:lnTo>
                  <a:pt x="2193" y="1772"/>
                </a:lnTo>
                <a:lnTo>
                  <a:pt x="2193" y="1790"/>
                </a:lnTo>
                <a:lnTo>
                  <a:pt x="2377" y="1790"/>
                </a:lnTo>
                <a:lnTo>
                  <a:pt x="2377" y="1824"/>
                </a:lnTo>
                <a:lnTo>
                  <a:pt x="2389" y="1824"/>
                </a:lnTo>
                <a:lnTo>
                  <a:pt x="2389" y="1830"/>
                </a:lnTo>
                <a:lnTo>
                  <a:pt x="2675" y="1830"/>
                </a:lnTo>
                <a:lnTo>
                  <a:pt x="2675" y="1862"/>
                </a:lnTo>
                <a:lnTo>
                  <a:pt x="2943" y="1862"/>
                </a:lnTo>
                <a:lnTo>
                  <a:pt x="2943" y="1890"/>
                </a:lnTo>
                <a:lnTo>
                  <a:pt x="2995" y="1890"/>
                </a:lnTo>
                <a:lnTo>
                  <a:pt x="2995" y="1950"/>
                </a:lnTo>
                <a:lnTo>
                  <a:pt x="4848" y="1950"/>
                </a:lnTo>
              </a:path>
            </a:pathLst>
          </a:custGeom>
          <a:noFill/>
          <a:ln w="190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dirty="0"/>
          </a:p>
        </p:txBody>
      </p:sp>
      <p:sp>
        <p:nvSpPr>
          <p:cNvPr id="128" name="Freeform 158"/>
          <p:cNvSpPr>
            <a:spLocks/>
          </p:cNvSpPr>
          <p:nvPr/>
        </p:nvSpPr>
        <p:spPr bwMode="auto">
          <a:xfrm>
            <a:off x="1042353" y="1892439"/>
            <a:ext cx="7696200" cy="2832100"/>
          </a:xfrm>
          <a:custGeom>
            <a:avLst/>
            <a:gdLst>
              <a:gd name="T0" fmla="*/ 12 w 4848"/>
              <a:gd name="T1" fmla="*/ 8 h 1784"/>
              <a:gd name="T2" fmla="*/ 96 w 4848"/>
              <a:gd name="T3" fmla="*/ 12 h 1784"/>
              <a:gd name="T4" fmla="*/ 106 w 4848"/>
              <a:gd name="T5" fmla="*/ 26 h 1784"/>
              <a:gd name="T6" fmla="*/ 158 w 4848"/>
              <a:gd name="T7" fmla="*/ 34 h 1784"/>
              <a:gd name="T8" fmla="*/ 192 w 4848"/>
              <a:gd name="T9" fmla="*/ 62 h 1784"/>
              <a:gd name="T10" fmla="*/ 224 w 4848"/>
              <a:gd name="T11" fmla="*/ 66 h 1784"/>
              <a:gd name="T12" fmla="*/ 234 w 4848"/>
              <a:gd name="T13" fmla="*/ 88 h 1784"/>
              <a:gd name="T14" fmla="*/ 268 w 4848"/>
              <a:gd name="T15" fmla="*/ 100 h 1784"/>
              <a:gd name="T16" fmla="*/ 276 w 4848"/>
              <a:gd name="T17" fmla="*/ 122 h 1784"/>
              <a:gd name="T18" fmla="*/ 308 w 4848"/>
              <a:gd name="T19" fmla="*/ 136 h 1784"/>
              <a:gd name="T20" fmla="*/ 320 w 4848"/>
              <a:gd name="T21" fmla="*/ 184 h 1784"/>
              <a:gd name="T22" fmla="*/ 342 w 4848"/>
              <a:gd name="T23" fmla="*/ 192 h 1784"/>
              <a:gd name="T24" fmla="*/ 360 w 4848"/>
              <a:gd name="T25" fmla="*/ 204 h 1784"/>
              <a:gd name="T26" fmla="*/ 394 w 4848"/>
              <a:gd name="T27" fmla="*/ 212 h 1784"/>
              <a:gd name="T28" fmla="*/ 404 w 4848"/>
              <a:gd name="T29" fmla="*/ 232 h 1784"/>
              <a:gd name="T30" fmla="*/ 434 w 4848"/>
              <a:gd name="T31" fmla="*/ 238 h 1784"/>
              <a:gd name="T32" fmla="*/ 456 w 4848"/>
              <a:gd name="T33" fmla="*/ 258 h 1784"/>
              <a:gd name="T34" fmla="*/ 478 w 4848"/>
              <a:gd name="T35" fmla="*/ 266 h 1784"/>
              <a:gd name="T36" fmla="*/ 490 w 4848"/>
              <a:gd name="T37" fmla="*/ 308 h 1784"/>
              <a:gd name="T38" fmla="*/ 510 w 4848"/>
              <a:gd name="T39" fmla="*/ 328 h 1784"/>
              <a:gd name="T40" fmla="*/ 532 w 4848"/>
              <a:gd name="T41" fmla="*/ 370 h 1784"/>
              <a:gd name="T42" fmla="*/ 552 w 4848"/>
              <a:gd name="T43" fmla="*/ 406 h 1784"/>
              <a:gd name="T44" fmla="*/ 562 w 4848"/>
              <a:gd name="T45" fmla="*/ 476 h 1784"/>
              <a:gd name="T46" fmla="*/ 584 w 4848"/>
              <a:gd name="T47" fmla="*/ 514 h 1784"/>
              <a:gd name="T48" fmla="*/ 596 w 4848"/>
              <a:gd name="T49" fmla="*/ 616 h 1784"/>
              <a:gd name="T50" fmla="*/ 618 w 4848"/>
              <a:gd name="T51" fmla="*/ 804 h 1784"/>
              <a:gd name="T52" fmla="*/ 628 w 4848"/>
              <a:gd name="T53" fmla="*/ 926 h 1784"/>
              <a:gd name="T54" fmla="*/ 648 w 4848"/>
              <a:gd name="T55" fmla="*/ 952 h 1784"/>
              <a:gd name="T56" fmla="*/ 692 w 4848"/>
              <a:gd name="T57" fmla="*/ 968 h 1784"/>
              <a:gd name="T58" fmla="*/ 776 w 4848"/>
              <a:gd name="T59" fmla="*/ 992 h 1784"/>
              <a:gd name="T60" fmla="*/ 786 w 4848"/>
              <a:gd name="T61" fmla="*/ 1008 h 1784"/>
              <a:gd name="T62" fmla="*/ 850 w 4848"/>
              <a:gd name="T63" fmla="*/ 1018 h 1784"/>
              <a:gd name="T64" fmla="*/ 860 w 4848"/>
              <a:gd name="T65" fmla="*/ 1060 h 1784"/>
              <a:gd name="T66" fmla="*/ 894 w 4848"/>
              <a:gd name="T67" fmla="*/ 1068 h 1784"/>
              <a:gd name="T68" fmla="*/ 904 w 4848"/>
              <a:gd name="T69" fmla="*/ 1112 h 1784"/>
              <a:gd name="T70" fmla="*/ 946 w 4848"/>
              <a:gd name="T71" fmla="*/ 1120 h 1784"/>
              <a:gd name="T72" fmla="*/ 956 w 4848"/>
              <a:gd name="T73" fmla="*/ 1148 h 1784"/>
              <a:gd name="T74" fmla="*/ 1000 w 4848"/>
              <a:gd name="T75" fmla="*/ 1156 h 1784"/>
              <a:gd name="T76" fmla="*/ 1051 w 4848"/>
              <a:gd name="T77" fmla="*/ 1174 h 1784"/>
              <a:gd name="T78" fmla="*/ 1105 w 4848"/>
              <a:gd name="T79" fmla="*/ 1184 h 1784"/>
              <a:gd name="T80" fmla="*/ 1127 w 4848"/>
              <a:gd name="T81" fmla="*/ 1204 h 1784"/>
              <a:gd name="T82" fmla="*/ 1179 w 4848"/>
              <a:gd name="T83" fmla="*/ 1210 h 1784"/>
              <a:gd name="T84" fmla="*/ 1189 w 4848"/>
              <a:gd name="T85" fmla="*/ 1250 h 1784"/>
              <a:gd name="T86" fmla="*/ 1209 w 4848"/>
              <a:gd name="T87" fmla="*/ 1288 h 1784"/>
              <a:gd name="T88" fmla="*/ 1275 w 4848"/>
              <a:gd name="T89" fmla="*/ 1346 h 1784"/>
              <a:gd name="T90" fmla="*/ 1381 w 4848"/>
              <a:gd name="T91" fmla="*/ 1358 h 1784"/>
              <a:gd name="T92" fmla="*/ 1389 w 4848"/>
              <a:gd name="T93" fmla="*/ 1382 h 1784"/>
              <a:gd name="T94" fmla="*/ 1443 w 4848"/>
              <a:gd name="T95" fmla="*/ 1408 h 1784"/>
              <a:gd name="T96" fmla="*/ 1499 w 4848"/>
              <a:gd name="T97" fmla="*/ 1432 h 1784"/>
              <a:gd name="T98" fmla="*/ 1591 w 4848"/>
              <a:gd name="T99" fmla="*/ 1444 h 1784"/>
              <a:gd name="T100" fmla="*/ 1709 w 4848"/>
              <a:gd name="T101" fmla="*/ 1468 h 1784"/>
              <a:gd name="T102" fmla="*/ 1771 w 4848"/>
              <a:gd name="T103" fmla="*/ 1480 h 1784"/>
              <a:gd name="T104" fmla="*/ 1793 w 4848"/>
              <a:gd name="T105" fmla="*/ 1520 h 1784"/>
              <a:gd name="T106" fmla="*/ 1837 w 4848"/>
              <a:gd name="T107" fmla="*/ 1550 h 1784"/>
              <a:gd name="T108" fmla="*/ 2069 w 4848"/>
              <a:gd name="T109" fmla="*/ 1582 h 1784"/>
              <a:gd name="T110" fmla="*/ 2145 w 4848"/>
              <a:gd name="T111" fmla="*/ 1598 h 1784"/>
              <a:gd name="T112" fmla="*/ 2305 w 4848"/>
              <a:gd name="T113" fmla="*/ 1628 h 1784"/>
              <a:gd name="T114" fmla="*/ 2389 w 4848"/>
              <a:gd name="T115" fmla="*/ 1646 h 1784"/>
              <a:gd name="T116" fmla="*/ 2613 w 4848"/>
              <a:gd name="T117" fmla="*/ 1698 h 1784"/>
              <a:gd name="T118" fmla="*/ 3131 w 4848"/>
              <a:gd name="T119" fmla="*/ 1720 h 1784"/>
              <a:gd name="T120" fmla="*/ 3579 w 4848"/>
              <a:gd name="T121" fmla="*/ 1784 h 1784"/>
              <a:gd name="T122" fmla="*/ 4848 w 4848"/>
              <a:gd name="T123" fmla="*/ 1784 h 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8" h="1784">
                <a:moveTo>
                  <a:pt x="0" y="0"/>
                </a:moveTo>
                <a:lnTo>
                  <a:pt x="12" y="0"/>
                </a:lnTo>
                <a:lnTo>
                  <a:pt x="12" y="8"/>
                </a:lnTo>
                <a:lnTo>
                  <a:pt x="22" y="8"/>
                </a:lnTo>
                <a:lnTo>
                  <a:pt x="22" y="12"/>
                </a:lnTo>
                <a:lnTo>
                  <a:pt x="96" y="12"/>
                </a:lnTo>
                <a:lnTo>
                  <a:pt x="96" y="20"/>
                </a:lnTo>
                <a:lnTo>
                  <a:pt x="106" y="20"/>
                </a:lnTo>
                <a:lnTo>
                  <a:pt x="106" y="26"/>
                </a:lnTo>
                <a:lnTo>
                  <a:pt x="150" y="26"/>
                </a:lnTo>
                <a:lnTo>
                  <a:pt x="150" y="34"/>
                </a:lnTo>
                <a:lnTo>
                  <a:pt x="158" y="34"/>
                </a:lnTo>
                <a:lnTo>
                  <a:pt x="158" y="54"/>
                </a:lnTo>
                <a:lnTo>
                  <a:pt x="192" y="54"/>
                </a:lnTo>
                <a:lnTo>
                  <a:pt x="192" y="62"/>
                </a:lnTo>
                <a:lnTo>
                  <a:pt x="214" y="62"/>
                </a:lnTo>
                <a:lnTo>
                  <a:pt x="214" y="66"/>
                </a:lnTo>
                <a:lnTo>
                  <a:pt x="224" y="66"/>
                </a:lnTo>
                <a:lnTo>
                  <a:pt x="224" y="82"/>
                </a:lnTo>
                <a:lnTo>
                  <a:pt x="234" y="82"/>
                </a:lnTo>
                <a:lnTo>
                  <a:pt x="234" y="88"/>
                </a:lnTo>
                <a:lnTo>
                  <a:pt x="246" y="88"/>
                </a:lnTo>
                <a:lnTo>
                  <a:pt x="246" y="100"/>
                </a:lnTo>
                <a:lnTo>
                  <a:pt x="268" y="100"/>
                </a:lnTo>
                <a:lnTo>
                  <a:pt x="268" y="108"/>
                </a:lnTo>
                <a:lnTo>
                  <a:pt x="276" y="108"/>
                </a:lnTo>
                <a:lnTo>
                  <a:pt x="276" y="122"/>
                </a:lnTo>
                <a:lnTo>
                  <a:pt x="298" y="122"/>
                </a:lnTo>
                <a:lnTo>
                  <a:pt x="298" y="136"/>
                </a:lnTo>
                <a:lnTo>
                  <a:pt x="308" y="136"/>
                </a:lnTo>
                <a:lnTo>
                  <a:pt x="308" y="158"/>
                </a:lnTo>
                <a:lnTo>
                  <a:pt x="320" y="158"/>
                </a:lnTo>
                <a:lnTo>
                  <a:pt x="320" y="184"/>
                </a:lnTo>
                <a:lnTo>
                  <a:pt x="330" y="184"/>
                </a:lnTo>
                <a:lnTo>
                  <a:pt x="330" y="192"/>
                </a:lnTo>
                <a:lnTo>
                  <a:pt x="342" y="192"/>
                </a:lnTo>
                <a:lnTo>
                  <a:pt x="342" y="196"/>
                </a:lnTo>
                <a:lnTo>
                  <a:pt x="360" y="196"/>
                </a:lnTo>
                <a:lnTo>
                  <a:pt x="360" y="204"/>
                </a:lnTo>
                <a:lnTo>
                  <a:pt x="382" y="204"/>
                </a:lnTo>
                <a:lnTo>
                  <a:pt x="382" y="212"/>
                </a:lnTo>
                <a:lnTo>
                  <a:pt x="394" y="212"/>
                </a:lnTo>
                <a:lnTo>
                  <a:pt x="394" y="226"/>
                </a:lnTo>
                <a:lnTo>
                  <a:pt x="404" y="226"/>
                </a:lnTo>
                <a:lnTo>
                  <a:pt x="404" y="232"/>
                </a:lnTo>
                <a:lnTo>
                  <a:pt x="416" y="232"/>
                </a:lnTo>
                <a:lnTo>
                  <a:pt x="416" y="238"/>
                </a:lnTo>
                <a:lnTo>
                  <a:pt x="434" y="238"/>
                </a:lnTo>
                <a:lnTo>
                  <a:pt x="434" y="246"/>
                </a:lnTo>
                <a:lnTo>
                  <a:pt x="456" y="246"/>
                </a:lnTo>
                <a:lnTo>
                  <a:pt x="456" y="258"/>
                </a:lnTo>
                <a:lnTo>
                  <a:pt x="468" y="258"/>
                </a:lnTo>
                <a:lnTo>
                  <a:pt x="468" y="266"/>
                </a:lnTo>
                <a:lnTo>
                  <a:pt x="478" y="266"/>
                </a:lnTo>
                <a:lnTo>
                  <a:pt x="478" y="280"/>
                </a:lnTo>
                <a:lnTo>
                  <a:pt x="490" y="280"/>
                </a:lnTo>
                <a:lnTo>
                  <a:pt x="490" y="308"/>
                </a:lnTo>
                <a:lnTo>
                  <a:pt x="500" y="308"/>
                </a:lnTo>
                <a:lnTo>
                  <a:pt x="500" y="328"/>
                </a:lnTo>
                <a:lnTo>
                  <a:pt x="510" y="328"/>
                </a:lnTo>
                <a:lnTo>
                  <a:pt x="510" y="350"/>
                </a:lnTo>
                <a:lnTo>
                  <a:pt x="532" y="350"/>
                </a:lnTo>
                <a:lnTo>
                  <a:pt x="532" y="370"/>
                </a:lnTo>
                <a:lnTo>
                  <a:pt x="544" y="370"/>
                </a:lnTo>
                <a:lnTo>
                  <a:pt x="544" y="406"/>
                </a:lnTo>
                <a:lnTo>
                  <a:pt x="552" y="406"/>
                </a:lnTo>
                <a:lnTo>
                  <a:pt x="552" y="432"/>
                </a:lnTo>
                <a:lnTo>
                  <a:pt x="562" y="432"/>
                </a:lnTo>
                <a:lnTo>
                  <a:pt x="562" y="476"/>
                </a:lnTo>
                <a:lnTo>
                  <a:pt x="574" y="476"/>
                </a:lnTo>
                <a:lnTo>
                  <a:pt x="574" y="514"/>
                </a:lnTo>
                <a:lnTo>
                  <a:pt x="584" y="514"/>
                </a:lnTo>
                <a:lnTo>
                  <a:pt x="584" y="550"/>
                </a:lnTo>
                <a:lnTo>
                  <a:pt x="596" y="550"/>
                </a:lnTo>
                <a:lnTo>
                  <a:pt x="596" y="616"/>
                </a:lnTo>
                <a:lnTo>
                  <a:pt x="606" y="616"/>
                </a:lnTo>
                <a:lnTo>
                  <a:pt x="606" y="804"/>
                </a:lnTo>
                <a:lnTo>
                  <a:pt x="618" y="804"/>
                </a:lnTo>
                <a:lnTo>
                  <a:pt x="618" y="884"/>
                </a:lnTo>
                <a:lnTo>
                  <a:pt x="628" y="884"/>
                </a:lnTo>
                <a:lnTo>
                  <a:pt x="628" y="926"/>
                </a:lnTo>
                <a:lnTo>
                  <a:pt x="636" y="926"/>
                </a:lnTo>
                <a:lnTo>
                  <a:pt x="636" y="952"/>
                </a:lnTo>
                <a:lnTo>
                  <a:pt x="648" y="952"/>
                </a:lnTo>
                <a:lnTo>
                  <a:pt x="648" y="960"/>
                </a:lnTo>
                <a:lnTo>
                  <a:pt x="692" y="960"/>
                </a:lnTo>
                <a:lnTo>
                  <a:pt x="692" y="968"/>
                </a:lnTo>
                <a:lnTo>
                  <a:pt x="754" y="968"/>
                </a:lnTo>
                <a:lnTo>
                  <a:pt x="754" y="992"/>
                </a:lnTo>
                <a:lnTo>
                  <a:pt x="776" y="992"/>
                </a:lnTo>
                <a:lnTo>
                  <a:pt x="776" y="1000"/>
                </a:lnTo>
                <a:lnTo>
                  <a:pt x="786" y="1000"/>
                </a:lnTo>
                <a:lnTo>
                  <a:pt x="786" y="1008"/>
                </a:lnTo>
                <a:lnTo>
                  <a:pt x="838" y="1008"/>
                </a:lnTo>
                <a:lnTo>
                  <a:pt x="838" y="1018"/>
                </a:lnTo>
                <a:lnTo>
                  <a:pt x="850" y="1018"/>
                </a:lnTo>
                <a:lnTo>
                  <a:pt x="850" y="1034"/>
                </a:lnTo>
                <a:lnTo>
                  <a:pt x="860" y="1034"/>
                </a:lnTo>
                <a:lnTo>
                  <a:pt x="860" y="1060"/>
                </a:lnTo>
                <a:lnTo>
                  <a:pt x="882" y="1060"/>
                </a:lnTo>
                <a:lnTo>
                  <a:pt x="882" y="1068"/>
                </a:lnTo>
                <a:lnTo>
                  <a:pt x="894" y="1068"/>
                </a:lnTo>
                <a:lnTo>
                  <a:pt x="894" y="1078"/>
                </a:lnTo>
                <a:lnTo>
                  <a:pt x="904" y="1078"/>
                </a:lnTo>
                <a:lnTo>
                  <a:pt x="904" y="1112"/>
                </a:lnTo>
                <a:lnTo>
                  <a:pt x="926" y="1112"/>
                </a:lnTo>
                <a:lnTo>
                  <a:pt x="926" y="1120"/>
                </a:lnTo>
                <a:lnTo>
                  <a:pt x="946" y="1120"/>
                </a:lnTo>
                <a:lnTo>
                  <a:pt x="946" y="1130"/>
                </a:lnTo>
                <a:lnTo>
                  <a:pt x="956" y="1130"/>
                </a:lnTo>
                <a:lnTo>
                  <a:pt x="956" y="1148"/>
                </a:lnTo>
                <a:lnTo>
                  <a:pt x="978" y="1148"/>
                </a:lnTo>
                <a:lnTo>
                  <a:pt x="978" y="1156"/>
                </a:lnTo>
                <a:lnTo>
                  <a:pt x="1000" y="1156"/>
                </a:lnTo>
                <a:lnTo>
                  <a:pt x="1000" y="1166"/>
                </a:lnTo>
                <a:lnTo>
                  <a:pt x="1051" y="1166"/>
                </a:lnTo>
                <a:lnTo>
                  <a:pt x="1051" y="1174"/>
                </a:lnTo>
                <a:lnTo>
                  <a:pt x="1073" y="1174"/>
                </a:lnTo>
                <a:lnTo>
                  <a:pt x="1073" y="1184"/>
                </a:lnTo>
                <a:lnTo>
                  <a:pt x="1105" y="1184"/>
                </a:lnTo>
                <a:lnTo>
                  <a:pt x="1105" y="1192"/>
                </a:lnTo>
                <a:lnTo>
                  <a:pt x="1127" y="1192"/>
                </a:lnTo>
                <a:lnTo>
                  <a:pt x="1127" y="1204"/>
                </a:lnTo>
                <a:lnTo>
                  <a:pt x="1167" y="1204"/>
                </a:lnTo>
                <a:lnTo>
                  <a:pt x="1167" y="1210"/>
                </a:lnTo>
                <a:lnTo>
                  <a:pt x="1179" y="1210"/>
                </a:lnTo>
                <a:lnTo>
                  <a:pt x="1179" y="1232"/>
                </a:lnTo>
                <a:lnTo>
                  <a:pt x="1189" y="1232"/>
                </a:lnTo>
                <a:lnTo>
                  <a:pt x="1189" y="1250"/>
                </a:lnTo>
                <a:lnTo>
                  <a:pt x="1201" y="1250"/>
                </a:lnTo>
                <a:lnTo>
                  <a:pt x="1201" y="1288"/>
                </a:lnTo>
                <a:lnTo>
                  <a:pt x="1209" y="1288"/>
                </a:lnTo>
                <a:lnTo>
                  <a:pt x="1209" y="1332"/>
                </a:lnTo>
                <a:lnTo>
                  <a:pt x="1275" y="1332"/>
                </a:lnTo>
                <a:lnTo>
                  <a:pt x="1275" y="1346"/>
                </a:lnTo>
                <a:lnTo>
                  <a:pt x="1337" y="1346"/>
                </a:lnTo>
                <a:lnTo>
                  <a:pt x="1337" y="1358"/>
                </a:lnTo>
                <a:lnTo>
                  <a:pt x="1381" y="1358"/>
                </a:lnTo>
                <a:lnTo>
                  <a:pt x="1381" y="1372"/>
                </a:lnTo>
                <a:lnTo>
                  <a:pt x="1389" y="1372"/>
                </a:lnTo>
                <a:lnTo>
                  <a:pt x="1389" y="1382"/>
                </a:lnTo>
                <a:lnTo>
                  <a:pt x="1425" y="1382"/>
                </a:lnTo>
                <a:lnTo>
                  <a:pt x="1425" y="1408"/>
                </a:lnTo>
                <a:lnTo>
                  <a:pt x="1443" y="1408"/>
                </a:lnTo>
                <a:lnTo>
                  <a:pt x="1443" y="1418"/>
                </a:lnTo>
                <a:lnTo>
                  <a:pt x="1499" y="1418"/>
                </a:lnTo>
                <a:lnTo>
                  <a:pt x="1499" y="1432"/>
                </a:lnTo>
                <a:lnTo>
                  <a:pt x="1539" y="1432"/>
                </a:lnTo>
                <a:lnTo>
                  <a:pt x="1539" y="1444"/>
                </a:lnTo>
                <a:lnTo>
                  <a:pt x="1591" y="1444"/>
                </a:lnTo>
                <a:lnTo>
                  <a:pt x="1591" y="1458"/>
                </a:lnTo>
                <a:lnTo>
                  <a:pt x="1709" y="1458"/>
                </a:lnTo>
                <a:lnTo>
                  <a:pt x="1709" y="1468"/>
                </a:lnTo>
                <a:lnTo>
                  <a:pt x="1753" y="1468"/>
                </a:lnTo>
                <a:lnTo>
                  <a:pt x="1753" y="1480"/>
                </a:lnTo>
                <a:lnTo>
                  <a:pt x="1771" y="1480"/>
                </a:lnTo>
                <a:lnTo>
                  <a:pt x="1771" y="1494"/>
                </a:lnTo>
                <a:lnTo>
                  <a:pt x="1793" y="1494"/>
                </a:lnTo>
                <a:lnTo>
                  <a:pt x="1793" y="1520"/>
                </a:lnTo>
                <a:lnTo>
                  <a:pt x="1815" y="1520"/>
                </a:lnTo>
                <a:lnTo>
                  <a:pt x="1815" y="1550"/>
                </a:lnTo>
                <a:lnTo>
                  <a:pt x="1837" y="1550"/>
                </a:lnTo>
                <a:lnTo>
                  <a:pt x="1837" y="1566"/>
                </a:lnTo>
                <a:lnTo>
                  <a:pt x="2069" y="1566"/>
                </a:lnTo>
                <a:lnTo>
                  <a:pt x="2069" y="1582"/>
                </a:lnTo>
                <a:lnTo>
                  <a:pt x="2123" y="1582"/>
                </a:lnTo>
                <a:lnTo>
                  <a:pt x="2123" y="1598"/>
                </a:lnTo>
                <a:lnTo>
                  <a:pt x="2145" y="1598"/>
                </a:lnTo>
                <a:lnTo>
                  <a:pt x="2145" y="1612"/>
                </a:lnTo>
                <a:lnTo>
                  <a:pt x="2305" y="1612"/>
                </a:lnTo>
                <a:lnTo>
                  <a:pt x="2305" y="1628"/>
                </a:lnTo>
                <a:lnTo>
                  <a:pt x="2377" y="1628"/>
                </a:lnTo>
                <a:lnTo>
                  <a:pt x="2377" y="1646"/>
                </a:lnTo>
                <a:lnTo>
                  <a:pt x="2389" y="1646"/>
                </a:lnTo>
                <a:lnTo>
                  <a:pt x="2389" y="1678"/>
                </a:lnTo>
                <a:lnTo>
                  <a:pt x="2613" y="1678"/>
                </a:lnTo>
                <a:lnTo>
                  <a:pt x="2613" y="1698"/>
                </a:lnTo>
                <a:lnTo>
                  <a:pt x="2943" y="1698"/>
                </a:lnTo>
                <a:lnTo>
                  <a:pt x="2943" y="1720"/>
                </a:lnTo>
                <a:lnTo>
                  <a:pt x="3131" y="1720"/>
                </a:lnTo>
                <a:lnTo>
                  <a:pt x="3131" y="1754"/>
                </a:lnTo>
                <a:lnTo>
                  <a:pt x="3579" y="1754"/>
                </a:lnTo>
                <a:lnTo>
                  <a:pt x="3579" y="1784"/>
                </a:lnTo>
                <a:lnTo>
                  <a:pt x="4848" y="1784"/>
                </a:lnTo>
                <a:lnTo>
                  <a:pt x="4848" y="1784"/>
                </a:lnTo>
                <a:lnTo>
                  <a:pt x="4848" y="1784"/>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dirty="0">
              <a:solidFill>
                <a:srgbClr val="FFFF00"/>
              </a:solidFill>
            </a:endParaRPr>
          </a:p>
        </p:txBody>
      </p:sp>
      <p:sp>
        <p:nvSpPr>
          <p:cNvPr id="129" name="Freeform 159"/>
          <p:cNvSpPr>
            <a:spLocks/>
          </p:cNvSpPr>
          <p:nvPr/>
        </p:nvSpPr>
        <p:spPr bwMode="auto">
          <a:xfrm>
            <a:off x="1023303" y="187656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30" name="Freeform 160"/>
          <p:cNvSpPr>
            <a:spLocks/>
          </p:cNvSpPr>
          <p:nvPr/>
        </p:nvSpPr>
        <p:spPr bwMode="auto">
          <a:xfrm>
            <a:off x="1023303" y="187656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31" name="Freeform 161"/>
          <p:cNvSpPr>
            <a:spLocks/>
          </p:cNvSpPr>
          <p:nvPr/>
        </p:nvSpPr>
        <p:spPr bwMode="auto">
          <a:xfrm>
            <a:off x="1023303" y="187656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32" name="Freeform 162"/>
          <p:cNvSpPr>
            <a:spLocks/>
          </p:cNvSpPr>
          <p:nvPr/>
        </p:nvSpPr>
        <p:spPr bwMode="auto">
          <a:xfrm>
            <a:off x="1023303" y="187656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33" name="Freeform 163"/>
          <p:cNvSpPr>
            <a:spLocks/>
          </p:cNvSpPr>
          <p:nvPr/>
        </p:nvSpPr>
        <p:spPr bwMode="auto">
          <a:xfrm>
            <a:off x="1023303" y="187656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34" name="Freeform 164"/>
          <p:cNvSpPr>
            <a:spLocks/>
          </p:cNvSpPr>
          <p:nvPr/>
        </p:nvSpPr>
        <p:spPr bwMode="auto">
          <a:xfrm>
            <a:off x="1023303" y="187656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35" name="Freeform 165"/>
          <p:cNvSpPr>
            <a:spLocks/>
          </p:cNvSpPr>
          <p:nvPr/>
        </p:nvSpPr>
        <p:spPr bwMode="auto">
          <a:xfrm>
            <a:off x="1023303" y="187656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36" name="Freeform 166"/>
          <p:cNvSpPr>
            <a:spLocks/>
          </p:cNvSpPr>
          <p:nvPr/>
        </p:nvSpPr>
        <p:spPr bwMode="auto">
          <a:xfrm>
            <a:off x="1023303" y="187656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37" name="Freeform 167"/>
          <p:cNvSpPr>
            <a:spLocks/>
          </p:cNvSpPr>
          <p:nvPr/>
        </p:nvSpPr>
        <p:spPr bwMode="auto">
          <a:xfrm>
            <a:off x="1023303" y="187656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38" name="Freeform 168"/>
          <p:cNvSpPr>
            <a:spLocks/>
          </p:cNvSpPr>
          <p:nvPr/>
        </p:nvSpPr>
        <p:spPr bwMode="auto">
          <a:xfrm>
            <a:off x="1023303" y="187656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39" name="Freeform 169"/>
          <p:cNvSpPr>
            <a:spLocks/>
          </p:cNvSpPr>
          <p:nvPr/>
        </p:nvSpPr>
        <p:spPr bwMode="auto">
          <a:xfrm>
            <a:off x="1023303" y="187656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40" name="Freeform 170"/>
          <p:cNvSpPr>
            <a:spLocks/>
          </p:cNvSpPr>
          <p:nvPr/>
        </p:nvSpPr>
        <p:spPr bwMode="auto">
          <a:xfrm>
            <a:off x="1023303" y="187656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41" name="Freeform 171"/>
          <p:cNvSpPr>
            <a:spLocks/>
          </p:cNvSpPr>
          <p:nvPr/>
        </p:nvSpPr>
        <p:spPr bwMode="auto">
          <a:xfrm>
            <a:off x="1023303" y="187656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42" name="Freeform 172"/>
          <p:cNvSpPr>
            <a:spLocks/>
          </p:cNvSpPr>
          <p:nvPr/>
        </p:nvSpPr>
        <p:spPr bwMode="auto">
          <a:xfrm>
            <a:off x="1023303" y="187656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43" name="Freeform 173"/>
          <p:cNvSpPr>
            <a:spLocks/>
          </p:cNvSpPr>
          <p:nvPr/>
        </p:nvSpPr>
        <p:spPr bwMode="auto">
          <a:xfrm>
            <a:off x="1023303" y="187656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44" name="Freeform 174"/>
          <p:cNvSpPr>
            <a:spLocks/>
          </p:cNvSpPr>
          <p:nvPr/>
        </p:nvSpPr>
        <p:spPr bwMode="auto">
          <a:xfrm>
            <a:off x="1023303" y="187656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45" name="Freeform 175"/>
          <p:cNvSpPr>
            <a:spLocks/>
          </p:cNvSpPr>
          <p:nvPr/>
        </p:nvSpPr>
        <p:spPr bwMode="auto">
          <a:xfrm>
            <a:off x="1023303" y="187656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46" name="Freeform 176"/>
          <p:cNvSpPr>
            <a:spLocks/>
          </p:cNvSpPr>
          <p:nvPr/>
        </p:nvSpPr>
        <p:spPr bwMode="auto">
          <a:xfrm>
            <a:off x="1023303" y="187656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47" name="Freeform 177"/>
          <p:cNvSpPr>
            <a:spLocks/>
          </p:cNvSpPr>
          <p:nvPr/>
        </p:nvSpPr>
        <p:spPr bwMode="auto">
          <a:xfrm>
            <a:off x="1023303" y="187656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48" name="Freeform 178"/>
          <p:cNvSpPr>
            <a:spLocks/>
          </p:cNvSpPr>
          <p:nvPr/>
        </p:nvSpPr>
        <p:spPr bwMode="auto">
          <a:xfrm>
            <a:off x="1023303" y="187656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49" name="Freeform 179"/>
          <p:cNvSpPr>
            <a:spLocks/>
          </p:cNvSpPr>
          <p:nvPr/>
        </p:nvSpPr>
        <p:spPr bwMode="auto">
          <a:xfrm>
            <a:off x="1023303" y="187656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50" name="Freeform 180"/>
          <p:cNvSpPr>
            <a:spLocks/>
          </p:cNvSpPr>
          <p:nvPr/>
        </p:nvSpPr>
        <p:spPr bwMode="auto">
          <a:xfrm>
            <a:off x="1023303" y="187656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51" name="Freeform 181"/>
          <p:cNvSpPr>
            <a:spLocks/>
          </p:cNvSpPr>
          <p:nvPr/>
        </p:nvSpPr>
        <p:spPr bwMode="auto">
          <a:xfrm>
            <a:off x="1023303" y="187656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52" name="Freeform 182"/>
          <p:cNvSpPr>
            <a:spLocks/>
          </p:cNvSpPr>
          <p:nvPr/>
        </p:nvSpPr>
        <p:spPr bwMode="auto">
          <a:xfrm>
            <a:off x="1023303" y="187656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53" name="Freeform 183"/>
          <p:cNvSpPr>
            <a:spLocks/>
          </p:cNvSpPr>
          <p:nvPr/>
        </p:nvSpPr>
        <p:spPr bwMode="auto">
          <a:xfrm>
            <a:off x="1023303" y="187656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54" name="Freeform 184"/>
          <p:cNvSpPr>
            <a:spLocks/>
          </p:cNvSpPr>
          <p:nvPr/>
        </p:nvSpPr>
        <p:spPr bwMode="auto">
          <a:xfrm>
            <a:off x="1023303" y="187656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55" name="Freeform 185"/>
          <p:cNvSpPr>
            <a:spLocks/>
          </p:cNvSpPr>
          <p:nvPr/>
        </p:nvSpPr>
        <p:spPr bwMode="auto">
          <a:xfrm>
            <a:off x="1023303" y="187656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56" name="Freeform 186"/>
          <p:cNvSpPr>
            <a:spLocks/>
          </p:cNvSpPr>
          <p:nvPr/>
        </p:nvSpPr>
        <p:spPr bwMode="auto">
          <a:xfrm>
            <a:off x="1023303" y="187656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57" name="Freeform 187"/>
          <p:cNvSpPr>
            <a:spLocks/>
          </p:cNvSpPr>
          <p:nvPr/>
        </p:nvSpPr>
        <p:spPr bwMode="auto">
          <a:xfrm>
            <a:off x="1023303" y="187656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58" name="Freeform 188"/>
          <p:cNvSpPr>
            <a:spLocks/>
          </p:cNvSpPr>
          <p:nvPr/>
        </p:nvSpPr>
        <p:spPr bwMode="auto">
          <a:xfrm>
            <a:off x="1023303" y="187656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59" name="Freeform 189"/>
          <p:cNvSpPr>
            <a:spLocks/>
          </p:cNvSpPr>
          <p:nvPr/>
        </p:nvSpPr>
        <p:spPr bwMode="auto">
          <a:xfrm>
            <a:off x="1023303" y="187656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60" name="Freeform 190"/>
          <p:cNvSpPr>
            <a:spLocks/>
          </p:cNvSpPr>
          <p:nvPr/>
        </p:nvSpPr>
        <p:spPr bwMode="auto">
          <a:xfrm>
            <a:off x="1023303" y="187656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61" name="Freeform 191"/>
          <p:cNvSpPr>
            <a:spLocks/>
          </p:cNvSpPr>
          <p:nvPr/>
        </p:nvSpPr>
        <p:spPr bwMode="auto">
          <a:xfrm>
            <a:off x="1023303" y="187656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62" name="Freeform 192"/>
          <p:cNvSpPr>
            <a:spLocks/>
          </p:cNvSpPr>
          <p:nvPr/>
        </p:nvSpPr>
        <p:spPr bwMode="auto">
          <a:xfrm>
            <a:off x="1023303" y="187656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63" name="Freeform 193"/>
          <p:cNvSpPr>
            <a:spLocks/>
          </p:cNvSpPr>
          <p:nvPr/>
        </p:nvSpPr>
        <p:spPr bwMode="auto">
          <a:xfrm>
            <a:off x="1023303" y="187656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64" name="Freeform 194"/>
          <p:cNvSpPr>
            <a:spLocks/>
          </p:cNvSpPr>
          <p:nvPr/>
        </p:nvSpPr>
        <p:spPr bwMode="auto">
          <a:xfrm>
            <a:off x="1023303" y="187656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65" name="Freeform 195"/>
          <p:cNvSpPr>
            <a:spLocks/>
          </p:cNvSpPr>
          <p:nvPr/>
        </p:nvSpPr>
        <p:spPr bwMode="auto">
          <a:xfrm>
            <a:off x="1023303" y="187656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66" name="Freeform 196"/>
          <p:cNvSpPr>
            <a:spLocks/>
          </p:cNvSpPr>
          <p:nvPr/>
        </p:nvSpPr>
        <p:spPr bwMode="auto">
          <a:xfrm>
            <a:off x="1023303" y="187656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67" name="Freeform 197"/>
          <p:cNvSpPr>
            <a:spLocks/>
          </p:cNvSpPr>
          <p:nvPr/>
        </p:nvSpPr>
        <p:spPr bwMode="auto">
          <a:xfrm>
            <a:off x="1023303" y="187656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68" name="Freeform 198"/>
          <p:cNvSpPr>
            <a:spLocks/>
          </p:cNvSpPr>
          <p:nvPr/>
        </p:nvSpPr>
        <p:spPr bwMode="auto">
          <a:xfrm>
            <a:off x="1023303" y="187656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69" name="Freeform 199"/>
          <p:cNvSpPr>
            <a:spLocks/>
          </p:cNvSpPr>
          <p:nvPr/>
        </p:nvSpPr>
        <p:spPr bwMode="auto">
          <a:xfrm>
            <a:off x="1023303" y="187656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70" name="Freeform 200"/>
          <p:cNvSpPr>
            <a:spLocks/>
          </p:cNvSpPr>
          <p:nvPr/>
        </p:nvSpPr>
        <p:spPr bwMode="auto">
          <a:xfrm>
            <a:off x="1496378" y="2114689"/>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6"/>
                </a:lnTo>
                <a:lnTo>
                  <a:pt x="24" y="16"/>
                </a:lnTo>
                <a:lnTo>
                  <a:pt x="24" y="0"/>
                </a:lnTo>
                <a:lnTo>
                  <a:pt x="16" y="0"/>
                </a:lnTo>
                <a:lnTo>
                  <a:pt x="16" y="16"/>
                </a:lnTo>
                <a:lnTo>
                  <a:pt x="0" y="16"/>
                </a:lnTo>
                <a:lnTo>
                  <a:pt x="0" y="22"/>
                </a:lnTo>
                <a:lnTo>
                  <a:pt x="16" y="22"/>
                </a:lnTo>
                <a:lnTo>
                  <a:pt x="16" y="36"/>
                </a:lnTo>
                <a:lnTo>
                  <a:pt x="16"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71" name="Freeform 201"/>
          <p:cNvSpPr>
            <a:spLocks/>
          </p:cNvSpPr>
          <p:nvPr/>
        </p:nvSpPr>
        <p:spPr bwMode="auto">
          <a:xfrm>
            <a:off x="1613853" y="2200414"/>
            <a:ext cx="69850" cy="57150"/>
          </a:xfrm>
          <a:custGeom>
            <a:avLst/>
            <a:gdLst>
              <a:gd name="T0" fmla="*/ 16 w 44"/>
              <a:gd name="T1" fmla="*/ 36 h 36"/>
              <a:gd name="T2" fmla="*/ 26 w 44"/>
              <a:gd name="T3" fmla="*/ 36 h 36"/>
              <a:gd name="T4" fmla="*/ 26 w 44"/>
              <a:gd name="T5" fmla="*/ 24 h 36"/>
              <a:gd name="T6" fmla="*/ 44 w 44"/>
              <a:gd name="T7" fmla="*/ 24 h 36"/>
              <a:gd name="T8" fmla="*/ 44 w 44"/>
              <a:gd name="T9" fmla="*/ 16 h 36"/>
              <a:gd name="T10" fmla="*/ 26 w 44"/>
              <a:gd name="T11" fmla="*/ 16 h 36"/>
              <a:gd name="T12" fmla="*/ 26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4"/>
                </a:lnTo>
                <a:lnTo>
                  <a:pt x="44" y="24"/>
                </a:lnTo>
                <a:lnTo>
                  <a:pt x="44" y="16"/>
                </a:lnTo>
                <a:lnTo>
                  <a:pt x="26" y="16"/>
                </a:lnTo>
                <a:lnTo>
                  <a:pt x="26" y="0"/>
                </a:lnTo>
                <a:lnTo>
                  <a:pt x="16" y="0"/>
                </a:lnTo>
                <a:lnTo>
                  <a:pt x="16" y="16"/>
                </a:lnTo>
                <a:lnTo>
                  <a:pt x="0" y="16"/>
                </a:lnTo>
                <a:lnTo>
                  <a:pt x="0" y="24"/>
                </a:lnTo>
                <a:lnTo>
                  <a:pt x="16" y="24"/>
                </a:lnTo>
                <a:lnTo>
                  <a:pt x="16" y="36"/>
                </a:lnTo>
                <a:lnTo>
                  <a:pt x="16"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72" name="Freeform 202"/>
          <p:cNvSpPr>
            <a:spLocks/>
          </p:cNvSpPr>
          <p:nvPr/>
        </p:nvSpPr>
        <p:spPr bwMode="auto">
          <a:xfrm>
            <a:off x="1801178" y="2384564"/>
            <a:ext cx="69850" cy="60325"/>
          </a:xfrm>
          <a:custGeom>
            <a:avLst/>
            <a:gdLst>
              <a:gd name="T0" fmla="*/ 16 w 44"/>
              <a:gd name="T1" fmla="*/ 38 h 38"/>
              <a:gd name="T2" fmla="*/ 26 w 44"/>
              <a:gd name="T3" fmla="*/ 38 h 38"/>
              <a:gd name="T4" fmla="*/ 26 w 44"/>
              <a:gd name="T5" fmla="*/ 24 h 38"/>
              <a:gd name="T6" fmla="*/ 44 w 44"/>
              <a:gd name="T7" fmla="*/ 24 h 38"/>
              <a:gd name="T8" fmla="*/ 44 w 44"/>
              <a:gd name="T9" fmla="*/ 16 h 38"/>
              <a:gd name="T10" fmla="*/ 26 w 44"/>
              <a:gd name="T11" fmla="*/ 16 h 38"/>
              <a:gd name="T12" fmla="*/ 26 w 44"/>
              <a:gd name="T13" fmla="*/ 0 h 38"/>
              <a:gd name="T14" fmla="*/ 16 w 44"/>
              <a:gd name="T15" fmla="*/ 0 h 38"/>
              <a:gd name="T16" fmla="*/ 16 w 44"/>
              <a:gd name="T17" fmla="*/ 16 h 38"/>
              <a:gd name="T18" fmla="*/ 0 w 44"/>
              <a:gd name="T19" fmla="*/ 16 h 38"/>
              <a:gd name="T20" fmla="*/ 0 w 44"/>
              <a:gd name="T21" fmla="*/ 24 h 38"/>
              <a:gd name="T22" fmla="*/ 16 w 44"/>
              <a:gd name="T23" fmla="*/ 24 h 38"/>
              <a:gd name="T24" fmla="*/ 16 w 44"/>
              <a:gd name="T25" fmla="*/ 38 h 38"/>
              <a:gd name="T26" fmla="*/ 16 w 44"/>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16" y="38"/>
                </a:moveTo>
                <a:lnTo>
                  <a:pt x="26" y="38"/>
                </a:lnTo>
                <a:lnTo>
                  <a:pt x="26" y="24"/>
                </a:lnTo>
                <a:lnTo>
                  <a:pt x="44" y="24"/>
                </a:lnTo>
                <a:lnTo>
                  <a:pt x="44" y="16"/>
                </a:lnTo>
                <a:lnTo>
                  <a:pt x="26" y="16"/>
                </a:lnTo>
                <a:lnTo>
                  <a:pt x="26" y="0"/>
                </a:lnTo>
                <a:lnTo>
                  <a:pt x="16" y="0"/>
                </a:lnTo>
                <a:lnTo>
                  <a:pt x="16" y="16"/>
                </a:lnTo>
                <a:lnTo>
                  <a:pt x="0" y="16"/>
                </a:lnTo>
                <a:lnTo>
                  <a:pt x="0" y="24"/>
                </a:lnTo>
                <a:lnTo>
                  <a:pt x="16" y="24"/>
                </a:lnTo>
                <a:lnTo>
                  <a:pt x="16" y="38"/>
                </a:lnTo>
                <a:lnTo>
                  <a:pt x="16"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73" name="Freeform 203"/>
          <p:cNvSpPr>
            <a:spLocks/>
          </p:cNvSpPr>
          <p:nvPr/>
        </p:nvSpPr>
        <p:spPr bwMode="auto">
          <a:xfrm>
            <a:off x="1851978" y="2451239"/>
            <a:ext cx="66675" cy="57150"/>
          </a:xfrm>
          <a:custGeom>
            <a:avLst/>
            <a:gdLst>
              <a:gd name="T0" fmla="*/ 14 w 42"/>
              <a:gd name="T1" fmla="*/ 36 h 36"/>
              <a:gd name="T2" fmla="*/ 24 w 42"/>
              <a:gd name="T3" fmla="*/ 36 h 36"/>
              <a:gd name="T4" fmla="*/ 24 w 42"/>
              <a:gd name="T5" fmla="*/ 24 h 36"/>
              <a:gd name="T6" fmla="*/ 42 w 42"/>
              <a:gd name="T7" fmla="*/ 24 h 36"/>
              <a:gd name="T8" fmla="*/ 42 w 42"/>
              <a:gd name="T9" fmla="*/ 16 h 36"/>
              <a:gd name="T10" fmla="*/ 24 w 42"/>
              <a:gd name="T11" fmla="*/ 16 h 36"/>
              <a:gd name="T12" fmla="*/ 24 w 42"/>
              <a:gd name="T13" fmla="*/ 0 h 36"/>
              <a:gd name="T14" fmla="*/ 14 w 42"/>
              <a:gd name="T15" fmla="*/ 0 h 36"/>
              <a:gd name="T16" fmla="*/ 14 w 42"/>
              <a:gd name="T17" fmla="*/ 16 h 36"/>
              <a:gd name="T18" fmla="*/ 0 w 42"/>
              <a:gd name="T19" fmla="*/ 16 h 36"/>
              <a:gd name="T20" fmla="*/ 0 w 42"/>
              <a:gd name="T21" fmla="*/ 24 h 36"/>
              <a:gd name="T22" fmla="*/ 14 w 42"/>
              <a:gd name="T23" fmla="*/ 24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4"/>
                </a:lnTo>
                <a:lnTo>
                  <a:pt x="42" y="24"/>
                </a:lnTo>
                <a:lnTo>
                  <a:pt x="42" y="16"/>
                </a:lnTo>
                <a:lnTo>
                  <a:pt x="24" y="16"/>
                </a:lnTo>
                <a:lnTo>
                  <a:pt x="24" y="0"/>
                </a:lnTo>
                <a:lnTo>
                  <a:pt x="14" y="0"/>
                </a:lnTo>
                <a:lnTo>
                  <a:pt x="14" y="16"/>
                </a:lnTo>
                <a:lnTo>
                  <a:pt x="0" y="16"/>
                </a:lnTo>
                <a:lnTo>
                  <a:pt x="0" y="24"/>
                </a:lnTo>
                <a:lnTo>
                  <a:pt x="14" y="24"/>
                </a:lnTo>
                <a:lnTo>
                  <a:pt x="14" y="36"/>
                </a:lnTo>
                <a:lnTo>
                  <a:pt x="14"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74" name="Freeform 204"/>
          <p:cNvSpPr>
            <a:spLocks/>
          </p:cNvSpPr>
          <p:nvPr/>
        </p:nvSpPr>
        <p:spPr bwMode="auto">
          <a:xfrm>
            <a:off x="1851978" y="2451239"/>
            <a:ext cx="66675" cy="57150"/>
          </a:xfrm>
          <a:custGeom>
            <a:avLst/>
            <a:gdLst>
              <a:gd name="T0" fmla="*/ 14 w 42"/>
              <a:gd name="T1" fmla="*/ 36 h 36"/>
              <a:gd name="T2" fmla="*/ 24 w 42"/>
              <a:gd name="T3" fmla="*/ 36 h 36"/>
              <a:gd name="T4" fmla="*/ 24 w 42"/>
              <a:gd name="T5" fmla="*/ 24 h 36"/>
              <a:gd name="T6" fmla="*/ 42 w 42"/>
              <a:gd name="T7" fmla="*/ 24 h 36"/>
              <a:gd name="T8" fmla="*/ 42 w 42"/>
              <a:gd name="T9" fmla="*/ 16 h 36"/>
              <a:gd name="T10" fmla="*/ 24 w 42"/>
              <a:gd name="T11" fmla="*/ 16 h 36"/>
              <a:gd name="T12" fmla="*/ 24 w 42"/>
              <a:gd name="T13" fmla="*/ 0 h 36"/>
              <a:gd name="T14" fmla="*/ 14 w 42"/>
              <a:gd name="T15" fmla="*/ 0 h 36"/>
              <a:gd name="T16" fmla="*/ 14 w 42"/>
              <a:gd name="T17" fmla="*/ 16 h 36"/>
              <a:gd name="T18" fmla="*/ 0 w 42"/>
              <a:gd name="T19" fmla="*/ 16 h 36"/>
              <a:gd name="T20" fmla="*/ 0 w 42"/>
              <a:gd name="T21" fmla="*/ 24 h 36"/>
              <a:gd name="T22" fmla="*/ 14 w 42"/>
              <a:gd name="T23" fmla="*/ 24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4"/>
                </a:lnTo>
                <a:lnTo>
                  <a:pt x="42" y="24"/>
                </a:lnTo>
                <a:lnTo>
                  <a:pt x="42" y="16"/>
                </a:lnTo>
                <a:lnTo>
                  <a:pt x="24" y="16"/>
                </a:lnTo>
                <a:lnTo>
                  <a:pt x="24" y="0"/>
                </a:lnTo>
                <a:lnTo>
                  <a:pt x="14" y="0"/>
                </a:lnTo>
                <a:lnTo>
                  <a:pt x="14" y="16"/>
                </a:lnTo>
                <a:lnTo>
                  <a:pt x="0" y="16"/>
                </a:lnTo>
                <a:lnTo>
                  <a:pt x="0" y="24"/>
                </a:lnTo>
                <a:lnTo>
                  <a:pt x="14" y="24"/>
                </a:lnTo>
                <a:lnTo>
                  <a:pt x="14" y="36"/>
                </a:lnTo>
                <a:lnTo>
                  <a:pt x="14"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75" name="Freeform 206"/>
          <p:cNvSpPr>
            <a:spLocks/>
          </p:cNvSpPr>
          <p:nvPr/>
        </p:nvSpPr>
        <p:spPr bwMode="auto">
          <a:xfrm>
            <a:off x="1851978" y="2451239"/>
            <a:ext cx="66675" cy="57150"/>
          </a:xfrm>
          <a:custGeom>
            <a:avLst/>
            <a:gdLst>
              <a:gd name="T0" fmla="*/ 14 w 42"/>
              <a:gd name="T1" fmla="*/ 36 h 36"/>
              <a:gd name="T2" fmla="*/ 24 w 42"/>
              <a:gd name="T3" fmla="*/ 36 h 36"/>
              <a:gd name="T4" fmla="*/ 24 w 42"/>
              <a:gd name="T5" fmla="*/ 24 h 36"/>
              <a:gd name="T6" fmla="*/ 42 w 42"/>
              <a:gd name="T7" fmla="*/ 24 h 36"/>
              <a:gd name="T8" fmla="*/ 42 w 42"/>
              <a:gd name="T9" fmla="*/ 16 h 36"/>
              <a:gd name="T10" fmla="*/ 24 w 42"/>
              <a:gd name="T11" fmla="*/ 16 h 36"/>
              <a:gd name="T12" fmla="*/ 24 w 42"/>
              <a:gd name="T13" fmla="*/ 0 h 36"/>
              <a:gd name="T14" fmla="*/ 14 w 42"/>
              <a:gd name="T15" fmla="*/ 0 h 36"/>
              <a:gd name="T16" fmla="*/ 14 w 42"/>
              <a:gd name="T17" fmla="*/ 16 h 36"/>
              <a:gd name="T18" fmla="*/ 0 w 42"/>
              <a:gd name="T19" fmla="*/ 16 h 36"/>
              <a:gd name="T20" fmla="*/ 0 w 42"/>
              <a:gd name="T21" fmla="*/ 24 h 36"/>
              <a:gd name="T22" fmla="*/ 14 w 42"/>
              <a:gd name="T23" fmla="*/ 24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4"/>
                </a:lnTo>
                <a:lnTo>
                  <a:pt x="42" y="24"/>
                </a:lnTo>
                <a:lnTo>
                  <a:pt x="42" y="16"/>
                </a:lnTo>
                <a:lnTo>
                  <a:pt x="24" y="16"/>
                </a:lnTo>
                <a:lnTo>
                  <a:pt x="24" y="0"/>
                </a:lnTo>
                <a:lnTo>
                  <a:pt x="14" y="0"/>
                </a:lnTo>
                <a:lnTo>
                  <a:pt x="14" y="16"/>
                </a:lnTo>
                <a:lnTo>
                  <a:pt x="0" y="16"/>
                </a:lnTo>
                <a:lnTo>
                  <a:pt x="0" y="24"/>
                </a:lnTo>
                <a:lnTo>
                  <a:pt x="14" y="24"/>
                </a:lnTo>
                <a:lnTo>
                  <a:pt x="14" y="36"/>
                </a:lnTo>
                <a:lnTo>
                  <a:pt x="14"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76" name="Freeform 207"/>
          <p:cNvSpPr>
            <a:spLocks/>
          </p:cNvSpPr>
          <p:nvPr/>
        </p:nvSpPr>
        <p:spPr bwMode="auto">
          <a:xfrm>
            <a:off x="1851978" y="2451239"/>
            <a:ext cx="66675" cy="57150"/>
          </a:xfrm>
          <a:custGeom>
            <a:avLst/>
            <a:gdLst>
              <a:gd name="T0" fmla="*/ 14 w 42"/>
              <a:gd name="T1" fmla="*/ 36 h 36"/>
              <a:gd name="T2" fmla="*/ 24 w 42"/>
              <a:gd name="T3" fmla="*/ 36 h 36"/>
              <a:gd name="T4" fmla="*/ 24 w 42"/>
              <a:gd name="T5" fmla="*/ 24 h 36"/>
              <a:gd name="T6" fmla="*/ 42 w 42"/>
              <a:gd name="T7" fmla="*/ 24 h 36"/>
              <a:gd name="T8" fmla="*/ 42 w 42"/>
              <a:gd name="T9" fmla="*/ 16 h 36"/>
              <a:gd name="T10" fmla="*/ 24 w 42"/>
              <a:gd name="T11" fmla="*/ 16 h 36"/>
              <a:gd name="T12" fmla="*/ 24 w 42"/>
              <a:gd name="T13" fmla="*/ 0 h 36"/>
              <a:gd name="T14" fmla="*/ 14 w 42"/>
              <a:gd name="T15" fmla="*/ 0 h 36"/>
              <a:gd name="T16" fmla="*/ 14 w 42"/>
              <a:gd name="T17" fmla="*/ 16 h 36"/>
              <a:gd name="T18" fmla="*/ 0 w 42"/>
              <a:gd name="T19" fmla="*/ 16 h 36"/>
              <a:gd name="T20" fmla="*/ 0 w 42"/>
              <a:gd name="T21" fmla="*/ 24 h 36"/>
              <a:gd name="T22" fmla="*/ 14 w 42"/>
              <a:gd name="T23" fmla="*/ 24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4"/>
                </a:lnTo>
                <a:lnTo>
                  <a:pt x="42" y="24"/>
                </a:lnTo>
                <a:lnTo>
                  <a:pt x="42" y="16"/>
                </a:lnTo>
                <a:lnTo>
                  <a:pt x="24" y="16"/>
                </a:lnTo>
                <a:lnTo>
                  <a:pt x="24" y="0"/>
                </a:lnTo>
                <a:lnTo>
                  <a:pt x="14" y="0"/>
                </a:lnTo>
                <a:lnTo>
                  <a:pt x="14" y="16"/>
                </a:lnTo>
                <a:lnTo>
                  <a:pt x="0" y="16"/>
                </a:lnTo>
                <a:lnTo>
                  <a:pt x="0" y="24"/>
                </a:lnTo>
                <a:lnTo>
                  <a:pt x="14" y="24"/>
                </a:lnTo>
                <a:lnTo>
                  <a:pt x="14" y="36"/>
                </a:lnTo>
                <a:lnTo>
                  <a:pt x="14"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77" name="Freeform 208"/>
          <p:cNvSpPr>
            <a:spLocks/>
          </p:cNvSpPr>
          <p:nvPr/>
        </p:nvSpPr>
        <p:spPr bwMode="auto">
          <a:xfrm>
            <a:off x="1851978" y="2451239"/>
            <a:ext cx="66675" cy="57150"/>
          </a:xfrm>
          <a:custGeom>
            <a:avLst/>
            <a:gdLst>
              <a:gd name="T0" fmla="*/ 14 w 42"/>
              <a:gd name="T1" fmla="*/ 36 h 36"/>
              <a:gd name="T2" fmla="*/ 24 w 42"/>
              <a:gd name="T3" fmla="*/ 36 h 36"/>
              <a:gd name="T4" fmla="*/ 24 w 42"/>
              <a:gd name="T5" fmla="*/ 24 h 36"/>
              <a:gd name="T6" fmla="*/ 42 w 42"/>
              <a:gd name="T7" fmla="*/ 24 h 36"/>
              <a:gd name="T8" fmla="*/ 42 w 42"/>
              <a:gd name="T9" fmla="*/ 16 h 36"/>
              <a:gd name="T10" fmla="*/ 24 w 42"/>
              <a:gd name="T11" fmla="*/ 16 h 36"/>
              <a:gd name="T12" fmla="*/ 24 w 42"/>
              <a:gd name="T13" fmla="*/ 0 h 36"/>
              <a:gd name="T14" fmla="*/ 14 w 42"/>
              <a:gd name="T15" fmla="*/ 0 h 36"/>
              <a:gd name="T16" fmla="*/ 14 w 42"/>
              <a:gd name="T17" fmla="*/ 16 h 36"/>
              <a:gd name="T18" fmla="*/ 0 w 42"/>
              <a:gd name="T19" fmla="*/ 16 h 36"/>
              <a:gd name="T20" fmla="*/ 0 w 42"/>
              <a:gd name="T21" fmla="*/ 24 h 36"/>
              <a:gd name="T22" fmla="*/ 14 w 42"/>
              <a:gd name="T23" fmla="*/ 24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4"/>
                </a:lnTo>
                <a:lnTo>
                  <a:pt x="42" y="24"/>
                </a:lnTo>
                <a:lnTo>
                  <a:pt x="42" y="16"/>
                </a:lnTo>
                <a:lnTo>
                  <a:pt x="24" y="16"/>
                </a:lnTo>
                <a:lnTo>
                  <a:pt x="24" y="0"/>
                </a:lnTo>
                <a:lnTo>
                  <a:pt x="14" y="0"/>
                </a:lnTo>
                <a:lnTo>
                  <a:pt x="14" y="16"/>
                </a:lnTo>
                <a:lnTo>
                  <a:pt x="0" y="16"/>
                </a:lnTo>
                <a:lnTo>
                  <a:pt x="0" y="24"/>
                </a:lnTo>
                <a:lnTo>
                  <a:pt x="14" y="24"/>
                </a:lnTo>
                <a:lnTo>
                  <a:pt x="14" y="36"/>
                </a:lnTo>
                <a:lnTo>
                  <a:pt x="14"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78" name="Freeform 209"/>
          <p:cNvSpPr>
            <a:spLocks/>
          </p:cNvSpPr>
          <p:nvPr/>
        </p:nvSpPr>
        <p:spPr bwMode="auto">
          <a:xfrm>
            <a:off x="1851978" y="2451239"/>
            <a:ext cx="66675" cy="57150"/>
          </a:xfrm>
          <a:custGeom>
            <a:avLst/>
            <a:gdLst>
              <a:gd name="T0" fmla="*/ 14 w 42"/>
              <a:gd name="T1" fmla="*/ 36 h 36"/>
              <a:gd name="T2" fmla="*/ 24 w 42"/>
              <a:gd name="T3" fmla="*/ 36 h 36"/>
              <a:gd name="T4" fmla="*/ 24 w 42"/>
              <a:gd name="T5" fmla="*/ 24 h 36"/>
              <a:gd name="T6" fmla="*/ 42 w 42"/>
              <a:gd name="T7" fmla="*/ 24 h 36"/>
              <a:gd name="T8" fmla="*/ 42 w 42"/>
              <a:gd name="T9" fmla="*/ 16 h 36"/>
              <a:gd name="T10" fmla="*/ 24 w 42"/>
              <a:gd name="T11" fmla="*/ 16 h 36"/>
              <a:gd name="T12" fmla="*/ 24 w 42"/>
              <a:gd name="T13" fmla="*/ 0 h 36"/>
              <a:gd name="T14" fmla="*/ 14 w 42"/>
              <a:gd name="T15" fmla="*/ 0 h 36"/>
              <a:gd name="T16" fmla="*/ 14 w 42"/>
              <a:gd name="T17" fmla="*/ 16 h 36"/>
              <a:gd name="T18" fmla="*/ 0 w 42"/>
              <a:gd name="T19" fmla="*/ 16 h 36"/>
              <a:gd name="T20" fmla="*/ 0 w 42"/>
              <a:gd name="T21" fmla="*/ 24 h 36"/>
              <a:gd name="T22" fmla="*/ 14 w 42"/>
              <a:gd name="T23" fmla="*/ 24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4"/>
                </a:lnTo>
                <a:lnTo>
                  <a:pt x="42" y="24"/>
                </a:lnTo>
                <a:lnTo>
                  <a:pt x="42" y="16"/>
                </a:lnTo>
                <a:lnTo>
                  <a:pt x="24" y="16"/>
                </a:lnTo>
                <a:lnTo>
                  <a:pt x="24" y="0"/>
                </a:lnTo>
                <a:lnTo>
                  <a:pt x="14" y="0"/>
                </a:lnTo>
                <a:lnTo>
                  <a:pt x="14" y="16"/>
                </a:lnTo>
                <a:lnTo>
                  <a:pt x="0" y="16"/>
                </a:lnTo>
                <a:lnTo>
                  <a:pt x="0" y="24"/>
                </a:lnTo>
                <a:lnTo>
                  <a:pt x="14" y="24"/>
                </a:lnTo>
                <a:lnTo>
                  <a:pt x="14" y="36"/>
                </a:lnTo>
                <a:lnTo>
                  <a:pt x="14"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79" name="Freeform 210"/>
          <p:cNvSpPr>
            <a:spLocks/>
          </p:cNvSpPr>
          <p:nvPr/>
        </p:nvSpPr>
        <p:spPr bwMode="auto">
          <a:xfrm>
            <a:off x="1886903" y="2556014"/>
            <a:ext cx="66675" cy="57150"/>
          </a:xfrm>
          <a:custGeom>
            <a:avLst/>
            <a:gdLst>
              <a:gd name="T0" fmla="*/ 14 w 42"/>
              <a:gd name="T1" fmla="*/ 36 h 36"/>
              <a:gd name="T2" fmla="*/ 24 w 42"/>
              <a:gd name="T3" fmla="*/ 36 h 36"/>
              <a:gd name="T4" fmla="*/ 24 w 42"/>
              <a:gd name="T5" fmla="*/ 22 h 36"/>
              <a:gd name="T6" fmla="*/ 42 w 42"/>
              <a:gd name="T7" fmla="*/ 22 h 36"/>
              <a:gd name="T8" fmla="*/ 42 w 42"/>
              <a:gd name="T9" fmla="*/ 14 h 36"/>
              <a:gd name="T10" fmla="*/ 24 w 42"/>
              <a:gd name="T11" fmla="*/ 14 h 36"/>
              <a:gd name="T12" fmla="*/ 24 w 42"/>
              <a:gd name="T13" fmla="*/ 0 h 36"/>
              <a:gd name="T14" fmla="*/ 14 w 42"/>
              <a:gd name="T15" fmla="*/ 0 h 36"/>
              <a:gd name="T16" fmla="*/ 14 w 42"/>
              <a:gd name="T17" fmla="*/ 14 h 36"/>
              <a:gd name="T18" fmla="*/ 0 w 42"/>
              <a:gd name="T19" fmla="*/ 14 h 36"/>
              <a:gd name="T20" fmla="*/ 0 w 42"/>
              <a:gd name="T21" fmla="*/ 22 h 36"/>
              <a:gd name="T22" fmla="*/ 14 w 42"/>
              <a:gd name="T23" fmla="*/ 22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2"/>
                </a:lnTo>
                <a:lnTo>
                  <a:pt x="42" y="22"/>
                </a:lnTo>
                <a:lnTo>
                  <a:pt x="42" y="14"/>
                </a:lnTo>
                <a:lnTo>
                  <a:pt x="24" y="14"/>
                </a:lnTo>
                <a:lnTo>
                  <a:pt x="24" y="0"/>
                </a:lnTo>
                <a:lnTo>
                  <a:pt x="14" y="0"/>
                </a:lnTo>
                <a:lnTo>
                  <a:pt x="14" y="14"/>
                </a:lnTo>
                <a:lnTo>
                  <a:pt x="0" y="14"/>
                </a:lnTo>
                <a:lnTo>
                  <a:pt x="0" y="22"/>
                </a:lnTo>
                <a:lnTo>
                  <a:pt x="14" y="22"/>
                </a:lnTo>
                <a:lnTo>
                  <a:pt x="14" y="36"/>
                </a:lnTo>
                <a:lnTo>
                  <a:pt x="14"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80" name="Freeform 211"/>
          <p:cNvSpPr>
            <a:spLocks/>
          </p:cNvSpPr>
          <p:nvPr/>
        </p:nvSpPr>
        <p:spPr bwMode="auto">
          <a:xfrm>
            <a:off x="1899603" y="2619514"/>
            <a:ext cx="69850" cy="57150"/>
          </a:xfrm>
          <a:custGeom>
            <a:avLst/>
            <a:gdLst>
              <a:gd name="T0" fmla="*/ 16 w 44"/>
              <a:gd name="T1" fmla="*/ 36 h 36"/>
              <a:gd name="T2" fmla="*/ 26 w 44"/>
              <a:gd name="T3" fmla="*/ 36 h 36"/>
              <a:gd name="T4" fmla="*/ 26 w 44"/>
              <a:gd name="T5" fmla="*/ 24 h 36"/>
              <a:gd name="T6" fmla="*/ 44 w 44"/>
              <a:gd name="T7" fmla="*/ 24 h 36"/>
              <a:gd name="T8" fmla="*/ 44 w 44"/>
              <a:gd name="T9" fmla="*/ 16 h 36"/>
              <a:gd name="T10" fmla="*/ 26 w 44"/>
              <a:gd name="T11" fmla="*/ 16 h 36"/>
              <a:gd name="T12" fmla="*/ 26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4"/>
                </a:lnTo>
                <a:lnTo>
                  <a:pt x="44" y="24"/>
                </a:lnTo>
                <a:lnTo>
                  <a:pt x="44" y="16"/>
                </a:lnTo>
                <a:lnTo>
                  <a:pt x="26" y="16"/>
                </a:lnTo>
                <a:lnTo>
                  <a:pt x="26" y="0"/>
                </a:lnTo>
                <a:lnTo>
                  <a:pt x="16" y="0"/>
                </a:lnTo>
                <a:lnTo>
                  <a:pt x="16" y="16"/>
                </a:lnTo>
                <a:lnTo>
                  <a:pt x="0" y="16"/>
                </a:lnTo>
                <a:lnTo>
                  <a:pt x="0" y="24"/>
                </a:lnTo>
                <a:lnTo>
                  <a:pt x="16" y="24"/>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81" name="Freeform 212"/>
          <p:cNvSpPr>
            <a:spLocks/>
          </p:cNvSpPr>
          <p:nvPr/>
        </p:nvSpPr>
        <p:spPr bwMode="auto">
          <a:xfrm>
            <a:off x="1899603" y="2619514"/>
            <a:ext cx="69850" cy="57150"/>
          </a:xfrm>
          <a:custGeom>
            <a:avLst/>
            <a:gdLst>
              <a:gd name="T0" fmla="*/ 16 w 44"/>
              <a:gd name="T1" fmla="*/ 36 h 36"/>
              <a:gd name="T2" fmla="*/ 26 w 44"/>
              <a:gd name="T3" fmla="*/ 36 h 36"/>
              <a:gd name="T4" fmla="*/ 26 w 44"/>
              <a:gd name="T5" fmla="*/ 24 h 36"/>
              <a:gd name="T6" fmla="*/ 44 w 44"/>
              <a:gd name="T7" fmla="*/ 24 h 36"/>
              <a:gd name="T8" fmla="*/ 44 w 44"/>
              <a:gd name="T9" fmla="*/ 16 h 36"/>
              <a:gd name="T10" fmla="*/ 26 w 44"/>
              <a:gd name="T11" fmla="*/ 16 h 36"/>
              <a:gd name="T12" fmla="*/ 26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4"/>
                </a:lnTo>
                <a:lnTo>
                  <a:pt x="44" y="24"/>
                </a:lnTo>
                <a:lnTo>
                  <a:pt x="44" y="16"/>
                </a:lnTo>
                <a:lnTo>
                  <a:pt x="26" y="16"/>
                </a:lnTo>
                <a:lnTo>
                  <a:pt x="26" y="0"/>
                </a:lnTo>
                <a:lnTo>
                  <a:pt x="16" y="0"/>
                </a:lnTo>
                <a:lnTo>
                  <a:pt x="16" y="16"/>
                </a:lnTo>
                <a:lnTo>
                  <a:pt x="0" y="16"/>
                </a:lnTo>
                <a:lnTo>
                  <a:pt x="0" y="24"/>
                </a:lnTo>
                <a:lnTo>
                  <a:pt x="16" y="24"/>
                </a:lnTo>
                <a:lnTo>
                  <a:pt x="16" y="36"/>
                </a:lnTo>
                <a:lnTo>
                  <a:pt x="16"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82" name="Freeform 213"/>
          <p:cNvSpPr>
            <a:spLocks/>
          </p:cNvSpPr>
          <p:nvPr/>
        </p:nvSpPr>
        <p:spPr bwMode="auto">
          <a:xfrm>
            <a:off x="1918653" y="2676664"/>
            <a:ext cx="69850" cy="60325"/>
          </a:xfrm>
          <a:custGeom>
            <a:avLst/>
            <a:gdLst>
              <a:gd name="T0" fmla="*/ 16 w 44"/>
              <a:gd name="T1" fmla="*/ 38 h 38"/>
              <a:gd name="T2" fmla="*/ 26 w 44"/>
              <a:gd name="T3" fmla="*/ 38 h 38"/>
              <a:gd name="T4" fmla="*/ 26 w 44"/>
              <a:gd name="T5" fmla="*/ 24 h 38"/>
              <a:gd name="T6" fmla="*/ 44 w 44"/>
              <a:gd name="T7" fmla="*/ 24 h 38"/>
              <a:gd name="T8" fmla="*/ 44 w 44"/>
              <a:gd name="T9" fmla="*/ 16 h 38"/>
              <a:gd name="T10" fmla="*/ 26 w 44"/>
              <a:gd name="T11" fmla="*/ 16 h 38"/>
              <a:gd name="T12" fmla="*/ 26 w 44"/>
              <a:gd name="T13" fmla="*/ 0 h 38"/>
              <a:gd name="T14" fmla="*/ 16 w 44"/>
              <a:gd name="T15" fmla="*/ 0 h 38"/>
              <a:gd name="T16" fmla="*/ 16 w 44"/>
              <a:gd name="T17" fmla="*/ 16 h 38"/>
              <a:gd name="T18" fmla="*/ 0 w 44"/>
              <a:gd name="T19" fmla="*/ 16 h 38"/>
              <a:gd name="T20" fmla="*/ 0 w 44"/>
              <a:gd name="T21" fmla="*/ 24 h 38"/>
              <a:gd name="T22" fmla="*/ 16 w 44"/>
              <a:gd name="T23" fmla="*/ 24 h 38"/>
              <a:gd name="T24" fmla="*/ 16 w 44"/>
              <a:gd name="T25" fmla="*/ 38 h 38"/>
              <a:gd name="T26" fmla="*/ 16 w 44"/>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16" y="38"/>
                </a:moveTo>
                <a:lnTo>
                  <a:pt x="26" y="38"/>
                </a:lnTo>
                <a:lnTo>
                  <a:pt x="26" y="24"/>
                </a:lnTo>
                <a:lnTo>
                  <a:pt x="44" y="24"/>
                </a:lnTo>
                <a:lnTo>
                  <a:pt x="44" y="16"/>
                </a:lnTo>
                <a:lnTo>
                  <a:pt x="26" y="16"/>
                </a:lnTo>
                <a:lnTo>
                  <a:pt x="26" y="0"/>
                </a:lnTo>
                <a:lnTo>
                  <a:pt x="16" y="0"/>
                </a:lnTo>
                <a:lnTo>
                  <a:pt x="16" y="16"/>
                </a:lnTo>
                <a:lnTo>
                  <a:pt x="0" y="16"/>
                </a:lnTo>
                <a:lnTo>
                  <a:pt x="0" y="24"/>
                </a:lnTo>
                <a:lnTo>
                  <a:pt x="16" y="24"/>
                </a:lnTo>
                <a:lnTo>
                  <a:pt x="16" y="38"/>
                </a:lnTo>
                <a:lnTo>
                  <a:pt x="16" y="38"/>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83" name="Freeform 214"/>
          <p:cNvSpPr>
            <a:spLocks/>
          </p:cNvSpPr>
          <p:nvPr/>
        </p:nvSpPr>
        <p:spPr bwMode="auto">
          <a:xfrm>
            <a:off x="1918653" y="2676664"/>
            <a:ext cx="69850" cy="60325"/>
          </a:xfrm>
          <a:custGeom>
            <a:avLst/>
            <a:gdLst>
              <a:gd name="T0" fmla="*/ 16 w 44"/>
              <a:gd name="T1" fmla="*/ 38 h 38"/>
              <a:gd name="T2" fmla="*/ 26 w 44"/>
              <a:gd name="T3" fmla="*/ 38 h 38"/>
              <a:gd name="T4" fmla="*/ 26 w 44"/>
              <a:gd name="T5" fmla="*/ 24 h 38"/>
              <a:gd name="T6" fmla="*/ 44 w 44"/>
              <a:gd name="T7" fmla="*/ 24 h 38"/>
              <a:gd name="T8" fmla="*/ 44 w 44"/>
              <a:gd name="T9" fmla="*/ 16 h 38"/>
              <a:gd name="T10" fmla="*/ 26 w 44"/>
              <a:gd name="T11" fmla="*/ 16 h 38"/>
              <a:gd name="T12" fmla="*/ 26 w 44"/>
              <a:gd name="T13" fmla="*/ 0 h 38"/>
              <a:gd name="T14" fmla="*/ 16 w 44"/>
              <a:gd name="T15" fmla="*/ 0 h 38"/>
              <a:gd name="T16" fmla="*/ 16 w 44"/>
              <a:gd name="T17" fmla="*/ 16 h 38"/>
              <a:gd name="T18" fmla="*/ 0 w 44"/>
              <a:gd name="T19" fmla="*/ 16 h 38"/>
              <a:gd name="T20" fmla="*/ 0 w 44"/>
              <a:gd name="T21" fmla="*/ 24 h 38"/>
              <a:gd name="T22" fmla="*/ 16 w 44"/>
              <a:gd name="T23" fmla="*/ 24 h 38"/>
              <a:gd name="T24" fmla="*/ 16 w 44"/>
              <a:gd name="T25" fmla="*/ 38 h 38"/>
              <a:gd name="T26" fmla="*/ 16 w 44"/>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16" y="38"/>
                </a:moveTo>
                <a:lnTo>
                  <a:pt x="26" y="38"/>
                </a:lnTo>
                <a:lnTo>
                  <a:pt x="26" y="24"/>
                </a:lnTo>
                <a:lnTo>
                  <a:pt x="44" y="24"/>
                </a:lnTo>
                <a:lnTo>
                  <a:pt x="44" y="16"/>
                </a:lnTo>
                <a:lnTo>
                  <a:pt x="26" y="16"/>
                </a:lnTo>
                <a:lnTo>
                  <a:pt x="26" y="0"/>
                </a:lnTo>
                <a:lnTo>
                  <a:pt x="16" y="0"/>
                </a:lnTo>
                <a:lnTo>
                  <a:pt x="16" y="16"/>
                </a:lnTo>
                <a:lnTo>
                  <a:pt x="0" y="16"/>
                </a:lnTo>
                <a:lnTo>
                  <a:pt x="0" y="24"/>
                </a:lnTo>
                <a:lnTo>
                  <a:pt x="16" y="24"/>
                </a:lnTo>
                <a:lnTo>
                  <a:pt x="16" y="38"/>
                </a:lnTo>
                <a:lnTo>
                  <a:pt x="16" y="38"/>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84" name="Freeform 215"/>
          <p:cNvSpPr>
            <a:spLocks/>
          </p:cNvSpPr>
          <p:nvPr/>
        </p:nvSpPr>
        <p:spPr bwMode="auto">
          <a:xfrm>
            <a:off x="1918653" y="2676664"/>
            <a:ext cx="69850" cy="60325"/>
          </a:xfrm>
          <a:custGeom>
            <a:avLst/>
            <a:gdLst>
              <a:gd name="T0" fmla="*/ 16 w 44"/>
              <a:gd name="T1" fmla="*/ 38 h 38"/>
              <a:gd name="T2" fmla="*/ 26 w 44"/>
              <a:gd name="T3" fmla="*/ 38 h 38"/>
              <a:gd name="T4" fmla="*/ 26 w 44"/>
              <a:gd name="T5" fmla="*/ 24 h 38"/>
              <a:gd name="T6" fmla="*/ 44 w 44"/>
              <a:gd name="T7" fmla="*/ 24 h 38"/>
              <a:gd name="T8" fmla="*/ 44 w 44"/>
              <a:gd name="T9" fmla="*/ 16 h 38"/>
              <a:gd name="T10" fmla="*/ 26 w 44"/>
              <a:gd name="T11" fmla="*/ 16 h 38"/>
              <a:gd name="T12" fmla="*/ 26 w 44"/>
              <a:gd name="T13" fmla="*/ 0 h 38"/>
              <a:gd name="T14" fmla="*/ 16 w 44"/>
              <a:gd name="T15" fmla="*/ 0 h 38"/>
              <a:gd name="T16" fmla="*/ 16 w 44"/>
              <a:gd name="T17" fmla="*/ 16 h 38"/>
              <a:gd name="T18" fmla="*/ 0 w 44"/>
              <a:gd name="T19" fmla="*/ 16 h 38"/>
              <a:gd name="T20" fmla="*/ 0 w 44"/>
              <a:gd name="T21" fmla="*/ 24 h 38"/>
              <a:gd name="T22" fmla="*/ 16 w 44"/>
              <a:gd name="T23" fmla="*/ 24 h 38"/>
              <a:gd name="T24" fmla="*/ 16 w 44"/>
              <a:gd name="T25" fmla="*/ 38 h 38"/>
              <a:gd name="T26" fmla="*/ 16 w 44"/>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16" y="38"/>
                </a:moveTo>
                <a:lnTo>
                  <a:pt x="26" y="38"/>
                </a:lnTo>
                <a:lnTo>
                  <a:pt x="26" y="24"/>
                </a:lnTo>
                <a:lnTo>
                  <a:pt x="44" y="24"/>
                </a:lnTo>
                <a:lnTo>
                  <a:pt x="44" y="16"/>
                </a:lnTo>
                <a:lnTo>
                  <a:pt x="26" y="16"/>
                </a:lnTo>
                <a:lnTo>
                  <a:pt x="26" y="0"/>
                </a:lnTo>
                <a:lnTo>
                  <a:pt x="16" y="0"/>
                </a:lnTo>
                <a:lnTo>
                  <a:pt x="16" y="16"/>
                </a:lnTo>
                <a:lnTo>
                  <a:pt x="0" y="16"/>
                </a:lnTo>
                <a:lnTo>
                  <a:pt x="0" y="24"/>
                </a:lnTo>
                <a:lnTo>
                  <a:pt x="16" y="24"/>
                </a:lnTo>
                <a:lnTo>
                  <a:pt x="16" y="38"/>
                </a:lnTo>
                <a:lnTo>
                  <a:pt x="16" y="38"/>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85" name="Freeform 216"/>
          <p:cNvSpPr>
            <a:spLocks/>
          </p:cNvSpPr>
          <p:nvPr/>
        </p:nvSpPr>
        <p:spPr bwMode="auto">
          <a:xfrm>
            <a:off x="1918653" y="2676664"/>
            <a:ext cx="69850" cy="60325"/>
          </a:xfrm>
          <a:custGeom>
            <a:avLst/>
            <a:gdLst>
              <a:gd name="T0" fmla="*/ 16 w 44"/>
              <a:gd name="T1" fmla="*/ 38 h 38"/>
              <a:gd name="T2" fmla="*/ 26 w 44"/>
              <a:gd name="T3" fmla="*/ 38 h 38"/>
              <a:gd name="T4" fmla="*/ 26 w 44"/>
              <a:gd name="T5" fmla="*/ 24 h 38"/>
              <a:gd name="T6" fmla="*/ 44 w 44"/>
              <a:gd name="T7" fmla="*/ 24 h 38"/>
              <a:gd name="T8" fmla="*/ 44 w 44"/>
              <a:gd name="T9" fmla="*/ 16 h 38"/>
              <a:gd name="T10" fmla="*/ 26 w 44"/>
              <a:gd name="T11" fmla="*/ 16 h 38"/>
              <a:gd name="T12" fmla="*/ 26 w 44"/>
              <a:gd name="T13" fmla="*/ 0 h 38"/>
              <a:gd name="T14" fmla="*/ 16 w 44"/>
              <a:gd name="T15" fmla="*/ 0 h 38"/>
              <a:gd name="T16" fmla="*/ 16 w 44"/>
              <a:gd name="T17" fmla="*/ 16 h 38"/>
              <a:gd name="T18" fmla="*/ 0 w 44"/>
              <a:gd name="T19" fmla="*/ 16 h 38"/>
              <a:gd name="T20" fmla="*/ 0 w 44"/>
              <a:gd name="T21" fmla="*/ 24 h 38"/>
              <a:gd name="T22" fmla="*/ 16 w 44"/>
              <a:gd name="T23" fmla="*/ 24 h 38"/>
              <a:gd name="T24" fmla="*/ 16 w 44"/>
              <a:gd name="T25" fmla="*/ 38 h 38"/>
              <a:gd name="T26" fmla="*/ 16 w 44"/>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16" y="38"/>
                </a:moveTo>
                <a:lnTo>
                  <a:pt x="26" y="38"/>
                </a:lnTo>
                <a:lnTo>
                  <a:pt x="26" y="24"/>
                </a:lnTo>
                <a:lnTo>
                  <a:pt x="44" y="24"/>
                </a:lnTo>
                <a:lnTo>
                  <a:pt x="44" y="16"/>
                </a:lnTo>
                <a:lnTo>
                  <a:pt x="26" y="16"/>
                </a:lnTo>
                <a:lnTo>
                  <a:pt x="26" y="0"/>
                </a:lnTo>
                <a:lnTo>
                  <a:pt x="16" y="0"/>
                </a:lnTo>
                <a:lnTo>
                  <a:pt x="16" y="16"/>
                </a:lnTo>
                <a:lnTo>
                  <a:pt x="0" y="16"/>
                </a:lnTo>
                <a:lnTo>
                  <a:pt x="0" y="24"/>
                </a:lnTo>
                <a:lnTo>
                  <a:pt x="16" y="24"/>
                </a:lnTo>
                <a:lnTo>
                  <a:pt x="16" y="38"/>
                </a:lnTo>
                <a:lnTo>
                  <a:pt x="16"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86" name="Freeform 217"/>
          <p:cNvSpPr>
            <a:spLocks/>
          </p:cNvSpPr>
          <p:nvPr/>
        </p:nvSpPr>
        <p:spPr bwMode="auto">
          <a:xfrm>
            <a:off x="1934528" y="2736989"/>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87" name="Freeform 218"/>
          <p:cNvSpPr>
            <a:spLocks/>
          </p:cNvSpPr>
          <p:nvPr/>
        </p:nvSpPr>
        <p:spPr bwMode="auto">
          <a:xfrm>
            <a:off x="1934528" y="2736989"/>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88" name="Freeform 219"/>
          <p:cNvSpPr>
            <a:spLocks/>
          </p:cNvSpPr>
          <p:nvPr/>
        </p:nvSpPr>
        <p:spPr bwMode="auto">
          <a:xfrm>
            <a:off x="1934528" y="2736989"/>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89" name="Freeform 220"/>
          <p:cNvSpPr>
            <a:spLocks/>
          </p:cNvSpPr>
          <p:nvPr/>
        </p:nvSpPr>
        <p:spPr bwMode="auto">
          <a:xfrm>
            <a:off x="1934528" y="2736989"/>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90" name="Freeform 221"/>
          <p:cNvSpPr>
            <a:spLocks/>
          </p:cNvSpPr>
          <p:nvPr/>
        </p:nvSpPr>
        <p:spPr bwMode="auto">
          <a:xfrm>
            <a:off x="1950403" y="2841764"/>
            <a:ext cx="66675" cy="60325"/>
          </a:xfrm>
          <a:custGeom>
            <a:avLst/>
            <a:gdLst>
              <a:gd name="T0" fmla="*/ 14 w 42"/>
              <a:gd name="T1" fmla="*/ 38 h 38"/>
              <a:gd name="T2" fmla="*/ 24 w 42"/>
              <a:gd name="T3" fmla="*/ 38 h 38"/>
              <a:gd name="T4" fmla="*/ 24 w 42"/>
              <a:gd name="T5" fmla="*/ 24 h 38"/>
              <a:gd name="T6" fmla="*/ 42 w 42"/>
              <a:gd name="T7" fmla="*/ 24 h 38"/>
              <a:gd name="T8" fmla="*/ 42 w 42"/>
              <a:gd name="T9" fmla="*/ 16 h 38"/>
              <a:gd name="T10" fmla="*/ 24 w 42"/>
              <a:gd name="T11" fmla="*/ 16 h 38"/>
              <a:gd name="T12" fmla="*/ 24 w 42"/>
              <a:gd name="T13" fmla="*/ 0 h 38"/>
              <a:gd name="T14" fmla="*/ 14 w 42"/>
              <a:gd name="T15" fmla="*/ 0 h 38"/>
              <a:gd name="T16" fmla="*/ 14 w 42"/>
              <a:gd name="T17" fmla="*/ 16 h 38"/>
              <a:gd name="T18" fmla="*/ 0 w 42"/>
              <a:gd name="T19" fmla="*/ 16 h 38"/>
              <a:gd name="T20" fmla="*/ 0 w 42"/>
              <a:gd name="T21" fmla="*/ 24 h 38"/>
              <a:gd name="T22" fmla="*/ 14 w 42"/>
              <a:gd name="T23" fmla="*/ 24 h 38"/>
              <a:gd name="T24" fmla="*/ 14 w 42"/>
              <a:gd name="T25" fmla="*/ 38 h 38"/>
              <a:gd name="T26" fmla="*/ 14 w 42"/>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8">
                <a:moveTo>
                  <a:pt x="14" y="38"/>
                </a:moveTo>
                <a:lnTo>
                  <a:pt x="24" y="38"/>
                </a:lnTo>
                <a:lnTo>
                  <a:pt x="24" y="24"/>
                </a:lnTo>
                <a:lnTo>
                  <a:pt x="42" y="24"/>
                </a:lnTo>
                <a:lnTo>
                  <a:pt x="42" y="16"/>
                </a:lnTo>
                <a:lnTo>
                  <a:pt x="24" y="16"/>
                </a:lnTo>
                <a:lnTo>
                  <a:pt x="24" y="0"/>
                </a:lnTo>
                <a:lnTo>
                  <a:pt x="14" y="0"/>
                </a:lnTo>
                <a:lnTo>
                  <a:pt x="14" y="16"/>
                </a:lnTo>
                <a:lnTo>
                  <a:pt x="0" y="16"/>
                </a:lnTo>
                <a:lnTo>
                  <a:pt x="0" y="24"/>
                </a:lnTo>
                <a:lnTo>
                  <a:pt x="14" y="24"/>
                </a:lnTo>
                <a:lnTo>
                  <a:pt x="14" y="38"/>
                </a:lnTo>
                <a:lnTo>
                  <a:pt x="14" y="38"/>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91" name="Freeform 222"/>
          <p:cNvSpPr>
            <a:spLocks/>
          </p:cNvSpPr>
          <p:nvPr/>
        </p:nvSpPr>
        <p:spPr bwMode="auto">
          <a:xfrm>
            <a:off x="1950403" y="2841764"/>
            <a:ext cx="66675" cy="60325"/>
          </a:xfrm>
          <a:custGeom>
            <a:avLst/>
            <a:gdLst>
              <a:gd name="T0" fmla="*/ 14 w 42"/>
              <a:gd name="T1" fmla="*/ 38 h 38"/>
              <a:gd name="T2" fmla="*/ 24 w 42"/>
              <a:gd name="T3" fmla="*/ 38 h 38"/>
              <a:gd name="T4" fmla="*/ 24 w 42"/>
              <a:gd name="T5" fmla="*/ 24 h 38"/>
              <a:gd name="T6" fmla="*/ 42 w 42"/>
              <a:gd name="T7" fmla="*/ 24 h 38"/>
              <a:gd name="T8" fmla="*/ 42 w 42"/>
              <a:gd name="T9" fmla="*/ 16 h 38"/>
              <a:gd name="T10" fmla="*/ 24 w 42"/>
              <a:gd name="T11" fmla="*/ 16 h 38"/>
              <a:gd name="T12" fmla="*/ 24 w 42"/>
              <a:gd name="T13" fmla="*/ 0 h 38"/>
              <a:gd name="T14" fmla="*/ 14 w 42"/>
              <a:gd name="T15" fmla="*/ 0 h 38"/>
              <a:gd name="T16" fmla="*/ 14 w 42"/>
              <a:gd name="T17" fmla="*/ 16 h 38"/>
              <a:gd name="T18" fmla="*/ 0 w 42"/>
              <a:gd name="T19" fmla="*/ 16 h 38"/>
              <a:gd name="T20" fmla="*/ 0 w 42"/>
              <a:gd name="T21" fmla="*/ 24 h 38"/>
              <a:gd name="T22" fmla="*/ 14 w 42"/>
              <a:gd name="T23" fmla="*/ 24 h 38"/>
              <a:gd name="T24" fmla="*/ 14 w 42"/>
              <a:gd name="T25" fmla="*/ 38 h 38"/>
              <a:gd name="T26" fmla="*/ 14 w 42"/>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8">
                <a:moveTo>
                  <a:pt x="14" y="38"/>
                </a:moveTo>
                <a:lnTo>
                  <a:pt x="24" y="38"/>
                </a:lnTo>
                <a:lnTo>
                  <a:pt x="24" y="24"/>
                </a:lnTo>
                <a:lnTo>
                  <a:pt x="42" y="24"/>
                </a:lnTo>
                <a:lnTo>
                  <a:pt x="42" y="16"/>
                </a:lnTo>
                <a:lnTo>
                  <a:pt x="24" y="16"/>
                </a:lnTo>
                <a:lnTo>
                  <a:pt x="24" y="0"/>
                </a:lnTo>
                <a:lnTo>
                  <a:pt x="14" y="0"/>
                </a:lnTo>
                <a:lnTo>
                  <a:pt x="14" y="16"/>
                </a:lnTo>
                <a:lnTo>
                  <a:pt x="0" y="16"/>
                </a:lnTo>
                <a:lnTo>
                  <a:pt x="0" y="24"/>
                </a:lnTo>
                <a:lnTo>
                  <a:pt x="14" y="24"/>
                </a:lnTo>
                <a:lnTo>
                  <a:pt x="14" y="38"/>
                </a:lnTo>
                <a:lnTo>
                  <a:pt x="14" y="38"/>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92" name="Freeform 223"/>
          <p:cNvSpPr>
            <a:spLocks/>
          </p:cNvSpPr>
          <p:nvPr/>
        </p:nvSpPr>
        <p:spPr bwMode="auto">
          <a:xfrm>
            <a:off x="1950403" y="2841764"/>
            <a:ext cx="66675" cy="60325"/>
          </a:xfrm>
          <a:custGeom>
            <a:avLst/>
            <a:gdLst>
              <a:gd name="T0" fmla="*/ 14 w 42"/>
              <a:gd name="T1" fmla="*/ 38 h 38"/>
              <a:gd name="T2" fmla="*/ 24 w 42"/>
              <a:gd name="T3" fmla="*/ 38 h 38"/>
              <a:gd name="T4" fmla="*/ 24 w 42"/>
              <a:gd name="T5" fmla="*/ 24 h 38"/>
              <a:gd name="T6" fmla="*/ 42 w 42"/>
              <a:gd name="T7" fmla="*/ 24 h 38"/>
              <a:gd name="T8" fmla="*/ 42 w 42"/>
              <a:gd name="T9" fmla="*/ 16 h 38"/>
              <a:gd name="T10" fmla="*/ 24 w 42"/>
              <a:gd name="T11" fmla="*/ 16 h 38"/>
              <a:gd name="T12" fmla="*/ 24 w 42"/>
              <a:gd name="T13" fmla="*/ 0 h 38"/>
              <a:gd name="T14" fmla="*/ 14 w 42"/>
              <a:gd name="T15" fmla="*/ 0 h 38"/>
              <a:gd name="T16" fmla="*/ 14 w 42"/>
              <a:gd name="T17" fmla="*/ 16 h 38"/>
              <a:gd name="T18" fmla="*/ 0 w 42"/>
              <a:gd name="T19" fmla="*/ 16 h 38"/>
              <a:gd name="T20" fmla="*/ 0 w 42"/>
              <a:gd name="T21" fmla="*/ 24 h 38"/>
              <a:gd name="T22" fmla="*/ 14 w 42"/>
              <a:gd name="T23" fmla="*/ 24 h 38"/>
              <a:gd name="T24" fmla="*/ 14 w 42"/>
              <a:gd name="T25" fmla="*/ 38 h 38"/>
              <a:gd name="T26" fmla="*/ 14 w 42"/>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8">
                <a:moveTo>
                  <a:pt x="14" y="38"/>
                </a:moveTo>
                <a:lnTo>
                  <a:pt x="24" y="38"/>
                </a:lnTo>
                <a:lnTo>
                  <a:pt x="24" y="24"/>
                </a:lnTo>
                <a:lnTo>
                  <a:pt x="42" y="24"/>
                </a:lnTo>
                <a:lnTo>
                  <a:pt x="42" y="16"/>
                </a:lnTo>
                <a:lnTo>
                  <a:pt x="24" y="16"/>
                </a:lnTo>
                <a:lnTo>
                  <a:pt x="24" y="0"/>
                </a:lnTo>
                <a:lnTo>
                  <a:pt x="14" y="0"/>
                </a:lnTo>
                <a:lnTo>
                  <a:pt x="14" y="16"/>
                </a:lnTo>
                <a:lnTo>
                  <a:pt x="0" y="16"/>
                </a:lnTo>
                <a:lnTo>
                  <a:pt x="0" y="24"/>
                </a:lnTo>
                <a:lnTo>
                  <a:pt x="14" y="24"/>
                </a:lnTo>
                <a:lnTo>
                  <a:pt x="14" y="38"/>
                </a:lnTo>
                <a:lnTo>
                  <a:pt x="14" y="38"/>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93" name="Freeform 224"/>
          <p:cNvSpPr>
            <a:spLocks/>
          </p:cNvSpPr>
          <p:nvPr/>
        </p:nvSpPr>
        <p:spPr bwMode="auto">
          <a:xfrm>
            <a:off x="1950403" y="2841764"/>
            <a:ext cx="66675" cy="60325"/>
          </a:xfrm>
          <a:custGeom>
            <a:avLst/>
            <a:gdLst>
              <a:gd name="T0" fmla="*/ 14 w 42"/>
              <a:gd name="T1" fmla="*/ 38 h 38"/>
              <a:gd name="T2" fmla="*/ 24 w 42"/>
              <a:gd name="T3" fmla="*/ 38 h 38"/>
              <a:gd name="T4" fmla="*/ 24 w 42"/>
              <a:gd name="T5" fmla="*/ 24 h 38"/>
              <a:gd name="T6" fmla="*/ 42 w 42"/>
              <a:gd name="T7" fmla="*/ 24 h 38"/>
              <a:gd name="T8" fmla="*/ 42 w 42"/>
              <a:gd name="T9" fmla="*/ 16 h 38"/>
              <a:gd name="T10" fmla="*/ 24 w 42"/>
              <a:gd name="T11" fmla="*/ 16 h 38"/>
              <a:gd name="T12" fmla="*/ 24 w 42"/>
              <a:gd name="T13" fmla="*/ 0 h 38"/>
              <a:gd name="T14" fmla="*/ 14 w 42"/>
              <a:gd name="T15" fmla="*/ 0 h 38"/>
              <a:gd name="T16" fmla="*/ 14 w 42"/>
              <a:gd name="T17" fmla="*/ 16 h 38"/>
              <a:gd name="T18" fmla="*/ 0 w 42"/>
              <a:gd name="T19" fmla="*/ 16 h 38"/>
              <a:gd name="T20" fmla="*/ 0 w 42"/>
              <a:gd name="T21" fmla="*/ 24 h 38"/>
              <a:gd name="T22" fmla="*/ 14 w 42"/>
              <a:gd name="T23" fmla="*/ 24 h 38"/>
              <a:gd name="T24" fmla="*/ 14 w 42"/>
              <a:gd name="T25" fmla="*/ 38 h 38"/>
              <a:gd name="T26" fmla="*/ 14 w 42"/>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8">
                <a:moveTo>
                  <a:pt x="14" y="38"/>
                </a:moveTo>
                <a:lnTo>
                  <a:pt x="24" y="38"/>
                </a:lnTo>
                <a:lnTo>
                  <a:pt x="24" y="24"/>
                </a:lnTo>
                <a:lnTo>
                  <a:pt x="42" y="24"/>
                </a:lnTo>
                <a:lnTo>
                  <a:pt x="42" y="16"/>
                </a:lnTo>
                <a:lnTo>
                  <a:pt x="24" y="16"/>
                </a:lnTo>
                <a:lnTo>
                  <a:pt x="24" y="0"/>
                </a:lnTo>
                <a:lnTo>
                  <a:pt x="14" y="0"/>
                </a:lnTo>
                <a:lnTo>
                  <a:pt x="14" y="16"/>
                </a:lnTo>
                <a:lnTo>
                  <a:pt x="0" y="16"/>
                </a:lnTo>
                <a:lnTo>
                  <a:pt x="0" y="24"/>
                </a:lnTo>
                <a:lnTo>
                  <a:pt x="14" y="24"/>
                </a:lnTo>
                <a:lnTo>
                  <a:pt x="14" y="38"/>
                </a:lnTo>
                <a:lnTo>
                  <a:pt x="14" y="38"/>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94" name="Freeform 225"/>
          <p:cNvSpPr>
            <a:spLocks/>
          </p:cNvSpPr>
          <p:nvPr/>
        </p:nvSpPr>
        <p:spPr bwMode="auto">
          <a:xfrm>
            <a:off x="1950403" y="2841764"/>
            <a:ext cx="66675" cy="60325"/>
          </a:xfrm>
          <a:custGeom>
            <a:avLst/>
            <a:gdLst>
              <a:gd name="T0" fmla="*/ 14 w 42"/>
              <a:gd name="T1" fmla="*/ 38 h 38"/>
              <a:gd name="T2" fmla="*/ 24 w 42"/>
              <a:gd name="T3" fmla="*/ 38 h 38"/>
              <a:gd name="T4" fmla="*/ 24 w 42"/>
              <a:gd name="T5" fmla="*/ 24 h 38"/>
              <a:gd name="T6" fmla="*/ 42 w 42"/>
              <a:gd name="T7" fmla="*/ 24 h 38"/>
              <a:gd name="T8" fmla="*/ 42 w 42"/>
              <a:gd name="T9" fmla="*/ 16 h 38"/>
              <a:gd name="T10" fmla="*/ 24 w 42"/>
              <a:gd name="T11" fmla="*/ 16 h 38"/>
              <a:gd name="T12" fmla="*/ 24 w 42"/>
              <a:gd name="T13" fmla="*/ 0 h 38"/>
              <a:gd name="T14" fmla="*/ 14 w 42"/>
              <a:gd name="T15" fmla="*/ 0 h 38"/>
              <a:gd name="T16" fmla="*/ 14 w 42"/>
              <a:gd name="T17" fmla="*/ 16 h 38"/>
              <a:gd name="T18" fmla="*/ 0 w 42"/>
              <a:gd name="T19" fmla="*/ 16 h 38"/>
              <a:gd name="T20" fmla="*/ 0 w 42"/>
              <a:gd name="T21" fmla="*/ 24 h 38"/>
              <a:gd name="T22" fmla="*/ 14 w 42"/>
              <a:gd name="T23" fmla="*/ 24 h 38"/>
              <a:gd name="T24" fmla="*/ 14 w 42"/>
              <a:gd name="T25" fmla="*/ 38 h 38"/>
              <a:gd name="T26" fmla="*/ 14 w 42"/>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8">
                <a:moveTo>
                  <a:pt x="14" y="38"/>
                </a:moveTo>
                <a:lnTo>
                  <a:pt x="24" y="38"/>
                </a:lnTo>
                <a:lnTo>
                  <a:pt x="24" y="24"/>
                </a:lnTo>
                <a:lnTo>
                  <a:pt x="42" y="24"/>
                </a:lnTo>
                <a:lnTo>
                  <a:pt x="42" y="16"/>
                </a:lnTo>
                <a:lnTo>
                  <a:pt x="24" y="16"/>
                </a:lnTo>
                <a:lnTo>
                  <a:pt x="24" y="0"/>
                </a:lnTo>
                <a:lnTo>
                  <a:pt x="14" y="0"/>
                </a:lnTo>
                <a:lnTo>
                  <a:pt x="14" y="16"/>
                </a:lnTo>
                <a:lnTo>
                  <a:pt x="0" y="16"/>
                </a:lnTo>
                <a:lnTo>
                  <a:pt x="0" y="24"/>
                </a:lnTo>
                <a:lnTo>
                  <a:pt x="14" y="24"/>
                </a:lnTo>
                <a:lnTo>
                  <a:pt x="14" y="38"/>
                </a:lnTo>
                <a:lnTo>
                  <a:pt x="14" y="38"/>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95" name="Freeform 226"/>
          <p:cNvSpPr>
            <a:spLocks/>
          </p:cNvSpPr>
          <p:nvPr/>
        </p:nvSpPr>
        <p:spPr bwMode="auto">
          <a:xfrm>
            <a:off x="1950403" y="2841764"/>
            <a:ext cx="66675" cy="60325"/>
          </a:xfrm>
          <a:custGeom>
            <a:avLst/>
            <a:gdLst>
              <a:gd name="T0" fmla="*/ 14 w 42"/>
              <a:gd name="T1" fmla="*/ 38 h 38"/>
              <a:gd name="T2" fmla="*/ 24 w 42"/>
              <a:gd name="T3" fmla="*/ 38 h 38"/>
              <a:gd name="T4" fmla="*/ 24 w 42"/>
              <a:gd name="T5" fmla="*/ 24 h 38"/>
              <a:gd name="T6" fmla="*/ 42 w 42"/>
              <a:gd name="T7" fmla="*/ 24 h 38"/>
              <a:gd name="T8" fmla="*/ 42 w 42"/>
              <a:gd name="T9" fmla="*/ 16 h 38"/>
              <a:gd name="T10" fmla="*/ 24 w 42"/>
              <a:gd name="T11" fmla="*/ 16 h 38"/>
              <a:gd name="T12" fmla="*/ 24 w 42"/>
              <a:gd name="T13" fmla="*/ 0 h 38"/>
              <a:gd name="T14" fmla="*/ 14 w 42"/>
              <a:gd name="T15" fmla="*/ 0 h 38"/>
              <a:gd name="T16" fmla="*/ 14 w 42"/>
              <a:gd name="T17" fmla="*/ 16 h 38"/>
              <a:gd name="T18" fmla="*/ 0 w 42"/>
              <a:gd name="T19" fmla="*/ 16 h 38"/>
              <a:gd name="T20" fmla="*/ 0 w 42"/>
              <a:gd name="T21" fmla="*/ 24 h 38"/>
              <a:gd name="T22" fmla="*/ 14 w 42"/>
              <a:gd name="T23" fmla="*/ 24 h 38"/>
              <a:gd name="T24" fmla="*/ 14 w 42"/>
              <a:gd name="T25" fmla="*/ 38 h 38"/>
              <a:gd name="T26" fmla="*/ 14 w 42"/>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8">
                <a:moveTo>
                  <a:pt x="14" y="38"/>
                </a:moveTo>
                <a:lnTo>
                  <a:pt x="24" y="38"/>
                </a:lnTo>
                <a:lnTo>
                  <a:pt x="24" y="24"/>
                </a:lnTo>
                <a:lnTo>
                  <a:pt x="42" y="24"/>
                </a:lnTo>
                <a:lnTo>
                  <a:pt x="42" y="16"/>
                </a:lnTo>
                <a:lnTo>
                  <a:pt x="24" y="16"/>
                </a:lnTo>
                <a:lnTo>
                  <a:pt x="24" y="0"/>
                </a:lnTo>
                <a:lnTo>
                  <a:pt x="14" y="0"/>
                </a:lnTo>
                <a:lnTo>
                  <a:pt x="14" y="16"/>
                </a:lnTo>
                <a:lnTo>
                  <a:pt x="0" y="16"/>
                </a:lnTo>
                <a:lnTo>
                  <a:pt x="0" y="24"/>
                </a:lnTo>
                <a:lnTo>
                  <a:pt x="14" y="24"/>
                </a:lnTo>
                <a:lnTo>
                  <a:pt x="14" y="38"/>
                </a:lnTo>
                <a:lnTo>
                  <a:pt x="14"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96" name="Freeform 227"/>
          <p:cNvSpPr>
            <a:spLocks/>
          </p:cNvSpPr>
          <p:nvPr/>
        </p:nvSpPr>
        <p:spPr bwMode="auto">
          <a:xfrm>
            <a:off x="1969453" y="314021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6"/>
                </a:lnTo>
                <a:lnTo>
                  <a:pt x="24" y="16"/>
                </a:lnTo>
                <a:lnTo>
                  <a:pt x="24" y="0"/>
                </a:lnTo>
                <a:lnTo>
                  <a:pt x="16" y="0"/>
                </a:lnTo>
                <a:lnTo>
                  <a:pt x="16" y="16"/>
                </a:lnTo>
                <a:lnTo>
                  <a:pt x="0" y="16"/>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97" name="Freeform 228"/>
          <p:cNvSpPr>
            <a:spLocks/>
          </p:cNvSpPr>
          <p:nvPr/>
        </p:nvSpPr>
        <p:spPr bwMode="auto">
          <a:xfrm>
            <a:off x="1969453" y="314021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6"/>
                </a:lnTo>
                <a:lnTo>
                  <a:pt x="24" y="16"/>
                </a:lnTo>
                <a:lnTo>
                  <a:pt x="24" y="0"/>
                </a:lnTo>
                <a:lnTo>
                  <a:pt x="16" y="0"/>
                </a:lnTo>
                <a:lnTo>
                  <a:pt x="16" y="16"/>
                </a:lnTo>
                <a:lnTo>
                  <a:pt x="0" y="16"/>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98" name="Freeform 229"/>
          <p:cNvSpPr>
            <a:spLocks/>
          </p:cNvSpPr>
          <p:nvPr/>
        </p:nvSpPr>
        <p:spPr bwMode="auto">
          <a:xfrm>
            <a:off x="1969453" y="314021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6"/>
                </a:lnTo>
                <a:lnTo>
                  <a:pt x="24" y="16"/>
                </a:lnTo>
                <a:lnTo>
                  <a:pt x="24" y="0"/>
                </a:lnTo>
                <a:lnTo>
                  <a:pt x="16" y="0"/>
                </a:lnTo>
                <a:lnTo>
                  <a:pt x="16" y="16"/>
                </a:lnTo>
                <a:lnTo>
                  <a:pt x="0" y="16"/>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199" name="Freeform 230"/>
          <p:cNvSpPr>
            <a:spLocks/>
          </p:cNvSpPr>
          <p:nvPr/>
        </p:nvSpPr>
        <p:spPr bwMode="auto">
          <a:xfrm>
            <a:off x="1969453" y="314021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6"/>
                </a:lnTo>
                <a:lnTo>
                  <a:pt x="24" y="16"/>
                </a:lnTo>
                <a:lnTo>
                  <a:pt x="24" y="0"/>
                </a:lnTo>
                <a:lnTo>
                  <a:pt x="16" y="0"/>
                </a:lnTo>
                <a:lnTo>
                  <a:pt x="16" y="16"/>
                </a:lnTo>
                <a:lnTo>
                  <a:pt x="0" y="16"/>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00" name="Freeform 231"/>
          <p:cNvSpPr>
            <a:spLocks/>
          </p:cNvSpPr>
          <p:nvPr/>
        </p:nvSpPr>
        <p:spPr bwMode="auto">
          <a:xfrm>
            <a:off x="1969453" y="314021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6"/>
                </a:lnTo>
                <a:lnTo>
                  <a:pt x="24" y="16"/>
                </a:lnTo>
                <a:lnTo>
                  <a:pt x="24" y="0"/>
                </a:lnTo>
                <a:lnTo>
                  <a:pt x="16" y="0"/>
                </a:lnTo>
                <a:lnTo>
                  <a:pt x="16" y="16"/>
                </a:lnTo>
                <a:lnTo>
                  <a:pt x="0" y="16"/>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01" name="Freeform 232"/>
          <p:cNvSpPr>
            <a:spLocks/>
          </p:cNvSpPr>
          <p:nvPr/>
        </p:nvSpPr>
        <p:spPr bwMode="auto">
          <a:xfrm>
            <a:off x="1969453" y="314021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6"/>
                </a:lnTo>
                <a:lnTo>
                  <a:pt x="24" y="16"/>
                </a:lnTo>
                <a:lnTo>
                  <a:pt x="24" y="0"/>
                </a:lnTo>
                <a:lnTo>
                  <a:pt x="16" y="0"/>
                </a:lnTo>
                <a:lnTo>
                  <a:pt x="16" y="16"/>
                </a:lnTo>
                <a:lnTo>
                  <a:pt x="0" y="16"/>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02" name="Freeform 233"/>
          <p:cNvSpPr>
            <a:spLocks/>
          </p:cNvSpPr>
          <p:nvPr/>
        </p:nvSpPr>
        <p:spPr bwMode="auto">
          <a:xfrm>
            <a:off x="1969453" y="314021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6"/>
                </a:lnTo>
                <a:lnTo>
                  <a:pt x="24" y="16"/>
                </a:lnTo>
                <a:lnTo>
                  <a:pt x="24" y="0"/>
                </a:lnTo>
                <a:lnTo>
                  <a:pt x="16" y="0"/>
                </a:lnTo>
                <a:lnTo>
                  <a:pt x="16" y="16"/>
                </a:lnTo>
                <a:lnTo>
                  <a:pt x="0" y="16"/>
                </a:lnTo>
                <a:lnTo>
                  <a:pt x="0" y="22"/>
                </a:lnTo>
                <a:lnTo>
                  <a:pt x="16" y="22"/>
                </a:lnTo>
                <a:lnTo>
                  <a:pt x="16" y="36"/>
                </a:lnTo>
                <a:lnTo>
                  <a:pt x="16"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03" name="Freeform 234"/>
          <p:cNvSpPr>
            <a:spLocks/>
          </p:cNvSpPr>
          <p:nvPr/>
        </p:nvSpPr>
        <p:spPr bwMode="auto">
          <a:xfrm>
            <a:off x="1969453" y="314021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6"/>
                </a:lnTo>
                <a:lnTo>
                  <a:pt x="24" y="16"/>
                </a:lnTo>
                <a:lnTo>
                  <a:pt x="24" y="0"/>
                </a:lnTo>
                <a:lnTo>
                  <a:pt x="16" y="0"/>
                </a:lnTo>
                <a:lnTo>
                  <a:pt x="16" y="16"/>
                </a:lnTo>
                <a:lnTo>
                  <a:pt x="0" y="16"/>
                </a:lnTo>
                <a:lnTo>
                  <a:pt x="0" y="22"/>
                </a:lnTo>
                <a:lnTo>
                  <a:pt x="16" y="22"/>
                </a:lnTo>
                <a:lnTo>
                  <a:pt x="16" y="36"/>
                </a:lnTo>
                <a:lnTo>
                  <a:pt x="16"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04" name="Freeform 235"/>
          <p:cNvSpPr>
            <a:spLocks/>
          </p:cNvSpPr>
          <p:nvPr/>
        </p:nvSpPr>
        <p:spPr bwMode="auto">
          <a:xfrm>
            <a:off x="1985328" y="3267214"/>
            <a:ext cx="66675" cy="57150"/>
          </a:xfrm>
          <a:custGeom>
            <a:avLst/>
            <a:gdLst>
              <a:gd name="T0" fmla="*/ 14 w 42"/>
              <a:gd name="T1" fmla="*/ 36 h 36"/>
              <a:gd name="T2" fmla="*/ 24 w 42"/>
              <a:gd name="T3" fmla="*/ 36 h 36"/>
              <a:gd name="T4" fmla="*/ 24 w 42"/>
              <a:gd name="T5" fmla="*/ 24 h 36"/>
              <a:gd name="T6" fmla="*/ 42 w 42"/>
              <a:gd name="T7" fmla="*/ 24 h 36"/>
              <a:gd name="T8" fmla="*/ 42 w 42"/>
              <a:gd name="T9" fmla="*/ 16 h 36"/>
              <a:gd name="T10" fmla="*/ 24 w 42"/>
              <a:gd name="T11" fmla="*/ 16 h 36"/>
              <a:gd name="T12" fmla="*/ 24 w 42"/>
              <a:gd name="T13" fmla="*/ 0 h 36"/>
              <a:gd name="T14" fmla="*/ 14 w 42"/>
              <a:gd name="T15" fmla="*/ 0 h 36"/>
              <a:gd name="T16" fmla="*/ 14 w 42"/>
              <a:gd name="T17" fmla="*/ 16 h 36"/>
              <a:gd name="T18" fmla="*/ 0 w 42"/>
              <a:gd name="T19" fmla="*/ 16 h 36"/>
              <a:gd name="T20" fmla="*/ 0 w 42"/>
              <a:gd name="T21" fmla="*/ 24 h 36"/>
              <a:gd name="T22" fmla="*/ 14 w 42"/>
              <a:gd name="T23" fmla="*/ 24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4"/>
                </a:lnTo>
                <a:lnTo>
                  <a:pt x="42" y="24"/>
                </a:lnTo>
                <a:lnTo>
                  <a:pt x="42" y="16"/>
                </a:lnTo>
                <a:lnTo>
                  <a:pt x="24" y="16"/>
                </a:lnTo>
                <a:lnTo>
                  <a:pt x="24" y="0"/>
                </a:lnTo>
                <a:lnTo>
                  <a:pt x="14" y="0"/>
                </a:lnTo>
                <a:lnTo>
                  <a:pt x="14" y="16"/>
                </a:lnTo>
                <a:lnTo>
                  <a:pt x="0" y="16"/>
                </a:lnTo>
                <a:lnTo>
                  <a:pt x="0" y="24"/>
                </a:lnTo>
                <a:lnTo>
                  <a:pt x="14" y="24"/>
                </a:lnTo>
                <a:lnTo>
                  <a:pt x="14" y="36"/>
                </a:lnTo>
                <a:lnTo>
                  <a:pt x="14"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05" name="Freeform 236"/>
          <p:cNvSpPr>
            <a:spLocks/>
          </p:cNvSpPr>
          <p:nvPr/>
        </p:nvSpPr>
        <p:spPr bwMode="auto">
          <a:xfrm>
            <a:off x="1985328" y="3267214"/>
            <a:ext cx="66675" cy="57150"/>
          </a:xfrm>
          <a:custGeom>
            <a:avLst/>
            <a:gdLst>
              <a:gd name="T0" fmla="*/ 14 w 42"/>
              <a:gd name="T1" fmla="*/ 36 h 36"/>
              <a:gd name="T2" fmla="*/ 24 w 42"/>
              <a:gd name="T3" fmla="*/ 36 h 36"/>
              <a:gd name="T4" fmla="*/ 24 w 42"/>
              <a:gd name="T5" fmla="*/ 24 h 36"/>
              <a:gd name="T6" fmla="*/ 42 w 42"/>
              <a:gd name="T7" fmla="*/ 24 h 36"/>
              <a:gd name="T8" fmla="*/ 42 w 42"/>
              <a:gd name="T9" fmla="*/ 16 h 36"/>
              <a:gd name="T10" fmla="*/ 24 w 42"/>
              <a:gd name="T11" fmla="*/ 16 h 36"/>
              <a:gd name="T12" fmla="*/ 24 w 42"/>
              <a:gd name="T13" fmla="*/ 0 h 36"/>
              <a:gd name="T14" fmla="*/ 14 w 42"/>
              <a:gd name="T15" fmla="*/ 0 h 36"/>
              <a:gd name="T16" fmla="*/ 14 w 42"/>
              <a:gd name="T17" fmla="*/ 16 h 36"/>
              <a:gd name="T18" fmla="*/ 0 w 42"/>
              <a:gd name="T19" fmla="*/ 16 h 36"/>
              <a:gd name="T20" fmla="*/ 0 w 42"/>
              <a:gd name="T21" fmla="*/ 24 h 36"/>
              <a:gd name="T22" fmla="*/ 14 w 42"/>
              <a:gd name="T23" fmla="*/ 24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4"/>
                </a:lnTo>
                <a:lnTo>
                  <a:pt x="42" y="24"/>
                </a:lnTo>
                <a:lnTo>
                  <a:pt x="42" y="16"/>
                </a:lnTo>
                <a:lnTo>
                  <a:pt x="24" y="16"/>
                </a:lnTo>
                <a:lnTo>
                  <a:pt x="24" y="0"/>
                </a:lnTo>
                <a:lnTo>
                  <a:pt x="14" y="0"/>
                </a:lnTo>
                <a:lnTo>
                  <a:pt x="14" y="16"/>
                </a:lnTo>
                <a:lnTo>
                  <a:pt x="0" y="16"/>
                </a:lnTo>
                <a:lnTo>
                  <a:pt x="0" y="24"/>
                </a:lnTo>
                <a:lnTo>
                  <a:pt x="14" y="24"/>
                </a:lnTo>
                <a:lnTo>
                  <a:pt x="14" y="36"/>
                </a:lnTo>
                <a:lnTo>
                  <a:pt x="14" y="3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06" name="Freeform 237"/>
          <p:cNvSpPr>
            <a:spLocks/>
          </p:cNvSpPr>
          <p:nvPr/>
        </p:nvSpPr>
        <p:spPr bwMode="auto">
          <a:xfrm>
            <a:off x="1985328" y="3267214"/>
            <a:ext cx="66675" cy="57150"/>
          </a:xfrm>
          <a:custGeom>
            <a:avLst/>
            <a:gdLst>
              <a:gd name="T0" fmla="*/ 14 w 42"/>
              <a:gd name="T1" fmla="*/ 36 h 36"/>
              <a:gd name="T2" fmla="*/ 24 w 42"/>
              <a:gd name="T3" fmla="*/ 36 h 36"/>
              <a:gd name="T4" fmla="*/ 24 w 42"/>
              <a:gd name="T5" fmla="*/ 24 h 36"/>
              <a:gd name="T6" fmla="*/ 42 w 42"/>
              <a:gd name="T7" fmla="*/ 24 h 36"/>
              <a:gd name="T8" fmla="*/ 42 w 42"/>
              <a:gd name="T9" fmla="*/ 16 h 36"/>
              <a:gd name="T10" fmla="*/ 24 w 42"/>
              <a:gd name="T11" fmla="*/ 16 h 36"/>
              <a:gd name="T12" fmla="*/ 24 w 42"/>
              <a:gd name="T13" fmla="*/ 0 h 36"/>
              <a:gd name="T14" fmla="*/ 14 w 42"/>
              <a:gd name="T15" fmla="*/ 0 h 36"/>
              <a:gd name="T16" fmla="*/ 14 w 42"/>
              <a:gd name="T17" fmla="*/ 16 h 36"/>
              <a:gd name="T18" fmla="*/ 0 w 42"/>
              <a:gd name="T19" fmla="*/ 16 h 36"/>
              <a:gd name="T20" fmla="*/ 0 w 42"/>
              <a:gd name="T21" fmla="*/ 24 h 36"/>
              <a:gd name="T22" fmla="*/ 14 w 42"/>
              <a:gd name="T23" fmla="*/ 24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4"/>
                </a:lnTo>
                <a:lnTo>
                  <a:pt x="42" y="24"/>
                </a:lnTo>
                <a:lnTo>
                  <a:pt x="42" y="16"/>
                </a:lnTo>
                <a:lnTo>
                  <a:pt x="24" y="16"/>
                </a:lnTo>
                <a:lnTo>
                  <a:pt x="24" y="0"/>
                </a:lnTo>
                <a:lnTo>
                  <a:pt x="14" y="0"/>
                </a:lnTo>
                <a:lnTo>
                  <a:pt x="14" y="16"/>
                </a:lnTo>
                <a:lnTo>
                  <a:pt x="0" y="16"/>
                </a:lnTo>
                <a:lnTo>
                  <a:pt x="0" y="24"/>
                </a:lnTo>
                <a:lnTo>
                  <a:pt x="14" y="24"/>
                </a:lnTo>
                <a:lnTo>
                  <a:pt x="14" y="36"/>
                </a:lnTo>
                <a:lnTo>
                  <a:pt x="14"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07" name="Freeform 238"/>
          <p:cNvSpPr>
            <a:spLocks/>
          </p:cNvSpPr>
          <p:nvPr/>
        </p:nvSpPr>
        <p:spPr bwMode="auto">
          <a:xfrm>
            <a:off x="2121853" y="3403739"/>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6"/>
                </a:lnTo>
                <a:lnTo>
                  <a:pt x="24" y="16"/>
                </a:lnTo>
                <a:lnTo>
                  <a:pt x="24" y="0"/>
                </a:lnTo>
                <a:lnTo>
                  <a:pt x="16" y="0"/>
                </a:lnTo>
                <a:lnTo>
                  <a:pt x="16" y="16"/>
                </a:lnTo>
                <a:lnTo>
                  <a:pt x="0" y="16"/>
                </a:lnTo>
                <a:lnTo>
                  <a:pt x="0" y="22"/>
                </a:lnTo>
                <a:lnTo>
                  <a:pt x="16" y="22"/>
                </a:lnTo>
                <a:lnTo>
                  <a:pt x="16" y="36"/>
                </a:lnTo>
                <a:lnTo>
                  <a:pt x="16"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08" name="Freeform 239"/>
          <p:cNvSpPr>
            <a:spLocks/>
          </p:cNvSpPr>
          <p:nvPr/>
        </p:nvSpPr>
        <p:spPr bwMode="auto">
          <a:xfrm>
            <a:off x="2302828" y="3467239"/>
            <a:ext cx="69850" cy="60325"/>
          </a:xfrm>
          <a:custGeom>
            <a:avLst/>
            <a:gdLst>
              <a:gd name="T0" fmla="*/ 16 w 44"/>
              <a:gd name="T1" fmla="*/ 38 h 38"/>
              <a:gd name="T2" fmla="*/ 26 w 44"/>
              <a:gd name="T3" fmla="*/ 38 h 38"/>
              <a:gd name="T4" fmla="*/ 26 w 44"/>
              <a:gd name="T5" fmla="*/ 24 h 38"/>
              <a:gd name="T6" fmla="*/ 44 w 44"/>
              <a:gd name="T7" fmla="*/ 24 h 38"/>
              <a:gd name="T8" fmla="*/ 44 w 44"/>
              <a:gd name="T9" fmla="*/ 16 h 38"/>
              <a:gd name="T10" fmla="*/ 26 w 44"/>
              <a:gd name="T11" fmla="*/ 16 h 38"/>
              <a:gd name="T12" fmla="*/ 26 w 44"/>
              <a:gd name="T13" fmla="*/ 0 h 38"/>
              <a:gd name="T14" fmla="*/ 16 w 44"/>
              <a:gd name="T15" fmla="*/ 0 h 38"/>
              <a:gd name="T16" fmla="*/ 16 w 44"/>
              <a:gd name="T17" fmla="*/ 16 h 38"/>
              <a:gd name="T18" fmla="*/ 0 w 44"/>
              <a:gd name="T19" fmla="*/ 16 h 38"/>
              <a:gd name="T20" fmla="*/ 0 w 44"/>
              <a:gd name="T21" fmla="*/ 24 h 38"/>
              <a:gd name="T22" fmla="*/ 16 w 44"/>
              <a:gd name="T23" fmla="*/ 24 h 38"/>
              <a:gd name="T24" fmla="*/ 16 w 44"/>
              <a:gd name="T25" fmla="*/ 38 h 38"/>
              <a:gd name="T26" fmla="*/ 16 w 44"/>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16" y="38"/>
                </a:moveTo>
                <a:lnTo>
                  <a:pt x="26" y="38"/>
                </a:lnTo>
                <a:lnTo>
                  <a:pt x="26" y="24"/>
                </a:lnTo>
                <a:lnTo>
                  <a:pt x="44" y="24"/>
                </a:lnTo>
                <a:lnTo>
                  <a:pt x="44" y="16"/>
                </a:lnTo>
                <a:lnTo>
                  <a:pt x="26" y="16"/>
                </a:lnTo>
                <a:lnTo>
                  <a:pt x="26" y="0"/>
                </a:lnTo>
                <a:lnTo>
                  <a:pt x="16" y="0"/>
                </a:lnTo>
                <a:lnTo>
                  <a:pt x="16" y="16"/>
                </a:lnTo>
                <a:lnTo>
                  <a:pt x="0" y="16"/>
                </a:lnTo>
                <a:lnTo>
                  <a:pt x="0" y="24"/>
                </a:lnTo>
                <a:lnTo>
                  <a:pt x="16" y="24"/>
                </a:lnTo>
                <a:lnTo>
                  <a:pt x="16" y="38"/>
                </a:lnTo>
                <a:lnTo>
                  <a:pt x="16"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09" name="Freeform 240"/>
          <p:cNvSpPr>
            <a:spLocks/>
          </p:cNvSpPr>
          <p:nvPr/>
        </p:nvSpPr>
        <p:spPr bwMode="auto">
          <a:xfrm>
            <a:off x="2337753" y="3479939"/>
            <a:ext cx="69850" cy="60325"/>
          </a:xfrm>
          <a:custGeom>
            <a:avLst/>
            <a:gdLst>
              <a:gd name="T0" fmla="*/ 16 w 44"/>
              <a:gd name="T1" fmla="*/ 38 h 38"/>
              <a:gd name="T2" fmla="*/ 26 w 44"/>
              <a:gd name="T3" fmla="*/ 38 h 38"/>
              <a:gd name="T4" fmla="*/ 26 w 44"/>
              <a:gd name="T5" fmla="*/ 24 h 38"/>
              <a:gd name="T6" fmla="*/ 44 w 44"/>
              <a:gd name="T7" fmla="*/ 24 h 38"/>
              <a:gd name="T8" fmla="*/ 44 w 44"/>
              <a:gd name="T9" fmla="*/ 16 h 38"/>
              <a:gd name="T10" fmla="*/ 26 w 44"/>
              <a:gd name="T11" fmla="*/ 16 h 38"/>
              <a:gd name="T12" fmla="*/ 26 w 44"/>
              <a:gd name="T13" fmla="*/ 0 h 38"/>
              <a:gd name="T14" fmla="*/ 16 w 44"/>
              <a:gd name="T15" fmla="*/ 0 h 38"/>
              <a:gd name="T16" fmla="*/ 16 w 44"/>
              <a:gd name="T17" fmla="*/ 16 h 38"/>
              <a:gd name="T18" fmla="*/ 0 w 44"/>
              <a:gd name="T19" fmla="*/ 16 h 38"/>
              <a:gd name="T20" fmla="*/ 0 w 44"/>
              <a:gd name="T21" fmla="*/ 24 h 38"/>
              <a:gd name="T22" fmla="*/ 16 w 44"/>
              <a:gd name="T23" fmla="*/ 24 h 38"/>
              <a:gd name="T24" fmla="*/ 16 w 44"/>
              <a:gd name="T25" fmla="*/ 38 h 38"/>
              <a:gd name="T26" fmla="*/ 16 w 44"/>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16" y="38"/>
                </a:moveTo>
                <a:lnTo>
                  <a:pt x="26" y="38"/>
                </a:lnTo>
                <a:lnTo>
                  <a:pt x="26" y="24"/>
                </a:lnTo>
                <a:lnTo>
                  <a:pt x="44" y="24"/>
                </a:lnTo>
                <a:lnTo>
                  <a:pt x="44" y="16"/>
                </a:lnTo>
                <a:lnTo>
                  <a:pt x="26" y="16"/>
                </a:lnTo>
                <a:lnTo>
                  <a:pt x="26" y="0"/>
                </a:lnTo>
                <a:lnTo>
                  <a:pt x="16" y="0"/>
                </a:lnTo>
                <a:lnTo>
                  <a:pt x="16" y="16"/>
                </a:lnTo>
                <a:lnTo>
                  <a:pt x="0" y="16"/>
                </a:lnTo>
                <a:lnTo>
                  <a:pt x="0" y="24"/>
                </a:lnTo>
                <a:lnTo>
                  <a:pt x="16" y="24"/>
                </a:lnTo>
                <a:lnTo>
                  <a:pt x="16" y="38"/>
                </a:lnTo>
                <a:lnTo>
                  <a:pt x="16"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10" name="Freeform 241"/>
          <p:cNvSpPr>
            <a:spLocks/>
          </p:cNvSpPr>
          <p:nvPr/>
        </p:nvSpPr>
        <p:spPr bwMode="auto">
          <a:xfrm>
            <a:off x="2407603" y="356248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11" name="Freeform 242"/>
          <p:cNvSpPr>
            <a:spLocks/>
          </p:cNvSpPr>
          <p:nvPr/>
        </p:nvSpPr>
        <p:spPr bwMode="auto">
          <a:xfrm>
            <a:off x="2442528" y="3629164"/>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12" name="Freeform 243"/>
          <p:cNvSpPr>
            <a:spLocks/>
          </p:cNvSpPr>
          <p:nvPr/>
        </p:nvSpPr>
        <p:spPr bwMode="auto">
          <a:xfrm>
            <a:off x="2458403" y="3629164"/>
            <a:ext cx="66675" cy="57150"/>
          </a:xfrm>
          <a:custGeom>
            <a:avLst/>
            <a:gdLst>
              <a:gd name="T0" fmla="*/ 14 w 42"/>
              <a:gd name="T1" fmla="*/ 36 h 36"/>
              <a:gd name="T2" fmla="*/ 24 w 42"/>
              <a:gd name="T3" fmla="*/ 36 h 36"/>
              <a:gd name="T4" fmla="*/ 24 w 42"/>
              <a:gd name="T5" fmla="*/ 24 h 36"/>
              <a:gd name="T6" fmla="*/ 42 w 42"/>
              <a:gd name="T7" fmla="*/ 24 h 36"/>
              <a:gd name="T8" fmla="*/ 42 w 42"/>
              <a:gd name="T9" fmla="*/ 16 h 36"/>
              <a:gd name="T10" fmla="*/ 24 w 42"/>
              <a:gd name="T11" fmla="*/ 16 h 36"/>
              <a:gd name="T12" fmla="*/ 24 w 42"/>
              <a:gd name="T13" fmla="*/ 0 h 36"/>
              <a:gd name="T14" fmla="*/ 14 w 42"/>
              <a:gd name="T15" fmla="*/ 0 h 36"/>
              <a:gd name="T16" fmla="*/ 14 w 42"/>
              <a:gd name="T17" fmla="*/ 16 h 36"/>
              <a:gd name="T18" fmla="*/ 0 w 42"/>
              <a:gd name="T19" fmla="*/ 16 h 36"/>
              <a:gd name="T20" fmla="*/ 0 w 42"/>
              <a:gd name="T21" fmla="*/ 24 h 36"/>
              <a:gd name="T22" fmla="*/ 14 w 42"/>
              <a:gd name="T23" fmla="*/ 24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4"/>
                </a:lnTo>
                <a:lnTo>
                  <a:pt x="42" y="24"/>
                </a:lnTo>
                <a:lnTo>
                  <a:pt x="42" y="16"/>
                </a:lnTo>
                <a:lnTo>
                  <a:pt x="24" y="16"/>
                </a:lnTo>
                <a:lnTo>
                  <a:pt x="24" y="0"/>
                </a:lnTo>
                <a:lnTo>
                  <a:pt x="14" y="0"/>
                </a:lnTo>
                <a:lnTo>
                  <a:pt x="14" y="16"/>
                </a:lnTo>
                <a:lnTo>
                  <a:pt x="0" y="16"/>
                </a:lnTo>
                <a:lnTo>
                  <a:pt x="0" y="24"/>
                </a:lnTo>
                <a:lnTo>
                  <a:pt x="14" y="24"/>
                </a:lnTo>
                <a:lnTo>
                  <a:pt x="14" y="36"/>
                </a:lnTo>
                <a:lnTo>
                  <a:pt x="14"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13" name="Freeform 244"/>
          <p:cNvSpPr>
            <a:spLocks/>
          </p:cNvSpPr>
          <p:nvPr/>
        </p:nvSpPr>
        <p:spPr bwMode="auto">
          <a:xfrm>
            <a:off x="2506028" y="36577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14" name="Freeform 245"/>
          <p:cNvSpPr>
            <a:spLocks/>
          </p:cNvSpPr>
          <p:nvPr/>
        </p:nvSpPr>
        <p:spPr bwMode="auto">
          <a:xfrm>
            <a:off x="2525078" y="3686314"/>
            <a:ext cx="69850" cy="57150"/>
          </a:xfrm>
          <a:custGeom>
            <a:avLst/>
            <a:gdLst>
              <a:gd name="T0" fmla="*/ 16 w 44"/>
              <a:gd name="T1" fmla="*/ 36 h 36"/>
              <a:gd name="T2" fmla="*/ 26 w 44"/>
              <a:gd name="T3" fmla="*/ 36 h 36"/>
              <a:gd name="T4" fmla="*/ 26 w 44"/>
              <a:gd name="T5" fmla="*/ 24 h 36"/>
              <a:gd name="T6" fmla="*/ 44 w 44"/>
              <a:gd name="T7" fmla="*/ 24 h 36"/>
              <a:gd name="T8" fmla="*/ 44 w 44"/>
              <a:gd name="T9" fmla="*/ 16 h 36"/>
              <a:gd name="T10" fmla="*/ 26 w 44"/>
              <a:gd name="T11" fmla="*/ 16 h 36"/>
              <a:gd name="T12" fmla="*/ 26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4"/>
                </a:lnTo>
                <a:lnTo>
                  <a:pt x="44" y="24"/>
                </a:lnTo>
                <a:lnTo>
                  <a:pt x="44" y="16"/>
                </a:lnTo>
                <a:lnTo>
                  <a:pt x="26" y="16"/>
                </a:lnTo>
                <a:lnTo>
                  <a:pt x="26" y="0"/>
                </a:lnTo>
                <a:lnTo>
                  <a:pt x="16" y="0"/>
                </a:lnTo>
                <a:lnTo>
                  <a:pt x="16" y="16"/>
                </a:lnTo>
                <a:lnTo>
                  <a:pt x="0" y="16"/>
                </a:lnTo>
                <a:lnTo>
                  <a:pt x="0" y="24"/>
                </a:lnTo>
                <a:lnTo>
                  <a:pt x="16" y="24"/>
                </a:lnTo>
                <a:lnTo>
                  <a:pt x="16" y="36"/>
                </a:lnTo>
                <a:lnTo>
                  <a:pt x="16"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15" name="Freeform 246"/>
          <p:cNvSpPr>
            <a:spLocks/>
          </p:cNvSpPr>
          <p:nvPr/>
        </p:nvSpPr>
        <p:spPr bwMode="auto">
          <a:xfrm>
            <a:off x="2742566" y="3743464"/>
            <a:ext cx="66675" cy="60325"/>
          </a:xfrm>
          <a:custGeom>
            <a:avLst/>
            <a:gdLst>
              <a:gd name="T0" fmla="*/ 14 w 42"/>
              <a:gd name="T1" fmla="*/ 38 h 38"/>
              <a:gd name="T2" fmla="*/ 24 w 42"/>
              <a:gd name="T3" fmla="*/ 38 h 38"/>
              <a:gd name="T4" fmla="*/ 24 w 42"/>
              <a:gd name="T5" fmla="*/ 24 h 38"/>
              <a:gd name="T6" fmla="*/ 42 w 42"/>
              <a:gd name="T7" fmla="*/ 24 h 38"/>
              <a:gd name="T8" fmla="*/ 42 w 42"/>
              <a:gd name="T9" fmla="*/ 16 h 38"/>
              <a:gd name="T10" fmla="*/ 24 w 42"/>
              <a:gd name="T11" fmla="*/ 16 h 38"/>
              <a:gd name="T12" fmla="*/ 24 w 42"/>
              <a:gd name="T13" fmla="*/ 0 h 38"/>
              <a:gd name="T14" fmla="*/ 14 w 42"/>
              <a:gd name="T15" fmla="*/ 0 h 38"/>
              <a:gd name="T16" fmla="*/ 14 w 42"/>
              <a:gd name="T17" fmla="*/ 16 h 38"/>
              <a:gd name="T18" fmla="*/ 0 w 42"/>
              <a:gd name="T19" fmla="*/ 16 h 38"/>
              <a:gd name="T20" fmla="*/ 0 w 42"/>
              <a:gd name="T21" fmla="*/ 24 h 38"/>
              <a:gd name="T22" fmla="*/ 14 w 42"/>
              <a:gd name="T23" fmla="*/ 24 h 38"/>
              <a:gd name="T24" fmla="*/ 14 w 42"/>
              <a:gd name="T25" fmla="*/ 38 h 38"/>
              <a:gd name="T26" fmla="*/ 14 w 42"/>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8">
                <a:moveTo>
                  <a:pt x="14" y="38"/>
                </a:moveTo>
                <a:lnTo>
                  <a:pt x="24" y="38"/>
                </a:lnTo>
                <a:lnTo>
                  <a:pt x="24" y="24"/>
                </a:lnTo>
                <a:lnTo>
                  <a:pt x="42" y="24"/>
                </a:lnTo>
                <a:lnTo>
                  <a:pt x="42" y="16"/>
                </a:lnTo>
                <a:lnTo>
                  <a:pt x="24" y="16"/>
                </a:lnTo>
                <a:lnTo>
                  <a:pt x="24" y="0"/>
                </a:lnTo>
                <a:lnTo>
                  <a:pt x="14" y="0"/>
                </a:lnTo>
                <a:lnTo>
                  <a:pt x="14" y="16"/>
                </a:lnTo>
                <a:lnTo>
                  <a:pt x="0" y="16"/>
                </a:lnTo>
                <a:lnTo>
                  <a:pt x="0" y="24"/>
                </a:lnTo>
                <a:lnTo>
                  <a:pt x="14" y="24"/>
                </a:lnTo>
                <a:lnTo>
                  <a:pt x="14" y="38"/>
                </a:lnTo>
                <a:lnTo>
                  <a:pt x="14"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16" name="Freeform 247"/>
          <p:cNvSpPr>
            <a:spLocks/>
          </p:cNvSpPr>
          <p:nvPr/>
        </p:nvSpPr>
        <p:spPr bwMode="auto">
          <a:xfrm>
            <a:off x="2809241" y="3772039"/>
            <a:ext cx="69850" cy="60325"/>
          </a:xfrm>
          <a:custGeom>
            <a:avLst/>
            <a:gdLst>
              <a:gd name="T0" fmla="*/ 16 w 44"/>
              <a:gd name="T1" fmla="*/ 38 h 38"/>
              <a:gd name="T2" fmla="*/ 26 w 44"/>
              <a:gd name="T3" fmla="*/ 38 h 38"/>
              <a:gd name="T4" fmla="*/ 26 w 44"/>
              <a:gd name="T5" fmla="*/ 24 h 38"/>
              <a:gd name="T6" fmla="*/ 44 w 44"/>
              <a:gd name="T7" fmla="*/ 24 h 38"/>
              <a:gd name="T8" fmla="*/ 44 w 44"/>
              <a:gd name="T9" fmla="*/ 16 h 38"/>
              <a:gd name="T10" fmla="*/ 26 w 44"/>
              <a:gd name="T11" fmla="*/ 16 h 38"/>
              <a:gd name="T12" fmla="*/ 26 w 44"/>
              <a:gd name="T13" fmla="*/ 0 h 38"/>
              <a:gd name="T14" fmla="*/ 16 w 44"/>
              <a:gd name="T15" fmla="*/ 0 h 38"/>
              <a:gd name="T16" fmla="*/ 16 w 44"/>
              <a:gd name="T17" fmla="*/ 16 h 38"/>
              <a:gd name="T18" fmla="*/ 0 w 44"/>
              <a:gd name="T19" fmla="*/ 16 h 38"/>
              <a:gd name="T20" fmla="*/ 0 w 44"/>
              <a:gd name="T21" fmla="*/ 24 h 38"/>
              <a:gd name="T22" fmla="*/ 16 w 44"/>
              <a:gd name="T23" fmla="*/ 24 h 38"/>
              <a:gd name="T24" fmla="*/ 16 w 44"/>
              <a:gd name="T25" fmla="*/ 38 h 38"/>
              <a:gd name="T26" fmla="*/ 16 w 44"/>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16" y="38"/>
                </a:moveTo>
                <a:lnTo>
                  <a:pt x="26" y="38"/>
                </a:lnTo>
                <a:lnTo>
                  <a:pt x="26" y="24"/>
                </a:lnTo>
                <a:lnTo>
                  <a:pt x="44" y="24"/>
                </a:lnTo>
                <a:lnTo>
                  <a:pt x="44" y="16"/>
                </a:lnTo>
                <a:lnTo>
                  <a:pt x="26" y="16"/>
                </a:lnTo>
                <a:lnTo>
                  <a:pt x="26" y="0"/>
                </a:lnTo>
                <a:lnTo>
                  <a:pt x="16" y="0"/>
                </a:lnTo>
                <a:lnTo>
                  <a:pt x="16" y="16"/>
                </a:lnTo>
                <a:lnTo>
                  <a:pt x="0" y="16"/>
                </a:lnTo>
                <a:lnTo>
                  <a:pt x="0" y="24"/>
                </a:lnTo>
                <a:lnTo>
                  <a:pt x="16" y="24"/>
                </a:lnTo>
                <a:lnTo>
                  <a:pt x="16" y="38"/>
                </a:lnTo>
                <a:lnTo>
                  <a:pt x="16"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17" name="Freeform 248"/>
          <p:cNvSpPr>
            <a:spLocks/>
          </p:cNvSpPr>
          <p:nvPr/>
        </p:nvSpPr>
        <p:spPr bwMode="auto">
          <a:xfrm>
            <a:off x="2825116" y="3772039"/>
            <a:ext cx="69850" cy="60325"/>
          </a:xfrm>
          <a:custGeom>
            <a:avLst/>
            <a:gdLst>
              <a:gd name="T0" fmla="*/ 16 w 44"/>
              <a:gd name="T1" fmla="*/ 38 h 38"/>
              <a:gd name="T2" fmla="*/ 24 w 44"/>
              <a:gd name="T3" fmla="*/ 38 h 38"/>
              <a:gd name="T4" fmla="*/ 24 w 44"/>
              <a:gd name="T5" fmla="*/ 24 h 38"/>
              <a:gd name="T6" fmla="*/ 44 w 44"/>
              <a:gd name="T7" fmla="*/ 24 h 38"/>
              <a:gd name="T8" fmla="*/ 44 w 44"/>
              <a:gd name="T9" fmla="*/ 16 h 38"/>
              <a:gd name="T10" fmla="*/ 24 w 44"/>
              <a:gd name="T11" fmla="*/ 16 h 38"/>
              <a:gd name="T12" fmla="*/ 24 w 44"/>
              <a:gd name="T13" fmla="*/ 0 h 38"/>
              <a:gd name="T14" fmla="*/ 16 w 44"/>
              <a:gd name="T15" fmla="*/ 0 h 38"/>
              <a:gd name="T16" fmla="*/ 16 w 44"/>
              <a:gd name="T17" fmla="*/ 16 h 38"/>
              <a:gd name="T18" fmla="*/ 0 w 44"/>
              <a:gd name="T19" fmla="*/ 16 h 38"/>
              <a:gd name="T20" fmla="*/ 0 w 44"/>
              <a:gd name="T21" fmla="*/ 24 h 38"/>
              <a:gd name="T22" fmla="*/ 16 w 44"/>
              <a:gd name="T23" fmla="*/ 24 h 38"/>
              <a:gd name="T24" fmla="*/ 16 w 44"/>
              <a:gd name="T25" fmla="*/ 38 h 38"/>
              <a:gd name="T26" fmla="*/ 16 w 44"/>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16" y="38"/>
                </a:moveTo>
                <a:lnTo>
                  <a:pt x="24" y="38"/>
                </a:lnTo>
                <a:lnTo>
                  <a:pt x="24" y="24"/>
                </a:lnTo>
                <a:lnTo>
                  <a:pt x="44" y="24"/>
                </a:lnTo>
                <a:lnTo>
                  <a:pt x="44" y="16"/>
                </a:lnTo>
                <a:lnTo>
                  <a:pt x="24" y="16"/>
                </a:lnTo>
                <a:lnTo>
                  <a:pt x="24" y="0"/>
                </a:lnTo>
                <a:lnTo>
                  <a:pt x="16" y="0"/>
                </a:lnTo>
                <a:lnTo>
                  <a:pt x="16" y="16"/>
                </a:lnTo>
                <a:lnTo>
                  <a:pt x="0" y="16"/>
                </a:lnTo>
                <a:lnTo>
                  <a:pt x="0" y="24"/>
                </a:lnTo>
                <a:lnTo>
                  <a:pt x="16" y="24"/>
                </a:lnTo>
                <a:lnTo>
                  <a:pt x="16" y="38"/>
                </a:lnTo>
                <a:lnTo>
                  <a:pt x="16"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18" name="Freeform 249"/>
          <p:cNvSpPr>
            <a:spLocks/>
          </p:cNvSpPr>
          <p:nvPr/>
        </p:nvSpPr>
        <p:spPr bwMode="auto">
          <a:xfrm>
            <a:off x="2825116" y="3772039"/>
            <a:ext cx="69850" cy="60325"/>
          </a:xfrm>
          <a:custGeom>
            <a:avLst/>
            <a:gdLst>
              <a:gd name="T0" fmla="*/ 16 w 44"/>
              <a:gd name="T1" fmla="*/ 38 h 38"/>
              <a:gd name="T2" fmla="*/ 24 w 44"/>
              <a:gd name="T3" fmla="*/ 38 h 38"/>
              <a:gd name="T4" fmla="*/ 24 w 44"/>
              <a:gd name="T5" fmla="*/ 24 h 38"/>
              <a:gd name="T6" fmla="*/ 44 w 44"/>
              <a:gd name="T7" fmla="*/ 24 h 38"/>
              <a:gd name="T8" fmla="*/ 44 w 44"/>
              <a:gd name="T9" fmla="*/ 16 h 38"/>
              <a:gd name="T10" fmla="*/ 24 w 44"/>
              <a:gd name="T11" fmla="*/ 16 h 38"/>
              <a:gd name="T12" fmla="*/ 24 w 44"/>
              <a:gd name="T13" fmla="*/ 0 h 38"/>
              <a:gd name="T14" fmla="*/ 16 w 44"/>
              <a:gd name="T15" fmla="*/ 0 h 38"/>
              <a:gd name="T16" fmla="*/ 16 w 44"/>
              <a:gd name="T17" fmla="*/ 16 h 38"/>
              <a:gd name="T18" fmla="*/ 0 w 44"/>
              <a:gd name="T19" fmla="*/ 16 h 38"/>
              <a:gd name="T20" fmla="*/ 0 w 44"/>
              <a:gd name="T21" fmla="*/ 24 h 38"/>
              <a:gd name="T22" fmla="*/ 16 w 44"/>
              <a:gd name="T23" fmla="*/ 24 h 38"/>
              <a:gd name="T24" fmla="*/ 16 w 44"/>
              <a:gd name="T25" fmla="*/ 38 h 38"/>
              <a:gd name="T26" fmla="*/ 16 w 44"/>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16" y="38"/>
                </a:moveTo>
                <a:lnTo>
                  <a:pt x="24" y="38"/>
                </a:lnTo>
                <a:lnTo>
                  <a:pt x="24" y="24"/>
                </a:lnTo>
                <a:lnTo>
                  <a:pt x="44" y="24"/>
                </a:lnTo>
                <a:lnTo>
                  <a:pt x="44" y="16"/>
                </a:lnTo>
                <a:lnTo>
                  <a:pt x="24" y="16"/>
                </a:lnTo>
                <a:lnTo>
                  <a:pt x="24" y="0"/>
                </a:lnTo>
                <a:lnTo>
                  <a:pt x="16" y="0"/>
                </a:lnTo>
                <a:lnTo>
                  <a:pt x="16" y="16"/>
                </a:lnTo>
                <a:lnTo>
                  <a:pt x="0" y="16"/>
                </a:lnTo>
                <a:lnTo>
                  <a:pt x="0" y="24"/>
                </a:lnTo>
                <a:lnTo>
                  <a:pt x="16" y="24"/>
                </a:lnTo>
                <a:lnTo>
                  <a:pt x="16" y="38"/>
                </a:lnTo>
                <a:lnTo>
                  <a:pt x="16"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19" name="Freeform 250"/>
          <p:cNvSpPr>
            <a:spLocks/>
          </p:cNvSpPr>
          <p:nvPr/>
        </p:nvSpPr>
        <p:spPr bwMode="auto">
          <a:xfrm>
            <a:off x="2860041" y="37847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20" name="Freeform 251"/>
          <p:cNvSpPr>
            <a:spLocks/>
          </p:cNvSpPr>
          <p:nvPr/>
        </p:nvSpPr>
        <p:spPr bwMode="auto">
          <a:xfrm>
            <a:off x="2860041" y="37847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21" name="Freeform 252"/>
          <p:cNvSpPr>
            <a:spLocks/>
          </p:cNvSpPr>
          <p:nvPr/>
        </p:nvSpPr>
        <p:spPr bwMode="auto">
          <a:xfrm>
            <a:off x="2879091" y="381966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22" name="Freeform 253"/>
          <p:cNvSpPr>
            <a:spLocks/>
          </p:cNvSpPr>
          <p:nvPr/>
        </p:nvSpPr>
        <p:spPr bwMode="auto">
          <a:xfrm>
            <a:off x="2879091" y="3819664"/>
            <a:ext cx="69850" cy="57150"/>
          </a:xfrm>
          <a:custGeom>
            <a:avLst/>
            <a:gdLst>
              <a:gd name="T0" fmla="*/ 16 w 44"/>
              <a:gd name="T1" fmla="*/ 36 h 36"/>
              <a:gd name="T2" fmla="*/ 24 w 44"/>
              <a:gd name="T3" fmla="*/ 36 h 36"/>
              <a:gd name="T4" fmla="*/ 24 w 44"/>
              <a:gd name="T5" fmla="*/ 22 h 36"/>
              <a:gd name="T6" fmla="*/ 44 w 44"/>
              <a:gd name="T7" fmla="*/ 22 h 36"/>
              <a:gd name="T8" fmla="*/ 44 w 44"/>
              <a:gd name="T9" fmla="*/ 14 h 36"/>
              <a:gd name="T10" fmla="*/ 24 w 44"/>
              <a:gd name="T11" fmla="*/ 14 h 36"/>
              <a:gd name="T12" fmla="*/ 24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2"/>
                </a:lnTo>
                <a:lnTo>
                  <a:pt x="44" y="22"/>
                </a:lnTo>
                <a:lnTo>
                  <a:pt x="44" y="14"/>
                </a:lnTo>
                <a:lnTo>
                  <a:pt x="24" y="14"/>
                </a:lnTo>
                <a:lnTo>
                  <a:pt x="24" y="0"/>
                </a:lnTo>
                <a:lnTo>
                  <a:pt x="16" y="0"/>
                </a:lnTo>
                <a:lnTo>
                  <a:pt x="16" y="14"/>
                </a:lnTo>
                <a:lnTo>
                  <a:pt x="0" y="14"/>
                </a:lnTo>
                <a:lnTo>
                  <a:pt x="0" y="22"/>
                </a:lnTo>
                <a:lnTo>
                  <a:pt x="16" y="22"/>
                </a:lnTo>
                <a:lnTo>
                  <a:pt x="16" y="36"/>
                </a:lnTo>
                <a:lnTo>
                  <a:pt x="16"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23" name="Freeform 254"/>
          <p:cNvSpPr>
            <a:spLocks/>
          </p:cNvSpPr>
          <p:nvPr/>
        </p:nvSpPr>
        <p:spPr bwMode="auto">
          <a:xfrm>
            <a:off x="2907666" y="3914914"/>
            <a:ext cx="69850" cy="57150"/>
          </a:xfrm>
          <a:custGeom>
            <a:avLst/>
            <a:gdLst>
              <a:gd name="T0" fmla="*/ 16 w 44"/>
              <a:gd name="T1" fmla="*/ 36 h 36"/>
              <a:gd name="T2" fmla="*/ 26 w 44"/>
              <a:gd name="T3" fmla="*/ 36 h 36"/>
              <a:gd name="T4" fmla="*/ 26 w 44"/>
              <a:gd name="T5" fmla="*/ 22 h 36"/>
              <a:gd name="T6" fmla="*/ 44 w 44"/>
              <a:gd name="T7" fmla="*/ 22 h 36"/>
              <a:gd name="T8" fmla="*/ 44 w 44"/>
              <a:gd name="T9" fmla="*/ 14 h 36"/>
              <a:gd name="T10" fmla="*/ 26 w 44"/>
              <a:gd name="T11" fmla="*/ 14 h 36"/>
              <a:gd name="T12" fmla="*/ 26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2"/>
                </a:lnTo>
                <a:lnTo>
                  <a:pt x="44" y="22"/>
                </a:lnTo>
                <a:lnTo>
                  <a:pt x="44" y="14"/>
                </a:lnTo>
                <a:lnTo>
                  <a:pt x="26" y="14"/>
                </a:lnTo>
                <a:lnTo>
                  <a:pt x="26" y="0"/>
                </a:lnTo>
                <a:lnTo>
                  <a:pt x="16" y="0"/>
                </a:lnTo>
                <a:lnTo>
                  <a:pt x="16" y="14"/>
                </a:lnTo>
                <a:lnTo>
                  <a:pt x="0" y="14"/>
                </a:lnTo>
                <a:lnTo>
                  <a:pt x="0" y="22"/>
                </a:lnTo>
                <a:lnTo>
                  <a:pt x="16" y="22"/>
                </a:lnTo>
                <a:lnTo>
                  <a:pt x="16" y="36"/>
                </a:lnTo>
                <a:lnTo>
                  <a:pt x="16"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24" name="Freeform 255"/>
          <p:cNvSpPr>
            <a:spLocks/>
          </p:cNvSpPr>
          <p:nvPr/>
        </p:nvSpPr>
        <p:spPr bwMode="auto">
          <a:xfrm>
            <a:off x="2907666" y="3914914"/>
            <a:ext cx="69850" cy="57150"/>
          </a:xfrm>
          <a:custGeom>
            <a:avLst/>
            <a:gdLst>
              <a:gd name="T0" fmla="*/ 16 w 44"/>
              <a:gd name="T1" fmla="*/ 36 h 36"/>
              <a:gd name="T2" fmla="*/ 26 w 44"/>
              <a:gd name="T3" fmla="*/ 36 h 36"/>
              <a:gd name="T4" fmla="*/ 26 w 44"/>
              <a:gd name="T5" fmla="*/ 22 h 36"/>
              <a:gd name="T6" fmla="*/ 44 w 44"/>
              <a:gd name="T7" fmla="*/ 22 h 36"/>
              <a:gd name="T8" fmla="*/ 44 w 44"/>
              <a:gd name="T9" fmla="*/ 14 h 36"/>
              <a:gd name="T10" fmla="*/ 26 w 44"/>
              <a:gd name="T11" fmla="*/ 14 h 36"/>
              <a:gd name="T12" fmla="*/ 26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2"/>
                </a:lnTo>
                <a:lnTo>
                  <a:pt x="44" y="22"/>
                </a:lnTo>
                <a:lnTo>
                  <a:pt x="44" y="14"/>
                </a:lnTo>
                <a:lnTo>
                  <a:pt x="26" y="14"/>
                </a:lnTo>
                <a:lnTo>
                  <a:pt x="26" y="0"/>
                </a:lnTo>
                <a:lnTo>
                  <a:pt x="16" y="0"/>
                </a:lnTo>
                <a:lnTo>
                  <a:pt x="16" y="14"/>
                </a:lnTo>
                <a:lnTo>
                  <a:pt x="0" y="14"/>
                </a:lnTo>
                <a:lnTo>
                  <a:pt x="0" y="22"/>
                </a:lnTo>
                <a:lnTo>
                  <a:pt x="16" y="22"/>
                </a:lnTo>
                <a:lnTo>
                  <a:pt x="16" y="36"/>
                </a:lnTo>
                <a:lnTo>
                  <a:pt x="16"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25" name="Freeform 256"/>
          <p:cNvSpPr>
            <a:spLocks/>
          </p:cNvSpPr>
          <p:nvPr/>
        </p:nvSpPr>
        <p:spPr bwMode="auto">
          <a:xfrm>
            <a:off x="2907666" y="3914914"/>
            <a:ext cx="69850" cy="57150"/>
          </a:xfrm>
          <a:custGeom>
            <a:avLst/>
            <a:gdLst>
              <a:gd name="T0" fmla="*/ 16 w 44"/>
              <a:gd name="T1" fmla="*/ 36 h 36"/>
              <a:gd name="T2" fmla="*/ 26 w 44"/>
              <a:gd name="T3" fmla="*/ 36 h 36"/>
              <a:gd name="T4" fmla="*/ 26 w 44"/>
              <a:gd name="T5" fmla="*/ 22 h 36"/>
              <a:gd name="T6" fmla="*/ 44 w 44"/>
              <a:gd name="T7" fmla="*/ 22 h 36"/>
              <a:gd name="T8" fmla="*/ 44 w 44"/>
              <a:gd name="T9" fmla="*/ 14 h 36"/>
              <a:gd name="T10" fmla="*/ 26 w 44"/>
              <a:gd name="T11" fmla="*/ 14 h 36"/>
              <a:gd name="T12" fmla="*/ 26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2"/>
                </a:lnTo>
                <a:lnTo>
                  <a:pt x="44" y="22"/>
                </a:lnTo>
                <a:lnTo>
                  <a:pt x="44" y="14"/>
                </a:lnTo>
                <a:lnTo>
                  <a:pt x="26" y="14"/>
                </a:lnTo>
                <a:lnTo>
                  <a:pt x="26" y="0"/>
                </a:lnTo>
                <a:lnTo>
                  <a:pt x="16" y="0"/>
                </a:lnTo>
                <a:lnTo>
                  <a:pt x="16" y="14"/>
                </a:lnTo>
                <a:lnTo>
                  <a:pt x="0" y="14"/>
                </a:lnTo>
                <a:lnTo>
                  <a:pt x="0" y="22"/>
                </a:lnTo>
                <a:lnTo>
                  <a:pt x="16" y="22"/>
                </a:lnTo>
                <a:lnTo>
                  <a:pt x="16" y="36"/>
                </a:lnTo>
                <a:lnTo>
                  <a:pt x="16"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26" name="Freeform 257"/>
          <p:cNvSpPr>
            <a:spLocks/>
          </p:cNvSpPr>
          <p:nvPr/>
        </p:nvSpPr>
        <p:spPr bwMode="auto">
          <a:xfrm>
            <a:off x="2907666" y="3914914"/>
            <a:ext cx="69850" cy="57150"/>
          </a:xfrm>
          <a:custGeom>
            <a:avLst/>
            <a:gdLst>
              <a:gd name="T0" fmla="*/ 16 w 44"/>
              <a:gd name="T1" fmla="*/ 36 h 36"/>
              <a:gd name="T2" fmla="*/ 26 w 44"/>
              <a:gd name="T3" fmla="*/ 36 h 36"/>
              <a:gd name="T4" fmla="*/ 26 w 44"/>
              <a:gd name="T5" fmla="*/ 22 h 36"/>
              <a:gd name="T6" fmla="*/ 44 w 44"/>
              <a:gd name="T7" fmla="*/ 22 h 36"/>
              <a:gd name="T8" fmla="*/ 44 w 44"/>
              <a:gd name="T9" fmla="*/ 14 h 36"/>
              <a:gd name="T10" fmla="*/ 26 w 44"/>
              <a:gd name="T11" fmla="*/ 14 h 36"/>
              <a:gd name="T12" fmla="*/ 26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2"/>
                </a:lnTo>
                <a:lnTo>
                  <a:pt x="44" y="22"/>
                </a:lnTo>
                <a:lnTo>
                  <a:pt x="44" y="14"/>
                </a:lnTo>
                <a:lnTo>
                  <a:pt x="26" y="14"/>
                </a:lnTo>
                <a:lnTo>
                  <a:pt x="26" y="0"/>
                </a:lnTo>
                <a:lnTo>
                  <a:pt x="16" y="0"/>
                </a:lnTo>
                <a:lnTo>
                  <a:pt x="16" y="14"/>
                </a:lnTo>
                <a:lnTo>
                  <a:pt x="0" y="14"/>
                </a:lnTo>
                <a:lnTo>
                  <a:pt x="0" y="22"/>
                </a:lnTo>
                <a:lnTo>
                  <a:pt x="16" y="22"/>
                </a:lnTo>
                <a:lnTo>
                  <a:pt x="16" y="36"/>
                </a:lnTo>
                <a:lnTo>
                  <a:pt x="16"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27" name="Freeform 258"/>
          <p:cNvSpPr>
            <a:spLocks/>
          </p:cNvSpPr>
          <p:nvPr/>
        </p:nvSpPr>
        <p:spPr bwMode="auto">
          <a:xfrm>
            <a:off x="2907666" y="3914914"/>
            <a:ext cx="69850" cy="57150"/>
          </a:xfrm>
          <a:custGeom>
            <a:avLst/>
            <a:gdLst>
              <a:gd name="T0" fmla="*/ 16 w 44"/>
              <a:gd name="T1" fmla="*/ 36 h 36"/>
              <a:gd name="T2" fmla="*/ 26 w 44"/>
              <a:gd name="T3" fmla="*/ 36 h 36"/>
              <a:gd name="T4" fmla="*/ 26 w 44"/>
              <a:gd name="T5" fmla="*/ 22 h 36"/>
              <a:gd name="T6" fmla="*/ 44 w 44"/>
              <a:gd name="T7" fmla="*/ 22 h 36"/>
              <a:gd name="T8" fmla="*/ 44 w 44"/>
              <a:gd name="T9" fmla="*/ 14 h 36"/>
              <a:gd name="T10" fmla="*/ 26 w 44"/>
              <a:gd name="T11" fmla="*/ 14 h 36"/>
              <a:gd name="T12" fmla="*/ 26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2"/>
                </a:lnTo>
                <a:lnTo>
                  <a:pt x="44" y="22"/>
                </a:lnTo>
                <a:lnTo>
                  <a:pt x="44" y="14"/>
                </a:lnTo>
                <a:lnTo>
                  <a:pt x="26" y="14"/>
                </a:lnTo>
                <a:lnTo>
                  <a:pt x="26" y="0"/>
                </a:lnTo>
                <a:lnTo>
                  <a:pt x="16" y="0"/>
                </a:lnTo>
                <a:lnTo>
                  <a:pt x="16" y="14"/>
                </a:lnTo>
                <a:lnTo>
                  <a:pt x="0" y="14"/>
                </a:lnTo>
                <a:lnTo>
                  <a:pt x="0" y="22"/>
                </a:lnTo>
                <a:lnTo>
                  <a:pt x="16" y="22"/>
                </a:lnTo>
                <a:lnTo>
                  <a:pt x="16" y="36"/>
                </a:lnTo>
                <a:lnTo>
                  <a:pt x="16"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28" name="Freeform 259"/>
          <p:cNvSpPr>
            <a:spLocks/>
          </p:cNvSpPr>
          <p:nvPr/>
        </p:nvSpPr>
        <p:spPr bwMode="auto">
          <a:xfrm>
            <a:off x="2907666" y="3914914"/>
            <a:ext cx="69850" cy="57150"/>
          </a:xfrm>
          <a:custGeom>
            <a:avLst/>
            <a:gdLst>
              <a:gd name="T0" fmla="*/ 16 w 44"/>
              <a:gd name="T1" fmla="*/ 36 h 36"/>
              <a:gd name="T2" fmla="*/ 26 w 44"/>
              <a:gd name="T3" fmla="*/ 36 h 36"/>
              <a:gd name="T4" fmla="*/ 26 w 44"/>
              <a:gd name="T5" fmla="*/ 22 h 36"/>
              <a:gd name="T6" fmla="*/ 44 w 44"/>
              <a:gd name="T7" fmla="*/ 22 h 36"/>
              <a:gd name="T8" fmla="*/ 44 w 44"/>
              <a:gd name="T9" fmla="*/ 14 h 36"/>
              <a:gd name="T10" fmla="*/ 26 w 44"/>
              <a:gd name="T11" fmla="*/ 14 h 36"/>
              <a:gd name="T12" fmla="*/ 26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2"/>
                </a:lnTo>
                <a:lnTo>
                  <a:pt x="44" y="22"/>
                </a:lnTo>
                <a:lnTo>
                  <a:pt x="44" y="14"/>
                </a:lnTo>
                <a:lnTo>
                  <a:pt x="26" y="14"/>
                </a:lnTo>
                <a:lnTo>
                  <a:pt x="26" y="0"/>
                </a:lnTo>
                <a:lnTo>
                  <a:pt x="16" y="0"/>
                </a:lnTo>
                <a:lnTo>
                  <a:pt x="16" y="14"/>
                </a:lnTo>
                <a:lnTo>
                  <a:pt x="0" y="14"/>
                </a:lnTo>
                <a:lnTo>
                  <a:pt x="0" y="22"/>
                </a:lnTo>
                <a:lnTo>
                  <a:pt x="16" y="22"/>
                </a:lnTo>
                <a:lnTo>
                  <a:pt x="16" y="36"/>
                </a:lnTo>
                <a:lnTo>
                  <a:pt x="16"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29" name="Freeform 260"/>
          <p:cNvSpPr>
            <a:spLocks/>
          </p:cNvSpPr>
          <p:nvPr/>
        </p:nvSpPr>
        <p:spPr bwMode="auto">
          <a:xfrm>
            <a:off x="2907666" y="3914914"/>
            <a:ext cx="69850" cy="57150"/>
          </a:xfrm>
          <a:custGeom>
            <a:avLst/>
            <a:gdLst>
              <a:gd name="T0" fmla="*/ 16 w 44"/>
              <a:gd name="T1" fmla="*/ 36 h 36"/>
              <a:gd name="T2" fmla="*/ 26 w 44"/>
              <a:gd name="T3" fmla="*/ 36 h 36"/>
              <a:gd name="T4" fmla="*/ 26 w 44"/>
              <a:gd name="T5" fmla="*/ 22 h 36"/>
              <a:gd name="T6" fmla="*/ 44 w 44"/>
              <a:gd name="T7" fmla="*/ 22 h 36"/>
              <a:gd name="T8" fmla="*/ 44 w 44"/>
              <a:gd name="T9" fmla="*/ 14 h 36"/>
              <a:gd name="T10" fmla="*/ 26 w 44"/>
              <a:gd name="T11" fmla="*/ 14 h 36"/>
              <a:gd name="T12" fmla="*/ 26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2"/>
                </a:lnTo>
                <a:lnTo>
                  <a:pt x="44" y="22"/>
                </a:lnTo>
                <a:lnTo>
                  <a:pt x="44" y="14"/>
                </a:lnTo>
                <a:lnTo>
                  <a:pt x="26" y="14"/>
                </a:lnTo>
                <a:lnTo>
                  <a:pt x="26" y="0"/>
                </a:lnTo>
                <a:lnTo>
                  <a:pt x="16" y="0"/>
                </a:lnTo>
                <a:lnTo>
                  <a:pt x="16" y="14"/>
                </a:lnTo>
                <a:lnTo>
                  <a:pt x="0" y="14"/>
                </a:lnTo>
                <a:lnTo>
                  <a:pt x="0" y="22"/>
                </a:lnTo>
                <a:lnTo>
                  <a:pt x="16" y="22"/>
                </a:lnTo>
                <a:lnTo>
                  <a:pt x="16" y="36"/>
                </a:lnTo>
                <a:lnTo>
                  <a:pt x="16"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30" name="Freeform 261"/>
          <p:cNvSpPr>
            <a:spLocks/>
          </p:cNvSpPr>
          <p:nvPr/>
        </p:nvSpPr>
        <p:spPr bwMode="auto">
          <a:xfrm>
            <a:off x="2907666" y="3914914"/>
            <a:ext cx="69850" cy="57150"/>
          </a:xfrm>
          <a:custGeom>
            <a:avLst/>
            <a:gdLst>
              <a:gd name="T0" fmla="*/ 16 w 44"/>
              <a:gd name="T1" fmla="*/ 36 h 36"/>
              <a:gd name="T2" fmla="*/ 26 w 44"/>
              <a:gd name="T3" fmla="*/ 36 h 36"/>
              <a:gd name="T4" fmla="*/ 26 w 44"/>
              <a:gd name="T5" fmla="*/ 22 h 36"/>
              <a:gd name="T6" fmla="*/ 44 w 44"/>
              <a:gd name="T7" fmla="*/ 22 h 36"/>
              <a:gd name="T8" fmla="*/ 44 w 44"/>
              <a:gd name="T9" fmla="*/ 14 h 36"/>
              <a:gd name="T10" fmla="*/ 26 w 44"/>
              <a:gd name="T11" fmla="*/ 14 h 36"/>
              <a:gd name="T12" fmla="*/ 26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2"/>
                </a:lnTo>
                <a:lnTo>
                  <a:pt x="44" y="22"/>
                </a:lnTo>
                <a:lnTo>
                  <a:pt x="44" y="14"/>
                </a:lnTo>
                <a:lnTo>
                  <a:pt x="26" y="14"/>
                </a:lnTo>
                <a:lnTo>
                  <a:pt x="26" y="0"/>
                </a:lnTo>
                <a:lnTo>
                  <a:pt x="16" y="0"/>
                </a:lnTo>
                <a:lnTo>
                  <a:pt x="16" y="14"/>
                </a:lnTo>
                <a:lnTo>
                  <a:pt x="0" y="14"/>
                </a:lnTo>
                <a:lnTo>
                  <a:pt x="0" y="22"/>
                </a:lnTo>
                <a:lnTo>
                  <a:pt x="16" y="22"/>
                </a:lnTo>
                <a:lnTo>
                  <a:pt x="16" y="36"/>
                </a:lnTo>
                <a:lnTo>
                  <a:pt x="16"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31" name="Freeform 262"/>
          <p:cNvSpPr>
            <a:spLocks/>
          </p:cNvSpPr>
          <p:nvPr/>
        </p:nvSpPr>
        <p:spPr bwMode="auto">
          <a:xfrm>
            <a:off x="2929891" y="3984764"/>
            <a:ext cx="66675" cy="57150"/>
          </a:xfrm>
          <a:custGeom>
            <a:avLst/>
            <a:gdLst>
              <a:gd name="T0" fmla="*/ 14 w 42"/>
              <a:gd name="T1" fmla="*/ 36 h 36"/>
              <a:gd name="T2" fmla="*/ 24 w 42"/>
              <a:gd name="T3" fmla="*/ 36 h 36"/>
              <a:gd name="T4" fmla="*/ 24 w 42"/>
              <a:gd name="T5" fmla="*/ 22 h 36"/>
              <a:gd name="T6" fmla="*/ 42 w 42"/>
              <a:gd name="T7" fmla="*/ 22 h 36"/>
              <a:gd name="T8" fmla="*/ 42 w 42"/>
              <a:gd name="T9" fmla="*/ 14 h 36"/>
              <a:gd name="T10" fmla="*/ 24 w 42"/>
              <a:gd name="T11" fmla="*/ 14 h 36"/>
              <a:gd name="T12" fmla="*/ 24 w 42"/>
              <a:gd name="T13" fmla="*/ 0 h 36"/>
              <a:gd name="T14" fmla="*/ 14 w 42"/>
              <a:gd name="T15" fmla="*/ 0 h 36"/>
              <a:gd name="T16" fmla="*/ 14 w 42"/>
              <a:gd name="T17" fmla="*/ 14 h 36"/>
              <a:gd name="T18" fmla="*/ 0 w 42"/>
              <a:gd name="T19" fmla="*/ 14 h 36"/>
              <a:gd name="T20" fmla="*/ 0 w 42"/>
              <a:gd name="T21" fmla="*/ 22 h 36"/>
              <a:gd name="T22" fmla="*/ 14 w 42"/>
              <a:gd name="T23" fmla="*/ 22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2"/>
                </a:lnTo>
                <a:lnTo>
                  <a:pt x="42" y="22"/>
                </a:lnTo>
                <a:lnTo>
                  <a:pt x="42" y="14"/>
                </a:lnTo>
                <a:lnTo>
                  <a:pt x="24" y="14"/>
                </a:lnTo>
                <a:lnTo>
                  <a:pt x="24" y="0"/>
                </a:lnTo>
                <a:lnTo>
                  <a:pt x="14" y="0"/>
                </a:lnTo>
                <a:lnTo>
                  <a:pt x="14" y="14"/>
                </a:lnTo>
                <a:lnTo>
                  <a:pt x="0" y="14"/>
                </a:lnTo>
                <a:lnTo>
                  <a:pt x="0" y="22"/>
                </a:lnTo>
                <a:lnTo>
                  <a:pt x="14" y="22"/>
                </a:lnTo>
                <a:lnTo>
                  <a:pt x="14" y="36"/>
                </a:lnTo>
                <a:lnTo>
                  <a:pt x="14"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32" name="Freeform 263"/>
          <p:cNvSpPr>
            <a:spLocks/>
          </p:cNvSpPr>
          <p:nvPr/>
        </p:nvSpPr>
        <p:spPr bwMode="auto">
          <a:xfrm>
            <a:off x="2929891" y="3984764"/>
            <a:ext cx="66675" cy="57150"/>
          </a:xfrm>
          <a:custGeom>
            <a:avLst/>
            <a:gdLst>
              <a:gd name="T0" fmla="*/ 14 w 42"/>
              <a:gd name="T1" fmla="*/ 36 h 36"/>
              <a:gd name="T2" fmla="*/ 24 w 42"/>
              <a:gd name="T3" fmla="*/ 36 h 36"/>
              <a:gd name="T4" fmla="*/ 24 w 42"/>
              <a:gd name="T5" fmla="*/ 22 h 36"/>
              <a:gd name="T6" fmla="*/ 42 w 42"/>
              <a:gd name="T7" fmla="*/ 22 h 36"/>
              <a:gd name="T8" fmla="*/ 42 w 42"/>
              <a:gd name="T9" fmla="*/ 14 h 36"/>
              <a:gd name="T10" fmla="*/ 24 w 42"/>
              <a:gd name="T11" fmla="*/ 14 h 36"/>
              <a:gd name="T12" fmla="*/ 24 w 42"/>
              <a:gd name="T13" fmla="*/ 0 h 36"/>
              <a:gd name="T14" fmla="*/ 14 w 42"/>
              <a:gd name="T15" fmla="*/ 0 h 36"/>
              <a:gd name="T16" fmla="*/ 14 w 42"/>
              <a:gd name="T17" fmla="*/ 14 h 36"/>
              <a:gd name="T18" fmla="*/ 0 w 42"/>
              <a:gd name="T19" fmla="*/ 14 h 36"/>
              <a:gd name="T20" fmla="*/ 0 w 42"/>
              <a:gd name="T21" fmla="*/ 22 h 36"/>
              <a:gd name="T22" fmla="*/ 14 w 42"/>
              <a:gd name="T23" fmla="*/ 22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2"/>
                </a:lnTo>
                <a:lnTo>
                  <a:pt x="42" y="22"/>
                </a:lnTo>
                <a:lnTo>
                  <a:pt x="42" y="14"/>
                </a:lnTo>
                <a:lnTo>
                  <a:pt x="24" y="14"/>
                </a:lnTo>
                <a:lnTo>
                  <a:pt x="24" y="0"/>
                </a:lnTo>
                <a:lnTo>
                  <a:pt x="14" y="0"/>
                </a:lnTo>
                <a:lnTo>
                  <a:pt x="14" y="14"/>
                </a:lnTo>
                <a:lnTo>
                  <a:pt x="0" y="14"/>
                </a:lnTo>
                <a:lnTo>
                  <a:pt x="0" y="22"/>
                </a:lnTo>
                <a:lnTo>
                  <a:pt x="14" y="22"/>
                </a:lnTo>
                <a:lnTo>
                  <a:pt x="14" y="36"/>
                </a:lnTo>
                <a:lnTo>
                  <a:pt x="14"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33" name="Freeform 264"/>
          <p:cNvSpPr>
            <a:spLocks/>
          </p:cNvSpPr>
          <p:nvPr/>
        </p:nvSpPr>
        <p:spPr bwMode="auto">
          <a:xfrm>
            <a:off x="2929891" y="3984764"/>
            <a:ext cx="66675" cy="57150"/>
          </a:xfrm>
          <a:custGeom>
            <a:avLst/>
            <a:gdLst>
              <a:gd name="T0" fmla="*/ 14 w 42"/>
              <a:gd name="T1" fmla="*/ 36 h 36"/>
              <a:gd name="T2" fmla="*/ 24 w 42"/>
              <a:gd name="T3" fmla="*/ 36 h 36"/>
              <a:gd name="T4" fmla="*/ 24 w 42"/>
              <a:gd name="T5" fmla="*/ 22 h 36"/>
              <a:gd name="T6" fmla="*/ 42 w 42"/>
              <a:gd name="T7" fmla="*/ 22 h 36"/>
              <a:gd name="T8" fmla="*/ 42 w 42"/>
              <a:gd name="T9" fmla="*/ 14 h 36"/>
              <a:gd name="T10" fmla="*/ 24 w 42"/>
              <a:gd name="T11" fmla="*/ 14 h 36"/>
              <a:gd name="T12" fmla="*/ 24 w 42"/>
              <a:gd name="T13" fmla="*/ 0 h 36"/>
              <a:gd name="T14" fmla="*/ 14 w 42"/>
              <a:gd name="T15" fmla="*/ 0 h 36"/>
              <a:gd name="T16" fmla="*/ 14 w 42"/>
              <a:gd name="T17" fmla="*/ 14 h 36"/>
              <a:gd name="T18" fmla="*/ 0 w 42"/>
              <a:gd name="T19" fmla="*/ 14 h 36"/>
              <a:gd name="T20" fmla="*/ 0 w 42"/>
              <a:gd name="T21" fmla="*/ 22 h 36"/>
              <a:gd name="T22" fmla="*/ 14 w 42"/>
              <a:gd name="T23" fmla="*/ 22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2"/>
                </a:lnTo>
                <a:lnTo>
                  <a:pt x="42" y="22"/>
                </a:lnTo>
                <a:lnTo>
                  <a:pt x="42" y="14"/>
                </a:lnTo>
                <a:lnTo>
                  <a:pt x="24" y="14"/>
                </a:lnTo>
                <a:lnTo>
                  <a:pt x="24" y="0"/>
                </a:lnTo>
                <a:lnTo>
                  <a:pt x="14" y="0"/>
                </a:lnTo>
                <a:lnTo>
                  <a:pt x="14" y="14"/>
                </a:lnTo>
                <a:lnTo>
                  <a:pt x="0" y="14"/>
                </a:lnTo>
                <a:lnTo>
                  <a:pt x="0" y="22"/>
                </a:lnTo>
                <a:lnTo>
                  <a:pt x="14" y="22"/>
                </a:lnTo>
                <a:lnTo>
                  <a:pt x="14" y="36"/>
                </a:lnTo>
                <a:lnTo>
                  <a:pt x="14"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34" name="Freeform 265"/>
          <p:cNvSpPr>
            <a:spLocks/>
          </p:cNvSpPr>
          <p:nvPr/>
        </p:nvSpPr>
        <p:spPr bwMode="auto">
          <a:xfrm>
            <a:off x="2961641" y="3984764"/>
            <a:ext cx="69850" cy="57150"/>
          </a:xfrm>
          <a:custGeom>
            <a:avLst/>
            <a:gdLst>
              <a:gd name="T0" fmla="*/ 16 w 44"/>
              <a:gd name="T1" fmla="*/ 36 h 36"/>
              <a:gd name="T2" fmla="*/ 26 w 44"/>
              <a:gd name="T3" fmla="*/ 36 h 36"/>
              <a:gd name="T4" fmla="*/ 26 w 44"/>
              <a:gd name="T5" fmla="*/ 22 h 36"/>
              <a:gd name="T6" fmla="*/ 44 w 44"/>
              <a:gd name="T7" fmla="*/ 22 h 36"/>
              <a:gd name="T8" fmla="*/ 44 w 44"/>
              <a:gd name="T9" fmla="*/ 14 h 36"/>
              <a:gd name="T10" fmla="*/ 26 w 44"/>
              <a:gd name="T11" fmla="*/ 14 h 36"/>
              <a:gd name="T12" fmla="*/ 26 w 44"/>
              <a:gd name="T13" fmla="*/ 0 h 36"/>
              <a:gd name="T14" fmla="*/ 16 w 44"/>
              <a:gd name="T15" fmla="*/ 0 h 36"/>
              <a:gd name="T16" fmla="*/ 16 w 44"/>
              <a:gd name="T17" fmla="*/ 14 h 36"/>
              <a:gd name="T18" fmla="*/ 0 w 44"/>
              <a:gd name="T19" fmla="*/ 14 h 36"/>
              <a:gd name="T20" fmla="*/ 0 w 44"/>
              <a:gd name="T21" fmla="*/ 22 h 36"/>
              <a:gd name="T22" fmla="*/ 16 w 44"/>
              <a:gd name="T23" fmla="*/ 22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2"/>
                </a:lnTo>
                <a:lnTo>
                  <a:pt x="44" y="22"/>
                </a:lnTo>
                <a:lnTo>
                  <a:pt x="44" y="14"/>
                </a:lnTo>
                <a:lnTo>
                  <a:pt x="26" y="14"/>
                </a:lnTo>
                <a:lnTo>
                  <a:pt x="26" y="0"/>
                </a:lnTo>
                <a:lnTo>
                  <a:pt x="16" y="0"/>
                </a:lnTo>
                <a:lnTo>
                  <a:pt x="16" y="14"/>
                </a:lnTo>
                <a:lnTo>
                  <a:pt x="0" y="14"/>
                </a:lnTo>
                <a:lnTo>
                  <a:pt x="0" y="22"/>
                </a:lnTo>
                <a:lnTo>
                  <a:pt x="16" y="22"/>
                </a:lnTo>
                <a:lnTo>
                  <a:pt x="16" y="36"/>
                </a:lnTo>
                <a:lnTo>
                  <a:pt x="16"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35" name="Freeform 266"/>
          <p:cNvSpPr>
            <a:spLocks/>
          </p:cNvSpPr>
          <p:nvPr/>
        </p:nvSpPr>
        <p:spPr bwMode="auto">
          <a:xfrm>
            <a:off x="3028316" y="4000639"/>
            <a:ext cx="66675" cy="57150"/>
          </a:xfrm>
          <a:custGeom>
            <a:avLst/>
            <a:gdLst>
              <a:gd name="T0" fmla="*/ 14 w 42"/>
              <a:gd name="T1" fmla="*/ 36 h 36"/>
              <a:gd name="T2" fmla="*/ 24 w 42"/>
              <a:gd name="T3" fmla="*/ 36 h 36"/>
              <a:gd name="T4" fmla="*/ 24 w 42"/>
              <a:gd name="T5" fmla="*/ 22 h 36"/>
              <a:gd name="T6" fmla="*/ 42 w 42"/>
              <a:gd name="T7" fmla="*/ 22 h 36"/>
              <a:gd name="T8" fmla="*/ 42 w 42"/>
              <a:gd name="T9" fmla="*/ 16 h 36"/>
              <a:gd name="T10" fmla="*/ 24 w 42"/>
              <a:gd name="T11" fmla="*/ 16 h 36"/>
              <a:gd name="T12" fmla="*/ 24 w 42"/>
              <a:gd name="T13" fmla="*/ 0 h 36"/>
              <a:gd name="T14" fmla="*/ 14 w 42"/>
              <a:gd name="T15" fmla="*/ 0 h 36"/>
              <a:gd name="T16" fmla="*/ 14 w 42"/>
              <a:gd name="T17" fmla="*/ 16 h 36"/>
              <a:gd name="T18" fmla="*/ 0 w 42"/>
              <a:gd name="T19" fmla="*/ 16 h 36"/>
              <a:gd name="T20" fmla="*/ 0 w 42"/>
              <a:gd name="T21" fmla="*/ 22 h 36"/>
              <a:gd name="T22" fmla="*/ 14 w 42"/>
              <a:gd name="T23" fmla="*/ 22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2"/>
                </a:lnTo>
                <a:lnTo>
                  <a:pt x="42" y="22"/>
                </a:lnTo>
                <a:lnTo>
                  <a:pt x="42" y="16"/>
                </a:lnTo>
                <a:lnTo>
                  <a:pt x="24" y="16"/>
                </a:lnTo>
                <a:lnTo>
                  <a:pt x="24" y="0"/>
                </a:lnTo>
                <a:lnTo>
                  <a:pt x="14" y="0"/>
                </a:lnTo>
                <a:lnTo>
                  <a:pt x="14" y="16"/>
                </a:lnTo>
                <a:lnTo>
                  <a:pt x="0" y="16"/>
                </a:lnTo>
                <a:lnTo>
                  <a:pt x="0" y="22"/>
                </a:lnTo>
                <a:lnTo>
                  <a:pt x="14" y="22"/>
                </a:lnTo>
                <a:lnTo>
                  <a:pt x="14" y="36"/>
                </a:lnTo>
                <a:lnTo>
                  <a:pt x="14"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36" name="Freeform 267"/>
          <p:cNvSpPr>
            <a:spLocks/>
          </p:cNvSpPr>
          <p:nvPr/>
        </p:nvSpPr>
        <p:spPr bwMode="auto">
          <a:xfrm>
            <a:off x="3028316" y="4000639"/>
            <a:ext cx="66675" cy="57150"/>
          </a:xfrm>
          <a:custGeom>
            <a:avLst/>
            <a:gdLst>
              <a:gd name="T0" fmla="*/ 14 w 42"/>
              <a:gd name="T1" fmla="*/ 36 h 36"/>
              <a:gd name="T2" fmla="*/ 24 w 42"/>
              <a:gd name="T3" fmla="*/ 36 h 36"/>
              <a:gd name="T4" fmla="*/ 24 w 42"/>
              <a:gd name="T5" fmla="*/ 22 h 36"/>
              <a:gd name="T6" fmla="*/ 42 w 42"/>
              <a:gd name="T7" fmla="*/ 22 h 36"/>
              <a:gd name="T8" fmla="*/ 42 w 42"/>
              <a:gd name="T9" fmla="*/ 16 h 36"/>
              <a:gd name="T10" fmla="*/ 24 w 42"/>
              <a:gd name="T11" fmla="*/ 16 h 36"/>
              <a:gd name="T12" fmla="*/ 24 w 42"/>
              <a:gd name="T13" fmla="*/ 0 h 36"/>
              <a:gd name="T14" fmla="*/ 14 w 42"/>
              <a:gd name="T15" fmla="*/ 0 h 36"/>
              <a:gd name="T16" fmla="*/ 14 w 42"/>
              <a:gd name="T17" fmla="*/ 16 h 36"/>
              <a:gd name="T18" fmla="*/ 0 w 42"/>
              <a:gd name="T19" fmla="*/ 16 h 36"/>
              <a:gd name="T20" fmla="*/ 0 w 42"/>
              <a:gd name="T21" fmla="*/ 22 h 36"/>
              <a:gd name="T22" fmla="*/ 14 w 42"/>
              <a:gd name="T23" fmla="*/ 22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2"/>
                </a:lnTo>
                <a:lnTo>
                  <a:pt x="42" y="22"/>
                </a:lnTo>
                <a:lnTo>
                  <a:pt x="42" y="16"/>
                </a:lnTo>
                <a:lnTo>
                  <a:pt x="24" y="16"/>
                </a:lnTo>
                <a:lnTo>
                  <a:pt x="24" y="0"/>
                </a:lnTo>
                <a:lnTo>
                  <a:pt x="14" y="0"/>
                </a:lnTo>
                <a:lnTo>
                  <a:pt x="14" y="16"/>
                </a:lnTo>
                <a:lnTo>
                  <a:pt x="0" y="16"/>
                </a:lnTo>
                <a:lnTo>
                  <a:pt x="0" y="22"/>
                </a:lnTo>
                <a:lnTo>
                  <a:pt x="14" y="22"/>
                </a:lnTo>
                <a:lnTo>
                  <a:pt x="14" y="36"/>
                </a:lnTo>
                <a:lnTo>
                  <a:pt x="14"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37" name="Freeform 268"/>
          <p:cNvSpPr>
            <a:spLocks/>
          </p:cNvSpPr>
          <p:nvPr/>
        </p:nvSpPr>
        <p:spPr bwMode="auto">
          <a:xfrm>
            <a:off x="3752216" y="4197489"/>
            <a:ext cx="66675" cy="57150"/>
          </a:xfrm>
          <a:custGeom>
            <a:avLst/>
            <a:gdLst>
              <a:gd name="T0" fmla="*/ 16 w 42"/>
              <a:gd name="T1" fmla="*/ 36 h 36"/>
              <a:gd name="T2" fmla="*/ 24 w 42"/>
              <a:gd name="T3" fmla="*/ 36 h 36"/>
              <a:gd name="T4" fmla="*/ 24 w 42"/>
              <a:gd name="T5" fmla="*/ 24 h 36"/>
              <a:gd name="T6" fmla="*/ 42 w 42"/>
              <a:gd name="T7" fmla="*/ 24 h 36"/>
              <a:gd name="T8" fmla="*/ 42 w 42"/>
              <a:gd name="T9" fmla="*/ 16 h 36"/>
              <a:gd name="T10" fmla="*/ 24 w 42"/>
              <a:gd name="T11" fmla="*/ 16 h 36"/>
              <a:gd name="T12" fmla="*/ 24 w 42"/>
              <a:gd name="T13" fmla="*/ 0 h 36"/>
              <a:gd name="T14" fmla="*/ 16 w 42"/>
              <a:gd name="T15" fmla="*/ 0 h 36"/>
              <a:gd name="T16" fmla="*/ 16 w 42"/>
              <a:gd name="T17" fmla="*/ 16 h 36"/>
              <a:gd name="T18" fmla="*/ 0 w 42"/>
              <a:gd name="T19" fmla="*/ 16 h 36"/>
              <a:gd name="T20" fmla="*/ 0 w 42"/>
              <a:gd name="T21" fmla="*/ 24 h 36"/>
              <a:gd name="T22" fmla="*/ 16 w 42"/>
              <a:gd name="T23" fmla="*/ 24 h 36"/>
              <a:gd name="T24" fmla="*/ 16 w 42"/>
              <a:gd name="T25" fmla="*/ 36 h 36"/>
              <a:gd name="T26" fmla="*/ 16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6" y="36"/>
                </a:moveTo>
                <a:lnTo>
                  <a:pt x="24" y="36"/>
                </a:lnTo>
                <a:lnTo>
                  <a:pt x="24" y="24"/>
                </a:lnTo>
                <a:lnTo>
                  <a:pt x="42" y="24"/>
                </a:lnTo>
                <a:lnTo>
                  <a:pt x="42" y="16"/>
                </a:lnTo>
                <a:lnTo>
                  <a:pt x="24" y="16"/>
                </a:lnTo>
                <a:lnTo>
                  <a:pt x="24" y="0"/>
                </a:lnTo>
                <a:lnTo>
                  <a:pt x="16" y="0"/>
                </a:lnTo>
                <a:lnTo>
                  <a:pt x="16" y="16"/>
                </a:lnTo>
                <a:lnTo>
                  <a:pt x="0" y="16"/>
                </a:lnTo>
                <a:lnTo>
                  <a:pt x="0" y="24"/>
                </a:lnTo>
                <a:lnTo>
                  <a:pt x="16" y="24"/>
                </a:lnTo>
                <a:lnTo>
                  <a:pt x="16" y="36"/>
                </a:lnTo>
                <a:lnTo>
                  <a:pt x="16"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38" name="Freeform 269"/>
          <p:cNvSpPr>
            <a:spLocks/>
          </p:cNvSpPr>
          <p:nvPr/>
        </p:nvSpPr>
        <p:spPr bwMode="auto">
          <a:xfrm>
            <a:off x="3787141" y="4219714"/>
            <a:ext cx="66675" cy="57150"/>
          </a:xfrm>
          <a:custGeom>
            <a:avLst/>
            <a:gdLst>
              <a:gd name="T0" fmla="*/ 14 w 42"/>
              <a:gd name="T1" fmla="*/ 36 h 36"/>
              <a:gd name="T2" fmla="*/ 24 w 42"/>
              <a:gd name="T3" fmla="*/ 36 h 36"/>
              <a:gd name="T4" fmla="*/ 24 w 42"/>
              <a:gd name="T5" fmla="*/ 22 h 36"/>
              <a:gd name="T6" fmla="*/ 42 w 42"/>
              <a:gd name="T7" fmla="*/ 22 h 36"/>
              <a:gd name="T8" fmla="*/ 42 w 42"/>
              <a:gd name="T9" fmla="*/ 14 h 36"/>
              <a:gd name="T10" fmla="*/ 24 w 42"/>
              <a:gd name="T11" fmla="*/ 14 h 36"/>
              <a:gd name="T12" fmla="*/ 24 w 42"/>
              <a:gd name="T13" fmla="*/ 0 h 36"/>
              <a:gd name="T14" fmla="*/ 14 w 42"/>
              <a:gd name="T15" fmla="*/ 0 h 36"/>
              <a:gd name="T16" fmla="*/ 14 w 42"/>
              <a:gd name="T17" fmla="*/ 14 h 36"/>
              <a:gd name="T18" fmla="*/ 0 w 42"/>
              <a:gd name="T19" fmla="*/ 14 h 36"/>
              <a:gd name="T20" fmla="*/ 0 w 42"/>
              <a:gd name="T21" fmla="*/ 22 h 36"/>
              <a:gd name="T22" fmla="*/ 14 w 42"/>
              <a:gd name="T23" fmla="*/ 22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2"/>
                </a:lnTo>
                <a:lnTo>
                  <a:pt x="42" y="22"/>
                </a:lnTo>
                <a:lnTo>
                  <a:pt x="42" y="14"/>
                </a:lnTo>
                <a:lnTo>
                  <a:pt x="24" y="14"/>
                </a:lnTo>
                <a:lnTo>
                  <a:pt x="24" y="0"/>
                </a:lnTo>
                <a:lnTo>
                  <a:pt x="14" y="0"/>
                </a:lnTo>
                <a:lnTo>
                  <a:pt x="14" y="14"/>
                </a:lnTo>
                <a:lnTo>
                  <a:pt x="0" y="14"/>
                </a:lnTo>
                <a:lnTo>
                  <a:pt x="0" y="22"/>
                </a:lnTo>
                <a:lnTo>
                  <a:pt x="14" y="22"/>
                </a:lnTo>
                <a:lnTo>
                  <a:pt x="14" y="36"/>
                </a:lnTo>
                <a:lnTo>
                  <a:pt x="14"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39" name="Freeform 270"/>
          <p:cNvSpPr>
            <a:spLocks/>
          </p:cNvSpPr>
          <p:nvPr/>
        </p:nvSpPr>
        <p:spPr bwMode="auto">
          <a:xfrm>
            <a:off x="3841116" y="4238764"/>
            <a:ext cx="66675" cy="57150"/>
          </a:xfrm>
          <a:custGeom>
            <a:avLst/>
            <a:gdLst>
              <a:gd name="T0" fmla="*/ 14 w 42"/>
              <a:gd name="T1" fmla="*/ 36 h 36"/>
              <a:gd name="T2" fmla="*/ 24 w 42"/>
              <a:gd name="T3" fmla="*/ 36 h 36"/>
              <a:gd name="T4" fmla="*/ 24 w 42"/>
              <a:gd name="T5" fmla="*/ 24 h 36"/>
              <a:gd name="T6" fmla="*/ 42 w 42"/>
              <a:gd name="T7" fmla="*/ 24 h 36"/>
              <a:gd name="T8" fmla="*/ 42 w 42"/>
              <a:gd name="T9" fmla="*/ 16 h 36"/>
              <a:gd name="T10" fmla="*/ 24 w 42"/>
              <a:gd name="T11" fmla="*/ 16 h 36"/>
              <a:gd name="T12" fmla="*/ 24 w 42"/>
              <a:gd name="T13" fmla="*/ 0 h 36"/>
              <a:gd name="T14" fmla="*/ 14 w 42"/>
              <a:gd name="T15" fmla="*/ 0 h 36"/>
              <a:gd name="T16" fmla="*/ 14 w 42"/>
              <a:gd name="T17" fmla="*/ 16 h 36"/>
              <a:gd name="T18" fmla="*/ 0 w 42"/>
              <a:gd name="T19" fmla="*/ 16 h 36"/>
              <a:gd name="T20" fmla="*/ 0 w 42"/>
              <a:gd name="T21" fmla="*/ 24 h 36"/>
              <a:gd name="T22" fmla="*/ 14 w 42"/>
              <a:gd name="T23" fmla="*/ 24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4"/>
                </a:lnTo>
                <a:lnTo>
                  <a:pt x="42" y="24"/>
                </a:lnTo>
                <a:lnTo>
                  <a:pt x="42" y="16"/>
                </a:lnTo>
                <a:lnTo>
                  <a:pt x="24" y="16"/>
                </a:lnTo>
                <a:lnTo>
                  <a:pt x="24" y="0"/>
                </a:lnTo>
                <a:lnTo>
                  <a:pt x="14" y="0"/>
                </a:lnTo>
                <a:lnTo>
                  <a:pt x="14" y="16"/>
                </a:lnTo>
                <a:lnTo>
                  <a:pt x="0" y="16"/>
                </a:lnTo>
                <a:lnTo>
                  <a:pt x="0" y="24"/>
                </a:lnTo>
                <a:lnTo>
                  <a:pt x="14" y="24"/>
                </a:lnTo>
                <a:lnTo>
                  <a:pt x="14" y="36"/>
                </a:lnTo>
                <a:lnTo>
                  <a:pt x="14"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40" name="Freeform 271"/>
          <p:cNvSpPr>
            <a:spLocks/>
          </p:cNvSpPr>
          <p:nvPr/>
        </p:nvSpPr>
        <p:spPr bwMode="auto">
          <a:xfrm>
            <a:off x="3853816" y="4280039"/>
            <a:ext cx="69850" cy="57150"/>
          </a:xfrm>
          <a:custGeom>
            <a:avLst/>
            <a:gdLst>
              <a:gd name="T0" fmla="*/ 16 w 44"/>
              <a:gd name="T1" fmla="*/ 36 h 36"/>
              <a:gd name="T2" fmla="*/ 26 w 44"/>
              <a:gd name="T3" fmla="*/ 36 h 36"/>
              <a:gd name="T4" fmla="*/ 26 w 44"/>
              <a:gd name="T5" fmla="*/ 24 h 36"/>
              <a:gd name="T6" fmla="*/ 44 w 44"/>
              <a:gd name="T7" fmla="*/ 24 h 36"/>
              <a:gd name="T8" fmla="*/ 44 w 44"/>
              <a:gd name="T9" fmla="*/ 16 h 36"/>
              <a:gd name="T10" fmla="*/ 26 w 44"/>
              <a:gd name="T11" fmla="*/ 16 h 36"/>
              <a:gd name="T12" fmla="*/ 26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4"/>
                </a:lnTo>
                <a:lnTo>
                  <a:pt x="44" y="24"/>
                </a:lnTo>
                <a:lnTo>
                  <a:pt x="44" y="16"/>
                </a:lnTo>
                <a:lnTo>
                  <a:pt x="26" y="16"/>
                </a:lnTo>
                <a:lnTo>
                  <a:pt x="26" y="0"/>
                </a:lnTo>
                <a:lnTo>
                  <a:pt x="16" y="0"/>
                </a:lnTo>
                <a:lnTo>
                  <a:pt x="16" y="16"/>
                </a:lnTo>
                <a:lnTo>
                  <a:pt x="0" y="16"/>
                </a:lnTo>
                <a:lnTo>
                  <a:pt x="0" y="24"/>
                </a:lnTo>
                <a:lnTo>
                  <a:pt x="16" y="24"/>
                </a:lnTo>
                <a:lnTo>
                  <a:pt x="16" y="36"/>
                </a:lnTo>
                <a:lnTo>
                  <a:pt x="16"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41" name="Freeform 272"/>
          <p:cNvSpPr>
            <a:spLocks/>
          </p:cNvSpPr>
          <p:nvPr/>
        </p:nvSpPr>
        <p:spPr bwMode="auto">
          <a:xfrm>
            <a:off x="3853816" y="4280039"/>
            <a:ext cx="69850" cy="57150"/>
          </a:xfrm>
          <a:custGeom>
            <a:avLst/>
            <a:gdLst>
              <a:gd name="T0" fmla="*/ 16 w 44"/>
              <a:gd name="T1" fmla="*/ 36 h 36"/>
              <a:gd name="T2" fmla="*/ 26 w 44"/>
              <a:gd name="T3" fmla="*/ 36 h 36"/>
              <a:gd name="T4" fmla="*/ 26 w 44"/>
              <a:gd name="T5" fmla="*/ 24 h 36"/>
              <a:gd name="T6" fmla="*/ 44 w 44"/>
              <a:gd name="T7" fmla="*/ 24 h 36"/>
              <a:gd name="T8" fmla="*/ 44 w 44"/>
              <a:gd name="T9" fmla="*/ 16 h 36"/>
              <a:gd name="T10" fmla="*/ 26 w 44"/>
              <a:gd name="T11" fmla="*/ 16 h 36"/>
              <a:gd name="T12" fmla="*/ 26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4"/>
                </a:lnTo>
                <a:lnTo>
                  <a:pt x="44" y="24"/>
                </a:lnTo>
                <a:lnTo>
                  <a:pt x="44" y="16"/>
                </a:lnTo>
                <a:lnTo>
                  <a:pt x="26" y="16"/>
                </a:lnTo>
                <a:lnTo>
                  <a:pt x="26" y="0"/>
                </a:lnTo>
                <a:lnTo>
                  <a:pt x="16" y="0"/>
                </a:lnTo>
                <a:lnTo>
                  <a:pt x="16" y="16"/>
                </a:lnTo>
                <a:lnTo>
                  <a:pt x="0" y="16"/>
                </a:lnTo>
                <a:lnTo>
                  <a:pt x="0" y="24"/>
                </a:lnTo>
                <a:lnTo>
                  <a:pt x="16" y="24"/>
                </a:lnTo>
                <a:lnTo>
                  <a:pt x="16" y="36"/>
                </a:lnTo>
                <a:lnTo>
                  <a:pt x="16"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42" name="Freeform 273"/>
          <p:cNvSpPr>
            <a:spLocks/>
          </p:cNvSpPr>
          <p:nvPr/>
        </p:nvSpPr>
        <p:spPr bwMode="auto">
          <a:xfrm>
            <a:off x="3853816" y="4280039"/>
            <a:ext cx="69850" cy="57150"/>
          </a:xfrm>
          <a:custGeom>
            <a:avLst/>
            <a:gdLst>
              <a:gd name="T0" fmla="*/ 16 w 44"/>
              <a:gd name="T1" fmla="*/ 36 h 36"/>
              <a:gd name="T2" fmla="*/ 26 w 44"/>
              <a:gd name="T3" fmla="*/ 36 h 36"/>
              <a:gd name="T4" fmla="*/ 26 w 44"/>
              <a:gd name="T5" fmla="*/ 24 h 36"/>
              <a:gd name="T6" fmla="*/ 44 w 44"/>
              <a:gd name="T7" fmla="*/ 24 h 36"/>
              <a:gd name="T8" fmla="*/ 44 w 44"/>
              <a:gd name="T9" fmla="*/ 16 h 36"/>
              <a:gd name="T10" fmla="*/ 26 w 44"/>
              <a:gd name="T11" fmla="*/ 16 h 36"/>
              <a:gd name="T12" fmla="*/ 26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4"/>
                </a:lnTo>
                <a:lnTo>
                  <a:pt x="44" y="24"/>
                </a:lnTo>
                <a:lnTo>
                  <a:pt x="44" y="16"/>
                </a:lnTo>
                <a:lnTo>
                  <a:pt x="26" y="16"/>
                </a:lnTo>
                <a:lnTo>
                  <a:pt x="26" y="0"/>
                </a:lnTo>
                <a:lnTo>
                  <a:pt x="16" y="0"/>
                </a:lnTo>
                <a:lnTo>
                  <a:pt x="16" y="16"/>
                </a:lnTo>
                <a:lnTo>
                  <a:pt x="0" y="16"/>
                </a:lnTo>
                <a:lnTo>
                  <a:pt x="0" y="24"/>
                </a:lnTo>
                <a:lnTo>
                  <a:pt x="16" y="24"/>
                </a:lnTo>
                <a:lnTo>
                  <a:pt x="16" y="36"/>
                </a:lnTo>
                <a:lnTo>
                  <a:pt x="16"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43" name="Freeform 274"/>
          <p:cNvSpPr>
            <a:spLocks/>
          </p:cNvSpPr>
          <p:nvPr/>
        </p:nvSpPr>
        <p:spPr bwMode="auto">
          <a:xfrm>
            <a:off x="3853816" y="4280039"/>
            <a:ext cx="69850" cy="57150"/>
          </a:xfrm>
          <a:custGeom>
            <a:avLst/>
            <a:gdLst>
              <a:gd name="T0" fmla="*/ 16 w 44"/>
              <a:gd name="T1" fmla="*/ 36 h 36"/>
              <a:gd name="T2" fmla="*/ 26 w 44"/>
              <a:gd name="T3" fmla="*/ 36 h 36"/>
              <a:gd name="T4" fmla="*/ 26 w 44"/>
              <a:gd name="T5" fmla="*/ 24 h 36"/>
              <a:gd name="T6" fmla="*/ 44 w 44"/>
              <a:gd name="T7" fmla="*/ 24 h 36"/>
              <a:gd name="T8" fmla="*/ 44 w 44"/>
              <a:gd name="T9" fmla="*/ 16 h 36"/>
              <a:gd name="T10" fmla="*/ 26 w 44"/>
              <a:gd name="T11" fmla="*/ 16 h 36"/>
              <a:gd name="T12" fmla="*/ 26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4"/>
                </a:lnTo>
                <a:lnTo>
                  <a:pt x="44" y="24"/>
                </a:lnTo>
                <a:lnTo>
                  <a:pt x="44" y="16"/>
                </a:lnTo>
                <a:lnTo>
                  <a:pt x="26" y="16"/>
                </a:lnTo>
                <a:lnTo>
                  <a:pt x="26" y="0"/>
                </a:lnTo>
                <a:lnTo>
                  <a:pt x="16" y="0"/>
                </a:lnTo>
                <a:lnTo>
                  <a:pt x="16" y="16"/>
                </a:lnTo>
                <a:lnTo>
                  <a:pt x="0" y="16"/>
                </a:lnTo>
                <a:lnTo>
                  <a:pt x="0" y="24"/>
                </a:lnTo>
                <a:lnTo>
                  <a:pt x="16" y="24"/>
                </a:lnTo>
                <a:lnTo>
                  <a:pt x="16" y="36"/>
                </a:lnTo>
                <a:lnTo>
                  <a:pt x="16"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44" name="Freeform 275"/>
          <p:cNvSpPr>
            <a:spLocks/>
          </p:cNvSpPr>
          <p:nvPr/>
        </p:nvSpPr>
        <p:spPr bwMode="auto">
          <a:xfrm>
            <a:off x="3904616" y="432448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45" name="Freeform 276"/>
          <p:cNvSpPr>
            <a:spLocks/>
          </p:cNvSpPr>
          <p:nvPr/>
        </p:nvSpPr>
        <p:spPr bwMode="auto">
          <a:xfrm>
            <a:off x="3939541" y="4349889"/>
            <a:ext cx="66675" cy="57150"/>
          </a:xfrm>
          <a:custGeom>
            <a:avLst/>
            <a:gdLst>
              <a:gd name="T0" fmla="*/ 14 w 42"/>
              <a:gd name="T1" fmla="*/ 36 h 36"/>
              <a:gd name="T2" fmla="*/ 24 w 42"/>
              <a:gd name="T3" fmla="*/ 36 h 36"/>
              <a:gd name="T4" fmla="*/ 24 w 42"/>
              <a:gd name="T5" fmla="*/ 24 h 36"/>
              <a:gd name="T6" fmla="*/ 42 w 42"/>
              <a:gd name="T7" fmla="*/ 24 h 36"/>
              <a:gd name="T8" fmla="*/ 42 w 42"/>
              <a:gd name="T9" fmla="*/ 16 h 36"/>
              <a:gd name="T10" fmla="*/ 24 w 42"/>
              <a:gd name="T11" fmla="*/ 16 h 36"/>
              <a:gd name="T12" fmla="*/ 24 w 42"/>
              <a:gd name="T13" fmla="*/ 0 h 36"/>
              <a:gd name="T14" fmla="*/ 14 w 42"/>
              <a:gd name="T15" fmla="*/ 0 h 36"/>
              <a:gd name="T16" fmla="*/ 14 w 42"/>
              <a:gd name="T17" fmla="*/ 16 h 36"/>
              <a:gd name="T18" fmla="*/ 0 w 42"/>
              <a:gd name="T19" fmla="*/ 16 h 36"/>
              <a:gd name="T20" fmla="*/ 0 w 42"/>
              <a:gd name="T21" fmla="*/ 24 h 36"/>
              <a:gd name="T22" fmla="*/ 14 w 42"/>
              <a:gd name="T23" fmla="*/ 24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4"/>
                </a:lnTo>
                <a:lnTo>
                  <a:pt x="42" y="24"/>
                </a:lnTo>
                <a:lnTo>
                  <a:pt x="42" y="16"/>
                </a:lnTo>
                <a:lnTo>
                  <a:pt x="24" y="16"/>
                </a:lnTo>
                <a:lnTo>
                  <a:pt x="24" y="0"/>
                </a:lnTo>
                <a:lnTo>
                  <a:pt x="14" y="0"/>
                </a:lnTo>
                <a:lnTo>
                  <a:pt x="14" y="16"/>
                </a:lnTo>
                <a:lnTo>
                  <a:pt x="0" y="16"/>
                </a:lnTo>
                <a:lnTo>
                  <a:pt x="0" y="24"/>
                </a:lnTo>
                <a:lnTo>
                  <a:pt x="14" y="24"/>
                </a:lnTo>
                <a:lnTo>
                  <a:pt x="14" y="36"/>
                </a:lnTo>
                <a:lnTo>
                  <a:pt x="14"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46" name="Freeform 277"/>
          <p:cNvSpPr>
            <a:spLocks/>
          </p:cNvSpPr>
          <p:nvPr/>
        </p:nvSpPr>
        <p:spPr bwMode="auto">
          <a:xfrm>
            <a:off x="4765041" y="4451489"/>
            <a:ext cx="69850" cy="60325"/>
          </a:xfrm>
          <a:custGeom>
            <a:avLst/>
            <a:gdLst>
              <a:gd name="T0" fmla="*/ 16 w 44"/>
              <a:gd name="T1" fmla="*/ 38 h 38"/>
              <a:gd name="T2" fmla="*/ 26 w 44"/>
              <a:gd name="T3" fmla="*/ 38 h 38"/>
              <a:gd name="T4" fmla="*/ 26 w 44"/>
              <a:gd name="T5" fmla="*/ 24 h 38"/>
              <a:gd name="T6" fmla="*/ 44 w 44"/>
              <a:gd name="T7" fmla="*/ 24 h 38"/>
              <a:gd name="T8" fmla="*/ 44 w 44"/>
              <a:gd name="T9" fmla="*/ 16 h 38"/>
              <a:gd name="T10" fmla="*/ 26 w 44"/>
              <a:gd name="T11" fmla="*/ 16 h 38"/>
              <a:gd name="T12" fmla="*/ 26 w 44"/>
              <a:gd name="T13" fmla="*/ 0 h 38"/>
              <a:gd name="T14" fmla="*/ 16 w 44"/>
              <a:gd name="T15" fmla="*/ 0 h 38"/>
              <a:gd name="T16" fmla="*/ 16 w 44"/>
              <a:gd name="T17" fmla="*/ 16 h 38"/>
              <a:gd name="T18" fmla="*/ 0 w 44"/>
              <a:gd name="T19" fmla="*/ 16 h 38"/>
              <a:gd name="T20" fmla="*/ 0 w 44"/>
              <a:gd name="T21" fmla="*/ 24 h 38"/>
              <a:gd name="T22" fmla="*/ 16 w 44"/>
              <a:gd name="T23" fmla="*/ 24 h 38"/>
              <a:gd name="T24" fmla="*/ 16 w 44"/>
              <a:gd name="T25" fmla="*/ 38 h 38"/>
              <a:gd name="T26" fmla="*/ 16 w 44"/>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16" y="38"/>
                </a:moveTo>
                <a:lnTo>
                  <a:pt x="26" y="38"/>
                </a:lnTo>
                <a:lnTo>
                  <a:pt x="26" y="24"/>
                </a:lnTo>
                <a:lnTo>
                  <a:pt x="44" y="24"/>
                </a:lnTo>
                <a:lnTo>
                  <a:pt x="44" y="16"/>
                </a:lnTo>
                <a:lnTo>
                  <a:pt x="26" y="16"/>
                </a:lnTo>
                <a:lnTo>
                  <a:pt x="26" y="0"/>
                </a:lnTo>
                <a:lnTo>
                  <a:pt x="16" y="0"/>
                </a:lnTo>
                <a:lnTo>
                  <a:pt x="16" y="16"/>
                </a:lnTo>
                <a:lnTo>
                  <a:pt x="0" y="16"/>
                </a:lnTo>
                <a:lnTo>
                  <a:pt x="0" y="24"/>
                </a:lnTo>
                <a:lnTo>
                  <a:pt x="16" y="24"/>
                </a:lnTo>
                <a:lnTo>
                  <a:pt x="16" y="38"/>
                </a:lnTo>
                <a:lnTo>
                  <a:pt x="16"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47" name="Freeform 278"/>
          <p:cNvSpPr>
            <a:spLocks/>
          </p:cNvSpPr>
          <p:nvPr/>
        </p:nvSpPr>
        <p:spPr bwMode="auto">
          <a:xfrm>
            <a:off x="4799966" y="4530864"/>
            <a:ext cx="69850" cy="57150"/>
          </a:xfrm>
          <a:custGeom>
            <a:avLst/>
            <a:gdLst>
              <a:gd name="T0" fmla="*/ 16 w 44"/>
              <a:gd name="T1" fmla="*/ 36 h 36"/>
              <a:gd name="T2" fmla="*/ 26 w 44"/>
              <a:gd name="T3" fmla="*/ 36 h 36"/>
              <a:gd name="T4" fmla="*/ 26 w 44"/>
              <a:gd name="T5" fmla="*/ 24 h 36"/>
              <a:gd name="T6" fmla="*/ 44 w 44"/>
              <a:gd name="T7" fmla="*/ 24 h 36"/>
              <a:gd name="T8" fmla="*/ 44 w 44"/>
              <a:gd name="T9" fmla="*/ 16 h 36"/>
              <a:gd name="T10" fmla="*/ 26 w 44"/>
              <a:gd name="T11" fmla="*/ 16 h 36"/>
              <a:gd name="T12" fmla="*/ 26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4"/>
                </a:lnTo>
                <a:lnTo>
                  <a:pt x="44" y="24"/>
                </a:lnTo>
                <a:lnTo>
                  <a:pt x="44" y="16"/>
                </a:lnTo>
                <a:lnTo>
                  <a:pt x="26" y="16"/>
                </a:lnTo>
                <a:lnTo>
                  <a:pt x="26" y="0"/>
                </a:lnTo>
                <a:lnTo>
                  <a:pt x="16" y="0"/>
                </a:lnTo>
                <a:lnTo>
                  <a:pt x="16" y="16"/>
                </a:lnTo>
                <a:lnTo>
                  <a:pt x="0" y="16"/>
                </a:lnTo>
                <a:lnTo>
                  <a:pt x="0" y="24"/>
                </a:lnTo>
                <a:lnTo>
                  <a:pt x="16" y="24"/>
                </a:lnTo>
                <a:lnTo>
                  <a:pt x="16" y="36"/>
                </a:lnTo>
                <a:lnTo>
                  <a:pt x="16"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48" name="Freeform 279"/>
          <p:cNvSpPr>
            <a:spLocks/>
          </p:cNvSpPr>
          <p:nvPr/>
        </p:nvSpPr>
        <p:spPr bwMode="auto">
          <a:xfrm>
            <a:off x="4831716" y="4530864"/>
            <a:ext cx="66675" cy="57150"/>
          </a:xfrm>
          <a:custGeom>
            <a:avLst/>
            <a:gdLst>
              <a:gd name="T0" fmla="*/ 14 w 42"/>
              <a:gd name="T1" fmla="*/ 36 h 36"/>
              <a:gd name="T2" fmla="*/ 24 w 42"/>
              <a:gd name="T3" fmla="*/ 36 h 36"/>
              <a:gd name="T4" fmla="*/ 24 w 42"/>
              <a:gd name="T5" fmla="*/ 24 h 36"/>
              <a:gd name="T6" fmla="*/ 42 w 42"/>
              <a:gd name="T7" fmla="*/ 24 h 36"/>
              <a:gd name="T8" fmla="*/ 42 w 42"/>
              <a:gd name="T9" fmla="*/ 16 h 36"/>
              <a:gd name="T10" fmla="*/ 24 w 42"/>
              <a:gd name="T11" fmla="*/ 16 h 36"/>
              <a:gd name="T12" fmla="*/ 24 w 42"/>
              <a:gd name="T13" fmla="*/ 0 h 36"/>
              <a:gd name="T14" fmla="*/ 14 w 42"/>
              <a:gd name="T15" fmla="*/ 0 h 36"/>
              <a:gd name="T16" fmla="*/ 14 w 42"/>
              <a:gd name="T17" fmla="*/ 16 h 36"/>
              <a:gd name="T18" fmla="*/ 0 w 42"/>
              <a:gd name="T19" fmla="*/ 16 h 36"/>
              <a:gd name="T20" fmla="*/ 0 w 42"/>
              <a:gd name="T21" fmla="*/ 24 h 36"/>
              <a:gd name="T22" fmla="*/ 14 w 42"/>
              <a:gd name="T23" fmla="*/ 24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4"/>
                </a:lnTo>
                <a:lnTo>
                  <a:pt x="42" y="24"/>
                </a:lnTo>
                <a:lnTo>
                  <a:pt x="42" y="16"/>
                </a:lnTo>
                <a:lnTo>
                  <a:pt x="24" y="16"/>
                </a:lnTo>
                <a:lnTo>
                  <a:pt x="24" y="0"/>
                </a:lnTo>
                <a:lnTo>
                  <a:pt x="14" y="0"/>
                </a:lnTo>
                <a:lnTo>
                  <a:pt x="14" y="16"/>
                </a:lnTo>
                <a:lnTo>
                  <a:pt x="0" y="16"/>
                </a:lnTo>
                <a:lnTo>
                  <a:pt x="0" y="24"/>
                </a:lnTo>
                <a:lnTo>
                  <a:pt x="14" y="24"/>
                </a:lnTo>
                <a:lnTo>
                  <a:pt x="14" y="36"/>
                </a:lnTo>
                <a:lnTo>
                  <a:pt x="14"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49" name="Freeform 280"/>
          <p:cNvSpPr>
            <a:spLocks/>
          </p:cNvSpPr>
          <p:nvPr/>
        </p:nvSpPr>
        <p:spPr bwMode="auto">
          <a:xfrm>
            <a:off x="4866641" y="4530864"/>
            <a:ext cx="66675" cy="57150"/>
          </a:xfrm>
          <a:custGeom>
            <a:avLst/>
            <a:gdLst>
              <a:gd name="T0" fmla="*/ 14 w 42"/>
              <a:gd name="T1" fmla="*/ 36 h 36"/>
              <a:gd name="T2" fmla="*/ 24 w 42"/>
              <a:gd name="T3" fmla="*/ 36 h 36"/>
              <a:gd name="T4" fmla="*/ 24 w 42"/>
              <a:gd name="T5" fmla="*/ 24 h 36"/>
              <a:gd name="T6" fmla="*/ 42 w 42"/>
              <a:gd name="T7" fmla="*/ 24 h 36"/>
              <a:gd name="T8" fmla="*/ 42 w 42"/>
              <a:gd name="T9" fmla="*/ 16 h 36"/>
              <a:gd name="T10" fmla="*/ 24 w 42"/>
              <a:gd name="T11" fmla="*/ 16 h 36"/>
              <a:gd name="T12" fmla="*/ 24 w 42"/>
              <a:gd name="T13" fmla="*/ 0 h 36"/>
              <a:gd name="T14" fmla="*/ 14 w 42"/>
              <a:gd name="T15" fmla="*/ 0 h 36"/>
              <a:gd name="T16" fmla="*/ 14 w 42"/>
              <a:gd name="T17" fmla="*/ 16 h 36"/>
              <a:gd name="T18" fmla="*/ 0 w 42"/>
              <a:gd name="T19" fmla="*/ 16 h 36"/>
              <a:gd name="T20" fmla="*/ 0 w 42"/>
              <a:gd name="T21" fmla="*/ 24 h 36"/>
              <a:gd name="T22" fmla="*/ 14 w 42"/>
              <a:gd name="T23" fmla="*/ 24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4"/>
                </a:lnTo>
                <a:lnTo>
                  <a:pt x="42" y="24"/>
                </a:lnTo>
                <a:lnTo>
                  <a:pt x="42" y="16"/>
                </a:lnTo>
                <a:lnTo>
                  <a:pt x="24" y="16"/>
                </a:lnTo>
                <a:lnTo>
                  <a:pt x="24" y="0"/>
                </a:lnTo>
                <a:lnTo>
                  <a:pt x="14" y="0"/>
                </a:lnTo>
                <a:lnTo>
                  <a:pt x="14" y="16"/>
                </a:lnTo>
                <a:lnTo>
                  <a:pt x="0" y="16"/>
                </a:lnTo>
                <a:lnTo>
                  <a:pt x="0" y="24"/>
                </a:lnTo>
                <a:lnTo>
                  <a:pt x="14" y="24"/>
                </a:lnTo>
                <a:lnTo>
                  <a:pt x="14" y="36"/>
                </a:lnTo>
                <a:lnTo>
                  <a:pt x="14"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50" name="Freeform 281"/>
          <p:cNvSpPr>
            <a:spLocks/>
          </p:cNvSpPr>
          <p:nvPr/>
        </p:nvSpPr>
        <p:spPr bwMode="auto">
          <a:xfrm>
            <a:off x="4920616" y="4530864"/>
            <a:ext cx="66675" cy="57150"/>
          </a:xfrm>
          <a:custGeom>
            <a:avLst/>
            <a:gdLst>
              <a:gd name="T0" fmla="*/ 14 w 42"/>
              <a:gd name="T1" fmla="*/ 36 h 36"/>
              <a:gd name="T2" fmla="*/ 24 w 42"/>
              <a:gd name="T3" fmla="*/ 36 h 36"/>
              <a:gd name="T4" fmla="*/ 24 w 42"/>
              <a:gd name="T5" fmla="*/ 24 h 36"/>
              <a:gd name="T6" fmla="*/ 42 w 42"/>
              <a:gd name="T7" fmla="*/ 24 h 36"/>
              <a:gd name="T8" fmla="*/ 42 w 42"/>
              <a:gd name="T9" fmla="*/ 16 h 36"/>
              <a:gd name="T10" fmla="*/ 24 w 42"/>
              <a:gd name="T11" fmla="*/ 16 h 36"/>
              <a:gd name="T12" fmla="*/ 24 w 42"/>
              <a:gd name="T13" fmla="*/ 0 h 36"/>
              <a:gd name="T14" fmla="*/ 14 w 42"/>
              <a:gd name="T15" fmla="*/ 0 h 36"/>
              <a:gd name="T16" fmla="*/ 14 w 42"/>
              <a:gd name="T17" fmla="*/ 16 h 36"/>
              <a:gd name="T18" fmla="*/ 0 w 42"/>
              <a:gd name="T19" fmla="*/ 16 h 36"/>
              <a:gd name="T20" fmla="*/ 0 w 42"/>
              <a:gd name="T21" fmla="*/ 24 h 36"/>
              <a:gd name="T22" fmla="*/ 14 w 42"/>
              <a:gd name="T23" fmla="*/ 24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4"/>
                </a:lnTo>
                <a:lnTo>
                  <a:pt x="42" y="24"/>
                </a:lnTo>
                <a:lnTo>
                  <a:pt x="42" y="16"/>
                </a:lnTo>
                <a:lnTo>
                  <a:pt x="24" y="16"/>
                </a:lnTo>
                <a:lnTo>
                  <a:pt x="24" y="0"/>
                </a:lnTo>
                <a:lnTo>
                  <a:pt x="14" y="0"/>
                </a:lnTo>
                <a:lnTo>
                  <a:pt x="14" y="16"/>
                </a:lnTo>
                <a:lnTo>
                  <a:pt x="0" y="16"/>
                </a:lnTo>
                <a:lnTo>
                  <a:pt x="0" y="24"/>
                </a:lnTo>
                <a:lnTo>
                  <a:pt x="14" y="24"/>
                </a:lnTo>
                <a:lnTo>
                  <a:pt x="14" y="36"/>
                </a:lnTo>
                <a:lnTo>
                  <a:pt x="14"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51" name="Freeform 282"/>
          <p:cNvSpPr>
            <a:spLocks/>
          </p:cNvSpPr>
          <p:nvPr/>
        </p:nvSpPr>
        <p:spPr bwMode="auto">
          <a:xfrm>
            <a:off x="5692141" y="4597539"/>
            <a:ext cx="69850" cy="57150"/>
          </a:xfrm>
          <a:custGeom>
            <a:avLst/>
            <a:gdLst>
              <a:gd name="T0" fmla="*/ 16 w 44"/>
              <a:gd name="T1" fmla="*/ 36 h 36"/>
              <a:gd name="T2" fmla="*/ 26 w 44"/>
              <a:gd name="T3" fmla="*/ 36 h 36"/>
              <a:gd name="T4" fmla="*/ 26 w 44"/>
              <a:gd name="T5" fmla="*/ 24 h 36"/>
              <a:gd name="T6" fmla="*/ 44 w 44"/>
              <a:gd name="T7" fmla="*/ 24 h 36"/>
              <a:gd name="T8" fmla="*/ 44 w 44"/>
              <a:gd name="T9" fmla="*/ 16 h 36"/>
              <a:gd name="T10" fmla="*/ 26 w 44"/>
              <a:gd name="T11" fmla="*/ 16 h 36"/>
              <a:gd name="T12" fmla="*/ 26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4"/>
                </a:lnTo>
                <a:lnTo>
                  <a:pt x="44" y="24"/>
                </a:lnTo>
                <a:lnTo>
                  <a:pt x="44" y="16"/>
                </a:lnTo>
                <a:lnTo>
                  <a:pt x="26" y="16"/>
                </a:lnTo>
                <a:lnTo>
                  <a:pt x="26" y="0"/>
                </a:lnTo>
                <a:lnTo>
                  <a:pt x="16" y="0"/>
                </a:lnTo>
                <a:lnTo>
                  <a:pt x="16" y="16"/>
                </a:lnTo>
                <a:lnTo>
                  <a:pt x="0" y="16"/>
                </a:lnTo>
                <a:lnTo>
                  <a:pt x="0" y="24"/>
                </a:lnTo>
                <a:lnTo>
                  <a:pt x="16" y="24"/>
                </a:lnTo>
                <a:lnTo>
                  <a:pt x="16" y="36"/>
                </a:lnTo>
                <a:lnTo>
                  <a:pt x="16"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52" name="Freeform 283"/>
          <p:cNvSpPr>
            <a:spLocks/>
          </p:cNvSpPr>
          <p:nvPr/>
        </p:nvSpPr>
        <p:spPr bwMode="auto">
          <a:xfrm>
            <a:off x="5708016" y="45975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53" name="Freeform 284"/>
          <p:cNvSpPr>
            <a:spLocks/>
          </p:cNvSpPr>
          <p:nvPr/>
        </p:nvSpPr>
        <p:spPr bwMode="auto">
          <a:xfrm>
            <a:off x="5742941" y="45975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54" name="Freeform 285"/>
          <p:cNvSpPr>
            <a:spLocks/>
          </p:cNvSpPr>
          <p:nvPr/>
        </p:nvSpPr>
        <p:spPr bwMode="auto">
          <a:xfrm>
            <a:off x="5742941" y="45975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55" name="Freeform 286"/>
          <p:cNvSpPr>
            <a:spLocks/>
          </p:cNvSpPr>
          <p:nvPr/>
        </p:nvSpPr>
        <p:spPr bwMode="auto">
          <a:xfrm>
            <a:off x="5895341" y="4597539"/>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56" name="Freeform 287"/>
          <p:cNvSpPr>
            <a:spLocks/>
          </p:cNvSpPr>
          <p:nvPr/>
        </p:nvSpPr>
        <p:spPr bwMode="auto">
          <a:xfrm>
            <a:off x="6689091" y="4695964"/>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57" name="Freeform 288"/>
          <p:cNvSpPr>
            <a:spLocks/>
          </p:cNvSpPr>
          <p:nvPr/>
        </p:nvSpPr>
        <p:spPr bwMode="auto">
          <a:xfrm>
            <a:off x="6689091" y="4695964"/>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58" name="Freeform 289"/>
          <p:cNvSpPr>
            <a:spLocks/>
          </p:cNvSpPr>
          <p:nvPr/>
        </p:nvSpPr>
        <p:spPr bwMode="auto">
          <a:xfrm>
            <a:off x="6771641" y="4695964"/>
            <a:ext cx="69850" cy="57150"/>
          </a:xfrm>
          <a:custGeom>
            <a:avLst/>
            <a:gdLst>
              <a:gd name="T0" fmla="*/ 16 w 44"/>
              <a:gd name="T1" fmla="*/ 36 h 36"/>
              <a:gd name="T2" fmla="*/ 26 w 44"/>
              <a:gd name="T3" fmla="*/ 36 h 36"/>
              <a:gd name="T4" fmla="*/ 26 w 44"/>
              <a:gd name="T5" fmla="*/ 24 h 36"/>
              <a:gd name="T6" fmla="*/ 44 w 44"/>
              <a:gd name="T7" fmla="*/ 24 h 36"/>
              <a:gd name="T8" fmla="*/ 44 w 44"/>
              <a:gd name="T9" fmla="*/ 16 h 36"/>
              <a:gd name="T10" fmla="*/ 26 w 44"/>
              <a:gd name="T11" fmla="*/ 16 h 36"/>
              <a:gd name="T12" fmla="*/ 26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4"/>
                </a:lnTo>
                <a:lnTo>
                  <a:pt x="44" y="24"/>
                </a:lnTo>
                <a:lnTo>
                  <a:pt x="44" y="16"/>
                </a:lnTo>
                <a:lnTo>
                  <a:pt x="26" y="16"/>
                </a:lnTo>
                <a:lnTo>
                  <a:pt x="26" y="0"/>
                </a:lnTo>
                <a:lnTo>
                  <a:pt x="16" y="0"/>
                </a:lnTo>
                <a:lnTo>
                  <a:pt x="16" y="16"/>
                </a:lnTo>
                <a:lnTo>
                  <a:pt x="0" y="16"/>
                </a:lnTo>
                <a:lnTo>
                  <a:pt x="0" y="24"/>
                </a:lnTo>
                <a:lnTo>
                  <a:pt x="16" y="24"/>
                </a:lnTo>
                <a:lnTo>
                  <a:pt x="16" y="36"/>
                </a:lnTo>
                <a:lnTo>
                  <a:pt x="16"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59" name="Freeform 290"/>
          <p:cNvSpPr>
            <a:spLocks/>
          </p:cNvSpPr>
          <p:nvPr/>
        </p:nvSpPr>
        <p:spPr bwMode="auto">
          <a:xfrm>
            <a:off x="7544753" y="4695964"/>
            <a:ext cx="69850" cy="57150"/>
          </a:xfrm>
          <a:custGeom>
            <a:avLst/>
            <a:gdLst>
              <a:gd name="T0" fmla="*/ 16 w 44"/>
              <a:gd name="T1" fmla="*/ 36 h 36"/>
              <a:gd name="T2" fmla="*/ 24 w 44"/>
              <a:gd name="T3" fmla="*/ 36 h 36"/>
              <a:gd name="T4" fmla="*/ 24 w 44"/>
              <a:gd name="T5" fmla="*/ 24 h 36"/>
              <a:gd name="T6" fmla="*/ 44 w 44"/>
              <a:gd name="T7" fmla="*/ 24 h 36"/>
              <a:gd name="T8" fmla="*/ 44 w 44"/>
              <a:gd name="T9" fmla="*/ 16 h 36"/>
              <a:gd name="T10" fmla="*/ 24 w 44"/>
              <a:gd name="T11" fmla="*/ 16 h 36"/>
              <a:gd name="T12" fmla="*/ 24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4" y="36"/>
                </a:lnTo>
                <a:lnTo>
                  <a:pt x="24" y="24"/>
                </a:lnTo>
                <a:lnTo>
                  <a:pt x="44" y="24"/>
                </a:lnTo>
                <a:lnTo>
                  <a:pt x="44" y="16"/>
                </a:lnTo>
                <a:lnTo>
                  <a:pt x="24" y="16"/>
                </a:lnTo>
                <a:lnTo>
                  <a:pt x="24" y="0"/>
                </a:lnTo>
                <a:lnTo>
                  <a:pt x="16" y="0"/>
                </a:lnTo>
                <a:lnTo>
                  <a:pt x="16" y="16"/>
                </a:lnTo>
                <a:lnTo>
                  <a:pt x="0" y="16"/>
                </a:lnTo>
                <a:lnTo>
                  <a:pt x="0" y="24"/>
                </a:lnTo>
                <a:lnTo>
                  <a:pt x="16" y="24"/>
                </a:lnTo>
                <a:lnTo>
                  <a:pt x="16" y="36"/>
                </a:lnTo>
                <a:lnTo>
                  <a:pt x="16"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60" name="Freeform 291"/>
          <p:cNvSpPr>
            <a:spLocks/>
          </p:cNvSpPr>
          <p:nvPr/>
        </p:nvSpPr>
        <p:spPr bwMode="auto">
          <a:xfrm>
            <a:off x="7627303" y="4695964"/>
            <a:ext cx="69850" cy="57150"/>
          </a:xfrm>
          <a:custGeom>
            <a:avLst/>
            <a:gdLst>
              <a:gd name="T0" fmla="*/ 16 w 44"/>
              <a:gd name="T1" fmla="*/ 36 h 36"/>
              <a:gd name="T2" fmla="*/ 26 w 44"/>
              <a:gd name="T3" fmla="*/ 36 h 36"/>
              <a:gd name="T4" fmla="*/ 26 w 44"/>
              <a:gd name="T5" fmla="*/ 24 h 36"/>
              <a:gd name="T6" fmla="*/ 44 w 44"/>
              <a:gd name="T7" fmla="*/ 24 h 36"/>
              <a:gd name="T8" fmla="*/ 44 w 44"/>
              <a:gd name="T9" fmla="*/ 16 h 36"/>
              <a:gd name="T10" fmla="*/ 26 w 44"/>
              <a:gd name="T11" fmla="*/ 16 h 36"/>
              <a:gd name="T12" fmla="*/ 26 w 44"/>
              <a:gd name="T13" fmla="*/ 0 h 36"/>
              <a:gd name="T14" fmla="*/ 16 w 44"/>
              <a:gd name="T15" fmla="*/ 0 h 36"/>
              <a:gd name="T16" fmla="*/ 16 w 44"/>
              <a:gd name="T17" fmla="*/ 16 h 36"/>
              <a:gd name="T18" fmla="*/ 0 w 44"/>
              <a:gd name="T19" fmla="*/ 16 h 36"/>
              <a:gd name="T20" fmla="*/ 0 w 44"/>
              <a:gd name="T21" fmla="*/ 24 h 36"/>
              <a:gd name="T22" fmla="*/ 16 w 44"/>
              <a:gd name="T23" fmla="*/ 24 h 36"/>
              <a:gd name="T24" fmla="*/ 16 w 44"/>
              <a:gd name="T25" fmla="*/ 36 h 36"/>
              <a:gd name="T26" fmla="*/ 16 w 44"/>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6">
                <a:moveTo>
                  <a:pt x="16" y="36"/>
                </a:moveTo>
                <a:lnTo>
                  <a:pt x="26" y="36"/>
                </a:lnTo>
                <a:lnTo>
                  <a:pt x="26" y="24"/>
                </a:lnTo>
                <a:lnTo>
                  <a:pt x="44" y="24"/>
                </a:lnTo>
                <a:lnTo>
                  <a:pt x="44" y="16"/>
                </a:lnTo>
                <a:lnTo>
                  <a:pt x="26" y="16"/>
                </a:lnTo>
                <a:lnTo>
                  <a:pt x="26" y="0"/>
                </a:lnTo>
                <a:lnTo>
                  <a:pt x="16" y="0"/>
                </a:lnTo>
                <a:lnTo>
                  <a:pt x="16" y="16"/>
                </a:lnTo>
                <a:lnTo>
                  <a:pt x="0" y="16"/>
                </a:lnTo>
                <a:lnTo>
                  <a:pt x="0" y="24"/>
                </a:lnTo>
                <a:lnTo>
                  <a:pt x="16" y="24"/>
                </a:lnTo>
                <a:lnTo>
                  <a:pt x="16" y="36"/>
                </a:lnTo>
                <a:lnTo>
                  <a:pt x="16"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61" name="Freeform 292"/>
          <p:cNvSpPr>
            <a:spLocks/>
          </p:cNvSpPr>
          <p:nvPr/>
        </p:nvSpPr>
        <p:spPr bwMode="auto">
          <a:xfrm>
            <a:off x="8471853" y="4695964"/>
            <a:ext cx="66675" cy="57150"/>
          </a:xfrm>
          <a:custGeom>
            <a:avLst/>
            <a:gdLst>
              <a:gd name="T0" fmla="*/ 14 w 42"/>
              <a:gd name="T1" fmla="*/ 36 h 36"/>
              <a:gd name="T2" fmla="*/ 24 w 42"/>
              <a:gd name="T3" fmla="*/ 36 h 36"/>
              <a:gd name="T4" fmla="*/ 24 w 42"/>
              <a:gd name="T5" fmla="*/ 24 h 36"/>
              <a:gd name="T6" fmla="*/ 42 w 42"/>
              <a:gd name="T7" fmla="*/ 24 h 36"/>
              <a:gd name="T8" fmla="*/ 42 w 42"/>
              <a:gd name="T9" fmla="*/ 16 h 36"/>
              <a:gd name="T10" fmla="*/ 24 w 42"/>
              <a:gd name="T11" fmla="*/ 16 h 36"/>
              <a:gd name="T12" fmla="*/ 24 w 42"/>
              <a:gd name="T13" fmla="*/ 0 h 36"/>
              <a:gd name="T14" fmla="*/ 14 w 42"/>
              <a:gd name="T15" fmla="*/ 0 h 36"/>
              <a:gd name="T16" fmla="*/ 14 w 42"/>
              <a:gd name="T17" fmla="*/ 16 h 36"/>
              <a:gd name="T18" fmla="*/ 0 w 42"/>
              <a:gd name="T19" fmla="*/ 16 h 36"/>
              <a:gd name="T20" fmla="*/ 0 w 42"/>
              <a:gd name="T21" fmla="*/ 24 h 36"/>
              <a:gd name="T22" fmla="*/ 14 w 42"/>
              <a:gd name="T23" fmla="*/ 24 h 36"/>
              <a:gd name="T24" fmla="*/ 14 w 42"/>
              <a:gd name="T25" fmla="*/ 36 h 36"/>
              <a:gd name="T26" fmla="*/ 14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4" y="36"/>
                </a:moveTo>
                <a:lnTo>
                  <a:pt x="24" y="36"/>
                </a:lnTo>
                <a:lnTo>
                  <a:pt x="24" y="24"/>
                </a:lnTo>
                <a:lnTo>
                  <a:pt x="42" y="24"/>
                </a:lnTo>
                <a:lnTo>
                  <a:pt x="42" y="16"/>
                </a:lnTo>
                <a:lnTo>
                  <a:pt x="24" y="16"/>
                </a:lnTo>
                <a:lnTo>
                  <a:pt x="24" y="0"/>
                </a:lnTo>
                <a:lnTo>
                  <a:pt x="14" y="0"/>
                </a:lnTo>
                <a:lnTo>
                  <a:pt x="14" y="16"/>
                </a:lnTo>
                <a:lnTo>
                  <a:pt x="0" y="16"/>
                </a:lnTo>
                <a:lnTo>
                  <a:pt x="0" y="24"/>
                </a:lnTo>
                <a:lnTo>
                  <a:pt x="14" y="24"/>
                </a:lnTo>
                <a:lnTo>
                  <a:pt x="14" y="36"/>
                </a:lnTo>
                <a:lnTo>
                  <a:pt x="14"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b="1" dirty="0"/>
          </a:p>
        </p:txBody>
      </p:sp>
      <p:sp>
        <p:nvSpPr>
          <p:cNvPr id="262" name="TextBox 338"/>
          <p:cNvSpPr txBox="1">
            <a:spLocks noChangeArrowheads="1"/>
          </p:cNvSpPr>
          <p:nvPr/>
        </p:nvSpPr>
        <p:spPr bwMode="auto">
          <a:xfrm rot="16200000">
            <a:off x="-1168652" y="3321289"/>
            <a:ext cx="32162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fontAlgn="base" hangingPunct="1">
              <a:spcBef>
                <a:spcPct val="0"/>
              </a:spcBef>
              <a:spcAft>
                <a:spcPct val="0"/>
              </a:spcAft>
            </a:pPr>
            <a:r>
              <a:rPr lang="en-US" sz="1400" dirty="0">
                <a:ea typeface="MS PGothic" pitchFamily="34" charset="-128"/>
              </a:rPr>
              <a:t>Estimated PFS probability</a:t>
            </a:r>
          </a:p>
        </p:txBody>
      </p:sp>
      <p:sp>
        <p:nvSpPr>
          <p:cNvPr id="263" name="TextBox 262"/>
          <p:cNvSpPr txBox="1"/>
          <p:nvPr/>
        </p:nvSpPr>
        <p:spPr bwMode="auto">
          <a:xfrm>
            <a:off x="880308" y="5178673"/>
            <a:ext cx="320279" cy="215444"/>
          </a:xfrm>
          <a:prstGeom prst="rect">
            <a:avLst/>
          </a:prstGeom>
          <a:noFill/>
          <a:ln w="9525">
            <a:noFill/>
            <a:miter lim="800000"/>
            <a:headEnd/>
            <a:tailEnd/>
          </a:ln>
          <a:effectLst/>
        </p:spPr>
        <p:txBody>
          <a:bodyPr wrap="square" lIns="0" tIns="0" rIns="0" bIns="0" rtlCol="0" anchor="ctr">
            <a:spAutoFit/>
          </a:bodyPr>
          <a:lstStyle/>
          <a:p>
            <a:pPr algn="ctr"/>
            <a:r>
              <a:rPr lang="en-GB" sz="1400" kern="0" dirty="0"/>
              <a:t>0</a:t>
            </a:r>
          </a:p>
        </p:txBody>
      </p:sp>
      <p:sp>
        <p:nvSpPr>
          <p:cNvPr id="264" name="TextBox 263"/>
          <p:cNvSpPr txBox="1"/>
          <p:nvPr/>
        </p:nvSpPr>
        <p:spPr bwMode="auto">
          <a:xfrm>
            <a:off x="1042354" y="5405618"/>
            <a:ext cx="7696200" cy="301252"/>
          </a:xfrm>
          <a:prstGeom prst="rect">
            <a:avLst/>
          </a:prstGeom>
          <a:noFill/>
          <a:ln w="9525">
            <a:noFill/>
            <a:miter lim="800000"/>
            <a:headEnd/>
            <a:tailEnd/>
          </a:ln>
          <a:effectLst/>
        </p:spPr>
        <p:txBody>
          <a:bodyPr wrap="square" lIns="72000" tIns="72000" rIns="72000" bIns="72000" rtlCol="0" anchor="ctr">
            <a:noAutofit/>
          </a:bodyPr>
          <a:lstStyle/>
          <a:p>
            <a:pPr algn="ctr"/>
            <a:r>
              <a:rPr lang="en-GB" sz="1400" kern="0" dirty="0"/>
              <a:t>Time (months)</a:t>
            </a:r>
          </a:p>
        </p:txBody>
      </p:sp>
      <p:sp>
        <p:nvSpPr>
          <p:cNvPr id="265" name="TextBox 264"/>
          <p:cNvSpPr txBox="1"/>
          <p:nvPr/>
        </p:nvSpPr>
        <p:spPr bwMode="auto">
          <a:xfrm>
            <a:off x="509308" y="3658293"/>
            <a:ext cx="463379" cy="301252"/>
          </a:xfrm>
          <a:prstGeom prst="rect">
            <a:avLst/>
          </a:prstGeom>
          <a:noFill/>
          <a:ln w="9525">
            <a:noFill/>
            <a:miter lim="800000"/>
            <a:headEnd/>
            <a:tailEnd/>
          </a:ln>
          <a:effectLst/>
        </p:spPr>
        <p:txBody>
          <a:bodyPr wrap="square" lIns="72000" tIns="72000" rIns="72000" bIns="72000" rtlCol="0" anchor="ctr">
            <a:noAutofit/>
          </a:bodyPr>
          <a:lstStyle/>
          <a:p>
            <a:pPr algn="r"/>
            <a:r>
              <a:rPr lang="en-GB" sz="1400" kern="0" dirty="0"/>
              <a:t>0.4</a:t>
            </a:r>
          </a:p>
        </p:txBody>
      </p:sp>
      <p:sp>
        <p:nvSpPr>
          <p:cNvPr id="266" name="TextBox 265"/>
          <p:cNvSpPr txBox="1"/>
          <p:nvPr/>
        </p:nvSpPr>
        <p:spPr bwMode="auto">
          <a:xfrm>
            <a:off x="509308" y="2381697"/>
            <a:ext cx="463379" cy="301252"/>
          </a:xfrm>
          <a:prstGeom prst="rect">
            <a:avLst/>
          </a:prstGeom>
          <a:noFill/>
          <a:ln w="9525">
            <a:noFill/>
            <a:miter lim="800000"/>
            <a:headEnd/>
            <a:tailEnd/>
          </a:ln>
          <a:effectLst/>
        </p:spPr>
        <p:txBody>
          <a:bodyPr wrap="square" lIns="72000" tIns="72000" rIns="72000" bIns="72000" rtlCol="0" anchor="ctr">
            <a:noAutofit/>
          </a:bodyPr>
          <a:lstStyle/>
          <a:p>
            <a:pPr algn="r"/>
            <a:r>
              <a:rPr lang="en-GB" sz="1400" kern="0" dirty="0"/>
              <a:t>0.8</a:t>
            </a:r>
          </a:p>
        </p:txBody>
      </p:sp>
      <p:sp>
        <p:nvSpPr>
          <p:cNvPr id="267" name="TextBox 266"/>
          <p:cNvSpPr txBox="1"/>
          <p:nvPr/>
        </p:nvSpPr>
        <p:spPr bwMode="auto">
          <a:xfrm>
            <a:off x="509308" y="1743399"/>
            <a:ext cx="463379" cy="301252"/>
          </a:xfrm>
          <a:prstGeom prst="rect">
            <a:avLst/>
          </a:prstGeom>
          <a:noFill/>
          <a:ln w="9525">
            <a:noFill/>
            <a:miter lim="800000"/>
            <a:headEnd/>
            <a:tailEnd/>
          </a:ln>
          <a:effectLst/>
        </p:spPr>
        <p:txBody>
          <a:bodyPr wrap="square" lIns="72000" tIns="72000" rIns="72000" bIns="72000" rtlCol="0" anchor="ctr">
            <a:noAutofit/>
          </a:bodyPr>
          <a:lstStyle/>
          <a:p>
            <a:pPr algn="r"/>
            <a:r>
              <a:rPr lang="en-GB" sz="1400" kern="0" dirty="0"/>
              <a:t>1.0</a:t>
            </a:r>
          </a:p>
        </p:txBody>
      </p:sp>
      <p:sp>
        <p:nvSpPr>
          <p:cNvPr id="268" name="TextBox 267"/>
          <p:cNvSpPr txBox="1"/>
          <p:nvPr/>
        </p:nvSpPr>
        <p:spPr bwMode="auto">
          <a:xfrm>
            <a:off x="509308" y="3019995"/>
            <a:ext cx="463379" cy="301252"/>
          </a:xfrm>
          <a:prstGeom prst="rect">
            <a:avLst/>
          </a:prstGeom>
          <a:noFill/>
          <a:ln w="9525">
            <a:noFill/>
            <a:miter lim="800000"/>
            <a:headEnd/>
            <a:tailEnd/>
          </a:ln>
          <a:effectLst/>
        </p:spPr>
        <p:txBody>
          <a:bodyPr wrap="square" lIns="72000" tIns="72000" rIns="72000" bIns="72000" rtlCol="0" anchor="ctr">
            <a:noAutofit/>
          </a:bodyPr>
          <a:lstStyle/>
          <a:p>
            <a:pPr algn="r"/>
            <a:r>
              <a:rPr lang="en-GB" sz="1400" kern="0" dirty="0"/>
              <a:t>0.6</a:t>
            </a:r>
          </a:p>
        </p:txBody>
      </p:sp>
      <p:sp>
        <p:nvSpPr>
          <p:cNvPr id="269" name="TextBox 268"/>
          <p:cNvSpPr txBox="1"/>
          <p:nvPr/>
        </p:nvSpPr>
        <p:spPr bwMode="auto">
          <a:xfrm>
            <a:off x="509308" y="4296591"/>
            <a:ext cx="463379" cy="301252"/>
          </a:xfrm>
          <a:prstGeom prst="rect">
            <a:avLst/>
          </a:prstGeom>
          <a:noFill/>
          <a:ln w="9525">
            <a:noFill/>
            <a:miter lim="800000"/>
            <a:headEnd/>
            <a:tailEnd/>
          </a:ln>
          <a:effectLst/>
        </p:spPr>
        <p:txBody>
          <a:bodyPr wrap="square" lIns="72000" tIns="72000" rIns="72000" bIns="72000" rtlCol="0" anchor="ctr">
            <a:noAutofit/>
          </a:bodyPr>
          <a:lstStyle/>
          <a:p>
            <a:pPr algn="r"/>
            <a:r>
              <a:rPr lang="en-GB" sz="1400" kern="0" dirty="0"/>
              <a:t>0.2</a:t>
            </a:r>
          </a:p>
        </p:txBody>
      </p:sp>
      <p:sp>
        <p:nvSpPr>
          <p:cNvPr id="270" name="TextBox 269"/>
          <p:cNvSpPr txBox="1"/>
          <p:nvPr/>
        </p:nvSpPr>
        <p:spPr bwMode="auto">
          <a:xfrm>
            <a:off x="509308" y="4934887"/>
            <a:ext cx="463379" cy="301252"/>
          </a:xfrm>
          <a:prstGeom prst="rect">
            <a:avLst/>
          </a:prstGeom>
          <a:noFill/>
          <a:ln w="9525">
            <a:noFill/>
            <a:miter lim="800000"/>
            <a:headEnd/>
            <a:tailEnd/>
          </a:ln>
          <a:effectLst/>
        </p:spPr>
        <p:txBody>
          <a:bodyPr wrap="square" lIns="72000" tIns="72000" rIns="72000" bIns="72000" rtlCol="0" anchor="ctr">
            <a:noAutofit/>
          </a:bodyPr>
          <a:lstStyle/>
          <a:p>
            <a:pPr algn="r"/>
            <a:r>
              <a:rPr lang="en-GB" sz="1400" kern="0" dirty="0"/>
              <a:t>0</a:t>
            </a:r>
          </a:p>
        </p:txBody>
      </p:sp>
      <p:sp>
        <p:nvSpPr>
          <p:cNvPr id="271" name="TextBox 270"/>
          <p:cNvSpPr txBox="1"/>
          <p:nvPr/>
        </p:nvSpPr>
        <p:spPr bwMode="auto">
          <a:xfrm>
            <a:off x="1396563" y="5178673"/>
            <a:ext cx="320279" cy="215444"/>
          </a:xfrm>
          <a:prstGeom prst="rect">
            <a:avLst/>
          </a:prstGeom>
          <a:noFill/>
          <a:ln w="9525">
            <a:noFill/>
            <a:miter lim="800000"/>
            <a:headEnd/>
            <a:tailEnd/>
          </a:ln>
          <a:effectLst/>
        </p:spPr>
        <p:txBody>
          <a:bodyPr wrap="square" lIns="0" tIns="0" rIns="0" bIns="0" rtlCol="0" anchor="ctr">
            <a:spAutoFit/>
          </a:bodyPr>
          <a:lstStyle/>
          <a:p>
            <a:pPr algn="ctr"/>
            <a:r>
              <a:rPr lang="en-GB" sz="1400" kern="0" dirty="0"/>
              <a:t>1</a:t>
            </a:r>
          </a:p>
        </p:txBody>
      </p:sp>
      <p:sp>
        <p:nvSpPr>
          <p:cNvPr id="272" name="TextBox 271"/>
          <p:cNvSpPr txBox="1"/>
          <p:nvPr/>
        </p:nvSpPr>
        <p:spPr bwMode="auto">
          <a:xfrm>
            <a:off x="1907103" y="5178673"/>
            <a:ext cx="320279" cy="215444"/>
          </a:xfrm>
          <a:prstGeom prst="rect">
            <a:avLst/>
          </a:prstGeom>
          <a:noFill/>
          <a:ln w="9525">
            <a:noFill/>
            <a:miter lim="800000"/>
            <a:headEnd/>
            <a:tailEnd/>
          </a:ln>
          <a:effectLst/>
        </p:spPr>
        <p:txBody>
          <a:bodyPr wrap="square" lIns="0" tIns="0" rIns="0" bIns="0" rtlCol="0" anchor="ctr">
            <a:spAutoFit/>
          </a:bodyPr>
          <a:lstStyle/>
          <a:p>
            <a:pPr algn="ctr"/>
            <a:r>
              <a:rPr lang="en-GB" sz="1400" kern="0" dirty="0"/>
              <a:t>2</a:t>
            </a:r>
          </a:p>
        </p:txBody>
      </p:sp>
      <p:sp>
        <p:nvSpPr>
          <p:cNvPr id="273" name="TextBox 272"/>
          <p:cNvSpPr txBox="1"/>
          <p:nvPr/>
        </p:nvSpPr>
        <p:spPr bwMode="auto">
          <a:xfrm>
            <a:off x="2419548" y="5178673"/>
            <a:ext cx="320279" cy="215444"/>
          </a:xfrm>
          <a:prstGeom prst="rect">
            <a:avLst/>
          </a:prstGeom>
          <a:noFill/>
          <a:ln w="9525">
            <a:noFill/>
            <a:miter lim="800000"/>
            <a:headEnd/>
            <a:tailEnd/>
          </a:ln>
          <a:effectLst/>
        </p:spPr>
        <p:txBody>
          <a:bodyPr wrap="square" lIns="0" tIns="0" rIns="0" bIns="0" rtlCol="0" anchor="ctr">
            <a:spAutoFit/>
          </a:bodyPr>
          <a:lstStyle/>
          <a:p>
            <a:pPr algn="ctr"/>
            <a:r>
              <a:rPr lang="en-GB" sz="1400" kern="0" dirty="0"/>
              <a:t>3</a:t>
            </a:r>
          </a:p>
        </p:txBody>
      </p:sp>
      <p:sp>
        <p:nvSpPr>
          <p:cNvPr id="274" name="TextBox 273"/>
          <p:cNvSpPr txBox="1"/>
          <p:nvPr/>
        </p:nvSpPr>
        <p:spPr bwMode="auto">
          <a:xfrm>
            <a:off x="2935803" y="5178673"/>
            <a:ext cx="320279" cy="215444"/>
          </a:xfrm>
          <a:prstGeom prst="rect">
            <a:avLst/>
          </a:prstGeom>
          <a:noFill/>
          <a:ln w="9525">
            <a:noFill/>
            <a:miter lim="800000"/>
            <a:headEnd/>
            <a:tailEnd/>
          </a:ln>
          <a:effectLst/>
        </p:spPr>
        <p:txBody>
          <a:bodyPr wrap="square" lIns="0" tIns="0" rIns="0" bIns="0" rtlCol="0" anchor="ctr">
            <a:spAutoFit/>
          </a:bodyPr>
          <a:lstStyle/>
          <a:p>
            <a:pPr algn="ctr"/>
            <a:r>
              <a:rPr lang="en-GB" sz="1400" kern="0" dirty="0"/>
              <a:t>4</a:t>
            </a:r>
          </a:p>
        </p:txBody>
      </p:sp>
      <p:sp>
        <p:nvSpPr>
          <p:cNvPr id="275" name="TextBox 274"/>
          <p:cNvSpPr txBox="1"/>
          <p:nvPr/>
        </p:nvSpPr>
        <p:spPr bwMode="auto">
          <a:xfrm>
            <a:off x="3446343" y="5178673"/>
            <a:ext cx="320279" cy="215444"/>
          </a:xfrm>
          <a:prstGeom prst="rect">
            <a:avLst/>
          </a:prstGeom>
          <a:noFill/>
          <a:ln w="9525">
            <a:noFill/>
            <a:miter lim="800000"/>
            <a:headEnd/>
            <a:tailEnd/>
          </a:ln>
          <a:effectLst/>
        </p:spPr>
        <p:txBody>
          <a:bodyPr wrap="square" lIns="0" tIns="0" rIns="0" bIns="0" rtlCol="0" anchor="ctr">
            <a:spAutoFit/>
          </a:bodyPr>
          <a:lstStyle/>
          <a:p>
            <a:pPr algn="ctr"/>
            <a:r>
              <a:rPr lang="en-GB" sz="1400" kern="0" dirty="0"/>
              <a:t>5</a:t>
            </a:r>
          </a:p>
        </p:txBody>
      </p:sp>
      <p:sp>
        <p:nvSpPr>
          <p:cNvPr id="276" name="TextBox 275"/>
          <p:cNvSpPr txBox="1"/>
          <p:nvPr/>
        </p:nvSpPr>
        <p:spPr bwMode="auto">
          <a:xfrm>
            <a:off x="3958788" y="5178673"/>
            <a:ext cx="320279" cy="215444"/>
          </a:xfrm>
          <a:prstGeom prst="rect">
            <a:avLst/>
          </a:prstGeom>
          <a:noFill/>
          <a:ln w="9525">
            <a:noFill/>
            <a:miter lim="800000"/>
            <a:headEnd/>
            <a:tailEnd/>
          </a:ln>
          <a:effectLst/>
        </p:spPr>
        <p:txBody>
          <a:bodyPr wrap="square" lIns="0" tIns="0" rIns="0" bIns="0" rtlCol="0" anchor="ctr">
            <a:spAutoFit/>
          </a:bodyPr>
          <a:lstStyle/>
          <a:p>
            <a:pPr algn="ctr"/>
            <a:r>
              <a:rPr lang="en-GB" sz="1400" kern="0" dirty="0"/>
              <a:t>6</a:t>
            </a:r>
          </a:p>
        </p:txBody>
      </p:sp>
      <p:sp>
        <p:nvSpPr>
          <p:cNvPr id="277" name="TextBox 276"/>
          <p:cNvSpPr txBox="1"/>
          <p:nvPr/>
        </p:nvSpPr>
        <p:spPr bwMode="auto">
          <a:xfrm>
            <a:off x="4475043" y="5178673"/>
            <a:ext cx="320279" cy="215444"/>
          </a:xfrm>
          <a:prstGeom prst="rect">
            <a:avLst/>
          </a:prstGeom>
          <a:noFill/>
          <a:ln w="9525">
            <a:noFill/>
            <a:miter lim="800000"/>
            <a:headEnd/>
            <a:tailEnd/>
          </a:ln>
          <a:effectLst/>
        </p:spPr>
        <p:txBody>
          <a:bodyPr wrap="square" lIns="0" tIns="0" rIns="0" bIns="0" rtlCol="0" anchor="ctr">
            <a:spAutoFit/>
          </a:bodyPr>
          <a:lstStyle/>
          <a:p>
            <a:pPr algn="ctr"/>
            <a:r>
              <a:rPr lang="en-GB" sz="1400" kern="0" dirty="0"/>
              <a:t>7</a:t>
            </a:r>
          </a:p>
        </p:txBody>
      </p:sp>
      <p:sp>
        <p:nvSpPr>
          <p:cNvPr id="278" name="TextBox 277"/>
          <p:cNvSpPr txBox="1"/>
          <p:nvPr/>
        </p:nvSpPr>
        <p:spPr bwMode="auto">
          <a:xfrm>
            <a:off x="4985583" y="5178673"/>
            <a:ext cx="320279" cy="215444"/>
          </a:xfrm>
          <a:prstGeom prst="rect">
            <a:avLst/>
          </a:prstGeom>
          <a:noFill/>
          <a:ln w="9525">
            <a:noFill/>
            <a:miter lim="800000"/>
            <a:headEnd/>
            <a:tailEnd/>
          </a:ln>
          <a:effectLst/>
        </p:spPr>
        <p:txBody>
          <a:bodyPr wrap="square" lIns="0" tIns="0" rIns="0" bIns="0" rtlCol="0" anchor="ctr">
            <a:spAutoFit/>
          </a:bodyPr>
          <a:lstStyle/>
          <a:p>
            <a:pPr algn="ctr"/>
            <a:r>
              <a:rPr lang="en-GB" sz="1400" kern="0" dirty="0"/>
              <a:t>8</a:t>
            </a:r>
          </a:p>
        </p:txBody>
      </p:sp>
      <p:sp>
        <p:nvSpPr>
          <p:cNvPr id="279" name="TextBox 278"/>
          <p:cNvSpPr txBox="1"/>
          <p:nvPr/>
        </p:nvSpPr>
        <p:spPr bwMode="auto">
          <a:xfrm>
            <a:off x="5498028" y="5178673"/>
            <a:ext cx="320279" cy="215444"/>
          </a:xfrm>
          <a:prstGeom prst="rect">
            <a:avLst/>
          </a:prstGeom>
          <a:noFill/>
          <a:ln w="9525">
            <a:noFill/>
            <a:miter lim="800000"/>
            <a:headEnd/>
            <a:tailEnd/>
          </a:ln>
          <a:effectLst/>
        </p:spPr>
        <p:txBody>
          <a:bodyPr wrap="square" lIns="0" tIns="0" rIns="0" bIns="0" rtlCol="0" anchor="ctr">
            <a:spAutoFit/>
          </a:bodyPr>
          <a:lstStyle/>
          <a:p>
            <a:pPr algn="ctr"/>
            <a:r>
              <a:rPr lang="en-GB" sz="1400" kern="0" dirty="0"/>
              <a:t>9</a:t>
            </a:r>
          </a:p>
        </p:txBody>
      </p:sp>
      <p:sp>
        <p:nvSpPr>
          <p:cNvPr id="280" name="TextBox 279"/>
          <p:cNvSpPr txBox="1"/>
          <p:nvPr/>
        </p:nvSpPr>
        <p:spPr bwMode="auto">
          <a:xfrm>
            <a:off x="6014283" y="5178673"/>
            <a:ext cx="320279" cy="215444"/>
          </a:xfrm>
          <a:prstGeom prst="rect">
            <a:avLst/>
          </a:prstGeom>
          <a:noFill/>
          <a:ln w="9525">
            <a:noFill/>
            <a:miter lim="800000"/>
            <a:headEnd/>
            <a:tailEnd/>
          </a:ln>
          <a:effectLst/>
        </p:spPr>
        <p:txBody>
          <a:bodyPr wrap="square" lIns="0" tIns="0" rIns="0" bIns="0" rtlCol="0" anchor="ctr">
            <a:spAutoFit/>
          </a:bodyPr>
          <a:lstStyle/>
          <a:p>
            <a:pPr algn="ctr"/>
            <a:r>
              <a:rPr lang="en-GB" sz="1400" kern="0" dirty="0"/>
              <a:t>10</a:t>
            </a:r>
          </a:p>
        </p:txBody>
      </p:sp>
      <p:sp>
        <p:nvSpPr>
          <p:cNvPr id="281" name="TextBox 280"/>
          <p:cNvSpPr txBox="1"/>
          <p:nvPr/>
        </p:nvSpPr>
        <p:spPr bwMode="auto">
          <a:xfrm>
            <a:off x="6524823" y="5178673"/>
            <a:ext cx="320279" cy="215444"/>
          </a:xfrm>
          <a:prstGeom prst="rect">
            <a:avLst/>
          </a:prstGeom>
          <a:noFill/>
          <a:ln w="9525">
            <a:noFill/>
            <a:miter lim="800000"/>
            <a:headEnd/>
            <a:tailEnd/>
          </a:ln>
          <a:effectLst/>
        </p:spPr>
        <p:txBody>
          <a:bodyPr wrap="square" lIns="0" tIns="0" rIns="0" bIns="0" rtlCol="0" anchor="ctr">
            <a:spAutoFit/>
          </a:bodyPr>
          <a:lstStyle/>
          <a:p>
            <a:pPr algn="ctr"/>
            <a:r>
              <a:rPr lang="en-GB" sz="1400" kern="0" dirty="0"/>
              <a:t>11</a:t>
            </a:r>
          </a:p>
        </p:txBody>
      </p:sp>
      <p:sp>
        <p:nvSpPr>
          <p:cNvPr id="282" name="TextBox 281"/>
          <p:cNvSpPr txBox="1"/>
          <p:nvPr/>
        </p:nvSpPr>
        <p:spPr bwMode="auto">
          <a:xfrm>
            <a:off x="7037903" y="5178673"/>
            <a:ext cx="320279" cy="215444"/>
          </a:xfrm>
          <a:prstGeom prst="rect">
            <a:avLst/>
          </a:prstGeom>
          <a:noFill/>
          <a:ln w="9525">
            <a:noFill/>
            <a:miter lim="800000"/>
            <a:headEnd/>
            <a:tailEnd/>
          </a:ln>
          <a:effectLst/>
        </p:spPr>
        <p:txBody>
          <a:bodyPr wrap="square" lIns="0" tIns="0" rIns="0" bIns="0" rtlCol="0" anchor="ctr">
            <a:spAutoFit/>
          </a:bodyPr>
          <a:lstStyle/>
          <a:p>
            <a:pPr algn="ctr"/>
            <a:r>
              <a:rPr lang="en-GB" sz="1400" kern="0" dirty="0"/>
              <a:t>12</a:t>
            </a:r>
          </a:p>
        </p:txBody>
      </p:sp>
      <p:sp>
        <p:nvSpPr>
          <p:cNvPr id="283" name="TextBox 282"/>
          <p:cNvSpPr txBox="1"/>
          <p:nvPr/>
        </p:nvSpPr>
        <p:spPr bwMode="auto">
          <a:xfrm>
            <a:off x="7550348" y="5178673"/>
            <a:ext cx="320279" cy="215444"/>
          </a:xfrm>
          <a:prstGeom prst="rect">
            <a:avLst/>
          </a:prstGeom>
          <a:noFill/>
          <a:ln w="9525">
            <a:noFill/>
            <a:miter lim="800000"/>
            <a:headEnd/>
            <a:tailEnd/>
          </a:ln>
          <a:effectLst/>
        </p:spPr>
        <p:txBody>
          <a:bodyPr wrap="square" lIns="0" tIns="0" rIns="0" bIns="0" rtlCol="0" anchor="ctr">
            <a:spAutoFit/>
          </a:bodyPr>
          <a:lstStyle/>
          <a:p>
            <a:pPr algn="ctr"/>
            <a:r>
              <a:rPr lang="en-GB" sz="1400" kern="0" dirty="0"/>
              <a:t>13</a:t>
            </a:r>
          </a:p>
        </p:txBody>
      </p:sp>
      <p:sp>
        <p:nvSpPr>
          <p:cNvPr id="284" name="TextBox 283"/>
          <p:cNvSpPr txBox="1"/>
          <p:nvPr/>
        </p:nvSpPr>
        <p:spPr bwMode="auto">
          <a:xfrm>
            <a:off x="8066603" y="5178673"/>
            <a:ext cx="320279" cy="215444"/>
          </a:xfrm>
          <a:prstGeom prst="rect">
            <a:avLst/>
          </a:prstGeom>
          <a:noFill/>
          <a:ln w="9525">
            <a:noFill/>
            <a:miter lim="800000"/>
            <a:headEnd/>
            <a:tailEnd/>
          </a:ln>
          <a:effectLst/>
        </p:spPr>
        <p:txBody>
          <a:bodyPr wrap="square" lIns="0" tIns="0" rIns="0" bIns="0" rtlCol="0" anchor="ctr">
            <a:spAutoFit/>
          </a:bodyPr>
          <a:lstStyle/>
          <a:p>
            <a:pPr algn="ctr"/>
            <a:r>
              <a:rPr lang="en-GB" sz="1400" kern="0" dirty="0"/>
              <a:t>14</a:t>
            </a:r>
          </a:p>
        </p:txBody>
      </p:sp>
      <p:sp>
        <p:nvSpPr>
          <p:cNvPr id="285" name="TextBox 284"/>
          <p:cNvSpPr txBox="1"/>
          <p:nvPr/>
        </p:nvSpPr>
        <p:spPr bwMode="auto">
          <a:xfrm>
            <a:off x="8577143" y="5178673"/>
            <a:ext cx="320279" cy="215444"/>
          </a:xfrm>
          <a:prstGeom prst="rect">
            <a:avLst/>
          </a:prstGeom>
          <a:noFill/>
          <a:ln w="9525">
            <a:noFill/>
            <a:miter lim="800000"/>
            <a:headEnd/>
            <a:tailEnd/>
          </a:ln>
          <a:effectLst/>
        </p:spPr>
        <p:txBody>
          <a:bodyPr wrap="square" lIns="0" tIns="0" rIns="0" bIns="0" rtlCol="0" anchor="ctr">
            <a:spAutoFit/>
          </a:bodyPr>
          <a:lstStyle/>
          <a:p>
            <a:pPr algn="ctr"/>
            <a:r>
              <a:rPr lang="en-GB" sz="1400" kern="0" dirty="0"/>
              <a:t>15</a:t>
            </a:r>
          </a:p>
        </p:txBody>
      </p:sp>
      <p:sp>
        <p:nvSpPr>
          <p:cNvPr id="286" name="TextBox 285"/>
          <p:cNvSpPr txBox="1"/>
          <p:nvPr/>
        </p:nvSpPr>
        <p:spPr>
          <a:xfrm>
            <a:off x="395288" y="5698937"/>
            <a:ext cx="8603932" cy="561692"/>
          </a:xfrm>
          <a:prstGeom prst="rect">
            <a:avLst/>
          </a:prstGeom>
          <a:noFill/>
        </p:spPr>
        <p:txBody>
          <a:bodyPr wrap="square" lIns="0" tIns="0" rIns="0" bIns="0" rtlCol="0">
            <a:spAutoFit/>
          </a:bodyPr>
          <a:lstStyle/>
          <a:p>
            <a:pPr>
              <a:spcAft>
                <a:spcPts val="600"/>
              </a:spcAft>
              <a:tabLst>
                <a:tab pos="647700" algn="ctr"/>
                <a:tab pos="1158875" algn="ctr"/>
                <a:tab pos="1668463" algn="ctr"/>
                <a:tab pos="2179638" algn="ctr"/>
                <a:tab pos="2697163" algn="ctr"/>
                <a:tab pos="3208338" algn="ctr"/>
                <a:tab pos="3717925" algn="ctr"/>
                <a:tab pos="4229100" algn="ctr"/>
                <a:tab pos="4746625" algn="ctr"/>
                <a:tab pos="5257800" algn="ctr"/>
                <a:tab pos="5768975" algn="ctr"/>
                <a:tab pos="6294438" algn="ctr"/>
                <a:tab pos="6797675" algn="ctr"/>
                <a:tab pos="7315200" algn="ctr"/>
                <a:tab pos="7818438" algn="ctr"/>
                <a:tab pos="8335963" algn="ctr"/>
              </a:tabLst>
            </a:pPr>
            <a:r>
              <a:rPr lang="en-GB" sz="1050" dirty="0"/>
              <a:t>No. of patients</a:t>
            </a:r>
          </a:p>
          <a:p>
            <a:pPr>
              <a:tabLst>
                <a:tab pos="647700" algn="ctr"/>
                <a:tab pos="1158875" algn="ctr"/>
                <a:tab pos="1668463" algn="ctr"/>
                <a:tab pos="2179638" algn="ctr"/>
                <a:tab pos="2697163" algn="ctr"/>
                <a:tab pos="3208338" algn="ctr"/>
                <a:tab pos="3717925" algn="ctr"/>
                <a:tab pos="4229100" algn="ctr"/>
                <a:tab pos="4746625" algn="ctr"/>
                <a:tab pos="5257800" algn="ctr"/>
                <a:tab pos="5768975" algn="ctr"/>
                <a:tab pos="6294438" algn="ctr"/>
                <a:tab pos="6797675" algn="ctr"/>
                <a:tab pos="7315200" algn="ctr"/>
                <a:tab pos="7818438" algn="ctr"/>
                <a:tab pos="8335963" algn="ctr"/>
              </a:tabLst>
            </a:pPr>
            <a:r>
              <a:rPr lang="en-GB" sz="1050" dirty="0"/>
              <a:t>Afatinib	335	266	127	96	54	45	28	25	16	15	8	8	4	2	2	1</a:t>
            </a:r>
          </a:p>
          <a:p>
            <a:pPr>
              <a:tabLst>
                <a:tab pos="647700" algn="ctr"/>
                <a:tab pos="1158875" algn="ctr"/>
                <a:tab pos="1668463" algn="ctr"/>
                <a:tab pos="2179638" algn="ctr"/>
                <a:tab pos="2697163" algn="ctr"/>
                <a:tab pos="3208338" algn="ctr"/>
                <a:tab pos="3717925" algn="ctr"/>
                <a:tab pos="4229100" algn="ctr"/>
                <a:tab pos="4746625" algn="ctr"/>
                <a:tab pos="5257800" algn="ctr"/>
                <a:tab pos="5768975" algn="ctr"/>
                <a:tab pos="6294438" algn="ctr"/>
                <a:tab pos="6797675" algn="ctr"/>
                <a:tab pos="7315200" algn="ctr"/>
                <a:tab pos="7818438" algn="ctr"/>
                <a:tab pos="8335963" algn="ctr"/>
              </a:tabLst>
            </a:pPr>
            <a:r>
              <a:rPr lang="en-GB" sz="1050" dirty="0"/>
              <a:t>Erlotinib	334	256	112	72	43	34	15	12	6	5	0	0	0	0	0	0</a:t>
            </a:r>
          </a:p>
        </p:txBody>
      </p:sp>
      <p:sp>
        <p:nvSpPr>
          <p:cNvPr id="287" name="Line 6"/>
          <p:cNvSpPr>
            <a:spLocks noChangeShapeType="1"/>
          </p:cNvSpPr>
          <p:nvPr/>
        </p:nvSpPr>
        <p:spPr bwMode="auto">
          <a:xfrm flipH="1">
            <a:off x="1042353" y="5083314"/>
            <a:ext cx="7686675" cy="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p>
        </p:txBody>
      </p:sp>
      <p:sp>
        <p:nvSpPr>
          <p:cNvPr id="288" name="Line 7"/>
          <p:cNvSpPr>
            <a:spLocks noChangeShapeType="1"/>
          </p:cNvSpPr>
          <p:nvPr/>
        </p:nvSpPr>
        <p:spPr bwMode="auto">
          <a:xfrm flipV="1">
            <a:off x="1042353" y="1892438"/>
            <a:ext cx="0" cy="3190875"/>
          </a:xfrm>
          <a:prstGeom prst="line">
            <a:avLst/>
          </a:prstGeom>
          <a:noFill/>
          <a:ln w="9525"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1" dirty="0"/>
          </a:p>
        </p:txBody>
      </p:sp>
      <p:sp>
        <p:nvSpPr>
          <p:cNvPr id="289" name="Line 8"/>
          <p:cNvSpPr>
            <a:spLocks noChangeShapeType="1"/>
          </p:cNvSpPr>
          <p:nvPr/>
        </p:nvSpPr>
        <p:spPr bwMode="auto">
          <a:xfrm>
            <a:off x="972503" y="1892439"/>
            <a:ext cx="69850" cy="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1" dirty="0"/>
          </a:p>
        </p:txBody>
      </p:sp>
      <p:sp>
        <p:nvSpPr>
          <p:cNvPr id="290" name="Line 10"/>
          <p:cNvSpPr>
            <a:spLocks noChangeShapeType="1"/>
          </p:cNvSpPr>
          <p:nvPr/>
        </p:nvSpPr>
        <p:spPr bwMode="auto">
          <a:xfrm>
            <a:off x="972503" y="2530614"/>
            <a:ext cx="69850" cy="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1" dirty="0"/>
          </a:p>
        </p:txBody>
      </p:sp>
      <p:sp>
        <p:nvSpPr>
          <p:cNvPr id="291" name="Line 12"/>
          <p:cNvSpPr>
            <a:spLocks noChangeShapeType="1"/>
          </p:cNvSpPr>
          <p:nvPr/>
        </p:nvSpPr>
        <p:spPr bwMode="auto">
          <a:xfrm>
            <a:off x="972503" y="3168789"/>
            <a:ext cx="69850" cy="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1" dirty="0"/>
          </a:p>
        </p:txBody>
      </p:sp>
      <p:sp>
        <p:nvSpPr>
          <p:cNvPr id="292" name="Line 14"/>
          <p:cNvSpPr>
            <a:spLocks noChangeShapeType="1"/>
          </p:cNvSpPr>
          <p:nvPr/>
        </p:nvSpPr>
        <p:spPr bwMode="auto">
          <a:xfrm>
            <a:off x="972503" y="3806964"/>
            <a:ext cx="69850" cy="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1" dirty="0"/>
          </a:p>
        </p:txBody>
      </p:sp>
      <p:sp>
        <p:nvSpPr>
          <p:cNvPr id="293" name="Line 16"/>
          <p:cNvSpPr>
            <a:spLocks noChangeShapeType="1"/>
          </p:cNvSpPr>
          <p:nvPr/>
        </p:nvSpPr>
        <p:spPr bwMode="auto">
          <a:xfrm>
            <a:off x="972503" y="4445139"/>
            <a:ext cx="69850" cy="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1" dirty="0"/>
          </a:p>
        </p:txBody>
      </p:sp>
      <p:sp>
        <p:nvSpPr>
          <p:cNvPr id="294" name="Line 18"/>
          <p:cNvSpPr>
            <a:spLocks noChangeShapeType="1"/>
          </p:cNvSpPr>
          <p:nvPr/>
        </p:nvSpPr>
        <p:spPr bwMode="auto">
          <a:xfrm>
            <a:off x="972503" y="5083314"/>
            <a:ext cx="69850" cy="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p>
        </p:txBody>
      </p:sp>
      <p:sp>
        <p:nvSpPr>
          <p:cNvPr id="295" name="Line 19"/>
          <p:cNvSpPr>
            <a:spLocks noChangeShapeType="1"/>
          </p:cNvSpPr>
          <p:nvPr/>
        </p:nvSpPr>
        <p:spPr bwMode="auto">
          <a:xfrm>
            <a:off x="1042353" y="5083314"/>
            <a:ext cx="0" cy="66675"/>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p>
        </p:txBody>
      </p:sp>
      <p:sp>
        <p:nvSpPr>
          <p:cNvPr id="296" name="Line 20"/>
          <p:cNvSpPr>
            <a:spLocks noChangeShapeType="1"/>
          </p:cNvSpPr>
          <p:nvPr/>
        </p:nvSpPr>
        <p:spPr bwMode="auto">
          <a:xfrm>
            <a:off x="1556703" y="5083314"/>
            <a:ext cx="0" cy="66675"/>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p>
        </p:txBody>
      </p:sp>
      <p:sp>
        <p:nvSpPr>
          <p:cNvPr id="297" name="Line 21"/>
          <p:cNvSpPr>
            <a:spLocks noChangeShapeType="1"/>
          </p:cNvSpPr>
          <p:nvPr/>
        </p:nvSpPr>
        <p:spPr bwMode="auto">
          <a:xfrm>
            <a:off x="2067878" y="5083314"/>
            <a:ext cx="0" cy="66675"/>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p>
        </p:txBody>
      </p:sp>
      <p:sp>
        <p:nvSpPr>
          <p:cNvPr id="298" name="Line 22"/>
          <p:cNvSpPr>
            <a:spLocks noChangeShapeType="1"/>
          </p:cNvSpPr>
          <p:nvPr/>
        </p:nvSpPr>
        <p:spPr bwMode="auto">
          <a:xfrm>
            <a:off x="2579053" y="5083314"/>
            <a:ext cx="0" cy="66675"/>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p>
        </p:txBody>
      </p:sp>
      <p:sp>
        <p:nvSpPr>
          <p:cNvPr id="299" name="Line 23"/>
          <p:cNvSpPr>
            <a:spLocks noChangeShapeType="1"/>
          </p:cNvSpPr>
          <p:nvPr/>
        </p:nvSpPr>
        <p:spPr bwMode="auto">
          <a:xfrm>
            <a:off x="3091816" y="5083314"/>
            <a:ext cx="0" cy="66675"/>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p>
        </p:txBody>
      </p:sp>
      <p:sp>
        <p:nvSpPr>
          <p:cNvPr id="300" name="Line 24"/>
          <p:cNvSpPr>
            <a:spLocks noChangeShapeType="1"/>
          </p:cNvSpPr>
          <p:nvPr/>
        </p:nvSpPr>
        <p:spPr bwMode="auto">
          <a:xfrm>
            <a:off x="3602991" y="5083314"/>
            <a:ext cx="0" cy="66675"/>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p>
        </p:txBody>
      </p:sp>
      <p:sp>
        <p:nvSpPr>
          <p:cNvPr id="301" name="Line 25"/>
          <p:cNvSpPr>
            <a:spLocks noChangeShapeType="1"/>
          </p:cNvSpPr>
          <p:nvPr/>
        </p:nvSpPr>
        <p:spPr bwMode="auto">
          <a:xfrm>
            <a:off x="4117341" y="5083314"/>
            <a:ext cx="0" cy="66675"/>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p>
        </p:txBody>
      </p:sp>
      <p:sp>
        <p:nvSpPr>
          <p:cNvPr id="302" name="Line 26"/>
          <p:cNvSpPr>
            <a:spLocks noChangeShapeType="1"/>
          </p:cNvSpPr>
          <p:nvPr/>
        </p:nvSpPr>
        <p:spPr bwMode="auto">
          <a:xfrm>
            <a:off x="4628516" y="5083314"/>
            <a:ext cx="0" cy="66675"/>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p>
        </p:txBody>
      </p:sp>
      <p:sp>
        <p:nvSpPr>
          <p:cNvPr id="303" name="Line 27"/>
          <p:cNvSpPr>
            <a:spLocks noChangeShapeType="1"/>
          </p:cNvSpPr>
          <p:nvPr/>
        </p:nvSpPr>
        <p:spPr bwMode="auto">
          <a:xfrm>
            <a:off x="5142866" y="5083314"/>
            <a:ext cx="0" cy="66675"/>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p>
        </p:txBody>
      </p:sp>
      <p:sp>
        <p:nvSpPr>
          <p:cNvPr id="304" name="Line 28"/>
          <p:cNvSpPr>
            <a:spLocks noChangeShapeType="1"/>
          </p:cNvSpPr>
          <p:nvPr/>
        </p:nvSpPr>
        <p:spPr bwMode="auto">
          <a:xfrm>
            <a:off x="5654041" y="5083314"/>
            <a:ext cx="0" cy="66675"/>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p>
        </p:txBody>
      </p:sp>
      <p:sp>
        <p:nvSpPr>
          <p:cNvPr id="305" name="Line 29"/>
          <p:cNvSpPr>
            <a:spLocks noChangeShapeType="1"/>
          </p:cNvSpPr>
          <p:nvPr/>
        </p:nvSpPr>
        <p:spPr bwMode="auto">
          <a:xfrm>
            <a:off x="6165216" y="5083314"/>
            <a:ext cx="0" cy="66675"/>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p>
        </p:txBody>
      </p:sp>
      <p:sp>
        <p:nvSpPr>
          <p:cNvPr id="306" name="Line 30"/>
          <p:cNvSpPr>
            <a:spLocks noChangeShapeType="1"/>
          </p:cNvSpPr>
          <p:nvPr/>
        </p:nvSpPr>
        <p:spPr bwMode="auto">
          <a:xfrm>
            <a:off x="6679566" y="5083314"/>
            <a:ext cx="0" cy="66675"/>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p>
        </p:txBody>
      </p:sp>
      <p:sp>
        <p:nvSpPr>
          <p:cNvPr id="307" name="Line 31"/>
          <p:cNvSpPr>
            <a:spLocks noChangeShapeType="1"/>
          </p:cNvSpPr>
          <p:nvPr/>
        </p:nvSpPr>
        <p:spPr bwMode="auto">
          <a:xfrm>
            <a:off x="7190741" y="5083314"/>
            <a:ext cx="0" cy="66675"/>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p>
        </p:txBody>
      </p:sp>
      <p:sp>
        <p:nvSpPr>
          <p:cNvPr id="308" name="Line 32"/>
          <p:cNvSpPr>
            <a:spLocks noChangeShapeType="1"/>
          </p:cNvSpPr>
          <p:nvPr/>
        </p:nvSpPr>
        <p:spPr bwMode="auto">
          <a:xfrm>
            <a:off x="7703503" y="5083314"/>
            <a:ext cx="0" cy="66675"/>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p>
        </p:txBody>
      </p:sp>
      <p:sp>
        <p:nvSpPr>
          <p:cNvPr id="309" name="Line 33"/>
          <p:cNvSpPr>
            <a:spLocks noChangeShapeType="1"/>
          </p:cNvSpPr>
          <p:nvPr/>
        </p:nvSpPr>
        <p:spPr bwMode="auto">
          <a:xfrm>
            <a:off x="8214678" y="5083314"/>
            <a:ext cx="0" cy="66675"/>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p>
        </p:txBody>
      </p:sp>
      <p:sp>
        <p:nvSpPr>
          <p:cNvPr id="310" name="Line 34"/>
          <p:cNvSpPr>
            <a:spLocks noChangeShapeType="1"/>
          </p:cNvSpPr>
          <p:nvPr/>
        </p:nvSpPr>
        <p:spPr bwMode="auto">
          <a:xfrm>
            <a:off x="8729028" y="5083314"/>
            <a:ext cx="0" cy="66675"/>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p>
        </p:txBody>
      </p:sp>
      <p:graphicFrame>
        <p:nvGraphicFramePr>
          <p:cNvPr id="311" name="Table 310"/>
          <p:cNvGraphicFramePr>
            <a:graphicFrameLocks noGrp="1"/>
          </p:cNvGraphicFramePr>
          <p:nvPr>
            <p:extLst>
              <p:ext uri="{D42A27DB-BD31-4B8C-83A1-F6EECF244321}">
                <p14:modId xmlns:p14="http://schemas.microsoft.com/office/powerpoint/2010/main" val="914070915"/>
              </p:ext>
            </p:extLst>
          </p:nvPr>
        </p:nvGraphicFramePr>
        <p:xfrm>
          <a:off x="3956857" y="2327482"/>
          <a:ext cx="4689432" cy="924716"/>
        </p:xfrm>
        <a:graphic>
          <a:graphicData uri="http://schemas.openxmlformats.org/drawingml/2006/table">
            <a:tbl>
              <a:tblPr firstRow="1" bandRow="1">
                <a:tableStyleId>{5C22544A-7EE6-4342-B048-85BDC9FD1C3A}</a:tableStyleId>
              </a:tblPr>
              <a:tblGrid>
                <a:gridCol w="1928554">
                  <a:extLst>
                    <a:ext uri="{9D8B030D-6E8A-4147-A177-3AD203B41FA5}">
                      <a16:colId xmlns:a16="http://schemas.microsoft.com/office/drawing/2014/main" val="20000"/>
                    </a:ext>
                  </a:extLst>
                </a:gridCol>
                <a:gridCol w="1356493">
                  <a:extLst>
                    <a:ext uri="{9D8B030D-6E8A-4147-A177-3AD203B41FA5}">
                      <a16:colId xmlns:a16="http://schemas.microsoft.com/office/drawing/2014/main" val="20001"/>
                    </a:ext>
                  </a:extLst>
                </a:gridCol>
                <a:gridCol w="1404385">
                  <a:extLst>
                    <a:ext uri="{9D8B030D-6E8A-4147-A177-3AD203B41FA5}">
                      <a16:colId xmlns:a16="http://schemas.microsoft.com/office/drawing/2014/main" val="20002"/>
                    </a:ext>
                  </a:extLst>
                </a:gridCol>
              </a:tblGrid>
              <a:tr h="236193">
                <a:tc>
                  <a:txBody>
                    <a:bodyPr/>
                    <a:lstStyle/>
                    <a:p>
                      <a:endParaRPr lang="en-GB" sz="1400" b="0" dirty="0">
                        <a:solidFill>
                          <a:schemeClr val="tx1"/>
                        </a:solidFill>
                      </a:endParaRP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dirty="0">
                          <a:solidFill>
                            <a:schemeClr val="tx1"/>
                          </a:solidFill>
                        </a:rPr>
                        <a:t>Afatinib</a:t>
                      </a:r>
                      <a:r>
                        <a:rPr lang="en-GB" sz="1400" b="0" baseline="0" dirty="0">
                          <a:solidFill>
                            <a:schemeClr val="tx1"/>
                          </a:solidFill>
                        </a:rPr>
                        <a:t> </a:t>
                      </a:r>
                      <a:br>
                        <a:rPr lang="en-GB" sz="1400" b="0" baseline="0" dirty="0">
                          <a:solidFill>
                            <a:schemeClr val="tx1"/>
                          </a:solidFill>
                        </a:rPr>
                      </a:br>
                      <a:r>
                        <a:rPr lang="en-GB" sz="1400" b="0" dirty="0">
                          <a:solidFill>
                            <a:schemeClr val="tx1"/>
                          </a:solidFill>
                        </a:rPr>
                        <a:t>(n=335)</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dirty="0">
                          <a:solidFill>
                            <a:schemeClr val="tx1"/>
                          </a:solidFill>
                        </a:rPr>
                        <a:t>Erlotinib </a:t>
                      </a:r>
                      <a:br>
                        <a:rPr lang="en-GB" sz="1400" b="0" dirty="0">
                          <a:solidFill>
                            <a:schemeClr val="tx1"/>
                          </a:solidFill>
                        </a:rPr>
                      </a:br>
                      <a:r>
                        <a:rPr lang="en-GB" sz="1400" b="0" dirty="0">
                          <a:solidFill>
                            <a:schemeClr val="tx1"/>
                          </a:solidFill>
                        </a:rPr>
                        <a:t>(n=334)</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8998">
                <a:tc>
                  <a:txBody>
                    <a:bodyPr/>
                    <a:lstStyle/>
                    <a:p>
                      <a:pPr marL="0" indent="0"/>
                      <a:r>
                        <a:rPr lang="en-GB" sz="1400" dirty="0">
                          <a:solidFill>
                            <a:schemeClr val="tx1"/>
                          </a:solidFill>
                        </a:rPr>
                        <a:t>Median PFS, months</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400" dirty="0">
                          <a:solidFill>
                            <a:schemeClr val="tx1"/>
                          </a:solidFill>
                        </a:rPr>
                        <a:t>2.4</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400" dirty="0">
                          <a:solidFill>
                            <a:schemeClr val="tx1"/>
                          </a:solidFill>
                        </a:rPr>
                        <a:t>1.9</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8998">
                <a:tc>
                  <a:txBody>
                    <a:bodyPr/>
                    <a:lstStyle/>
                    <a:p>
                      <a:pPr marL="0" indent="0"/>
                      <a:r>
                        <a:rPr lang="en-GB" sz="1400" dirty="0">
                          <a:solidFill>
                            <a:schemeClr val="tx1"/>
                          </a:solidFill>
                        </a:rPr>
                        <a:t>Number of events, n (%)</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solidFill>
                        </a:rPr>
                        <a:t>202 (60)</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solidFill>
                        </a:rPr>
                        <a:t>212 (64)</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312" name="Rectangle 311"/>
          <p:cNvSpPr/>
          <p:nvPr/>
        </p:nvSpPr>
        <p:spPr>
          <a:xfrm>
            <a:off x="5049793" y="3676972"/>
            <a:ext cx="3411511" cy="307777"/>
          </a:xfrm>
          <a:prstGeom prst="rect">
            <a:avLst/>
          </a:prstGeom>
        </p:spPr>
        <p:txBody>
          <a:bodyPr wrap="none">
            <a:spAutoFit/>
          </a:bodyPr>
          <a:lstStyle/>
          <a:p>
            <a:r>
              <a:rPr lang="it-IT" sz="1400" dirty="0">
                <a:latin typeface="Arial" panose="020B0604020202020204" pitchFamily="34" charset="0"/>
              </a:rPr>
              <a:t>HR (95% CI) 0.82 (0.68, 1.00); p=0.0427</a:t>
            </a:r>
            <a:endParaRPr lang="en-GB" sz="1400" dirty="0"/>
          </a:p>
        </p:txBody>
      </p:sp>
      <p:cxnSp>
        <p:nvCxnSpPr>
          <p:cNvPr id="313" name="Straight Connector 312"/>
          <p:cNvCxnSpPr/>
          <p:nvPr/>
        </p:nvCxnSpPr>
        <p:spPr>
          <a:xfrm>
            <a:off x="6481696" y="2257381"/>
            <a:ext cx="203200" cy="0"/>
          </a:xfrm>
          <a:prstGeom prst="line">
            <a:avLst/>
          </a:prstGeom>
          <a:ln w="25400">
            <a:solidFill>
              <a:srgbClr val="2894FF"/>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a:off x="7884998" y="2257381"/>
            <a:ext cx="203200" cy="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sp>
        <p:nvSpPr>
          <p:cNvPr id="316" name="Rectangle 315"/>
          <p:cNvSpPr/>
          <p:nvPr/>
        </p:nvSpPr>
        <p:spPr>
          <a:xfrm>
            <a:off x="4457575" y="1674096"/>
            <a:ext cx="582211" cy="338554"/>
          </a:xfrm>
          <a:prstGeom prst="rect">
            <a:avLst/>
          </a:prstGeom>
        </p:spPr>
        <p:txBody>
          <a:bodyPr wrap="none">
            <a:spAutoFit/>
          </a:bodyPr>
          <a:lstStyle/>
          <a:p>
            <a:pPr algn="ctr" defTabSz="914400" fontAlgn="base">
              <a:spcBef>
                <a:spcPct val="0"/>
              </a:spcBef>
              <a:spcAft>
                <a:spcPct val="0"/>
              </a:spcAft>
            </a:pPr>
            <a:r>
              <a:rPr lang="en-GB" sz="1600" b="1" dirty="0">
                <a:solidFill>
                  <a:srgbClr val="363636"/>
                </a:solidFill>
                <a:latin typeface="Arial" charset="0"/>
                <a:cs typeface="Arial" charset="0"/>
              </a:rPr>
              <a:t>PFS</a:t>
            </a:r>
          </a:p>
        </p:txBody>
      </p:sp>
    </p:spTree>
    <p:custDataLst>
      <p:tags r:id="rId1"/>
    </p:custDataLst>
    <p:extLst>
      <p:ext uri="{BB962C8B-B14F-4D97-AF65-F5344CB8AC3E}">
        <p14:creationId xmlns:p14="http://schemas.microsoft.com/office/powerpoint/2010/main" val="34243036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1222O: </a:t>
            </a:r>
            <a:r>
              <a:rPr lang="en-NZ" sz="1800" dirty="0"/>
              <a:t>A randomized, open-label, phase III trial of afatinib (A) vs erlotinib (E) as second-line treatment of patients (</a:t>
            </a:r>
            <a:r>
              <a:rPr lang="en-NZ" sz="1800" dirty="0" err="1"/>
              <a:t>pts</a:t>
            </a:r>
            <a:r>
              <a:rPr lang="en-NZ" sz="1800" dirty="0"/>
              <a:t>) with advanced squamous cell carcinoma (SCC) of the lung following first-line platinum-based chemotherapy: </a:t>
            </a:r>
            <a:br>
              <a:rPr lang="en-NZ" sz="1800" dirty="0"/>
            </a:br>
            <a:r>
              <a:rPr lang="en-NZ" sz="1800" dirty="0"/>
              <a:t>LUX-Lung 8 (LL8) – Goss G et al</a:t>
            </a:r>
            <a:endParaRPr lang="en-GB" sz="1800" dirty="0"/>
          </a:p>
        </p:txBody>
      </p:sp>
      <p:sp>
        <p:nvSpPr>
          <p:cNvPr id="5123" name="Rectangle 3"/>
          <p:cNvSpPr>
            <a:spLocks noGrp="1" noChangeArrowheads="1"/>
          </p:cNvSpPr>
          <p:nvPr>
            <p:ph type="body" idx="1"/>
          </p:nvPr>
        </p:nvSpPr>
        <p:spPr>
          <a:xfrm>
            <a:off x="228599" y="1320800"/>
            <a:ext cx="8749145" cy="5308600"/>
          </a:xfrm>
        </p:spPr>
        <p:txBody>
          <a:bodyPr/>
          <a:lstStyle/>
          <a:p>
            <a:pPr>
              <a:spcAft>
                <a:spcPts val="300"/>
              </a:spcAft>
            </a:pPr>
            <a:r>
              <a:rPr lang="en-NZ" sz="1800" b="1" dirty="0"/>
              <a:t>Key results (cont.)</a:t>
            </a:r>
          </a:p>
          <a:p>
            <a:pPr lvl="1"/>
            <a:r>
              <a:rPr lang="en-NZ" sz="1800" dirty="0"/>
              <a:t>ORR and DCR were higher with afatinib than erlotinib (4.8% vs. 3.0%; p=0.233 and 45.7% vs. 36.8%; p=0.020, respectively)</a:t>
            </a:r>
          </a:p>
          <a:p>
            <a:pPr lvl="1">
              <a:spcAft>
                <a:spcPts val="300"/>
              </a:spcAft>
            </a:pPr>
            <a:r>
              <a:rPr lang="en-NZ" sz="1800" dirty="0"/>
              <a:t>The AE profiles between afatinib and erlotinib were comparable</a:t>
            </a:r>
          </a:p>
          <a:p>
            <a:pPr lvl="2">
              <a:spcAft>
                <a:spcPts val="300"/>
              </a:spcAft>
            </a:pPr>
            <a:r>
              <a:rPr lang="en-NZ" sz="1800" dirty="0"/>
              <a:t>The proportion of patients with grade ≥3 AEs were 50.2% and 49.1%, respectively</a:t>
            </a:r>
          </a:p>
          <a:p>
            <a:pPr lvl="2">
              <a:spcAft>
                <a:spcPts val="300"/>
              </a:spcAft>
            </a:pPr>
            <a:r>
              <a:rPr lang="en-NZ" sz="1800" dirty="0"/>
              <a:t>The incidence of drug-related grade ≥3 diarrhoea (9.7% vs. 2.4%) and grade 3 stomatitis (3.3% vs. 0.0%) was higher with afatinib, while grade 3 rash/acne was higher with erlotinib (5.5% vs. 9.0%)</a:t>
            </a:r>
          </a:p>
          <a:p>
            <a:pPr lvl="1">
              <a:spcAft>
                <a:spcPts val="300"/>
              </a:spcAft>
            </a:pPr>
            <a:endParaRPr lang="en-GB" sz="1800" dirty="0"/>
          </a:p>
          <a:p>
            <a:pPr>
              <a:spcAft>
                <a:spcPts val="300"/>
              </a:spcAft>
            </a:pPr>
            <a:r>
              <a:rPr lang="en-GB" sz="1800" b="1" dirty="0"/>
              <a:t>Conclusions</a:t>
            </a:r>
          </a:p>
          <a:p>
            <a:pPr lvl="1">
              <a:spcAft>
                <a:spcPts val="300"/>
              </a:spcAft>
            </a:pPr>
            <a:r>
              <a:rPr lang="en-NZ" sz="1800" dirty="0" err="1"/>
              <a:t>Afatinib</a:t>
            </a:r>
            <a:r>
              <a:rPr lang="en-NZ" sz="1800" dirty="0"/>
              <a:t> was associated with better PFS and DCR than </a:t>
            </a:r>
            <a:r>
              <a:rPr lang="en-NZ" sz="1800" dirty="0" err="1"/>
              <a:t>erlotinib</a:t>
            </a:r>
            <a:r>
              <a:rPr lang="en-NZ" sz="1800" dirty="0"/>
              <a:t> in patients with advanced SSC of the lung</a:t>
            </a:r>
          </a:p>
          <a:p>
            <a:pPr lvl="2">
              <a:spcAft>
                <a:spcPts val="300"/>
              </a:spcAft>
            </a:pPr>
            <a:r>
              <a:rPr lang="en-NZ" sz="1800" dirty="0"/>
              <a:t>The AE profile of both treatments were similar</a:t>
            </a:r>
          </a:p>
          <a:p>
            <a:pPr lvl="2">
              <a:spcAft>
                <a:spcPts val="300"/>
              </a:spcAft>
            </a:pPr>
            <a:r>
              <a:rPr lang="en-NZ" sz="1800" dirty="0"/>
              <a:t>Clinical significance of such benefit might be questioned </a:t>
            </a:r>
          </a:p>
        </p:txBody>
      </p:sp>
      <p:sp>
        <p:nvSpPr>
          <p:cNvPr id="5124" name="Text Box 4"/>
          <p:cNvSpPr txBox="1">
            <a:spLocks noChangeArrowheads="1"/>
          </p:cNvSpPr>
          <p:nvPr/>
        </p:nvSpPr>
        <p:spPr bwMode="auto">
          <a:xfrm>
            <a:off x="5131081" y="6474897"/>
            <a:ext cx="379225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a:t>Goss </a:t>
            </a:r>
            <a:r>
              <a:rPr lang="en-GB" sz="1200" dirty="0">
                <a:solidFill>
                  <a:srgbClr val="363636"/>
                </a:solidFill>
              </a:rPr>
              <a:t>et 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1222O</a:t>
            </a:r>
            <a:endParaRPr lang="en-GB" sz="1200" dirty="0"/>
          </a:p>
        </p:txBody>
      </p:sp>
    </p:spTree>
    <p:custDataLst>
      <p:tags r:id="rId1"/>
    </p:custDataLst>
    <p:extLst>
      <p:ext uri="{BB962C8B-B14F-4D97-AF65-F5344CB8AC3E}">
        <p14:creationId xmlns:p14="http://schemas.microsoft.com/office/powerpoint/2010/main" val="36085029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1224O: </a:t>
            </a:r>
            <a:r>
              <a:rPr lang="en-NZ" sz="1800" dirty="0"/>
              <a:t>Anti-</a:t>
            </a:r>
            <a:r>
              <a:rPr lang="en-NZ" sz="1800" dirty="0" err="1"/>
              <a:t>tumor</a:t>
            </a:r>
            <a:r>
              <a:rPr lang="en-NZ" sz="1800" dirty="0"/>
              <a:t> activity of </a:t>
            </a:r>
            <a:r>
              <a:rPr lang="en-NZ" sz="1800" dirty="0" err="1"/>
              <a:t>alectinib</a:t>
            </a:r>
            <a:r>
              <a:rPr lang="en-NZ" sz="1800" dirty="0"/>
              <a:t> in </a:t>
            </a:r>
            <a:r>
              <a:rPr lang="en-NZ" sz="1800" dirty="0" err="1"/>
              <a:t>crizotinib</a:t>
            </a:r>
            <a:r>
              <a:rPr lang="en-NZ" sz="1800" dirty="0"/>
              <a:t> pre-treated ALK-rearranged NSCLC in JP28927 study – </a:t>
            </a:r>
            <a:r>
              <a:rPr lang="en-NZ" sz="1800" dirty="0" err="1"/>
              <a:t>Seto</a:t>
            </a:r>
            <a:r>
              <a:rPr lang="en-NZ" sz="1800" dirty="0"/>
              <a:t> T et al</a:t>
            </a:r>
            <a:endParaRPr lang="en-GB" sz="1800" dirty="0"/>
          </a:p>
        </p:txBody>
      </p:sp>
      <p:sp>
        <p:nvSpPr>
          <p:cNvPr id="5123" name="Rectangle 3"/>
          <p:cNvSpPr>
            <a:spLocks noGrp="1" noChangeArrowheads="1"/>
          </p:cNvSpPr>
          <p:nvPr>
            <p:ph type="body" idx="1"/>
          </p:nvPr>
        </p:nvSpPr>
        <p:spPr/>
        <p:txBody>
          <a:bodyPr/>
          <a:lstStyle/>
          <a:p>
            <a:pPr>
              <a:spcAft>
                <a:spcPts val="300"/>
              </a:spcAft>
            </a:pPr>
            <a:r>
              <a:rPr lang="en-GB" sz="1600" b="1" dirty="0"/>
              <a:t>Study objective</a:t>
            </a:r>
          </a:p>
          <a:p>
            <a:pPr lvl="1">
              <a:spcAft>
                <a:spcPts val="300"/>
              </a:spcAft>
            </a:pPr>
            <a:r>
              <a:rPr lang="en-GB" sz="1600" dirty="0"/>
              <a:t>To examine </a:t>
            </a:r>
            <a:r>
              <a:rPr lang="en-NZ" sz="1600" dirty="0"/>
              <a:t>the bioequivalence of different alectinib doses and effect of food in patients with ALK-rearranged NSCLC</a:t>
            </a:r>
          </a:p>
          <a:p>
            <a:pPr>
              <a:spcAft>
                <a:spcPts val="300"/>
              </a:spcAft>
            </a:pPr>
            <a:r>
              <a:rPr lang="en-GB" sz="1600" b="1" dirty="0"/>
              <a:t>Study design</a:t>
            </a:r>
          </a:p>
          <a:p>
            <a:pPr lvl="1">
              <a:spcAft>
                <a:spcPts val="300"/>
              </a:spcAft>
            </a:pPr>
            <a:r>
              <a:rPr lang="en-NZ" sz="1600" dirty="0"/>
              <a:t>Updated efficacy and safety in 28 </a:t>
            </a:r>
            <a:r>
              <a:rPr lang="en-NZ" sz="1600" dirty="0" err="1"/>
              <a:t>crizotinib</a:t>
            </a:r>
            <a:r>
              <a:rPr lang="en-NZ" sz="1600" dirty="0"/>
              <a:t> </a:t>
            </a:r>
            <a:r>
              <a:rPr lang="en-NZ" sz="1600" dirty="0" err="1"/>
              <a:t>pretreated</a:t>
            </a:r>
            <a:r>
              <a:rPr lang="en-NZ" sz="1600" dirty="0"/>
              <a:t> patients who received alectinib 300 mg bid until lack of clinical benefit as assessed by the investigator</a:t>
            </a:r>
          </a:p>
          <a:p>
            <a:pPr>
              <a:spcAft>
                <a:spcPts val="300"/>
              </a:spcAft>
            </a:pPr>
            <a:r>
              <a:rPr lang="en-GB" sz="1600" b="1" dirty="0"/>
              <a:t>Key results</a:t>
            </a:r>
          </a:p>
          <a:p>
            <a:pPr lvl="1">
              <a:spcAft>
                <a:spcPts val="300"/>
              </a:spcAft>
            </a:pPr>
            <a:r>
              <a:rPr lang="en-NZ" sz="1600" dirty="0"/>
              <a:t>After a median follow-up of 141 days, 21 patients continued treatment without PD</a:t>
            </a:r>
          </a:p>
          <a:p>
            <a:pPr lvl="1">
              <a:spcAft>
                <a:spcPts val="300"/>
              </a:spcAft>
            </a:pPr>
            <a:r>
              <a:rPr lang="en-NZ" sz="1600" dirty="0"/>
              <a:t>Tumour shrinkage of ≥30% was observed in 18 of 24 patients with target lesions</a:t>
            </a:r>
          </a:p>
          <a:p>
            <a:pPr lvl="1">
              <a:spcAft>
                <a:spcPts val="300"/>
              </a:spcAft>
            </a:pPr>
            <a:r>
              <a:rPr lang="en-NZ" sz="1600" dirty="0"/>
              <a:t>Response rate was 58.3% (95% CI 36.6, 77.9) and DCR was 83.3% (95% CI 62.6, 95.3) </a:t>
            </a:r>
          </a:p>
          <a:p>
            <a:pPr lvl="1">
              <a:spcAft>
                <a:spcPts val="300"/>
              </a:spcAft>
            </a:pPr>
            <a:r>
              <a:rPr lang="en-NZ" sz="1600" dirty="0"/>
              <a:t>Of the 19 patients with brain metastases at baseline (from 28 patients) 13 were still on </a:t>
            </a:r>
            <a:r>
              <a:rPr lang="en-NZ" sz="1600" dirty="0" err="1"/>
              <a:t>alectinib</a:t>
            </a:r>
            <a:r>
              <a:rPr lang="en-NZ" sz="1600" dirty="0"/>
              <a:t> without PD</a:t>
            </a:r>
          </a:p>
          <a:p>
            <a:pPr lvl="1">
              <a:spcAft>
                <a:spcPts val="300"/>
              </a:spcAft>
            </a:pPr>
            <a:r>
              <a:rPr lang="en-NZ" sz="1600" dirty="0"/>
              <a:t>Alectinib had a favourable safety profile consistent with previous reports and no patients discontinued treatment for safety reasons</a:t>
            </a:r>
          </a:p>
          <a:p>
            <a:pPr>
              <a:spcAft>
                <a:spcPts val="300"/>
              </a:spcAft>
            </a:pPr>
            <a:r>
              <a:rPr lang="en-NZ" sz="1600" b="1" dirty="0"/>
              <a:t>Conclusion</a:t>
            </a:r>
          </a:p>
          <a:p>
            <a:pPr lvl="1">
              <a:spcAft>
                <a:spcPts val="300"/>
              </a:spcAft>
            </a:pPr>
            <a:r>
              <a:rPr lang="en-NZ" sz="1600" dirty="0"/>
              <a:t>In patients with </a:t>
            </a:r>
            <a:r>
              <a:rPr lang="en-GB" sz="1600" dirty="0"/>
              <a:t>ALK-rearranged NSCLC pre-treated with crizotinib, alectinib had a good tolerability profile and demonstrated positive efficacy</a:t>
            </a:r>
          </a:p>
        </p:txBody>
      </p:sp>
      <p:sp>
        <p:nvSpPr>
          <p:cNvPr id="5124" name="Text Box 4"/>
          <p:cNvSpPr txBox="1">
            <a:spLocks noChangeArrowheads="1"/>
          </p:cNvSpPr>
          <p:nvPr/>
        </p:nvSpPr>
        <p:spPr bwMode="auto">
          <a:xfrm>
            <a:off x="5174363" y="6474897"/>
            <a:ext cx="374897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err="1"/>
              <a:t>Seto</a:t>
            </a:r>
            <a:r>
              <a:rPr lang="en-NZ" sz="1200" dirty="0"/>
              <a:t> </a:t>
            </a:r>
            <a:r>
              <a:rPr lang="en-GB" sz="1200" dirty="0">
                <a:solidFill>
                  <a:srgbClr val="363636"/>
                </a:solidFill>
              </a:rPr>
              <a:t>et 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1224O</a:t>
            </a:r>
            <a:endParaRPr lang="en-GB" sz="1200" dirty="0"/>
          </a:p>
        </p:txBody>
      </p:sp>
    </p:spTree>
    <p:custDataLst>
      <p:tags r:id="rId1"/>
    </p:custDataLst>
    <p:extLst>
      <p:ext uri="{BB962C8B-B14F-4D97-AF65-F5344CB8AC3E}">
        <p14:creationId xmlns:p14="http://schemas.microsoft.com/office/powerpoint/2010/main" val="10545607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NZ" sz="1800" dirty="0">
                <a:solidFill>
                  <a:srgbClr val="002850"/>
                </a:solidFill>
              </a:rPr>
              <a:t>LBA38_PR: </a:t>
            </a:r>
            <a:r>
              <a:rPr lang="en-NZ" sz="1800" dirty="0" err="1">
                <a:solidFill>
                  <a:srgbClr val="002850"/>
                </a:solidFill>
              </a:rPr>
              <a:t>Dabrafenib</a:t>
            </a:r>
            <a:r>
              <a:rPr lang="en-NZ" sz="1800" dirty="0">
                <a:solidFill>
                  <a:srgbClr val="002850"/>
                </a:solidFill>
              </a:rPr>
              <a:t> in patients with BRAF V600E-mutant advanced </a:t>
            </a:r>
            <a:br>
              <a:rPr lang="en-NZ" sz="1800" dirty="0">
                <a:solidFill>
                  <a:srgbClr val="002850"/>
                </a:solidFill>
              </a:rPr>
            </a:br>
            <a:r>
              <a:rPr lang="en-NZ" sz="1800" dirty="0">
                <a:solidFill>
                  <a:srgbClr val="002850"/>
                </a:solidFill>
              </a:rPr>
              <a:t>non-small cell lung cancer (NSCLC): A </a:t>
            </a:r>
            <a:r>
              <a:rPr lang="en-NZ" sz="1800" dirty="0" err="1">
                <a:solidFill>
                  <a:srgbClr val="002850"/>
                </a:solidFill>
              </a:rPr>
              <a:t>multicenter</a:t>
            </a:r>
            <a:r>
              <a:rPr lang="en-NZ" sz="1800" dirty="0">
                <a:solidFill>
                  <a:srgbClr val="002850"/>
                </a:solidFill>
              </a:rPr>
              <a:t>, open-label, phase II trial (BRF113928) – </a:t>
            </a:r>
            <a:r>
              <a:rPr lang="en-NZ" sz="1800" dirty="0" err="1">
                <a:solidFill>
                  <a:srgbClr val="002850"/>
                </a:solidFill>
              </a:rPr>
              <a:t>Planchard</a:t>
            </a:r>
            <a:r>
              <a:rPr lang="en-NZ" sz="1800" dirty="0">
                <a:solidFill>
                  <a:srgbClr val="002850"/>
                </a:solidFill>
              </a:rPr>
              <a:t> B et al</a:t>
            </a:r>
            <a:endParaRPr lang="en-GB" sz="2000" dirty="0"/>
          </a:p>
        </p:txBody>
      </p:sp>
      <p:sp>
        <p:nvSpPr>
          <p:cNvPr id="5123" name="Rectangle 3"/>
          <p:cNvSpPr>
            <a:spLocks noGrp="1" noChangeArrowheads="1"/>
          </p:cNvSpPr>
          <p:nvPr>
            <p:ph type="body" idx="1"/>
          </p:nvPr>
        </p:nvSpPr>
        <p:spPr/>
        <p:txBody>
          <a:bodyPr/>
          <a:lstStyle/>
          <a:p>
            <a:pPr>
              <a:spcAft>
                <a:spcPts val="300"/>
              </a:spcAft>
            </a:pPr>
            <a:r>
              <a:rPr lang="en-GB" sz="1800" b="1" dirty="0"/>
              <a:t>Study objective</a:t>
            </a:r>
          </a:p>
          <a:p>
            <a:pPr lvl="1">
              <a:spcAft>
                <a:spcPts val="300"/>
              </a:spcAft>
            </a:pPr>
            <a:r>
              <a:rPr lang="en-GB" sz="1800" dirty="0"/>
              <a:t>To investigate efficacy of </a:t>
            </a:r>
            <a:r>
              <a:rPr lang="en-GB" sz="1800" dirty="0" err="1"/>
              <a:t>dabrafenib</a:t>
            </a:r>
            <a:r>
              <a:rPr lang="en-GB" sz="1800" dirty="0"/>
              <a:t> in patients with </a:t>
            </a:r>
            <a:r>
              <a:rPr lang="en-NZ" sz="1800" dirty="0"/>
              <a:t>BRAF V600E-mutant advanced NSCLC</a:t>
            </a:r>
          </a:p>
        </p:txBody>
      </p:sp>
      <p:sp>
        <p:nvSpPr>
          <p:cNvPr id="5124" name="Text Box 4"/>
          <p:cNvSpPr txBox="1">
            <a:spLocks noChangeArrowheads="1"/>
          </p:cNvSpPr>
          <p:nvPr/>
        </p:nvSpPr>
        <p:spPr bwMode="auto">
          <a:xfrm>
            <a:off x="4478210" y="6474897"/>
            <a:ext cx="444512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err="1"/>
              <a:t>Planchard</a:t>
            </a:r>
            <a:r>
              <a:rPr lang="en-NZ" sz="1200" dirty="0"/>
              <a:t> </a:t>
            </a:r>
            <a:r>
              <a:rPr lang="en-GB" sz="1200" dirty="0">
                <a:solidFill>
                  <a:srgbClr val="363636"/>
                </a:solidFill>
              </a:rPr>
              <a:t>et 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LBA38_PR</a:t>
            </a:r>
            <a:endParaRPr lang="en-GB" sz="1200" dirty="0"/>
          </a:p>
        </p:txBody>
      </p:sp>
      <p:sp>
        <p:nvSpPr>
          <p:cNvPr id="20" name="Rectangle 9"/>
          <p:cNvSpPr txBox="1">
            <a:spLocks noChangeArrowheads="1"/>
          </p:cNvSpPr>
          <p:nvPr/>
        </p:nvSpPr>
        <p:spPr bwMode="auto">
          <a:xfrm>
            <a:off x="251435" y="5213914"/>
            <a:ext cx="3031727" cy="84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02850"/>
              </a:buClr>
              <a:buFontTx/>
              <a:buNone/>
            </a:pPr>
            <a:r>
              <a:rPr lang="en-GB" sz="1600" b="1" dirty="0">
                <a:solidFill>
                  <a:srgbClr val="363636"/>
                </a:solidFill>
              </a:rPr>
              <a:t>Primary endpoint</a:t>
            </a:r>
          </a:p>
          <a:p>
            <a:pPr>
              <a:buClr>
                <a:srgbClr val="002850"/>
              </a:buClr>
            </a:pPr>
            <a:r>
              <a:rPr lang="en-GB" sz="1600" dirty="0">
                <a:solidFill>
                  <a:srgbClr val="363636"/>
                </a:solidFill>
              </a:rPr>
              <a:t>ORR</a:t>
            </a:r>
          </a:p>
          <a:p>
            <a:pPr>
              <a:buClr>
                <a:srgbClr val="002850"/>
              </a:buClr>
            </a:pPr>
            <a:endParaRPr lang="en-GB" sz="1600" dirty="0">
              <a:solidFill>
                <a:srgbClr val="363636"/>
              </a:solidFill>
            </a:endParaRPr>
          </a:p>
        </p:txBody>
      </p:sp>
      <p:sp>
        <p:nvSpPr>
          <p:cNvPr id="29" name="Rectangle 9"/>
          <p:cNvSpPr txBox="1">
            <a:spLocks noChangeArrowheads="1"/>
          </p:cNvSpPr>
          <p:nvPr/>
        </p:nvSpPr>
        <p:spPr bwMode="auto">
          <a:xfrm>
            <a:off x="4932273" y="5213914"/>
            <a:ext cx="3793700" cy="84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02850"/>
              </a:buClr>
              <a:buFontTx/>
              <a:buNone/>
            </a:pPr>
            <a:r>
              <a:rPr lang="en-GB" sz="1600" b="1" dirty="0">
                <a:solidFill>
                  <a:srgbClr val="363636"/>
                </a:solidFill>
              </a:rPr>
              <a:t>Secondary endpoints</a:t>
            </a:r>
          </a:p>
          <a:p>
            <a:pPr>
              <a:spcAft>
                <a:spcPts val="0"/>
              </a:spcAft>
              <a:buClr>
                <a:srgbClr val="002850"/>
              </a:buClr>
            </a:pPr>
            <a:r>
              <a:rPr lang="en-GB" sz="1600" dirty="0">
                <a:solidFill>
                  <a:srgbClr val="363636"/>
                </a:solidFill>
              </a:rPr>
              <a:t>PFS, duration of response, OS</a:t>
            </a:r>
          </a:p>
          <a:p>
            <a:pPr>
              <a:spcAft>
                <a:spcPts val="0"/>
              </a:spcAft>
              <a:buClr>
                <a:srgbClr val="002850"/>
              </a:buClr>
            </a:pPr>
            <a:r>
              <a:rPr lang="en-GB" sz="1600" dirty="0">
                <a:solidFill>
                  <a:srgbClr val="363636"/>
                </a:solidFill>
              </a:rPr>
              <a:t>Safety, tolerability</a:t>
            </a:r>
          </a:p>
          <a:p>
            <a:pPr>
              <a:spcAft>
                <a:spcPts val="0"/>
              </a:spcAft>
              <a:buClr>
                <a:srgbClr val="002850"/>
              </a:buClr>
            </a:pPr>
            <a:r>
              <a:rPr lang="en-GB" sz="1600" dirty="0">
                <a:solidFill>
                  <a:srgbClr val="363636"/>
                </a:solidFill>
              </a:rPr>
              <a:t>Population pharmacokinetics</a:t>
            </a:r>
          </a:p>
        </p:txBody>
      </p:sp>
      <p:sp>
        <p:nvSpPr>
          <p:cNvPr id="30" name="Oval 14"/>
          <p:cNvSpPr>
            <a:spLocks noChangeArrowheads="1"/>
          </p:cNvSpPr>
          <p:nvPr/>
        </p:nvSpPr>
        <p:spPr bwMode="auto">
          <a:xfrm>
            <a:off x="3005020" y="3224560"/>
            <a:ext cx="583595" cy="584200"/>
          </a:xfrm>
          <a:prstGeom prst="ellipse">
            <a:avLst/>
          </a:prstGeom>
          <a:noFill/>
          <a:ln w="28575">
            <a:solidFill>
              <a:schemeClr val="bg1"/>
            </a:solidFill>
            <a:round/>
            <a:headEnd/>
            <a:tailEnd/>
          </a:ln>
        </p:spPr>
        <p:txBody>
          <a:bodyPr wrap="none" anchor="ctr"/>
          <a:lstStyle/>
          <a:p>
            <a:pPr algn="ctr"/>
            <a:r>
              <a:rPr lang="en-GB" altLang="zh-CN" b="1" dirty="0">
                <a:solidFill>
                  <a:srgbClr val="002850"/>
                </a:solidFill>
                <a:ea typeface="SimSun" pitchFamily="2" charset="-122"/>
              </a:rPr>
              <a:t>R</a:t>
            </a:r>
          </a:p>
          <a:p>
            <a:pPr algn="ctr"/>
            <a:r>
              <a:rPr lang="en-GB" altLang="zh-CN" sz="1200" b="1" dirty="0">
                <a:solidFill>
                  <a:srgbClr val="002850"/>
                </a:solidFill>
                <a:ea typeface="SimSun" pitchFamily="2" charset="-122"/>
              </a:rPr>
              <a:t>1:1:1</a:t>
            </a:r>
            <a:endParaRPr lang="en-GB" altLang="zh-CN" b="1" dirty="0">
              <a:solidFill>
                <a:srgbClr val="002850"/>
              </a:solidFill>
              <a:ea typeface="SimSun" pitchFamily="2" charset="-122"/>
            </a:endParaRPr>
          </a:p>
        </p:txBody>
      </p:sp>
      <p:sp>
        <p:nvSpPr>
          <p:cNvPr id="33" name="AutoShape 12"/>
          <p:cNvSpPr>
            <a:spLocks noChangeArrowheads="1"/>
          </p:cNvSpPr>
          <p:nvPr/>
        </p:nvSpPr>
        <p:spPr bwMode="auto">
          <a:xfrm>
            <a:off x="3947116" y="4061739"/>
            <a:ext cx="1109133" cy="528638"/>
          </a:xfrm>
          <a:prstGeom prst="roundRect">
            <a:avLst>
              <a:gd name="adj" fmla="val 16667"/>
            </a:avLst>
          </a:prstGeom>
          <a:solidFill>
            <a:schemeClr val="bg2"/>
          </a:solidFill>
          <a:ln w="9525" algn="ctr">
            <a:noFill/>
            <a:round/>
            <a:headEnd/>
            <a:tailEnd/>
          </a:ln>
        </p:spPr>
        <p:txBody>
          <a:bodyPr lIns="90488" tIns="0" rIns="90488" bIns="0" anchor="ctr"/>
          <a:lstStyle/>
          <a:p>
            <a:pPr algn="ctr" defTabSz="892175" eaLnBrk="0" hangingPunct="0"/>
            <a:r>
              <a:rPr lang="en-GB" altLang="zh-CN" sz="1400" dirty="0">
                <a:solidFill>
                  <a:schemeClr val="tx2"/>
                </a:solidFill>
                <a:ea typeface="SimSun" pitchFamily="2" charset="-122"/>
              </a:rPr>
              <a:t>Stage 1</a:t>
            </a:r>
          </a:p>
          <a:p>
            <a:pPr algn="ctr" defTabSz="892175" eaLnBrk="0" hangingPunct="0"/>
            <a:r>
              <a:rPr lang="en-GB" altLang="zh-CN" sz="1400" dirty="0">
                <a:solidFill>
                  <a:schemeClr val="tx2"/>
                </a:solidFill>
                <a:ea typeface="SimSun" pitchFamily="2" charset="-122"/>
              </a:rPr>
              <a:t>(n=20)</a:t>
            </a:r>
          </a:p>
        </p:txBody>
      </p:sp>
      <p:cxnSp>
        <p:nvCxnSpPr>
          <p:cNvPr id="35" name="AutoShape 19"/>
          <p:cNvCxnSpPr>
            <a:cxnSpLocks noChangeShapeType="1"/>
          </p:cNvCxnSpPr>
          <p:nvPr/>
        </p:nvCxnSpPr>
        <p:spPr bwMode="auto">
          <a:xfrm>
            <a:off x="1207243" y="3516660"/>
            <a:ext cx="1797777" cy="0"/>
          </a:xfrm>
          <a:prstGeom prst="straightConnector1">
            <a:avLst/>
          </a:prstGeom>
          <a:noFill/>
          <a:ln w="38100">
            <a:solidFill>
              <a:schemeClr val="bg1"/>
            </a:solidFill>
            <a:round/>
            <a:headEnd/>
            <a:tailEnd type="triangle" w="med" len="med"/>
          </a:ln>
        </p:spPr>
      </p:cxnSp>
      <p:sp>
        <p:nvSpPr>
          <p:cNvPr id="38" name="AutoShape 9"/>
          <p:cNvSpPr>
            <a:spLocks noChangeArrowheads="1"/>
          </p:cNvSpPr>
          <p:nvPr/>
        </p:nvSpPr>
        <p:spPr bwMode="auto">
          <a:xfrm>
            <a:off x="248920" y="2440943"/>
            <a:ext cx="2329746" cy="2701853"/>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NZ" altLang="zh-CN" sz="1600" dirty="0">
                <a:solidFill>
                  <a:srgbClr val="FFFFFF"/>
                </a:solidFill>
                <a:ea typeface="SimSun" pitchFamily="2" charset="-122"/>
              </a:rPr>
              <a:t>Stage IV NSCLC </a:t>
            </a:r>
          </a:p>
          <a:p>
            <a:pPr marL="228600" indent="-228600" defTabSz="892175" eaLnBrk="0" hangingPunct="0">
              <a:spcAft>
                <a:spcPct val="30000"/>
              </a:spcAft>
              <a:buFont typeface="Arial" pitchFamily="34" charset="0"/>
              <a:buChar char="•"/>
            </a:pPr>
            <a:r>
              <a:rPr lang="en-NZ" altLang="zh-CN" sz="1600" dirty="0">
                <a:solidFill>
                  <a:srgbClr val="FFFFFF"/>
                </a:solidFill>
                <a:ea typeface="SimSun" pitchFamily="2" charset="-122"/>
              </a:rPr>
              <a:t>BRAF V600E mutation</a:t>
            </a:r>
          </a:p>
          <a:p>
            <a:pPr marL="228600" indent="-228600" defTabSz="892175" eaLnBrk="0" hangingPunct="0">
              <a:spcAft>
                <a:spcPct val="30000"/>
              </a:spcAft>
              <a:buFont typeface="Arial" pitchFamily="34" charset="0"/>
              <a:buChar char="•"/>
            </a:pPr>
            <a:r>
              <a:rPr lang="en-NZ" altLang="zh-CN" sz="1600" dirty="0">
                <a:solidFill>
                  <a:srgbClr val="FFFFFF"/>
                </a:solidFill>
                <a:ea typeface="SimSun" pitchFamily="2" charset="-122"/>
              </a:rPr>
              <a:t>Progression on systemic chemotherapy</a:t>
            </a:r>
          </a:p>
          <a:p>
            <a:pPr marL="228600" indent="-228600" defTabSz="892175" eaLnBrk="0" hangingPunct="0">
              <a:spcAft>
                <a:spcPct val="30000"/>
              </a:spcAft>
              <a:buFont typeface="Arial" pitchFamily="34" charset="0"/>
              <a:buChar char="•"/>
            </a:pPr>
            <a:r>
              <a:rPr lang="en-NZ" altLang="zh-CN" sz="1600" dirty="0">
                <a:solidFill>
                  <a:srgbClr val="FFFFFF"/>
                </a:solidFill>
                <a:ea typeface="SimSun" pitchFamily="2" charset="-122"/>
              </a:rPr>
              <a:t>ECOG PS 0–2</a:t>
            </a:r>
          </a:p>
        </p:txBody>
      </p:sp>
      <p:sp>
        <p:nvSpPr>
          <p:cNvPr id="40" name="AutoShape 8"/>
          <p:cNvSpPr>
            <a:spLocks noChangeArrowheads="1"/>
          </p:cNvSpPr>
          <p:nvPr/>
        </p:nvSpPr>
        <p:spPr bwMode="auto">
          <a:xfrm>
            <a:off x="3915963" y="3124345"/>
            <a:ext cx="3858521"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dirty="0" err="1">
                <a:solidFill>
                  <a:srgbClr val="FFFFFF"/>
                </a:solidFill>
                <a:ea typeface="SimSun" pitchFamily="2" charset="-122"/>
              </a:rPr>
              <a:t>Dabrafenib</a:t>
            </a:r>
            <a:r>
              <a:rPr lang="en-GB" altLang="zh-CN" sz="1600" dirty="0">
                <a:solidFill>
                  <a:srgbClr val="FFFFFF"/>
                </a:solidFill>
                <a:ea typeface="SimSun" pitchFamily="2" charset="-122"/>
              </a:rPr>
              <a:t> 150 mg twice daily</a:t>
            </a:r>
          </a:p>
        </p:txBody>
      </p:sp>
      <p:sp>
        <p:nvSpPr>
          <p:cNvPr id="41" name="AutoShape 12"/>
          <p:cNvSpPr>
            <a:spLocks noChangeArrowheads="1"/>
          </p:cNvSpPr>
          <p:nvPr/>
        </p:nvSpPr>
        <p:spPr bwMode="auto">
          <a:xfrm>
            <a:off x="8361431" y="3240128"/>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cxnSp>
        <p:nvCxnSpPr>
          <p:cNvPr id="42" name="AutoShape 20"/>
          <p:cNvCxnSpPr>
            <a:cxnSpLocks noChangeShapeType="1"/>
            <a:endCxn id="41" idx="1"/>
          </p:cNvCxnSpPr>
          <p:nvPr/>
        </p:nvCxnSpPr>
        <p:spPr bwMode="auto">
          <a:xfrm>
            <a:off x="7778769" y="3504447"/>
            <a:ext cx="582662" cy="0"/>
          </a:xfrm>
          <a:prstGeom prst="straightConnector1">
            <a:avLst/>
          </a:prstGeom>
          <a:noFill/>
          <a:ln w="38100">
            <a:solidFill>
              <a:schemeClr val="bg1"/>
            </a:solidFill>
            <a:prstDash val="dash"/>
            <a:round/>
            <a:headEnd/>
            <a:tailEnd type="triangle" w="med" len="med"/>
          </a:ln>
        </p:spPr>
      </p:cxnSp>
      <p:cxnSp>
        <p:nvCxnSpPr>
          <p:cNvPr id="44" name="AutoShape 19"/>
          <p:cNvCxnSpPr>
            <a:cxnSpLocks noChangeShapeType="1"/>
          </p:cNvCxnSpPr>
          <p:nvPr/>
        </p:nvCxnSpPr>
        <p:spPr bwMode="auto">
          <a:xfrm>
            <a:off x="3601446" y="3516660"/>
            <a:ext cx="340178" cy="0"/>
          </a:xfrm>
          <a:prstGeom prst="straightConnector1">
            <a:avLst/>
          </a:prstGeom>
          <a:noFill/>
          <a:ln w="38100">
            <a:solidFill>
              <a:schemeClr val="bg1"/>
            </a:solidFill>
            <a:round/>
            <a:headEnd/>
            <a:tailEnd type="triangle" w="med" len="med"/>
          </a:ln>
        </p:spPr>
      </p:cxnSp>
      <p:sp>
        <p:nvSpPr>
          <p:cNvPr id="45" name="AutoShape 12"/>
          <p:cNvSpPr>
            <a:spLocks noChangeArrowheads="1"/>
          </p:cNvSpPr>
          <p:nvPr/>
        </p:nvSpPr>
        <p:spPr bwMode="auto">
          <a:xfrm>
            <a:off x="5305453" y="4060204"/>
            <a:ext cx="1109133" cy="528638"/>
          </a:xfrm>
          <a:prstGeom prst="roundRect">
            <a:avLst>
              <a:gd name="adj" fmla="val 16667"/>
            </a:avLst>
          </a:prstGeom>
          <a:solidFill>
            <a:schemeClr val="bg2"/>
          </a:solidFill>
          <a:ln w="9525" algn="ctr">
            <a:noFill/>
            <a:round/>
            <a:headEnd/>
            <a:tailEnd/>
          </a:ln>
        </p:spPr>
        <p:txBody>
          <a:bodyPr lIns="90488" tIns="0" rIns="90488" bIns="0" anchor="ctr"/>
          <a:lstStyle/>
          <a:p>
            <a:pPr algn="ctr" defTabSz="892175" eaLnBrk="0" hangingPunct="0"/>
            <a:r>
              <a:rPr lang="en-GB" altLang="zh-CN" sz="1400" dirty="0">
                <a:solidFill>
                  <a:schemeClr val="tx2"/>
                </a:solidFill>
                <a:ea typeface="SimSun" pitchFamily="2" charset="-122"/>
              </a:rPr>
              <a:t>Stage 2</a:t>
            </a:r>
          </a:p>
          <a:p>
            <a:pPr algn="ctr" defTabSz="892175" eaLnBrk="0" hangingPunct="0"/>
            <a:r>
              <a:rPr lang="en-GB" altLang="zh-CN" sz="1400" dirty="0">
                <a:solidFill>
                  <a:schemeClr val="tx2"/>
                </a:solidFill>
                <a:ea typeface="SimSun" pitchFamily="2" charset="-122"/>
              </a:rPr>
              <a:t>(n=20)</a:t>
            </a:r>
          </a:p>
        </p:txBody>
      </p:sp>
      <p:sp>
        <p:nvSpPr>
          <p:cNvPr id="46" name="AutoShape 12"/>
          <p:cNvSpPr>
            <a:spLocks noChangeArrowheads="1"/>
          </p:cNvSpPr>
          <p:nvPr/>
        </p:nvSpPr>
        <p:spPr bwMode="auto">
          <a:xfrm>
            <a:off x="6639696" y="4060206"/>
            <a:ext cx="1109133" cy="528638"/>
          </a:xfrm>
          <a:prstGeom prst="roundRect">
            <a:avLst>
              <a:gd name="adj" fmla="val 16667"/>
            </a:avLst>
          </a:prstGeom>
          <a:solidFill>
            <a:schemeClr val="bg2"/>
          </a:solidFill>
          <a:ln w="9525" algn="ctr">
            <a:noFill/>
            <a:round/>
            <a:headEnd/>
            <a:tailEnd/>
          </a:ln>
        </p:spPr>
        <p:txBody>
          <a:bodyPr lIns="90488" tIns="0" rIns="90488" bIns="0" anchor="ctr"/>
          <a:lstStyle/>
          <a:p>
            <a:pPr algn="ctr" defTabSz="892175" eaLnBrk="0" hangingPunct="0"/>
            <a:r>
              <a:rPr lang="en-GB" altLang="zh-CN" sz="1400" dirty="0">
                <a:solidFill>
                  <a:schemeClr val="tx2"/>
                </a:solidFill>
                <a:ea typeface="SimSun" pitchFamily="2" charset="-122"/>
              </a:rPr>
              <a:t>Expansion</a:t>
            </a:r>
          </a:p>
          <a:p>
            <a:pPr algn="ctr" defTabSz="892175" eaLnBrk="0" hangingPunct="0"/>
            <a:r>
              <a:rPr lang="en-GB" altLang="zh-CN" sz="1400" dirty="0">
                <a:solidFill>
                  <a:schemeClr val="tx2"/>
                </a:solidFill>
                <a:ea typeface="SimSun" pitchFamily="2" charset="-122"/>
              </a:rPr>
              <a:t>(n=20)</a:t>
            </a:r>
          </a:p>
        </p:txBody>
      </p:sp>
      <p:cxnSp>
        <p:nvCxnSpPr>
          <p:cNvPr id="47" name="AutoShape 20"/>
          <p:cNvCxnSpPr>
            <a:cxnSpLocks noChangeShapeType="1"/>
            <a:stCxn id="33" idx="3"/>
            <a:endCxn id="45" idx="1"/>
          </p:cNvCxnSpPr>
          <p:nvPr/>
        </p:nvCxnSpPr>
        <p:spPr bwMode="auto">
          <a:xfrm flipV="1">
            <a:off x="5056249" y="4324523"/>
            <a:ext cx="249204" cy="1535"/>
          </a:xfrm>
          <a:prstGeom prst="straightConnector1">
            <a:avLst/>
          </a:prstGeom>
          <a:noFill/>
          <a:ln w="38100">
            <a:solidFill>
              <a:schemeClr val="bg1"/>
            </a:solidFill>
            <a:prstDash val="dash"/>
            <a:round/>
            <a:headEnd/>
            <a:tailEnd type="triangle" w="med" len="med"/>
          </a:ln>
        </p:spPr>
      </p:cxnSp>
      <p:cxnSp>
        <p:nvCxnSpPr>
          <p:cNvPr id="48" name="AutoShape 20"/>
          <p:cNvCxnSpPr>
            <a:cxnSpLocks noChangeShapeType="1"/>
          </p:cNvCxnSpPr>
          <p:nvPr/>
        </p:nvCxnSpPr>
        <p:spPr bwMode="auto">
          <a:xfrm flipV="1">
            <a:off x="6414589" y="4322991"/>
            <a:ext cx="249204" cy="1535"/>
          </a:xfrm>
          <a:prstGeom prst="straightConnector1">
            <a:avLst/>
          </a:prstGeom>
          <a:noFill/>
          <a:ln w="38100">
            <a:solidFill>
              <a:schemeClr val="bg1"/>
            </a:solidFill>
            <a:prstDash val="dash"/>
            <a:round/>
            <a:headEnd/>
            <a:tailEnd type="triangle" w="med" len="med"/>
          </a:ln>
        </p:spPr>
      </p:cxnSp>
    </p:spTree>
    <p:custDataLst>
      <p:tags r:id="rId1"/>
    </p:custDataLst>
    <p:extLst>
      <p:ext uri="{BB962C8B-B14F-4D97-AF65-F5344CB8AC3E}">
        <p14:creationId xmlns:p14="http://schemas.microsoft.com/office/powerpoint/2010/main" val="2866374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en-GB" sz="4000" dirty="0"/>
              <a:t>Biomarkers</a:t>
            </a:r>
          </a:p>
        </p:txBody>
      </p:sp>
    </p:spTree>
    <p:custDataLst>
      <p:tags r:id="rId1"/>
    </p:custDataLst>
    <p:extLst>
      <p:ext uri="{BB962C8B-B14F-4D97-AF65-F5344CB8AC3E}">
        <p14:creationId xmlns:p14="http://schemas.microsoft.com/office/powerpoint/2010/main" val="35399971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NZ" sz="1800" dirty="0">
                <a:solidFill>
                  <a:srgbClr val="002850"/>
                </a:solidFill>
              </a:rPr>
              <a:t>LBA38_PR: </a:t>
            </a:r>
            <a:r>
              <a:rPr lang="en-NZ" sz="1800" dirty="0" err="1">
                <a:solidFill>
                  <a:srgbClr val="002850"/>
                </a:solidFill>
              </a:rPr>
              <a:t>Dabrafenib</a:t>
            </a:r>
            <a:r>
              <a:rPr lang="en-NZ" sz="1800" dirty="0">
                <a:solidFill>
                  <a:srgbClr val="002850"/>
                </a:solidFill>
              </a:rPr>
              <a:t> in patients with BRAF V600E-mutant advanced </a:t>
            </a:r>
            <a:br>
              <a:rPr lang="en-NZ" sz="1800" dirty="0">
                <a:solidFill>
                  <a:srgbClr val="002850"/>
                </a:solidFill>
              </a:rPr>
            </a:br>
            <a:r>
              <a:rPr lang="en-NZ" sz="1800" dirty="0">
                <a:solidFill>
                  <a:srgbClr val="002850"/>
                </a:solidFill>
              </a:rPr>
              <a:t>non-small cell lung cancer (NSCLC): A </a:t>
            </a:r>
            <a:r>
              <a:rPr lang="en-NZ" sz="1800" dirty="0" err="1">
                <a:solidFill>
                  <a:srgbClr val="002850"/>
                </a:solidFill>
              </a:rPr>
              <a:t>multicenter</a:t>
            </a:r>
            <a:r>
              <a:rPr lang="en-NZ" sz="1800" dirty="0">
                <a:solidFill>
                  <a:srgbClr val="002850"/>
                </a:solidFill>
              </a:rPr>
              <a:t>, open-label, phase II trial (BRF113928) – </a:t>
            </a:r>
            <a:r>
              <a:rPr lang="en-NZ" sz="1800" dirty="0" err="1">
                <a:solidFill>
                  <a:srgbClr val="002850"/>
                </a:solidFill>
              </a:rPr>
              <a:t>Planchard</a:t>
            </a:r>
            <a:r>
              <a:rPr lang="en-NZ" sz="1800" dirty="0">
                <a:solidFill>
                  <a:srgbClr val="002850"/>
                </a:solidFill>
              </a:rPr>
              <a:t> B et al</a:t>
            </a:r>
            <a:endParaRPr lang="en-GB" sz="1400" dirty="0"/>
          </a:p>
        </p:txBody>
      </p:sp>
      <p:sp>
        <p:nvSpPr>
          <p:cNvPr id="5123" name="Rectangle 3"/>
          <p:cNvSpPr>
            <a:spLocks noGrp="1" noChangeArrowheads="1"/>
          </p:cNvSpPr>
          <p:nvPr>
            <p:ph type="body" idx="1"/>
          </p:nvPr>
        </p:nvSpPr>
        <p:spPr/>
        <p:txBody>
          <a:bodyPr/>
          <a:lstStyle/>
          <a:p>
            <a:pPr>
              <a:spcAft>
                <a:spcPts val="300"/>
              </a:spcAft>
            </a:pPr>
            <a:r>
              <a:rPr lang="en-GB" sz="1800" b="1" dirty="0"/>
              <a:t>Key results</a:t>
            </a:r>
          </a:p>
          <a:p>
            <a:pPr lvl="1">
              <a:spcAft>
                <a:spcPts val="300"/>
              </a:spcAft>
            </a:pPr>
            <a:r>
              <a:rPr lang="en-NZ" sz="1800" dirty="0"/>
              <a:t>Dabrafenib was associated with ORR of 32% and DCR of 56%</a:t>
            </a:r>
          </a:p>
        </p:txBody>
      </p:sp>
      <p:sp>
        <p:nvSpPr>
          <p:cNvPr id="5124" name="Text Box 4"/>
          <p:cNvSpPr txBox="1">
            <a:spLocks noChangeArrowheads="1"/>
          </p:cNvSpPr>
          <p:nvPr/>
        </p:nvSpPr>
        <p:spPr bwMode="auto">
          <a:xfrm>
            <a:off x="4478210" y="6474897"/>
            <a:ext cx="444512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err="1"/>
              <a:t>Planchard</a:t>
            </a:r>
            <a:r>
              <a:rPr lang="en-NZ" sz="1200" dirty="0"/>
              <a:t> </a:t>
            </a:r>
            <a:r>
              <a:rPr lang="en-GB" sz="1200" dirty="0">
                <a:solidFill>
                  <a:srgbClr val="363636"/>
                </a:solidFill>
              </a:rPr>
              <a:t>et 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LBA38_PR</a:t>
            </a:r>
            <a:endParaRPr lang="en-GB" sz="1200" dirty="0"/>
          </a:p>
        </p:txBody>
      </p:sp>
      <p:sp>
        <p:nvSpPr>
          <p:cNvPr id="7" name="Text Box 5"/>
          <p:cNvSpPr txBox="1">
            <a:spLocks noChangeArrowheads="1"/>
          </p:cNvSpPr>
          <p:nvPr/>
        </p:nvSpPr>
        <p:spPr bwMode="auto">
          <a:xfrm>
            <a:off x="231775" y="6290231"/>
            <a:ext cx="41268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a:t>*SD is defined as meeting SD ≥12 weeks (planned time for the second post-baseline disease assessment)</a:t>
            </a:r>
          </a:p>
        </p:txBody>
      </p:sp>
      <p:graphicFrame>
        <p:nvGraphicFramePr>
          <p:cNvPr id="8" name="Group 88"/>
          <p:cNvGraphicFramePr>
            <a:graphicFrameLocks noGrp="1"/>
          </p:cNvGraphicFramePr>
          <p:nvPr>
            <p:extLst>
              <p:ext uri="{D42A27DB-BD31-4B8C-83A1-F6EECF244321}">
                <p14:modId xmlns:p14="http://schemas.microsoft.com/office/powerpoint/2010/main" val="3057076131"/>
              </p:ext>
            </p:extLst>
          </p:nvPr>
        </p:nvGraphicFramePr>
        <p:xfrm>
          <a:off x="356895" y="2226442"/>
          <a:ext cx="8110366" cy="2754168"/>
        </p:xfrm>
        <a:graphic>
          <a:graphicData uri="http://schemas.openxmlformats.org/drawingml/2006/table">
            <a:tbl>
              <a:tblPr firstRow="1" bandRow="1">
                <a:tableStyleId>{69012ECD-51FC-41F1-AA8D-1B2483CD663E}</a:tableStyleId>
              </a:tblPr>
              <a:tblGrid>
                <a:gridCol w="5831469">
                  <a:extLst>
                    <a:ext uri="{9D8B030D-6E8A-4147-A177-3AD203B41FA5}">
                      <a16:colId xmlns:a16="http://schemas.microsoft.com/office/drawing/2014/main" val="20000"/>
                    </a:ext>
                  </a:extLst>
                </a:gridCol>
                <a:gridCol w="2278897">
                  <a:extLst>
                    <a:ext uri="{9D8B030D-6E8A-4147-A177-3AD203B41FA5}">
                      <a16:colId xmlns:a16="http://schemas.microsoft.com/office/drawing/2014/main" val="20001"/>
                    </a:ext>
                  </a:extLst>
                </a:gridCol>
              </a:tblGrid>
              <a:tr h="35334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a:ln>
                          <a:noFill/>
                        </a:ln>
                        <a:solidFill>
                          <a:schemeClr val="tx2"/>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a:ln>
                            <a:noFill/>
                          </a:ln>
                          <a:solidFill>
                            <a:schemeClr val="tx2"/>
                          </a:solidFill>
                          <a:effectLst/>
                        </a:rPr>
                        <a:t>≥ 2</a:t>
                      </a:r>
                      <a:r>
                        <a:rPr kumimoji="0" lang="en-GB" sz="1600" u="none" strike="noStrike" cap="none" normalizeH="0" baseline="30000" dirty="0">
                          <a:ln>
                            <a:noFill/>
                          </a:ln>
                          <a:solidFill>
                            <a:schemeClr val="tx2"/>
                          </a:solidFill>
                          <a:effectLst/>
                        </a:rPr>
                        <a:t>nd</a:t>
                      </a:r>
                      <a:r>
                        <a:rPr kumimoji="0" lang="en-GB" sz="1600" u="none" strike="noStrike" cap="none" normalizeH="0" baseline="0" dirty="0">
                          <a:ln>
                            <a:noFill/>
                          </a:ln>
                          <a:solidFill>
                            <a:schemeClr val="tx2"/>
                          </a:solidFill>
                          <a:effectLst/>
                        </a:rPr>
                        <a:t> line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a:ln>
                            <a:noFill/>
                          </a:ln>
                          <a:solidFill>
                            <a:schemeClr val="tx2"/>
                          </a:solidFill>
                          <a:effectLst/>
                        </a:rPr>
                        <a:t>(n=78)</a:t>
                      </a:r>
                      <a:endParaRPr kumimoji="0" lang="en-GB" sz="1600" b="1" i="0" u="none" strike="noStrike" cap="none" normalizeH="0" baseline="0" dirty="0">
                        <a:ln>
                          <a:noFill/>
                        </a:ln>
                        <a:solidFill>
                          <a:schemeClr val="tx2"/>
                        </a:solidFill>
                        <a:effectLst/>
                        <a:latin typeface="Arial" charset="0"/>
                        <a:cs typeface="Arial" charset="0"/>
                      </a:endParaRPr>
                    </a:p>
                  </a:txBody>
                  <a:tcPr marL="45720" marR="45720" anchor="ctr" horzOverflow="overflow"/>
                </a:tc>
                <a:extLst>
                  <a:ext uri="{0D108BD9-81ED-4DB2-BD59-A6C34878D82A}">
                    <a16:rowId xmlns:a16="http://schemas.microsoft.com/office/drawing/2014/main" val="10000"/>
                  </a:ext>
                </a:extLst>
              </a:tr>
              <a:tr h="3543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a:ln>
                            <a:noFill/>
                          </a:ln>
                          <a:solidFill>
                            <a:schemeClr val="tx1"/>
                          </a:solidFill>
                          <a:effectLst/>
                          <a:latin typeface="Arial" charset="0"/>
                          <a:cs typeface="Arial" charset="0"/>
                        </a:rPr>
                        <a:t>PR, n (%)</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a:ln>
                            <a:noFill/>
                          </a:ln>
                          <a:effectLst/>
                        </a:rPr>
                        <a:t>25 (32)</a:t>
                      </a:r>
                    </a:p>
                  </a:txBody>
                  <a:tcPr marL="45720" marR="45720" anchor="ctr" horzOverflow="overflow"/>
                </a:tc>
                <a:extLst>
                  <a:ext uri="{0D108BD9-81ED-4DB2-BD59-A6C34878D82A}">
                    <a16:rowId xmlns:a16="http://schemas.microsoft.com/office/drawing/2014/main" val="10001"/>
                  </a:ext>
                </a:extLst>
              </a:tr>
              <a:tr h="3543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a:ln>
                            <a:noFill/>
                          </a:ln>
                          <a:solidFill>
                            <a:schemeClr val="tx1"/>
                          </a:solidFill>
                          <a:effectLst/>
                          <a:latin typeface="Arial" charset="0"/>
                          <a:cs typeface="Arial" charset="0"/>
                        </a:rPr>
                        <a:t>SD*, n (%)</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a:ln>
                            <a:noFill/>
                          </a:ln>
                          <a:solidFill>
                            <a:schemeClr val="tx1"/>
                          </a:solidFill>
                          <a:effectLst/>
                          <a:latin typeface="Arial" charset="0"/>
                          <a:cs typeface="Arial" charset="0"/>
                        </a:rPr>
                        <a:t>19 (24)</a:t>
                      </a:r>
                    </a:p>
                  </a:txBody>
                  <a:tcPr marL="45720" marR="45720" anchor="ctr" horzOverflow="overflow"/>
                </a:tc>
                <a:extLst>
                  <a:ext uri="{0D108BD9-81ED-4DB2-BD59-A6C34878D82A}">
                    <a16:rowId xmlns:a16="http://schemas.microsoft.com/office/drawing/2014/main" val="10002"/>
                  </a:ext>
                </a:extLst>
              </a:tr>
              <a:tr h="3543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a:ln>
                            <a:noFill/>
                          </a:ln>
                          <a:solidFill>
                            <a:schemeClr val="tx1"/>
                          </a:solidFill>
                          <a:effectLst/>
                          <a:latin typeface="Arial" charset="0"/>
                          <a:cs typeface="Arial" charset="0"/>
                        </a:rPr>
                        <a:t>PD, n (%)</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a:ln>
                            <a:noFill/>
                          </a:ln>
                          <a:solidFill>
                            <a:schemeClr val="tx1"/>
                          </a:solidFill>
                          <a:effectLst/>
                          <a:latin typeface="Arial" charset="0"/>
                          <a:cs typeface="Arial" charset="0"/>
                        </a:rPr>
                        <a:t>23 (29)</a:t>
                      </a:r>
                    </a:p>
                  </a:txBody>
                  <a:tcPr marL="45720" marR="45720" anchor="ctr" horzOverflow="overflow"/>
                </a:tc>
                <a:extLst>
                  <a:ext uri="{0D108BD9-81ED-4DB2-BD59-A6C34878D82A}">
                    <a16:rowId xmlns:a16="http://schemas.microsoft.com/office/drawing/2014/main" val="10003"/>
                  </a:ext>
                </a:extLst>
              </a:tr>
              <a:tr h="3543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a:ln>
                            <a:noFill/>
                          </a:ln>
                          <a:solidFill>
                            <a:schemeClr val="tx1"/>
                          </a:solidFill>
                          <a:effectLst/>
                          <a:latin typeface="Arial" charset="0"/>
                          <a:cs typeface="Arial" charset="0"/>
                        </a:rPr>
                        <a:t>Not evaluable, n (%)</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a:ln>
                            <a:noFill/>
                          </a:ln>
                          <a:solidFill>
                            <a:schemeClr val="tx1"/>
                          </a:solidFill>
                          <a:effectLst/>
                          <a:latin typeface="Arial" charset="0"/>
                          <a:cs typeface="Arial" charset="0"/>
                        </a:rPr>
                        <a:t>11 (14)</a:t>
                      </a:r>
                    </a:p>
                  </a:txBody>
                  <a:tcPr marL="45720" marR="45720" anchor="ctr" horzOverflow="overflow"/>
                </a:tc>
                <a:extLst>
                  <a:ext uri="{0D108BD9-81ED-4DB2-BD59-A6C34878D82A}">
                    <a16:rowId xmlns:a16="http://schemas.microsoft.com/office/drawing/2014/main" val="10004"/>
                  </a:ext>
                </a:extLst>
              </a:tr>
              <a:tr h="3543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a:ln>
                            <a:noFill/>
                          </a:ln>
                          <a:solidFill>
                            <a:schemeClr val="tx1"/>
                          </a:solidFill>
                          <a:effectLst/>
                          <a:latin typeface="Arial" charset="0"/>
                          <a:cs typeface="Arial" charset="0"/>
                        </a:rPr>
                        <a:t>Response rate, i.e. confirmed CR + PR (95% CI), %</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a:ln>
                            <a:noFill/>
                          </a:ln>
                          <a:solidFill>
                            <a:schemeClr val="tx1"/>
                          </a:solidFill>
                          <a:effectLst/>
                          <a:latin typeface="Arial" charset="0"/>
                          <a:cs typeface="Arial" charset="0"/>
                        </a:rPr>
                        <a:t>32 (21.9, 43.6)</a:t>
                      </a:r>
                    </a:p>
                  </a:txBody>
                  <a:tcPr marL="45720" marR="45720" anchor="ctr" horzOverflow="overflow"/>
                </a:tc>
                <a:extLst>
                  <a:ext uri="{0D108BD9-81ED-4DB2-BD59-A6C34878D82A}">
                    <a16:rowId xmlns:a16="http://schemas.microsoft.com/office/drawing/2014/main" val="10005"/>
                  </a:ext>
                </a:extLst>
              </a:tr>
              <a:tr h="3543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cap="none" normalizeH="0" baseline="0" dirty="0">
                          <a:ln>
                            <a:noFill/>
                          </a:ln>
                          <a:solidFill>
                            <a:schemeClr val="tx1"/>
                          </a:solidFill>
                          <a:effectLst/>
                          <a:latin typeface="Arial" charset="0"/>
                          <a:cs typeface="Arial" charset="0"/>
                        </a:rPr>
                        <a:t>Disease control rate, i.e. confirmed CR + PR + SD (95% CI), %</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cap="none" normalizeH="0" baseline="0" dirty="0">
                          <a:ln>
                            <a:noFill/>
                          </a:ln>
                          <a:solidFill>
                            <a:schemeClr val="tx1"/>
                          </a:solidFill>
                          <a:effectLst/>
                          <a:latin typeface="Arial" charset="0"/>
                          <a:cs typeface="Arial" charset="0"/>
                        </a:rPr>
                        <a:t>56 (44.7, 67.6)</a:t>
                      </a:r>
                    </a:p>
                  </a:txBody>
                  <a:tcPr marL="45720" marR="45720" anchor="ctr" horzOverflow="overflow"/>
                </a:tc>
                <a:extLst>
                  <a:ext uri="{0D108BD9-81ED-4DB2-BD59-A6C34878D82A}">
                    <a16:rowId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1754365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NZ" sz="1800" dirty="0">
                <a:solidFill>
                  <a:srgbClr val="002850"/>
                </a:solidFill>
              </a:rPr>
              <a:t>LBA38_PR: </a:t>
            </a:r>
            <a:r>
              <a:rPr lang="en-NZ" sz="1800" dirty="0" err="1">
                <a:solidFill>
                  <a:srgbClr val="002850"/>
                </a:solidFill>
              </a:rPr>
              <a:t>Dabrafenib</a:t>
            </a:r>
            <a:r>
              <a:rPr lang="en-NZ" sz="1800" dirty="0">
                <a:solidFill>
                  <a:srgbClr val="002850"/>
                </a:solidFill>
              </a:rPr>
              <a:t> in patients with BRAF V600E-mutant advanced </a:t>
            </a:r>
            <a:br>
              <a:rPr lang="en-NZ" sz="1800" dirty="0">
                <a:solidFill>
                  <a:srgbClr val="002850"/>
                </a:solidFill>
              </a:rPr>
            </a:br>
            <a:r>
              <a:rPr lang="en-NZ" sz="1800" dirty="0">
                <a:solidFill>
                  <a:srgbClr val="002850"/>
                </a:solidFill>
              </a:rPr>
              <a:t>non-small cell lung cancer (NSCLC): A </a:t>
            </a:r>
            <a:r>
              <a:rPr lang="en-NZ" sz="1800" dirty="0" err="1">
                <a:solidFill>
                  <a:srgbClr val="002850"/>
                </a:solidFill>
              </a:rPr>
              <a:t>multicenter</a:t>
            </a:r>
            <a:r>
              <a:rPr lang="en-NZ" sz="1800" dirty="0">
                <a:solidFill>
                  <a:srgbClr val="002850"/>
                </a:solidFill>
              </a:rPr>
              <a:t>, open-label, phase II trial (BRF113928) – </a:t>
            </a:r>
            <a:r>
              <a:rPr lang="en-NZ" sz="1800" dirty="0" err="1">
                <a:solidFill>
                  <a:srgbClr val="002850"/>
                </a:solidFill>
              </a:rPr>
              <a:t>Planchard</a:t>
            </a:r>
            <a:r>
              <a:rPr lang="en-NZ" sz="1800" dirty="0">
                <a:solidFill>
                  <a:srgbClr val="002850"/>
                </a:solidFill>
              </a:rPr>
              <a:t> B et al</a:t>
            </a:r>
            <a:endParaRPr lang="en-GB" sz="1400" dirty="0"/>
          </a:p>
        </p:txBody>
      </p:sp>
      <p:sp>
        <p:nvSpPr>
          <p:cNvPr id="5123" name="Rectangle 3"/>
          <p:cNvSpPr>
            <a:spLocks noGrp="1" noChangeArrowheads="1"/>
          </p:cNvSpPr>
          <p:nvPr>
            <p:ph type="body" idx="1"/>
          </p:nvPr>
        </p:nvSpPr>
        <p:spPr/>
        <p:txBody>
          <a:bodyPr/>
          <a:lstStyle/>
          <a:p>
            <a:pPr>
              <a:spcAft>
                <a:spcPts val="0"/>
              </a:spcAft>
            </a:pPr>
            <a:r>
              <a:rPr lang="en-GB" sz="1600" b="1" dirty="0"/>
              <a:t>Key results (cont.)</a:t>
            </a:r>
          </a:p>
          <a:p>
            <a:pPr lvl="1">
              <a:spcAft>
                <a:spcPts val="0"/>
              </a:spcAft>
            </a:pPr>
            <a:r>
              <a:rPr lang="en-NZ" sz="1600" dirty="0"/>
              <a:t>Median duration of response: 11.8 months with 48% responders progressed</a:t>
            </a:r>
          </a:p>
          <a:p>
            <a:pPr lvl="1">
              <a:spcAft>
                <a:spcPts val="0"/>
              </a:spcAft>
            </a:pPr>
            <a:r>
              <a:rPr lang="en-NZ" sz="1600" dirty="0"/>
              <a:t>Median PFS: 5.5 months with 62% patients progressed or died</a:t>
            </a:r>
          </a:p>
          <a:p>
            <a:pPr lvl="1">
              <a:spcAft>
                <a:spcPts val="0"/>
              </a:spcAft>
            </a:pPr>
            <a:endParaRPr lang="en-NZ" sz="1600" dirty="0"/>
          </a:p>
          <a:p>
            <a:pPr lvl="1">
              <a:spcAft>
                <a:spcPts val="0"/>
              </a:spcAft>
            </a:pPr>
            <a:endParaRPr lang="en-NZ" sz="1600" dirty="0"/>
          </a:p>
          <a:p>
            <a:pPr lvl="1">
              <a:spcAft>
                <a:spcPts val="0"/>
              </a:spcAft>
            </a:pPr>
            <a:endParaRPr lang="en-NZ" sz="1600" dirty="0"/>
          </a:p>
          <a:p>
            <a:pPr lvl="1">
              <a:spcAft>
                <a:spcPts val="0"/>
              </a:spcAft>
            </a:pPr>
            <a:endParaRPr lang="en-NZ" sz="1600" dirty="0"/>
          </a:p>
          <a:p>
            <a:pPr lvl="1">
              <a:spcAft>
                <a:spcPts val="0"/>
              </a:spcAft>
            </a:pPr>
            <a:endParaRPr lang="en-NZ" sz="1600" dirty="0"/>
          </a:p>
          <a:p>
            <a:pPr lvl="1">
              <a:spcAft>
                <a:spcPts val="0"/>
              </a:spcAft>
            </a:pPr>
            <a:endParaRPr lang="en-NZ" sz="1600" dirty="0"/>
          </a:p>
          <a:p>
            <a:pPr lvl="1">
              <a:spcAft>
                <a:spcPts val="0"/>
              </a:spcAft>
            </a:pPr>
            <a:endParaRPr lang="en-NZ" sz="1600" dirty="0"/>
          </a:p>
          <a:p>
            <a:pPr lvl="1">
              <a:spcAft>
                <a:spcPts val="0"/>
              </a:spcAft>
            </a:pPr>
            <a:endParaRPr lang="en-NZ" sz="1600" dirty="0"/>
          </a:p>
          <a:p>
            <a:pPr lvl="1">
              <a:spcAft>
                <a:spcPts val="0"/>
              </a:spcAft>
            </a:pPr>
            <a:endParaRPr lang="en-NZ" sz="1600" dirty="0"/>
          </a:p>
          <a:p>
            <a:pPr lvl="1">
              <a:spcAft>
                <a:spcPts val="0"/>
              </a:spcAft>
            </a:pPr>
            <a:endParaRPr lang="en-NZ" sz="1600" dirty="0"/>
          </a:p>
          <a:p>
            <a:pPr lvl="1">
              <a:spcAft>
                <a:spcPts val="0"/>
              </a:spcAft>
            </a:pPr>
            <a:endParaRPr lang="en-NZ" sz="1600" dirty="0"/>
          </a:p>
          <a:p>
            <a:pPr lvl="1">
              <a:spcAft>
                <a:spcPts val="0"/>
              </a:spcAft>
            </a:pPr>
            <a:endParaRPr lang="en-NZ" sz="1600" dirty="0"/>
          </a:p>
          <a:p>
            <a:pPr marL="252412" lvl="1" indent="0">
              <a:spcAft>
                <a:spcPts val="0"/>
              </a:spcAft>
              <a:buNone/>
            </a:pPr>
            <a:endParaRPr lang="en-NZ" sz="1600" dirty="0"/>
          </a:p>
          <a:p>
            <a:pPr marL="252412" lvl="1" indent="0">
              <a:lnSpc>
                <a:spcPct val="80000"/>
              </a:lnSpc>
              <a:spcAft>
                <a:spcPts val="0"/>
              </a:spcAft>
              <a:buNone/>
            </a:pPr>
            <a:br>
              <a:rPr lang="en-NZ" sz="1600" dirty="0"/>
            </a:br>
            <a:endParaRPr lang="en-NZ" sz="1600" dirty="0"/>
          </a:p>
          <a:p>
            <a:pPr>
              <a:spcAft>
                <a:spcPts val="0"/>
              </a:spcAft>
            </a:pPr>
            <a:r>
              <a:rPr lang="en-NZ" sz="1600" b="1" dirty="0"/>
              <a:t>Conclusion</a:t>
            </a:r>
          </a:p>
          <a:p>
            <a:pPr lvl="1">
              <a:spcAft>
                <a:spcPts val="0"/>
              </a:spcAft>
            </a:pPr>
            <a:r>
              <a:rPr lang="en-NZ" sz="1600" dirty="0"/>
              <a:t>Dabrafenib showed clinically meaningful antitumour activity with durable objective responses in BRAF V600E mutated NSCLC</a:t>
            </a:r>
          </a:p>
        </p:txBody>
      </p:sp>
      <p:sp>
        <p:nvSpPr>
          <p:cNvPr id="5124" name="Text Box 4"/>
          <p:cNvSpPr txBox="1">
            <a:spLocks noChangeArrowheads="1"/>
          </p:cNvSpPr>
          <p:nvPr/>
        </p:nvSpPr>
        <p:spPr bwMode="auto">
          <a:xfrm>
            <a:off x="4478210" y="6474897"/>
            <a:ext cx="444512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err="1"/>
              <a:t>Planchard</a:t>
            </a:r>
            <a:r>
              <a:rPr lang="en-NZ" sz="1200" dirty="0"/>
              <a:t> </a:t>
            </a:r>
            <a:r>
              <a:rPr lang="en-GB" sz="1200" dirty="0">
                <a:solidFill>
                  <a:srgbClr val="363636"/>
                </a:solidFill>
              </a:rPr>
              <a:t>et 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LBA38_PR</a:t>
            </a:r>
            <a:endParaRPr lang="en-GB" sz="1200" dirty="0"/>
          </a:p>
        </p:txBody>
      </p:sp>
      <p:sp>
        <p:nvSpPr>
          <p:cNvPr id="9" name="Text Box 5"/>
          <p:cNvSpPr txBox="1">
            <a:spLocks noChangeArrowheads="1"/>
          </p:cNvSpPr>
          <p:nvPr/>
        </p:nvSpPr>
        <p:spPr bwMode="auto">
          <a:xfrm>
            <a:off x="231775" y="6474897"/>
            <a:ext cx="412686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a:t>*62% of patients progressed or died</a:t>
            </a:r>
          </a:p>
        </p:txBody>
      </p:sp>
      <p:grpSp>
        <p:nvGrpSpPr>
          <p:cNvPr id="7" name="Group 6"/>
          <p:cNvGrpSpPr/>
          <p:nvPr/>
        </p:nvGrpSpPr>
        <p:grpSpPr>
          <a:xfrm>
            <a:off x="168099" y="2115955"/>
            <a:ext cx="7564881" cy="3488946"/>
            <a:chOff x="637248" y="2149848"/>
            <a:chExt cx="7564881" cy="3488946"/>
          </a:xfrm>
        </p:grpSpPr>
        <p:cxnSp>
          <p:nvCxnSpPr>
            <p:cNvPr id="8" name="Straight Arrow Connector 7"/>
            <p:cNvCxnSpPr/>
            <p:nvPr/>
          </p:nvCxnSpPr>
          <p:spPr>
            <a:xfrm>
              <a:off x="7851282" y="2264927"/>
              <a:ext cx="139083"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587465" y="3389283"/>
              <a:ext cx="139083"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524489" y="2762938"/>
              <a:ext cx="139083"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589106" y="5132395"/>
              <a:ext cx="139083"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55576" y="5318859"/>
              <a:ext cx="72679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55576" y="5318859"/>
              <a:ext cx="0" cy="95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66726" y="5318859"/>
              <a:ext cx="0" cy="95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377876" y="5318859"/>
              <a:ext cx="0" cy="95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689026" y="5318859"/>
              <a:ext cx="0" cy="95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968426" y="5318859"/>
              <a:ext cx="0" cy="95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66876" y="5318859"/>
              <a:ext cx="0" cy="95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565326" y="5318859"/>
              <a:ext cx="0" cy="95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82826" y="5318859"/>
              <a:ext cx="0" cy="95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193976" y="5318859"/>
              <a:ext cx="0" cy="95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505126" y="5318859"/>
              <a:ext cx="0" cy="95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803576" y="5318859"/>
              <a:ext cx="0" cy="95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108376" y="5318859"/>
              <a:ext cx="0" cy="95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413176" y="5318859"/>
              <a:ext cx="0" cy="95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717976" y="5318859"/>
              <a:ext cx="0" cy="95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010076" y="5318859"/>
              <a:ext cx="0" cy="95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314876" y="5318859"/>
              <a:ext cx="0" cy="95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619676" y="5318859"/>
              <a:ext cx="0" cy="95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924476" y="5318859"/>
              <a:ext cx="0" cy="95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229276" y="5318859"/>
              <a:ext cx="0" cy="95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534076" y="5318859"/>
              <a:ext cx="0" cy="95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832526" y="5318859"/>
              <a:ext cx="0" cy="95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37326" y="5318859"/>
              <a:ext cx="0" cy="95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442126" y="5318859"/>
              <a:ext cx="0" cy="95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27876" y="5318859"/>
              <a:ext cx="0" cy="95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18162" y="5318859"/>
              <a:ext cx="0" cy="95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880276" y="5318859"/>
              <a:ext cx="0" cy="571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587630" y="5318859"/>
              <a:ext cx="0" cy="571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292179" y="5318859"/>
              <a:ext cx="0" cy="571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982703" y="5318859"/>
              <a:ext cx="0" cy="571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673227" y="5318859"/>
              <a:ext cx="0" cy="571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366556" y="5318859"/>
              <a:ext cx="0" cy="571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76715" y="5318859"/>
              <a:ext cx="0" cy="571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770044" y="5318859"/>
              <a:ext cx="0" cy="571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463373" y="5318859"/>
              <a:ext cx="0" cy="571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167922" y="5318859"/>
              <a:ext cx="0" cy="571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858446" y="5318859"/>
              <a:ext cx="0" cy="571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48970" y="5318859"/>
              <a:ext cx="0" cy="571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261934" y="5318859"/>
              <a:ext cx="0" cy="571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952458" y="5318859"/>
              <a:ext cx="0" cy="571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657007" y="5318859"/>
              <a:ext cx="0" cy="571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355946" y="5318859"/>
              <a:ext cx="0" cy="571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049275" y="5318859"/>
              <a:ext cx="0" cy="571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731384" y="5318859"/>
              <a:ext cx="0" cy="571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438738" y="5318859"/>
              <a:ext cx="0" cy="571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129262" y="5318859"/>
              <a:ext cx="0" cy="571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828201" y="5318859"/>
              <a:ext cx="0" cy="571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532750" y="5318859"/>
              <a:ext cx="0" cy="571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226079" y="5318859"/>
              <a:ext cx="0" cy="571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919408" y="5318859"/>
              <a:ext cx="0" cy="571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637248" y="5361795"/>
              <a:ext cx="7564881" cy="276999"/>
              <a:chOff x="637248" y="5361795"/>
              <a:chExt cx="7564881" cy="276999"/>
            </a:xfrm>
          </p:grpSpPr>
          <p:sp>
            <p:nvSpPr>
              <p:cNvPr id="104" name="TextBox 61"/>
              <p:cNvSpPr txBox="1"/>
              <p:nvPr/>
            </p:nvSpPr>
            <p:spPr>
              <a:xfrm>
                <a:off x="637248" y="5361795"/>
                <a:ext cx="269626"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Arial" panose="020B0604020202020204" pitchFamily="34" charset="0"/>
                    <a:cs typeface="Arial" panose="020B0604020202020204" pitchFamily="34" charset="0"/>
                  </a:rPr>
                  <a:t>0</a:t>
                </a:r>
              </a:p>
            </p:txBody>
          </p:sp>
          <p:sp>
            <p:nvSpPr>
              <p:cNvPr id="105" name="TextBox 62"/>
              <p:cNvSpPr txBox="1"/>
              <p:nvPr/>
            </p:nvSpPr>
            <p:spPr>
              <a:xfrm>
                <a:off x="932131" y="5361795"/>
                <a:ext cx="269626"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Arial" panose="020B0604020202020204" pitchFamily="34" charset="0"/>
                    <a:cs typeface="Arial" panose="020B0604020202020204" pitchFamily="34" charset="0"/>
                  </a:rPr>
                  <a:t>1</a:t>
                </a:r>
              </a:p>
            </p:txBody>
          </p:sp>
          <p:sp>
            <p:nvSpPr>
              <p:cNvPr id="106" name="TextBox 63"/>
              <p:cNvSpPr txBox="1"/>
              <p:nvPr/>
            </p:nvSpPr>
            <p:spPr>
              <a:xfrm>
                <a:off x="1245304" y="5361795"/>
                <a:ext cx="269626"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Arial" panose="020B0604020202020204" pitchFamily="34" charset="0"/>
                    <a:cs typeface="Arial" panose="020B0604020202020204" pitchFamily="34" charset="0"/>
                  </a:rPr>
                  <a:t>2</a:t>
                </a:r>
              </a:p>
            </p:txBody>
          </p:sp>
          <p:sp>
            <p:nvSpPr>
              <p:cNvPr id="107" name="TextBox 64"/>
              <p:cNvSpPr txBox="1"/>
              <p:nvPr/>
            </p:nvSpPr>
            <p:spPr>
              <a:xfrm>
                <a:off x="1554819" y="5361795"/>
                <a:ext cx="269626"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Arial" panose="020B0604020202020204" pitchFamily="34" charset="0"/>
                    <a:cs typeface="Arial" panose="020B0604020202020204" pitchFamily="34" charset="0"/>
                  </a:rPr>
                  <a:t>3</a:t>
                </a:r>
              </a:p>
            </p:txBody>
          </p:sp>
          <p:sp>
            <p:nvSpPr>
              <p:cNvPr id="108" name="TextBox 65"/>
              <p:cNvSpPr txBox="1"/>
              <p:nvPr/>
            </p:nvSpPr>
            <p:spPr>
              <a:xfrm>
                <a:off x="1831412" y="5361795"/>
                <a:ext cx="269626"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Arial" panose="020B0604020202020204" pitchFamily="34" charset="0"/>
                    <a:cs typeface="Arial" panose="020B0604020202020204" pitchFamily="34" charset="0"/>
                  </a:rPr>
                  <a:t>4</a:t>
                </a:r>
              </a:p>
            </p:txBody>
          </p:sp>
          <p:sp>
            <p:nvSpPr>
              <p:cNvPr id="109" name="TextBox 66"/>
              <p:cNvSpPr txBox="1"/>
              <p:nvPr/>
            </p:nvSpPr>
            <p:spPr>
              <a:xfrm>
                <a:off x="2133611" y="5361795"/>
                <a:ext cx="269626"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Arial" panose="020B0604020202020204" pitchFamily="34" charset="0"/>
                    <a:cs typeface="Arial" panose="020B0604020202020204" pitchFamily="34" charset="0"/>
                  </a:rPr>
                  <a:t>5</a:t>
                </a:r>
              </a:p>
            </p:txBody>
          </p:sp>
          <p:sp>
            <p:nvSpPr>
              <p:cNvPr id="110" name="TextBox 67"/>
              <p:cNvSpPr txBox="1"/>
              <p:nvPr/>
            </p:nvSpPr>
            <p:spPr>
              <a:xfrm>
                <a:off x="2432152" y="5361795"/>
                <a:ext cx="269626"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Arial" panose="020B0604020202020204" pitchFamily="34" charset="0"/>
                    <a:cs typeface="Arial" panose="020B0604020202020204" pitchFamily="34" charset="0"/>
                  </a:rPr>
                  <a:t>6</a:t>
                </a:r>
              </a:p>
            </p:txBody>
          </p:sp>
          <p:sp>
            <p:nvSpPr>
              <p:cNvPr id="111" name="TextBox 68"/>
              <p:cNvSpPr txBox="1"/>
              <p:nvPr/>
            </p:nvSpPr>
            <p:spPr>
              <a:xfrm>
                <a:off x="2745325" y="5361795"/>
                <a:ext cx="269626"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Arial" panose="020B0604020202020204" pitchFamily="34" charset="0"/>
                    <a:cs typeface="Arial" panose="020B0604020202020204" pitchFamily="34" charset="0"/>
                  </a:rPr>
                  <a:t>7</a:t>
                </a:r>
              </a:p>
            </p:txBody>
          </p:sp>
          <p:sp>
            <p:nvSpPr>
              <p:cNvPr id="112" name="TextBox 69"/>
              <p:cNvSpPr txBox="1"/>
              <p:nvPr/>
            </p:nvSpPr>
            <p:spPr>
              <a:xfrm>
                <a:off x="3058498" y="5361795"/>
                <a:ext cx="269626"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Arial" panose="020B0604020202020204" pitchFamily="34" charset="0"/>
                    <a:cs typeface="Arial" panose="020B0604020202020204" pitchFamily="34" charset="0"/>
                  </a:rPr>
                  <a:t>8</a:t>
                </a:r>
              </a:p>
            </p:txBody>
          </p:sp>
          <p:sp>
            <p:nvSpPr>
              <p:cNvPr id="113" name="TextBox 70"/>
              <p:cNvSpPr txBox="1"/>
              <p:nvPr/>
            </p:nvSpPr>
            <p:spPr>
              <a:xfrm>
                <a:off x="3371671" y="5361795"/>
                <a:ext cx="269626"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Arial" panose="020B0604020202020204" pitchFamily="34" charset="0"/>
                    <a:cs typeface="Arial" panose="020B0604020202020204" pitchFamily="34" charset="0"/>
                  </a:rPr>
                  <a:t>9</a:t>
                </a:r>
              </a:p>
            </p:txBody>
          </p:sp>
          <p:sp>
            <p:nvSpPr>
              <p:cNvPr id="114" name="TextBox 71"/>
              <p:cNvSpPr txBox="1"/>
              <p:nvPr/>
            </p:nvSpPr>
            <p:spPr>
              <a:xfrm>
                <a:off x="3631391" y="5361795"/>
                <a:ext cx="354584"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Arial" panose="020B0604020202020204" pitchFamily="34" charset="0"/>
                    <a:cs typeface="Arial" panose="020B0604020202020204" pitchFamily="34" charset="0"/>
                  </a:rPr>
                  <a:t>10</a:t>
                </a:r>
              </a:p>
            </p:txBody>
          </p:sp>
          <p:sp>
            <p:nvSpPr>
              <p:cNvPr id="115" name="TextBox 72"/>
              <p:cNvSpPr txBox="1"/>
              <p:nvPr/>
            </p:nvSpPr>
            <p:spPr>
              <a:xfrm>
                <a:off x="3939296" y="5361795"/>
                <a:ext cx="343172"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Arial" panose="020B0604020202020204" pitchFamily="34" charset="0"/>
                    <a:cs typeface="Arial" panose="020B0604020202020204" pitchFamily="34" charset="0"/>
                  </a:rPr>
                  <a:t>11</a:t>
                </a:r>
              </a:p>
            </p:txBody>
          </p:sp>
          <p:sp>
            <p:nvSpPr>
              <p:cNvPr id="116" name="TextBox 73"/>
              <p:cNvSpPr txBox="1"/>
              <p:nvPr/>
            </p:nvSpPr>
            <p:spPr>
              <a:xfrm>
                <a:off x="4239447" y="5361795"/>
                <a:ext cx="354584"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Arial" panose="020B0604020202020204" pitchFamily="34" charset="0"/>
                    <a:cs typeface="Arial" panose="020B0604020202020204" pitchFamily="34" charset="0"/>
                  </a:rPr>
                  <a:t>12</a:t>
                </a:r>
              </a:p>
            </p:txBody>
          </p:sp>
          <p:sp>
            <p:nvSpPr>
              <p:cNvPr id="117" name="TextBox 74"/>
              <p:cNvSpPr txBox="1"/>
              <p:nvPr/>
            </p:nvSpPr>
            <p:spPr>
              <a:xfrm>
                <a:off x="4545304" y="5361795"/>
                <a:ext cx="354584"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Arial" panose="020B0604020202020204" pitchFamily="34" charset="0"/>
                    <a:cs typeface="Arial" panose="020B0604020202020204" pitchFamily="34" charset="0"/>
                  </a:rPr>
                  <a:t>13</a:t>
                </a:r>
              </a:p>
            </p:txBody>
          </p:sp>
          <p:sp>
            <p:nvSpPr>
              <p:cNvPr id="118" name="TextBox 75"/>
              <p:cNvSpPr txBox="1"/>
              <p:nvPr/>
            </p:nvSpPr>
            <p:spPr>
              <a:xfrm>
                <a:off x="4836529" y="5361795"/>
                <a:ext cx="354584"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Arial" panose="020B0604020202020204" pitchFamily="34" charset="0"/>
                    <a:cs typeface="Arial" panose="020B0604020202020204" pitchFamily="34" charset="0"/>
                  </a:rPr>
                  <a:t>14</a:t>
                </a:r>
              </a:p>
            </p:txBody>
          </p:sp>
          <p:sp>
            <p:nvSpPr>
              <p:cNvPr id="119" name="TextBox 76"/>
              <p:cNvSpPr txBox="1"/>
              <p:nvPr/>
            </p:nvSpPr>
            <p:spPr>
              <a:xfrm>
                <a:off x="5138728" y="5361795"/>
                <a:ext cx="354584"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Arial" panose="020B0604020202020204" pitchFamily="34" charset="0"/>
                    <a:cs typeface="Arial" panose="020B0604020202020204" pitchFamily="34" charset="0"/>
                  </a:rPr>
                  <a:t>15</a:t>
                </a:r>
              </a:p>
            </p:txBody>
          </p:sp>
          <p:sp>
            <p:nvSpPr>
              <p:cNvPr id="120" name="TextBox 77"/>
              <p:cNvSpPr txBox="1"/>
              <p:nvPr/>
            </p:nvSpPr>
            <p:spPr>
              <a:xfrm>
                <a:off x="5440927" y="5361795"/>
                <a:ext cx="354584"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Arial" panose="020B0604020202020204" pitchFamily="34" charset="0"/>
                    <a:cs typeface="Arial" panose="020B0604020202020204" pitchFamily="34" charset="0"/>
                  </a:rPr>
                  <a:t>16</a:t>
                </a:r>
              </a:p>
            </p:txBody>
          </p:sp>
          <p:sp>
            <p:nvSpPr>
              <p:cNvPr id="121" name="TextBox 78"/>
              <p:cNvSpPr txBox="1"/>
              <p:nvPr/>
            </p:nvSpPr>
            <p:spPr>
              <a:xfrm>
                <a:off x="5750442" y="5361795"/>
                <a:ext cx="354584"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Arial" panose="020B0604020202020204" pitchFamily="34" charset="0"/>
                    <a:cs typeface="Arial" panose="020B0604020202020204" pitchFamily="34" charset="0"/>
                  </a:rPr>
                  <a:t>17</a:t>
                </a:r>
              </a:p>
            </p:txBody>
          </p:sp>
          <p:sp>
            <p:nvSpPr>
              <p:cNvPr id="122" name="TextBox 79"/>
              <p:cNvSpPr txBox="1"/>
              <p:nvPr/>
            </p:nvSpPr>
            <p:spPr>
              <a:xfrm>
                <a:off x="6056299" y="5361795"/>
                <a:ext cx="354584"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Arial" panose="020B0604020202020204" pitchFamily="34" charset="0"/>
                    <a:cs typeface="Arial" panose="020B0604020202020204" pitchFamily="34" charset="0"/>
                  </a:rPr>
                  <a:t>18</a:t>
                </a:r>
              </a:p>
            </p:txBody>
          </p:sp>
          <p:sp>
            <p:nvSpPr>
              <p:cNvPr id="123" name="TextBox 80"/>
              <p:cNvSpPr txBox="1"/>
              <p:nvPr/>
            </p:nvSpPr>
            <p:spPr>
              <a:xfrm>
                <a:off x="6358498" y="5361795"/>
                <a:ext cx="354584"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Arial" panose="020B0604020202020204" pitchFamily="34" charset="0"/>
                    <a:cs typeface="Arial" panose="020B0604020202020204" pitchFamily="34" charset="0"/>
                  </a:rPr>
                  <a:t>19</a:t>
                </a:r>
              </a:p>
            </p:txBody>
          </p:sp>
          <p:sp>
            <p:nvSpPr>
              <p:cNvPr id="124" name="TextBox 81"/>
              <p:cNvSpPr txBox="1"/>
              <p:nvPr/>
            </p:nvSpPr>
            <p:spPr>
              <a:xfrm>
                <a:off x="6653381" y="5361795"/>
                <a:ext cx="354584"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Arial" panose="020B0604020202020204" pitchFamily="34" charset="0"/>
                    <a:cs typeface="Arial" panose="020B0604020202020204" pitchFamily="34" charset="0"/>
                  </a:rPr>
                  <a:t>20</a:t>
                </a:r>
              </a:p>
            </p:txBody>
          </p:sp>
          <p:sp>
            <p:nvSpPr>
              <p:cNvPr id="125" name="TextBox 82"/>
              <p:cNvSpPr txBox="1"/>
              <p:nvPr/>
            </p:nvSpPr>
            <p:spPr>
              <a:xfrm>
                <a:off x="6955580" y="5361795"/>
                <a:ext cx="354584"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Arial" panose="020B0604020202020204" pitchFamily="34" charset="0"/>
                    <a:cs typeface="Arial" panose="020B0604020202020204" pitchFamily="34" charset="0"/>
                  </a:rPr>
                  <a:t>21</a:t>
                </a:r>
              </a:p>
            </p:txBody>
          </p:sp>
          <p:sp>
            <p:nvSpPr>
              <p:cNvPr id="126" name="TextBox 83"/>
              <p:cNvSpPr txBox="1"/>
              <p:nvPr/>
            </p:nvSpPr>
            <p:spPr>
              <a:xfrm>
                <a:off x="7257779" y="5361795"/>
                <a:ext cx="354584"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Arial" panose="020B0604020202020204" pitchFamily="34" charset="0"/>
                    <a:cs typeface="Arial" panose="020B0604020202020204" pitchFamily="34" charset="0"/>
                  </a:rPr>
                  <a:t>22</a:t>
                </a:r>
              </a:p>
            </p:txBody>
          </p:sp>
          <p:sp>
            <p:nvSpPr>
              <p:cNvPr id="127" name="TextBox 84"/>
              <p:cNvSpPr txBox="1"/>
              <p:nvPr/>
            </p:nvSpPr>
            <p:spPr>
              <a:xfrm>
                <a:off x="7552662" y="5361795"/>
                <a:ext cx="354584"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Arial" panose="020B0604020202020204" pitchFamily="34" charset="0"/>
                    <a:cs typeface="Arial" panose="020B0604020202020204" pitchFamily="34" charset="0"/>
                  </a:rPr>
                  <a:t>23</a:t>
                </a:r>
              </a:p>
            </p:txBody>
          </p:sp>
          <p:sp>
            <p:nvSpPr>
              <p:cNvPr id="128" name="TextBox 85"/>
              <p:cNvSpPr txBox="1"/>
              <p:nvPr/>
            </p:nvSpPr>
            <p:spPr>
              <a:xfrm>
                <a:off x="7847545" y="5361795"/>
                <a:ext cx="354584"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Arial" panose="020B0604020202020204" pitchFamily="34" charset="0"/>
                    <a:cs typeface="Arial" panose="020B0604020202020204" pitchFamily="34" charset="0"/>
                  </a:rPr>
                  <a:t>24</a:t>
                </a:r>
              </a:p>
            </p:txBody>
          </p:sp>
        </p:grpSp>
        <p:sp>
          <p:nvSpPr>
            <p:cNvPr id="64" name="TextBox 87"/>
            <p:cNvSpPr txBox="1"/>
            <p:nvPr/>
          </p:nvSpPr>
          <p:spPr>
            <a:xfrm>
              <a:off x="2479955" y="4107788"/>
              <a:ext cx="1993023"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latin typeface="Arial" panose="020B0604020202020204" pitchFamily="34" charset="0"/>
                  <a:cs typeface="Arial" panose="020B0604020202020204" pitchFamily="34" charset="0"/>
                </a:rPr>
                <a:t>Number of prior systemic anti-cancer therapy regimens for </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metastatic disease:</a:t>
              </a:r>
            </a:p>
          </p:txBody>
        </p:sp>
        <p:sp>
          <p:nvSpPr>
            <p:cNvPr id="65" name="Rectangle 64"/>
            <p:cNvSpPr/>
            <p:nvPr/>
          </p:nvSpPr>
          <p:spPr>
            <a:xfrm>
              <a:off x="755576" y="2224583"/>
              <a:ext cx="7124700" cy="843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GB">
                <a:solidFill>
                  <a:schemeClr val="tx2"/>
                </a:solidFill>
              </a:endParaRPr>
            </a:p>
          </p:txBody>
        </p:sp>
        <p:sp>
          <p:nvSpPr>
            <p:cNvPr id="66" name="Rectangle 65"/>
            <p:cNvSpPr/>
            <p:nvPr/>
          </p:nvSpPr>
          <p:spPr>
            <a:xfrm>
              <a:off x="755576" y="2718031"/>
              <a:ext cx="3776909" cy="843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GB">
                <a:solidFill>
                  <a:schemeClr val="tx2"/>
                </a:solidFill>
              </a:endParaRPr>
            </a:p>
          </p:txBody>
        </p:sp>
        <p:sp>
          <p:nvSpPr>
            <p:cNvPr id="67" name="Rectangle 66"/>
            <p:cNvSpPr/>
            <p:nvPr/>
          </p:nvSpPr>
          <p:spPr>
            <a:xfrm>
              <a:off x="755576" y="2840841"/>
              <a:ext cx="3728225" cy="843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GB">
                <a:solidFill>
                  <a:schemeClr val="tx2"/>
                </a:solidFill>
              </a:endParaRPr>
            </a:p>
          </p:txBody>
        </p:sp>
        <p:sp>
          <p:nvSpPr>
            <p:cNvPr id="68" name="Rectangle 67"/>
            <p:cNvSpPr/>
            <p:nvPr/>
          </p:nvSpPr>
          <p:spPr>
            <a:xfrm>
              <a:off x="755576" y="3347111"/>
              <a:ext cx="2851717" cy="843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GB">
                <a:solidFill>
                  <a:schemeClr val="tx2"/>
                </a:solidFill>
              </a:endParaRPr>
            </a:p>
          </p:txBody>
        </p:sp>
        <p:sp>
          <p:nvSpPr>
            <p:cNvPr id="69" name="Rectangle 68"/>
            <p:cNvSpPr/>
            <p:nvPr/>
          </p:nvSpPr>
          <p:spPr>
            <a:xfrm>
              <a:off x="755576" y="3472323"/>
              <a:ext cx="2616095" cy="843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GB">
                <a:solidFill>
                  <a:schemeClr val="tx2"/>
                </a:solidFill>
              </a:endParaRPr>
            </a:p>
          </p:txBody>
        </p:sp>
        <p:sp>
          <p:nvSpPr>
            <p:cNvPr id="70" name="Rectangle 69"/>
            <p:cNvSpPr/>
            <p:nvPr/>
          </p:nvSpPr>
          <p:spPr>
            <a:xfrm>
              <a:off x="755576" y="3956581"/>
              <a:ext cx="1683162" cy="843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GB">
                <a:solidFill>
                  <a:schemeClr val="tx2"/>
                </a:solidFill>
              </a:endParaRPr>
            </a:p>
          </p:txBody>
        </p:sp>
        <p:sp>
          <p:nvSpPr>
            <p:cNvPr id="71" name="Rectangle 70"/>
            <p:cNvSpPr/>
            <p:nvPr/>
          </p:nvSpPr>
          <p:spPr>
            <a:xfrm>
              <a:off x="755576" y="4088153"/>
              <a:ext cx="1647661" cy="843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GB">
                <a:solidFill>
                  <a:schemeClr val="tx2"/>
                </a:solidFill>
              </a:endParaRPr>
            </a:p>
          </p:txBody>
        </p:sp>
        <p:sp>
          <p:nvSpPr>
            <p:cNvPr id="72" name="Rectangle 71"/>
            <p:cNvSpPr/>
            <p:nvPr/>
          </p:nvSpPr>
          <p:spPr>
            <a:xfrm>
              <a:off x="755576" y="4208881"/>
              <a:ext cx="1378035" cy="843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GB">
                <a:solidFill>
                  <a:schemeClr val="tx2"/>
                </a:solidFill>
              </a:endParaRPr>
            </a:p>
          </p:txBody>
        </p:sp>
        <p:sp>
          <p:nvSpPr>
            <p:cNvPr id="73" name="Rectangle 72"/>
            <p:cNvSpPr/>
            <p:nvPr/>
          </p:nvSpPr>
          <p:spPr>
            <a:xfrm>
              <a:off x="755576" y="4849717"/>
              <a:ext cx="871997" cy="843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GB">
                <a:solidFill>
                  <a:schemeClr val="tx2"/>
                </a:solidFill>
              </a:endParaRPr>
            </a:p>
          </p:txBody>
        </p:sp>
        <p:sp>
          <p:nvSpPr>
            <p:cNvPr id="74" name="Rectangle 73"/>
            <p:cNvSpPr/>
            <p:nvPr/>
          </p:nvSpPr>
          <p:spPr>
            <a:xfrm>
              <a:off x="755576" y="5084613"/>
              <a:ext cx="871997" cy="843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GB">
                <a:solidFill>
                  <a:schemeClr val="tx2"/>
                </a:solidFill>
              </a:endParaRPr>
            </a:p>
          </p:txBody>
        </p:sp>
        <p:cxnSp>
          <p:nvCxnSpPr>
            <p:cNvPr id="75" name="Straight Arrow Connector 74"/>
            <p:cNvCxnSpPr/>
            <p:nvPr/>
          </p:nvCxnSpPr>
          <p:spPr>
            <a:xfrm>
              <a:off x="1994528" y="4636725"/>
              <a:ext cx="139083"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2007845" y="4513917"/>
              <a:ext cx="139083"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2403237" y="4004293"/>
              <a:ext cx="139083"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2823115" y="3893548"/>
              <a:ext cx="139083"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3669600" y="3270134"/>
              <a:ext cx="139083"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3669600" y="3137951"/>
              <a:ext cx="139083"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5352313" y="2632906"/>
              <a:ext cx="139083"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6271800" y="2518478"/>
              <a:ext cx="139083"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6375747" y="2392214"/>
              <a:ext cx="139083"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755576" y="2350352"/>
              <a:ext cx="5655307" cy="84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GB">
                <a:solidFill>
                  <a:schemeClr val="tx2"/>
                </a:solidFill>
              </a:endParaRPr>
            </a:p>
          </p:txBody>
        </p:sp>
        <p:sp>
          <p:nvSpPr>
            <p:cNvPr id="85" name="Rectangle 84"/>
            <p:cNvSpPr/>
            <p:nvPr/>
          </p:nvSpPr>
          <p:spPr>
            <a:xfrm>
              <a:off x="755576" y="2468762"/>
              <a:ext cx="5560243" cy="84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GB">
                <a:solidFill>
                  <a:schemeClr val="tx2"/>
                </a:solidFill>
              </a:endParaRPr>
            </a:p>
          </p:txBody>
        </p:sp>
        <p:sp>
          <p:nvSpPr>
            <p:cNvPr id="86" name="Rectangle 85"/>
            <p:cNvSpPr/>
            <p:nvPr/>
          </p:nvSpPr>
          <p:spPr>
            <a:xfrm>
              <a:off x="755576" y="2593970"/>
              <a:ext cx="4635645" cy="84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GB">
                <a:solidFill>
                  <a:schemeClr val="tx2"/>
                </a:solidFill>
              </a:endParaRPr>
            </a:p>
          </p:txBody>
        </p:sp>
        <p:sp>
          <p:nvSpPr>
            <p:cNvPr id="87" name="Rectangle 86"/>
            <p:cNvSpPr/>
            <p:nvPr/>
          </p:nvSpPr>
          <p:spPr>
            <a:xfrm>
              <a:off x="755577" y="2971149"/>
              <a:ext cx="3589226" cy="84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GB">
                <a:solidFill>
                  <a:schemeClr val="tx2"/>
                </a:solidFill>
              </a:endParaRPr>
            </a:p>
          </p:txBody>
        </p:sp>
        <p:sp>
          <p:nvSpPr>
            <p:cNvPr id="88" name="Rectangle 87"/>
            <p:cNvSpPr/>
            <p:nvPr/>
          </p:nvSpPr>
          <p:spPr>
            <a:xfrm>
              <a:off x="755577" y="3098584"/>
              <a:ext cx="2938488" cy="84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GB">
                <a:solidFill>
                  <a:schemeClr val="tx2"/>
                </a:solidFill>
              </a:endParaRPr>
            </a:p>
          </p:txBody>
        </p:sp>
        <p:sp>
          <p:nvSpPr>
            <p:cNvPr id="89" name="Rectangle 88"/>
            <p:cNvSpPr/>
            <p:nvPr/>
          </p:nvSpPr>
          <p:spPr>
            <a:xfrm>
              <a:off x="755576" y="3214799"/>
              <a:ext cx="2938489" cy="84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GB">
                <a:solidFill>
                  <a:schemeClr val="tx2"/>
                </a:solidFill>
              </a:endParaRPr>
            </a:p>
          </p:txBody>
        </p:sp>
        <p:sp>
          <p:nvSpPr>
            <p:cNvPr id="90" name="Rectangle 89"/>
            <p:cNvSpPr/>
            <p:nvPr/>
          </p:nvSpPr>
          <p:spPr>
            <a:xfrm>
              <a:off x="755576" y="3596399"/>
              <a:ext cx="2259375" cy="84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GB">
                <a:solidFill>
                  <a:schemeClr val="tx2"/>
                </a:solidFill>
              </a:endParaRPr>
            </a:p>
          </p:txBody>
        </p:sp>
        <p:sp>
          <p:nvSpPr>
            <p:cNvPr id="91" name="Rectangle 90"/>
            <p:cNvSpPr/>
            <p:nvPr/>
          </p:nvSpPr>
          <p:spPr>
            <a:xfrm>
              <a:off x="755577" y="3722146"/>
              <a:ext cx="2124562" cy="84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GB">
                <a:solidFill>
                  <a:schemeClr val="tx2"/>
                </a:solidFill>
              </a:endParaRPr>
            </a:p>
          </p:txBody>
        </p:sp>
        <p:sp>
          <p:nvSpPr>
            <p:cNvPr id="92" name="Rectangle 91"/>
            <p:cNvSpPr/>
            <p:nvPr/>
          </p:nvSpPr>
          <p:spPr>
            <a:xfrm>
              <a:off x="755577" y="3845088"/>
              <a:ext cx="2091406" cy="84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GB">
                <a:solidFill>
                  <a:schemeClr val="tx2"/>
                </a:solidFill>
              </a:endParaRPr>
            </a:p>
          </p:txBody>
        </p:sp>
        <p:sp>
          <p:nvSpPr>
            <p:cNvPr id="93" name="Rectangle 92"/>
            <p:cNvSpPr/>
            <p:nvPr/>
          </p:nvSpPr>
          <p:spPr>
            <a:xfrm>
              <a:off x="755577" y="4338324"/>
              <a:ext cx="1391351" cy="84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GB">
                <a:solidFill>
                  <a:schemeClr val="tx2"/>
                </a:solidFill>
              </a:endParaRPr>
            </a:p>
          </p:txBody>
        </p:sp>
        <p:sp>
          <p:nvSpPr>
            <p:cNvPr id="94" name="Rectangle 93"/>
            <p:cNvSpPr/>
            <p:nvPr/>
          </p:nvSpPr>
          <p:spPr>
            <a:xfrm>
              <a:off x="755578" y="4466135"/>
              <a:ext cx="1275176" cy="84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GB">
                <a:solidFill>
                  <a:schemeClr val="tx2"/>
                </a:solidFill>
              </a:endParaRPr>
            </a:p>
          </p:txBody>
        </p:sp>
        <p:sp>
          <p:nvSpPr>
            <p:cNvPr id="95" name="Rectangle 94"/>
            <p:cNvSpPr/>
            <p:nvPr/>
          </p:nvSpPr>
          <p:spPr>
            <a:xfrm>
              <a:off x="755577" y="4582561"/>
              <a:ext cx="1275177" cy="84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GB">
                <a:solidFill>
                  <a:schemeClr val="tx2"/>
                </a:solidFill>
              </a:endParaRPr>
            </a:p>
          </p:txBody>
        </p:sp>
        <p:sp>
          <p:nvSpPr>
            <p:cNvPr id="96" name="Rectangle 95"/>
            <p:cNvSpPr/>
            <p:nvPr/>
          </p:nvSpPr>
          <p:spPr>
            <a:xfrm>
              <a:off x="755578" y="4710207"/>
              <a:ext cx="1182614" cy="84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GB">
                <a:solidFill>
                  <a:schemeClr val="tx2"/>
                </a:solidFill>
              </a:endParaRPr>
            </a:p>
          </p:txBody>
        </p:sp>
        <p:sp>
          <p:nvSpPr>
            <p:cNvPr id="97" name="Rectangle 96"/>
            <p:cNvSpPr/>
            <p:nvPr/>
          </p:nvSpPr>
          <p:spPr>
            <a:xfrm>
              <a:off x="755577" y="4965836"/>
              <a:ext cx="871996" cy="84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GB">
                <a:solidFill>
                  <a:schemeClr val="tx2"/>
                </a:solidFill>
              </a:endParaRPr>
            </a:p>
          </p:txBody>
        </p:sp>
        <p:sp>
          <p:nvSpPr>
            <p:cNvPr id="98" name="Rectangle 97"/>
            <p:cNvSpPr/>
            <p:nvPr/>
          </p:nvSpPr>
          <p:spPr>
            <a:xfrm>
              <a:off x="755577" y="5207440"/>
              <a:ext cx="841580" cy="84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GB">
                <a:solidFill>
                  <a:schemeClr val="tx2"/>
                </a:solidFill>
              </a:endParaRPr>
            </a:p>
          </p:txBody>
        </p:sp>
        <p:cxnSp>
          <p:nvCxnSpPr>
            <p:cNvPr id="99" name="Straight Connector 98"/>
            <p:cNvCxnSpPr/>
            <p:nvPr/>
          </p:nvCxnSpPr>
          <p:spPr>
            <a:xfrm>
              <a:off x="755576" y="2149848"/>
              <a:ext cx="0" cy="31589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3077706" y="4933652"/>
              <a:ext cx="383995" cy="843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GB">
                <a:solidFill>
                  <a:schemeClr val="tx2"/>
                </a:solidFill>
              </a:endParaRPr>
            </a:p>
          </p:txBody>
        </p:sp>
        <p:sp>
          <p:nvSpPr>
            <p:cNvPr id="101" name="Rectangle 100"/>
            <p:cNvSpPr/>
            <p:nvPr/>
          </p:nvSpPr>
          <p:spPr>
            <a:xfrm>
              <a:off x="3077706" y="5084613"/>
              <a:ext cx="383995" cy="84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GB">
                <a:solidFill>
                  <a:schemeClr val="tx2"/>
                </a:solidFill>
              </a:endParaRPr>
            </a:p>
          </p:txBody>
        </p:sp>
        <p:sp>
          <p:nvSpPr>
            <p:cNvPr id="102" name="TextBox 125"/>
            <p:cNvSpPr txBox="1"/>
            <p:nvPr/>
          </p:nvSpPr>
          <p:spPr>
            <a:xfrm>
              <a:off x="3506484" y="4816955"/>
              <a:ext cx="43281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latin typeface="Arial" panose="020B0604020202020204" pitchFamily="34" charset="0"/>
                  <a:cs typeface="Arial" panose="020B0604020202020204" pitchFamily="34" charset="0"/>
                </a:rPr>
                <a:t>1</a:t>
              </a:r>
            </a:p>
            <a:p>
              <a:r>
                <a:rPr lang="en-GB" sz="1200" dirty="0">
                  <a:latin typeface="Arial" panose="020B0604020202020204" pitchFamily="34" charset="0"/>
                  <a:cs typeface="Arial" panose="020B0604020202020204" pitchFamily="34" charset="0"/>
                </a:rPr>
                <a:t>≥2</a:t>
              </a:r>
            </a:p>
          </p:txBody>
        </p:sp>
        <p:cxnSp>
          <p:nvCxnSpPr>
            <p:cNvPr id="103" name="Straight Connector 102"/>
            <p:cNvCxnSpPr>
              <a:stCxn id="65" idx="0"/>
            </p:cNvCxnSpPr>
            <p:nvPr/>
          </p:nvCxnSpPr>
          <p:spPr>
            <a:xfrm>
              <a:off x="4317926" y="2224583"/>
              <a:ext cx="26877" cy="3094276"/>
            </a:xfrm>
            <a:prstGeom prst="line">
              <a:avLst/>
            </a:prstGeom>
            <a:ln w="19050">
              <a:solidFill>
                <a:srgbClr val="363636"/>
              </a:solidFill>
              <a:prstDash val="sysDash"/>
            </a:ln>
          </p:spPr>
          <p:style>
            <a:lnRef idx="1">
              <a:schemeClr val="accent1"/>
            </a:lnRef>
            <a:fillRef idx="0">
              <a:schemeClr val="accent1"/>
            </a:fillRef>
            <a:effectRef idx="0">
              <a:schemeClr val="accent1"/>
            </a:effectRef>
            <a:fontRef idx="minor">
              <a:schemeClr val="tx1"/>
            </a:fontRef>
          </p:style>
        </p:cxnSp>
      </p:grpSp>
      <p:sp>
        <p:nvSpPr>
          <p:cNvPr id="129" name="TextBox 86"/>
          <p:cNvSpPr txBox="1"/>
          <p:nvPr/>
        </p:nvSpPr>
        <p:spPr>
          <a:xfrm>
            <a:off x="2812260" y="5510253"/>
            <a:ext cx="227658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Arial" panose="020B0604020202020204" pitchFamily="34" charset="0"/>
                <a:cs typeface="Arial" panose="020B0604020202020204" pitchFamily="34" charset="0"/>
              </a:rPr>
              <a:t>Duration of treatment (months)</a:t>
            </a:r>
          </a:p>
        </p:txBody>
      </p:sp>
      <p:graphicFrame>
        <p:nvGraphicFramePr>
          <p:cNvPr id="134" name="Table 133"/>
          <p:cNvGraphicFramePr>
            <a:graphicFrameLocks noGrp="1"/>
          </p:cNvGraphicFramePr>
          <p:nvPr>
            <p:extLst>
              <p:ext uri="{D42A27DB-BD31-4B8C-83A1-F6EECF244321}">
                <p14:modId xmlns:p14="http://schemas.microsoft.com/office/powerpoint/2010/main" val="1303347904"/>
              </p:ext>
            </p:extLst>
          </p:nvPr>
        </p:nvGraphicFramePr>
        <p:xfrm>
          <a:off x="5361937" y="2721212"/>
          <a:ext cx="3602915" cy="2438400"/>
        </p:xfrm>
        <a:graphic>
          <a:graphicData uri="http://schemas.openxmlformats.org/drawingml/2006/table">
            <a:tbl>
              <a:tblPr firstRow="1" bandRow="1">
                <a:tableStyleId>{5C22544A-7EE6-4342-B048-85BDC9FD1C3A}</a:tableStyleId>
              </a:tblPr>
              <a:tblGrid>
                <a:gridCol w="2103899">
                  <a:extLst>
                    <a:ext uri="{9D8B030D-6E8A-4147-A177-3AD203B41FA5}">
                      <a16:colId xmlns:a16="http://schemas.microsoft.com/office/drawing/2014/main" val="20000"/>
                    </a:ext>
                  </a:extLst>
                </a:gridCol>
                <a:gridCol w="1499016">
                  <a:extLst>
                    <a:ext uri="{9D8B030D-6E8A-4147-A177-3AD203B41FA5}">
                      <a16:colId xmlns:a16="http://schemas.microsoft.com/office/drawing/2014/main" val="20001"/>
                    </a:ext>
                  </a:extLst>
                </a:gridCol>
              </a:tblGrid>
              <a:tr h="0">
                <a:tc>
                  <a:txBody>
                    <a:bodyPr/>
                    <a:lstStyle/>
                    <a:p>
                      <a:r>
                        <a:rPr lang="en-GB" sz="1000" dirty="0">
                          <a:solidFill>
                            <a:schemeClr val="tx2"/>
                          </a:solidFill>
                          <a:latin typeface="Arial" panose="020B0604020202020204" pitchFamily="34" charset="0"/>
                          <a:cs typeface="Arial" panose="020B0604020202020204" pitchFamily="34" charset="0"/>
                        </a:rPr>
                        <a:t>Responders in ≥2</a:t>
                      </a:r>
                      <a:r>
                        <a:rPr lang="en-GB" sz="1000" baseline="30000" dirty="0">
                          <a:solidFill>
                            <a:schemeClr val="tx2"/>
                          </a:solidFill>
                          <a:latin typeface="Arial" panose="020B0604020202020204" pitchFamily="34" charset="0"/>
                          <a:cs typeface="Arial" panose="020B0604020202020204" pitchFamily="34" charset="0"/>
                        </a:rPr>
                        <a:t>nd</a:t>
                      </a:r>
                      <a:r>
                        <a:rPr lang="en-GB" sz="1000" dirty="0">
                          <a:solidFill>
                            <a:schemeClr val="tx2"/>
                          </a:solidFill>
                          <a:latin typeface="Arial" panose="020B0604020202020204" pitchFamily="34" charset="0"/>
                          <a:cs typeface="Arial" panose="020B0604020202020204" pitchFamily="34" charset="0"/>
                        </a:rPr>
                        <a:t> line</a:t>
                      </a:r>
                    </a:p>
                  </a:txBody>
                  <a:tcPr>
                    <a:lnL w="12700" cmpd="sng">
                      <a:noFill/>
                    </a:lnL>
                    <a:lnR w="190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GB" sz="1000" dirty="0">
                          <a:solidFill>
                            <a:schemeClr val="tx2"/>
                          </a:solidFill>
                          <a:latin typeface="Arial" panose="020B0604020202020204" pitchFamily="34" charset="0"/>
                          <a:cs typeface="Arial" panose="020B0604020202020204" pitchFamily="34" charset="0"/>
                        </a:rPr>
                        <a:t>N=25</a:t>
                      </a:r>
                    </a:p>
                  </a:txBody>
                  <a:tcPr>
                    <a:lnL w="1905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0">
                <a:tc>
                  <a:txBody>
                    <a:bodyPr/>
                    <a:lstStyle/>
                    <a:p>
                      <a:r>
                        <a:rPr lang="en-GB" sz="1000" dirty="0">
                          <a:solidFill>
                            <a:schemeClr val="tx1"/>
                          </a:solidFill>
                          <a:latin typeface="Arial" panose="020B0604020202020204" pitchFamily="34" charset="0"/>
                          <a:cs typeface="Arial" panose="020B0604020202020204" pitchFamily="34" charset="0"/>
                        </a:rPr>
                        <a:t>Progressed, n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Arial" panose="020B0604020202020204" pitchFamily="34" charset="0"/>
                          <a:cs typeface="Arial" panose="020B0604020202020204" pitchFamily="34" charset="0"/>
                        </a:rPr>
                        <a:t>12 (48)</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r>
                        <a:rPr lang="en-GB" sz="1000" dirty="0">
                          <a:solidFill>
                            <a:schemeClr val="tx1"/>
                          </a:solidFill>
                          <a:latin typeface="Arial" panose="020B0604020202020204" pitchFamily="34" charset="0"/>
                          <a:cs typeface="Arial" panose="020B0604020202020204" pitchFamily="34" charset="0"/>
                        </a:rPr>
                        <a:t>Ongoing, n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Arial" panose="020B0604020202020204" pitchFamily="34" charset="0"/>
                          <a:cs typeface="Arial" panose="020B0604020202020204" pitchFamily="34" charset="0"/>
                        </a:rPr>
                        <a:t>13 (52)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gridSpan="2">
                  <a:txBody>
                    <a:bodyPr/>
                    <a:lstStyle/>
                    <a:p>
                      <a:r>
                        <a:rPr lang="en-GB" sz="1000" b="1" dirty="0">
                          <a:solidFill>
                            <a:schemeClr val="tx2"/>
                          </a:solidFill>
                          <a:latin typeface="Arial" panose="020B0604020202020204" pitchFamily="34" charset="0"/>
                          <a:cs typeface="Arial" panose="020B0604020202020204" pitchFamily="34" charset="0"/>
                        </a:rPr>
                        <a:t>Duration of response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a:p>
                  </a:txBody>
                  <a:tcPr/>
                </a:tc>
                <a:extLst>
                  <a:ext uri="{0D108BD9-81ED-4DB2-BD59-A6C34878D82A}">
                    <a16:rowId xmlns:a16="http://schemas.microsoft.com/office/drawing/2014/main" val="10003"/>
                  </a:ext>
                </a:extLst>
              </a:tr>
              <a:tr h="0">
                <a:tc>
                  <a:txBody>
                    <a:bodyPr/>
                    <a:lstStyle/>
                    <a:p>
                      <a:r>
                        <a:rPr lang="en-GB" sz="1000" dirty="0">
                          <a:solidFill>
                            <a:schemeClr val="tx1"/>
                          </a:solidFill>
                          <a:latin typeface="Arial" panose="020B0604020202020204" pitchFamily="34" charset="0"/>
                          <a:cs typeface="Arial" panose="020B0604020202020204" pitchFamily="34" charset="0"/>
                        </a:rPr>
                        <a:t>Median, months (95% CI)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Arial" panose="020B0604020202020204" pitchFamily="34" charset="0"/>
                          <a:cs typeface="Arial" panose="020B0604020202020204" pitchFamily="34" charset="0"/>
                        </a:rPr>
                        <a:t>11.8 (5.4, NR)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p>
                      <a:r>
                        <a:rPr lang="en-GB" sz="1000" dirty="0">
                          <a:solidFill>
                            <a:schemeClr val="tx1"/>
                          </a:solidFill>
                          <a:latin typeface="Arial" panose="020B0604020202020204" pitchFamily="34" charset="0"/>
                          <a:cs typeface="Arial" panose="020B0604020202020204" pitchFamily="34" charset="0"/>
                        </a:rPr>
                        <a:t>&lt;6 months, n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Arial" panose="020B0604020202020204" pitchFamily="34" charset="0"/>
                          <a:cs typeface="Arial" panose="020B0604020202020204" pitchFamily="34" charset="0"/>
                        </a:rPr>
                        <a:t>11 (44), 4 ongoing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a:txBody>
                    <a:bodyPr/>
                    <a:lstStyle/>
                    <a:p>
                      <a:r>
                        <a:rPr lang="en-GB" sz="1000" dirty="0">
                          <a:solidFill>
                            <a:schemeClr val="tx1"/>
                          </a:solidFill>
                          <a:latin typeface="Arial" panose="020B0604020202020204" pitchFamily="34" charset="0"/>
                          <a:cs typeface="Arial" panose="020B0604020202020204" pitchFamily="34" charset="0"/>
                        </a:rPr>
                        <a:t>&gt;6  months, n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Arial" panose="020B0604020202020204" pitchFamily="34" charset="0"/>
                          <a:cs typeface="Arial" panose="020B0604020202020204" pitchFamily="34" charset="0"/>
                        </a:rPr>
                        <a:t>14 (56), 9 ongoing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0">
                <a:tc>
                  <a:txBody>
                    <a:bodyPr/>
                    <a:lstStyle/>
                    <a:p>
                      <a:r>
                        <a:rPr lang="en-GB" sz="1000" dirty="0">
                          <a:solidFill>
                            <a:schemeClr val="tx1"/>
                          </a:solidFill>
                          <a:latin typeface="Arial" panose="020B0604020202020204" pitchFamily="34" charset="0"/>
                          <a:cs typeface="Arial" panose="020B0604020202020204" pitchFamily="34" charset="0"/>
                        </a:rPr>
                        <a:t>&gt;9  months, n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Arial" panose="020B0604020202020204" pitchFamily="34" charset="0"/>
                          <a:cs typeface="Arial" panose="020B0604020202020204" pitchFamily="34" charset="0"/>
                        </a:rPr>
                        <a:t>10 (40), 8 ongoing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0">
                <a:tc>
                  <a:txBody>
                    <a:bodyPr/>
                    <a:lstStyle/>
                    <a:p>
                      <a:r>
                        <a:rPr lang="en-GB" sz="1000" dirty="0">
                          <a:solidFill>
                            <a:schemeClr val="tx1"/>
                          </a:solidFill>
                          <a:latin typeface="Arial" panose="020B0604020202020204" pitchFamily="34" charset="0"/>
                          <a:cs typeface="Arial" panose="020B0604020202020204" pitchFamily="34" charset="0"/>
                        </a:rPr>
                        <a:t>&gt;12 months, n (%)</a:t>
                      </a:r>
                    </a:p>
                  </a:txBody>
                  <a:tcPr>
                    <a:lnL w="12700" cmpd="sng">
                      <a:noFill/>
                    </a:lnL>
                    <a:lnR w="12700" cmpd="sng">
                      <a:noFill/>
                    </a:lnR>
                    <a:lnT w="12700" cmpd="sng">
                      <a:noFill/>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Arial" panose="020B0604020202020204" pitchFamily="34" charset="0"/>
                          <a:cs typeface="Arial" panose="020B0604020202020204" pitchFamily="34" charset="0"/>
                        </a:rPr>
                        <a:t>6 (24), 4 ongoing</a:t>
                      </a:r>
                    </a:p>
                  </a:txBody>
                  <a:tcPr>
                    <a:lnL w="12700" cmpd="sng">
                      <a:noFill/>
                    </a:lnL>
                    <a:lnR w="12700" cmpd="sng">
                      <a:noFill/>
                    </a:lnR>
                    <a:lnT w="12700" cmpd="sng">
                      <a:noFill/>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0">
                <a:tc>
                  <a:txBody>
                    <a:bodyPr/>
                    <a:lstStyle/>
                    <a:p>
                      <a:r>
                        <a:rPr lang="en-GB" sz="1000" dirty="0">
                          <a:solidFill>
                            <a:schemeClr val="tx1"/>
                          </a:solidFill>
                          <a:latin typeface="Arial" panose="020B0604020202020204" pitchFamily="34" charset="0"/>
                          <a:cs typeface="Arial" panose="020B0604020202020204" pitchFamily="34" charset="0"/>
                        </a:rPr>
                        <a:t>Median </a:t>
                      </a:r>
                      <a:r>
                        <a:rPr lang="en-GB" sz="1000" dirty="0" err="1">
                          <a:solidFill>
                            <a:schemeClr val="tx1"/>
                          </a:solidFill>
                          <a:latin typeface="Arial" panose="020B0604020202020204" pitchFamily="34" charset="0"/>
                          <a:cs typeface="Arial" panose="020B0604020202020204" pitchFamily="34" charset="0"/>
                        </a:rPr>
                        <a:t>PFS</a:t>
                      </a:r>
                      <a:r>
                        <a:rPr lang="en-GB" sz="1000" baseline="30000" dirty="0" err="1">
                          <a:solidFill>
                            <a:schemeClr val="tx1"/>
                          </a:solidFill>
                          <a:latin typeface="Arial" panose="020B0604020202020204" pitchFamily="34" charset="0"/>
                          <a:cs typeface="Arial" panose="020B0604020202020204" pitchFamily="34" charset="0"/>
                        </a:rPr>
                        <a:t>a</a:t>
                      </a:r>
                      <a:r>
                        <a:rPr lang="en-GB" sz="1000" dirty="0">
                          <a:solidFill>
                            <a:schemeClr val="tx1"/>
                          </a:solidFill>
                          <a:latin typeface="Arial" panose="020B0604020202020204" pitchFamily="34" charset="0"/>
                          <a:cs typeface="Arial" panose="020B0604020202020204" pitchFamily="34" charset="0"/>
                        </a:rPr>
                        <a:t>, months (95% CI)</a:t>
                      </a:r>
                    </a:p>
                  </a:txBody>
                  <a:tcPr>
                    <a:lnL w="12700" cmpd="sng">
                      <a:noFill/>
                    </a:lnL>
                    <a:lnR w="12700" cmpd="sng">
                      <a:noFill/>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Arial" panose="020B0604020202020204" pitchFamily="34" charset="0"/>
                          <a:cs typeface="Arial" panose="020B0604020202020204" pitchFamily="34" charset="0"/>
                        </a:rPr>
                        <a:t>5.5, (2.8, 7.3)</a:t>
                      </a:r>
                    </a:p>
                  </a:txBody>
                  <a:tcPr>
                    <a:lnL w="12700" cmpd="sng">
                      <a:noFill/>
                    </a:lnL>
                    <a:lnR w="12700" cmpd="sng">
                      <a:noFill/>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custDataLst>
      <p:tags r:id="rId1"/>
    </p:custDataLst>
    <p:extLst>
      <p:ext uri="{BB962C8B-B14F-4D97-AF65-F5344CB8AC3E}">
        <p14:creationId xmlns:p14="http://schemas.microsoft.com/office/powerpoint/2010/main" val="9391088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a:solidFill>
                  <a:srgbClr val="002850"/>
                </a:solidFill>
              </a:rPr>
              <a:t>LBA43: Antitumor activity of pembrolizumab (Pembro; MK-3475) and correlation with programmed death ligand 1 (PD-L1) expression in a pooled analysis of patients (pts) with advanced non-small cell lung carcinoma (NSCLC) – Garon E et al</a:t>
            </a:r>
            <a:endParaRPr lang="en-GB" sz="3200" dirty="0"/>
          </a:p>
        </p:txBody>
      </p:sp>
      <p:sp>
        <p:nvSpPr>
          <p:cNvPr id="3" name="Content Placeholder 2"/>
          <p:cNvSpPr>
            <a:spLocks noGrp="1"/>
          </p:cNvSpPr>
          <p:nvPr>
            <p:ph idx="1"/>
          </p:nvPr>
        </p:nvSpPr>
        <p:spPr/>
        <p:txBody>
          <a:bodyPr/>
          <a:lstStyle/>
          <a:p>
            <a:r>
              <a:rPr lang="en-GB" sz="1600" b="1"/>
              <a:t>Study objective</a:t>
            </a:r>
          </a:p>
          <a:p>
            <a:pPr lvl="1"/>
            <a:r>
              <a:rPr lang="en-GB" sz="1600"/>
              <a:t>To evaluate the efficacy and safety of pembrolizumab among a number of cohorts of patients with EGFR+ or ALK+ advanced NSCLC</a:t>
            </a:r>
            <a:endParaRPr lang="en-GB" sz="1600" dirty="0"/>
          </a:p>
        </p:txBody>
      </p:sp>
      <p:sp>
        <p:nvSpPr>
          <p:cNvPr id="4" name="Rectangle 9"/>
          <p:cNvSpPr txBox="1">
            <a:spLocks noChangeArrowheads="1"/>
          </p:cNvSpPr>
          <p:nvPr/>
        </p:nvSpPr>
        <p:spPr bwMode="auto">
          <a:xfrm>
            <a:off x="228600" y="4816064"/>
            <a:ext cx="4267200" cy="84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dirty="0"/>
              <a:t>Primary endpoint</a:t>
            </a:r>
          </a:p>
          <a:p>
            <a:r>
              <a:rPr lang="en-GB" sz="1600" dirty="0"/>
              <a:t>ORR</a:t>
            </a:r>
          </a:p>
          <a:p>
            <a:endParaRPr lang="en-GB" sz="1600" dirty="0"/>
          </a:p>
        </p:txBody>
      </p:sp>
      <p:sp>
        <p:nvSpPr>
          <p:cNvPr id="5" name="Content Placeholder 26"/>
          <p:cNvSpPr txBox="1">
            <a:spLocks/>
          </p:cNvSpPr>
          <p:nvPr/>
        </p:nvSpPr>
        <p:spPr>
          <a:xfrm>
            <a:off x="4648200" y="4816064"/>
            <a:ext cx="4267200" cy="840330"/>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dirty="0"/>
              <a:t>Secondary endpoints</a:t>
            </a:r>
          </a:p>
          <a:p>
            <a:r>
              <a:rPr lang="en-GB" sz="1600" dirty="0"/>
              <a:t>Immune-related response criteria</a:t>
            </a:r>
          </a:p>
        </p:txBody>
      </p:sp>
      <p:grpSp>
        <p:nvGrpSpPr>
          <p:cNvPr id="6" name="Group 5"/>
          <p:cNvGrpSpPr/>
          <p:nvPr/>
        </p:nvGrpSpPr>
        <p:grpSpPr>
          <a:xfrm>
            <a:off x="2992582" y="2255686"/>
            <a:ext cx="1898322" cy="2429122"/>
            <a:chOff x="4072702" y="1998462"/>
            <a:chExt cx="1898322" cy="2429122"/>
          </a:xfrm>
        </p:grpSpPr>
        <p:sp>
          <p:nvSpPr>
            <p:cNvPr id="7" name="TextBox 6"/>
            <p:cNvSpPr txBox="1"/>
            <p:nvPr/>
          </p:nvSpPr>
          <p:spPr>
            <a:xfrm>
              <a:off x="4323531" y="1998462"/>
              <a:ext cx="1513315" cy="1200329"/>
            </a:xfrm>
            <a:prstGeom prst="rect">
              <a:avLst/>
            </a:prstGeom>
            <a:solidFill>
              <a:srgbClr val="002850"/>
            </a:solidFill>
            <a:ln w="19050">
              <a:noFill/>
            </a:ln>
            <a:effectLst/>
          </p:spPr>
          <p:txBody>
            <a:bodyPr wrap="square">
              <a:spAutoFit/>
            </a:bodyPr>
            <a:lstStyle/>
            <a:p>
              <a:pPr algn="ctr">
                <a:defRPr/>
              </a:pPr>
              <a:r>
                <a:rPr lang="en-GB" sz="1200" b="1">
                  <a:solidFill>
                    <a:srgbClr val="FFFFFF"/>
                  </a:solidFill>
                  <a:latin typeface="+mn-lt"/>
                </a:rPr>
                <a:t>Randomised </a:t>
              </a:r>
            </a:p>
            <a:p>
              <a:pPr algn="ctr">
                <a:defRPr/>
              </a:pPr>
              <a:r>
                <a:rPr lang="en-GB" sz="1200" b="1">
                  <a:solidFill>
                    <a:srgbClr val="FFFFFF"/>
                  </a:solidFill>
                  <a:latin typeface="+mn-lt"/>
                </a:rPr>
                <a:t>(n=144)</a:t>
              </a:r>
            </a:p>
            <a:p>
              <a:pPr marL="112713" indent="-112713">
                <a:buFont typeface="Arial" panose="020B0604020202020204" pitchFamily="34" charset="0"/>
                <a:buChar char="•"/>
                <a:defRPr/>
              </a:pPr>
              <a:r>
                <a:rPr lang="en-GB" sz="1200" b="1">
                  <a:solidFill>
                    <a:srgbClr val="FFFFFF"/>
                  </a:solidFill>
                  <a:latin typeface="+mn-lt"/>
                </a:rPr>
                <a:t>PD-L1</a:t>
              </a:r>
              <a:r>
                <a:rPr lang="en-GB" sz="1200" b="1" baseline="30000">
                  <a:solidFill>
                    <a:srgbClr val="FFFFFF"/>
                  </a:solidFill>
                  <a:latin typeface="+mn-lt"/>
                </a:rPr>
                <a:t>+</a:t>
              </a:r>
              <a:r>
                <a:rPr lang="en-GB" sz="1200" b="1">
                  <a:solidFill>
                    <a:srgbClr val="FFFFFF"/>
                  </a:solidFill>
                  <a:latin typeface="+mn-lt"/>
                </a:rPr>
                <a:t> tumours</a:t>
              </a:r>
              <a:r>
                <a:rPr lang="en-GB" sz="1200" b="1" baseline="30000">
                  <a:solidFill>
                    <a:srgbClr val="FFFFFF"/>
                  </a:solidFill>
                  <a:latin typeface="+mn-lt"/>
                </a:rPr>
                <a:t>a</a:t>
              </a:r>
              <a:endParaRPr lang="en-GB" sz="1200" b="1">
                <a:solidFill>
                  <a:srgbClr val="FFFFFF"/>
                </a:solidFill>
                <a:latin typeface="+mn-lt"/>
              </a:endParaRPr>
            </a:p>
            <a:p>
              <a:pPr marL="112713" indent="-112713">
                <a:buFont typeface="Arial" panose="020B0604020202020204" pitchFamily="34" charset="0"/>
                <a:buChar char="•"/>
                <a:defRPr/>
              </a:pPr>
              <a:r>
                <a:rPr lang="en-GB" sz="1200" b="1">
                  <a:solidFill>
                    <a:srgbClr val="FFFFFF"/>
                  </a:solidFill>
                  <a:latin typeface="+mn-lt"/>
                </a:rPr>
                <a:t>≥1 previous therapy</a:t>
              </a:r>
              <a:r>
                <a:rPr lang="en-GB" sz="1200" b="1" baseline="30000">
                  <a:solidFill>
                    <a:srgbClr val="FFFFFF"/>
                  </a:solidFill>
                  <a:latin typeface="+mn-lt"/>
                </a:rPr>
                <a:t>b</a:t>
              </a:r>
              <a:br>
                <a:rPr lang="en-GB" sz="1200" b="1" baseline="30000">
                  <a:solidFill>
                    <a:srgbClr val="FFFFFF"/>
                  </a:solidFill>
                  <a:latin typeface="+mn-lt"/>
                </a:rPr>
              </a:br>
              <a:endParaRPr lang="en-GB" sz="1200" b="1" dirty="0">
                <a:solidFill>
                  <a:srgbClr val="FFFFFF"/>
                </a:solidFill>
                <a:latin typeface="+mn-lt"/>
              </a:endParaRPr>
            </a:p>
          </p:txBody>
        </p:sp>
        <p:sp>
          <p:nvSpPr>
            <p:cNvPr id="8" name="TextBox 7"/>
            <p:cNvSpPr txBox="1"/>
            <p:nvPr/>
          </p:nvSpPr>
          <p:spPr>
            <a:xfrm>
              <a:off x="4072702" y="3781253"/>
              <a:ext cx="890210" cy="646331"/>
            </a:xfrm>
            <a:prstGeom prst="rect">
              <a:avLst/>
            </a:prstGeom>
            <a:solidFill>
              <a:srgbClr val="FF6600"/>
            </a:solidFill>
            <a:ln w="19050">
              <a:noFill/>
            </a:ln>
            <a:effectLst/>
          </p:spPr>
          <p:txBody>
            <a:bodyPr wrap="square">
              <a:spAutoFit/>
            </a:bodyPr>
            <a:lstStyle/>
            <a:p>
              <a:pPr algn="ctr">
                <a:defRPr/>
              </a:pPr>
              <a:r>
                <a:rPr lang="en-GB" sz="1200" b="1">
                  <a:solidFill>
                    <a:srgbClr val="FFFFFF"/>
                  </a:solidFill>
                  <a:latin typeface="+mn-lt"/>
                </a:rPr>
                <a:t>Pembro</a:t>
              </a:r>
              <a:br>
                <a:rPr lang="en-GB" sz="1200" b="1">
                  <a:solidFill>
                    <a:srgbClr val="FFFFFF"/>
                  </a:solidFill>
                  <a:latin typeface="+mn-lt"/>
                </a:rPr>
              </a:br>
              <a:r>
                <a:rPr lang="en-GB" sz="1200" b="1">
                  <a:solidFill>
                    <a:srgbClr val="FFFFFF"/>
                  </a:solidFill>
                  <a:latin typeface="+mn-lt"/>
                </a:rPr>
                <a:t>10 mg/kg</a:t>
              </a:r>
              <a:br>
                <a:rPr lang="en-GB" sz="1200" b="1">
                  <a:solidFill>
                    <a:srgbClr val="FFFFFF"/>
                  </a:solidFill>
                  <a:latin typeface="+mn-lt"/>
                </a:rPr>
              </a:br>
              <a:r>
                <a:rPr lang="en-GB" sz="1200" b="1">
                  <a:solidFill>
                    <a:srgbClr val="FFFFFF"/>
                  </a:solidFill>
                  <a:latin typeface="+mn-lt"/>
                </a:rPr>
                <a:t>Q3W </a:t>
              </a:r>
              <a:endParaRPr lang="en-GB" sz="1200" b="1" dirty="0">
                <a:solidFill>
                  <a:srgbClr val="FFFFFF"/>
                </a:solidFill>
                <a:latin typeface="+mn-lt"/>
              </a:endParaRPr>
            </a:p>
          </p:txBody>
        </p:sp>
        <p:sp>
          <p:nvSpPr>
            <p:cNvPr id="9" name="TextBox 8"/>
            <p:cNvSpPr txBox="1"/>
            <p:nvPr/>
          </p:nvSpPr>
          <p:spPr>
            <a:xfrm>
              <a:off x="5116411" y="3781253"/>
              <a:ext cx="854613" cy="646331"/>
            </a:xfrm>
            <a:prstGeom prst="rect">
              <a:avLst/>
            </a:prstGeom>
            <a:solidFill>
              <a:srgbClr val="2894FF"/>
            </a:solidFill>
            <a:ln w="19050">
              <a:noFill/>
            </a:ln>
            <a:effectLst/>
          </p:spPr>
          <p:txBody>
            <a:bodyPr wrap="square">
              <a:spAutoFit/>
            </a:bodyPr>
            <a:lstStyle/>
            <a:p>
              <a:pPr algn="ctr">
                <a:defRPr/>
              </a:pPr>
              <a:r>
                <a:rPr lang="en-GB" sz="1200" b="1">
                  <a:solidFill>
                    <a:srgbClr val="FFFFFF"/>
                  </a:solidFill>
                  <a:latin typeface="+mn-lt"/>
                </a:rPr>
                <a:t>Pembro</a:t>
              </a:r>
              <a:br>
                <a:rPr lang="en-GB" sz="1200" b="1">
                  <a:solidFill>
                    <a:srgbClr val="FFFFFF"/>
                  </a:solidFill>
                  <a:latin typeface="+mn-lt"/>
                </a:rPr>
              </a:br>
              <a:r>
                <a:rPr lang="en-GB" sz="1200" b="1">
                  <a:solidFill>
                    <a:srgbClr val="FFFFFF"/>
                  </a:solidFill>
                  <a:latin typeface="+mn-lt"/>
                </a:rPr>
                <a:t>10 mg/kg</a:t>
              </a:r>
              <a:br>
                <a:rPr lang="en-GB" sz="1200" b="1">
                  <a:solidFill>
                    <a:srgbClr val="FFFFFF"/>
                  </a:solidFill>
                  <a:latin typeface="+mn-lt"/>
                </a:rPr>
              </a:br>
              <a:r>
                <a:rPr lang="en-GB" sz="1200" b="1">
                  <a:solidFill>
                    <a:srgbClr val="FFFFFF"/>
                  </a:solidFill>
                  <a:latin typeface="+mn-lt"/>
                </a:rPr>
                <a:t>Q2W </a:t>
              </a:r>
              <a:endParaRPr lang="en-GB" sz="1200" b="1" dirty="0">
                <a:solidFill>
                  <a:srgbClr val="FFFFFF"/>
                </a:solidFill>
                <a:latin typeface="+mn-lt"/>
              </a:endParaRPr>
            </a:p>
          </p:txBody>
        </p:sp>
        <p:sp>
          <p:nvSpPr>
            <p:cNvPr id="10" name="Oval 9"/>
            <p:cNvSpPr/>
            <p:nvPr/>
          </p:nvSpPr>
          <p:spPr>
            <a:xfrm>
              <a:off x="4727233" y="3006434"/>
              <a:ext cx="684742" cy="498475"/>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200" b="1">
                  <a:solidFill>
                    <a:schemeClr val="bg1"/>
                  </a:solidFill>
                </a:rPr>
                <a:t>R</a:t>
              </a:r>
              <a:br>
                <a:rPr lang="en-GB" sz="1600" b="1">
                  <a:solidFill>
                    <a:schemeClr val="bg1"/>
                  </a:solidFill>
                </a:rPr>
              </a:br>
              <a:r>
                <a:rPr lang="en-GB" sz="1050" b="1">
                  <a:solidFill>
                    <a:schemeClr val="bg1"/>
                  </a:solidFill>
                </a:rPr>
                <a:t>(3:2)</a:t>
              </a:r>
              <a:endParaRPr lang="en-GB" sz="1600" b="1" dirty="0">
                <a:solidFill>
                  <a:schemeClr val="bg1"/>
                </a:solidFill>
              </a:endParaRPr>
            </a:p>
          </p:txBody>
        </p:sp>
        <p:cxnSp>
          <p:nvCxnSpPr>
            <p:cNvPr id="11" name="Elbow Connector 10"/>
            <p:cNvCxnSpPr>
              <a:stCxn id="10" idx="4"/>
              <a:endCxn id="8" idx="0"/>
            </p:cNvCxnSpPr>
            <p:nvPr/>
          </p:nvCxnSpPr>
          <p:spPr>
            <a:xfrm rot="5400000">
              <a:off x="4655534" y="3367183"/>
              <a:ext cx="276344" cy="551797"/>
            </a:xfrm>
            <a:prstGeom prst="bentConnector3">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Elbow Connector 11"/>
            <p:cNvCxnSpPr>
              <a:stCxn id="10" idx="4"/>
              <a:endCxn id="9" idx="0"/>
            </p:cNvCxnSpPr>
            <p:nvPr/>
          </p:nvCxnSpPr>
          <p:spPr>
            <a:xfrm rot="16200000" flipH="1">
              <a:off x="5168489" y="3406024"/>
              <a:ext cx="276344" cy="474114"/>
            </a:xfrm>
            <a:prstGeom prst="bentConnector3">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107504" y="2255686"/>
            <a:ext cx="1371600" cy="2429122"/>
            <a:chOff x="2771800" y="1998462"/>
            <a:chExt cx="1371600" cy="2429122"/>
          </a:xfrm>
        </p:grpSpPr>
        <p:sp>
          <p:nvSpPr>
            <p:cNvPr id="14" name="TextBox 13"/>
            <p:cNvSpPr txBox="1"/>
            <p:nvPr/>
          </p:nvSpPr>
          <p:spPr>
            <a:xfrm>
              <a:off x="3015276" y="3781253"/>
              <a:ext cx="890748" cy="646331"/>
            </a:xfrm>
            <a:prstGeom prst="rect">
              <a:avLst/>
            </a:prstGeom>
            <a:solidFill>
              <a:schemeClr val="accent2"/>
            </a:solidFill>
            <a:ln w="19050">
              <a:noFill/>
            </a:ln>
            <a:effectLst/>
          </p:spPr>
          <p:txBody>
            <a:bodyPr wrap="square">
              <a:spAutoFit/>
            </a:bodyPr>
            <a:lstStyle/>
            <a:p>
              <a:pPr algn="ctr">
                <a:defRPr/>
              </a:pPr>
              <a:r>
                <a:rPr lang="en-GB" sz="1200" b="1">
                  <a:solidFill>
                    <a:srgbClr val="FFFFFF"/>
                  </a:solidFill>
                  <a:latin typeface="+mn-lt"/>
                </a:rPr>
                <a:t>Pembro</a:t>
              </a:r>
              <a:br>
                <a:rPr lang="en-GB" sz="1200" b="1">
                  <a:solidFill>
                    <a:srgbClr val="FFFFFF"/>
                  </a:solidFill>
                  <a:latin typeface="+mn-lt"/>
                </a:rPr>
              </a:br>
              <a:r>
                <a:rPr lang="en-GB" sz="1200" b="1">
                  <a:solidFill>
                    <a:srgbClr val="FFFFFF"/>
                  </a:solidFill>
                  <a:latin typeface="+mn-lt"/>
                </a:rPr>
                <a:t>10 mg/kg</a:t>
              </a:r>
              <a:br>
                <a:rPr lang="en-GB" sz="1200" b="1">
                  <a:solidFill>
                    <a:srgbClr val="FFFFFF"/>
                  </a:solidFill>
                  <a:latin typeface="+mn-lt"/>
                </a:rPr>
              </a:br>
              <a:r>
                <a:rPr lang="en-GB" sz="1200" b="1">
                  <a:solidFill>
                    <a:srgbClr val="FFFFFF"/>
                  </a:solidFill>
                  <a:latin typeface="+mn-lt"/>
                </a:rPr>
                <a:t>Q3W </a:t>
              </a:r>
              <a:endParaRPr lang="en-GB" sz="1200" b="1" dirty="0">
                <a:solidFill>
                  <a:srgbClr val="FFFFFF"/>
                </a:solidFill>
                <a:latin typeface="+mn-lt"/>
              </a:endParaRPr>
            </a:p>
          </p:txBody>
        </p:sp>
        <p:sp>
          <p:nvSpPr>
            <p:cNvPr id="15" name="TextBox 14"/>
            <p:cNvSpPr txBox="1"/>
            <p:nvPr/>
          </p:nvSpPr>
          <p:spPr>
            <a:xfrm>
              <a:off x="2771800" y="1998462"/>
              <a:ext cx="1371600" cy="1200329"/>
            </a:xfrm>
            <a:prstGeom prst="rect">
              <a:avLst/>
            </a:prstGeom>
            <a:solidFill>
              <a:srgbClr val="002850"/>
            </a:solidFill>
            <a:ln w="19050">
              <a:noFill/>
            </a:ln>
            <a:effectLst/>
          </p:spPr>
          <p:txBody>
            <a:bodyPr>
              <a:spAutoFit/>
            </a:bodyPr>
            <a:lstStyle/>
            <a:p>
              <a:pPr algn="ctr">
                <a:defRPr/>
              </a:pPr>
              <a:r>
                <a:rPr lang="en-GB" sz="1200" b="1">
                  <a:solidFill>
                    <a:srgbClr val="FFFFFF"/>
                  </a:solidFill>
                  <a:latin typeface="+mn-lt"/>
                </a:rPr>
                <a:t>Nonrandomised </a:t>
              </a:r>
            </a:p>
            <a:p>
              <a:pPr algn="ctr">
                <a:defRPr/>
              </a:pPr>
              <a:r>
                <a:rPr lang="en-GB" sz="1200" b="1">
                  <a:solidFill>
                    <a:srgbClr val="FFFFFF"/>
                  </a:solidFill>
                  <a:latin typeface="+mn-lt"/>
                </a:rPr>
                <a:t>(n=33)</a:t>
              </a:r>
            </a:p>
            <a:p>
              <a:pPr marL="112713" indent="-112713">
                <a:buFont typeface="Arial" panose="020B0604020202020204" pitchFamily="34" charset="0"/>
                <a:buChar char="•"/>
                <a:defRPr/>
              </a:pPr>
              <a:r>
                <a:rPr lang="en-GB" sz="1200" b="1">
                  <a:solidFill>
                    <a:srgbClr val="FFFFFF"/>
                  </a:solidFill>
                  <a:latin typeface="+mn-lt"/>
                </a:rPr>
                <a:t>PD-L1</a:t>
              </a:r>
              <a:r>
                <a:rPr lang="en-GB" sz="1200" b="1" baseline="30000">
                  <a:solidFill>
                    <a:srgbClr val="FFFFFF"/>
                  </a:solidFill>
                  <a:latin typeface="+mn-lt"/>
                </a:rPr>
                <a:t>+</a:t>
              </a:r>
              <a:r>
                <a:rPr lang="en-GB" sz="1200" b="1">
                  <a:solidFill>
                    <a:srgbClr val="FFFFFF"/>
                  </a:solidFill>
                  <a:latin typeface="+mn-lt"/>
                </a:rPr>
                <a:t> tumours</a:t>
              </a:r>
              <a:r>
                <a:rPr lang="en-GB" sz="1200" b="1" baseline="30000">
                  <a:solidFill>
                    <a:srgbClr val="FFFFFF"/>
                  </a:solidFill>
                  <a:latin typeface="+mn-lt"/>
                </a:rPr>
                <a:t>a</a:t>
              </a:r>
              <a:endParaRPr lang="en-GB" sz="1200" b="1">
                <a:solidFill>
                  <a:srgbClr val="FFFFFF"/>
                </a:solidFill>
                <a:latin typeface="+mn-lt"/>
              </a:endParaRPr>
            </a:p>
            <a:p>
              <a:pPr marL="112713" indent="-112713">
                <a:buFont typeface="Arial" panose="020B0604020202020204" pitchFamily="34" charset="0"/>
                <a:buChar char="•"/>
                <a:defRPr/>
              </a:pPr>
              <a:r>
                <a:rPr lang="en-GB" sz="1200" b="1">
                  <a:solidFill>
                    <a:srgbClr val="FFFFFF"/>
                  </a:solidFill>
                  <a:latin typeface="+mn-lt"/>
                </a:rPr>
                <a:t>≥2 previous therapies</a:t>
              </a:r>
              <a:endParaRPr lang="en-GB" sz="1200" b="1" dirty="0">
                <a:solidFill>
                  <a:srgbClr val="FFFFFF"/>
                </a:solidFill>
                <a:latin typeface="+mn-lt"/>
              </a:endParaRPr>
            </a:p>
          </p:txBody>
        </p:sp>
        <p:cxnSp>
          <p:nvCxnSpPr>
            <p:cNvPr id="16" name="Straight Arrow Connector 15"/>
            <p:cNvCxnSpPr>
              <a:stCxn id="15" idx="2"/>
              <a:endCxn id="14" idx="0"/>
            </p:cNvCxnSpPr>
            <p:nvPr/>
          </p:nvCxnSpPr>
          <p:spPr>
            <a:xfrm>
              <a:off x="3457600" y="3198791"/>
              <a:ext cx="3050" cy="58246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1688232" y="2255687"/>
            <a:ext cx="1371600" cy="2429121"/>
            <a:chOff x="6012160" y="1998463"/>
            <a:chExt cx="1371600" cy="2429121"/>
          </a:xfrm>
        </p:grpSpPr>
        <p:sp>
          <p:nvSpPr>
            <p:cNvPr id="18" name="TextBox 17"/>
            <p:cNvSpPr txBox="1"/>
            <p:nvPr/>
          </p:nvSpPr>
          <p:spPr>
            <a:xfrm>
              <a:off x="6245090" y="3781253"/>
              <a:ext cx="910530" cy="646331"/>
            </a:xfrm>
            <a:prstGeom prst="rect">
              <a:avLst/>
            </a:prstGeom>
            <a:solidFill>
              <a:schemeClr val="accent1"/>
            </a:solidFill>
            <a:ln w="19050">
              <a:noFill/>
            </a:ln>
            <a:effectLst/>
          </p:spPr>
          <p:txBody>
            <a:bodyPr wrap="square">
              <a:spAutoFit/>
            </a:bodyPr>
            <a:lstStyle/>
            <a:p>
              <a:pPr algn="ctr">
                <a:defRPr/>
              </a:pPr>
              <a:r>
                <a:rPr lang="en-GB" sz="1200" b="1">
                  <a:solidFill>
                    <a:srgbClr val="FFFFFF"/>
                  </a:solidFill>
                  <a:latin typeface="+mn-lt"/>
                </a:rPr>
                <a:t>Pembro</a:t>
              </a:r>
              <a:br>
                <a:rPr lang="en-GB" sz="1200" b="1">
                  <a:solidFill>
                    <a:srgbClr val="FFFFFF"/>
                  </a:solidFill>
                  <a:latin typeface="+mn-lt"/>
                </a:rPr>
              </a:br>
              <a:r>
                <a:rPr lang="en-GB" sz="1200" b="1">
                  <a:solidFill>
                    <a:srgbClr val="FFFFFF"/>
                  </a:solidFill>
                  <a:latin typeface="+mn-lt"/>
                </a:rPr>
                <a:t>10 mg/kg</a:t>
              </a:r>
              <a:br>
                <a:rPr lang="en-GB" sz="1200" b="1">
                  <a:solidFill>
                    <a:srgbClr val="FFFFFF"/>
                  </a:solidFill>
                  <a:latin typeface="+mn-lt"/>
                </a:rPr>
              </a:br>
              <a:r>
                <a:rPr lang="en-GB" sz="1200" b="1">
                  <a:solidFill>
                    <a:srgbClr val="FFFFFF"/>
                  </a:solidFill>
                  <a:latin typeface="+mn-lt"/>
                </a:rPr>
                <a:t>Q2W </a:t>
              </a:r>
              <a:endParaRPr lang="en-GB" sz="1200" b="1" dirty="0">
                <a:solidFill>
                  <a:srgbClr val="FFFFFF"/>
                </a:solidFill>
                <a:latin typeface="+mn-lt"/>
              </a:endParaRPr>
            </a:p>
          </p:txBody>
        </p:sp>
        <p:sp>
          <p:nvSpPr>
            <p:cNvPr id="19" name="TextBox 18"/>
            <p:cNvSpPr txBox="1"/>
            <p:nvPr/>
          </p:nvSpPr>
          <p:spPr>
            <a:xfrm>
              <a:off x="6012160" y="1998463"/>
              <a:ext cx="1371600" cy="1200329"/>
            </a:xfrm>
            <a:prstGeom prst="rect">
              <a:avLst/>
            </a:prstGeom>
            <a:solidFill>
              <a:srgbClr val="002850"/>
            </a:solidFill>
            <a:ln w="19050">
              <a:noFill/>
            </a:ln>
            <a:effectLst/>
          </p:spPr>
          <p:txBody>
            <a:bodyPr wrap="square">
              <a:spAutoFit/>
            </a:bodyPr>
            <a:lstStyle/>
            <a:p>
              <a:pPr algn="ctr">
                <a:defRPr/>
              </a:pPr>
              <a:r>
                <a:rPr lang="en-GB" sz="1200" b="1">
                  <a:solidFill>
                    <a:schemeClr val="tx2"/>
                  </a:solidFill>
                  <a:latin typeface="+mn-lt"/>
                </a:rPr>
                <a:t>Nonrandomised </a:t>
              </a:r>
            </a:p>
            <a:p>
              <a:pPr algn="ctr">
                <a:defRPr/>
              </a:pPr>
              <a:r>
                <a:rPr lang="en-GB" sz="1200" b="1">
                  <a:solidFill>
                    <a:schemeClr val="tx2"/>
                  </a:solidFill>
                  <a:latin typeface="+mn-lt"/>
                </a:rPr>
                <a:t>(n=40)</a:t>
              </a:r>
            </a:p>
            <a:p>
              <a:pPr marL="112713" indent="-112713">
                <a:buFont typeface="Arial" panose="020B0604020202020204" pitchFamily="34" charset="0"/>
                <a:buChar char="•"/>
                <a:defRPr/>
              </a:pPr>
              <a:r>
                <a:rPr lang="en-GB" sz="1200" b="1">
                  <a:solidFill>
                    <a:schemeClr val="tx2"/>
                  </a:solidFill>
                  <a:latin typeface="+mn-lt"/>
                </a:rPr>
                <a:t>PD-L1</a:t>
              </a:r>
              <a:r>
                <a:rPr lang="en-GB" sz="1200" baseline="30000">
                  <a:solidFill>
                    <a:schemeClr val="tx2"/>
                  </a:solidFill>
                  <a:latin typeface="+mn-lt"/>
                </a:rPr>
                <a:t>–</a:t>
              </a:r>
              <a:r>
                <a:rPr lang="en-GB" sz="1200" b="1">
                  <a:solidFill>
                    <a:schemeClr val="tx2"/>
                  </a:solidFill>
                  <a:latin typeface="+mn-lt"/>
                </a:rPr>
                <a:t> tumours</a:t>
              </a:r>
              <a:r>
                <a:rPr lang="en-GB" sz="1200" b="1" baseline="30000">
                  <a:solidFill>
                    <a:schemeClr val="tx2"/>
                  </a:solidFill>
                  <a:latin typeface="+mn-lt"/>
                </a:rPr>
                <a:t>a</a:t>
              </a:r>
              <a:endParaRPr lang="en-GB" sz="1200" b="1">
                <a:solidFill>
                  <a:schemeClr val="tx2"/>
                </a:solidFill>
                <a:latin typeface="+mn-lt"/>
              </a:endParaRPr>
            </a:p>
            <a:p>
              <a:pPr marL="112713" indent="-112713">
                <a:buFont typeface="Arial" panose="020B0604020202020204" pitchFamily="34" charset="0"/>
                <a:buChar char="•"/>
                <a:defRPr/>
              </a:pPr>
              <a:r>
                <a:rPr lang="en-GB" sz="1200" b="1">
                  <a:solidFill>
                    <a:schemeClr val="tx2"/>
                  </a:solidFill>
                  <a:latin typeface="+mn-lt"/>
                </a:rPr>
                <a:t>≥2 previous therapies</a:t>
              </a:r>
              <a:r>
                <a:rPr lang="en-GB" sz="1200" b="1" baseline="30000">
                  <a:solidFill>
                    <a:schemeClr val="tx2"/>
                  </a:solidFill>
                  <a:latin typeface="+mn-lt"/>
                </a:rPr>
                <a:t>b</a:t>
              </a:r>
              <a:r>
                <a:rPr lang="en-GB" sz="1200" b="1">
                  <a:solidFill>
                    <a:schemeClr val="tx2"/>
                  </a:solidFill>
                  <a:latin typeface="+mn-lt"/>
                </a:rPr>
                <a:t> </a:t>
              </a:r>
              <a:endParaRPr lang="en-GB" sz="1200" b="1" dirty="0">
                <a:solidFill>
                  <a:schemeClr val="tx2"/>
                </a:solidFill>
                <a:latin typeface="+mn-lt"/>
              </a:endParaRPr>
            </a:p>
          </p:txBody>
        </p:sp>
        <p:cxnSp>
          <p:nvCxnSpPr>
            <p:cNvPr id="20" name="Straight Arrow Connector 19"/>
            <p:cNvCxnSpPr>
              <a:stCxn id="19" idx="2"/>
              <a:endCxn id="18" idx="0"/>
            </p:cNvCxnSpPr>
            <p:nvPr/>
          </p:nvCxnSpPr>
          <p:spPr>
            <a:xfrm>
              <a:off x="6697960" y="3198792"/>
              <a:ext cx="2395" cy="58246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7550156" y="2190743"/>
            <a:ext cx="1547664" cy="2494065"/>
            <a:chOff x="7592888" y="1933519"/>
            <a:chExt cx="1547664" cy="2494065"/>
          </a:xfrm>
        </p:grpSpPr>
        <p:sp>
          <p:nvSpPr>
            <p:cNvPr id="22" name="TextBox 21"/>
            <p:cNvSpPr txBox="1"/>
            <p:nvPr/>
          </p:nvSpPr>
          <p:spPr>
            <a:xfrm>
              <a:off x="7950332" y="3781253"/>
              <a:ext cx="822960" cy="646331"/>
            </a:xfrm>
            <a:prstGeom prst="rect">
              <a:avLst/>
            </a:prstGeom>
            <a:solidFill>
              <a:srgbClr val="FFC000"/>
            </a:solidFill>
            <a:ln w="19050">
              <a:noFill/>
            </a:ln>
            <a:effectLst/>
          </p:spPr>
          <p:txBody>
            <a:bodyPr>
              <a:spAutoFit/>
            </a:bodyPr>
            <a:lstStyle/>
            <a:p>
              <a:pPr algn="ctr">
                <a:defRPr/>
              </a:pPr>
              <a:r>
                <a:rPr lang="en-GB" sz="1200" b="1">
                  <a:solidFill>
                    <a:srgbClr val="002850"/>
                  </a:solidFill>
                  <a:latin typeface="+mn-lt"/>
                </a:rPr>
                <a:t>Pembro</a:t>
              </a:r>
              <a:br>
                <a:rPr lang="en-GB" sz="1200" b="1">
                  <a:solidFill>
                    <a:srgbClr val="002850"/>
                  </a:solidFill>
                  <a:latin typeface="+mn-lt"/>
                </a:rPr>
              </a:br>
              <a:r>
                <a:rPr lang="en-GB" sz="1200" b="1">
                  <a:solidFill>
                    <a:srgbClr val="002850"/>
                  </a:solidFill>
                  <a:latin typeface="+mn-lt"/>
                </a:rPr>
                <a:t>2 mg/kg Q3W</a:t>
              </a:r>
              <a:endParaRPr lang="en-GB" sz="1200" b="1" dirty="0">
                <a:solidFill>
                  <a:srgbClr val="002850"/>
                </a:solidFill>
                <a:latin typeface="+mn-lt"/>
              </a:endParaRPr>
            </a:p>
          </p:txBody>
        </p:sp>
        <p:sp>
          <p:nvSpPr>
            <p:cNvPr id="23" name="TextBox 22"/>
            <p:cNvSpPr txBox="1"/>
            <p:nvPr/>
          </p:nvSpPr>
          <p:spPr>
            <a:xfrm>
              <a:off x="7592888" y="1933519"/>
              <a:ext cx="1547664" cy="1200329"/>
            </a:xfrm>
            <a:prstGeom prst="rect">
              <a:avLst/>
            </a:prstGeom>
            <a:solidFill>
              <a:srgbClr val="002850"/>
            </a:solidFill>
            <a:ln w="19050">
              <a:noFill/>
            </a:ln>
            <a:effectLst/>
          </p:spPr>
          <p:txBody>
            <a:bodyPr wrap="square">
              <a:spAutoFit/>
            </a:bodyPr>
            <a:lstStyle/>
            <a:p>
              <a:pPr algn="ctr">
                <a:defRPr/>
              </a:pPr>
              <a:r>
                <a:rPr lang="en-GB" sz="1200" b="1">
                  <a:solidFill>
                    <a:srgbClr val="FFFFFF"/>
                  </a:solidFill>
                  <a:latin typeface="+mn-lt"/>
                </a:rPr>
                <a:t>Nonrandomised </a:t>
              </a:r>
            </a:p>
            <a:p>
              <a:pPr algn="ctr">
                <a:defRPr/>
              </a:pPr>
              <a:r>
                <a:rPr lang="en-GB" sz="1200" b="1">
                  <a:solidFill>
                    <a:srgbClr val="FFFFFF"/>
                  </a:solidFill>
                  <a:latin typeface="+mn-lt"/>
                </a:rPr>
                <a:t>(n=45)</a:t>
              </a:r>
            </a:p>
            <a:p>
              <a:pPr marL="112713" indent="-112713">
                <a:buFont typeface="Arial" panose="020B0604020202020204" pitchFamily="34" charset="0"/>
                <a:buChar char="•"/>
                <a:defRPr/>
              </a:pPr>
              <a:r>
                <a:rPr lang="en-GB" sz="1200" b="1">
                  <a:solidFill>
                    <a:srgbClr val="FFFFFF"/>
                  </a:solidFill>
                  <a:latin typeface="+mn-lt"/>
                </a:rPr>
                <a:t>PD-L1</a:t>
              </a:r>
              <a:r>
                <a:rPr lang="en-GB" sz="1200" baseline="30000">
                  <a:solidFill>
                    <a:srgbClr val="FFFFFF"/>
                  </a:solidFill>
                  <a:latin typeface="+mn-lt"/>
                </a:rPr>
                <a:t>+</a:t>
              </a:r>
              <a:r>
                <a:rPr lang="en-GB" sz="1200" b="1">
                  <a:solidFill>
                    <a:srgbClr val="FFFFFF"/>
                  </a:solidFill>
                  <a:latin typeface="+mn-lt"/>
                </a:rPr>
                <a:t> tumours</a:t>
              </a:r>
              <a:r>
                <a:rPr lang="en-GB" sz="1200" b="1" baseline="30000">
                  <a:solidFill>
                    <a:srgbClr val="FFFFFF"/>
                  </a:solidFill>
                  <a:latin typeface="+mn-lt"/>
                </a:rPr>
                <a:t>a</a:t>
              </a:r>
              <a:endParaRPr lang="en-GB" sz="1200" b="1">
                <a:solidFill>
                  <a:srgbClr val="FFFFFF"/>
                </a:solidFill>
                <a:latin typeface="+mn-lt"/>
              </a:endParaRPr>
            </a:p>
            <a:p>
              <a:pPr marL="112713" indent="-112713">
                <a:buFont typeface="Arial" panose="020B0604020202020204" pitchFamily="34" charset="0"/>
                <a:buChar char="•"/>
                <a:defRPr/>
              </a:pPr>
              <a:r>
                <a:rPr lang="en-GB" sz="1200" b="1">
                  <a:solidFill>
                    <a:srgbClr val="FFFFFF"/>
                  </a:solidFill>
                  <a:latin typeface="+mn-lt"/>
                </a:rPr>
                <a:t>≥1 previous therapy</a:t>
              </a:r>
              <a:r>
                <a:rPr lang="en-GB" sz="1200" b="1" baseline="30000">
                  <a:solidFill>
                    <a:srgbClr val="FFFFFF"/>
                  </a:solidFill>
                  <a:latin typeface="+mn-lt"/>
                </a:rPr>
                <a:t>b</a:t>
              </a:r>
              <a:r>
                <a:rPr lang="en-GB" sz="1200" b="1">
                  <a:solidFill>
                    <a:srgbClr val="FFFFFF"/>
                  </a:solidFill>
                  <a:latin typeface="+mn-lt"/>
                </a:rPr>
                <a:t> </a:t>
              </a:r>
              <a:br>
                <a:rPr lang="en-GB" sz="1200" b="1">
                  <a:solidFill>
                    <a:srgbClr val="FFFFFF"/>
                  </a:solidFill>
                  <a:latin typeface="+mn-lt"/>
                </a:rPr>
              </a:br>
              <a:endParaRPr lang="en-GB" sz="1200" b="1" dirty="0">
                <a:solidFill>
                  <a:srgbClr val="FFFFFF"/>
                </a:solidFill>
                <a:latin typeface="+mn-lt"/>
              </a:endParaRPr>
            </a:p>
          </p:txBody>
        </p:sp>
        <p:cxnSp>
          <p:nvCxnSpPr>
            <p:cNvPr id="24" name="Straight Arrow Connector 23"/>
            <p:cNvCxnSpPr>
              <a:stCxn id="23" idx="2"/>
              <a:endCxn id="22" idx="0"/>
            </p:cNvCxnSpPr>
            <p:nvPr/>
          </p:nvCxnSpPr>
          <p:spPr>
            <a:xfrm flipH="1">
              <a:off x="8361812" y="3133848"/>
              <a:ext cx="4908" cy="64740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5004048" y="2214105"/>
            <a:ext cx="2736304" cy="2470703"/>
            <a:chOff x="107504" y="1956881"/>
            <a:chExt cx="2736304" cy="2470703"/>
          </a:xfrm>
        </p:grpSpPr>
        <p:sp>
          <p:nvSpPr>
            <p:cNvPr id="26" name="TextBox 25"/>
            <p:cNvSpPr txBox="1"/>
            <p:nvPr/>
          </p:nvSpPr>
          <p:spPr bwMode="auto">
            <a:xfrm>
              <a:off x="672983" y="1956881"/>
              <a:ext cx="1481810" cy="1200329"/>
            </a:xfrm>
            <a:prstGeom prst="rect">
              <a:avLst/>
            </a:prstGeom>
            <a:solidFill>
              <a:srgbClr val="002850"/>
            </a:solidFill>
            <a:ln w="19050">
              <a:noFill/>
            </a:ln>
            <a:effectLst/>
          </p:spPr>
          <p:txBody>
            <a:bodyPr wrap="square">
              <a:spAutoFit/>
            </a:bodyPr>
            <a:lstStyle/>
            <a:p>
              <a:pPr algn="ctr">
                <a:defRPr/>
              </a:pPr>
              <a:r>
                <a:rPr lang="en-GB" sz="1200" b="1">
                  <a:solidFill>
                    <a:schemeClr val="tx2"/>
                  </a:solidFill>
                  <a:latin typeface="+mn-lt"/>
                </a:rPr>
                <a:t>Randomised</a:t>
              </a:r>
            </a:p>
            <a:p>
              <a:pPr algn="ctr">
                <a:defRPr/>
              </a:pPr>
              <a:r>
                <a:rPr lang="en-GB" sz="1200" b="1">
                  <a:solidFill>
                    <a:schemeClr val="tx2"/>
                  </a:solidFill>
                  <a:latin typeface="+mn-lt"/>
                </a:rPr>
                <a:t>(n=45)</a:t>
              </a:r>
            </a:p>
            <a:p>
              <a:pPr marL="112713" indent="-112713">
                <a:buFont typeface="Arial" panose="020B0604020202020204" pitchFamily="34" charset="0"/>
                <a:buChar char="•"/>
                <a:defRPr/>
              </a:pPr>
              <a:r>
                <a:rPr lang="en-GB" sz="1200" b="1">
                  <a:solidFill>
                    <a:schemeClr val="tx2"/>
                  </a:solidFill>
                  <a:latin typeface="+mn-lt"/>
                </a:rPr>
                <a:t>PD-L1</a:t>
              </a:r>
              <a:r>
                <a:rPr lang="en-GB" sz="1200" b="1" baseline="30000">
                  <a:solidFill>
                    <a:schemeClr val="tx2"/>
                  </a:solidFill>
                  <a:latin typeface="+mn-lt"/>
                </a:rPr>
                <a:t>+</a:t>
              </a:r>
              <a:r>
                <a:rPr lang="en-GB" sz="1200" b="1">
                  <a:solidFill>
                    <a:schemeClr val="tx2"/>
                  </a:solidFill>
                  <a:latin typeface="+mn-lt"/>
                </a:rPr>
                <a:t> tumours</a:t>
              </a:r>
              <a:r>
                <a:rPr lang="en-GB" sz="1200" b="1" baseline="30000">
                  <a:solidFill>
                    <a:schemeClr val="tx2"/>
                  </a:solidFill>
                  <a:latin typeface="+mn-lt"/>
                </a:rPr>
                <a:t>a</a:t>
              </a:r>
              <a:endParaRPr lang="en-GB" sz="1200" b="1">
                <a:solidFill>
                  <a:schemeClr val="tx2"/>
                </a:solidFill>
                <a:latin typeface="+mn-lt"/>
              </a:endParaRPr>
            </a:p>
            <a:p>
              <a:pPr marL="112713" indent="-112713">
                <a:buFont typeface="Arial" panose="020B0604020202020204" pitchFamily="34" charset="0"/>
                <a:buChar char="•"/>
                <a:defRPr/>
              </a:pPr>
              <a:r>
                <a:rPr lang="en-GB" sz="1200" b="1">
                  <a:solidFill>
                    <a:schemeClr val="tx2"/>
                  </a:solidFill>
                  <a:latin typeface="+mn-lt"/>
                </a:rPr>
                <a:t>Treatment naïve</a:t>
              </a:r>
              <a:br>
                <a:rPr lang="en-GB" sz="1200" b="1">
                  <a:solidFill>
                    <a:schemeClr val="tx2"/>
                  </a:solidFill>
                  <a:latin typeface="+mn-lt"/>
                </a:rPr>
              </a:br>
              <a:endParaRPr lang="en-GB" sz="1200" b="1" dirty="0">
                <a:solidFill>
                  <a:schemeClr val="tx2"/>
                </a:solidFill>
                <a:latin typeface="+mn-lt"/>
              </a:endParaRPr>
            </a:p>
          </p:txBody>
        </p:sp>
        <p:sp>
          <p:nvSpPr>
            <p:cNvPr id="27" name="TextBox 26"/>
            <p:cNvSpPr txBox="1"/>
            <p:nvPr/>
          </p:nvSpPr>
          <p:spPr bwMode="auto">
            <a:xfrm>
              <a:off x="107504" y="3781253"/>
              <a:ext cx="822960" cy="646331"/>
            </a:xfrm>
            <a:prstGeom prst="rect">
              <a:avLst/>
            </a:prstGeom>
            <a:solidFill>
              <a:schemeClr val="accent3"/>
            </a:solidFill>
            <a:ln w="19050">
              <a:noFill/>
            </a:ln>
            <a:effectLst/>
          </p:spPr>
          <p:txBody>
            <a:bodyPr>
              <a:spAutoFit/>
            </a:bodyPr>
            <a:lstStyle/>
            <a:p>
              <a:pPr algn="ctr">
                <a:defRPr/>
              </a:pPr>
              <a:r>
                <a:rPr lang="en-GB" sz="1200" b="1">
                  <a:solidFill>
                    <a:schemeClr val="bg1"/>
                  </a:solidFill>
                  <a:latin typeface="+mn-lt"/>
                </a:rPr>
                <a:t>Pembro</a:t>
              </a:r>
              <a:br>
                <a:rPr lang="en-GB" sz="1200" b="1">
                  <a:solidFill>
                    <a:schemeClr val="bg1"/>
                  </a:solidFill>
                  <a:latin typeface="+mn-lt"/>
                </a:rPr>
              </a:br>
              <a:r>
                <a:rPr lang="en-GB" sz="1200" b="1">
                  <a:solidFill>
                    <a:schemeClr val="bg1"/>
                  </a:solidFill>
                  <a:latin typeface="+mn-lt"/>
                </a:rPr>
                <a:t>2 mg/kg Q3W </a:t>
              </a:r>
              <a:endParaRPr lang="en-GB" sz="1200" b="1" dirty="0">
                <a:solidFill>
                  <a:schemeClr val="bg1"/>
                </a:solidFill>
                <a:latin typeface="+mn-lt"/>
              </a:endParaRPr>
            </a:p>
          </p:txBody>
        </p:sp>
        <p:sp>
          <p:nvSpPr>
            <p:cNvPr id="28" name="TextBox 27"/>
            <p:cNvSpPr txBox="1"/>
            <p:nvPr/>
          </p:nvSpPr>
          <p:spPr bwMode="auto">
            <a:xfrm>
              <a:off x="1984547" y="3781253"/>
              <a:ext cx="859261" cy="646331"/>
            </a:xfrm>
            <a:prstGeom prst="rect">
              <a:avLst/>
            </a:prstGeom>
            <a:solidFill>
              <a:srgbClr val="2894FF"/>
            </a:solidFill>
            <a:ln w="19050">
              <a:noFill/>
            </a:ln>
            <a:effectLst/>
          </p:spPr>
          <p:txBody>
            <a:bodyPr wrap="square">
              <a:spAutoFit/>
            </a:bodyPr>
            <a:lstStyle/>
            <a:p>
              <a:pPr algn="ctr">
                <a:defRPr/>
              </a:pPr>
              <a:r>
                <a:rPr lang="en-GB" sz="1200" b="1">
                  <a:solidFill>
                    <a:srgbClr val="FFFFFF"/>
                  </a:solidFill>
                  <a:latin typeface="+mn-lt"/>
                </a:rPr>
                <a:t>Pembro</a:t>
              </a:r>
              <a:br>
                <a:rPr lang="en-GB" sz="1200" b="1">
                  <a:solidFill>
                    <a:srgbClr val="FFFFFF"/>
                  </a:solidFill>
                  <a:latin typeface="+mn-lt"/>
                </a:rPr>
              </a:br>
              <a:r>
                <a:rPr lang="en-GB" sz="1200" b="1">
                  <a:solidFill>
                    <a:srgbClr val="FFFFFF"/>
                  </a:solidFill>
                  <a:latin typeface="+mn-lt"/>
                </a:rPr>
                <a:t>10 mg/kg</a:t>
              </a:r>
              <a:br>
                <a:rPr lang="en-GB" sz="1200" b="1">
                  <a:solidFill>
                    <a:srgbClr val="FFFFFF"/>
                  </a:solidFill>
                  <a:latin typeface="+mn-lt"/>
                </a:rPr>
              </a:br>
              <a:r>
                <a:rPr lang="en-GB" sz="1200" b="1">
                  <a:solidFill>
                    <a:srgbClr val="FFFFFF"/>
                  </a:solidFill>
                  <a:latin typeface="+mn-lt"/>
                </a:rPr>
                <a:t>Q2W </a:t>
              </a:r>
              <a:endParaRPr lang="en-GB" sz="1200" b="1" dirty="0">
                <a:solidFill>
                  <a:srgbClr val="FFFFFF"/>
                </a:solidFill>
                <a:latin typeface="+mn-lt"/>
              </a:endParaRPr>
            </a:p>
          </p:txBody>
        </p:sp>
        <p:sp>
          <p:nvSpPr>
            <p:cNvPr id="29" name="Oval 28"/>
            <p:cNvSpPr/>
            <p:nvPr/>
          </p:nvSpPr>
          <p:spPr bwMode="auto">
            <a:xfrm>
              <a:off x="1141174" y="3051257"/>
              <a:ext cx="714064" cy="500063"/>
            </a:xfrm>
            <a:prstGeom prst="ellipse">
              <a:avLst/>
            </a:prstGeom>
            <a:solidFill>
              <a:srgbClr val="96969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200" b="1">
                  <a:solidFill>
                    <a:schemeClr val="bg1"/>
                  </a:solidFill>
                </a:rPr>
                <a:t>R</a:t>
              </a:r>
              <a:r>
                <a:rPr lang="en-GB" sz="1200" b="1" baseline="30000">
                  <a:solidFill>
                    <a:schemeClr val="bg1"/>
                  </a:solidFill>
                </a:rPr>
                <a:t>c</a:t>
              </a:r>
              <a:br>
                <a:rPr lang="en-GB" sz="1600" b="1">
                  <a:solidFill>
                    <a:schemeClr val="bg1"/>
                  </a:solidFill>
                </a:rPr>
              </a:br>
              <a:r>
                <a:rPr lang="en-GB" sz="1050" b="1">
                  <a:solidFill>
                    <a:schemeClr val="bg1"/>
                  </a:solidFill>
                </a:rPr>
                <a:t>(1:1)</a:t>
              </a:r>
              <a:endParaRPr lang="en-GB" sz="1600" b="1" dirty="0">
                <a:solidFill>
                  <a:schemeClr val="bg1"/>
                </a:solidFill>
              </a:endParaRPr>
            </a:p>
          </p:txBody>
        </p:sp>
        <p:cxnSp>
          <p:nvCxnSpPr>
            <p:cNvPr id="30" name="Elbow Connector 29"/>
            <p:cNvCxnSpPr>
              <a:stCxn id="29" idx="4"/>
              <a:endCxn id="27" idx="0"/>
            </p:cNvCxnSpPr>
            <p:nvPr/>
          </p:nvCxnSpPr>
          <p:spPr bwMode="auto">
            <a:xfrm rot="5400000">
              <a:off x="893629" y="3176675"/>
              <a:ext cx="229933" cy="979222"/>
            </a:xfrm>
            <a:prstGeom prst="bentConnector3">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Elbow Connector 30"/>
            <p:cNvCxnSpPr>
              <a:stCxn id="29" idx="4"/>
              <a:endCxn id="28" idx="0"/>
            </p:cNvCxnSpPr>
            <p:nvPr/>
          </p:nvCxnSpPr>
          <p:spPr bwMode="auto">
            <a:xfrm rot="16200000" flipH="1">
              <a:off x="1841226" y="3208300"/>
              <a:ext cx="229933" cy="915972"/>
            </a:xfrm>
            <a:prstGeom prst="bentConnector3">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1042436" y="3781253"/>
              <a:ext cx="881644" cy="646331"/>
            </a:xfrm>
            <a:prstGeom prst="rect">
              <a:avLst/>
            </a:prstGeom>
            <a:solidFill>
              <a:schemeClr val="accent2"/>
            </a:solidFill>
            <a:ln w="19050">
              <a:noFill/>
            </a:ln>
            <a:effectLst/>
          </p:spPr>
          <p:txBody>
            <a:bodyPr wrap="square">
              <a:spAutoFit/>
            </a:bodyPr>
            <a:lstStyle/>
            <a:p>
              <a:pPr algn="ctr">
                <a:defRPr/>
              </a:pPr>
              <a:r>
                <a:rPr lang="en-GB" sz="1200" b="1">
                  <a:solidFill>
                    <a:srgbClr val="FFFFFF"/>
                  </a:solidFill>
                  <a:latin typeface="+mn-lt"/>
                </a:rPr>
                <a:t>Pembro</a:t>
              </a:r>
              <a:br>
                <a:rPr lang="en-GB" sz="1200" b="1">
                  <a:solidFill>
                    <a:srgbClr val="FFFFFF"/>
                  </a:solidFill>
                  <a:latin typeface="+mn-lt"/>
                </a:rPr>
              </a:br>
              <a:r>
                <a:rPr lang="en-GB" sz="1200" b="1">
                  <a:solidFill>
                    <a:srgbClr val="FFFFFF"/>
                  </a:solidFill>
                  <a:latin typeface="+mn-lt"/>
                </a:rPr>
                <a:t>10 mg/kg</a:t>
              </a:r>
              <a:br>
                <a:rPr lang="en-GB" sz="1200" b="1">
                  <a:solidFill>
                    <a:srgbClr val="FFFFFF"/>
                  </a:solidFill>
                  <a:latin typeface="+mn-lt"/>
                </a:rPr>
              </a:br>
              <a:r>
                <a:rPr lang="en-GB" sz="1200" b="1">
                  <a:solidFill>
                    <a:srgbClr val="FFFFFF"/>
                  </a:solidFill>
                  <a:latin typeface="+mn-lt"/>
                </a:rPr>
                <a:t>Q3W </a:t>
              </a:r>
              <a:endParaRPr lang="en-GB" sz="1200" b="1" dirty="0">
                <a:solidFill>
                  <a:srgbClr val="FFFFFF"/>
                </a:solidFill>
                <a:latin typeface="+mn-lt"/>
              </a:endParaRPr>
            </a:p>
          </p:txBody>
        </p:sp>
        <p:cxnSp>
          <p:nvCxnSpPr>
            <p:cNvPr id="33" name="Straight Arrow Connector 32"/>
            <p:cNvCxnSpPr>
              <a:stCxn id="29" idx="4"/>
              <a:endCxn id="32" idx="0"/>
            </p:cNvCxnSpPr>
            <p:nvPr/>
          </p:nvCxnSpPr>
          <p:spPr>
            <a:xfrm flipH="1">
              <a:off x="1483258" y="3551320"/>
              <a:ext cx="14948" cy="22993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36" name="TextBox 25"/>
          <p:cNvSpPr txBox="1">
            <a:spLocks noChangeArrowheads="1"/>
          </p:cNvSpPr>
          <p:nvPr/>
        </p:nvSpPr>
        <p:spPr bwMode="auto">
          <a:xfrm>
            <a:off x="-2" y="5411450"/>
            <a:ext cx="4802911" cy="1446550"/>
          </a:xfrm>
          <a:prstGeom prst="rect">
            <a:avLst/>
          </a:prstGeom>
          <a:solidFill>
            <a:sysClr val="window" lastClr="FFFFFF"/>
          </a:solidFill>
          <a:ln>
            <a:noFill/>
          </a:ln>
        </p:spPr>
        <p:txBody>
          <a:bodyPr wrap="square" anchor="b">
            <a:spAutoFit/>
          </a:bodyPr>
          <a:lstStyle>
            <a:lvl1pPr eaLnBrk="0" hangingPunct="0">
              <a:spcBef>
                <a:spcPct val="20000"/>
              </a:spcBef>
              <a:buFont typeface="Arial" charset="0"/>
              <a:buChar char="•"/>
              <a:defRPr sz="3200">
                <a:solidFill>
                  <a:schemeClr val="bg1"/>
                </a:solidFill>
                <a:latin typeface="Arial" charset="0"/>
              </a:defRPr>
            </a:lvl1pPr>
            <a:lvl2pPr marL="742950" indent="-285750" eaLnBrk="0" hangingPunct="0">
              <a:spcBef>
                <a:spcPct val="20000"/>
              </a:spcBef>
              <a:buFont typeface="Arial" charset="0"/>
              <a:buChar char="–"/>
              <a:defRPr sz="2800">
                <a:solidFill>
                  <a:schemeClr val="bg1"/>
                </a:solidFill>
                <a:latin typeface="Arial" charset="0"/>
              </a:defRPr>
            </a:lvl2pPr>
            <a:lvl3pPr marL="1143000" indent="-228600" eaLnBrk="0" hangingPunct="0">
              <a:spcBef>
                <a:spcPct val="20000"/>
              </a:spcBef>
              <a:buFont typeface="Arial" charset="0"/>
              <a:buChar char="•"/>
              <a:defRPr sz="2400">
                <a:solidFill>
                  <a:schemeClr val="bg1"/>
                </a:solidFill>
                <a:latin typeface="Arial" charset="0"/>
              </a:defRPr>
            </a:lvl3pPr>
            <a:lvl4pPr marL="1600200" indent="-228600" eaLnBrk="0" hangingPunct="0">
              <a:spcBef>
                <a:spcPct val="20000"/>
              </a:spcBef>
              <a:buFont typeface="Arial" charset="0"/>
              <a:buChar char="–"/>
              <a:defRPr sz="2000">
                <a:solidFill>
                  <a:schemeClr val="bg1"/>
                </a:solidFill>
                <a:latin typeface="Arial" charset="0"/>
              </a:defRPr>
            </a:lvl4pPr>
            <a:lvl5pPr marL="2057400" indent="-228600" eaLnBrk="0" hangingPunct="0">
              <a:spcBef>
                <a:spcPct val="20000"/>
              </a:spcBef>
              <a:buFont typeface="Arial" charset="0"/>
              <a:buChar char="»"/>
              <a:defRPr sz="2000">
                <a:solidFill>
                  <a:schemeClr val="bg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bg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bg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bg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bg1"/>
                </a:solidFill>
                <a:latin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GB" altLang="en-US" sz="1100" b="0" i="0" u="none" strike="noStrike" kern="0" cap="none" spc="0" normalizeH="0" baseline="30000" noProof="0" dirty="0" err="1">
                <a:ln>
                  <a:noFill/>
                </a:ln>
                <a:solidFill>
                  <a:sysClr val="windowText" lastClr="000000"/>
                </a:solidFill>
                <a:effectLst/>
                <a:uLnTx/>
                <a:uFillTx/>
                <a:latin typeface="+mn-lt"/>
              </a:rPr>
              <a:t>a</a:t>
            </a:r>
            <a:r>
              <a:rPr kumimoji="0" lang="en-GB" altLang="en-US" sz="1100" b="0" i="0" u="none" strike="noStrike" kern="0" cap="none" spc="0" normalizeH="0" baseline="0" noProof="0" dirty="0" err="1">
                <a:ln>
                  <a:noFill/>
                </a:ln>
                <a:solidFill>
                  <a:sysClr val="windowText" lastClr="000000"/>
                </a:solidFill>
                <a:effectLst/>
                <a:uLnTx/>
                <a:uFillTx/>
                <a:latin typeface="+mn-lt"/>
              </a:rPr>
              <a:t>Tumour</a:t>
            </a:r>
            <a:r>
              <a:rPr kumimoji="0" lang="en-GB" altLang="en-US" sz="1100" b="0" i="0" u="none" strike="noStrike" kern="0" cap="none" spc="0" normalizeH="0" baseline="0" noProof="0" dirty="0">
                <a:ln>
                  <a:noFill/>
                </a:ln>
                <a:solidFill>
                  <a:sysClr val="windowText" lastClr="000000"/>
                </a:solidFill>
                <a:effectLst/>
                <a:uLnTx/>
                <a:uFillTx/>
                <a:latin typeface="+mn-lt"/>
              </a:rPr>
              <a:t> PD-L1 expression was determined by a prototype assay to inform enrolment.</a:t>
            </a:r>
            <a:r>
              <a:rPr kumimoji="0" lang="en-GB" altLang="en-US" sz="1100" b="0" i="0" u="none" strike="noStrike" kern="0" cap="none" spc="0" normalizeH="0" noProof="0" dirty="0">
                <a:ln>
                  <a:noFill/>
                </a:ln>
                <a:solidFill>
                  <a:sysClr val="windowText" lastClr="000000"/>
                </a:solidFill>
                <a:effectLst/>
                <a:uLnTx/>
                <a:uFillTx/>
                <a:latin typeface="+mn-lt"/>
              </a:rPr>
              <a:t> </a:t>
            </a:r>
            <a:r>
              <a:rPr kumimoji="0" lang="en-GB" altLang="en-US" sz="1100" b="0" i="0" u="none" strike="noStrike" kern="0" cap="none" spc="0" normalizeH="0" baseline="0" noProof="0" dirty="0">
                <a:ln>
                  <a:noFill/>
                </a:ln>
                <a:solidFill>
                  <a:sysClr val="windowText" lastClr="000000"/>
                </a:solidFill>
                <a:effectLst/>
                <a:uLnTx/>
                <a:uFillTx/>
                <a:latin typeface="+mn-lt"/>
              </a:rPr>
              <a:t>Samples were independently reanalysed using a clinical trial IHC assay</a:t>
            </a:r>
          </a:p>
          <a:p>
            <a:pPr marL="0" marR="0" lvl="0" indent="0" defTabSz="914400" eaLnBrk="1" fontAlgn="auto" latinLnBrk="0" hangingPunct="1">
              <a:lnSpc>
                <a:spcPct val="100000"/>
              </a:lnSpc>
              <a:spcBef>
                <a:spcPct val="0"/>
              </a:spcBef>
              <a:spcAft>
                <a:spcPts val="0"/>
              </a:spcAft>
              <a:buClrTx/>
              <a:buSzTx/>
              <a:buFontTx/>
              <a:buNone/>
              <a:tabLst/>
              <a:defRPr/>
            </a:pPr>
            <a:r>
              <a:rPr kumimoji="0" lang="en-GB" altLang="en-US" sz="1100" b="0" i="0" u="none" strike="noStrike" kern="0" cap="none" spc="0" normalizeH="0" baseline="30000" noProof="0" dirty="0" err="1">
                <a:ln>
                  <a:noFill/>
                </a:ln>
                <a:solidFill>
                  <a:sysClr val="windowText" lastClr="000000"/>
                </a:solidFill>
                <a:effectLst/>
                <a:uLnTx/>
                <a:uFillTx/>
                <a:latin typeface="+mn-lt"/>
              </a:rPr>
              <a:t>b</a:t>
            </a:r>
            <a:r>
              <a:rPr kumimoji="0" lang="en-GB" altLang="en-US" sz="1100" b="0" i="0" u="none" strike="noStrike" kern="0" cap="none" spc="0" normalizeH="0" baseline="0" noProof="0" dirty="0" err="1">
                <a:ln>
                  <a:noFill/>
                </a:ln>
                <a:solidFill>
                  <a:sysClr val="windowText" lastClr="000000"/>
                </a:solidFill>
                <a:effectLst/>
                <a:uLnTx/>
                <a:uFillTx/>
                <a:latin typeface="+mn-lt"/>
              </a:rPr>
              <a:t>Including</a:t>
            </a:r>
            <a:r>
              <a:rPr kumimoji="0" lang="en-GB" altLang="en-US" sz="1100" b="0" i="0" u="none" strike="noStrike" kern="0" cap="none" spc="0" normalizeH="0" baseline="0" noProof="0" dirty="0">
                <a:ln>
                  <a:noFill/>
                </a:ln>
                <a:solidFill>
                  <a:sysClr val="windowText" lastClr="000000"/>
                </a:solidFill>
                <a:effectLst/>
                <a:uLnTx/>
                <a:uFillTx/>
                <a:latin typeface="+mn-lt"/>
              </a:rPr>
              <a:t> ≥1 therapy platinum-containing doublet. </a:t>
            </a:r>
            <a:r>
              <a:rPr kumimoji="0" lang="en-GB" altLang="en-US" sz="1100" b="0" i="0" u="none" strike="noStrike" kern="0" cap="none" spc="0" normalizeH="0" baseline="30000" noProof="0" dirty="0" err="1">
                <a:ln>
                  <a:noFill/>
                </a:ln>
                <a:solidFill>
                  <a:sysClr val="windowText" lastClr="000000"/>
                </a:solidFill>
                <a:effectLst/>
                <a:uLnTx/>
                <a:uFillTx/>
                <a:latin typeface="+mn-lt"/>
              </a:rPr>
              <a:t>c</a:t>
            </a:r>
            <a:r>
              <a:rPr kumimoji="0" lang="en-GB" altLang="en-US" sz="1100" b="0" i="0" u="none" strike="noStrike" kern="0" cap="none" spc="0" normalizeH="0" baseline="0" noProof="0" dirty="0" err="1">
                <a:ln>
                  <a:noFill/>
                </a:ln>
                <a:solidFill>
                  <a:sysClr val="windowText" lastClr="000000"/>
                </a:solidFill>
                <a:effectLst/>
                <a:uLnTx/>
                <a:uFillTx/>
                <a:latin typeface="+mn-lt"/>
              </a:rPr>
              <a:t>First</a:t>
            </a:r>
            <a:r>
              <a:rPr kumimoji="0" lang="en-GB" altLang="en-US" sz="1100" b="0" i="0" u="none" strike="noStrike" kern="0" cap="none" spc="0" normalizeH="0" baseline="0" noProof="0" dirty="0">
                <a:ln>
                  <a:noFill/>
                </a:ln>
                <a:solidFill>
                  <a:sysClr val="windowText" lastClr="000000"/>
                </a:solidFill>
                <a:effectLst/>
                <a:uLnTx/>
                <a:uFillTx/>
                <a:latin typeface="+mn-lt"/>
              </a:rPr>
              <a:t> 11 patients randomised to 2 mg/kg q3w and 10 mg/kg q3w. The remaining 34 patients were randomised to 10 mg/kg q2w and 10 mg/kg q3w.</a:t>
            </a:r>
            <a:r>
              <a:rPr kumimoji="0" lang="en-GB" altLang="en-US" sz="1100" b="0" i="0" u="none" strike="noStrike" kern="0" cap="none" spc="0" normalizeH="0" baseline="30000" noProof="0" dirty="0">
                <a:ln>
                  <a:noFill/>
                </a:ln>
                <a:solidFill>
                  <a:sysClr val="windowText" lastClr="000000"/>
                </a:solidFill>
                <a:effectLst/>
                <a:uLnTx/>
                <a:uFillTx/>
                <a:latin typeface="+mn-lt"/>
              </a:rPr>
              <a:t> </a:t>
            </a:r>
            <a:endParaRPr lang="en-GB" altLang="en-US" sz="1100" kern="0" baseline="30000" dirty="0">
              <a:solidFill>
                <a:sysClr val="windowText" lastClr="000000"/>
              </a:solidFill>
              <a:latin typeface="+mn-lt"/>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en-GB" altLang="en-US" sz="1100" b="0" i="0" u="none" strike="noStrike" kern="0" cap="none" spc="0" normalizeH="0" baseline="0" noProof="0" dirty="0">
                <a:ln>
                  <a:noFill/>
                </a:ln>
                <a:solidFill>
                  <a:sysClr val="windowText" lastClr="000000"/>
                </a:solidFill>
                <a:effectLst/>
                <a:uLnTx/>
                <a:uFillTx/>
                <a:latin typeface="+mn-lt"/>
              </a:rPr>
              <a:t>Analysis cut-off date is September 11, 2014 for the nonrandomised cohort of 45 patients treated at 2 mg/kg q3w</a:t>
            </a:r>
          </a:p>
        </p:txBody>
      </p:sp>
      <p:sp>
        <p:nvSpPr>
          <p:cNvPr id="38" name="Text Box 4"/>
          <p:cNvSpPr txBox="1">
            <a:spLocks noChangeArrowheads="1"/>
          </p:cNvSpPr>
          <p:nvPr/>
        </p:nvSpPr>
        <p:spPr bwMode="auto">
          <a:xfrm>
            <a:off x="5063755" y="6474897"/>
            <a:ext cx="385958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a:t>Garon et</a:t>
            </a:r>
            <a:r>
              <a:rPr lang="en-GB" sz="1200">
                <a:solidFill>
                  <a:srgbClr val="363636"/>
                </a:solidFill>
              </a:rPr>
              <a:t> al. Ann Oncol 2014; 25 (suppl 4): abstr LBA43</a:t>
            </a:r>
            <a:endParaRPr lang="en-GB" sz="1200" dirty="0"/>
          </a:p>
        </p:txBody>
      </p:sp>
    </p:spTree>
    <p:extLst>
      <p:ext uri="{BB962C8B-B14F-4D97-AF65-F5344CB8AC3E}">
        <p14:creationId xmlns:p14="http://schemas.microsoft.com/office/powerpoint/2010/main" val="15832767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solidFill>
                  <a:srgbClr val="002850"/>
                </a:solidFill>
              </a:rPr>
              <a:t>LBA43: </a:t>
            </a:r>
            <a:r>
              <a:rPr lang="en-NZ" sz="1800" dirty="0">
                <a:solidFill>
                  <a:srgbClr val="002850"/>
                </a:solidFill>
              </a:rPr>
              <a:t>Antitumor activity of pembrolizumab (Pembro; MK-3475) and correlation with programmed death ligand 1 (PD-L1) expression in a pooled analysis of patients (pts) with advanced non-small cell lung carcinoma (NSCLC) – Garon E et al</a:t>
            </a:r>
            <a:endParaRPr lang="en-US" sz="3200" dirty="0"/>
          </a:p>
        </p:txBody>
      </p:sp>
      <p:sp>
        <p:nvSpPr>
          <p:cNvPr id="3" name="Content Placeholder 2"/>
          <p:cNvSpPr>
            <a:spLocks noGrp="1"/>
          </p:cNvSpPr>
          <p:nvPr>
            <p:ph idx="1"/>
          </p:nvPr>
        </p:nvSpPr>
        <p:spPr>
          <a:xfrm>
            <a:off x="228600" y="1241569"/>
            <a:ext cx="8686800" cy="5308600"/>
          </a:xfrm>
        </p:spPr>
        <p:txBody>
          <a:bodyPr/>
          <a:lstStyle/>
          <a:p>
            <a:pPr>
              <a:defRPr/>
            </a:pPr>
            <a:r>
              <a:rPr lang="en-US" altLang="en-US" sz="1600" b="1" dirty="0"/>
              <a:t>Key results</a:t>
            </a:r>
          </a:p>
          <a:p>
            <a:pPr lvl="1">
              <a:defRPr/>
            </a:pPr>
            <a:r>
              <a:rPr lang="en-US" altLang="en-US" sz="1600" dirty="0">
                <a:ea typeface="ＭＳ Ｐゴシック" pitchFamily="34" charset="-128"/>
              </a:rPr>
              <a:t>Robust </a:t>
            </a:r>
            <a:r>
              <a:rPr lang="en-US" altLang="en-US" sz="1600" dirty="0" err="1">
                <a:ea typeface="ＭＳ Ｐゴシック" pitchFamily="34" charset="-128"/>
              </a:rPr>
              <a:t>antitumour</a:t>
            </a:r>
            <a:r>
              <a:rPr lang="en-US" altLang="en-US" sz="1600" dirty="0">
                <a:ea typeface="ＭＳ Ｐゴシック" pitchFamily="34" charset="-128"/>
              </a:rPr>
              <a:t> activity was observed in both treatment-naïve and previously treated advanced NSCLC observed for all doses and schedules assessed</a:t>
            </a:r>
          </a:p>
          <a:p>
            <a:endParaRPr lang="en-US" dirty="0"/>
          </a:p>
        </p:txBody>
      </p:sp>
      <p:sp>
        <p:nvSpPr>
          <p:cNvPr id="4" name="TextBox 3"/>
          <p:cNvSpPr txBox="1"/>
          <p:nvPr/>
        </p:nvSpPr>
        <p:spPr>
          <a:xfrm>
            <a:off x="0" y="6611779"/>
            <a:ext cx="5832475" cy="246221"/>
          </a:xfrm>
          <a:prstGeom prst="rect">
            <a:avLst/>
          </a:prstGeom>
          <a:noFill/>
        </p:spPr>
        <p:txBody>
          <a:bodyPr anchor="b">
            <a:spAutoFit/>
          </a:bodyPr>
          <a:lstStyle/>
          <a:p>
            <a:pPr defTabSz="457200">
              <a:defRPr/>
            </a:pPr>
            <a:r>
              <a:rPr lang="en-US" sz="1000" dirty="0">
                <a:solidFill>
                  <a:prstClr val="black"/>
                </a:solidFill>
                <a:latin typeface="Calibri"/>
                <a:ea typeface="ＭＳ Ｐゴシック" pitchFamily="34" charset="-128"/>
                <a:cs typeface="+mn-cs"/>
              </a:rPr>
              <a:t>Analysis cutoff date: March 3, 2014</a:t>
            </a:r>
          </a:p>
        </p:txBody>
      </p:sp>
      <p:sp>
        <p:nvSpPr>
          <p:cNvPr id="5" name="TextBox 4"/>
          <p:cNvSpPr txBox="1"/>
          <p:nvPr/>
        </p:nvSpPr>
        <p:spPr>
          <a:xfrm>
            <a:off x="5225485" y="5357939"/>
            <a:ext cx="3479158" cy="1089529"/>
          </a:xfrm>
          <a:prstGeom prst="rect">
            <a:avLst/>
          </a:prstGeom>
          <a:solidFill>
            <a:srgbClr val="FFFFFF"/>
          </a:solidFill>
        </p:spPr>
        <p:txBody>
          <a:bodyPr wrap="none" rtlCol="0">
            <a:spAutoFit/>
          </a:bodyPr>
          <a:lstStyle/>
          <a:p>
            <a:pPr defTabSz="457200">
              <a:lnSpc>
                <a:spcPct val="90000"/>
              </a:lnSpc>
              <a:spcBef>
                <a:spcPts val="0"/>
              </a:spcBef>
              <a:buClr>
                <a:srgbClr val="B82635"/>
              </a:buClr>
            </a:pPr>
            <a:r>
              <a:rPr lang="en-US" sz="1200" dirty="0">
                <a:solidFill>
                  <a:prstClr val="black"/>
                </a:solidFill>
                <a:latin typeface="+mn-lt"/>
                <a:ea typeface="ＭＳ Ｐゴシック" pitchFamily="34" charset="-128"/>
                <a:cs typeface="+mn-cs"/>
              </a:rPr>
              <a:t>Treatment naive</a:t>
            </a:r>
          </a:p>
          <a:p>
            <a:pPr marL="461963" lvl="1" indent="-182563" defTabSz="457200">
              <a:lnSpc>
                <a:spcPct val="90000"/>
              </a:lnSpc>
              <a:spcBef>
                <a:spcPts val="0"/>
              </a:spcBef>
              <a:buClr>
                <a:srgbClr val="B82635"/>
              </a:buClr>
              <a:buFont typeface="Wingdings" panose="05000000000000000000" pitchFamily="2" charset="2"/>
              <a:buChar char="§"/>
            </a:pPr>
            <a:r>
              <a:rPr lang="en-US" sz="1200" dirty="0">
                <a:solidFill>
                  <a:prstClr val="black"/>
                </a:solidFill>
                <a:latin typeface="+mn-lt"/>
                <a:ea typeface="ＭＳ Ｐゴシック" pitchFamily="34" charset="-128"/>
                <a:cs typeface="+mn-cs"/>
              </a:rPr>
              <a:t>Median OS: NR (95% CI NE, NE)</a:t>
            </a:r>
          </a:p>
          <a:p>
            <a:pPr marL="461963" lvl="1" indent="-182563" defTabSz="457200">
              <a:lnSpc>
                <a:spcPct val="90000"/>
              </a:lnSpc>
              <a:spcBef>
                <a:spcPts val="0"/>
              </a:spcBef>
              <a:buClr>
                <a:srgbClr val="B82635"/>
              </a:buClr>
              <a:buFont typeface="Wingdings" panose="05000000000000000000" pitchFamily="2" charset="2"/>
              <a:buChar char="§"/>
            </a:pPr>
            <a:r>
              <a:rPr lang="en-US" sz="1200" dirty="0">
                <a:solidFill>
                  <a:prstClr val="black"/>
                </a:solidFill>
                <a:latin typeface="+mn-lt"/>
                <a:ea typeface="ＭＳ Ｐゴシック" pitchFamily="34" charset="-128"/>
                <a:cs typeface="+mn-cs"/>
              </a:rPr>
              <a:t>6-month OS: 86%</a:t>
            </a:r>
          </a:p>
          <a:p>
            <a:pPr defTabSz="457200">
              <a:lnSpc>
                <a:spcPct val="90000"/>
              </a:lnSpc>
              <a:spcBef>
                <a:spcPts val="0"/>
              </a:spcBef>
              <a:buClr>
                <a:srgbClr val="B82635"/>
              </a:buClr>
            </a:pPr>
            <a:r>
              <a:rPr lang="en-US" sz="1200" dirty="0">
                <a:solidFill>
                  <a:prstClr val="black"/>
                </a:solidFill>
                <a:latin typeface="+mn-lt"/>
                <a:ea typeface="ＭＳ Ｐゴシック" pitchFamily="34" charset="-128"/>
                <a:cs typeface="+mn-cs"/>
              </a:rPr>
              <a:t>Previously treated</a:t>
            </a:r>
          </a:p>
          <a:p>
            <a:pPr marL="461963" lvl="1" indent="-182563" defTabSz="457200">
              <a:lnSpc>
                <a:spcPct val="90000"/>
              </a:lnSpc>
              <a:spcBef>
                <a:spcPts val="0"/>
              </a:spcBef>
              <a:buClr>
                <a:srgbClr val="B82635"/>
              </a:buClr>
              <a:buFont typeface="Wingdings" panose="05000000000000000000" pitchFamily="2" charset="2"/>
              <a:buChar char="§"/>
            </a:pPr>
            <a:r>
              <a:rPr lang="en-US" sz="1200" dirty="0">
                <a:solidFill>
                  <a:prstClr val="black"/>
                </a:solidFill>
                <a:latin typeface="+mn-lt"/>
                <a:ea typeface="ＭＳ Ｐゴシック" pitchFamily="34" charset="-128"/>
                <a:cs typeface="+mn-cs"/>
              </a:rPr>
              <a:t>Median OS: 8.2 months (95% CI 7.3, NR)</a:t>
            </a:r>
          </a:p>
          <a:p>
            <a:pPr marL="461963" lvl="1" indent="-182563" defTabSz="457200">
              <a:lnSpc>
                <a:spcPct val="90000"/>
              </a:lnSpc>
              <a:spcBef>
                <a:spcPts val="0"/>
              </a:spcBef>
              <a:buClr>
                <a:srgbClr val="B82635"/>
              </a:buClr>
              <a:buFont typeface="Wingdings" panose="05000000000000000000" pitchFamily="2" charset="2"/>
              <a:buChar char="§"/>
            </a:pPr>
            <a:r>
              <a:rPr lang="en-US" sz="1200" dirty="0">
                <a:solidFill>
                  <a:prstClr val="black"/>
                </a:solidFill>
                <a:latin typeface="+mn-lt"/>
                <a:ea typeface="ＭＳ Ｐゴシック" pitchFamily="34" charset="-128"/>
                <a:cs typeface="+mn-cs"/>
              </a:rPr>
              <a:t>6-month OS: 59%</a:t>
            </a:r>
          </a:p>
        </p:txBody>
      </p:sp>
      <p:sp>
        <p:nvSpPr>
          <p:cNvPr id="6" name="TextBox 5"/>
          <p:cNvSpPr txBox="1"/>
          <p:nvPr/>
        </p:nvSpPr>
        <p:spPr>
          <a:xfrm>
            <a:off x="1336767" y="5357939"/>
            <a:ext cx="3520836" cy="1089529"/>
          </a:xfrm>
          <a:prstGeom prst="rect">
            <a:avLst/>
          </a:prstGeom>
          <a:solidFill>
            <a:srgbClr val="FFFFFF"/>
          </a:solidFill>
        </p:spPr>
        <p:txBody>
          <a:bodyPr wrap="none" rtlCol="0">
            <a:spAutoFit/>
          </a:bodyPr>
          <a:lstStyle/>
          <a:p>
            <a:pPr defTabSz="457200">
              <a:lnSpc>
                <a:spcPct val="90000"/>
              </a:lnSpc>
              <a:buClr>
                <a:srgbClr val="B82635"/>
              </a:buClr>
            </a:pPr>
            <a:r>
              <a:rPr lang="en-US" sz="1200" dirty="0">
                <a:solidFill>
                  <a:prstClr val="black"/>
                </a:solidFill>
                <a:latin typeface="+mn-lt"/>
                <a:ea typeface="ＭＳ Ｐゴシック" pitchFamily="34" charset="-128"/>
                <a:cs typeface="+mn-cs"/>
              </a:rPr>
              <a:t>Treatment naïve </a:t>
            </a:r>
          </a:p>
          <a:p>
            <a:pPr marL="461963" lvl="1" indent="-182563" defTabSz="457200">
              <a:lnSpc>
                <a:spcPct val="90000"/>
              </a:lnSpc>
              <a:buClr>
                <a:srgbClr val="B82635"/>
              </a:buClr>
              <a:buFont typeface="Wingdings" panose="05000000000000000000" pitchFamily="2" charset="2"/>
              <a:buChar char="§"/>
            </a:pPr>
            <a:r>
              <a:rPr lang="en-US" sz="1200" dirty="0">
                <a:solidFill>
                  <a:prstClr val="black"/>
                </a:solidFill>
                <a:latin typeface="+mn-lt"/>
                <a:ea typeface="ＭＳ Ｐゴシック" pitchFamily="34" charset="-128"/>
                <a:cs typeface="+mn-cs"/>
              </a:rPr>
              <a:t>Median PFS: 27 weeks (95% CI 14, 45)</a:t>
            </a:r>
          </a:p>
          <a:p>
            <a:pPr marL="461963" lvl="1" indent="-182563" defTabSz="457200">
              <a:lnSpc>
                <a:spcPct val="90000"/>
              </a:lnSpc>
              <a:buClr>
                <a:srgbClr val="B82635"/>
              </a:buClr>
              <a:buFont typeface="Wingdings" panose="05000000000000000000" pitchFamily="2" charset="2"/>
              <a:buChar char="§"/>
            </a:pPr>
            <a:r>
              <a:rPr lang="en-US" sz="1200" dirty="0">
                <a:solidFill>
                  <a:prstClr val="black"/>
                </a:solidFill>
                <a:latin typeface="+mn-lt"/>
                <a:ea typeface="ＭＳ Ｐゴシック" pitchFamily="34" charset="-128"/>
                <a:cs typeface="+mn-cs"/>
              </a:rPr>
              <a:t>24-week PFS: 51%</a:t>
            </a:r>
          </a:p>
          <a:p>
            <a:pPr defTabSz="457200">
              <a:lnSpc>
                <a:spcPct val="90000"/>
              </a:lnSpc>
              <a:buClr>
                <a:srgbClr val="B82635"/>
              </a:buClr>
            </a:pPr>
            <a:r>
              <a:rPr lang="en-US" sz="1200" dirty="0">
                <a:solidFill>
                  <a:prstClr val="black"/>
                </a:solidFill>
                <a:latin typeface="+mn-lt"/>
                <a:ea typeface="ＭＳ Ｐゴシック" pitchFamily="34" charset="-128"/>
                <a:cs typeface="+mn-cs"/>
              </a:rPr>
              <a:t>Previously treated</a:t>
            </a:r>
          </a:p>
          <a:p>
            <a:pPr marL="461963" lvl="1" indent="-182563" defTabSz="457200">
              <a:lnSpc>
                <a:spcPct val="90000"/>
              </a:lnSpc>
              <a:buClr>
                <a:srgbClr val="B82635"/>
              </a:buClr>
              <a:buFont typeface="Wingdings" panose="05000000000000000000" pitchFamily="2" charset="2"/>
              <a:buChar char="§"/>
            </a:pPr>
            <a:r>
              <a:rPr lang="en-US" sz="1200" dirty="0">
                <a:solidFill>
                  <a:prstClr val="black"/>
                </a:solidFill>
                <a:latin typeface="+mn-lt"/>
                <a:ea typeface="ＭＳ Ｐゴシック" pitchFamily="34" charset="-128"/>
                <a:cs typeface="+mn-cs"/>
              </a:rPr>
              <a:t>Median PFS: 10 weeks (95% CI 9.1, 15.3)</a:t>
            </a:r>
          </a:p>
          <a:p>
            <a:pPr marL="461963" lvl="1" indent="-182563" defTabSz="457200">
              <a:lnSpc>
                <a:spcPct val="90000"/>
              </a:lnSpc>
              <a:buClr>
                <a:srgbClr val="B82635"/>
              </a:buClr>
              <a:buFont typeface="Wingdings" panose="05000000000000000000" pitchFamily="2" charset="2"/>
              <a:buChar char="§"/>
            </a:pPr>
            <a:r>
              <a:rPr lang="en-US" sz="1200" dirty="0">
                <a:solidFill>
                  <a:prstClr val="black"/>
                </a:solidFill>
                <a:latin typeface="+mn-lt"/>
                <a:ea typeface="ＭＳ Ｐゴシック" pitchFamily="34" charset="-128"/>
                <a:cs typeface="+mn-cs"/>
              </a:rPr>
              <a:t>24-week PFS: 26%</a:t>
            </a:r>
          </a:p>
        </p:txBody>
      </p:sp>
      <p:grpSp>
        <p:nvGrpSpPr>
          <p:cNvPr id="7" name="Group 6"/>
          <p:cNvGrpSpPr/>
          <p:nvPr/>
        </p:nvGrpSpPr>
        <p:grpSpPr>
          <a:xfrm>
            <a:off x="14941" y="2170674"/>
            <a:ext cx="9063386" cy="3158227"/>
            <a:chOff x="-89646" y="1695588"/>
            <a:chExt cx="9063386" cy="3158227"/>
          </a:xfrm>
        </p:grpSpPr>
        <p:grpSp>
          <p:nvGrpSpPr>
            <p:cNvPr id="8" name="Group 7"/>
            <p:cNvGrpSpPr/>
            <p:nvPr/>
          </p:nvGrpSpPr>
          <p:grpSpPr>
            <a:xfrm>
              <a:off x="-89646" y="1695588"/>
              <a:ext cx="9063386" cy="3158227"/>
              <a:chOff x="-92254" y="1653247"/>
              <a:chExt cx="9063386" cy="3158227"/>
            </a:xfrm>
          </p:grpSpPr>
          <p:sp>
            <p:nvSpPr>
              <p:cNvPr id="324" name="TextBox 323"/>
              <p:cNvSpPr txBox="1"/>
              <p:nvPr/>
            </p:nvSpPr>
            <p:spPr>
              <a:xfrm>
                <a:off x="1127079" y="3890373"/>
                <a:ext cx="270251" cy="276999"/>
              </a:xfrm>
              <a:prstGeom prst="rect">
                <a:avLst/>
              </a:prstGeom>
              <a:noFill/>
            </p:spPr>
            <p:txBody>
              <a:bodyPr wrap="none" rtlCol="0">
                <a:spAutoFit/>
              </a:bodyPr>
              <a:lstStyle/>
              <a:p>
                <a:pPr algn="ctr" defTabSz="457200"/>
                <a:r>
                  <a:rPr lang="en-US" sz="1200" dirty="0">
                    <a:solidFill>
                      <a:prstClr val="black"/>
                    </a:solidFill>
                    <a:latin typeface="+mn-lt"/>
                    <a:ea typeface="ＭＳ Ｐゴシック" pitchFamily="34" charset="-128"/>
                    <a:cs typeface="+mn-cs"/>
                  </a:rPr>
                  <a:t>0</a:t>
                </a:r>
              </a:p>
            </p:txBody>
          </p:sp>
          <p:sp>
            <p:nvSpPr>
              <p:cNvPr id="325" name="TextBox 324"/>
              <p:cNvSpPr txBox="1"/>
              <p:nvPr/>
            </p:nvSpPr>
            <p:spPr>
              <a:xfrm>
                <a:off x="1616588" y="3890373"/>
                <a:ext cx="270251" cy="276999"/>
              </a:xfrm>
              <a:prstGeom prst="rect">
                <a:avLst/>
              </a:prstGeom>
              <a:noFill/>
            </p:spPr>
            <p:txBody>
              <a:bodyPr wrap="none" rtlCol="0">
                <a:spAutoFit/>
              </a:bodyPr>
              <a:lstStyle/>
              <a:p>
                <a:pPr algn="ctr" defTabSz="457200"/>
                <a:r>
                  <a:rPr lang="en-US" sz="1200" dirty="0">
                    <a:solidFill>
                      <a:prstClr val="black"/>
                    </a:solidFill>
                    <a:latin typeface="+mn-lt"/>
                    <a:ea typeface="ＭＳ Ｐゴシック" pitchFamily="34" charset="-128"/>
                    <a:cs typeface="+mn-cs"/>
                  </a:rPr>
                  <a:t>8</a:t>
                </a:r>
              </a:p>
            </p:txBody>
          </p:sp>
          <p:sp>
            <p:nvSpPr>
              <p:cNvPr id="326" name="TextBox 325"/>
              <p:cNvSpPr txBox="1"/>
              <p:nvPr/>
            </p:nvSpPr>
            <p:spPr>
              <a:xfrm>
                <a:off x="2050752" y="3890373"/>
                <a:ext cx="355837" cy="276999"/>
              </a:xfrm>
              <a:prstGeom prst="rect">
                <a:avLst/>
              </a:prstGeom>
              <a:noFill/>
            </p:spPr>
            <p:txBody>
              <a:bodyPr wrap="none" rtlCol="0">
                <a:spAutoFit/>
              </a:bodyPr>
              <a:lstStyle/>
              <a:p>
                <a:pPr algn="ctr" defTabSz="457200"/>
                <a:r>
                  <a:rPr lang="en-US" sz="1200" dirty="0">
                    <a:solidFill>
                      <a:prstClr val="black"/>
                    </a:solidFill>
                    <a:latin typeface="+mn-lt"/>
                    <a:ea typeface="ＭＳ Ｐゴシック" pitchFamily="34" charset="-128"/>
                    <a:cs typeface="+mn-cs"/>
                  </a:rPr>
                  <a:t>16</a:t>
                </a:r>
              </a:p>
            </p:txBody>
          </p:sp>
          <p:sp>
            <p:nvSpPr>
              <p:cNvPr id="327" name="TextBox 326"/>
              <p:cNvSpPr txBox="1"/>
              <p:nvPr/>
            </p:nvSpPr>
            <p:spPr>
              <a:xfrm>
                <a:off x="2540262" y="3890373"/>
                <a:ext cx="355837" cy="276999"/>
              </a:xfrm>
              <a:prstGeom prst="rect">
                <a:avLst/>
              </a:prstGeom>
              <a:noFill/>
            </p:spPr>
            <p:txBody>
              <a:bodyPr wrap="none" rtlCol="0">
                <a:spAutoFit/>
              </a:bodyPr>
              <a:lstStyle/>
              <a:p>
                <a:pPr algn="ctr" defTabSz="457200"/>
                <a:r>
                  <a:rPr lang="en-US" sz="1200" dirty="0">
                    <a:solidFill>
                      <a:prstClr val="black"/>
                    </a:solidFill>
                    <a:latin typeface="+mn-lt"/>
                    <a:ea typeface="ＭＳ Ｐゴシック" pitchFamily="34" charset="-128"/>
                    <a:cs typeface="+mn-cs"/>
                  </a:rPr>
                  <a:t>24</a:t>
                </a:r>
              </a:p>
            </p:txBody>
          </p:sp>
          <p:sp>
            <p:nvSpPr>
              <p:cNvPr id="328" name="TextBox 327"/>
              <p:cNvSpPr txBox="1"/>
              <p:nvPr/>
            </p:nvSpPr>
            <p:spPr>
              <a:xfrm>
                <a:off x="3017220" y="3890373"/>
                <a:ext cx="355837" cy="276999"/>
              </a:xfrm>
              <a:prstGeom prst="rect">
                <a:avLst/>
              </a:prstGeom>
              <a:noFill/>
            </p:spPr>
            <p:txBody>
              <a:bodyPr wrap="none" rtlCol="0">
                <a:spAutoFit/>
              </a:bodyPr>
              <a:lstStyle/>
              <a:p>
                <a:pPr algn="ctr" defTabSz="457200"/>
                <a:r>
                  <a:rPr lang="en-US" sz="1200" dirty="0">
                    <a:solidFill>
                      <a:prstClr val="black"/>
                    </a:solidFill>
                    <a:latin typeface="+mn-lt"/>
                    <a:ea typeface="ＭＳ Ｐゴシック" pitchFamily="34" charset="-128"/>
                    <a:cs typeface="+mn-cs"/>
                  </a:rPr>
                  <a:t>32</a:t>
                </a:r>
              </a:p>
            </p:txBody>
          </p:sp>
          <p:sp>
            <p:nvSpPr>
              <p:cNvPr id="329" name="TextBox 328"/>
              <p:cNvSpPr txBox="1"/>
              <p:nvPr/>
            </p:nvSpPr>
            <p:spPr>
              <a:xfrm>
                <a:off x="3494176" y="3890373"/>
                <a:ext cx="355837" cy="276999"/>
              </a:xfrm>
              <a:prstGeom prst="rect">
                <a:avLst/>
              </a:prstGeom>
              <a:noFill/>
            </p:spPr>
            <p:txBody>
              <a:bodyPr wrap="none" rtlCol="0">
                <a:spAutoFit/>
              </a:bodyPr>
              <a:lstStyle/>
              <a:p>
                <a:pPr algn="ctr" defTabSz="457200"/>
                <a:r>
                  <a:rPr lang="en-US" sz="1200" dirty="0">
                    <a:solidFill>
                      <a:prstClr val="black"/>
                    </a:solidFill>
                    <a:latin typeface="+mn-lt"/>
                    <a:ea typeface="ＭＳ Ｐゴシック" pitchFamily="34" charset="-128"/>
                    <a:cs typeface="+mn-cs"/>
                  </a:rPr>
                  <a:t>40</a:t>
                </a:r>
              </a:p>
            </p:txBody>
          </p:sp>
          <p:sp>
            <p:nvSpPr>
              <p:cNvPr id="330" name="TextBox 329"/>
              <p:cNvSpPr txBox="1"/>
              <p:nvPr/>
            </p:nvSpPr>
            <p:spPr>
              <a:xfrm>
                <a:off x="3983688" y="3890373"/>
                <a:ext cx="355837" cy="276999"/>
              </a:xfrm>
              <a:prstGeom prst="rect">
                <a:avLst/>
              </a:prstGeom>
              <a:noFill/>
            </p:spPr>
            <p:txBody>
              <a:bodyPr wrap="none" rtlCol="0">
                <a:spAutoFit/>
              </a:bodyPr>
              <a:lstStyle/>
              <a:p>
                <a:pPr algn="ctr" defTabSz="457200"/>
                <a:r>
                  <a:rPr lang="en-US" sz="1200" dirty="0">
                    <a:solidFill>
                      <a:prstClr val="black"/>
                    </a:solidFill>
                    <a:latin typeface="+mn-lt"/>
                    <a:ea typeface="ＭＳ Ｐゴシック" pitchFamily="34" charset="-128"/>
                    <a:cs typeface="+mn-cs"/>
                  </a:rPr>
                  <a:t>48</a:t>
                </a:r>
              </a:p>
            </p:txBody>
          </p:sp>
          <p:sp>
            <p:nvSpPr>
              <p:cNvPr id="331" name="TextBox 330"/>
              <p:cNvSpPr txBox="1"/>
              <p:nvPr/>
            </p:nvSpPr>
            <p:spPr>
              <a:xfrm>
                <a:off x="817032" y="2001570"/>
                <a:ext cx="441422" cy="276999"/>
              </a:xfrm>
              <a:prstGeom prst="rect">
                <a:avLst/>
              </a:prstGeom>
              <a:noFill/>
            </p:spPr>
            <p:txBody>
              <a:bodyPr wrap="none" rtlCol="0">
                <a:spAutoFit/>
              </a:bodyPr>
              <a:lstStyle/>
              <a:p>
                <a:pPr algn="r" defTabSz="457200"/>
                <a:r>
                  <a:rPr lang="en-US" sz="1200" dirty="0">
                    <a:solidFill>
                      <a:prstClr val="black"/>
                    </a:solidFill>
                    <a:latin typeface="+mn-lt"/>
                    <a:ea typeface="ＭＳ Ｐゴシック" pitchFamily="34" charset="-128"/>
                    <a:cs typeface="+mn-cs"/>
                  </a:rPr>
                  <a:t>100</a:t>
                </a:r>
              </a:p>
            </p:txBody>
          </p:sp>
          <p:sp>
            <p:nvSpPr>
              <p:cNvPr id="333" name="TextBox 332"/>
              <p:cNvSpPr txBox="1"/>
              <p:nvPr/>
            </p:nvSpPr>
            <p:spPr>
              <a:xfrm>
                <a:off x="902618" y="2347567"/>
                <a:ext cx="355837" cy="276999"/>
              </a:xfrm>
              <a:prstGeom prst="rect">
                <a:avLst/>
              </a:prstGeom>
              <a:noFill/>
            </p:spPr>
            <p:txBody>
              <a:bodyPr wrap="none" rtlCol="0">
                <a:spAutoFit/>
              </a:bodyPr>
              <a:lstStyle/>
              <a:p>
                <a:pPr algn="r" defTabSz="457200"/>
                <a:r>
                  <a:rPr lang="en-US" sz="1200" dirty="0">
                    <a:solidFill>
                      <a:prstClr val="black"/>
                    </a:solidFill>
                    <a:latin typeface="+mn-lt"/>
                    <a:ea typeface="ＭＳ Ｐゴシック" pitchFamily="34" charset="-128"/>
                    <a:cs typeface="+mn-cs"/>
                  </a:rPr>
                  <a:t>80</a:t>
                </a:r>
              </a:p>
            </p:txBody>
          </p:sp>
          <p:sp>
            <p:nvSpPr>
              <p:cNvPr id="335" name="TextBox 334"/>
              <p:cNvSpPr txBox="1"/>
              <p:nvPr/>
            </p:nvSpPr>
            <p:spPr>
              <a:xfrm>
                <a:off x="902618" y="2687892"/>
                <a:ext cx="355837" cy="276999"/>
              </a:xfrm>
              <a:prstGeom prst="rect">
                <a:avLst/>
              </a:prstGeom>
              <a:noFill/>
            </p:spPr>
            <p:txBody>
              <a:bodyPr wrap="none" rtlCol="0">
                <a:spAutoFit/>
              </a:bodyPr>
              <a:lstStyle/>
              <a:p>
                <a:pPr algn="r" defTabSz="457200"/>
                <a:r>
                  <a:rPr lang="en-US" sz="1200" dirty="0">
                    <a:solidFill>
                      <a:prstClr val="black"/>
                    </a:solidFill>
                    <a:latin typeface="+mn-lt"/>
                    <a:ea typeface="ＭＳ Ｐゴシック" pitchFamily="34" charset="-128"/>
                    <a:cs typeface="+mn-cs"/>
                  </a:rPr>
                  <a:t>60</a:t>
                </a:r>
              </a:p>
            </p:txBody>
          </p:sp>
          <p:sp>
            <p:nvSpPr>
              <p:cNvPr id="337" name="TextBox 336"/>
              <p:cNvSpPr txBox="1"/>
              <p:nvPr/>
            </p:nvSpPr>
            <p:spPr>
              <a:xfrm>
                <a:off x="902618" y="3045233"/>
                <a:ext cx="355837" cy="276999"/>
              </a:xfrm>
              <a:prstGeom prst="rect">
                <a:avLst/>
              </a:prstGeom>
              <a:noFill/>
            </p:spPr>
            <p:txBody>
              <a:bodyPr wrap="none" rtlCol="0">
                <a:spAutoFit/>
              </a:bodyPr>
              <a:lstStyle/>
              <a:p>
                <a:pPr algn="r" defTabSz="457200"/>
                <a:r>
                  <a:rPr lang="en-US" sz="1200" dirty="0">
                    <a:solidFill>
                      <a:prstClr val="black"/>
                    </a:solidFill>
                    <a:latin typeface="+mn-lt"/>
                    <a:ea typeface="ＭＳ Ｐゴシック" pitchFamily="34" charset="-128"/>
                    <a:cs typeface="+mn-cs"/>
                  </a:rPr>
                  <a:t>40</a:t>
                </a:r>
              </a:p>
            </p:txBody>
          </p:sp>
          <p:sp>
            <p:nvSpPr>
              <p:cNvPr id="339" name="TextBox 338"/>
              <p:cNvSpPr txBox="1"/>
              <p:nvPr/>
            </p:nvSpPr>
            <p:spPr>
              <a:xfrm>
                <a:off x="902618" y="3385558"/>
                <a:ext cx="355837" cy="276999"/>
              </a:xfrm>
              <a:prstGeom prst="rect">
                <a:avLst/>
              </a:prstGeom>
              <a:noFill/>
            </p:spPr>
            <p:txBody>
              <a:bodyPr wrap="none" rtlCol="0">
                <a:spAutoFit/>
              </a:bodyPr>
              <a:lstStyle/>
              <a:p>
                <a:pPr algn="r" defTabSz="457200"/>
                <a:r>
                  <a:rPr lang="en-US" sz="1200" dirty="0">
                    <a:solidFill>
                      <a:prstClr val="black"/>
                    </a:solidFill>
                    <a:latin typeface="+mn-lt"/>
                    <a:ea typeface="ＭＳ Ｐゴシック" pitchFamily="34" charset="-128"/>
                    <a:cs typeface="+mn-cs"/>
                  </a:rPr>
                  <a:t>20</a:t>
                </a:r>
              </a:p>
            </p:txBody>
          </p:sp>
          <p:sp>
            <p:nvSpPr>
              <p:cNvPr id="341" name="TextBox 340"/>
              <p:cNvSpPr txBox="1"/>
              <p:nvPr/>
            </p:nvSpPr>
            <p:spPr>
              <a:xfrm>
                <a:off x="988203" y="3725883"/>
                <a:ext cx="270251" cy="276999"/>
              </a:xfrm>
              <a:prstGeom prst="rect">
                <a:avLst/>
              </a:prstGeom>
              <a:noFill/>
            </p:spPr>
            <p:txBody>
              <a:bodyPr wrap="none" rtlCol="0">
                <a:spAutoFit/>
              </a:bodyPr>
              <a:lstStyle/>
              <a:p>
                <a:pPr algn="r" defTabSz="457200"/>
                <a:r>
                  <a:rPr lang="en-US" sz="1200" dirty="0">
                    <a:solidFill>
                      <a:prstClr val="black"/>
                    </a:solidFill>
                    <a:latin typeface="+mn-lt"/>
                    <a:ea typeface="ＭＳ Ｐゴシック" pitchFamily="34" charset="-128"/>
                    <a:cs typeface="+mn-cs"/>
                  </a:rPr>
                  <a:t>0</a:t>
                </a:r>
              </a:p>
            </p:txBody>
          </p:sp>
          <p:sp>
            <p:nvSpPr>
              <p:cNvPr id="342" name="TextBox 341"/>
              <p:cNvSpPr txBox="1"/>
              <p:nvPr/>
            </p:nvSpPr>
            <p:spPr>
              <a:xfrm rot="16200000">
                <a:off x="-308209" y="2862704"/>
                <a:ext cx="2260555" cy="276999"/>
              </a:xfrm>
              <a:prstGeom prst="rect">
                <a:avLst/>
              </a:prstGeom>
              <a:noFill/>
            </p:spPr>
            <p:txBody>
              <a:bodyPr wrap="none" rtlCol="0">
                <a:spAutoFit/>
              </a:bodyPr>
              <a:lstStyle/>
              <a:p>
                <a:pPr algn="ctr" defTabSz="457200"/>
                <a:r>
                  <a:rPr lang="en-US" sz="1200" b="1" dirty="0">
                    <a:solidFill>
                      <a:prstClr val="black"/>
                    </a:solidFill>
                    <a:latin typeface="+mn-lt"/>
                    <a:ea typeface="ＭＳ Ｐゴシック" pitchFamily="34" charset="-128"/>
                    <a:cs typeface="+mn-cs"/>
                  </a:rPr>
                  <a:t>Progression-free survival, %</a:t>
                </a:r>
              </a:p>
            </p:txBody>
          </p:sp>
          <p:sp>
            <p:nvSpPr>
              <p:cNvPr id="343" name="TextBox 342"/>
              <p:cNvSpPr txBox="1"/>
              <p:nvPr/>
            </p:nvSpPr>
            <p:spPr>
              <a:xfrm>
                <a:off x="2177597" y="4100256"/>
                <a:ext cx="1088609" cy="276999"/>
              </a:xfrm>
              <a:prstGeom prst="rect">
                <a:avLst/>
              </a:prstGeom>
              <a:noFill/>
            </p:spPr>
            <p:txBody>
              <a:bodyPr wrap="none" rtlCol="0">
                <a:spAutoFit/>
              </a:bodyPr>
              <a:lstStyle/>
              <a:p>
                <a:pPr algn="ctr" defTabSz="457200"/>
                <a:r>
                  <a:rPr lang="en-US" sz="1200" b="1" dirty="0">
                    <a:solidFill>
                      <a:prstClr val="black"/>
                    </a:solidFill>
                    <a:latin typeface="+mn-lt"/>
                    <a:ea typeface="ＭＳ Ｐゴシック" pitchFamily="34" charset="-128"/>
                    <a:cs typeface="+mn-cs"/>
                  </a:rPr>
                  <a:t>Time, weeks</a:t>
                </a:r>
              </a:p>
            </p:txBody>
          </p:sp>
          <p:sp>
            <p:nvSpPr>
              <p:cNvPr id="344" name="Freeform 343"/>
              <p:cNvSpPr/>
              <p:nvPr/>
            </p:nvSpPr>
            <p:spPr>
              <a:xfrm>
                <a:off x="1259271" y="2130877"/>
                <a:ext cx="2911957" cy="1741329"/>
              </a:xfrm>
              <a:custGeom>
                <a:avLst/>
                <a:gdLst>
                  <a:gd name="connsiteX0" fmla="*/ 0 w 2209800"/>
                  <a:gd name="connsiteY0" fmla="*/ 0 h 1462087"/>
                  <a:gd name="connsiteX1" fmla="*/ 0 w 2209800"/>
                  <a:gd name="connsiteY1" fmla="*/ 1462087 h 1462087"/>
                  <a:gd name="connsiteX2" fmla="*/ 2209800 w 2209800"/>
                  <a:gd name="connsiteY2" fmla="*/ 1462087 h 1462087"/>
                </a:gdLst>
                <a:ahLst/>
                <a:cxnLst>
                  <a:cxn ang="0">
                    <a:pos x="connsiteX0" y="connsiteY0"/>
                  </a:cxn>
                  <a:cxn ang="0">
                    <a:pos x="connsiteX1" y="connsiteY1"/>
                  </a:cxn>
                  <a:cxn ang="0">
                    <a:pos x="connsiteX2" y="connsiteY2"/>
                  </a:cxn>
                </a:cxnLst>
                <a:rect l="l" t="t" r="r" b="b"/>
                <a:pathLst>
                  <a:path w="2209800" h="1462087">
                    <a:moveTo>
                      <a:pt x="0" y="0"/>
                    </a:moveTo>
                    <a:lnTo>
                      <a:pt x="0" y="1462087"/>
                    </a:lnTo>
                    <a:lnTo>
                      <a:pt x="2209800" y="1462087"/>
                    </a:lnTo>
                  </a:path>
                </a:pathLst>
              </a:cu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prstClr val="white"/>
                  </a:solidFill>
                </a:endParaRPr>
              </a:p>
            </p:txBody>
          </p:sp>
          <p:cxnSp>
            <p:nvCxnSpPr>
              <p:cNvPr id="345" name="Straight Connector 344"/>
              <p:cNvCxnSpPr/>
              <p:nvPr/>
            </p:nvCxnSpPr>
            <p:spPr>
              <a:xfrm>
                <a:off x="1193376" y="2136548"/>
                <a:ext cx="7217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p:nvCxnSpPr>
            <p:spPr>
              <a:xfrm>
                <a:off x="1193376" y="2303875"/>
                <a:ext cx="7217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7" name="Straight Connector 346"/>
              <p:cNvCxnSpPr/>
              <p:nvPr/>
            </p:nvCxnSpPr>
            <p:spPr>
              <a:xfrm>
                <a:off x="1193376" y="2485382"/>
                <a:ext cx="7217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8" name="Straight Connector 347"/>
              <p:cNvCxnSpPr/>
              <p:nvPr/>
            </p:nvCxnSpPr>
            <p:spPr>
              <a:xfrm>
                <a:off x="1193376" y="2649873"/>
                <a:ext cx="7217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9" name="Straight Connector 348"/>
              <p:cNvCxnSpPr/>
              <p:nvPr/>
            </p:nvCxnSpPr>
            <p:spPr>
              <a:xfrm>
                <a:off x="1193376" y="2822871"/>
                <a:ext cx="7217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0" name="Straight Connector 349"/>
              <p:cNvCxnSpPr/>
              <p:nvPr/>
            </p:nvCxnSpPr>
            <p:spPr>
              <a:xfrm>
                <a:off x="1193376" y="2993033"/>
                <a:ext cx="7217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1" name="Straight Connector 350"/>
              <p:cNvCxnSpPr/>
              <p:nvPr/>
            </p:nvCxnSpPr>
            <p:spPr>
              <a:xfrm>
                <a:off x="1193376" y="3171704"/>
                <a:ext cx="7217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2" name="Straight Connector 351"/>
              <p:cNvCxnSpPr/>
              <p:nvPr/>
            </p:nvCxnSpPr>
            <p:spPr>
              <a:xfrm>
                <a:off x="1193376" y="3347540"/>
                <a:ext cx="7217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3" name="Straight Connector 352"/>
              <p:cNvCxnSpPr/>
              <p:nvPr/>
            </p:nvCxnSpPr>
            <p:spPr>
              <a:xfrm>
                <a:off x="1193376" y="3512029"/>
                <a:ext cx="7217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p:nvCxnSpPr>
            <p:spPr>
              <a:xfrm>
                <a:off x="1193376" y="3696373"/>
                <a:ext cx="7217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p:nvPr/>
            </p:nvCxnSpPr>
            <p:spPr>
              <a:xfrm>
                <a:off x="1193376" y="3872208"/>
                <a:ext cx="7217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p:nvCxnSpPr>
            <p:spPr>
              <a:xfrm rot="16200000">
                <a:off x="1228143" y="3911913"/>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56"/>
              <p:cNvCxnSpPr/>
              <p:nvPr/>
            </p:nvCxnSpPr>
            <p:spPr>
              <a:xfrm rot="16200000">
                <a:off x="1714599" y="3911913"/>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8" name="Straight Connector 357"/>
              <p:cNvCxnSpPr/>
              <p:nvPr/>
            </p:nvCxnSpPr>
            <p:spPr>
              <a:xfrm rot="16200000">
                <a:off x="2197833" y="3911913"/>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9" name="Straight Connector 358"/>
              <p:cNvCxnSpPr/>
              <p:nvPr/>
            </p:nvCxnSpPr>
            <p:spPr>
              <a:xfrm rot="16200000">
                <a:off x="2684203" y="3911913"/>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p:nvCxnSpPr>
            <p:spPr>
              <a:xfrm rot="16200000">
                <a:off x="3158024" y="3911913"/>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p:nvCxnSpPr>
            <p:spPr>
              <a:xfrm rot="16200000">
                <a:off x="3641258" y="3911913"/>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2" name="Straight Connector 361"/>
              <p:cNvCxnSpPr/>
              <p:nvPr/>
            </p:nvCxnSpPr>
            <p:spPr>
              <a:xfrm rot="16200000">
                <a:off x="4131677" y="3911913"/>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3" name="TextBox 362"/>
              <p:cNvSpPr txBox="1"/>
              <p:nvPr/>
            </p:nvSpPr>
            <p:spPr>
              <a:xfrm>
                <a:off x="-2608" y="4219349"/>
                <a:ext cx="774822" cy="276999"/>
              </a:xfrm>
              <a:prstGeom prst="rect">
                <a:avLst/>
              </a:prstGeom>
              <a:noFill/>
            </p:spPr>
            <p:txBody>
              <a:bodyPr wrap="none" rtlCol="0">
                <a:spAutoFit/>
              </a:bodyPr>
              <a:lstStyle/>
              <a:p>
                <a:pPr defTabSz="457200"/>
                <a:r>
                  <a:rPr lang="en-US" sz="1200" b="1" dirty="0">
                    <a:solidFill>
                      <a:prstClr val="black"/>
                    </a:solidFill>
                    <a:latin typeface="+mn-lt"/>
                    <a:ea typeface="ＭＳ Ｐゴシック" pitchFamily="34" charset="-128"/>
                    <a:cs typeface="+mn-cs"/>
                  </a:rPr>
                  <a:t>n at risk</a:t>
                </a:r>
              </a:p>
            </p:txBody>
          </p:sp>
          <p:sp>
            <p:nvSpPr>
              <p:cNvPr id="364" name="TextBox 363"/>
              <p:cNvSpPr txBox="1"/>
              <p:nvPr/>
            </p:nvSpPr>
            <p:spPr>
              <a:xfrm>
                <a:off x="-92254" y="4387908"/>
                <a:ext cx="1265090" cy="415498"/>
              </a:xfrm>
              <a:prstGeom prst="rect">
                <a:avLst/>
              </a:prstGeom>
              <a:noFill/>
            </p:spPr>
            <p:txBody>
              <a:bodyPr wrap="none" rtlCol="0">
                <a:spAutoFit/>
              </a:bodyPr>
              <a:lstStyle/>
              <a:p>
                <a:pPr defTabSz="457200"/>
                <a:r>
                  <a:rPr lang="en-US" sz="1050" dirty="0">
                    <a:solidFill>
                      <a:prstClr val="black"/>
                    </a:solidFill>
                    <a:latin typeface="+mn-lt"/>
                    <a:ea typeface="ＭＳ Ｐゴシック" pitchFamily="34" charset="-128"/>
                    <a:cs typeface="+mn-cs"/>
                  </a:rPr>
                  <a:t>Treatment naïve </a:t>
                </a:r>
                <a:br>
                  <a:rPr lang="en-US" sz="1050" dirty="0">
                    <a:solidFill>
                      <a:prstClr val="black"/>
                    </a:solidFill>
                    <a:latin typeface="+mn-lt"/>
                    <a:ea typeface="ＭＳ Ｐゴシック" pitchFamily="34" charset="-128"/>
                    <a:cs typeface="+mn-cs"/>
                  </a:rPr>
                </a:br>
                <a:r>
                  <a:rPr lang="en-US" sz="1050" dirty="0">
                    <a:solidFill>
                      <a:prstClr val="black"/>
                    </a:solidFill>
                    <a:latin typeface="+mn-lt"/>
                    <a:ea typeface="ＭＳ Ｐゴシック" pitchFamily="34" charset="-128"/>
                    <a:cs typeface="+mn-cs"/>
                  </a:rPr>
                  <a:t>Previously treated</a:t>
                </a:r>
              </a:p>
            </p:txBody>
          </p:sp>
          <p:sp>
            <p:nvSpPr>
              <p:cNvPr id="365" name="TextBox 364"/>
              <p:cNvSpPr txBox="1"/>
              <p:nvPr/>
            </p:nvSpPr>
            <p:spPr>
              <a:xfrm>
                <a:off x="1028951" y="4349809"/>
                <a:ext cx="441422" cy="461665"/>
              </a:xfrm>
              <a:prstGeom prst="rect">
                <a:avLst/>
              </a:prstGeom>
              <a:noFill/>
            </p:spPr>
            <p:txBody>
              <a:bodyPr wrap="none" rtlCol="0">
                <a:spAutoFit/>
              </a:bodyPr>
              <a:lstStyle/>
              <a:p>
                <a:pPr algn="ctr" defTabSz="457200"/>
                <a:r>
                  <a:rPr lang="en-US" sz="1200" dirty="0">
                    <a:solidFill>
                      <a:prstClr val="black"/>
                    </a:solidFill>
                    <a:latin typeface="+mn-lt"/>
                    <a:ea typeface="ＭＳ Ｐゴシック" pitchFamily="34" charset="-128"/>
                    <a:cs typeface="+mn-cs"/>
                  </a:rPr>
                  <a:t>45</a:t>
                </a:r>
              </a:p>
              <a:p>
                <a:pPr algn="ctr" defTabSz="457200"/>
                <a:r>
                  <a:rPr lang="en-US" sz="1200" dirty="0">
                    <a:solidFill>
                      <a:prstClr val="black"/>
                    </a:solidFill>
                    <a:latin typeface="+mn-lt"/>
                    <a:ea typeface="ＭＳ Ｐゴシック" pitchFamily="34" charset="-128"/>
                    <a:cs typeface="+mn-cs"/>
                  </a:rPr>
                  <a:t>217</a:t>
                </a:r>
              </a:p>
            </p:txBody>
          </p:sp>
          <p:sp>
            <p:nvSpPr>
              <p:cNvPr id="366" name="TextBox 365"/>
              <p:cNvSpPr txBox="1"/>
              <p:nvPr/>
            </p:nvSpPr>
            <p:spPr>
              <a:xfrm>
                <a:off x="1531014" y="4349809"/>
                <a:ext cx="441422" cy="461665"/>
              </a:xfrm>
              <a:prstGeom prst="rect">
                <a:avLst/>
              </a:prstGeom>
              <a:noFill/>
            </p:spPr>
            <p:txBody>
              <a:bodyPr wrap="none" rtlCol="0">
                <a:spAutoFit/>
              </a:bodyPr>
              <a:lstStyle/>
              <a:p>
                <a:pPr algn="ctr" defTabSz="457200"/>
                <a:r>
                  <a:rPr lang="en-US" sz="1200" dirty="0">
                    <a:solidFill>
                      <a:prstClr val="black"/>
                    </a:solidFill>
                    <a:latin typeface="+mn-lt"/>
                    <a:ea typeface="ＭＳ Ｐゴシック" pitchFamily="34" charset="-128"/>
                    <a:cs typeface="+mn-cs"/>
                  </a:rPr>
                  <a:t>39</a:t>
                </a:r>
              </a:p>
              <a:p>
                <a:pPr algn="ctr" defTabSz="457200"/>
                <a:r>
                  <a:rPr lang="en-US" sz="1200" dirty="0">
                    <a:solidFill>
                      <a:prstClr val="black"/>
                    </a:solidFill>
                    <a:latin typeface="+mn-lt"/>
                    <a:ea typeface="ＭＳ Ｐゴシック" pitchFamily="34" charset="-128"/>
                    <a:cs typeface="+mn-cs"/>
                  </a:rPr>
                  <a:t>159</a:t>
                </a:r>
              </a:p>
            </p:txBody>
          </p:sp>
          <p:sp>
            <p:nvSpPr>
              <p:cNvPr id="367" name="TextBox 366"/>
              <p:cNvSpPr txBox="1"/>
              <p:nvPr/>
            </p:nvSpPr>
            <p:spPr>
              <a:xfrm>
                <a:off x="2047631" y="4349809"/>
                <a:ext cx="355837" cy="461665"/>
              </a:xfrm>
              <a:prstGeom prst="rect">
                <a:avLst/>
              </a:prstGeom>
              <a:noFill/>
            </p:spPr>
            <p:txBody>
              <a:bodyPr wrap="none" rtlCol="0">
                <a:spAutoFit/>
              </a:bodyPr>
              <a:lstStyle/>
              <a:p>
                <a:pPr algn="ctr" defTabSz="457200"/>
                <a:r>
                  <a:rPr lang="en-US" sz="1200" dirty="0">
                    <a:solidFill>
                      <a:prstClr val="black"/>
                    </a:solidFill>
                    <a:latin typeface="+mn-lt"/>
                    <a:ea typeface="ＭＳ Ｐゴシック" pitchFamily="34" charset="-128"/>
                    <a:cs typeface="+mn-cs"/>
                  </a:rPr>
                  <a:t>25</a:t>
                </a:r>
              </a:p>
              <a:p>
                <a:pPr algn="ctr" defTabSz="457200"/>
                <a:r>
                  <a:rPr lang="en-US" sz="1200" dirty="0">
                    <a:solidFill>
                      <a:prstClr val="black"/>
                    </a:solidFill>
                    <a:latin typeface="+mn-lt"/>
                    <a:ea typeface="ＭＳ Ｐゴシック" pitchFamily="34" charset="-128"/>
                    <a:cs typeface="+mn-cs"/>
                  </a:rPr>
                  <a:t>81</a:t>
                </a:r>
              </a:p>
            </p:txBody>
          </p:sp>
          <p:sp>
            <p:nvSpPr>
              <p:cNvPr id="368" name="TextBox 367"/>
              <p:cNvSpPr txBox="1"/>
              <p:nvPr/>
            </p:nvSpPr>
            <p:spPr>
              <a:xfrm>
                <a:off x="2546553" y="4349809"/>
                <a:ext cx="355837" cy="461665"/>
              </a:xfrm>
              <a:prstGeom prst="rect">
                <a:avLst/>
              </a:prstGeom>
              <a:noFill/>
            </p:spPr>
            <p:txBody>
              <a:bodyPr wrap="none" rtlCol="0">
                <a:spAutoFit/>
              </a:bodyPr>
              <a:lstStyle/>
              <a:p>
                <a:pPr algn="ctr" defTabSz="457200"/>
                <a:r>
                  <a:rPr lang="en-US" sz="1200" dirty="0">
                    <a:solidFill>
                      <a:prstClr val="black"/>
                    </a:solidFill>
                    <a:latin typeface="+mn-lt"/>
                    <a:ea typeface="ＭＳ Ｐゴシック" pitchFamily="34" charset="-128"/>
                    <a:cs typeface="+mn-cs"/>
                  </a:rPr>
                  <a:t>11</a:t>
                </a:r>
              </a:p>
              <a:p>
                <a:pPr algn="ctr" defTabSz="457200"/>
                <a:r>
                  <a:rPr lang="en-US" sz="1200" dirty="0">
                    <a:solidFill>
                      <a:prstClr val="black"/>
                    </a:solidFill>
                    <a:latin typeface="+mn-lt"/>
                    <a:ea typeface="ＭＳ Ｐゴシック" pitchFamily="34" charset="-128"/>
                    <a:cs typeface="+mn-cs"/>
                  </a:rPr>
                  <a:t>33</a:t>
                </a:r>
              </a:p>
            </p:txBody>
          </p:sp>
          <p:sp>
            <p:nvSpPr>
              <p:cNvPr id="369" name="TextBox 368"/>
              <p:cNvSpPr txBox="1"/>
              <p:nvPr/>
            </p:nvSpPr>
            <p:spPr>
              <a:xfrm>
                <a:off x="3032928" y="4349809"/>
                <a:ext cx="355837" cy="461665"/>
              </a:xfrm>
              <a:prstGeom prst="rect">
                <a:avLst/>
              </a:prstGeom>
              <a:noFill/>
            </p:spPr>
            <p:txBody>
              <a:bodyPr wrap="none" rtlCol="0">
                <a:spAutoFit/>
              </a:bodyPr>
              <a:lstStyle/>
              <a:p>
                <a:pPr algn="ctr" defTabSz="457200"/>
                <a:r>
                  <a:rPr lang="en-US" sz="1200" dirty="0">
                    <a:solidFill>
                      <a:prstClr val="black"/>
                    </a:solidFill>
                    <a:latin typeface="+mn-lt"/>
                    <a:ea typeface="ＭＳ Ｐゴシック" pitchFamily="34" charset="-128"/>
                    <a:cs typeface="+mn-cs"/>
                  </a:rPr>
                  <a:t>4</a:t>
                </a:r>
                <a:br>
                  <a:rPr lang="en-US" sz="1200" dirty="0">
                    <a:solidFill>
                      <a:prstClr val="black"/>
                    </a:solidFill>
                    <a:latin typeface="+mn-lt"/>
                    <a:ea typeface="ＭＳ Ｐゴシック" pitchFamily="34" charset="-128"/>
                    <a:cs typeface="+mn-cs"/>
                  </a:rPr>
                </a:br>
                <a:r>
                  <a:rPr lang="en-US" sz="1200" dirty="0">
                    <a:solidFill>
                      <a:prstClr val="black"/>
                    </a:solidFill>
                    <a:latin typeface="+mn-lt"/>
                    <a:ea typeface="ＭＳ Ｐゴシック" pitchFamily="34" charset="-128"/>
                    <a:cs typeface="+mn-cs"/>
                  </a:rPr>
                  <a:t>13</a:t>
                </a:r>
              </a:p>
            </p:txBody>
          </p:sp>
          <p:sp>
            <p:nvSpPr>
              <p:cNvPr id="370" name="TextBox 369"/>
              <p:cNvSpPr txBox="1"/>
              <p:nvPr/>
            </p:nvSpPr>
            <p:spPr>
              <a:xfrm>
                <a:off x="3546400" y="4349809"/>
                <a:ext cx="270251" cy="461665"/>
              </a:xfrm>
              <a:prstGeom prst="rect">
                <a:avLst/>
              </a:prstGeom>
              <a:noFill/>
            </p:spPr>
            <p:txBody>
              <a:bodyPr wrap="none" rtlCol="0">
                <a:spAutoFit/>
              </a:bodyPr>
              <a:lstStyle/>
              <a:p>
                <a:pPr algn="ctr" defTabSz="457200"/>
                <a:r>
                  <a:rPr lang="en-US" sz="1200" dirty="0">
                    <a:solidFill>
                      <a:prstClr val="black"/>
                    </a:solidFill>
                    <a:latin typeface="+mn-lt"/>
                    <a:ea typeface="ＭＳ Ｐゴシック" pitchFamily="34" charset="-128"/>
                    <a:cs typeface="+mn-cs"/>
                  </a:rPr>
                  <a:t>2</a:t>
                </a:r>
              </a:p>
              <a:p>
                <a:pPr algn="ctr" defTabSz="457200"/>
                <a:r>
                  <a:rPr lang="en-US" sz="1200" dirty="0">
                    <a:solidFill>
                      <a:prstClr val="black"/>
                    </a:solidFill>
                    <a:latin typeface="+mn-lt"/>
                    <a:ea typeface="ＭＳ Ｐゴシック" pitchFamily="34" charset="-128"/>
                    <a:cs typeface="+mn-cs"/>
                  </a:rPr>
                  <a:t>2</a:t>
                </a:r>
              </a:p>
            </p:txBody>
          </p:sp>
          <p:sp>
            <p:nvSpPr>
              <p:cNvPr id="371" name="TextBox 370"/>
              <p:cNvSpPr txBox="1"/>
              <p:nvPr/>
            </p:nvSpPr>
            <p:spPr>
              <a:xfrm>
                <a:off x="4032769" y="4349809"/>
                <a:ext cx="270251" cy="461665"/>
              </a:xfrm>
              <a:prstGeom prst="rect">
                <a:avLst/>
              </a:prstGeom>
              <a:noFill/>
            </p:spPr>
            <p:txBody>
              <a:bodyPr wrap="none" rtlCol="0">
                <a:spAutoFit/>
              </a:bodyPr>
              <a:lstStyle/>
              <a:p>
                <a:pPr algn="ctr" defTabSz="457200"/>
                <a:r>
                  <a:rPr lang="en-US" sz="1200" dirty="0">
                    <a:solidFill>
                      <a:prstClr val="black"/>
                    </a:solidFill>
                    <a:latin typeface="+mn-lt"/>
                    <a:ea typeface="ＭＳ Ｐゴシック" pitchFamily="34" charset="-128"/>
                    <a:cs typeface="+mn-cs"/>
                  </a:rPr>
                  <a:t>0</a:t>
                </a:r>
              </a:p>
              <a:p>
                <a:pPr algn="ctr" defTabSz="457200"/>
                <a:r>
                  <a:rPr lang="en-US" sz="1200" dirty="0">
                    <a:solidFill>
                      <a:prstClr val="black"/>
                    </a:solidFill>
                    <a:latin typeface="+mn-lt"/>
                    <a:ea typeface="ＭＳ Ｐゴシック" pitchFamily="34" charset="-128"/>
                    <a:cs typeface="+mn-cs"/>
                  </a:rPr>
                  <a:t>0</a:t>
                </a:r>
              </a:p>
            </p:txBody>
          </p:sp>
          <p:sp>
            <p:nvSpPr>
              <p:cNvPr id="372" name="TextBox 371"/>
              <p:cNvSpPr txBox="1"/>
              <p:nvPr/>
            </p:nvSpPr>
            <p:spPr>
              <a:xfrm>
                <a:off x="7558566" y="1653247"/>
                <a:ext cx="1412566" cy="461665"/>
              </a:xfrm>
              <a:prstGeom prst="rect">
                <a:avLst/>
              </a:prstGeom>
              <a:noFill/>
            </p:spPr>
            <p:txBody>
              <a:bodyPr wrap="none" rtlCol="0" anchor="ctr">
                <a:spAutoFit/>
              </a:bodyPr>
              <a:lstStyle/>
              <a:p>
                <a:pPr defTabSz="457200"/>
                <a:r>
                  <a:rPr lang="en-US" sz="1200" dirty="0">
                    <a:solidFill>
                      <a:prstClr val="black"/>
                    </a:solidFill>
                    <a:latin typeface="+mn-lt"/>
                    <a:ea typeface="ＭＳ Ｐゴシック" pitchFamily="34" charset="-128"/>
                    <a:cs typeface="+mn-cs"/>
                  </a:rPr>
                  <a:t>Treatment naïve </a:t>
                </a:r>
                <a:br>
                  <a:rPr lang="en-US" sz="1200" dirty="0">
                    <a:solidFill>
                      <a:prstClr val="black"/>
                    </a:solidFill>
                    <a:latin typeface="+mn-lt"/>
                    <a:ea typeface="ＭＳ Ｐゴシック" pitchFamily="34" charset="-128"/>
                    <a:cs typeface="+mn-cs"/>
                  </a:rPr>
                </a:br>
                <a:r>
                  <a:rPr lang="en-US" sz="1200" dirty="0">
                    <a:solidFill>
                      <a:prstClr val="black"/>
                    </a:solidFill>
                    <a:latin typeface="+mn-lt"/>
                    <a:ea typeface="ＭＳ Ｐゴシック" pitchFamily="34" charset="-128"/>
                    <a:cs typeface="+mn-cs"/>
                  </a:rPr>
                  <a:t>Previously treated</a:t>
                </a:r>
              </a:p>
            </p:txBody>
          </p:sp>
          <p:cxnSp>
            <p:nvCxnSpPr>
              <p:cNvPr id="373" name="Straight Connector 372"/>
              <p:cNvCxnSpPr/>
              <p:nvPr/>
            </p:nvCxnSpPr>
            <p:spPr>
              <a:xfrm flipH="1">
                <a:off x="7115932" y="1805860"/>
                <a:ext cx="457200" cy="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p:nvCxnSpPr>
            <p:spPr>
              <a:xfrm flipH="1">
                <a:off x="7115932" y="1984113"/>
                <a:ext cx="457200" cy="0"/>
              </a:xfrm>
              <a:prstGeom prst="line">
                <a:avLst/>
              </a:prstGeom>
              <a:ln w="19050">
                <a:solidFill>
                  <a:schemeClr val="accent1"/>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9" name="Line 696"/>
            <p:cNvSpPr>
              <a:spLocks noChangeShapeType="1"/>
            </p:cNvSpPr>
            <p:nvPr/>
          </p:nvSpPr>
          <p:spPr bwMode="auto">
            <a:xfrm flipV="1">
              <a:off x="1271587" y="2088629"/>
              <a:ext cx="0" cy="85725"/>
            </a:xfrm>
            <a:prstGeom prst="line">
              <a:avLst/>
            </a:prstGeom>
            <a:noFill/>
            <a:ln w="6350">
              <a:solidFill>
                <a:srgbClr val="785D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0" name="Line 697"/>
            <p:cNvSpPr>
              <a:spLocks noChangeShapeType="1"/>
            </p:cNvSpPr>
            <p:nvPr/>
          </p:nvSpPr>
          <p:spPr bwMode="auto">
            <a:xfrm>
              <a:off x="1260475" y="2174354"/>
              <a:ext cx="28575" cy="0"/>
            </a:xfrm>
            <a:prstGeom prst="line">
              <a:avLst/>
            </a:prstGeom>
            <a:noFill/>
            <a:ln w="6350">
              <a:solidFill>
                <a:srgbClr val="17375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1" name="Line 698"/>
            <p:cNvSpPr>
              <a:spLocks noChangeShapeType="1"/>
            </p:cNvSpPr>
            <p:nvPr/>
          </p:nvSpPr>
          <p:spPr bwMode="auto">
            <a:xfrm flipV="1">
              <a:off x="1284287" y="2088629"/>
              <a:ext cx="0" cy="85725"/>
            </a:xfrm>
            <a:prstGeom prst="line">
              <a:avLst/>
            </a:prstGeom>
            <a:noFill/>
            <a:ln w="6350">
              <a:solidFill>
                <a:srgbClr val="785D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2" name="Line 699"/>
            <p:cNvSpPr>
              <a:spLocks noChangeShapeType="1"/>
            </p:cNvSpPr>
            <p:nvPr/>
          </p:nvSpPr>
          <p:spPr bwMode="auto">
            <a:xfrm>
              <a:off x="1271587" y="2174354"/>
              <a:ext cx="23812" cy="0"/>
            </a:xfrm>
            <a:prstGeom prst="line">
              <a:avLst/>
            </a:prstGeom>
            <a:noFill/>
            <a:ln w="6350">
              <a:solidFill>
                <a:srgbClr val="785D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3" name="Line 700"/>
            <p:cNvSpPr>
              <a:spLocks noChangeShapeType="1"/>
            </p:cNvSpPr>
            <p:nvPr/>
          </p:nvSpPr>
          <p:spPr bwMode="auto">
            <a:xfrm flipV="1">
              <a:off x="1649412" y="2210866"/>
              <a:ext cx="0" cy="87313"/>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4" name="Line 701"/>
            <p:cNvSpPr>
              <a:spLocks noChangeShapeType="1"/>
            </p:cNvSpPr>
            <p:nvPr/>
          </p:nvSpPr>
          <p:spPr bwMode="auto">
            <a:xfrm>
              <a:off x="1636712" y="2298179"/>
              <a:ext cx="23812" cy="0"/>
            </a:xfrm>
            <a:prstGeom prst="line">
              <a:avLst/>
            </a:prstGeom>
            <a:noFill/>
            <a:ln w="6350">
              <a:solidFill>
                <a:srgbClr val="BA202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5" name="Line 702"/>
            <p:cNvSpPr>
              <a:spLocks noChangeShapeType="1"/>
            </p:cNvSpPr>
            <p:nvPr/>
          </p:nvSpPr>
          <p:spPr bwMode="auto">
            <a:xfrm flipV="1">
              <a:off x="1879600" y="2580754"/>
              <a:ext cx="0" cy="8572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6" name="Line 703"/>
            <p:cNvSpPr>
              <a:spLocks noChangeShapeType="1"/>
            </p:cNvSpPr>
            <p:nvPr/>
          </p:nvSpPr>
          <p:spPr bwMode="auto">
            <a:xfrm>
              <a:off x="1868487" y="2666479"/>
              <a:ext cx="23812" cy="0"/>
            </a:xfrm>
            <a:prstGeom prst="line">
              <a:avLst/>
            </a:prstGeom>
            <a:noFill/>
            <a:ln w="6350">
              <a:solidFill>
                <a:srgbClr val="BA202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7" name="Line 704"/>
            <p:cNvSpPr>
              <a:spLocks noChangeShapeType="1"/>
            </p:cNvSpPr>
            <p:nvPr/>
          </p:nvSpPr>
          <p:spPr bwMode="auto">
            <a:xfrm flipV="1">
              <a:off x="1931987" y="2580754"/>
              <a:ext cx="0" cy="8572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8" name="Line 706"/>
            <p:cNvSpPr>
              <a:spLocks noChangeShapeType="1"/>
            </p:cNvSpPr>
            <p:nvPr/>
          </p:nvSpPr>
          <p:spPr bwMode="auto">
            <a:xfrm flipV="1">
              <a:off x="2279650" y="2715691"/>
              <a:ext cx="0" cy="8572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9" name="Line 707"/>
            <p:cNvSpPr>
              <a:spLocks noChangeShapeType="1"/>
            </p:cNvSpPr>
            <p:nvPr/>
          </p:nvSpPr>
          <p:spPr bwMode="auto">
            <a:xfrm>
              <a:off x="2268537" y="2801416"/>
              <a:ext cx="22225" cy="0"/>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0" name="Line 708"/>
            <p:cNvSpPr>
              <a:spLocks noChangeShapeType="1"/>
            </p:cNvSpPr>
            <p:nvPr/>
          </p:nvSpPr>
          <p:spPr bwMode="auto">
            <a:xfrm flipV="1">
              <a:off x="2343150" y="2715691"/>
              <a:ext cx="0" cy="8572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1" name="Line 709"/>
            <p:cNvSpPr>
              <a:spLocks noChangeShapeType="1"/>
            </p:cNvSpPr>
            <p:nvPr/>
          </p:nvSpPr>
          <p:spPr bwMode="auto">
            <a:xfrm>
              <a:off x="2332037" y="2801416"/>
              <a:ext cx="22225" cy="0"/>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2" name="Line 712"/>
            <p:cNvSpPr>
              <a:spLocks noChangeShapeType="1"/>
            </p:cNvSpPr>
            <p:nvPr/>
          </p:nvSpPr>
          <p:spPr bwMode="auto">
            <a:xfrm flipV="1">
              <a:off x="2360612" y="2814116"/>
              <a:ext cx="0" cy="8572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3" name="Line 715"/>
            <p:cNvSpPr>
              <a:spLocks noChangeShapeType="1"/>
            </p:cNvSpPr>
            <p:nvPr/>
          </p:nvSpPr>
          <p:spPr bwMode="auto">
            <a:xfrm>
              <a:off x="2354262" y="2955404"/>
              <a:ext cx="23812" cy="0"/>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5" name="Line 718"/>
            <p:cNvSpPr>
              <a:spLocks noChangeShapeType="1"/>
            </p:cNvSpPr>
            <p:nvPr/>
          </p:nvSpPr>
          <p:spPr bwMode="auto">
            <a:xfrm flipV="1">
              <a:off x="2378075" y="2869679"/>
              <a:ext cx="0" cy="8572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6" name="Line 719"/>
            <p:cNvSpPr>
              <a:spLocks noChangeShapeType="1"/>
            </p:cNvSpPr>
            <p:nvPr/>
          </p:nvSpPr>
          <p:spPr bwMode="auto">
            <a:xfrm>
              <a:off x="2366962" y="2955404"/>
              <a:ext cx="22225" cy="0"/>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7" name="Line 720"/>
            <p:cNvSpPr>
              <a:spLocks noChangeShapeType="1"/>
            </p:cNvSpPr>
            <p:nvPr/>
          </p:nvSpPr>
          <p:spPr bwMode="auto">
            <a:xfrm flipV="1">
              <a:off x="2389187" y="2869679"/>
              <a:ext cx="0" cy="8572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8" name="Line 726"/>
            <p:cNvSpPr>
              <a:spLocks noChangeShapeType="1"/>
            </p:cNvSpPr>
            <p:nvPr/>
          </p:nvSpPr>
          <p:spPr bwMode="auto">
            <a:xfrm flipV="1">
              <a:off x="2846387" y="2949054"/>
              <a:ext cx="0" cy="8572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9" name="Line 727"/>
            <p:cNvSpPr>
              <a:spLocks noChangeShapeType="1"/>
            </p:cNvSpPr>
            <p:nvPr/>
          </p:nvSpPr>
          <p:spPr bwMode="auto">
            <a:xfrm>
              <a:off x="2828925" y="3034779"/>
              <a:ext cx="30162" cy="0"/>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30" name="Line 728"/>
            <p:cNvSpPr>
              <a:spLocks noChangeShapeType="1"/>
            </p:cNvSpPr>
            <p:nvPr/>
          </p:nvSpPr>
          <p:spPr bwMode="auto">
            <a:xfrm flipV="1">
              <a:off x="2852737" y="2949054"/>
              <a:ext cx="0" cy="85725"/>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31" name="Line 729"/>
            <p:cNvSpPr>
              <a:spLocks noChangeShapeType="1"/>
            </p:cNvSpPr>
            <p:nvPr/>
          </p:nvSpPr>
          <p:spPr bwMode="auto">
            <a:xfrm>
              <a:off x="2841625" y="3034779"/>
              <a:ext cx="22225" cy="0"/>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32" name="Line 730"/>
            <p:cNvSpPr>
              <a:spLocks noChangeShapeType="1"/>
            </p:cNvSpPr>
            <p:nvPr/>
          </p:nvSpPr>
          <p:spPr bwMode="auto">
            <a:xfrm flipV="1">
              <a:off x="2852737" y="2949054"/>
              <a:ext cx="0" cy="8572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33" name="Line 732"/>
            <p:cNvSpPr>
              <a:spLocks noChangeShapeType="1"/>
            </p:cNvSpPr>
            <p:nvPr/>
          </p:nvSpPr>
          <p:spPr bwMode="auto">
            <a:xfrm flipV="1">
              <a:off x="2881312" y="2949054"/>
              <a:ext cx="0" cy="8572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34" name="Line 733"/>
            <p:cNvSpPr>
              <a:spLocks noChangeShapeType="1"/>
            </p:cNvSpPr>
            <p:nvPr/>
          </p:nvSpPr>
          <p:spPr bwMode="auto">
            <a:xfrm>
              <a:off x="2863850" y="3034779"/>
              <a:ext cx="30162" cy="0"/>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35" name="Line 734"/>
            <p:cNvSpPr>
              <a:spLocks noChangeShapeType="1"/>
            </p:cNvSpPr>
            <p:nvPr/>
          </p:nvSpPr>
          <p:spPr bwMode="auto">
            <a:xfrm flipV="1">
              <a:off x="2898775" y="2949054"/>
              <a:ext cx="0" cy="8572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36" name="Line 735"/>
            <p:cNvSpPr>
              <a:spLocks noChangeShapeType="1"/>
            </p:cNvSpPr>
            <p:nvPr/>
          </p:nvSpPr>
          <p:spPr bwMode="auto">
            <a:xfrm>
              <a:off x="2881312" y="3034779"/>
              <a:ext cx="30162" cy="0"/>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37" name="Line 736"/>
            <p:cNvSpPr>
              <a:spLocks noChangeShapeType="1"/>
            </p:cNvSpPr>
            <p:nvPr/>
          </p:nvSpPr>
          <p:spPr bwMode="auto">
            <a:xfrm flipV="1">
              <a:off x="3021012" y="3096691"/>
              <a:ext cx="0" cy="8572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39" name="Line 738"/>
            <p:cNvSpPr>
              <a:spLocks noChangeShapeType="1"/>
            </p:cNvSpPr>
            <p:nvPr/>
          </p:nvSpPr>
          <p:spPr bwMode="auto">
            <a:xfrm flipV="1">
              <a:off x="3449865" y="3280841"/>
              <a:ext cx="0" cy="8572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0" name="Line 739"/>
            <p:cNvSpPr>
              <a:spLocks noChangeShapeType="1"/>
            </p:cNvSpPr>
            <p:nvPr/>
          </p:nvSpPr>
          <p:spPr bwMode="auto">
            <a:xfrm>
              <a:off x="3438753" y="3366566"/>
              <a:ext cx="22225" cy="0"/>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1" name="Line 740"/>
            <p:cNvSpPr>
              <a:spLocks noChangeShapeType="1"/>
            </p:cNvSpPr>
            <p:nvPr/>
          </p:nvSpPr>
          <p:spPr bwMode="auto">
            <a:xfrm flipV="1">
              <a:off x="4002201" y="3550716"/>
              <a:ext cx="0" cy="8572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3" name="Line 742"/>
            <p:cNvSpPr>
              <a:spLocks noChangeShapeType="1"/>
            </p:cNvSpPr>
            <p:nvPr/>
          </p:nvSpPr>
          <p:spPr bwMode="auto">
            <a:xfrm flipV="1">
              <a:off x="1271587" y="2088629"/>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4" name="Line 743"/>
            <p:cNvSpPr>
              <a:spLocks noChangeShapeType="1"/>
            </p:cNvSpPr>
            <p:nvPr/>
          </p:nvSpPr>
          <p:spPr bwMode="auto">
            <a:xfrm>
              <a:off x="1260475" y="2174354"/>
              <a:ext cx="28575" cy="0"/>
            </a:xfrm>
            <a:prstGeom prst="line">
              <a:avLst/>
            </a:prstGeom>
            <a:noFill/>
            <a:ln w="6350">
              <a:solidFill>
                <a:srgbClr val="17375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5" name="Line 744"/>
            <p:cNvSpPr>
              <a:spLocks noChangeShapeType="1"/>
            </p:cNvSpPr>
            <p:nvPr/>
          </p:nvSpPr>
          <p:spPr bwMode="auto">
            <a:xfrm flipV="1">
              <a:off x="1284287" y="2088629"/>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6" name="Line 745"/>
            <p:cNvSpPr>
              <a:spLocks noChangeShapeType="1"/>
            </p:cNvSpPr>
            <p:nvPr/>
          </p:nvSpPr>
          <p:spPr bwMode="auto">
            <a:xfrm>
              <a:off x="1271587" y="2174354"/>
              <a:ext cx="23812" cy="0"/>
            </a:xfrm>
            <a:prstGeom prst="line">
              <a:avLst/>
            </a:prstGeom>
            <a:noFill/>
            <a:ln w="6350">
              <a:solidFill>
                <a:srgbClr val="785D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7" name="Line 746"/>
            <p:cNvSpPr>
              <a:spLocks noChangeShapeType="1"/>
            </p:cNvSpPr>
            <p:nvPr/>
          </p:nvSpPr>
          <p:spPr bwMode="auto">
            <a:xfrm flipV="1">
              <a:off x="1295400" y="2088629"/>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8" name="Line 747"/>
            <p:cNvSpPr>
              <a:spLocks noChangeShapeType="1"/>
            </p:cNvSpPr>
            <p:nvPr/>
          </p:nvSpPr>
          <p:spPr bwMode="auto">
            <a:xfrm>
              <a:off x="1284287" y="2174354"/>
              <a:ext cx="22225" cy="0"/>
            </a:xfrm>
            <a:prstGeom prst="line">
              <a:avLst/>
            </a:prstGeom>
            <a:noFill/>
            <a:ln w="6350">
              <a:solidFill>
                <a:srgbClr val="785D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9" name="Line 748"/>
            <p:cNvSpPr>
              <a:spLocks noChangeShapeType="1"/>
            </p:cNvSpPr>
            <p:nvPr/>
          </p:nvSpPr>
          <p:spPr bwMode="auto">
            <a:xfrm flipV="1">
              <a:off x="1301750" y="2088629"/>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0" name="Line 749"/>
            <p:cNvSpPr>
              <a:spLocks noChangeShapeType="1"/>
            </p:cNvSpPr>
            <p:nvPr/>
          </p:nvSpPr>
          <p:spPr bwMode="auto">
            <a:xfrm>
              <a:off x="1289050" y="2174354"/>
              <a:ext cx="30162" cy="0"/>
            </a:xfrm>
            <a:prstGeom prst="line">
              <a:avLst/>
            </a:prstGeom>
            <a:noFill/>
            <a:ln w="6350">
              <a:solidFill>
                <a:srgbClr val="785D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1" name="Line 750"/>
            <p:cNvSpPr>
              <a:spLocks noChangeShapeType="1"/>
            </p:cNvSpPr>
            <p:nvPr/>
          </p:nvSpPr>
          <p:spPr bwMode="auto">
            <a:xfrm flipV="1">
              <a:off x="1312862" y="2088629"/>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2" name="Line 751"/>
            <p:cNvSpPr>
              <a:spLocks noChangeShapeType="1"/>
            </p:cNvSpPr>
            <p:nvPr/>
          </p:nvSpPr>
          <p:spPr bwMode="auto">
            <a:xfrm>
              <a:off x="1301750" y="2174354"/>
              <a:ext cx="22225" cy="0"/>
            </a:xfrm>
            <a:prstGeom prst="line">
              <a:avLst/>
            </a:prstGeom>
            <a:noFill/>
            <a:ln w="6350">
              <a:solidFill>
                <a:srgbClr val="785D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3" name="Line 752"/>
            <p:cNvSpPr>
              <a:spLocks noChangeShapeType="1"/>
            </p:cNvSpPr>
            <p:nvPr/>
          </p:nvSpPr>
          <p:spPr bwMode="auto">
            <a:xfrm flipV="1">
              <a:off x="1323975" y="2088629"/>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4" name="Line 753"/>
            <p:cNvSpPr>
              <a:spLocks noChangeShapeType="1"/>
            </p:cNvSpPr>
            <p:nvPr/>
          </p:nvSpPr>
          <p:spPr bwMode="auto">
            <a:xfrm>
              <a:off x="1312862" y="2174354"/>
              <a:ext cx="23812" cy="0"/>
            </a:xfrm>
            <a:prstGeom prst="line">
              <a:avLst/>
            </a:prstGeom>
            <a:noFill/>
            <a:ln w="6350">
              <a:solidFill>
                <a:srgbClr val="785D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5" name="Line 754"/>
            <p:cNvSpPr>
              <a:spLocks noChangeShapeType="1"/>
            </p:cNvSpPr>
            <p:nvPr/>
          </p:nvSpPr>
          <p:spPr bwMode="auto">
            <a:xfrm flipV="1">
              <a:off x="1330325" y="2088629"/>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6" name="Line 755"/>
            <p:cNvSpPr>
              <a:spLocks noChangeShapeType="1"/>
            </p:cNvSpPr>
            <p:nvPr/>
          </p:nvSpPr>
          <p:spPr bwMode="auto">
            <a:xfrm>
              <a:off x="1319212" y="2174354"/>
              <a:ext cx="28575" cy="0"/>
            </a:xfrm>
            <a:prstGeom prst="line">
              <a:avLst/>
            </a:prstGeom>
            <a:noFill/>
            <a:ln w="6350">
              <a:solidFill>
                <a:srgbClr val="785D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7" name="Line 756"/>
            <p:cNvSpPr>
              <a:spLocks noChangeShapeType="1"/>
            </p:cNvSpPr>
            <p:nvPr/>
          </p:nvSpPr>
          <p:spPr bwMode="auto">
            <a:xfrm flipV="1">
              <a:off x="1341437" y="2088629"/>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8" name="Line 757"/>
            <p:cNvSpPr>
              <a:spLocks noChangeShapeType="1"/>
            </p:cNvSpPr>
            <p:nvPr/>
          </p:nvSpPr>
          <p:spPr bwMode="auto">
            <a:xfrm>
              <a:off x="1330325" y="2174354"/>
              <a:ext cx="23812" cy="0"/>
            </a:xfrm>
            <a:prstGeom prst="line">
              <a:avLst/>
            </a:prstGeom>
            <a:noFill/>
            <a:ln w="6350">
              <a:solidFill>
                <a:srgbClr val="785D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9" name="Line 758"/>
            <p:cNvSpPr>
              <a:spLocks noChangeShapeType="1"/>
            </p:cNvSpPr>
            <p:nvPr/>
          </p:nvSpPr>
          <p:spPr bwMode="auto">
            <a:xfrm flipV="1">
              <a:off x="1354137" y="2088629"/>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0" name="Line 759"/>
            <p:cNvSpPr>
              <a:spLocks noChangeShapeType="1"/>
            </p:cNvSpPr>
            <p:nvPr/>
          </p:nvSpPr>
          <p:spPr bwMode="auto">
            <a:xfrm>
              <a:off x="1341437" y="2174354"/>
              <a:ext cx="23812" cy="0"/>
            </a:xfrm>
            <a:prstGeom prst="line">
              <a:avLst/>
            </a:prstGeom>
            <a:noFill/>
            <a:ln w="6350">
              <a:solidFill>
                <a:srgbClr val="785D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1" name="Line 760"/>
            <p:cNvSpPr>
              <a:spLocks noChangeShapeType="1"/>
            </p:cNvSpPr>
            <p:nvPr/>
          </p:nvSpPr>
          <p:spPr bwMode="auto">
            <a:xfrm flipV="1">
              <a:off x="1358900" y="2088629"/>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2" name="Line 761"/>
            <p:cNvSpPr>
              <a:spLocks noChangeShapeType="1"/>
            </p:cNvSpPr>
            <p:nvPr/>
          </p:nvSpPr>
          <p:spPr bwMode="auto">
            <a:xfrm>
              <a:off x="1347787" y="2174354"/>
              <a:ext cx="28575" cy="0"/>
            </a:xfrm>
            <a:prstGeom prst="line">
              <a:avLst/>
            </a:prstGeom>
            <a:noFill/>
            <a:ln w="6350">
              <a:solidFill>
                <a:srgbClr val="785D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3" name="Line 762"/>
            <p:cNvSpPr>
              <a:spLocks noChangeShapeType="1"/>
            </p:cNvSpPr>
            <p:nvPr/>
          </p:nvSpPr>
          <p:spPr bwMode="auto">
            <a:xfrm flipV="1">
              <a:off x="1700212" y="2433116"/>
              <a:ext cx="0" cy="85725"/>
            </a:xfrm>
            <a:prstGeom prst="line">
              <a:avLst/>
            </a:prstGeom>
            <a:solidFill>
              <a:schemeClr val="accent1"/>
            </a:solidFill>
            <a:ln w="635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4" name="Line 763"/>
            <p:cNvSpPr>
              <a:spLocks noChangeShapeType="1"/>
            </p:cNvSpPr>
            <p:nvPr/>
          </p:nvSpPr>
          <p:spPr bwMode="auto">
            <a:xfrm>
              <a:off x="1689100" y="2518841"/>
              <a:ext cx="23812" cy="0"/>
            </a:xfrm>
            <a:prstGeom prst="line">
              <a:avLst/>
            </a:prstGeom>
            <a:noFill/>
            <a:ln w="6350">
              <a:solidFill>
                <a:srgbClr val="785D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5" name="Line 764"/>
            <p:cNvSpPr>
              <a:spLocks noChangeShapeType="1"/>
            </p:cNvSpPr>
            <p:nvPr/>
          </p:nvSpPr>
          <p:spPr bwMode="auto">
            <a:xfrm flipV="1">
              <a:off x="1811337" y="2776016"/>
              <a:ext cx="0" cy="87313"/>
            </a:xfrm>
            <a:prstGeom prst="line">
              <a:avLst/>
            </a:prstGeom>
            <a:noFill/>
            <a:ln w="635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6" name="Line 765"/>
            <p:cNvSpPr>
              <a:spLocks noChangeShapeType="1"/>
            </p:cNvSpPr>
            <p:nvPr/>
          </p:nvSpPr>
          <p:spPr bwMode="auto">
            <a:xfrm>
              <a:off x="1798637" y="2863329"/>
              <a:ext cx="23812" cy="0"/>
            </a:xfrm>
            <a:prstGeom prst="line">
              <a:avLst/>
            </a:prstGeom>
            <a:noFill/>
            <a:ln w="6350">
              <a:solidFill>
                <a:srgbClr val="785D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7" name="Line 766"/>
            <p:cNvSpPr>
              <a:spLocks noChangeShapeType="1"/>
            </p:cNvSpPr>
            <p:nvPr/>
          </p:nvSpPr>
          <p:spPr bwMode="auto">
            <a:xfrm flipV="1">
              <a:off x="1822450" y="2776016"/>
              <a:ext cx="0" cy="87313"/>
            </a:xfrm>
            <a:prstGeom prst="line">
              <a:avLst/>
            </a:prstGeom>
            <a:noFill/>
            <a:ln w="635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8" name="Line 767"/>
            <p:cNvSpPr>
              <a:spLocks noChangeShapeType="1"/>
            </p:cNvSpPr>
            <p:nvPr/>
          </p:nvSpPr>
          <p:spPr bwMode="auto">
            <a:xfrm>
              <a:off x="1811337" y="2863329"/>
              <a:ext cx="22225"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9" name="Line 768"/>
            <p:cNvSpPr>
              <a:spLocks noChangeShapeType="1"/>
            </p:cNvSpPr>
            <p:nvPr/>
          </p:nvSpPr>
          <p:spPr bwMode="auto">
            <a:xfrm flipV="1">
              <a:off x="1846262" y="2923654"/>
              <a:ext cx="0" cy="87313"/>
            </a:xfrm>
            <a:prstGeom prst="line">
              <a:avLst/>
            </a:prstGeom>
            <a:noFill/>
            <a:ln w="635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0" name="Line 769"/>
            <p:cNvSpPr>
              <a:spLocks noChangeShapeType="1"/>
            </p:cNvSpPr>
            <p:nvPr/>
          </p:nvSpPr>
          <p:spPr bwMode="auto">
            <a:xfrm>
              <a:off x="1833562" y="3010966"/>
              <a:ext cx="23812"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1" name="Line 770"/>
            <p:cNvSpPr>
              <a:spLocks noChangeShapeType="1"/>
            </p:cNvSpPr>
            <p:nvPr/>
          </p:nvSpPr>
          <p:spPr bwMode="auto">
            <a:xfrm flipV="1">
              <a:off x="1857375" y="2923654"/>
              <a:ext cx="0" cy="87313"/>
            </a:xfrm>
            <a:prstGeom prst="line">
              <a:avLst/>
            </a:prstGeom>
            <a:noFill/>
            <a:ln w="635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2" name="Line 771"/>
            <p:cNvSpPr>
              <a:spLocks noChangeShapeType="1"/>
            </p:cNvSpPr>
            <p:nvPr/>
          </p:nvSpPr>
          <p:spPr bwMode="auto">
            <a:xfrm>
              <a:off x="1846262" y="3010966"/>
              <a:ext cx="22225"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3" name="Line 772"/>
            <p:cNvSpPr>
              <a:spLocks noChangeShapeType="1"/>
            </p:cNvSpPr>
            <p:nvPr/>
          </p:nvSpPr>
          <p:spPr bwMode="auto">
            <a:xfrm flipV="1">
              <a:off x="2001837" y="3010966"/>
              <a:ext cx="0" cy="85725"/>
            </a:xfrm>
            <a:prstGeom prst="line">
              <a:avLst/>
            </a:prstGeom>
            <a:noFill/>
            <a:ln w="635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4" name="Line 773"/>
            <p:cNvSpPr>
              <a:spLocks noChangeShapeType="1"/>
            </p:cNvSpPr>
            <p:nvPr/>
          </p:nvSpPr>
          <p:spPr bwMode="auto">
            <a:xfrm>
              <a:off x="1990725" y="3096691"/>
              <a:ext cx="22225"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5" name="Line 774"/>
            <p:cNvSpPr>
              <a:spLocks noChangeShapeType="1"/>
            </p:cNvSpPr>
            <p:nvPr/>
          </p:nvSpPr>
          <p:spPr bwMode="auto">
            <a:xfrm flipV="1">
              <a:off x="2054225" y="3028429"/>
              <a:ext cx="0" cy="85725"/>
            </a:xfrm>
            <a:prstGeom prst="line">
              <a:avLst/>
            </a:prstGeom>
            <a:noFill/>
            <a:ln w="635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6" name="Line 775"/>
            <p:cNvSpPr>
              <a:spLocks noChangeShapeType="1"/>
            </p:cNvSpPr>
            <p:nvPr/>
          </p:nvSpPr>
          <p:spPr bwMode="auto">
            <a:xfrm>
              <a:off x="2043112" y="3114154"/>
              <a:ext cx="22225"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7" name="Line 776"/>
            <p:cNvSpPr>
              <a:spLocks noChangeShapeType="1"/>
            </p:cNvSpPr>
            <p:nvPr/>
          </p:nvSpPr>
          <p:spPr bwMode="auto">
            <a:xfrm flipV="1">
              <a:off x="2089150" y="3041129"/>
              <a:ext cx="0" cy="85725"/>
            </a:xfrm>
            <a:prstGeom prst="line">
              <a:avLst/>
            </a:prstGeom>
            <a:noFill/>
            <a:ln w="635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8" name="Line 777"/>
            <p:cNvSpPr>
              <a:spLocks noChangeShapeType="1"/>
            </p:cNvSpPr>
            <p:nvPr/>
          </p:nvSpPr>
          <p:spPr bwMode="auto">
            <a:xfrm>
              <a:off x="2076450" y="3126854"/>
              <a:ext cx="23812" cy="0"/>
            </a:xfrm>
            <a:prstGeom prst="line">
              <a:avLst/>
            </a:prstGeom>
            <a:noFill/>
            <a:ln w="6350">
              <a:solidFill>
                <a:srgbClr val="785D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9" name="Line 778"/>
            <p:cNvSpPr>
              <a:spLocks noChangeShapeType="1"/>
            </p:cNvSpPr>
            <p:nvPr/>
          </p:nvSpPr>
          <p:spPr bwMode="auto">
            <a:xfrm flipV="1">
              <a:off x="2279650" y="3120504"/>
              <a:ext cx="0" cy="85725"/>
            </a:xfrm>
            <a:prstGeom prst="line">
              <a:avLst/>
            </a:prstGeom>
            <a:noFill/>
            <a:ln w="635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0" name="Line 779"/>
            <p:cNvSpPr>
              <a:spLocks noChangeShapeType="1"/>
            </p:cNvSpPr>
            <p:nvPr/>
          </p:nvSpPr>
          <p:spPr bwMode="auto">
            <a:xfrm>
              <a:off x="2268537" y="3206229"/>
              <a:ext cx="22225"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1" name="Line 780"/>
            <p:cNvSpPr>
              <a:spLocks noChangeShapeType="1"/>
            </p:cNvSpPr>
            <p:nvPr/>
          </p:nvSpPr>
          <p:spPr bwMode="auto">
            <a:xfrm flipV="1">
              <a:off x="2314575" y="3126854"/>
              <a:ext cx="0" cy="85725"/>
            </a:xfrm>
            <a:prstGeom prst="line">
              <a:avLst/>
            </a:prstGeom>
            <a:noFill/>
            <a:ln w="635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2" name="Line 781"/>
            <p:cNvSpPr>
              <a:spLocks noChangeShapeType="1"/>
            </p:cNvSpPr>
            <p:nvPr/>
          </p:nvSpPr>
          <p:spPr bwMode="auto">
            <a:xfrm>
              <a:off x="2303462" y="3212579"/>
              <a:ext cx="22225" cy="0"/>
            </a:xfrm>
            <a:prstGeom prst="line">
              <a:avLst/>
            </a:prstGeom>
            <a:noFill/>
            <a:ln w="6350">
              <a:solidFill>
                <a:srgbClr val="785D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3" name="Line 782"/>
            <p:cNvSpPr>
              <a:spLocks noChangeShapeType="1"/>
            </p:cNvSpPr>
            <p:nvPr/>
          </p:nvSpPr>
          <p:spPr bwMode="auto">
            <a:xfrm flipV="1">
              <a:off x="2325687" y="3126854"/>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4" name="Line 783"/>
            <p:cNvSpPr>
              <a:spLocks noChangeShapeType="1"/>
            </p:cNvSpPr>
            <p:nvPr/>
          </p:nvSpPr>
          <p:spPr bwMode="auto">
            <a:xfrm>
              <a:off x="2314575" y="3212579"/>
              <a:ext cx="23812"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5" name="Line 784"/>
            <p:cNvSpPr>
              <a:spLocks noChangeShapeType="1"/>
            </p:cNvSpPr>
            <p:nvPr/>
          </p:nvSpPr>
          <p:spPr bwMode="auto">
            <a:xfrm flipV="1">
              <a:off x="2332037" y="3139554"/>
              <a:ext cx="0" cy="85725"/>
            </a:xfrm>
            <a:prstGeom prst="line">
              <a:avLst/>
            </a:prstGeom>
            <a:noFill/>
            <a:ln w="635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6" name="Line 785"/>
            <p:cNvSpPr>
              <a:spLocks noChangeShapeType="1"/>
            </p:cNvSpPr>
            <p:nvPr/>
          </p:nvSpPr>
          <p:spPr bwMode="auto">
            <a:xfrm>
              <a:off x="2320925" y="3225279"/>
              <a:ext cx="22225"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7" name="Line 786"/>
            <p:cNvSpPr>
              <a:spLocks noChangeShapeType="1"/>
            </p:cNvSpPr>
            <p:nvPr/>
          </p:nvSpPr>
          <p:spPr bwMode="auto">
            <a:xfrm flipV="1">
              <a:off x="2349500" y="3157016"/>
              <a:ext cx="0" cy="87313"/>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8" name="Line 787"/>
            <p:cNvSpPr>
              <a:spLocks noChangeShapeType="1"/>
            </p:cNvSpPr>
            <p:nvPr/>
          </p:nvSpPr>
          <p:spPr bwMode="auto">
            <a:xfrm>
              <a:off x="2338387" y="3244329"/>
              <a:ext cx="22225"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9" name="Line 788"/>
            <p:cNvSpPr>
              <a:spLocks noChangeShapeType="1"/>
            </p:cNvSpPr>
            <p:nvPr/>
          </p:nvSpPr>
          <p:spPr bwMode="auto">
            <a:xfrm flipV="1">
              <a:off x="2360612" y="316971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90" name="Line 789"/>
            <p:cNvSpPr>
              <a:spLocks noChangeShapeType="1"/>
            </p:cNvSpPr>
            <p:nvPr/>
          </p:nvSpPr>
          <p:spPr bwMode="auto">
            <a:xfrm>
              <a:off x="2343150" y="3255441"/>
              <a:ext cx="28575"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91" name="Line 790"/>
            <p:cNvSpPr>
              <a:spLocks noChangeShapeType="1"/>
            </p:cNvSpPr>
            <p:nvPr/>
          </p:nvSpPr>
          <p:spPr bwMode="auto">
            <a:xfrm flipV="1">
              <a:off x="2360612" y="3157016"/>
              <a:ext cx="0" cy="87313"/>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92" name="Line 791"/>
            <p:cNvSpPr>
              <a:spLocks noChangeShapeType="1"/>
            </p:cNvSpPr>
            <p:nvPr/>
          </p:nvSpPr>
          <p:spPr bwMode="auto">
            <a:xfrm>
              <a:off x="2349500" y="3244329"/>
              <a:ext cx="22225"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93" name="Line 792"/>
            <p:cNvSpPr>
              <a:spLocks noChangeShapeType="1"/>
            </p:cNvSpPr>
            <p:nvPr/>
          </p:nvSpPr>
          <p:spPr bwMode="auto">
            <a:xfrm flipV="1">
              <a:off x="2366962" y="318241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94" name="Line 793"/>
            <p:cNvSpPr>
              <a:spLocks noChangeShapeType="1"/>
            </p:cNvSpPr>
            <p:nvPr/>
          </p:nvSpPr>
          <p:spPr bwMode="auto">
            <a:xfrm>
              <a:off x="2354262" y="3268141"/>
              <a:ext cx="23812"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95" name="Line 794"/>
            <p:cNvSpPr>
              <a:spLocks noChangeShapeType="1"/>
            </p:cNvSpPr>
            <p:nvPr/>
          </p:nvSpPr>
          <p:spPr bwMode="auto">
            <a:xfrm flipV="1">
              <a:off x="2366962" y="316971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96" name="Line 795"/>
            <p:cNvSpPr>
              <a:spLocks noChangeShapeType="1"/>
            </p:cNvSpPr>
            <p:nvPr/>
          </p:nvSpPr>
          <p:spPr bwMode="auto">
            <a:xfrm>
              <a:off x="2354262" y="3255441"/>
              <a:ext cx="23812"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97" name="Line 796"/>
            <p:cNvSpPr>
              <a:spLocks noChangeShapeType="1"/>
            </p:cNvSpPr>
            <p:nvPr/>
          </p:nvSpPr>
          <p:spPr bwMode="auto">
            <a:xfrm flipV="1">
              <a:off x="2371725" y="3157016"/>
              <a:ext cx="0" cy="87313"/>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98" name="Line 797"/>
            <p:cNvSpPr>
              <a:spLocks noChangeShapeType="1"/>
            </p:cNvSpPr>
            <p:nvPr/>
          </p:nvSpPr>
          <p:spPr bwMode="auto">
            <a:xfrm>
              <a:off x="2354262" y="3244329"/>
              <a:ext cx="30162"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99" name="Line 798"/>
            <p:cNvSpPr>
              <a:spLocks noChangeShapeType="1"/>
            </p:cNvSpPr>
            <p:nvPr/>
          </p:nvSpPr>
          <p:spPr bwMode="auto">
            <a:xfrm flipV="1">
              <a:off x="2378075" y="318241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00" name="Line 799"/>
            <p:cNvSpPr>
              <a:spLocks noChangeShapeType="1"/>
            </p:cNvSpPr>
            <p:nvPr/>
          </p:nvSpPr>
          <p:spPr bwMode="auto">
            <a:xfrm>
              <a:off x="2366962" y="3268141"/>
              <a:ext cx="22225"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01" name="Line 800"/>
            <p:cNvSpPr>
              <a:spLocks noChangeShapeType="1"/>
            </p:cNvSpPr>
            <p:nvPr/>
          </p:nvSpPr>
          <p:spPr bwMode="auto">
            <a:xfrm flipV="1">
              <a:off x="2378075" y="316971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02" name="Line 801"/>
            <p:cNvSpPr>
              <a:spLocks noChangeShapeType="1"/>
            </p:cNvSpPr>
            <p:nvPr/>
          </p:nvSpPr>
          <p:spPr bwMode="auto">
            <a:xfrm>
              <a:off x="2366962" y="3255441"/>
              <a:ext cx="22225"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03" name="Line 802"/>
            <p:cNvSpPr>
              <a:spLocks noChangeShapeType="1"/>
            </p:cNvSpPr>
            <p:nvPr/>
          </p:nvSpPr>
          <p:spPr bwMode="auto">
            <a:xfrm flipV="1">
              <a:off x="2378075" y="3157016"/>
              <a:ext cx="0" cy="87313"/>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04" name="Line 803"/>
            <p:cNvSpPr>
              <a:spLocks noChangeShapeType="1"/>
            </p:cNvSpPr>
            <p:nvPr/>
          </p:nvSpPr>
          <p:spPr bwMode="auto">
            <a:xfrm>
              <a:off x="2366962" y="3244329"/>
              <a:ext cx="22225"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05" name="Line 804"/>
            <p:cNvSpPr>
              <a:spLocks noChangeShapeType="1"/>
            </p:cNvSpPr>
            <p:nvPr/>
          </p:nvSpPr>
          <p:spPr bwMode="auto">
            <a:xfrm flipV="1">
              <a:off x="2389187" y="318241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06" name="Line 805"/>
            <p:cNvSpPr>
              <a:spLocks noChangeShapeType="1"/>
            </p:cNvSpPr>
            <p:nvPr/>
          </p:nvSpPr>
          <p:spPr bwMode="auto">
            <a:xfrm>
              <a:off x="2371725" y="3268141"/>
              <a:ext cx="30162"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07" name="Line 806"/>
            <p:cNvSpPr>
              <a:spLocks noChangeShapeType="1"/>
            </p:cNvSpPr>
            <p:nvPr/>
          </p:nvSpPr>
          <p:spPr bwMode="auto">
            <a:xfrm flipV="1">
              <a:off x="2389187" y="316971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08" name="Line 807"/>
            <p:cNvSpPr>
              <a:spLocks noChangeShapeType="1"/>
            </p:cNvSpPr>
            <p:nvPr/>
          </p:nvSpPr>
          <p:spPr bwMode="auto">
            <a:xfrm>
              <a:off x="2378075" y="3255441"/>
              <a:ext cx="23812"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09" name="Line 809"/>
            <p:cNvSpPr>
              <a:spLocks noChangeShapeType="1"/>
            </p:cNvSpPr>
            <p:nvPr/>
          </p:nvSpPr>
          <p:spPr bwMode="auto">
            <a:xfrm flipV="1">
              <a:off x="2389188" y="3157016"/>
              <a:ext cx="0" cy="87313"/>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10" name="Line 810"/>
            <p:cNvSpPr>
              <a:spLocks noChangeShapeType="1"/>
            </p:cNvSpPr>
            <p:nvPr/>
          </p:nvSpPr>
          <p:spPr bwMode="auto">
            <a:xfrm>
              <a:off x="2378075" y="3244329"/>
              <a:ext cx="23812"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11" name="Line 811"/>
            <p:cNvSpPr>
              <a:spLocks noChangeShapeType="1"/>
            </p:cNvSpPr>
            <p:nvPr/>
          </p:nvSpPr>
          <p:spPr bwMode="auto">
            <a:xfrm flipV="1">
              <a:off x="2395538" y="318241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12" name="Line 812"/>
            <p:cNvSpPr>
              <a:spLocks noChangeShapeType="1"/>
            </p:cNvSpPr>
            <p:nvPr/>
          </p:nvSpPr>
          <p:spPr bwMode="auto">
            <a:xfrm>
              <a:off x="2384425" y="3268141"/>
              <a:ext cx="22225"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13" name="Line 813"/>
            <p:cNvSpPr>
              <a:spLocks noChangeShapeType="1"/>
            </p:cNvSpPr>
            <p:nvPr/>
          </p:nvSpPr>
          <p:spPr bwMode="auto">
            <a:xfrm flipV="1">
              <a:off x="2401888" y="3157016"/>
              <a:ext cx="0" cy="87313"/>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14" name="Line 814"/>
            <p:cNvSpPr>
              <a:spLocks noChangeShapeType="1"/>
            </p:cNvSpPr>
            <p:nvPr/>
          </p:nvSpPr>
          <p:spPr bwMode="auto">
            <a:xfrm>
              <a:off x="2384425" y="3244329"/>
              <a:ext cx="28575"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15" name="Line 815"/>
            <p:cNvSpPr>
              <a:spLocks noChangeShapeType="1"/>
            </p:cNvSpPr>
            <p:nvPr/>
          </p:nvSpPr>
          <p:spPr bwMode="auto">
            <a:xfrm flipV="1">
              <a:off x="2406650" y="318241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16" name="Line 816"/>
            <p:cNvSpPr>
              <a:spLocks noChangeShapeType="1"/>
            </p:cNvSpPr>
            <p:nvPr/>
          </p:nvSpPr>
          <p:spPr bwMode="auto">
            <a:xfrm>
              <a:off x="2395538" y="3268141"/>
              <a:ext cx="23812"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17" name="Line 817"/>
            <p:cNvSpPr>
              <a:spLocks noChangeShapeType="1"/>
            </p:cNvSpPr>
            <p:nvPr/>
          </p:nvSpPr>
          <p:spPr bwMode="auto">
            <a:xfrm flipV="1">
              <a:off x="2413000" y="3231629"/>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18" name="Line 818"/>
            <p:cNvSpPr>
              <a:spLocks noChangeShapeType="1"/>
            </p:cNvSpPr>
            <p:nvPr/>
          </p:nvSpPr>
          <p:spPr bwMode="auto">
            <a:xfrm>
              <a:off x="2395538" y="3317354"/>
              <a:ext cx="28575"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19" name="Line 819"/>
            <p:cNvSpPr>
              <a:spLocks noChangeShapeType="1"/>
            </p:cNvSpPr>
            <p:nvPr/>
          </p:nvSpPr>
          <p:spPr bwMode="auto">
            <a:xfrm flipV="1">
              <a:off x="2419350" y="318241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20" name="Line 820"/>
            <p:cNvSpPr>
              <a:spLocks noChangeShapeType="1"/>
            </p:cNvSpPr>
            <p:nvPr/>
          </p:nvSpPr>
          <p:spPr bwMode="auto">
            <a:xfrm>
              <a:off x="2401888" y="3268141"/>
              <a:ext cx="28575"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21" name="Line 821"/>
            <p:cNvSpPr>
              <a:spLocks noChangeShapeType="1"/>
            </p:cNvSpPr>
            <p:nvPr/>
          </p:nvSpPr>
          <p:spPr bwMode="auto">
            <a:xfrm flipV="1">
              <a:off x="2424113" y="318241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22" name="Line 822"/>
            <p:cNvSpPr>
              <a:spLocks noChangeShapeType="1"/>
            </p:cNvSpPr>
            <p:nvPr/>
          </p:nvSpPr>
          <p:spPr bwMode="auto">
            <a:xfrm>
              <a:off x="2413000" y="3268141"/>
              <a:ext cx="23812"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23" name="Line 823"/>
            <p:cNvSpPr>
              <a:spLocks noChangeShapeType="1"/>
            </p:cNvSpPr>
            <p:nvPr/>
          </p:nvSpPr>
          <p:spPr bwMode="auto">
            <a:xfrm flipV="1">
              <a:off x="2430463" y="3255441"/>
              <a:ext cx="0" cy="87313"/>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24" name="Line 824"/>
            <p:cNvSpPr>
              <a:spLocks noChangeShapeType="1"/>
            </p:cNvSpPr>
            <p:nvPr/>
          </p:nvSpPr>
          <p:spPr bwMode="auto">
            <a:xfrm>
              <a:off x="2413000" y="3342754"/>
              <a:ext cx="28575"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25" name="Line 825"/>
            <p:cNvSpPr>
              <a:spLocks noChangeShapeType="1"/>
            </p:cNvSpPr>
            <p:nvPr/>
          </p:nvSpPr>
          <p:spPr bwMode="auto">
            <a:xfrm flipV="1">
              <a:off x="2436813" y="318241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26" name="Line 826"/>
            <p:cNvSpPr>
              <a:spLocks noChangeShapeType="1"/>
            </p:cNvSpPr>
            <p:nvPr/>
          </p:nvSpPr>
          <p:spPr bwMode="auto">
            <a:xfrm>
              <a:off x="2424113" y="3268141"/>
              <a:ext cx="23812"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27" name="Line 827"/>
            <p:cNvSpPr>
              <a:spLocks noChangeShapeType="1"/>
            </p:cNvSpPr>
            <p:nvPr/>
          </p:nvSpPr>
          <p:spPr bwMode="auto">
            <a:xfrm flipV="1">
              <a:off x="2470150" y="3287191"/>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28" name="Line 828"/>
            <p:cNvSpPr>
              <a:spLocks noChangeShapeType="1"/>
            </p:cNvSpPr>
            <p:nvPr/>
          </p:nvSpPr>
          <p:spPr bwMode="auto">
            <a:xfrm>
              <a:off x="2459038" y="3372916"/>
              <a:ext cx="23812" cy="0"/>
            </a:xfrm>
            <a:prstGeom prst="line">
              <a:avLst/>
            </a:prstGeom>
            <a:noFill/>
            <a:ln w="6350">
              <a:solidFill>
                <a:srgbClr val="785D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29" name="Line 829"/>
            <p:cNvSpPr>
              <a:spLocks noChangeShapeType="1"/>
            </p:cNvSpPr>
            <p:nvPr/>
          </p:nvSpPr>
          <p:spPr bwMode="auto">
            <a:xfrm flipV="1">
              <a:off x="2551113" y="3311004"/>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30" name="Line 830"/>
            <p:cNvSpPr>
              <a:spLocks noChangeShapeType="1"/>
            </p:cNvSpPr>
            <p:nvPr/>
          </p:nvSpPr>
          <p:spPr bwMode="auto">
            <a:xfrm>
              <a:off x="2535238" y="3396729"/>
              <a:ext cx="28575"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31" name="Line 831"/>
            <p:cNvSpPr>
              <a:spLocks noChangeShapeType="1"/>
            </p:cNvSpPr>
            <p:nvPr/>
          </p:nvSpPr>
          <p:spPr bwMode="auto">
            <a:xfrm flipV="1">
              <a:off x="2730500" y="3372916"/>
              <a:ext cx="0" cy="85725"/>
            </a:xfrm>
            <a:prstGeom prst="line">
              <a:avLst/>
            </a:prstGeom>
            <a:noFill/>
            <a:ln w="635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32" name="Line 832"/>
            <p:cNvSpPr>
              <a:spLocks noChangeShapeType="1"/>
            </p:cNvSpPr>
            <p:nvPr/>
          </p:nvSpPr>
          <p:spPr bwMode="auto">
            <a:xfrm>
              <a:off x="2719388" y="3458641"/>
              <a:ext cx="23812"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33" name="Line 833"/>
            <p:cNvSpPr>
              <a:spLocks noChangeShapeType="1"/>
            </p:cNvSpPr>
            <p:nvPr/>
          </p:nvSpPr>
          <p:spPr bwMode="auto">
            <a:xfrm flipV="1">
              <a:off x="2863850" y="3428479"/>
              <a:ext cx="0" cy="85725"/>
            </a:xfrm>
            <a:prstGeom prst="line">
              <a:avLst/>
            </a:prstGeom>
            <a:noFill/>
            <a:ln w="635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34" name="Line 834"/>
            <p:cNvSpPr>
              <a:spLocks noChangeShapeType="1"/>
            </p:cNvSpPr>
            <p:nvPr/>
          </p:nvSpPr>
          <p:spPr bwMode="auto">
            <a:xfrm>
              <a:off x="2846388" y="3514204"/>
              <a:ext cx="30162"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35" name="Line 835"/>
            <p:cNvSpPr>
              <a:spLocks noChangeShapeType="1"/>
            </p:cNvSpPr>
            <p:nvPr/>
          </p:nvSpPr>
          <p:spPr bwMode="auto">
            <a:xfrm flipV="1">
              <a:off x="2887663" y="3445941"/>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36" name="Line 836"/>
            <p:cNvSpPr>
              <a:spLocks noChangeShapeType="1"/>
            </p:cNvSpPr>
            <p:nvPr/>
          </p:nvSpPr>
          <p:spPr bwMode="auto">
            <a:xfrm>
              <a:off x="2876550" y="3531666"/>
              <a:ext cx="22225" cy="0"/>
            </a:xfrm>
            <a:prstGeom prst="line">
              <a:avLst/>
            </a:prstGeom>
            <a:noFill/>
            <a:ln w="6350">
              <a:solidFill>
                <a:srgbClr val="785D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37" name="Line 837"/>
            <p:cNvSpPr>
              <a:spLocks noChangeShapeType="1"/>
            </p:cNvSpPr>
            <p:nvPr/>
          </p:nvSpPr>
          <p:spPr bwMode="auto">
            <a:xfrm flipV="1">
              <a:off x="2898775" y="3445941"/>
              <a:ext cx="0" cy="85725"/>
            </a:xfrm>
            <a:prstGeom prst="line">
              <a:avLst/>
            </a:prstGeom>
            <a:noFill/>
            <a:ln w="635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38" name="Line 838"/>
            <p:cNvSpPr>
              <a:spLocks noChangeShapeType="1"/>
            </p:cNvSpPr>
            <p:nvPr/>
          </p:nvSpPr>
          <p:spPr bwMode="auto">
            <a:xfrm>
              <a:off x="2881313" y="3531666"/>
              <a:ext cx="30162"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39" name="Line 839"/>
            <p:cNvSpPr>
              <a:spLocks noChangeShapeType="1"/>
            </p:cNvSpPr>
            <p:nvPr/>
          </p:nvSpPr>
          <p:spPr bwMode="auto">
            <a:xfrm flipV="1">
              <a:off x="2905125" y="3458641"/>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40" name="Line 840"/>
            <p:cNvSpPr>
              <a:spLocks noChangeShapeType="1"/>
            </p:cNvSpPr>
            <p:nvPr/>
          </p:nvSpPr>
          <p:spPr bwMode="auto">
            <a:xfrm>
              <a:off x="2894013" y="3544366"/>
              <a:ext cx="22225"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41" name="Line 841"/>
            <p:cNvSpPr>
              <a:spLocks noChangeShapeType="1"/>
            </p:cNvSpPr>
            <p:nvPr/>
          </p:nvSpPr>
          <p:spPr bwMode="auto">
            <a:xfrm flipV="1">
              <a:off x="2916238" y="3477691"/>
              <a:ext cx="0" cy="85725"/>
            </a:xfrm>
            <a:prstGeom prst="line">
              <a:avLst/>
            </a:prstGeom>
            <a:noFill/>
            <a:ln w="635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42" name="Line 842"/>
            <p:cNvSpPr>
              <a:spLocks noChangeShapeType="1"/>
            </p:cNvSpPr>
            <p:nvPr/>
          </p:nvSpPr>
          <p:spPr bwMode="auto">
            <a:xfrm>
              <a:off x="2898775" y="3563416"/>
              <a:ext cx="28575"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43" name="Line 843"/>
            <p:cNvSpPr>
              <a:spLocks noChangeShapeType="1"/>
            </p:cNvSpPr>
            <p:nvPr/>
          </p:nvSpPr>
          <p:spPr bwMode="auto">
            <a:xfrm flipV="1">
              <a:off x="2957513" y="3477691"/>
              <a:ext cx="0" cy="85725"/>
            </a:xfrm>
            <a:prstGeom prst="line">
              <a:avLst/>
            </a:prstGeom>
            <a:noFill/>
            <a:ln w="635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44" name="Line 844"/>
            <p:cNvSpPr>
              <a:spLocks noChangeShapeType="1"/>
            </p:cNvSpPr>
            <p:nvPr/>
          </p:nvSpPr>
          <p:spPr bwMode="auto">
            <a:xfrm>
              <a:off x="2944813" y="3563416"/>
              <a:ext cx="23812" cy="0"/>
            </a:xfrm>
            <a:prstGeom prst="line">
              <a:avLst/>
            </a:prstGeom>
            <a:noFill/>
            <a:ln w="6350">
              <a:solidFill>
                <a:srgbClr val="785D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45" name="Line 845"/>
            <p:cNvSpPr>
              <a:spLocks noChangeShapeType="1"/>
            </p:cNvSpPr>
            <p:nvPr/>
          </p:nvSpPr>
          <p:spPr bwMode="auto">
            <a:xfrm flipV="1">
              <a:off x="2968625" y="3477691"/>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46" name="Line 846"/>
            <p:cNvSpPr>
              <a:spLocks noChangeShapeType="1"/>
            </p:cNvSpPr>
            <p:nvPr/>
          </p:nvSpPr>
          <p:spPr bwMode="auto">
            <a:xfrm>
              <a:off x="2951163" y="3563416"/>
              <a:ext cx="28575" cy="0"/>
            </a:xfrm>
            <a:prstGeom prst="line">
              <a:avLst/>
            </a:prstGeom>
            <a:noFill/>
            <a:ln w="6350">
              <a:solidFill>
                <a:srgbClr val="785D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47" name="Line 847"/>
            <p:cNvSpPr>
              <a:spLocks noChangeShapeType="1"/>
            </p:cNvSpPr>
            <p:nvPr/>
          </p:nvSpPr>
          <p:spPr bwMode="auto">
            <a:xfrm flipV="1">
              <a:off x="2974975" y="3477691"/>
              <a:ext cx="0" cy="85725"/>
            </a:xfrm>
            <a:prstGeom prst="line">
              <a:avLst/>
            </a:prstGeom>
            <a:noFill/>
            <a:ln w="635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48" name="Line 848"/>
            <p:cNvSpPr>
              <a:spLocks noChangeShapeType="1"/>
            </p:cNvSpPr>
            <p:nvPr/>
          </p:nvSpPr>
          <p:spPr bwMode="auto">
            <a:xfrm>
              <a:off x="2962275" y="3563416"/>
              <a:ext cx="23812"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49" name="Line 849"/>
            <p:cNvSpPr>
              <a:spLocks noChangeShapeType="1"/>
            </p:cNvSpPr>
            <p:nvPr/>
          </p:nvSpPr>
          <p:spPr bwMode="auto">
            <a:xfrm flipV="1">
              <a:off x="3025775" y="3477691"/>
              <a:ext cx="0" cy="85725"/>
            </a:xfrm>
            <a:prstGeom prst="line">
              <a:avLst/>
            </a:prstGeom>
            <a:noFill/>
            <a:ln w="635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50" name="Line 850"/>
            <p:cNvSpPr>
              <a:spLocks noChangeShapeType="1"/>
            </p:cNvSpPr>
            <p:nvPr/>
          </p:nvSpPr>
          <p:spPr bwMode="auto">
            <a:xfrm>
              <a:off x="3014663" y="3563416"/>
              <a:ext cx="23812"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51" name="Line 851"/>
            <p:cNvSpPr>
              <a:spLocks noChangeShapeType="1"/>
            </p:cNvSpPr>
            <p:nvPr/>
          </p:nvSpPr>
          <p:spPr bwMode="auto">
            <a:xfrm flipV="1">
              <a:off x="3119438" y="3477691"/>
              <a:ext cx="0" cy="85725"/>
            </a:xfrm>
            <a:prstGeom prst="line">
              <a:avLst/>
            </a:prstGeom>
            <a:noFill/>
            <a:ln w="635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52" name="Line 852"/>
            <p:cNvSpPr>
              <a:spLocks noChangeShapeType="1"/>
            </p:cNvSpPr>
            <p:nvPr/>
          </p:nvSpPr>
          <p:spPr bwMode="auto">
            <a:xfrm>
              <a:off x="3108325" y="3563416"/>
              <a:ext cx="28575"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53" name="Line 853"/>
            <p:cNvSpPr>
              <a:spLocks noChangeShapeType="1"/>
            </p:cNvSpPr>
            <p:nvPr/>
          </p:nvSpPr>
          <p:spPr bwMode="auto">
            <a:xfrm flipV="1">
              <a:off x="3130550" y="3477691"/>
              <a:ext cx="0" cy="85725"/>
            </a:xfrm>
            <a:prstGeom prst="line">
              <a:avLst/>
            </a:prstGeom>
            <a:noFill/>
            <a:ln w="635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54" name="Line 854"/>
            <p:cNvSpPr>
              <a:spLocks noChangeShapeType="1"/>
            </p:cNvSpPr>
            <p:nvPr/>
          </p:nvSpPr>
          <p:spPr bwMode="auto">
            <a:xfrm>
              <a:off x="3119438" y="3563416"/>
              <a:ext cx="22225"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55" name="Line 855"/>
            <p:cNvSpPr>
              <a:spLocks noChangeShapeType="1"/>
            </p:cNvSpPr>
            <p:nvPr/>
          </p:nvSpPr>
          <p:spPr bwMode="auto">
            <a:xfrm flipV="1">
              <a:off x="3390900" y="3557066"/>
              <a:ext cx="0" cy="85725"/>
            </a:xfrm>
            <a:prstGeom prst="line">
              <a:avLst/>
            </a:prstGeom>
            <a:noFill/>
            <a:ln w="635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56" name="Line 856"/>
            <p:cNvSpPr>
              <a:spLocks noChangeShapeType="1"/>
            </p:cNvSpPr>
            <p:nvPr/>
          </p:nvSpPr>
          <p:spPr bwMode="auto">
            <a:xfrm>
              <a:off x="3379788" y="3642791"/>
              <a:ext cx="23812"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57" name="Line 857"/>
            <p:cNvSpPr>
              <a:spLocks noChangeShapeType="1"/>
            </p:cNvSpPr>
            <p:nvPr/>
          </p:nvSpPr>
          <p:spPr bwMode="auto">
            <a:xfrm flipV="1">
              <a:off x="3432175" y="3618979"/>
              <a:ext cx="0" cy="85725"/>
            </a:xfrm>
            <a:prstGeom prst="line">
              <a:avLst/>
            </a:prstGeom>
            <a:noFill/>
            <a:ln w="635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58" name="Line 858"/>
            <p:cNvSpPr>
              <a:spLocks noChangeShapeType="1"/>
            </p:cNvSpPr>
            <p:nvPr/>
          </p:nvSpPr>
          <p:spPr bwMode="auto">
            <a:xfrm>
              <a:off x="3419475" y="3704704"/>
              <a:ext cx="30162" cy="0"/>
            </a:xfrm>
            <a:prstGeom prst="line">
              <a:avLst/>
            </a:prstGeom>
            <a:noFill/>
            <a:ln w="6350">
              <a:solidFill>
                <a:srgbClr val="785D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59" name="Line 859"/>
            <p:cNvSpPr>
              <a:spLocks noChangeShapeType="1"/>
            </p:cNvSpPr>
            <p:nvPr/>
          </p:nvSpPr>
          <p:spPr bwMode="auto">
            <a:xfrm flipV="1">
              <a:off x="3443288" y="3618979"/>
              <a:ext cx="0" cy="85725"/>
            </a:xfrm>
            <a:prstGeom prst="line">
              <a:avLst/>
            </a:prstGeom>
            <a:noFill/>
            <a:ln w="635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60" name="Line 860"/>
            <p:cNvSpPr>
              <a:spLocks noChangeShapeType="1"/>
            </p:cNvSpPr>
            <p:nvPr/>
          </p:nvSpPr>
          <p:spPr bwMode="auto">
            <a:xfrm>
              <a:off x="3432175" y="3704704"/>
              <a:ext cx="22225" cy="0"/>
            </a:xfrm>
            <a:prstGeom prst="line">
              <a:avLst/>
            </a:prstGeom>
            <a:noFill/>
            <a:ln w="6350">
              <a:solidFill>
                <a:srgbClr val="785D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61" name="Line 861"/>
            <p:cNvSpPr>
              <a:spLocks noChangeShapeType="1"/>
            </p:cNvSpPr>
            <p:nvPr/>
          </p:nvSpPr>
          <p:spPr bwMode="auto">
            <a:xfrm flipV="1">
              <a:off x="3460750" y="3618979"/>
              <a:ext cx="0" cy="85725"/>
            </a:xfrm>
            <a:prstGeom prst="line">
              <a:avLst/>
            </a:prstGeom>
            <a:noFill/>
            <a:ln w="635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62" name="Line 862"/>
            <p:cNvSpPr>
              <a:spLocks noChangeShapeType="1"/>
            </p:cNvSpPr>
            <p:nvPr/>
          </p:nvSpPr>
          <p:spPr bwMode="auto">
            <a:xfrm>
              <a:off x="3449638" y="3704704"/>
              <a:ext cx="22225"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63" name="Line 863"/>
            <p:cNvSpPr>
              <a:spLocks noChangeShapeType="1"/>
            </p:cNvSpPr>
            <p:nvPr/>
          </p:nvSpPr>
          <p:spPr bwMode="auto">
            <a:xfrm flipV="1">
              <a:off x="4005263" y="3722166"/>
              <a:ext cx="0" cy="87313"/>
            </a:xfrm>
            <a:prstGeom prst="line">
              <a:avLst/>
            </a:prstGeom>
            <a:noFill/>
            <a:ln w="635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64" name="Line 864"/>
            <p:cNvSpPr>
              <a:spLocks noChangeShapeType="1"/>
            </p:cNvSpPr>
            <p:nvPr/>
          </p:nvSpPr>
          <p:spPr bwMode="auto">
            <a:xfrm>
              <a:off x="3994150" y="3809479"/>
              <a:ext cx="22225"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65" name="Line 865"/>
            <p:cNvSpPr>
              <a:spLocks noChangeShapeType="1"/>
            </p:cNvSpPr>
            <p:nvPr/>
          </p:nvSpPr>
          <p:spPr bwMode="auto">
            <a:xfrm flipV="1">
              <a:off x="4016375" y="3722166"/>
              <a:ext cx="0" cy="87313"/>
            </a:xfrm>
            <a:prstGeom prst="line">
              <a:avLst/>
            </a:prstGeom>
            <a:noFill/>
            <a:ln w="635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66" name="Line 866"/>
            <p:cNvSpPr>
              <a:spLocks noChangeShapeType="1"/>
            </p:cNvSpPr>
            <p:nvPr/>
          </p:nvSpPr>
          <p:spPr bwMode="auto">
            <a:xfrm>
              <a:off x="4005263" y="3809479"/>
              <a:ext cx="22225"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67" name="Freeform 971"/>
            <p:cNvSpPr>
              <a:spLocks/>
            </p:cNvSpPr>
            <p:nvPr/>
          </p:nvSpPr>
          <p:spPr bwMode="auto">
            <a:xfrm>
              <a:off x="2881313" y="3028429"/>
              <a:ext cx="17462" cy="12700"/>
            </a:xfrm>
            <a:custGeom>
              <a:avLst/>
              <a:gdLst>
                <a:gd name="T0" fmla="*/ 4 w 11"/>
                <a:gd name="T1" fmla="*/ 0 h 8"/>
                <a:gd name="T2" fmla="*/ 0 w 11"/>
                <a:gd name="T3" fmla="*/ 0 h 8"/>
                <a:gd name="T4" fmla="*/ 0 w 11"/>
                <a:gd name="T5" fmla="*/ 4 h 8"/>
                <a:gd name="T6" fmla="*/ 0 w 11"/>
                <a:gd name="T7" fmla="*/ 8 h 8"/>
                <a:gd name="T8" fmla="*/ 4 w 11"/>
                <a:gd name="T9" fmla="*/ 8 h 8"/>
                <a:gd name="T10" fmla="*/ 11 w 11"/>
                <a:gd name="T11" fmla="*/ 8 h 8"/>
                <a:gd name="T12" fmla="*/ 11 w 11"/>
                <a:gd name="T13" fmla="*/ 4 h 8"/>
                <a:gd name="T14" fmla="*/ 11 w 11"/>
                <a:gd name="T15" fmla="*/ 0 h 8"/>
                <a:gd name="T16" fmla="*/ 8 w 11"/>
                <a:gd name="T17" fmla="*/ 0 h 8"/>
                <a:gd name="T18" fmla="*/ 4 w 11"/>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8">
                  <a:moveTo>
                    <a:pt x="4" y="0"/>
                  </a:moveTo>
                  <a:lnTo>
                    <a:pt x="0" y="0"/>
                  </a:lnTo>
                  <a:lnTo>
                    <a:pt x="0" y="4"/>
                  </a:lnTo>
                  <a:lnTo>
                    <a:pt x="0" y="8"/>
                  </a:lnTo>
                  <a:lnTo>
                    <a:pt x="4" y="8"/>
                  </a:lnTo>
                  <a:lnTo>
                    <a:pt x="11" y="8"/>
                  </a:lnTo>
                  <a:lnTo>
                    <a:pt x="11" y="4"/>
                  </a:lnTo>
                  <a:lnTo>
                    <a:pt x="11" y="0"/>
                  </a:lnTo>
                  <a:lnTo>
                    <a:pt x="8" y="0"/>
                  </a:lnTo>
                  <a:lnTo>
                    <a:pt x="4" y="0"/>
                  </a:lnTo>
                  <a:close/>
                </a:path>
              </a:pathLst>
            </a:custGeom>
            <a:solidFill>
              <a:srgbClr val="000000"/>
            </a:solidFill>
            <a:ln w="635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68" name="Freeform 976"/>
            <p:cNvSpPr>
              <a:spLocks/>
            </p:cNvSpPr>
            <p:nvPr/>
          </p:nvSpPr>
          <p:spPr bwMode="auto">
            <a:xfrm>
              <a:off x="3426053" y="3360216"/>
              <a:ext cx="17462" cy="6350"/>
            </a:xfrm>
            <a:custGeom>
              <a:avLst/>
              <a:gdLst>
                <a:gd name="T0" fmla="*/ 4 w 11"/>
                <a:gd name="T1" fmla="*/ 0 h 4"/>
                <a:gd name="T2" fmla="*/ 0 w 11"/>
                <a:gd name="T3" fmla="*/ 0 h 4"/>
                <a:gd name="T4" fmla="*/ 0 w 11"/>
                <a:gd name="T5" fmla="*/ 4 h 4"/>
                <a:gd name="T6" fmla="*/ 0 w 11"/>
                <a:gd name="T7" fmla="*/ 4 h 4"/>
                <a:gd name="T8" fmla="*/ 4 w 11"/>
                <a:gd name="T9" fmla="*/ 4 h 4"/>
                <a:gd name="T10" fmla="*/ 11 w 11"/>
                <a:gd name="T11" fmla="*/ 4 h 4"/>
                <a:gd name="T12" fmla="*/ 11 w 11"/>
                <a:gd name="T13" fmla="*/ 4 h 4"/>
                <a:gd name="T14" fmla="*/ 11 w 11"/>
                <a:gd name="T15" fmla="*/ 0 h 4"/>
                <a:gd name="T16" fmla="*/ 8 w 11"/>
                <a:gd name="T17" fmla="*/ 0 h 4"/>
                <a:gd name="T18" fmla="*/ 4 w 11"/>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4">
                  <a:moveTo>
                    <a:pt x="4" y="0"/>
                  </a:moveTo>
                  <a:lnTo>
                    <a:pt x="0" y="0"/>
                  </a:lnTo>
                  <a:lnTo>
                    <a:pt x="0" y="4"/>
                  </a:lnTo>
                  <a:lnTo>
                    <a:pt x="0" y="4"/>
                  </a:lnTo>
                  <a:lnTo>
                    <a:pt x="4" y="4"/>
                  </a:lnTo>
                  <a:lnTo>
                    <a:pt x="11" y="4"/>
                  </a:lnTo>
                  <a:lnTo>
                    <a:pt x="11" y="4"/>
                  </a:lnTo>
                  <a:lnTo>
                    <a:pt x="11" y="0"/>
                  </a:lnTo>
                  <a:lnTo>
                    <a:pt x="8" y="0"/>
                  </a:lnTo>
                  <a:lnTo>
                    <a:pt x="4" y="0"/>
                  </a:lnTo>
                  <a:close/>
                </a:path>
              </a:pathLst>
            </a:custGeom>
            <a:solidFill>
              <a:srgbClr val="000000"/>
            </a:solidFill>
            <a:ln w="635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69" name="Rectangle 979"/>
            <p:cNvSpPr>
              <a:spLocks noChangeArrowheads="1"/>
            </p:cNvSpPr>
            <p:nvPr/>
          </p:nvSpPr>
          <p:spPr bwMode="auto">
            <a:xfrm>
              <a:off x="1255713" y="2168004"/>
              <a:ext cx="11112" cy="12700"/>
            </a:xfrm>
            <a:prstGeom prst="rect">
              <a:avLst/>
            </a:prstGeom>
            <a:solidFill>
              <a:srgbClr val="173755"/>
            </a:solidFill>
            <a:ln w="6350">
              <a:solidFill>
                <a:srgbClr val="173755"/>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70" name="Rectangle 980"/>
            <p:cNvSpPr>
              <a:spLocks noChangeArrowheads="1"/>
            </p:cNvSpPr>
            <p:nvPr/>
          </p:nvSpPr>
          <p:spPr bwMode="auto">
            <a:xfrm>
              <a:off x="1266825" y="2168004"/>
              <a:ext cx="22225" cy="12700"/>
            </a:xfrm>
            <a:prstGeom prst="rect">
              <a:avLst/>
            </a:prstGeom>
            <a:solidFill>
              <a:srgbClr val="785D99"/>
            </a:solidFill>
            <a:ln w="6350">
              <a:solidFill>
                <a:srgbClr val="785D99"/>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71" name="Rectangle 981"/>
            <p:cNvSpPr>
              <a:spLocks noChangeArrowheads="1"/>
            </p:cNvSpPr>
            <p:nvPr/>
          </p:nvSpPr>
          <p:spPr bwMode="auto">
            <a:xfrm>
              <a:off x="1284288" y="2174354"/>
              <a:ext cx="11112" cy="6350"/>
            </a:xfrm>
            <a:prstGeom prst="rect">
              <a:avLst/>
            </a:prstGeom>
            <a:solidFill>
              <a:srgbClr val="785D99"/>
            </a:solidFill>
            <a:ln w="6350">
              <a:solidFill>
                <a:srgbClr val="785D99"/>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72" name="Rectangle 982"/>
            <p:cNvSpPr>
              <a:spLocks noChangeArrowheads="1"/>
            </p:cNvSpPr>
            <p:nvPr/>
          </p:nvSpPr>
          <p:spPr bwMode="auto">
            <a:xfrm>
              <a:off x="1312863" y="2193404"/>
              <a:ext cx="63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73" name="Rectangle 983"/>
            <p:cNvSpPr>
              <a:spLocks noChangeArrowheads="1"/>
            </p:cNvSpPr>
            <p:nvPr/>
          </p:nvSpPr>
          <p:spPr bwMode="auto">
            <a:xfrm>
              <a:off x="1312863" y="2199754"/>
              <a:ext cx="11112"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74" name="Rectangle 984"/>
            <p:cNvSpPr>
              <a:spLocks noChangeArrowheads="1"/>
            </p:cNvSpPr>
            <p:nvPr/>
          </p:nvSpPr>
          <p:spPr bwMode="auto">
            <a:xfrm>
              <a:off x="1319213" y="2199754"/>
              <a:ext cx="22225" cy="111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75" name="Rectangle 985"/>
            <p:cNvSpPr>
              <a:spLocks noChangeArrowheads="1"/>
            </p:cNvSpPr>
            <p:nvPr/>
          </p:nvSpPr>
          <p:spPr bwMode="auto">
            <a:xfrm>
              <a:off x="1370013" y="2210866"/>
              <a:ext cx="63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76" name="Rectangle 986"/>
            <p:cNvSpPr>
              <a:spLocks noChangeArrowheads="1"/>
            </p:cNvSpPr>
            <p:nvPr/>
          </p:nvSpPr>
          <p:spPr bwMode="auto">
            <a:xfrm>
              <a:off x="1370013" y="2217216"/>
              <a:ext cx="12700"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77" name="Rectangle 987"/>
            <p:cNvSpPr>
              <a:spLocks noChangeArrowheads="1"/>
            </p:cNvSpPr>
            <p:nvPr/>
          </p:nvSpPr>
          <p:spPr bwMode="auto">
            <a:xfrm>
              <a:off x="1376363" y="2217216"/>
              <a:ext cx="23812"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78" name="Rectangle 988"/>
            <p:cNvSpPr>
              <a:spLocks noChangeArrowheads="1"/>
            </p:cNvSpPr>
            <p:nvPr/>
          </p:nvSpPr>
          <p:spPr bwMode="auto">
            <a:xfrm>
              <a:off x="1417638" y="2242616"/>
              <a:ext cx="11112" cy="1746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79" name="Rectangle 989"/>
            <p:cNvSpPr>
              <a:spLocks noChangeArrowheads="1"/>
            </p:cNvSpPr>
            <p:nvPr/>
          </p:nvSpPr>
          <p:spPr bwMode="auto">
            <a:xfrm>
              <a:off x="1422400" y="2255316"/>
              <a:ext cx="17462" cy="111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80" name="Rectangle 990"/>
            <p:cNvSpPr>
              <a:spLocks noChangeArrowheads="1"/>
            </p:cNvSpPr>
            <p:nvPr/>
          </p:nvSpPr>
          <p:spPr bwMode="auto">
            <a:xfrm>
              <a:off x="1435100" y="2260079"/>
              <a:ext cx="11112"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81" name="Rectangle 991"/>
            <p:cNvSpPr>
              <a:spLocks noChangeArrowheads="1"/>
            </p:cNvSpPr>
            <p:nvPr/>
          </p:nvSpPr>
          <p:spPr bwMode="auto">
            <a:xfrm>
              <a:off x="1468438" y="2266429"/>
              <a:ext cx="63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82" name="Rectangle 992"/>
            <p:cNvSpPr>
              <a:spLocks noChangeArrowheads="1"/>
            </p:cNvSpPr>
            <p:nvPr/>
          </p:nvSpPr>
          <p:spPr bwMode="auto">
            <a:xfrm>
              <a:off x="1468438" y="2272779"/>
              <a:ext cx="127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83" name="Rectangle 993"/>
            <p:cNvSpPr>
              <a:spLocks noChangeArrowheads="1"/>
            </p:cNvSpPr>
            <p:nvPr/>
          </p:nvSpPr>
          <p:spPr bwMode="auto">
            <a:xfrm>
              <a:off x="1474788" y="2279129"/>
              <a:ext cx="63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84" name="Rectangle 994"/>
            <p:cNvSpPr>
              <a:spLocks noChangeArrowheads="1"/>
            </p:cNvSpPr>
            <p:nvPr/>
          </p:nvSpPr>
          <p:spPr bwMode="auto">
            <a:xfrm>
              <a:off x="1474788" y="2285479"/>
              <a:ext cx="11112"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85" name="Rectangle 995"/>
            <p:cNvSpPr>
              <a:spLocks noChangeArrowheads="1"/>
            </p:cNvSpPr>
            <p:nvPr/>
          </p:nvSpPr>
          <p:spPr bwMode="auto">
            <a:xfrm>
              <a:off x="1481138" y="2285479"/>
              <a:ext cx="11112"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86" name="Rectangle 996"/>
            <p:cNvSpPr>
              <a:spLocks noChangeArrowheads="1"/>
            </p:cNvSpPr>
            <p:nvPr/>
          </p:nvSpPr>
          <p:spPr bwMode="auto">
            <a:xfrm>
              <a:off x="1503363" y="2309291"/>
              <a:ext cx="12700"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87" name="Rectangle 997"/>
            <p:cNvSpPr>
              <a:spLocks noChangeArrowheads="1"/>
            </p:cNvSpPr>
            <p:nvPr/>
          </p:nvSpPr>
          <p:spPr bwMode="auto">
            <a:xfrm>
              <a:off x="1509713" y="2309291"/>
              <a:ext cx="63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88" name="Rectangle 998"/>
            <p:cNvSpPr>
              <a:spLocks noChangeArrowheads="1"/>
            </p:cNvSpPr>
            <p:nvPr/>
          </p:nvSpPr>
          <p:spPr bwMode="auto">
            <a:xfrm>
              <a:off x="1509713" y="2315641"/>
              <a:ext cx="11112" cy="190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89" name="Rectangle 999"/>
            <p:cNvSpPr>
              <a:spLocks noChangeArrowheads="1"/>
            </p:cNvSpPr>
            <p:nvPr/>
          </p:nvSpPr>
          <p:spPr bwMode="auto">
            <a:xfrm>
              <a:off x="1516063" y="2328341"/>
              <a:ext cx="11112"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90" name="Rectangle 1000"/>
            <p:cNvSpPr>
              <a:spLocks noChangeArrowheads="1"/>
            </p:cNvSpPr>
            <p:nvPr/>
          </p:nvSpPr>
          <p:spPr bwMode="auto">
            <a:xfrm>
              <a:off x="1555750" y="2334691"/>
              <a:ext cx="23812"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91" name="Rectangle 1001"/>
            <p:cNvSpPr>
              <a:spLocks noChangeArrowheads="1"/>
            </p:cNvSpPr>
            <p:nvPr/>
          </p:nvSpPr>
          <p:spPr bwMode="auto">
            <a:xfrm>
              <a:off x="1573213" y="2341041"/>
              <a:ext cx="11112" cy="111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92" name="Rectangle 1002"/>
            <p:cNvSpPr>
              <a:spLocks noChangeArrowheads="1"/>
            </p:cNvSpPr>
            <p:nvPr/>
          </p:nvSpPr>
          <p:spPr bwMode="auto">
            <a:xfrm>
              <a:off x="1579563" y="2347391"/>
              <a:ext cx="4762" cy="111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93" name="Rectangle 1003"/>
            <p:cNvSpPr>
              <a:spLocks noChangeArrowheads="1"/>
            </p:cNvSpPr>
            <p:nvPr/>
          </p:nvSpPr>
          <p:spPr bwMode="auto">
            <a:xfrm>
              <a:off x="1590675" y="2371204"/>
              <a:ext cx="11112"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94" name="Rectangle 1004"/>
            <p:cNvSpPr>
              <a:spLocks noChangeArrowheads="1"/>
            </p:cNvSpPr>
            <p:nvPr/>
          </p:nvSpPr>
          <p:spPr bwMode="auto">
            <a:xfrm>
              <a:off x="1597025" y="2371204"/>
              <a:ext cx="4762"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95" name="Rectangle 1005"/>
            <p:cNvSpPr>
              <a:spLocks noChangeArrowheads="1"/>
            </p:cNvSpPr>
            <p:nvPr/>
          </p:nvSpPr>
          <p:spPr bwMode="auto">
            <a:xfrm>
              <a:off x="1597025" y="2377554"/>
              <a:ext cx="11112"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96" name="Rectangle 1006"/>
            <p:cNvSpPr>
              <a:spLocks noChangeArrowheads="1"/>
            </p:cNvSpPr>
            <p:nvPr/>
          </p:nvSpPr>
          <p:spPr bwMode="auto">
            <a:xfrm>
              <a:off x="1601788" y="2377554"/>
              <a:ext cx="127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97" name="Rectangle 1007"/>
            <p:cNvSpPr>
              <a:spLocks noChangeArrowheads="1"/>
            </p:cNvSpPr>
            <p:nvPr/>
          </p:nvSpPr>
          <p:spPr bwMode="auto">
            <a:xfrm>
              <a:off x="1608138" y="2383904"/>
              <a:ext cx="11112"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98" name="Rectangle 1008"/>
            <p:cNvSpPr>
              <a:spLocks noChangeArrowheads="1"/>
            </p:cNvSpPr>
            <p:nvPr/>
          </p:nvSpPr>
          <p:spPr bwMode="auto">
            <a:xfrm>
              <a:off x="1614488" y="2390254"/>
              <a:ext cx="4762" cy="111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199" name="Rectangle 1010"/>
            <p:cNvSpPr>
              <a:spLocks noChangeArrowheads="1"/>
            </p:cNvSpPr>
            <p:nvPr/>
          </p:nvSpPr>
          <p:spPr bwMode="auto">
            <a:xfrm>
              <a:off x="1625600" y="2414066"/>
              <a:ext cx="63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00" name="Rectangle 1011"/>
            <p:cNvSpPr>
              <a:spLocks noChangeArrowheads="1"/>
            </p:cNvSpPr>
            <p:nvPr/>
          </p:nvSpPr>
          <p:spPr bwMode="auto">
            <a:xfrm>
              <a:off x="1625600" y="2420416"/>
              <a:ext cx="11112"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01" name="Rectangle 1012"/>
            <p:cNvSpPr>
              <a:spLocks noChangeArrowheads="1"/>
            </p:cNvSpPr>
            <p:nvPr/>
          </p:nvSpPr>
          <p:spPr bwMode="auto">
            <a:xfrm>
              <a:off x="1631950" y="2426766"/>
              <a:ext cx="11112"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02" name="Rectangle 1013"/>
            <p:cNvSpPr>
              <a:spLocks noChangeArrowheads="1"/>
            </p:cNvSpPr>
            <p:nvPr/>
          </p:nvSpPr>
          <p:spPr bwMode="auto">
            <a:xfrm>
              <a:off x="1660525" y="2444229"/>
              <a:ext cx="4762"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03" name="Rectangle 1014"/>
            <p:cNvSpPr>
              <a:spLocks noChangeArrowheads="1"/>
            </p:cNvSpPr>
            <p:nvPr/>
          </p:nvSpPr>
          <p:spPr bwMode="auto">
            <a:xfrm>
              <a:off x="1660525" y="2450579"/>
              <a:ext cx="11112" cy="190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04" name="Rectangle 1015"/>
            <p:cNvSpPr>
              <a:spLocks noChangeArrowheads="1"/>
            </p:cNvSpPr>
            <p:nvPr/>
          </p:nvSpPr>
          <p:spPr bwMode="auto">
            <a:xfrm>
              <a:off x="1665288" y="2463279"/>
              <a:ext cx="63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05" name="Rectangle 1016"/>
            <p:cNvSpPr>
              <a:spLocks noChangeArrowheads="1"/>
            </p:cNvSpPr>
            <p:nvPr/>
          </p:nvSpPr>
          <p:spPr bwMode="auto">
            <a:xfrm>
              <a:off x="1665288" y="2469629"/>
              <a:ext cx="12700"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06" name="Rectangle 1017"/>
            <p:cNvSpPr>
              <a:spLocks noChangeArrowheads="1"/>
            </p:cNvSpPr>
            <p:nvPr/>
          </p:nvSpPr>
          <p:spPr bwMode="auto">
            <a:xfrm>
              <a:off x="1689100" y="2493441"/>
              <a:ext cx="1587"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07" name="Rectangle 1018"/>
            <p:cNvSpPr>
              <a:spLocks noChangeArrowheads="1"/>
            </p:cNvSpPr>
            <p:nvPr/>
          </p:nvSpPr>
          <p:spPr bwMode="auto">
            <a:xfrm>
              <a:off x="1682750" y="2499791"/>
              <a:ext cx="12700" cy="190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08" name="Rectangle 1019"/>
            <p:cNvSpPr>
              <a:spLocks noChangeArrowheads="1"/>
            </p:cNvSpPr>
            <p:nvPr/>
          </p:nvSpPr>
          <p:spPr bwMode="auto">
            <a:xfrm>
              <a:off x="1689100" y="2512491"/>
              <a:ext cx="17462"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09" name="Rectangle 1020"/>
            <p:cNvSpPr>
              <a:spLocks noChangeArrowheads="1"/>
            </p:cNvSpPr>
            <p:nvPr/>
          </p:nvSpPr>
          <p:spPr bwMode="auto">
            <a:xfrm>
              <a:off x="1724025" y="2531541"/>
              <a:ext cx="11112" cy="111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10" name="Rectangle 1021"/>
            <p:cNvSpPr>
              <a:spLocks noChangeArrowheads="1"/>
            </p:cNvSpPr>
            <p:nvPr/>
          </p:nvSpPr>
          <p:spPr bwMode="auto">
            <a:xfrm>
              <a:off x="1730375" y="2537891"/>
              <a:ext cx="11112" cy="238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11" name="Rectangle 1022"/>
            <p:cNvSpPr>
              <a:spLocks noChangeArrowheads="1"/>
            </p:cNvSpPr>
            <p:nvPr/>
          </p:nvSpPr>
          <p:spPr bwMode="auto">
            <a:xfrm>
              <a:off x="1747838" y="2580754"/>
              <a:ext cx="4762" cy="111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12" name="Rectangle 1023"/>
            <p:cNvSpPr>
              <a:spLocks noChangeArrowheads="1"/>
            </p:cNvSpPr>
            <p:nvPr/>
          </p:nvSpPr>
          <p:spPr bwMode="auto">
            <a:xfrm>
              <a:off x="1747838" y="2585516"/>
              <a:ext cx="11112" cy="317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13" name="Rectangle 1024"/>
            <p:cNvSpPr>
              <a:spLocks noChangeArrowheads="1"/>
            </p:cNvSpPr>
            <p:nvPr/>
          </p:nvSpPr>
          <p:spPr bwMode="auto">
            <a:xfrm>
              <a:off x="1752600" y="2647429"/>
              <a:ext cx="11112" cy="365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14" name="Rectangle 1025"/>
            <p:cNvSpPr>
              <a:spLocks noChangeArrowheads="1"/>
            </p:cNvSpPr>
            <p:nvPr/>
          </p:nvSpPr>
          <p:spPr bwMode="auto">
            <a:xfrm>
              <a:off x="1763713" y="2715691"/>
              <a:ext cx="12700"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15" name="Rectangle 1026"/>
            <p:cNvSpPr>
              <a:spLocks noChangeArrowheads="1"/>
            </p:cNvSpPr>
            <p:nvPr/>
          </p:nvSpPr>
          <p:spPr bwMode="auto">
            <a:xfrm>
              <a:off x="1770063" y="2715691"/>
              <a:ext cx="6350" cy="111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16" name="Rectangle 1027"/>
            <p:cNvSpPr>
              <a:spLocks noChangeArrowheads="1"/>
            </p:cNvSpPr>
            <p:nvPr/>
          </p:nvSpPr>
          <p:spPr bwMode="auto">
            <a:xfrm>
              <a:off x="1770063" y="2722041"/>
              <a:ext cx="11112" cy="1746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17" name="Rectangle 1028"/>
            <p:cNvSpPr>
              <a:spLocks noChangeArrowheads="1"/>
            </p:cNvSpPr>
            <p:nvPr/>
          </p:nvSpPr>
          <p:spPr bwMode="auto">
            <a:xfrm>
              <a:off x="1776413" y="2733154"/>
              <a:ext cx="11112"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18" name="Rectangle 1029"/>
            <p:cNvSpPr>
              <a:spLocks noChangeArrowheads="1"/>
            </p:cNvSpPr>
            <p:nvPr/>
          </p:nvSpPr>
          <p:spPr bwMode="auto">
            <a:xfrm>
              <a:off x="1781175" y="2739504"/>
              <a:ext cx="12700" cy="1588"/>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19" name="Rectangle 1030"/>
            <p:cNvSpPr>
              <a:spLocks noChangeArrowheads="1"/>
            </p:cNvSpPr>
            <p:nvPr/>
          </p:nvSpPr>
          <p:spPr bwMode="auto">
            <a:xfrm>
              <a:off x="1787525" y="2771254"/>
              <a:ext cx="11112" cy="365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20" name="Rectangle 1031"/>
            <p:cNvSpPr>
              <a:spLocks noChangeArrowheads="1"/>
            </p:cNvSpPr>
            <p:nvPr/>
          </p:nvSpPr>
          <p:spPr bwMode="auto">
            <a:xfrm>
              <a:off x="1798638" y="2837929"/>
              <a:ext cx="12700" cy="254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21" name="Rectangle 1032"/>
            <p:cNvSpPr>
              <a:spLocks noChangeArrowheads="1"/>
            </p:cNvSpPr>
            <p:nvPr/>
          </p:nvSpPr>
          <p:spPr bwMode="auto">
            <a:xfrm>
              <a:off x="1804988" y="2856979"/>
              <a:ext cx="63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22" name="Rectangle 1033"/>
            <p:cNvSpPr>
              <a:spLocks noChangeArrowheads="1"/>
            </p:cNvSpPr>
            <p:nvPr/>
          </p:nvSpPr>
          <p:spPr bwMode="auto">
            <a:xfrm>
              <a:off x="1804988" y="2863329"/>
              <a:ext cx="11112"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23" name="Rectangle 1034"/>
            <p:cNvSpPr>
              <a:spLocks noChangeArrowheads="1"/>
            </p:cNvSpPr>
            <p:nvPr/>
          </p:nvSpPr>
          <p:spPr bwMode="auto">
            <a:xfrm>
              <a:off x="1804988" y="2906191"/>
              <a:ext cx="11112" cy="4286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24" name="Rectangle 1035"/>
            <p:cNvSpPr>
              <a:spLocks noChangeArrowheads="1"/>
            </p:cNvSpPr>
            <p:nvPr/>
          </p:nvSpPr>
          <p:spPr bwMode="auto">
            <a:xfrm>
              <a:off x="1816100" y="2979216"/>
              <a:ext cx="12700"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25" name="Rectangle 1036"/>
            <p:cNvSpPr>
              <a:spLocks noChangeArrowheads="1"/>
            </p:cNvSpPr>
            <p:nvPr/>
          </p:nvSpPr>
          <p:spPr bwMode="auto">
            <a:xfrm>
              <a:off x="1822450" y="2979216"/>
              <a:ext cx="63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26" name="Rectangle 1037"/>
            <p:cNvSpPr>
              <a:spLocks noChangeArrowheads="1"/>
            </p:cNvSpPr>
            <p:nvPr/>
          </p:nvSpPr>
          <p:spPr bwMode="auto">
            <a:xfrm>
              <a:off x="1822450" y="2985566"/>
              <a:ext cx="11112"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27" name="Rectangle 1038"/>
            <p:cNvSpPr>
              <a:spLocks noChangeArrowheads="1"/>
            </p:cNvSpPr>
            <p:nvPr/>
          </p:nvSpPr>
          <p:spPr bwMode="auto">
            <a:xfrm>
              <a:off x="1828800" y="2985566"/>
              <a:ext cx="11112"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28" name="Rectangle 1039"/>
            <p:cNvSpPr>
              <a:spLocks noChangeArrowheads="1"/>
            </p:cNvSpPr>
            <p:nvPr/>
          </p:nvSpPr>
          <p:spPr bwMode="auto">
            <a:xfrm>
              <a:off x="1833563" y="2991916"/>
              <a:ext cx="12700"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29" name="Rectangle 1040"/>
            <p:cNvSpPr>
              <a:spLocks noChangeArrowheads="1"/>
            </p:cNvSpPr>
            <p:nvPr/>
          </p:nvSpPr>
          <p:spPr bwMode="auto">
            <a:xfrm>
              <a:off x="1851025" y="3022079"/>
              <a:ext cx="11112"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30" name="Rectangle 1041"/>
            <p:cNvSpPr>
              <a:spLocks noChangeArrowheads="1"/>
            </p:cNvSpPr>
            <p:nvPr/>
          </p:nvSpPr>
          <p:spPr bwMode="auto">
            <a:xfrm>
              <a:off x="1857375" y="3028429"/>
              <a:ext cx="4762"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31" name="Rectangle 1042"/>
            <p:cNvSpPr>
              <a:spLocks noChangeArrowheads="1"/>
            </p:cNvSpPr>
            <p:nvPr/>
          </p:nvSpPr>
          <p:spPr bwMode="auto">
            <a:xfrm>
              <a:off x="1857375" y="3034779"/>
              <a:ext cx="11112"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32" name="Rectangle 1043"/>
            <p:cNvSpPr>
              <a:spLocks noChangeArrowheads="1"/>
            </p:cNvSpPr>
            <p:nvPr/>
          </p:nvSpPr>
          <p:spPr bwMode="auto">
            <a:xfrm>
              <a:off x="1862138" y="3041129"/>
              <a:ext cx="127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33" name="Rectangle 1044"/>
            <p:cNvSpPr>
              <a:spLocks noChangeArrowheads="1"/>
            </p:cNvSpPr>
            <p:nvPr/>
          </p:nvSpPr>
          <p:spPr bwMode="auto">
            <a:xfrm>
              <a:off x="1868488" y="3047479"/>
              <a:ext cx="11112" cy="1588"/>
            </a:xfrm>
            <a:prstGeom prst="rect">
              <a:avLst/>
            </a:prstGeom>
            <a:solidFill>
              <a:srgbClr val="785D99"/>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34" name="Rectangle 1045"/>
            <p:cNvSpPr>
              <a:spLocks noChangeArrowheads="1"/>
            </p:cNvSpPr>
            <p:nvPr/>
          </p:nvSpPr>
          <p:spPr bwMode="auto">
            <a:xfrm>
              <a:off x="1903413" y="3058591"/>
              <a:ext cx="63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35" name="Rectangle 1046"/>
            <p:cNvSpPr>
              <a:spLocks noChangeArrowheads="1"/>
            </p:cNvSpPr>
            <p:nvPr/>
          </p:nvSpPr>
          <p:spPr bwMode="auto">
            <a:xfrm>
              <a:off x="1903413" y="3064941"/>
              <a:ext cx="11112"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36" name="Rectangle 1047"/>
            <p:cNvSpPr>
              <a:spLocks noChangeArrowheads="1"/>
            </p:cNvSpPr>
            <p:nvPr/>
          </p:nvSpPr>
          <p:spPr bwMode="auto">
            <a:xfrm>
              <a:off x="1909763" y="3064941"/>
              <a:ext cx="22225"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37" name="Rectangle 1048"/>
            <p:cNvSpPr>
              <a:spLocks noChangeArrowheads="1"/>
            </p:cNvSpPr>
            <p:nvPr/>
          </p:nvSpPr>
          <p:spPr bwMode="auto">
            <a:xfrm>
              <a:off x="1949450" y="3083991"/>
              <a:ext cx="28575"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38" name="Rectangle 1049"/>
            <p:cNvSpPr>
              <a:spLocks noChangeArrowheads="1"/>
            </p:cNvSpPr>
            <p:nvPr/>
          </p:nvSpPr>
          <p:spPr bwMode="auto">
            <a:xfrm>
              <a:off x="1973263" y="3090341"/>
              <a:ext cx="11112"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39" name="Rectangle 1050"/>
            <p:cNvSpPr>
              <a:spLocks noChangeArrowheads="1"/>
            </p:cNvSpPr>
            <p:nvPr/>
          </p:nvSpPr>
          <p:spPr bwMode="auto">
            <a:xfrm>
              <a:off x="1978025" y="3090341"/>
              <a:ext cx="1587"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40" name="Rectangle 1051"/>
            <p:cNvSpPr>
              <a:spLocks noChangeArrowheads="1"/>
            </p:cNvSpPr>
            <p:nvPr/>
          </p:nvSpPr>
          <p:spPr bwMode="auto">
            <a:xfrm>
              <a:off x="2012950" y="3090341"/>
              <a:ext cx="23812"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41" name="Rectangle 1052"/>
            <p:cNvSpPr>
              <a:spLocks noChangeArrowheads="1"/>
            </p:cNvSpPr>
            <p:nvPr/>
          </p:nvSpPr>
          <p:spPr bwMode="auto">
            <a:xfrm>
              <a:off x="2030413" y="3096691"/>
              <a:ext cx="12700" cy="111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42" name="Rectangle 1053"/>
            <p:cNvSpPr>
              <a:spLocks noChangeArrowheads="1"/>
            </p:cNvSpPr>
            <p:nvPr/>
          </p:nvSpPr>
          <p:spPr bwMode="auto">
            <a:xfrm>
              <a:off x="2036763" y="3103041"/>
              <a:ext cx="6350" cy="111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43" name="Rectangle 1054"/>
            <p:cNvSpPr>
              <a:spLocks noChangeArrowheads="1"/>
            </p:cNvSpPr>
            <p:nvPr/>
          </p:nvSpPr>
          <p:spPr bwMode="auto">
            <a:xfrm>
              <a:off x="2058988" y="3126854"/>
              <a:ext cx="12700" cy="1588"/>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44" name="Rectangle 1055"/>
            <p:cNvSpPr>
              <a:spLocks noChangeArrowheads="1"/>
            </p:cNvSpPr>
            <p:nvPr/>
          </p:nvSpPr>
          <p:spPr bwMode="auto">
            <a:xfrm>
              <a:off x="2065338" y="3120504"/>
              <a:ext cx="17462"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45" name="Rectangle 1056"/>
            <p:cNvSpPr>
              <a:spLocks noChangeArrowheads="1"/>
            </p:cNvSpPr>
            <p:nvPr/>
          </p:nvSpPr>
          <p:spPr bwMode="auto">
            <a:xfrm>
              <a:off x="2082800" y="3120504"/>
              <a:ext cx="28575"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46" name="Rectangle 1057"/>
            <p:cNvSpPr>
              <a:spLocks noChangeArrowheads="1"/>
            </p:cNvSpPr>
            <p:nvPr/>
          </p:nvSpPr>
          <p:spPr bwMode="auto">
            <a:xfrm>
              <a:off x="2128838" y="3139554"/>
              <a:ext cx="127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47" name="Rectangle 1058"/>
            <p:cNvSpPr>
              <a:spLocks noChangeArrowheads="1"/>
            </p:cNvSpPr>
            <p:nvPr/>
          </p:nvSpPr>
          <p:spPr bwMode="auto">
            <a:xfrm>
              <a:off x="2135188" y="3145904"/>
              <a:ext cx="28575" cy="111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48" name="Rectangle 1059"/>
            <p:cNvSpPr>
              <a:spLocks noChangeArrowheads="1"/>
            </p:cNvSpPr>
            <p:nvPr/>
          </p:nvSpPr>
          <p:spPr bwMode="auto">
            <a:xfrm>
              <a:off x="2192338" y="3157016"/>
              <a:ext cx="17462"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49" name="Rectangle 1060"/>
            <p:cNvSpPr>
              <a:spLocks noChangeArrowheads="1"/>
            </p:cNvSpPr>
            <p:nvPr/>
          </p:nvSpPr>
          <p:spPr bwMode="auto">
            <a:xfrm>
              <a:off x="2205038" y="3163366"/>
              <a:ext cx="11112"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50" name="Rectangle 1061"/>
            <p:cNvSpPr>
              <a:spLocks noChangeArrowheads="1"/>
            </p:cNvSpPr>
            <p:nvPr/>
          </p:nvSpPr>
          <p:spPr bwMode="auto">
            <a:xfrm>
              <a:off x="2209800" y="3163366"/>
              <a:ext cx="127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51" name="Rectangle 1062"/>
            <p:cNvSpPr>
              <a:spLocks noChangeArrowheads="1"/>
            </p:cNvSpPr>
            <p:nvPr/>
          </p:nvSpPr>
          <p:spPr bwMode="auto">
            <a:xfrm>
              <a:off x="2216150" y="3169716"/>
              <a:ext cx="11112" cy="1588"/>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52" name="Rectangle 1063"/>
            <p:cNvSpPr>
              <a:spLocks noChangeArrowheads="1"/>
            </p:cNvSpPr>
            <p:nvPr/>
          </p:nvSpPr>
          <p:spPr bwMode="auto">
            <a:xfrm>
              <a:off x="2227263" y="3195116"/>
              <a:ext cx="17462" cy="111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53" name="Rectangle 1064"/>
            <p:cNvSpPr>
              <a:spLocks noChangeArrowheads="1"/>
            </p:cNvSpPr>
            <p:nvPr/>
          </p:nvSpPr>
          <p:spPr bwMode="auto">
            <a:xfrm>
              <a:off x="2233613" y="3199879"/>
              <a:ext cx="34925"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54" name="Rectangle 1065"/>
            <p:cNvSpPr>
              <a:spLocks noChangeArrowheads="1"/>
            </p:cNvSpPr>
            <p:nvPr/>
          </p:nvSpPr>
          <p:spPr bwMode="auto">
            <a:xfrm>
              <a:off x="2297113" y="3206229"/>
              <a:ext cx="11112"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55" name="Rectangle 1066"/>
            <p:cNvSpPr>
              <a:spLocks noChangeArrowheads="1"/>
            </p:cNvSpPr>
            <p:nvPr/>
          </p:nvSpPr>
          <p:spPr bwMode="auto">
            <a:xfrm>
              <a:off x="2303463" y="3206229"/>
              <a:ext cx="17462"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56" name="Rectangle 1067"/>
            <p:cNvSpPr>
              <a:spLocks noChangeArrowheads="1"/>
            </p:cNvSpPr>
            <p:nvPr/>
          </p:nvSpPr>
          <p:spPr bwMode="auto">
            <a:xfrm>
              <a:off x="2314575" y="3212579"/>
              <a:ext cx="11112"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57" name="Rectangle 1068"/>
            <p:cNvSpPr>
              <a:spLocks noChangeArrowheads="1"/>
            </p:cNvSpPr>
            <p:nvPr/>
          </p:nvSpPr>
          <p:spPr bwMode="auto">
            <a:xfrm>
              <a:off x="2320925" y="3218929"/>
              <a:ext cx="11112"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58" name="Rectangle 1069"/>
            <p:cNvSpPr>
              <a:spLocks noChangeArrowheads="1"/>
            </p:cNvSpPr>
            <p:nvPr/>
          </p:nvSpPr>
          <p:spPr bwMode="auto">
            <a:xfrm>
              <a:off x="2343150" y="3244329"/>
              <a:ext cx="11112" cy="111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59" name="Rectangle 1070"/>
            <p:cNvSpPr>
              <a:spLocks noChangeArrowheads="1"/>
            </p:cNvSpPr>
            <p:nvPr/>
          </p:nvSpPr>
          <p:spPr bwMode="auto">
            <a:xfrm>
              <a:off x="2349500" y="3249091"/>
              <a:ext cx="4762"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60" name="Rectangle 1071"/>
            <p:cNvSpPr>
              <a:spLocks noChangeArrowheads="1"/>
            </p:cNvSpPr>
            <p:nvPr/>
          </p:nvSpPr>
          <p:spPr bwMode="auto">
            <a:xfrm>
              <a:off x="2349500" y="3255441"/>
              <a:ext cx="11112"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61" name="Rectangle 1072"/>
            <p:cNvSpPr>
              <a:spLocks noChangeArrowheads="1"/>
            </p:cNvSpPr>
            <p:nvPr/>
          </p:nvSpPr>
          <p:spPr bwMode="auto">
            <a:xfrm>
              <a:off x="2354263" y="3261791"/>
              <a:ext cx="127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62" name="Rectangle 1073"/>
            <p:cNvSpPr>
              <a:spLocks noChangeArrowheads="1"/>
            </p:cNvSpPr>
            <p:nvPr/>
          </p:nvSpPr>
          <p:spPr bwMode="auto">
            <a:xfrm>
              <a:off x="2360613" y="3268141"/>
              <a:ext cx="11112" cy="1588"/>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63" name="Rectangle 1074"/>
            <p:cNvSpPr>
              <a:spLocks noChangeArrowheads="1"/>
            </p:cNvSpPr>
            <p:nvPr/>
          </p:nvSpPr>
          <p:spPr bwMode="auto">
            <a:xfrm>
              <a:off x="2366963" y="3298304"/>
              <a:ext cx="11112"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64" name="Rectangle 1075"/>
            <p:cNvSpPr>
              <a:spLocks noChangeArrowheads="1"/>
            </p:cNvSpPr>
            <p:nvPr/>
          </p:nvSpPr>
          <p:spPr bwMode="auto">
            <a:xfrm>
              <a:off x="2371725" y="3298304"/>
              <a:ext cx="17462"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65" name="Rectangle 1076"/>
            <p:cNvSpPr>
              <a:spLocks noChangeArrowheads="1"/>
            </p:cNvSpPr>
            <p:nvPr/>
          </p:nvSpPr>
          <p:spPr bwMode="auto">
            <a:xfrm>
              <a:off x="2384425" y="3304654"/>
              <a:ext cx="11112"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66" name="Rectangle 1077"/>
            <p:cNvSpPr>
              <a:spLocks noChangeArrowheads="1"/>
            </p:cNvSpPr>
            <p:nvPr/>
          </p:nvSpPr>
          <p:spPr bwMode="auto">
            <a:xfrm>
              <a:off x="2389188" y="3311004"/>
              <a:ext cx="127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67" name="Rectangle 1078"/>
            <p:cNvSpPr>
              <a:spLocks noChangeArrowheads="1"/>
            </p:cNvSpPr>
            <p:nvPr/>
          </p:nvSpPr>
          <p:spPr bwMode="auto">
            <a:xfrm>
              <a:off x="2413000" y="3336404"/>
              <a:ext cx="11112"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68" name="Rectangle 1079"/>
            <p:cNvSpPr>
              <a:spLocks noChangeArrowheads="1"/>
            </p:cNvSpPr>
            <p:nvPr/>
          </p:nvSpPr>
          <p:spPr bwMode="auto">
            <a:xfrm>
              <a:off x="2419350" y="3336404"/>
              <a:ext cx="33337" cy="111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69" name="Rectangle 1080"/>
            <p:cNvSpPr>
              <a:spLocks noChangeArrowheads="1"/>
            </p:cNvSpPr>
            <p:nvPr/>
          </p:nvSpPr>
          <p:spPr bwMode="auto">
            <a:xfrm>
              <a:off x="2447925" y="3342754"/>
              <a:ext cx="11112" cy="1588"/>
            </a:xfrm>
            <a:prstGeom prst="rect">
              <a:avLst/>
            </a:prstGeom>
            <a:solidFill>
              <a:srgbClr val="785D99"/>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70" name="Rectangle 1081"/>
            <p:cNvSpPr>
              <a:spLocks noChangeArrowheads="1"/>
            </p:cNvSpPr>
            <p:nvPr/>
          </p:nvSpPr>
          <p:spPr bwMode="auto">
            <a:xfrm>
              <a:off x="2465388" y="3366566"/>
              <a:ext cx="28575"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71" name="Rectangle 1082"/>
            <p:cNvSpPr>
              <a:spLocks noChangeArrowheads="1"/>
            </p:cNvSpPr>
            <p:nvPr/>
          </p:nvSpPr>
          <p:spPr bwMode="auto">
            <a:xfrm>
              <a:off x="2487613" y="3372916"/>
              <a:ext cx="12700" cy="6350"/>
            </a:xfrm>
            <a:prstGeom prst="rect">
              <a:avLst/>
            </a:prstGeom>
            <a:solidFill>
              <a:srgbClr val="785D99"/>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72" name="Rectangle 1083"/>
            <p:cNvSpPr>
              <a:spLocks noChangeArrowheads="1"/>
            </p:cNvSpPr>
            <p:nvPr/>
          </p:nvSpPr>
          <p:spPr bwMode="auto">
            <a:xfrm>
              <a:off x="2517775" y="3396729"/>
              <a:ext cx="11112" cy="1588"/>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73" name="Rectangle 1084"/>
            <p:cNvSpPr>
              <a:spLocks noChangeArrowheads="1"/>
            </p:cNvSpPr>
            <p:nvPr/>
          </p:nvSpPr>
          <p:spPr bwMode="auto">
            <a:xfrm>
              <a:off x="2522538" y="3390379"/>
              <a:ext cx="17462"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74" name="Rectangle 1085"/>
            <p:cNvSpPr>
              <a:spLocks noChangeArrowheads="1"/>
            </p:cNvSpPr>
            <p:nvPr/>
          </p:nvSpPr>
          <p:spPr bwMode="auto">
            <a:xfrm>
              <a:off x="2540000" y="3390379"/>
              <a:ext cx="28575"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75" name="Rectangle 1086"/>
            <p:cNvSpPr>
              <a:spLocks noChangeArrowheads="1"/>
            </p:cNvSpPr>
            <p:nvPr/>
          </p:nvSpPr>
          <p:spPr bwMode="auto">
            <a:xfrm>
              <a:off x="2574925" y="3415779"/>
              <a:ext cx="11112"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76" name="Rectangle 1087"/>
            <p:cNvSpPr>
              <a:spLocks noChangeArrowheads="1"/>
            </p:cNvSpPr>
            <p:nvPr/>
          </p:nvSpPr>
          <p:spPr bwMode="auto">
            <a:xfrm>
              <a:off x="2581275" y="3422129"/>
              <a:ext cx="39687"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77" name="Rectangle 1088"/>
            <p:cNvSpPr>
              <a:spLocks noChangeArrowheads="1"/>
            </p:cNvSpPr>
            <p:nvPr/>
          </p:nvSpPr>
          <p:spPr bwMode="auto">
            <a:xfrm>
              <a:off x="2655888" y="3422129"/>
              <a:ext cx="11112"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78" name="Rectangle 1089"/>
            <p:cNvSpPr>
              <a:spLocks noChangeArrowheads="1"/>
            </p:cNvSpPr>
            <p:nvPr/>
          </p:nvSpPr>
          <p:spPr bwMode="auto">
            <a:xfrm>
              <a:off x="2662238" y="3428479"/>
              <a:ext cx="11112" cy="111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79" name="Rectangle 1090"/>
            <p:cNvSpPr>
              <a:spLocks noChangeArrowheads="1"/>
            </p:cNvSpPr>
            <p:nvPr/>
          </p:nvSpPr>
          <p:spPr bwMode="auto">
            <a:xfrm>
              <a:off x="2667000" y="3434829"/>
              <a:ext cx="12700" cy="111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80" name="Rectangle 1091"/>
            <p:cNvSpPr>
              <a:spLocks noChangeArrowheads="1"/>
            </p:cNvSpPr>
            <p:nvPr/>
          </p:nvSpPr>
          <p:spPr bwMode="auto">
            <a:xfrm>
              <a:off x="2708275" y="3445941"/>
              <a:ext cx="11112"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81" name="Rectangle 1092"/>
            <p:cNvSpPr>
              <a:spLocks noChangeArrowheads="1"/>
            </p:cNvSpPr>
            <p:nvPr/>
          </p:nvSpPr>
          <p:spPr bwMode="auto">
            <a:xfrm>
              <a:off x="2714625" y="3452291"/>
              <a:ext cx="4762"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82" name="Rectangle 1093"/>
            <p:cNvSpPr>
              <a:spLocks noChangeArrowheads="1"/>
            </p:cNvSpPr>
            <p:nvPr/>
          </p:nvSpPr>
          <p:spPr bwMode="auto">
            <a:xfrm>
              <a:off x="2719388" y="3452291"/>
              <a:ext cx="11112"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83" name="Rectangle 1094"/>
            <p:cNvSpPr>
              <a:spLocks noChangeArrowheads="1"/>
            </p:cNvSpPr>
            <p:nvPr/>
          </p:nvSpPr>
          <p:spPr bwMode="auto">
            <a:xfrm>
              <a:off x="2725738" y="3458641"/>
              <a:ext cx="11112"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84" name="Rectangle 1095"/>
            <p:cNvSpPr>
              <a:spLocks noChangeArrowheads="1"/>
            </p:cNvSpPr>
            <p:nvPr/>
          </p:nvSpPr>
          <p:spPr bwMode="auto">
            <a:xfrm>
              <a:off x="2730500" y="3464991"/>
              <a:ext cx="1587" cy="12700"/>
            </a:xfrm>
            <a:prstGeom prst="rect">
              <a:avLst/>
            </a:prstGeom>
            <a:solidFill>
              <a:srgbClr val="785D99"/>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85" name="Rectangle 1096"/>
            <p:cNvSpPr>
              <a:spLocks noChangeArrowheads="1"/>
            </p:cNvSpPr>
            <p:nvPr/>
          </p:nvSpPr>
          <p:spPr bwMode="auto">
            <a:xfrm>
              <a:off x="2771775" y="3464991"/>
              <a:ext cx="17462"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86" name="Rectangle 1097"/>
            <p:cNvSpPr>
              <a:spLocks noChangeArrowheads="1"/>
            </p:cNvSpPr>
            <p:nvPr/>
          </p:nvSpPr>
          <p:spPr bwMode="auto">
            <a:xfrm>
              <a:off x="2782888" y="3471341"/>
              <a:ext cx="127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87" name="Rectangle 1098"/>
            <p:cNvSpPr>
              <a:spLocks noChangeArrowheads="1"/>
            </p:cNvSpPr>
            <p:nvPr/>
          </p:nvSpPr>
          <p:spPr bwMode="auto">
            <a:xfrm>
              <a:off x="2789238" y="3477691"/>
              <a:ext cx="6350" cy="111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88" name="Rectangle 1099"/>
            <p:cNvSpPr>
              <a:spLocks noChangeArrowheads="1"/>
            </p:cNvSpPr>
            <p:nvPr/>
          </p:nvSpPr>
          <p:spPr bwMode="auto">
            <a:xfrm>
              <a:off x="2813050" y="3495154"/>
              <a:ext cx="11112"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89" name="Rectangle 1100"/>
            <p:cNvSpPr>
              <a:spLocks noChangeArrowheads="1"/>
            </p:cNvSpPr>
            <p:nvPr/>
          </p:nvSpPr>
          <p:spPr bwMode="auto">
            <a:xfrm>
              <a:off x="2817813" y="3495154"/>
              <a:ext cx="23812"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90" name="Rectangle 1101"/>
            <p:cNvSpPr>
              <a:spLocks noChangeArrowheads="1"/>
            </p:cNvSpPr>
            <p:nvPr/>
          </p:nvSpPr>
          <p:spPr bwMode="auto">
            <a:xfrm>
              <a:off x="2835275" y="3501504"/>
              <a:ext cx="11112"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91" name="Rectangle 1102"/>
            <p:cNvSpPr>
              <a:spLocks noChangeArrowheads="1"/>
            </p:cNvSpPr>
            <p:nvPr/>
          </p:nvSpPr>
          <p:spPr bwMode="auto">
            <a:xfrm>
              <a:off x="2870200" y="3526904"/>
              <a:ext cx="6350" cy="111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92" name="Rectangle 1103"/>
            <p:cNvSpPr>
              <a:spLocks noChangeArrowheads="1"/>
            </p:cNvSpPr>
            <p:nvPr/>
          </p:nvSpPr>
          <p:spPr bwMode="auto">
            <a:xfrm>
              <a:off x="2876550" y="3526904"/>
              <a:ext cx="11112" cy="111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93" name="Rectangle 1104"/>
            <p:cNvSpPr>
              <a:spLocks noChangeArrowheads="1"/>
            </p:cNvSpPr>
            <p:nvPr/>
          </p:nvSpPr>
          <p:spPr bwMode="auto">
            <a:xfrm>
              <a:off x="2887663" y="3526904"/>
              <a:ext cx="6350" cy="111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94" name="Rectangle 1105"/>
            <p:cNvSpPr>
              <a:spLocks noChangeArrowheads="1"/>
            </p:cNvSpPr>
            <p:nvPr/>
          </p:nvSpPr>
          <p:spPr bwMode="auto">
            <a:xfrm>
              <a:off x="2887663" y="3531666"/>
              <a:ext cx="11112"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95" name="Rectangle 1106"/>
            <p:cNvSpPr>
              <a:spLocks noChangeArrowheads="1"/>
            </p:cNvSpPr>
            <p:nvPr/>
          </p:nvSpPr>
          <p:spPr bwMode="auto">
            <a:xfrm>
              <a:off x="2916238" y="3557066"/>
              <a:ext cx="28575"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96" name="Rectangle 1107"/>
            <p:cNvSpPr>
              <a:spLocks noChangeArrowheads="1"/>
            </p:cNvSpPr>
            <p:nvPr/>
          </p:nvSpPr>
          <p:spPr bwMode="auto">
            <a:xfrm>
              <a:off x="2944813" y="3557066"/>
              <a:ext cx="127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97" name="Rectangle 1108"/>
            <p:cNvSpPr>
              <a:spLocks noChangeArrowheads="1"/>
            </p:cNvSpPr>
            <p:nvPr/>
          </p:nvSpPr>
          <p:spPr bwMode="auto">
            <a:xfrm>
              <a:off x="2997200" y="3557066"/>
              <a:ext cx="17462"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98" name="Rectangle 1109"/>
            <p:cNvSpPr>
              <a:spLocks noChangeArrowheads="1"/>
            </p:cNvSpPr>
            <p:nvPr/>
          </p:nvSpPr>
          <p:spPr bwMode="auto">
            <a:xfrm>
              <a:off x="3014663" y="3557066"/>
              <a:ext cx="17462"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299" name="Rectangle 1110"/>
            <p:cNvSpPr>
              <a:spLocks noChangeArrowheads="1"/>
            </p:cNvSpPr>
            <p:nvPr/>
          </p:nvSpPr>
          <p:spPr bwMode="auto">
            <a:xfrm>
              <a:off x="3073400" y="3557066"/>
              <a:ext cx="39687"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300" name="Rectangle 1111"/>
            <p:cNvSpPr>
              <a:spLocks noChangeArrowheads="1"/>
            </p:cNvSpPr>
            <p:nvPr/>
          </p:nvSpPr>
          <p:spPr bwMode="auto">
            <a:xfrm>
              <a:off x="3113088" y="3557066"/>
              <a:ext cx="1587"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301" name="Rectangle 1112"/>
            <p:cNvSpPr>
              <a:spLocks noChangeArrowheads="1"/>
            </p:cNvSpPr>
            <p:nvPr/>
          </p:nvSpPr>
          <p:spPr bwMode="auto">
            <a:xfrm>
              <a:off x="3154363" y="3557066"/>
              <a:ext cx="39687"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302" name="Rectangle 1113"/>
            <p:cNvSpPr>
              <a:spLocks noChangeArrowheads="1"/>
            </p:cNvSpPr>
            <p:nvPr/>
          </p:nvSpPr>
          <p:spPr bwMode="auto">
            <a:xfrm>
              <a:off x="3200400" y="3587229"/>
              <a:ext cx="11112"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303" name="Rectangle 1114"/>
            <p:cNvSpPr>
              <a:spLocks noChangeArrowheads="1"/>
            </p:cNvSpPr>
            <p:nvPr/>
          </p:nvSpPr>
          <p:spPr bwMode="auto">
            <a:xfrm>
              <a:off x="3206750" y="3587229"/>
              <a:ext cx="15875"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304" name="Rectangle 1115"/>
            <p:cNvSpPr>
              <a:spLocks noChangeArrowheads="1"/>
            </p:cNvSpPr>
            <p:nvPr/>
          </p:nvSpPr>
          <p:spPr bwMode="auto">
            <a:xfrm>
              <a:off x="3217863" y="3593579"/>
              <a:ext cx="11112" cy="190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305" name="Rectangle 1116"/>
            <p:cNvSpPr>
              <a:spLocks noChangeArrowheads="1"/>
            </p:cNvSpPr>
            <p:nvPr/>
          </p:nvSpPr>
          <p:spPr bwMode="auto">
            <a:xfrm>
              <a:off x="3263900" y="3612629"/>
              <a:ext cx="41275"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306" name="Rectangle 1117"/>
            <p:cNvSpPr>
              <a:spLocks noChangeArrowheads="1"/>
            </p:cNvSpPr>
            <p:nvPr/>
          </p:nvSpPr>
          <p:spPr bwMode="auto">
            <a:xfrm>
              <a:off x="3338513" y="3612629"/>
              <a:ext cx="17462"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307" name="Rectangle 1118"/>
            <p:cNvSpPr>
              <a:spLocks noChangeArrowheads="1"/>
            </p:cNvSpPr>
            <p:nvPr/>
          </p:nvSpPr>
          <p:spPr bwMode="auto">
            <a:xfrm>
              <a:off x="3351213" y="3618979"/>
              <a:ext cx="11112" cy="1746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308" name="Rectangle 1119"/>
            <p:cNvSpPr>
              <a:spLocks noChangeArrowheads="1"/>
            </p:cNvSpPr>
            <p:nvPr/>
          </p:nvSpPr>
          <p:spPr bwMode="auto">
            <a:xfrm>
              <a:off x="3397250" y="3636441"/>
              <a:ext cx="1587"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309" name="Rectangle 1120"/>
            <p:cNvSpPr>
              <a:spLocks noChangeArrowheads="1"/>
            </p:cNvSpPr>
            <p:nvPr/>
          </p:nvSpPr>
          <p:spPr bwMode="auto">
            <a:xfrm>
              <a:off x="3390900" y="3642791"/>
              <a:ext cx="12700" cy="3016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310" name="Rectangle 1121"/>
            <p:cNvSpPr>
              <a:spLocks noChangeArrowheads="1"/>
            </p:cNvSpPr>
            <p:nvPr/>
          </p:nvSpPr>
          <p:spPr bwMode="auto">
            <a:xfrm>
              <a:off x="3408363" y="3698354"/>
              <a:ext cx="11112"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311" name="Rectangle 1122"/>
            <p:cNvSpPr>
              <a:spLocks noChangeArrowheads="1"/>
            </p:cNvSpPr>
            <p:nvPr/>
          </p:nvSpPr>
          <p:spPr bwMode="auto">
            <a:xfrm>
              <a:off x="3414713" y="3698354"/>
              <a:ext cx="11112"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312" name="Rectangle 1123"/>
            <p:cNvSpPr>
              <a:spLocks noChangeArrowheads="1"/>
            </p:cNvSpPr>
            <p:nvPr/>
          </p:nvSpPr>
          <p:spPr bwMode="auto">
            <a:xfrm>
              <a:off x="3425825" y="3698354"/>
              <a:ext cx="63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313" name="Rectangle 1124"/>
            <p:cNvSpPr>
              <a:spLocks noChangeArrowheads="1"/>
            </p:cNvSpPr>
            <p:nvPr/>
          </p:nvSpPr>
          <p:spPr bwMode="auto">
            <a:xfrm>
              <a:off x="3432175" y="3698354"/>
              <a:ext cx="17462"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314" name="Rectangle 1125"/>
            <p:cNvSpPr>
              <a:spLocks noChangeArrowheads="1"/>
            </p:cNvSpPr>
            <p:nvPr/>
          </p:nvSpPr>
          <p:spPr bwMode="auto">
            <a:xfrm>
              <a:off x="3449638" y="3698354"/>
              <a:ext cx="4762" cy="12700"/>
            </a:xfrm>
            <a:prstGeom prst="rect">
              <a:avLst/>
            </a:prstGeom>
            <a:solidFill>
              <a:srgbClr val="785D99"/>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315" name="Rectangle 1126"/>
            <p:cNvSpPr>
              <a:spLocks noChangeArrowheads="1"/>
            </p:cNvSpPr>
            <p:nvPr/>
          </p:nvSpPr>
          <p:spPr bwMode="auto">
            <a:xfrm>
              <a:off x="3489325" y="3704704"/>
              <a:ext cx="12700" cy="365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316" name="Rectangle 1127"/>
            <p:cNvSpPr>
              <a:spLocks noChangeArrowheads="1"/>
            </p:cNvSpPr>
            <p:nvPr/>
          </p:nvSpPr>
          <p:spPr bwMode="auto">
            <a:xfrm>
              <a:off x="3524250" y="3747566"/>
              <a:ext cx="41275"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317" name="Rectangle 1128"/>
            <p:cNvSpPr>
              <a:spLocks noChangeArrowheads="1"/>
            </p:cNvSpPr>
            <p:nvPr/>
          </p:nvSpPr>
          <p:spPr bwMode="auto">
            <a:xfrm>
              <a:off x="3605213" y="3747566"/>
              <a:ext cx="41275"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318" name="Rectangle 1129"/>
            <p:cNvSpPr>
              <a:spLocks noChangeArrowheads="1"/>
            </p:cNvSpPr>
            <p:nvPr/>
          </p:nvSpPr>
          <p:spPr bwMode="auto">
            <a:xfrm>
              <a:off x="3668713" y="3760266"/>
              <a:ext cx="12700" cy="4286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319" name="Rectangle 1130"/>
            <p:cNvSpPr>
              <a:spLocks noChangeArrowheads="1"/>
            </p:cNvSpPr>
            <p:nvPr/>
          </p:nvSpPr>
          <p:spPr bwMode="auto">
            <a:xfrm>
              <a:off x="3714750" y="3803129"/>
              <a:ext cx="34925"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320" name="Rectangle 1131"/>
            <p:cNvSpPr>
              <a:spLocks noChangeArrowheads="1"/>
            </p:cNvSpPr>
            <p:nvPr/>
          </p:nvSpPr>
          <p:spPr bwMode="auto">
            <a:xfrm>
              <a:off x="3790950" y="3803129"/>
              <a:ext cx="39687"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321" name="Rectangle 1132"/>
            <p:cNvSpPr>
              <a:spLocks noChangeArrowheads="1"/>
            </p:cNvSpPr>
            <p:nvPr/>
          </p:nvSpPr>
          <p:spPr bwMode="auto">
            <a:xfrm>
              <a:off x="3871913" y="3803129"/>
              <a:ext cx="39687"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322" name="Rectangle 1133"/>
            <p:cNvSpPr>
              <a:spLocks noChangeArrowheads="1"/>
            </p:cNvSpPr>
            <p:nvPr/>
          </p:nvSpPr>
          <p:spPr bwMode="auto">
            <a:xfrm>
              <a:off x="3952875" y="3803129"/>
              <a:ext cx="41275"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323" name="Freeform 322"/>
            <p:cNvSpPr/>
            <p:nvPr/>
          </p:nvSpPr>
          <p:spPr>
            <a:xfrm>
              <a:off x="1252538" y="2175941"/>
              <a:ext cx="2740818" cy="1471613"/>
            </a:xfrm>
            <a:custGeom>
              <a:avLst/>
              <a:gdLst>
                <a:gd name="connsiteX0" fmla="*/ 0 w 2740818"/>
                <a:gd name="connsiteY0" fmla="*/ 0 h 1471613"/>
                <a:gd name="connsiteX1" fmla="*/ 188118 w 2740818"/>
                <a:gd name="connsiteY1" fmla="*/ 0 h 1471613"/>
                <a:gd name="connsiteX2" fmla="*/ 188118 w 2740818"/>
                <a:gd name="connsiteY2" fmla="*/ 45244 h 1471613"/>
                <a:gd name="connsiteX3" fmla="*/ 223837 w 2740818"/>
                <a:gd name="connsiteY3" fmla="*/ 45244 h 1471613"/>
                <a:gd name="connsiteX4" fmla="*/ 223837 w 2740818"/>
                <a:gd name="connsiteY4" fmla="*/ 76200 h 1471613"/>
                <a:gd name="connsiteX5" fmla="*/ 266700 w 2740818"/>
                <a:gd name="connsiteY5" fmla="*/ 76200 h 1471613"/>
                <a:gd name="connsiteX6" fmla="*/ 266700 w 2740818"/>
                <a:gd name="connsiteY6" fmla="*/ 121444 h 1471613"/>
                <a:gd name="connsiteX7" fmla="*/ 504825 w 2740818"/>
                <a:gd name="connsiteY7" fmla="*/ 121444 h 1471613"/>
                <a:gd name="connsiteX8" fmla="*/ 504825 w 2740818"/>
                <a:gd name="connsiteY8" fmla="*/ 164306 h 1471613"/>
                <a:gd name="connsiteX9" fmla="*/ 523875 w 2740818"/>
                <a:gd name="connsiteY9" fmla="*/ 164306 h 1471613"/>
                <a:gd name="connsiteX10" fmla="*/ 523875 w 2740818"/>
                <a:gd name="connsiteY10" fmla="*/ 200025 h 1471613"/>
                <a:gd name="connsiteX11" fmla="*/ 538162 w 2740818"/>
                <a:gd name="connsiteY11" fmla="*/ 200025 h 1471613"/>
                <a:gd name="connsiteX12" fmla="*/ 538162 w 2740818"/>
                <a:gd name="connsiteY12" fmla="*/ 240506 h 1471613"/>
                <a:gd name="connsiteX13" fmla="*/ 545306 w 2740818"/>
                <a:gd name="connsiteY13" fmla="*/ 240506 h 1471613"/>
                <a:gd name="connsiteX14" fmla="*/ 545306 w 2740818"/>
                <a:gd name="connsiteY14" fmla="*/ 285750 h 1471613"/>
                <a:gd name="connsiteX15" fmla="*/ 552450 w 2740818"/>
                <a:gd name="connsiteY15" fmla="*/ 285750 h 1471613"/>
                <a:gd name="connsiteX16" fmla="*/ 552450 w 2740818"/>
                <a:gd name="connsiteY16" fmla="*/ 366713 h 1471613"/>
                <a:gd name="connsiteX17" fmla="*/ 561975 w 2740818"/>
                <a:gd name="connsiteY17" fmla="*/ 366713 h 1471613"/>
                <a:gd name="connsiteX18" fmla="*/ 561975 w 2740818"/>
                <a:gd name="connsiteY18" fmla="*/ 452438 h 1471613"/>
                <a:gd name="connsiteX19" fmla="*/ 571500 w 2740818"/>
                <a:gd name="connsiteY19" fmla="*/ 452438 h 1471613"/>
                <a:gd name="connsiteX20" fmla="*/ 571500 w 2740818"/>
                <a:gd name="connsiteY20" fmla="*/ 490538 h 1471613"/>
                <a:gd name="connsiteX21" fmla="*/ 769143 w 2740818"/>
                <a:gd name="connsiteY21" fmla="*/ 490538 h 1471613"/>
                <a:gd name="connsiteX22" fmla="*/ 769143 w 2740818"/>
                <a:gd name="connsiteY22" fmla="*/ 545306 h 1471613"/>
                <a:gd name="connsiteX23" fmla="*/ 838200 w 2740818"/>
                <a:gd name="connsiteY23" fmla="*/ 545306 h 1471613"/>
                <a:gd name="connsiteX24" fmla="*/ 838200 w 2740818"/>
                <a:gd name="connsiteY24" fmla="*/ 588169 h 1471613"/>
                <a:gd name="connsiteX25" fmla="*/ 926306 w 2740818"/>
                <a:gd name="connsiteY25" fmla="*/ 588169 h 1471613"/>
                <a:gd name="connsiteX26" fmla="*/ 926306 w 2740818"/>
                <a:gd name="connsiteY26" fmla="*/ 626269 h 1471613"/>
                <a:gd name="connsiteX27" fmla="*/ 1097756 w 2740818"/>
                <a:gd name="connsiteY27" fmla="*/ 626269 h 1471613"/>
                <a:gd name="connsiteX28" fmla="*/ 1097756 w 2740818"/>
                <a:gd name="connsiteY28" fmla="*/ 716756 h 1471613"/>
                <a:gd name="connsiteX29" fmla="*/ 1097756 w 2740818"/>
                <a:gd name="connsiteY29" fmla="*/ 716756 h 1471613"/>
                <a:gd name="connsiteX30" fmla="*/ 1097756 w 2740818"/>
                <a:gd name="connsiteY30" fmla="*/ 785813 h 1471613"/>
                <a:gd name="connsiteX31" fmla="*/ 1340643 w 2740818"/>
                <a:gd name="connsiteY31" fmla="*/ 785813 h 1471613"/>
                <a:gd name="connsiteX32" fmla="*/ 1340643 w 2740818"/>
                <a:gd name="connsiteY32" fmla="*/ 862013 h 1471613"/>
                <a:gd name="connsiteX33" fmla="*/ 1650206 w 2740818"/>
                <a:gd name="connsiteY33" fmla="*/ 862013 h 1471613"/>
                <a:gd name="connsiteX34" fmla="*/ 1650206 w 2740818"/>
                <a:gd name="connsiteY34" fmla="*/ 997744 h 1471613"/>
                <a:gd name="connsiteX35" fmla="*/ 2181225 w 2740818"/>
                <a:gd name="connsiteY35" fmla="*/ 997744 h 1471613"/>
                <a:gd name="connsiteX36" fmla="*/ 2181225 w 2740818"/>
                <a:gd name="connsiteY36" fmla="*/ 1185863 h 1471613"/>
                <a:gd name="connsiteX37" fmla="*/ 2740818 w 2740818"/>
                <a:gd name="connsiteY37" fmla="*/ 1185863 h 1471613"/>
                <a:gd name="connsiteX38" fmla="*/ 2738437 w 2740818"/>
                <a:gd name="connsiteY38" fmla="*/ 1209675 h 1471613"/>
                <a:gd name="connsiteX39" fmla="*/ 2738437 w 2740818"/>
                <a:gd name="connsiteY39" fmla="*/ 1471613 h 147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740818" h="1471613">
                  <a:moveTo>
                    <a:pt x="0" y="0"/>
                  </a:moveTo>
                  <a:lnTo>
                    <a:pt x="188118" y="0"/>
                  </a:lnTo>
                  <a:lnTo>
                    <a:pt x="188118" y="45244"/>
                  </a:lnTo>
                  <a:lnTo>
                    <a:pt x="223837" y="45244"/>
                  </a:lnTo>
                  <a:lnTo>
                    <a:pt x="223837" y="76200"/>
                  </a:lnTo>
                  <a:lnTo>
                    <a:pt x="266700" y="76200"/>
                  </a:lnTo>
                  <a:lnTo>
                    <a:pt x="266700" y="121444"/>
                  </a:lnTo>
                  <a:lnTo>
                    <a:pt x="504825" y="121444"/>
                  </a:lnTo>
                  <a:lnTo>
                    <a:pt x="504825" y="164306"/>
                  </a:lnTo>
                  <a:lnTo>
                    <a:pt x="523875" y="164306"/>
                  </a:lnTo>
                  <a:lnTo>
                    <a:pt x="523875" y="200025"/>
                  </a:lnTo>
                  <a:lnTo>
                    <a:pt x="538162" y="200025"/>
                  </a:lnTo>
                  <a:lnTo>
                    <a:pt x="538162" y="240506"/>
                  </a:lnTo>
                  <a:lnTo>
                    <a:pt x="545306" y="240506"/>
                  </a:lnTo>
                  <a:lnTo>
                    <a:pt x="545306" y="285750"/>
                  </a:lnTo>
                  <a:lnTo>
                    <a:pt x="552450" y="285750"/>
                  </a:lnTo>
                  <a:lnTo>
                    <a:pt x="552450" y="366713"/>
                  </a:lnTo>
                  <a:lnTo>
                    <a:pt x="561975" y="366713"/>
                  </a:lnTo>
                  <a:lnTo>
                    <a:pt x="561975" y="452438"/>
                  </a:lnTo>
                  <a:lnTo>
                    <a:pt x="571500" y="452438"/>
                  </a:lnTo>
                  <a:lnTo>
                    <a:pt x="571500" y="490538"/>
                  </a:lnTo>
                  <a:lnTo>
                    <a:pt x="769143" y="490538"/>
                  </a:lnTo>
                  <a:lnTo>
                    <a:pt x="769143" y="545306"/>
                  </a:lnTo>
                  <a:lnTo>
                    <a:pt x="838200" y="545306"/>
                  </a:lnTo>
                  <a:lnTo>
                    <a:pt x="838200" y="588169"/>
                  </a:lnTo>
                  <a:lnTo>
                    <a:pt x="926306" y="588169"/>
                  </a:lnTo>
                  <a:lnTo>
                    <a:pt x="926306" y="626269"/>
                  </a:lnTo>
                  <a:lnTo>
                    <a:pt x="1097756" y="626269"/>
                  </a:lnTo>
                  <a:lnTo>
                    <a:pt x="1097756" y="716756"/>
                  </a:lnTo>
                  <a:lnTo>
                    <a:pt x="1097756" y="716756"/>
                  </a:lnTo>
                  <a:lnTo>
                    <a:pt x="1097756" y="785813"/>
                  </a:lnTo>
                  <a:lnTo>
                    <a:pt x="1340643" y="785813"/>
                  </a:lnTo>
                  <a:lnTo>
                    <a:pt x="1340643" y="862013"/>
                  </a:lnTo>
                  <a:lnTo>
                    <a:pt x="1650206" y="862013"/>
                  </a:lnTo>
                  <a:lnTo>
                    <a:pt x="1650206" y="997744"/>
                  </a:lnTo>
                  <a:lnTo>
                    <a:pt x="2181225" y="997744"/>
                  </a:lnTo>
                  <a:lnTo>
                    <a:pt x="2181225" y="1185863"/>
                  </a:lnTo>
                  <a:lnTo>
                    <a:pt x="2740818" y="1185863"/>
                  </a:lnTo>
                  <a:lnTo>
                    <a:pt x="2738437" y="1209675"/>
                  </a:lnTo>
                  <a:lnTo>
                    <a:pt x="2738437" y="1471613"/>
                  </a:lnTo>
                </a:path>
              </a:pathLst>
            </a:custGeom>
            <a:no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2400" dirty="0">
                <a:solidFill>
                  <a:prstClr val="white"/>
                </a:solidFill>
              </a:endParaRPr>
            </a:p>
          </p:txBody>
        </p:sp>
      </p:grpSp>
      <p:grpSp>
        <p:nvGrpSpPr>
          <p:cNvPr id="375" name="Group 374"/>
          <p:cNvGrpSpPr/>
          <p:nvPr/>
        </p:nvGrpSpPr>
        <p:grpSpPr>
          <a:xfrm>
            <a:off x="4644470" y="2534342"/>
            <a:ext cx="3981375" cy="2809904"/>
            <a:chOff x="4633600" y="2059256"/>
            <a:chExt cx="3981375" cy="2809904"/>
          </a:xfrm>
        </p:grpSpPr>
        <p:sp>
          <p:nvSpPr>
            <p:cNvPr id="376" name="TextBox 375"/>
            <p:cNvSpPr txBox="1"/>
            <p:nvPr/>
          </p:nvSpPr>
          <p:spPr>
            <a:xfrm>
              <a:off x="5073716" y="3948059"/>
              <a:ext cx="270251" cy="276999"/>
            </a:xfrm>
            <a:prstGeom prst="rect">
              <a:avLst/>
            </a:prstGeom>
            <a:noFill/>
          </p:spPr>
          <p:txBody>
            <a:bodyPr wrap="none" rtlCol="0">
              <a:spAutoFit/>
            </a:bodyPr>
            <a:lstStyle/>
            <a:p>
              <a:pPr algn="ctr" defTabSz="457200"/>
              <a:r>
                <a:rPr lang="en-US" sz="1200" dirty="0">
                  <a:solidFill>
                    <a:prstClr val="black"/>
                  </a:solidFill>
                  <a:latin typeface="+mn-lt"/>
                  <a:ea typeface="ＭＳ Ｐゴシック" pitchFamily="34" charset="-128"/>
                  <a:cs typeface="+mn-cs"/>
                </a:rPr>
                <a:t>0</a:t>
              </a:r>
            </a:p>
          </p:txBody>
        </p:sp>
        <p:sp>
          <p:nvSpPr>
            <p:cNvPr id="377" name="TextBox 376"/>
            <p:cNvSpPr txBox="1"/>
            <p:nvPr/>
          </p:nvSpPr>
          <p:spPr>
            <a:xfrm>
              <a:off x="5537746" y="3948059"/>
              <a:ext cx="270251" cy="276999"/>
            </a:xfrm>
            <a:prstGeom prst="rect">
              <a:avLst/>
            </a:prstGeom>
            <a:noFill/>
          </p:spPr>
          <p:txBody>
            <a:bodyPr wrap="none" rtlCol="0">
              <a:spAutoFit/>
            </a:bodyPr>
            <a:lstStyle/>
            <a:p>
              <a:pPr algn="ctr" defTabSz="457200"/>
              <a:r>
                <a:rPr lang="en-US" sz="1200" dirty="0">
                  <a:solidFill>
                    <a:prstClr val="black"/>
                  </a:solidFill>
                  <a:latin typeface="+mn-lt"/>
                  <a:ea typeface="ＭＳ Ｐゴシック" pitchFamily="34" charset="-128"/>
                  <a:cs typeface="+mn-cs"/>
                </a:rPr>
                <a:t>2</a:t>
              </a:r>
            </a:p>
          </p:txBody>
        </p:sp>
        <p:sp>
          <p:nvSpPr>
            <p:cNvPr id="378" name="TextBox 377"/>
            <p:cNvSpPr txBox="1"/>
            <p:nvPr/>
          </p:nvSpPr>
          <p:spPr>
            <a:xfrm>
              <a:off x="5985802" y="3948059"/>
              <a:ext cx="270251" cy="276999"/>
            </a:xfrm>
            <a:prstGeom prst="rect">
              <a:avLst/>
            </a:prstGeom>
            <a:noFill/>
          </p:spPr>
          <p:txBody>
            <a:bodyPr wrap="none" rtlCol="0">
              <a:spAutoFit/>
            </a:bodyPr>
            <a:lstStyle/>
            <a:p>
              <a:pPr algn="ctr" defTabSz="457200"/>
              <a:r>
                <a:rPr lang="en-US" sz="1200" dirty="0">
                  <a:solidFill>
                    <a:prstClr val="black"/>
                  </a:solidFill>
                  <a:latin typeface="+mn-lt"/>
                  <a:ea typeface="ＭＳ Ｐゴシック" pitchFamily="34" charset="-128"/>
                  <a:cs typeface="+mn-cs"/>
                </a:rPr>
                <a:t>4</a:t>
              </a:r>
            </a:p>
          </p:txBody>
        </p:sp>
        <p:sp>
          <p:nvSpPr>
            <p:cNvPr id="379" name="TextBox 378"/>
            <p:cNvSpPr txBox="1"/>
            <p:nvPr/>
          </p:nvSpPr>
          <p:spPr>
            <a:xfrm>
              <a:off x="6461290" y="3948059"/>
              <a:ext cx="270251" cy="276999"/>
            </a:xfrm>
            <a:prstGeom prst="rect">
              <a:avLst/>
            </a:prstGeom>
            <a:noFill/>
          </p:spPr>
          <p:txBody>
            <a:bodyPr wrap="none" rtlCol="0">
              <a:spAutoFit/>
            </a:bodyPr>
            <a:lstStyle/>
            <a:p>
              <a:pPr algn="ctr" defTabSz="457200"/>
              <a:r>
                <a:rPr lang="en-US" sz="1200" dirty="0">
                  <a:solidFill>
                    <a:prstClr val="black"/>
                  </a:solidFill>
                  <a:latin typeface="+mn-lt"/>
                  <a:ea typeface="ＭＳ Ｐゴシック" pitchFamily="34" charset="-128"/>
                  <a:cs typeface="+mn-cs"/>
                </a:rPr>
                <a:t>6</a:t>
              </a:r>
            </a:p>
          </p:txBody>
        </p:sp>
        <p:sp>
          <p:nvSpPr>
            <p:cNvPr id="380" name="TextBox 379"/>
            <p:cNvSpPr txBox="1"/>
            <p:nvPr/>
          </p:nvSpPr>
          <p:spPr>
            <a:xfrm>
              <a:off x="6918490" y="3948059"/>
              <a:ext cx="270251" cy="276999"/>
            </a:xfrm>
            <a:prstGeom prst="rect">
              <a:avLst/>
            </a:prstGeom>
            <a:noFill/>
          </p:spPr>
          <p:txBody>
            <a:bodyPr wrap="none" rtlCol="0">
              <a:spAutoFit/>
            </a:bodyPr>
            <a:lstStyle/>
            <a:p>
              <a:pPr algn="ctr" defTabSz="457200"/>
              <a:r>
                <a:rPr lang="en-US" sz="1200" dirty="0">
                  <a:solidFill>
                    <a:prstClr val="black"/>
                  </a:solidFill>
                  <a:latin typeface="+mn-lt"/>
                  <a:ea typeface="ＭＳ Ｐゴシック" pitchFamily="34" charset="-128"/>
                  <a:cs typeface="+mn-cs"/>
                </a:rPr>
                <a:t>8</a:t>
              </a:r>
            </a:p>
          </p:txBody>
        </p:sp>
        <p:sp>
          <p:nvSpPr>
            <p:cNvPr id="381" name="TextBox 380"/>
            <p:cNvSpPr txBox="1"/>
            <p:nvPr/>
          </p:nvSpPr>
          <p:spPr>
            <a:xfrm>
              <a:off x="7344738" y="3948059"/>
              <a:ext cx="355837" cy="276999"/>
            </a:xfrm>
            <a:prstGeom prst="rect">
              <a:avLst/>
            </a:prstGeom>
            <a:noFill/>
          </p:spPr>
          <p:txBody>
            <a:bodyPr wrap="none" rtlCol="0">
              <a:spAutoFit/>
            </a:bodyPr>
            <a:lstStyle/>
            <a:p>
              <a:pPr algn="ctr" defTabSz="457200"/>
              <a:r>
                <a:rPr lang="en-US" sz="1200" dirty="0">
                  <a:solidFill>
                    <a:prstClr val="black"/>
                  </a:solidFill>
                  <a:latin typeface="+mn-lt"/>
                  <a:ea typeface="ＭＳ Ｐゴシック" pitchFamily="34" charset="-128"/>
                  <a:cs typeface="+mn-cs"/>
                </a:rPr>
                <a:t>10</a:t>
              </a:r>
            </a:p>
          </p:txBody>
        </p:sp>
        <p:sp>
          <p:nvSpPr>
            <p:cNvPr id="382" name="TextBox 381"/>
            <p:cNvSpPr txBox="1"/>
            <p:nvPr/>
          </p:nvSpPr>
          <p:spPr>
            <a:xfrm>
              <a:off x="4764031" y="2059256"/>
              <a:ext cx="441422" cy="276999"/>
            </a:xfrm>
            <a:prstGeom prst="rect">
              <a:avLst/>
            </a:prstGeom>
            <a:noFill/>
          </p:spPr>
          <p:txBody>
            <a:bodyPr wrap="none" rtlCol="0">
              <a:spAutoFit/>
            </a:bodyPr>
            <a:lstStyle/>
            <a:p>
              <a:pPr algn="r" defTabSz="457200"/>
              <a:r>
                <a:rPr lang="en-US" sz="1200" dirty="0">
                  <a:solidFill>
                    <a:prstClr val="black"/>
                  </a:solidFill>
                  <a:latin typeface="+mn-lt"/>
                  <a:ea typeface="ＭＳ Ｐゴシック" pitchFamily="34" charset="-128"/>
                  <a:cs typeface="+mn-cs"/>
                </a:rPr>
                <a:t>100</a:t>
              </a:r>
            </a:p>
          </p:txBody>
        </p:sp>
        <p:sp>
          <p:nvSpPr>
            <p:cNvPr id="384" name="TextBox 383"/>
            <p:cNvSpPr txBox="1"/>
            <p:nvPr/>
          </p:nvSpPr>
          <p:spPr>
            <a:xfrm>
              <a:off x="4849617" y="2405253"/>
              <a:ext cx="355837" cy="276999"/>
            </a:xfrm>
            <a:prstGeom prst="rect">
              <a:avLst/>
            </a:prstGeom>
            <a:noFill/>
          </p:spPr>
          <p:txBody>
            <a:bodyPr wrap="none" rtlCol="0">
              <a:spAutoFit/>
            </a:bodyPr>
            <a:lstStyle/>
            <a:p>
              <a:pPr algn="r" defTabSz="457200"/>
              <a:r>
                <a:rPr lang="en-US" sz="1200" dirty="0">
                  <a:solidFill>
                    <a:prstClr val="black"/>
                  </a:solidFill>
                  <a:latin typeface="+mn-lt"/>
                  <a:ea typeface="ＭＳ Ｐゴシック" pitchFamily="34" charset="-128"/>
                  <a:cs typeface="+mn-cs"/>
                </a:rPr>
                <a:t>80</a:t>
              </a:r>
            </a:p>
          </p:txBody>
        </p:sp>
        <p:sp>
          <p:nvSpPr>
            <p:cNvPr id="386" name="TextBox 385"/>
            <p:cNvSpPr txBox="1"/>
            <p:nvPr/>
          </p:nvSpPr>
          <p:spPr>
            <a:xfrm>
              <a:off x="4849617" y="2745578"/>
              <a:ext cx="355837" cy="276999"/>
            </a:xfrm>
            <a:prstGeom prst="rect">
              <a:avLst/>
            </a:prstGeom>
            <a:noFill/>
          </p:spPr>
          <p:txBody>
            <a:bodyPr wrap="none" rtlCol="0">
              <a:spAutoFit/>
            </a:bodyPr>
            <a:lstStyle/>
            <a:p>
              <a:pPr algn="r" defTabSz="457200"/>
              <a:r>
                <a:rPr lang="en-US" sz="1200" dirty="0">
                  <a:solidFill>
                    <a:prstClr val="black"/>
                  </a:solidFill>
                  <a:latin typeface="+mn-lt"/>
                  <a:ea typeface="ＭＳ Ｐゴシック" pitchFamily="34" charset="-128"/>
                  <a:cs typeface="+mn-cs"/>
                </a:rPr>
                <a:t>60</a:t>
              </a:r>
            </a:p>
          </p:txBody>
        </p:sp>
        <p:sp>
          <p:nvSpPr>
            <p:cNvPr id="388" name="TextBox 387"/>
            <p:cNvSpPr txBox="1"/>
            <p:nvPr/>
          </p:nvSpPr>
          <p:spPr>
            <a:xfrm>
              <a:off x="4849617" y="3102919"/>
              <a:ext cx="355837" cy="276999"/>
            </a:xfrm>
            <a:prstGeom prst="rect">
              <a:avLst/>
            </a:prstGeom>
            <a:noFill/>
          </p:spPr>
          <p:txBody>
            <a:bodyPr wrap="none" rtlCol="0">
              <a:spAutoFit/>
            </a:bodyPr>
            <a:lstStyle/>
            <a:p>
              <a:pPr algn="r" defTabSz="457200"/>
              <a:r>
                <a:rPr lang="en-US" sz="1200" dirty="0">
                  <a:solidFill>
                    <a:prstClr val="black"/>
                  </a:solidFill>
                  <a:latin typeface="+mn-lt"/>
                  <a:ea typeface="ＭＳ Ｐゴシック" pitchFamily="34" charset="-128"/>
                  <a:cs typeface="+mn-cs"/>
                </a:rPr>
                <a:t>40</a:t>
              </a:r>
            </a:p>
          </p:txBody>
        </p:sp>
        <p:sp>
          <p:nvSpPr>
            <p:cNvPr id="390" name="TextBox 389"/>
            <p:cNvSpPr txBox="1"/>
            <p:nvPr/>
          </p:nvSpPr>
          <p:spPr>
            <a:xfrm>
              <a:off x="4849617" y="3443244"/>
              <a:ext cx="355837" cy="276999"/>
            </a:xfrm>
            <a:prstGeom prst="rect">
              <a:avLst/>
            </a:prstGeom>
            <a:noFill/>
          </p:spPr>
          <p:txBody>
            <a:bodyPr wrap="none" rtlCol="0">
              <a:spAutoFit/>
            </a:bodyPr>
            <a:lstStyle/>
            <a:p>
              <a:pPr algn="r" defTabSz="457200"/>
              <a:r>
                <a:rPr lang="en-US" sz="1200" dirty="0">
                  <a:solidFill>
                    <a:prstClr val="black"/>
                  </a:solidFill>
                  <a:latin typeface="+mn-lt"/>
                  <a:ea typeface="ＭＳ Ｐゴシック" pitchFamily="34" charset="-128"/>
                  <a:cs typeface="+mn-cs"/>
                </a:rPr>
                <a:t>20</a:t>
              </a:r>
            </a:p>
          </p:txBody>
        </p:sp>
        <p:sp>
          <p:nvSpPr>
            <p:cNvPr id="392" name="TextBox 391"/>
            <p:cNvSpPr txBox="1"/>
            <p:nvPr/>
          </p:nvSpPr>
          <p:spPr>
            <a:xfrm>
              <a:off x="4935202" y="3783569"/>
              <a:ext cx="270251" cy="276999"/>
            </a:xfrm>
            <a:prstGeom prst="rect">
              <a:avLst/>
            </a:prstGeom>
            <a:noFill/>
          </p:spPr>
          <p:txBody>
            <a:bodyPr wrap="none" rtlCol="0">
              <a:spAutoFit/>
            </a:bodyPr>
            <a:lstStyle/>
            <a:p>
              <a:pPr algn="r" defTabSz="457200"/>
              <a:r>
                <a:rPr lang="en-US" sz="1200" dirty="0">
                  <a:solidFill>
                    <a:prstClr val="black"/>
                  </a:solidFill>
                  <a:latin typeface="+mn-lt"/>
                  <a:ea typeface="ＭＳ Ｐゴシック" pitchFamily="34" charset="-128"/>
                  <a:cs typeface="+mn-cs"/>
                </a:rPr>
                <a:t>0</a:t>
              </a:r>
            </a:p>
          </p:txBody>
        </p:sp>
        <p:sp>
          <p:nvSpPr>
            <p:cNvPr id="393" name="TextBox 392"/>
            <p:cNvSpPr txBox="1"/>
            <p:nvPr/>
          </p:nvSpPr>
          <p:spPr>
            <a:xfrm rot="16200000">
              <a:off x="3996086" y="2920391"/>
              <a:ext cx="1552028" cy="276999"/>
            </a:xfrm>
            <a:prstGeom prst="rect">
              <a:avLst/>
            </a:prstGeom>
            <a:noFill/>
          </p:spPr>
          <p:txBody>
            <a:bodyPr wrap="none" rtlCol="0">
              <a:spAutoFit/>
            </a:bodyPr>
            <a:lstStyle/>
            <a:p>
              <a:pPr algn="ctr" defTabSz="457200"/>
              <a:r>
                <a:rPr lang="en-US" sz="1200" b="1" dirty="0">
                  <a:solidFill>
                    <a:prstClr val="black"/>
                  </a:solidFill>
                  <a:latin typeface="+mn-lt"/>
                  <a:ea typeface="ＭＳ Ｐゴシック" pitchFamily="34" charset="-128"/>
                  <a:cs typeface="+mn-cs"/>
                </a:rPr>
                <a:t>Overall survival, %</a:t>
              </a:r>
            </a:p>
          </p:txBody>
        </p:sp>
        <p:sp>
          <p:nvSpPr>
            <p:cNvPr id="394" name="TextBox 393"/>
            <p:cNvSpPr txBox="1"/>
            <p:nvPr/>
          </p:nvSpPr>
          <p:spPr>
            <a:xfrm>
              <a:off x="6204791" y="4157942"/>
              <a:ext cx="1182235" cy="276999"/>
            </a:xfrm>
            <a:prstGeom prst="rect">
              <a:avLst/>
            </a:prstGeom>
            <a:noFill/>
          </p:spPr>
          <p:txBody>
            <a:bodyPr wrap="none" rtlCol="0">
              <a:spAutoFit/>
            </a:bodyPr>
            <a:lstStyle/>
            <a:p>
              <a:pPr algn="ctr" defTabSz="457200"/>
              <a:r>
                <a:rPr lang="en-US" sz="1200" b="1" dirty="0">
                  <a:solidFill>
                    <a:prstClr val="black"/>
                  </a:solidFill>
                  <a:latin typeface="+mn-lt"/>
                  <a:ea typeface="ＭＳ Ｐゴシック" pitchFamily="34" charset="-128"/>
                  <a:cs typeface="+mn-cs"/>
                </a:rPr>
                <a:t>Time, months</a:t>
              </a:r>
            </a:p>
          </p:txBody>
        </p:sp>
        <p:cxnSp>
          <p:nvCxnSpPr>
            <p:cNvPr id="395" name="Straight Connector 394"/>
            <p:cNvCxnSpPr/>
            <p:nvPr/>
          </p:nvCxnSpPr>
          <p:spPr>
            <a:xfrm>
              <a:off x="5146635" y="2194234"/>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6" name="Straight Connector 395"/>
            <p:cNvCxnSpPr/>
            <p:nvPr/>
          </p:nvCxnSpPr>
          <p:spPr>
            <a:xfrm>
              <a:off x="5146635" y="2361561"/>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7" name="Straight Connector 396"/>
            <p:cNvCxnSpPr/>
            <p:nvPr/>
          </p:nvCxnSpPr>
          <p:spPr>
            <a:xfrm>
              <a:off x="5146635" y="2543068"/>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8" name="Straight Connector 397"/>
            <p:cNvCxnSpPr/>
            <p:nvPr/>
          </p:nvCxnSpPr>
          <p:spPr>
            <a:xfrm>
              <a:off x="5146635" y="2707559"/>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p:nvCxnSpPr>
          <p:spPr>
            <a:xfrm>
              <a:off x="5146635" y="2880557"/>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0" name="Straight Connector 399"/>
            <p:cNvCxnSpPr/>
            <p:nvPr/>
          </p:nvCxnSpPr>
          <p:spPr>
            <a:xfrm>
              <a:off x="5146635" y="3050719"/>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1" name="Straight Connector 400"/>
            <p:cNvCxnSpPr/>
            <p:nvPr/>
          </p:nvCxnSpPr>
          <p:spPr>
            <a:xfrm>
              <a:off x="5146635" y="3229390"/>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2" name="Straight Connector 401"/>
            <p:cNvCxnSpPr/>
            <p:nvPr/>
          </p:nvCxnSpPr>
          <p:spPr>
            <a:xfrm>
              <a:off x="5146635" y="3405226"/>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3" name="Straight Connector 402"/>
            <p:cNvCxnSpPr/>
            <p:nvPr/>
          </p:nvCxnSpPr>
          <p:spPr>
            <a:xfrm>
              <a:off x="5146635" y="3569715"/>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4" name="Straight Connector 403"/>
            <p:cNvCxnSpPr/>
            <p:nvPr/>
          </p:nvCxnSpPr>
          <p:spPr>
            <a:xfrm>
              <a:off x="5146635" y="3754059"/>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p:nvPr/>
          </p:nvCxnSpPr>
          <p:spPr>
            <a:xfrm>
              <a:off x="5146635" y="3929894"/>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6" name="Straight Connector 405"/>
            <p:cNvCxnSpPr/>
            <p:nvPr/>
          </p:nvCxnSpPr>
          <p:spPr>
            <a:xfrm rot="16200000">
              <a:off x="5175818" y="3969599"/>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p:nvPr/>
          </p:nvCxnSpPr>
          <p:spPr>
            <a:xfrm rot="16200000">
              <a:off x="5636892" y="3969599"/>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8" name="Straight Connector 407"/>
            <p:cNvCxnSpPr/>
            <p:nvPr/>
          </p:nvCxnSpPr>
          <p:spPr>
            <a:xfrm rot="16200000">
              <a:off x="6097966" y="3969599"/>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9" name="Straight Connector 408"/>
            <p:cNvCxnSpPr/>
            <p:nvPr/>
          </p:nvCxnSpPr>
          <p:spPr>
            <a:xfrm rot="16200000">
              <a:off x="6559040" y="3969599"/>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0" name="Straight Connector 409"/>
            <p:cNvCxnSpPr/>
            <p:nvPr/>
          </p:nvCxnSpPr>
          <p:spPr>
            <a:xfrm rot="16200000">
              <a:off x="7020114" y="3969599"/>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1" name="Straight Connector 410"/>
            <p:cNvCxnSpPr/>
            <p:nvPr/>
          </p:nvCxnSpPr>
          <p:spPr>
            <a:xfrm rot="16200000">
              <a:off x="7481188" y="3969599"/>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2" name="TextBox 411"/>
            <p:cNvSpPr txBox="1"/>
            <p:nvPr/>
          </p:nvSpPr>
          <p:spPr>
            <a:xfrm>
              <a:off x="4976793" y="4407495"/>
              <a:ext cx="441422" cy="461665"/>
            </a:xfrm>
            <a:prstGeom prst="rect">
              <a:avLst/>
            </a:prstGeom>
            <a:noFill/>
          </p:spPr>
          <p:txBody>
            <a:bodyPr wrap="none" rtlCol="0">
              <a:spAutoFit/>
            </a:bodyPr>
            <a:lstStyle/>
            <a:p>
              <a:pPr algn="ctr" defTabSz="457200"/>
              <a:r>
                <a:rPr lang="en-US" sz="1200" dirty="0">
                  <a:solidFill>
                    <a:prstClr val="black"/>
                  </a:solidFill>
                  <a:latin typeface="+mn-lt"/>
                  <a:ea typeface="ＭＳ Ｐゴシック" pitchFamily="34" charset="-128"/>
                  <a:cs typeface="+mn-cs"/>
                </a:rPr>
                <a:t>45</a:t>
              </a:r>
              <a:br>
                <a:rPr lang="en-US" sz="1200" dirty="0">
                  <a:solidFill>
                    <a:prstClr val="black"/>
                  </a:solidFill>
                  <a:latin typeface="+mn-lt"/>
                  <a:ea typeface="ＭＳ Ｐゴシック" pitchFamily="34" charset="-128"/>
                  <a:cs typeface="+mn-cs"/>
                </a:rPr>
              </a:br>
              <a:r>
                <a:rPr lang="en-US" sz="1200" dirty="0">
                  <a:solidFill>
                    <a:prstClr val="black"/>
                  </a:solidFill>
                  <a:latin typeface="+mn-lt"/>
                  <a:ea typeface="ＭＳ Ｐゴシック" pitchFamily="34" charset="-128"/>
                  <a:cs typeface="+mn-cs"/>
                </a:rPr>
                <a:t>217</a:t>
              </a:r>
            </a:p>
          </p:txBody>
        </p:sp>
        <p:sp>
          <p:nvSpPr>
            <p:cNvPr id="413" name="TextBox 412"/>
            <p:cNvSpPr txBox="1"/>
            <p:nvPr/>
          </p:nvSpPr>
          <p:spPr>
            <a:xfrm>
              <a:off x="5896907" y="4407495"/>
              <a:ext cx="441422" cy="461665"/>
            </a:xfrm>
            <a:prstGeom prst="rect">
              <a:avLst/>
            </a:prstGeom>
            <a:noFill/>
          </p:spPr>
          <p:txBody>
            <a:bodyPr wrap="none" rtlCol="0">
              <a:spAutoFit/>
            </a:bodyPr>
            <a:lstStyle/>
            <a:p>
              <a:pPr algn="ctr" defTabSz="457200"/>
              <a:r>
                <a:rPr lang="en-US" sz="1200" dirty="0">
                  <a:solidFill>
                    <a:prstClr val="black"/>
                  </a:solidFill>
                  <a:latin typeface="+mn-lt"/>
                  <a:ea typeface="ＭＳ Ｐゴシック" pitchFamily="34" charset="-128"/>
                  <a:cs typeface="+mn-cs"/>
                </a:rPr>
                <a:t>38</a:t>
              </a:r>
            </a:p>
            <a:p>
              <a:pPr algn="ctr" defTabSz="457200"/>
              <a:r>
                <a:rPr lang="en-US" sz="1200" dirty="0">
                  <a:solidFill>
                    <a:prstClr val="black"/>
                  </a:solidFill>
                  <a:latin typeface="+mn-lt"/>
                  <a:ea typeface="ＭＳ Ｐゴシック" pitchFamily="34" charset="-128"/>
                  <a:cs typeface="+mn-cs"/>
                </a:rPr>
                <a:t>146</a:t>
              </a:r>
            </a:p>
          </p:txBody>
        </p:sp>
        <p:sp>
          <p:nvSpPr>
            <p:cNvPr id="414" name="TextBox 413"/>
            <p:cNvSpPr txBox="1"/>
            <p:nvPr/>
          </p:nvSpPr>
          <p:spPr>
            <a:xfrm>
              <a:off x="6874900" y="4407495"/>
              <a:ext cx="355837" cy="461665"/>
            </a:xfrm>
            <a:prstGeom prst="rect">
              <a:avLst/>
            </a:prstGeom>
            <a:noFill/>
          </p:spPr>
          <p:txBody>
            <a:bodyPr wrap="none" rtlCol="0">
              <a:spAutoFit/>
            </a:bodyPr>
            <a:lstStyle/>
            <a:p>
              <a:pPr algn="ctr" defTabSz="457200"/>
              <a:r>
                <a:rPr lang="en-US" sz="1200" dirty="0">
                  <a:solidFill>
                    <a:prstClr val="black"/>
                  </a:solidFill>
                  <a:latin typeface="+mn-lt"/>
                  <a:ea typeface="ＭＳ Ｐゴシック" pitchFamily="34" charset="-128"/>
                  <a:cs typeface="+mn-cs"/>
                </a:rPr>
                <a:t>13</a:t>
              </a:r>
            </a:p>
            <a:p>
              <a:pPr algn="ctr" defTabSz="457200"/>
              <a:r>
                <a:rPr lang="en-US" sz="1200" dirty="0">
                  <a:solidFill>
                    <a:prstClr val="black"/>
                  </a:solidFill>
                  <a:latin typeface="+mn-lt"/>
                  <a:ea typeface="ＭＳ Ｐゴシック" pitchFamily="34" charset="-128"/>
                  <a:cs typeface="+mn-cs"/>
                </a:rPr>
                <a:t>33</a:t>
              </a:r>
            </a:p>
          </p:txBody>
        </p:sp>
        <p:sp>
          <p:nvSpPr>
            <p:cNvPr id="415" name="TextBox 414"/>
            <p:cNvSpPr txBox="1"/>
            <p:nvPr/>
          </p:nvSpPr>
          <p:spPr>
            <a:xfrm>
              <a:off x="7801938" y="3948059"/>
              <a:ext cx="355837" cy="276999"/>
            </a:xfrm>
            <a:prstGeom prst="rect">
              <a:avLst/>
            </a:prstGeom>
            <a:noFill/>
          </p:spPr>
          <p:txBody>
            <a:bodyPr wrap="none" rtlCol="0">
              <a:spAutoFit/>
            </a:bodyPr>
            <a:lstStyle/>
            <a:p>
              <a:pPr algn="ctr" defTabSz="457200"/>
              <a:r>
                <a:rPr lang="en-US" sz="1200" dirty="0">
                  <a:solidFill>
                    <a:prstClr val="black"/>
                  </a:solidFill>
                  <a:latin typeface="+mn-lt"/>
                  <a:ea typeface="ＭＳ Ｐゴシック" pitchFamily="34" charset="-128"/>
                  <a:cs typeface="+mn-cs"/>
                </a:rPr>
                <a:t>12</a:t>
              </a:r>
            </a:p>
          </p:txBody>
        </p:sp>
        <p:cxnSp>
          <p:nvCxnSpPr>
            <p:cNvPr id="416" name="Straight Connector 415"/>
            <p:cNvCxnSpPr/>
            <p:nvPr/>
          </p:nvCxnSpPr>
          <p:spPr>
            <a:xfrm rot="16200000">
              <a:off x="7942262" y="3969599"/>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7" name="TextBox 416"/>
            <p:cNvSpPr txBox="1"/>
            <p:nvPr/>
          </p:nvSpPr>
          <p:spPr>
            <a:xfrm>
              <a:off x="7386893" y="4407495"/>
              <a:ext cx="270251" cy="461665"/>
            </a:xfrm>
            <a:prstGeom prst="rect">
              <a:avLst/>
            </a:prstGeom>
            <a:noFill/>
          </p:spPr>
          <p:txBody>
            <a:bodyPr wrap="none" rtlCol="0">
              <a:spAutoFit/>
            </a:bodyPr>
            <a:lstStyle/>
            <a:p>
              <a:pPr algn="ctr" defTabSz="457200"/>
              <a:r>
                <a:rPr lang="en-US" sz="1200" dirty="0">
                  <a:solidFill>
                    <a:prstClr val="black"/>
                  </a:solidFill>
                  <a:latin typeface="+mn-lt"/>
                  <a:ea typeface="ＭＳ Ｐゴシック" pitchFamily="34" charset="-128"/>
                  <a:cs typeface="+mn-cs"/>
                </a:rPr>
                <a:t>7</a:t>
              </a:r>
            </a:p>
            <a:p>
              <a:pPr algn="ctr" defTabSz="457200"/>
              <a:r>
                <a:rPr lang="en-US" sz="1200" dirty="0">
                  <a:solidFill>
                    <a:prstClr val="black"/>
                  </a:solidFill>
                  <a:latin typeface="+mn-lt"/>
                  <a:ea typeface="ＭＳ Ｐゴシック" pitchFamily="34" charset="-128"/>
                  <a:cs typeface="+mn-cs"/>
                </a:rPr>
                <a:t>8</a:t>
              </a:r>
            </a:p>
          </p:txBody>
        </p:sp>
        <p:sp>
          <p:nvSpPr>
            <p:cNvPr id="418" name="TextBox 417"/>
            <p:cNvSpPr txBox="1"/>
            <p:nvPr/>
          </p:nvSpPr>
          <p:spPr>
            <a:xfrm>
              <a:off x="6418497" y="4407495"/>
              <a:ext cx="355837" cy="461665"/>
            </a:xfrm>
            <a:prstGeom prst="rect">
              <a:avLst/>
            </a:prstGeom>
            <a:noFill/>
          </p:spPr>
          <p:txBody>
            <a:bodyPr wrap="none" rtlCol="0">
              <a:spAutoFit/>
            </a:bodyPr>
            <a:lstStyle/>
            <a:p>
              <a:pPr algn="ctr" defTabSz="457200"/>
              <a:r>
                <a:rPr lang="en-US" sz="1200" dirty="0">
                  <a:solidFill>
                    <a:prstClr val="black"/>
                  </a:solidFill>
                  <a:latin typeface="+mn-lt"/>
                  <a:ea typeface="ＭＳ Ｐゴシック" pitchFamily="34" charset="-128"/>
                  <a:cs typeface="+mn-cs"/>
                </a:rPr>
                <a:t>24</a:t>
              </a:r>
            </a:p>
            <a:p>
              <a:pPr algn="ctr" defTabSz="457200"/>
              <a:r>
                <a:rPr lang="en-US" sz="1200" dirty="0">
                  <a:solidFill>
                    <a:prstClr val="black"/>
                  </a:solidFill>
                  <a:latin typeface="+mn-lt"/>
                  <a:ea typeface="ＭＳ Ｐゴシック" pitchFamily="34" charset="-128"/>
                  <a:cs typeface="+mn-cs"/>
                </a:rPr>
                <a:t>77</a:t>
              </a:r>
            </a:p>
          </p:txBody>
        </p:sp>
        <p:sp>
          <p:nvSpPr>
            <p:cNvPr id="419" name="TextBox 418"/>
            <p:cNvSpPr txBox="1"/>
            <p:nvPr/>
          </p:nvSpPr>
          <p:spPr>
            <a:xfrm>
              <a:off x="5440084" y="4407494"/>
              <a:ext cx="441422" cy="461665"/>
            </a:xfrm>
            <a:prstGeom prst="rect">
              <a:avLst/>
            </a:prstGeom>
            <a:noFill/>
          </p:spPr>
          <p:txBody>
            <a:bodyPr wrap="none" rtlCol="0">
              <a:spAutoFit/>
            </a:bodyPr>
            <a:lstStyle/>
            <a:p>
              <a:pPr algn="ctr" defTabSz="457200"/>
              <a:r>
                <a:rPr lang="en-US" sz="1200" dirty="0">
                  <a:solidFill>
                    <a:prstClr val="black"/>
                  </a:solidFill>
                  <a:latin typeface="+mn-lt"/>
                  <a:ea typeface="ＭＳ Ｐゴシック" pitchFamily="34" charset="-128"/>
                  <a:cs typeface="+mn-cs"/>
                </a:rPr>
                <a:t>41</a:t>
              </a:r>
            </a:p>
            <a:p>
              <a:pPr algn="ctr" defTabSz="457200"/>
              <a:r>
                <a:rPr lang="en-US" sz="1200" dirty="0">
                  <a:solidFill>
                    <a:prstClr val="black"/>
                  </a:solidFill>
                  <a:latin typeface="+mn-lt"/>
                  <a:ea typeface="ＭＳ Ｐゴシック" pitchFamily="34" charset="-128"/>
                  <a:cs typeface="+mn-cs"/>
                </a:rPr>
                <a:t>192</a:t>
              </a:r>
            </a:p>
          </p:txBody>
        </p:sp>
        <p:sp>
          <p:nvSpPr>
            <p:cNvPr id="420" name="TextBox 419"/>
            <p:cNvSpPr txBox="1"/>
            <p:nvPr/>
          </p:nvSpPr>
          <p:spPr>
            <a:xfrm>
              <a:off x="7846795" y="4407495"/>
              <a:ext cx="270251" cy="461665"/>
            </a:xfrm>
            <a:prstGeom prst="rect">
              <a:avLst/>
            </a:prstGeom>
            <a:noFill/>
          </p:spPr>
          <p:txBody>
            <a:bodyPr wrap="none" rtlCol="0">
              <a:spAutoFit/>
            </a:bodyPr>
            <a:lstStyle/>
            <a:p>
              <a:pPr algn="ctr" defTabSz="457200"/>
              <a:r>
                <a:rPr lang="en-US" sz="1200" dirty="0">
                  <a:solidFill>
                    <a:prstClr val="black"/>
                  </a:solidFill>
                  <a:latin typeface="+mn-lt"/>
                  <a:ea typeface="ＭＳ Ｐゴシック" pitchFamily="34" charset="-128"/>
                  <a:cs typeface="+mn-cs"/>
                </a:rPr>
                <a:t>2</a:t>
              </a:r>
            </a:p>
            <a:p>
              <a:pPr algn="ctr" defTabSz="457200"/>
              <a:r>
                <a:rPr lang="en-US" sz="1200" dirty="0">
                  <a:solidFill>
                    <a:prstClr val="black"/>
                  </a:solidFill>
                  <a:latin typeface="+mn-lt"/>
                  <a:ea typeface="ＭＳ Ｐゴシック" pitchFamily="34" charset="-128"/>
                  <a:cs typeface="+mn-cs"/>
                </a:rPr>
                <a:t>0</a:t>
              </a:r>
            </a:p>
          </p:txBody>
        </p:sp>
        <p:sp>
          <p:nvSpPr>
            <p:cNvPr id="421" name="TextBox 420"/>
            <p:cNvSpPr txBox="1"/>
            <p:nvPr/>
          </p:nvSpPr>
          <p:spPr>
            <a:xfrm>
              <a:off x="8259138" y="3948059"/>
              <a:ext cx="355837" cy="276999"/>
            </a:xfrm>
            <a:prstGeom prst="rect">
              <a:avLst/>
            </a:prstGeom>
            <a:noFill/>
          </p:spPr>
          <p:txBody>
            <a:bodyPr wrap="none" rtlCol="0">
              <a:spAutoFit/>
            </a:bodyPr>
            <a:lstStyle/>
            <a:p>
              <a:pPr algn="ctr" defTabSz="457200"/>
              <a:r>
                <a:rPr lang="en-US" sz="1200" dirty="0">
                  <a:solidFill>
                    <a:prstClr val="black"/>
                  </a:solidFill>
                  <a:latin typeface="+mn-lt"/>
                  <a:ea typeface="ＭＳ Ｐゴシック" pitchFamily="34" charset="-128"/>
                  <a:cs typeface="+mn-cs"/>
                </a:rPr>
                <a:t>14</a:t>
              </a:r>
            </a:p>
          </p:txBody>
        </p:sp>
        <p:cxnSp>
          <p:nvCxnSpPr>
            <p:cNvPr id="422" name="Straight Connector 421"/>
            <p:cNvCxnSpPr/>
            <p:nvPr/>
          </p:nvCxnSpPr>
          <p:spPr>
            <a:xfrm rot="16200000">
              <a:off x="8403336" y="3969599"/>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3" name="TextBox 422"/>
            <p:cNvSpPr txBox="1"/>
            <p:nvPr/>
          </p:nvSpPr>
          <p:spPr>
            <a:xfrm>
              <a:off x="8303635" y="4407495"/>
              <a:ext cx="270251" cy="461665"/>
            </a:xfrm>
            <a:prstGeom prst="rect">
              <a:avLst/>
            </a:prstGeom>
            <a:noFill/>
          </p:spPr>
          <p:txBody>
            <a:bodyPr wrap="none" rtlCol="0">
              <a:spAutoFit/>
            </a:bodyPr>
            <a:lstStyle/>
            <a:p>
              <a:pPr algn="ctr" defTabSz="457200"/>
              <a:r>
                <a:rPr lang="en-US" sz="1200" dirty="0">
                  <a:solidFill>
                    <a:prstClr val="black"/>
                  </a:solidFill>
                  <a:latin typeface="+mn-lt"/>
                  <a:ea typeface="ＭＳ Ｐゴシック" pitchFamily="34" charset="-128"/>
                  <a:cs typeface="+mn-cs"/>
                </a:rPr>
                <a:t>0</a:t>
              </a:r>
            </a:p>
            <a:p>
              <a:pPr algn="ctr" defTabSz="457200"/>
              <a:r>
                <a:rPr lang="en-US" sz="1200" dirty="0">
                  <a:solidFill>
                    <a:prstClr val="black"/>
                  </a:solidFill>
                  <a:latin typeface="+mn-lt"/>
                  <a:ea typeface="ＭＳ Ｐゴシック" pitchFamily="34" charset="-128"/>
                  <a:cs typeface="+mn-cs"/>
                </a:rPr>
                <a:t>0</a:t>
              </a:r>
            </a:p>
          </p:txBody>
        </p:sp>
        <p:sp>
          <p:nvSpPr>
            <p:cNvPr id="425" name="Line 1870"/>
            <p:cNvSpPr>
              <a:spLocks noChangeShapeType="1"/>
            </p:cNvSpPr>
            <p:nvPr/>
          </p:nvSpPr>
          <p:spPr bwMode="auto">
            <a:xfrm flipV="1">
              <a:off x="5349488" y="2107291"/>
              <a:ext cx="0" cy="8572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26" name="Line 1871"/>
            <p:cNvSpPr>
              <a:spLocks noChangeShapeType="1"/>
            </p:cNvSpPr>
            <p:nvPr/>
          </p:nvSpPr>
          <p:spPr bwMode="auto">
            <a:xfrm>
              <a:off x="5336788" y="2193016"/>
              <a:ext cx="25400" cy="0"/>
            </a:xfrm>
            <a:prstGeom prst="line">
              <a:avLst/>
            </a:prstGeom>
            <a:noFill/>
            <a:ln w="6350">
              <a:solidFill>
                <a:srgbClr val="785D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27" name="Line 1872"/>
            <p:cNvSpPr>
              <a:spLocks noChangeShapeType="1"/>
            </p:cNvSpPr>
            <p:nvPr/>
          </p:nvSpPr>
          <p:spPr bwMode="auto">
            <a:xfrm flipV="1">
              <a:off x="6171813" y="2347004"/>
              <a:ext cx="0" cy="87313"/>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28" name="Line 1874"/>
            <p:cNvSpPr>
              <a:spLocks noChangeShapeType="1"/>
            </p:cNvSpPr>
            <p:nvPr/>
          </p:nvSpPr>
          <p:spPr bwMode="auto">
            <a:xfrm flipV="1">
              <a:off x="6178163" y="2347004"/>
              <a:ext cx="0" cy="87313"/>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29" name="Line 1876"/>
            <p:cNvSpPr>
              <a:spLocks noChangeShapeType="1"/>
            </p:cNvSpPr>
            <p:nvPr/>
          </p:nvSpPr>
          <p:spPr bwMode="auto">
            <a:xfrm flipV="1">
              <a:off x="6184513" y="2347004"/>
              <a:ext cx="0" cy="87313"/>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30" name="Line 1878"/>
            <p:cNvSpPr>
              <a:spLocks noChangeShapeType="1"/>
            </p:cNvSpPr>
            <p:nvPr/>
          </p:nvSpPr>
          <p:spPr bwMode="auto">
            <a:xfrm flipV="1">
              <a:off x="6236900" y="2347004"/>
              <a:ext cx="0" cy="87313"/>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31" name="Line 1880"/>
            <p:cNvSpPr>
              <a:spLocks noChangeShapeType="1"/>
            </p:cNvSpPr>
            <p:nvPr/>
          </p:nvSpPr>
          <p:spPr bwMode="auto">
            <a:xfrm flipV="1">
              <a:off x="6313100" y="2347004"/>
              <a:ext cx="0" cy="87313"/>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32" name="Line 1882"/>
            <p:cNvSpPr>
              <a:spLocks noChangeShapeType="1"/>
            </p:cNvSpPr>
            <p:nvPr/>
          </p:nvSpPr>
          <p:spPr bwMode="auto">
            <a:xfrm flipV="1">
              <a:off x="6344850" y="2347004"/>
              <a:ext cx="0" cy="87313"/>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33" name="Line 1884"/>
            <p:cNvSpPr>
              <a:spLocks noChangeShapeType="1"/>
            </p:cNvSpPr>
            <p:nvPr/>
          </p:nvSpPr>
          <p:spPr bwMode="auto">
            <a:xfrm flipV="1">
              <a:off x="6382950" y="2347004"/>
              <a:ext cx="0" cy="87313"/>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34" name="Line 1886"/>
            <p:cNvSpPr>
              <a:spLocks noChangeShapeType="1"/>
            </p:cNvSpPr>
            <p:nvPr/>
          </p:nvSpPr>
          <p:spPr bwMode="auto">
            <a:xfrm flipV="1">
              <a:off x="6389300" y="2347004"/>
              <a:ext cx="0" cy="87313"/>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35" name="Line 1888"/>
            <p:cNvSpPr>
              <a:spLocks noChangeShapeType="1"/>
            </p:cNvSpPr>
            <p:nvPr/>
          </p:nvSpPr>
          <p:spPr bwMode="auto">
            <a:xfrm flipV="1">
              <a:off x="6402000" y="2347004"/>
              <a:ext cx="0" cy="87313"/>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36" name="Line 1890"/>
            <p:cNvSpPr>
              <a:spLocks noChangeShapeType="1"/>
            </p:cNvSpPr>
            <p:nvPr/>
          </p:nvSpPr>
          <p:spPr bwMode="auto">
            <a:xfrm flipV="1">
              <a:off x="6452800" y="2347004"/>
              <a:ext cx="0" cy="87313"/>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37" name="Line 1892"/>
            <p:cNvSpPr>
              <a:spLocks noChangeShapeType="1"/>
            </p:cNvSpPr>
            <p:nvPr/>
          </p:nvSpPr>
          <p:spPr bwMode="auto">
            <a:xfrm flipV="1">
              <a:off x="6503600" y="2347004"/>
              <a:ext cx="0" cy="87313"/>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38" name="Line 1894"/>
            <p:cNvSpPr>
              <a:spLocks noChangeShapeType="1"/>
            </p:cNvSpPr>
            <p:nvPr/>
          </p:nvSpPr>
          <p:spPr bwMode="auto">
            <a:xfrm flipV="1">
              <a:off x="6509950" y="2347004"/>
              <a:ext cx="0" cy="87313"/>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39" name="Line 1896"/>
            <p:cNvSpPr>
              <a:spLocks noChangeShapeType="1"/>
            </p:cNvSpPr>
            <p:nvPr/>
          </p:nvSpPr>
          <p:spPr bwMode="auto">
            <a:xfrm flipV="1">
              <a:off x="6522650" y="2347004"/>
              <a:ext cx="0" cy="87313"/>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40" name="Line 1898"/>
            <p:cNvSpPr>
              <a:spLocks noChangeShapeType="1"/>
            </p:cNvSpPr>
            <p:nvPr/>
          </p:nvSpPr>
          <p:spPr bwMode="auto">
            <a:xfrm flipV="1">
              <a:off x="6555988" y="2347004"/>
              <a:ext cx="0" cy="87313"/>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41" name="Line 1900"/>
            <p:cNvSpPr>
              <a:spLocks noChangeShapeType="1"/>
            </p:cNvSpPr>
            <p:nvPr/>
          </p:nvSpPr>
          <p:spPr bwMode="auto">
            <a:xfrm flipV="1">
              <a:off x="6644888" y="2347004"/>
              <a:ext cx="0" cy="87313"/>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42" name="Line 1902"/>
            <p:cNvSpPr>
              <a:spLocks noChangeShapeType="1"/>
            </p:cNvSpPr>
            <p:nvPr/>
          </p:nvSpPr>
          <p:spPr bwMode="auto">
            <a:xfrm flipV="1">
              <a:off x="6657588" y="2347004"/>
              <a:ext cx="0" cy="87313"/>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43" name="Line 1904"/>
            <p:cNvSpPr>
              <a:spLocks noChangeShapeType="1"/>
            </p:cNvSpPr>
            <p:nvPr/>
          </p:nvSpPr>
          <p:spPr bwMode="auto">
            <a:xfrm flipV="1">
              <a:off x="6682988" y="2347004"/>
              <a:ext cx="0" cy="87313"/>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44" name="Line 1906"/>
            <p:cNvSpPr>
              <a:spLocks noChangeShapeType="1"/>
            </p:cNvSpPr>
            <p:nvPr/>
          </p:nvSpPr>
          <p:spPr bwMode="auto">
            <a:xfrm flipV="1">
              <a:off x="6714738" y="2347004"/>
              <a:ext cx="0" cy="87313"/>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45" name="Line 1908"/>
            <p:cNvSpPr>
              <a:spLocks noChangeShapeType="1"/>
            </p:cNvSpPr>
            <p:nvPr/>
          </p:nvSpPr>
          <p:spPr bwMode="auto">
            <a:xfrm flipV="1">
              <a:off x="6721088" y="2347004"/>
              <a:ext cx="0" cy="87313"/>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46" name="Line 1910"/>
            <p:cNvSpPr>
              <a:spLocks noChangeShapeType="1"/>
            </p:cNvSpPr>
            <p:nvPr/>
          </p:nvSpPr>
          <p:spPr bwMode="auto">
            <a:xfrm flipV="1">
              <a:off x="6816338" y="2347004"/>
              <a:ext cx="0" cy="87313"/>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47" name="Line 1912"/>
            <p:cNvSpPr>
              <a:spLocks noChangeShapeType="1"/>
            </p:cNvSpPr>
            <p:nvPr/>
          </p:nvSpPr>
          <p:spPr bwMode="auto">
            <a:xfrm flipV="1">
              <a:off x="6829038" y="2347004"/>
              <a:ext cx="0" cy="87313"/>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48" name="Line 1914"/>
            <p:cNvSpPr>
              <a:spLocks noChangeShapeType="1"/>
            </p:cNvSpPr>
            <p:nvPr/>
          </p:nvSpPr>
          <p:spPr bwMode="auto">
            <a:xfrm flipV="1">
              <a:off x="6856025" y="2347004"/>
              <a:ext cx="0" cy="87313"/>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49" name="Line 1916"/>
            <p:cNvSpPr>
              <a:spLocks noChangeShapeType="1"/>
            </p:cNvSpPr>
            <p:nvPr/>
          </p:nvSpPr>
          <p:spPr bwMode="auto">
            <a:xfrm flipV="1">
              <a:off x="6913175" y="2347004"/>
              <a:ext cx="0" cy="87313"/>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50" name="Line 1918"/>
            <p:cNvSpPr>
              <a:spLocks noChangeShapeType="1"/>
            </p:cNvSpPr>
            <p:nvPr/>
          </p:nvSpPr>
          <p:spPr bwMode="auto">
            <a:xfrm flipV="1">
              <a:off x="6995725" y="2347004"/>
              <a:ext cx="0" cy="87313"/>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51" name="Line 1920"/>
            <p:cNvSpPr>
              <a:spLocks noChangeShapeType="1"/>
            </p:cNvSpPr>
            <p:nvPr/>
          </p:nvSpPr>
          <p:spPr bwMode="auto">
            <a:xfrm flipV="1">
              <a:off x="7027475" y="2347004"/>
              <a:ext cx="0" cy="87313"/>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52" name="Line 1922"/>
            <p:cNvSpPr>
              <a:spLocks noChangeShapeType="1"/>
            </p:cNvSpPr>
            <p:nvPr/>
          </p:nvSpPr>
          <p:spPr bwMode="auto">
            <a:xfrm flipV="1">
              <a:off x="7135425" y="2458129"/>
              <a:ext cx="0" cy="8572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53" name="Line 1923"/>
            <p:cNvSpPr>
              <a:spLocks noChangeShapeType="1"/>
            </p:cNvSpPr>
            <p:nvPr/>
          </p:nvSpPr>
          <p:spPr bwMode="auto">
            <a:xfrm>
              <a:off x="7122725" y="2543854"/>
              <a:ext cx="26988" cy="0"/>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54" name="Line 1924"/>
            <p:cNvSpPr>
              <a:spLocks noChangeShapeType="1"/>
            </p:cNvSpPr>
            <p:nvPr/>
          </p:nvSpPr>
          <p:spPr bwMode="auto">
            <a:xfrm flipV="1">
              <a:off x="7238613" y="2458129"/>
              <a:ext cx="0" cy="8572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55" name="Line 1925"/>
            <p:cNvSpPr>
              <a:spLocks noChangeShapeType="1"/>
            </p:cNvSpPr>
            <p:nvPr/>
          </p:nvSpPr>
          <p:spPr bwMode="auto">
            <a:xfrm>
              <a:off x="7225913" y="2543854"/>
              <a:ext cx="25400" cy="0"/>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56" name="Line 1926"/>
            <p:cNvSpPr>
              <a:spLocks noChangeShapeType="1"/>
            </p:cNvSpPr>
            <p:nvPr/>
          </p:nvSpPr>
          <p:spPr bwMode="auto">
            <a:xfrm flipV="1">
              <a:off x="7391013" y="2458129"/>
              <a:ext cx="0" cy="8572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57" name="Line 1927"/>
            <p:cNvSpPr>
              <a:spLocks noChangeShapeType="1"/>
            </p:cNvSpPr>
            <p:nvPr/>
          </p:nvSpPr>
          <p:spPr bwMode="auto">
            <a:xfrm>
              <a:off x="7378313" y="2543854"/>
              <a:ext cx="25400" cy="0"/>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58" name="Line 1928"/>
            <p:cNvSpPr>
              <a:spLocks noChangeShapeType="1"/>
            </p:cNvSpPr>
            <p:nvPr/>
          </p:nvSpPr>
          <p:spPr bwMode="auto">
            <a:xfrm flipV="1">
              <a:off x="7462450" y="2458129"/>
              <a:ext cx="0" cy="8572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59" name="Line 1929"/>
            <p:cNvSpPr>
              <a:spLocks noChangeShapeType="1"/>
            </p:cNvSpPr>
            <p:nvPr/>
          </p:nvSpPr>
          <p:spPr bwMode="auto">
            <a:xfrm>
              <a:off x="7441813" y="2543854"/>
              <a:ext cx="33338" cy="0"/>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60" name="Line 1930"/>
            <p:cNvSpPr>
              <a:spLocks noChangeShapeType="1"/>
            </p:cNvSpPr>
            <p:nvPr/>
          </p:nvSpPr>
          <p:spPr bwMode="auto">
            <a:xfrm flipV="1">
              <a:off x="7468800" y="2458129"/>
              <a:ext cx="0" cy="8572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61" name="Line 1931"/>
            <p:cNvSpPr>
              <a:spLocks noChangeShapeType="1"/>
            </p:cNvSpPr>
            <p:nvPr/>
          </p:nvSpPr>
          <p:spPr bwMode="auto">
            <a:xfrm>
              <a:off x="7456100" y="2543854"/>
              <a:ext cx="25400" cy="0"/>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62" name="Line 1932"/>
            <p:cNvSpPr>
              <a:spLocks noChangeShapeType="1"/>
            </p:cNvSpPr>
            <p:nvPr/>
          </p:nvSpPr>
          <p:spPr bwMode="auto">
            <a:xfrm flipV="1">
              <a:off x="7545000" y="2458129"/>
              <a:ext cx="0" cy="8572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63" name="Line 1933"/>
            <p:cNvSpPr>
              <a:spLocks noChangeShapeType="1"/>
            </p:cNvSpPr>
            <p:nvPr/>
          </p:nvSpPr>
          <p:spPr bwMode="auto">
            <a:xfrm>
              <a:off x="7525950" y="2543854"/>
              <a:ext cx="31750" cy="0"/>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64" name="Line 1934"/>
            <p:cNvSpPr>
              <a:spLocks noChangeShapeType="1"/>
            </p:cNvSpPr>
            <p:nvPr/>
          </p:nvSpPr>
          <p:spPr bwMode="auto">
            <a:xfrm flipV="1">
              <a:off x="7806938" y="2458129"/>
              <a:ext cx="0" cy="8572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65" name="Line 1935"/>
            <p:cNvSpPr>
              <a:spLocks noChangeShapeType="1"/>
            </p:cNvSpPr>
            <p:nvPr/>
          </p:nvSpPr>
          <p:spPr bwMode="auto">
            <a:xfrm>
              <a:off x="7794238" y="2543854"/>
              <a:ext cx="25400" cy="0"/>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66" name="Line 1936"/>
            <p:cNvSpPr>
              <a:spLocks noChangeShapeType="1"/>
            </p:cNvSpPr>
            <p:nvPr/>
          </p:nvSpPr>
          <p:spPr bwMode="auto">
            <a:xfrm flipV="1">
              <a:off x="7813288" y="2458129"/>
              <a:ext cx="0" cy="8572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67" name="Line 1937"/>
            <p:cNvSpPr>
              <a:spLocks noChangeShapeType="1"/>
            </p:cNvSpPr>
            <p:nvPr/>
          </p:nvSpPr>
          <p:spPr bwMode="auto">
            <a:xfrm>
              <a:off x="7800588" y="2543854"/>
              <a:ext cx="25400" cy="0"/>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68" name="Line 1938"/>
            <p:cNvSpPr>
              <a:spLocks noChangeShapeType="1"/>
            </p:cNvSpPr>
            <p:nvPr/>
          </p:nvSpPr>
          <p:spPr bwMode="auto">
            <a:xfrm flipV="1">
              <a:off x="7927588" y="2458129"/>
              <a:ext cx="0" cy="8572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69" name="Line 1939"/>
            <p:cNvSpPr>
              <a:spLocks noChangeShapeType="1"/>
            </p:cNvSpPr>
            <p:nvPr/>
          </p:nvSpPr>
          <p:spPr bwMode="auto">
            <a:xfrm>
              <a:off x="7914888" y="2543854"/>
              <a:ext cx="25400" cy="0"/>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70" name="Line 1941"/>
            <p:cNvSpPr>
              <a:spLocks noChangeShapeType="1"/>
            </p:cNvSpPr>
            <p:nvPr/>
          </p:nvSpPr>
          <p:spPr bwMode="auto">
            <a:xfrm flipV="1">
              <a:off x="7933937" y="2458129"/>
              <a:ext cx="0" cy="8572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71" name="Line 1943"/>
            <p:cNvSpPr>
              <a:spLocks noChangeShapeType="1"/>
            </p:cNvSpPr>
            <p:nvPr/>
          </p:nvSpPr>
          <p:spPr bwMode="auto">
            <a:xfrm flipV="1">
              <a:off x="8087925" y="2458129"/>
              <a:ext cx="0" cy="8572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72" name="Line 1944"/>
            <p:cNvSpPr>
              <a:spLocks noChangeShapeType="1"/>
            </p:cNvSpPr>
            <p:nvPr/>
          </p:nvSpPr>
          <p:spPr bwMode="auto">
            <a:xfrm>
              <a:off x="8068875" y="2543854"/>
              <a:ext cx="31750" cy="0"/>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73" name="Line 1945"/>
            <p:cNvSpPr>
              <a:spLocks noChangeShapeType="1"/>
            </p:cNvSpPr>
            <p:nvPr/>
          </p:nvSpPr>
          <p:spPr bwMode="auto">
            <a:xfrm flipV="1">
              <a:off x="8240325" y="2458129"/>
              <a:ext cx="0" cy="8572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74" name="Line 1946"/>
            <p:cNvSpPr>
              <a:spLocks noChangeShapeType="1"/>
            </p:cNvSpPr>
            <p:nvPr/>
          </p:nvSpPr>
          <p:spPr bwMode="auto">
            <a:xfrm>
              <a:off x="8227625" y="2543854"/>
              <a:ext cx="31750" cy="0"/>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75" name="Line 1947"/>
            <p:cNvSpPr>
              <a:spLocks noChangeShapeType="1"/>
            </p:cNvSpPr>
            <p:nvPr/>
          </p:nvSpPr>
          <p:spPr bwMode="auto">
            <a:xfrm flipV="1">
              <a:off x="5520937" y="223111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76" name="Line 1948"/>
            <p:cNvSpPr>
              <a:spLocks noChangeShapeType="1"/>
            </p:cNvSpPr>
            <p:nvPr/>
          </p:nvSpPr>
          <p:spPr bwMode="auto">
            <a:xfrm>
              <a:off x="5508237" y="2316841"/>
              <a:ext cx="25400" cy="0"/>
            </a:xfrm>
            <a:prstGeom prst="line">
              <a:avLst/>
            </a:prstGeom>
            <a:noFill/>
            <a:ln w="6350">
              <a:solidFill>
                <a:srgbClr val="785D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77" name="Line 1949"/>
            <p:cNvSpPr>
              <a:spLocks noChangeShapeType="1"/>
            </p:cNvSpPr>
            <p:nvPr/>
          </p:nvSpPr>
          <p:spPr bwMode="auto">
            <a:xfrm flipV="1">
              <a:off x="5603487" y="2267629"/>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78" name="Line 1950"/>
            <p:cNvSpPr>
              <a:spLocks noChangeShapeType="1"/>
            </p:cNvSpPr>
            <p:nvPr/>
          </p:nvSpPr>
          <p:spPr bwMode="auto">
            <a:xfrm>
              <a:off x="5590787" y="2353354"/>
              <a:ext cx="26988"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79" name="Line 1951"/>
            <p:cNvSpPr>
              <a:spLocks noChangeShapeType="1"/>
            </p:cNvSpPr>
            <p:nvPr/>
          </p:nvSpPr>
          <p:spPr bwMode="auto">
            <a:xfrm flipV="1">
              <a:off x="5706675" y="2297791"/>
              <a:ext cx="0" cy="87313"/>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80" name="Line 1952"/>
            <p:cNvSpPr>
              <a:spLocks noChangeShapeType="1"/>
            </p:cNvSpPr>
            <p:nvPr/>
          </p:nvSpPr>
          <p:spPr bwMode="auto">
            <a:xfrm>
              <a:off x="5693975" y="2385104"/>
              <a:ext cx="31750" cy="0"/>
            </a:xfrm>
            <a:prstGeom prst="line">
              <a:avLst/>
            </a:prstGeom>
            <a:noFill/>
            <a:ln w="6350">
              <a:solidFill>
                <a:srgbClr val="785D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81" name="Line 1953"/>
            <p:cNvSpPr>
              <a:spLocks noChangeShapeType="1"/>
            </p:cNvSpPr>
            <p:nvPr/>
          </p:nvSpPr>
          <p:spPr bwMode="auto">
            <a:xfrm flipV="1">
              <a:off x="5719375" y="2297791"/>
              <a:ext cx="0" cy="87313"/>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82" name="Line 1954"/>
            <p:cNvSpPr>
              <a:spLocks noChangeShapeType="1"/>
            </p:cNvSpPr>
            <p:nvPr/>
          </p:nvSpPr>
          <p:spPr bwMode="auto">
            <a:xfrm>
              <a:off x="5706675" y="2385104"/>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83" name="Line 1955"/>
            <p:cNvSpPr>
              <a:spLocks noChangeShapeType="1"/>
            </p:cNvSpPr>
            <p:nvPr/>
          </p:nvSpPr>
          <p:spPr bwMode="auto">
            <a:xfrm flipV="1">
              <a:off x="5738425" y="2316841"/>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84" name="Line 1956"/>
            <p:cNvSpPr>
              <a:spLocks noChangeShapeType="1"/>
            </p:cNvSpPr>
            <p:nvPr/>
          </p:nvSpPr>
          <p:spPr bwMode="auto">
            <a:xfrm>
              <a:off x="5725725" y="2402566"/>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85" name="Line 1957"/>
            <p:cNvSpPr>
              <a:spLocks noChangeShapeType="1"/>
            </p:cNvSpPr>
            <p:nvPr/>
          </p:nvSpPr>
          <p:spPr bwMode="auto">
            <a:xfrm flipV="1">
              <a:off x="5744775" y="2316841"/>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86" name="Line 1958"/>
            <p:cNvSpPr>
              <a:spLocks noChangeShapeType="1"/>
            </p:cNvSpPr>
            <p:nvPr/>
          </p:nvSpPr>
          <p:spPr bwMode="auto">
            <a:xfrm>
              <a:off x="5732075" y="2402566"/>
              <a:ext cx="3175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87" name="Line 1959"/>
            <p:cNvSpPr>
              <a:spLocks noChangeShapeType="1"/>
            </p:cNvSpPr>
            <p:nvPr/>
          </p:nvSpPr>
          <p:spPr bwMode="auto">
            <a:xfrm flipV="1">
              <a:off x="5763825" y="2316841"/>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88" name="Line 1960"/>
            <p:cNvSpPr>
              <a:spLocks noChangeShapeType="1"/>
            </p:cNvSpPr>
            <p:nvPr/>
          </p:nvSpPr>
          <p:spPr bwMode="auto">
            <a:xfrm>
              <a:off x="5751125" y="2402566"/>
              <a:ext cx="25400" cy="0"/>
            </a:xfrm>
            <a:prstGeom prst="line">
              <a:avLst/>
            </a:prstGeom>
            <a:noFill/>
            <a:ln w="6350">
              <a:solidFill>
                <a:srgbClr val="785D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89" name="Line 1961"/>
            <p:cNvSpPr>
              <a:spLocks noChangeShapeType="1"/>
            </p:cNvSpPr>
            <p:nvPr/>
          </p:nvSpPr>
          <p:spPr bwMode="auto">
            <a:xfrm flipV="1">
              <a:off x="5852725" y="2366054"/>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90" name="Line 1962"/>
            <p:cNvSpPr>
              <a:spLocks noChangeShapeType="1"/>
            </p:cNvSpPr>
            <p:nvPr/>
          </p:nvSpPr>
          <p:spPr bwMode="auto">
            <a:xfrm>
              <a:off x="5840025" y="2451779"/>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91" name="Line 1963"/>
            <p:cNvSpPr>
              <a:spLocks noChangeShapeType="1"/>
            </p:cNvSpPr>
            <p:nvPr/>
          </p:nvSpPr>
          <p:spPr bwMode="auto">
            <a:xfrm flipV="1">
              <a:off x="5949562" y="243431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92" name="Line 1964"/>
            <p:cNvSpPr>
              <a:spLocks noChangeShapeType="1"/>
            </p:cNvSpPr>
            <p:nvPr/>
          </p:nvSpPr>
          <p:spPr bwMode="auto">
            <a:xfrm>
              <a:off x="5936862" y="2520041"/>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93" name="Line 1965"/>
            <p:cNvSpPr>
              <a:spLocks noChangeShapeType="1"/>
            </p:cNvSpPr>
            <p:nvPr/>
          </p:nvSpPr>
          <p:spPr bwMode="auto">
            <a:xfrm flipV="1">
              <a:off x="5955912" y="243431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94" name="Line 1966"/>
            <p:cNvSpPr>
              <a:spLocks noChangeShapeType="1"/>
            </p:cNvSpPr>
            <p:nvPr/>
          </p:nvSpPr>
          <p:spPr bwMode="auto">
            <a:xfrm>
              <a:off x="5943212" y="2520041"/>
              <a:ext cx="3175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95" name="Line 1967"/>
            <p:cNvSpPr>
              <a:spLocks noChangeShapeType="1"/>
            </p:cNvSpPr>
            <p:nvPr/>
          </p:nvSpPr>
          <p:spPr bwMode="auto">
            <a:xfrm flipV="1">
              <a:off x="5968612" y="243431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96" name="Line 1968"/>
            <p:cNvSpPr>
              <a:spLocks noChangeShapeType="1"/>
            </p:cNvSpPr>
            <p:nvPr/>
          </p:nvSpPr>
          <p:spPr bwMode="auto">
            <a:xfrm>
              <a:off x="5949562" y="2520041"/>
              <a:ext cx="3175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97" name="Line 1969"/>
            <p:cNvSpPr>
              <a:spLocks noChangeShapeType="1"/>
            </p:cNvSpPr>
            <p:nvPr/>
          </p:nvSpPr>
          <p:spPr bwMode="auto">
            <a:xfrm flipV="1">
              <a:off x="6019412" y="2477179"/>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98" name="Line 1970"/>
            <p:cNvSpPr>
              <a:spLocks noChangeShapeType="1"/>
            </p:cNvSpPr>
            <p:nvPr/>
          </p:nvSpPr>
          <p:spPr bwMode="auto">
            <a:xfrm>
              <a:off x="6006712" y="2562904"/>
              <a:ext cx="25400" cy="0"/>
            </a:xfrm>
            <a:prstGeom prst="line">
              <a:avLst/>
            </a:prstGeom>
            <a:noFill/>
            <a:ln w="6350">
              <a:solidFill>
                <a:srgbClr val="785D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499" name="Line 1971"/>
            <p:cNvSpPr>
              <a:spLocks noChangeShapeType="1"/>
            </p:cNvSpPr>
            <p:nvPr/>
          </p:nvSpPr>
          <p:spPr bwMode="auto">
            <a:xfrm flipV="1">
              <a:off x="6038462" y="2513691"/>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00" name="Line 1972"/>
            <p:cNvSpPr>
              <a:spLocks noChangeShapeType="1"/>
            </p:cNvSpPr>
            <p:nvPr/>
          </p:nvSpPr>
          <p:spPr bwMode="auto">
            <a:xfrm>
              <a:off x="6025762" y="2599416"/>
              <a:ext cx="3175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01" name="Line 1973"/>
            <p:cNvSpPr>
              <a:spLocks noChangeShapeType="1"/>
            </p:cNvSpPr>
            <p:nvPr/>
          </p:nvSpPr>
          <p:spPr bwMode="auto">
            <a:xfrm flipV="1">
              <a:off x="6051162" y="2513691"/>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02" name="Line 1974"/>
            <p:cNvSpPr>
              <a:spLocks noChangeShapeType="1"/>
            </p:cNvSpPr>
            <p:nvPr/>
          </p:nvSpPr>
          <p:spPr bwMode="auto">
            <a:xfrm>
              <a:off x="6038462" y="2599416"/>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03" name="Line 1975"/>
            <p:cNvSpPr>
              <a:spLocks noChangeShapeType="1"/>
            </p:cNvSpPr>
            <p:nvPr/>
          </p:nvSpPr>
          <p:spPr bwMode="auto">
            <a:xfrm flipV="1">
              <a:off x="6101962" y="2526391"/>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04" name="Line 1976"/>
            <p:cNvSpPr>
              <a:spLocks noChangeShapeType="1"/>
            </p:cNvSpPr>
            <p:nvPr/>
          </p:nvSpPr>
          <p:spPr bwMode="auto">
            <a:xfrm>
              <a:off x="6089262" y="2612116"/>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05" name="Line 1977"/>
            <p:cNvSpPr>
              <a:spLocks noChangeShapeType="1"/>
            </p:cNvSpPr>
            <p:nvPr/>
          </p:nvSpPr>
          <p:spPr bwMode="auto">
            <a:xfrm flipV="1">
              <a:off x="6190862" y="2599416"/>
              <a:ext cx="0" cy="87313"/>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06" name="Line 1978"/>
            <p:cNvSpPr>
              <a:spLocks noChangeShapeType="1"/>
            </p:cNvSpPr>
            <p:nvPr/>
          </p:nvSpPr>
          <p:spPr bwMode="auto">
            <a:xfrm>
              <a:off x="6178162" y="2686729"/>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07" name="Line 1979"/>
            <p:cNvSpPr>
              <a:spLocks noChangeShapeType="1"/>
            </p:cNvSpPr>
            <p:nvPr/>
          </p:nvSpPr>
          <p:spPr bwMode="auto">
            <a:xfrm flipV="1">
              <a:off x="6216262" y="261846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08" name="Line 1980"/>
            <p:cNvSpPr>
              <a:spLocks noChangeShapeType="1"/>
            </p:cNvSpPr>
            <p:nvPr/>
          </p:nvSpPr>
          <p:spPr bwMode="auto">
            <a:xfrm>
              <a:off x="6197212" y="2704191"/>
              <a:ext cx="33338"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09" name="Line 1981"/>
            <p:cNvSpPr>
              <a:spLocks noChangeShapeType="1"/>
            </p:cNvSpPr>
            <p:nvPr/>
          </p:nvSpPr>
          <p:spPr bwMode="auto">
            <a:xfrm flipV="1">
              <a:off x="6236900" y="261846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10" name="Line 1982"/>
            <p:cNvSpPr>
              <a:spLocks noChangeShapeType="1"/>
            </p:cNvSpPr>
            <p:nvPr/>
          </p:nvSpPr>
          <p:spPr bwMode="auto">
            <a:xfrm>
              <a:off x="6224200" y="2704191"/>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11" name="Line 1983"/>
            <p:cNvSpPr>
              <a:spLocks noChangeShapeType="1"/>
            </p:cNvSpPr>
            <p:nvPr/>
          </p:nvSpPr>
          <p:spPr bwMode="auto">
            <a:xfrm flipV="1">
              <a:off x="6243250" y="261846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12" name="Line 1984"/>
            <p:cNvSpPr>
              <a:spLocks noChangeShapeType="1"/>
            </p:cNvSpPr>
            <p:nvPr/>
          </p:nvSpPr>
          <p:spPr bwMode="auto">
            <a:xfrm>
              <a:off x="6230550" y="2704191"/>
              <a:ext cx="3175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13" name="Line 1985"/>
            <p:cNvSpPr>
              <a:spLocks noChangeShapeType="1"/>
            </p:cNvSpPr>
            <p:nvPr/>
          </p:nvSpPr>
          <p:spPr bwMode="auto">
            <a:xfrm flipV="1">
              <a:off x="6249600" y="261846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14" name="Line 1986"/>
            <p:cNvSpPr>
              <a:spLocks noChangeShapeType="1"/>
            </p:cNvSpPr>
            <p:nvPr/>
          </p:nvSpPr>
          <p:spPr bwMode="auto">
            <a:xfrm>
              <a:off x="6236900" y="2704191"/>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15" name="Line 1987"/>
            <p:cNvSpPr>
              <a:spLocks noChangeShapeType="1"/>
            </p:cNvSpPr>
            <p:nvPr/>
          </p:nvSpPr>
          <p:spPr bwMode="auto">
            <a:xfrm flipV="1">
              <a:off x="6255950" y="261846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16" name="Line 1988"/>
            <p:cNvSpPr>
              <a:spLocks noChangeShapeType="1"/>
            </p:cNvSpPr>
            <p:nvPr/>
          </p:nvSpPr>
          <p:spPr bwMode="auto">
            <a:xfrm>
              <a:off x="6236900" y="2704191"/>
              <a:ext cx="3175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17" name="Line 1989"/>
            <p:cNvSpPr>
              <a:spLocks noChangeShapeType="1"/>
            </p:cNvSpPr>
            <p:nvPr/>
          </p:nvSpPr>
          <p:spPr bwMode="auto">
            <a:xfrm flipV="1">
              <a:off x="6255950" y="261846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18" name="Line 1990"/>
            <p:cNvSpPr>
              <a:spLocks noChangeShapeType="1"/>
            </p:cNvSpPr>
            <p:nvPr/>
          </p:nvSpPr>
          <p:spPr bwMode="auto">
            <a:xfrm>
              <a:off x="6243250" y="2704191"/>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19" name="Line 1991"/>
            <p:cNvSpPr>
              <a:spLocks noChangeShapeType="1"/>
            </p:cNvSpPr>
            <p:nvPr/>
          </p:nvSpPr>
          <p:spPr bwMode="auto">
            <a:xfrm flipV="1">
              <a:off x="6262300" y="261846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20" name="Line 1992"/>
            <p:cNvSpPr>
              <a:spLocks noChangeShapeType="1"/>
            </p:cNvSpPr>
            <p:nvPr/>
          </p:nvSpPr>
          <p:spPr bwMode="auto">
            <a:xfrm>
              <a:off x="6249600" y="2704191"/>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21" name="Line 1993"/>
            <p:cNvSpPr>
              <a:spLocks noChangeShapeType="1"/>
            </p:cNvSpPr>
            <p:nvPr/>
          </p:nvSpPr>
          <p:spPr bwMode="auto">
            <a:xfrm flipV="1">
              <a:off x="6275000" y="263751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22" name="Line 1994"/>
            <p:cNvSpPr>
              <a:spLocks noChangeShapeType="1"/>
            </p:cNvSpPr>
            <p:nvPr/>
          </p:nvSpPr>
          <p:spPr bwMode="auto">
            <a:xfrm>
              <a:off x="6262300" y="2723241"/>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23" name="Line 1995"/>
            <p:cNvSpPr>
              <a:spLocks noChangeShapeType="1"/>
            </p:cNvSpPr>
            <p:nvPr/>
          </p:nvSpPr>
          <p:spPr bwMode="auto">
            <a:xfrm flipV="1">
              <a:off x="6287700" y="263751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24" name="Line 1996"/>
            <p:cNvSpPr>
              <a:spLocks noChangeShapeType="1"/>
            </p:cNvSpPr>
            <p:nvPr/>
          </p:nvSpPr>
          <p:spPr bwMode="auto">
            <a:xfrm>
              <a:off x="6275000" y="2723241"/>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25" name="Line 1997"/>
            <p:cNvSpPr>
              <a:spLocks noChangeShapeType="1"/>
            </p:cNvSpPr>
            <p:nvPr/>
          </p:nvSpPr>
          <p:spPr bwMode="auto">
            <a:xfrm flipV="1">
              <a:off x="6300400" y="263751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26" name="Line 1998"/>
            <p:cNvSpPr>
              <a:spLocks noChangeShapeType="1"/>
            </p:cNvSpPr>
            <p:nvPr/>
          </p:nvSpPr>
          <p:spPr bwMode="auto">
            <a:xfrm>
              <a:off x="6281350" y="2723241"/>
              <a:ext cx="3175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27" name="Line 1999"/>
            <p:cNvSpPr>
              <a:spLocks noChangeShapeType="1"/>
            </p:cNvSpPr>
            <p:nvPr/>
          </p:nvSpPr>
          <p:spPr bwMode="auto">
            <a:xfrm flipV="1">
              <a:off x="6344850" y="2661329"/>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28" name="Line 2000"/>
            <p:cNvSpPr>
              <a:spLocks noChangeShapeType="1"/>
            </p:cNvSpPr>
            <p:nvPr/>
          </p:nvSpPr>
          <p:spPr bwMode="auto">
            <a:xfrm>
              <a:off x="6332150" y="2747054"/>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29" name="Line 2001"/>
            <p:cNvSpPr>
              <a:spLocks noChangeShapeType="1"/>
            </p:cNvSpPr>
            <p:nvPr/>
          </p:nvSpPr>
          <p:spPr bwMode="auto">
            <a:xfrm flipV="1">
              <a:off x="6351200" y="2661329"/>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30" name="Line 2002"/>
            <p:cNvSpPr>
              <a:spLocks noChangeShapeType="1"/>
            </p:cNvSpPr>
            <p:nvPr/>
          </p:nvSpPr>
          <p:spPr bwMode="auto">
            <a:xfrm>
              <a:off x="6338500" y="2747054"/>
              <a:ext cx="3175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31" name="Line 2003"/>
            <p:cNvSpPr>
              <a:spLocks noChangeShapeType="1"/>
            </p:cNvSpPr>
            <p:nvPr/>
          </p:nvSpPr>
          <p:spPr bwMode="auto">
            <a:xfrm flipV="1">
              <a:off x="6357550" y="2661329"/>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32" name="Line 2004"/>
            <p:cNvSpPr>
              <a:spLocks noChangeShapeType="1"/>
            </p:cNvSpPr>
            <p:nvPr/>
          </p:nvSpPr>
          <p:spPr bwMode="auto">
            <a:xfrm>
              <a:off x="6344850" y="2747054"/>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33" name="Line 2005"/>
            <p:cNvSpPr>
              <a:spLocks noChangeShapeType="1"/>
            </p:cNvSpPr>
            <p:nvPr/>
          </p:nvSpPr>
          <p:spPr bwMode="auto">
            <a:xfrm flipV="1">
              <a:off x="6382950" y="2691491"/>
              <a:ext cx="0" cy="87313"/>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34" name="Line 2006"/>
            <p:cNvSpPr>
              <a:spLocks noChangeShapeType="1"/>
            </p:cNvSpPr>
            <p:nvPr/>
          </p:nvSpPr>
          <p:spPr bwMode="auto">
            <a:xfrm>
              <a:off x="6363900" y="2778804"/>
              <a:ext cx="3175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35" name="Line 2007"/>
            <p:cNvSpPr>
              <a:spLocks noChangeShapeType="1"/>
            </p:cNvSpPr>
            <p:nvPr/>
          </p:nvSpPr>
          <p:spPr bwMode="auto">
            <a:xfrm flipV="1">
              <a:off x="6389300" y="2691491"/>
              <a:ext cx="0" cy="87313"/>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36" name="Line 2008"/>
            <p:cNvSpPr>
              <a:spLocks noChangeShapeType="1"/>
            </p:cNvSpPr>
            <p:nvPr/>
          </p:nvSpPr>
          <p:spPr bwMode="auto">
            <a:xfrm>
              <a:off x="6376600" y="2778804"/>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37" name="Line 2009"/>
            <p:cNvSpPr>
              <a:spLocks noChangeShapeType="1"/>
            </p:cNvSpPr>
            <p:nvPr/>
          </p:nvSpPr>
          <p:spPr bwMode="auto">
            <a:xfrm flipV="1">
              <a:off x="6395650" y="2691491"/>
              <a:ext cx="0" cy="87313"/>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38" name="Line 2010"/>
            <p:cNvSpPr>
              <a:spLocks noChangeShapeType="1"/>
            </p:cNvSpPr>
            <p:nvPr/>
          </p:nvSpPr>
          <p:spPr bwMode="auto">
            <a:xfrm>
              <a:off x="6382950" y="2778804"/>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39" name="Line 2011"/>
            <p:cNvSpPr>
              <a:spLocks noChangeShapeType="1"/>
            </p:cNvSpPr>
            <p:nvPr/>
          </p:nvSpPr>
          <p:spPr bwMode="auto">
            <a:xfrm flipV="1">
              <a:off x="6402000" y="2691491"/>
              <a:ext cx="0" cy="87313"/>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40" name="Line 2012"/>
            <p:cNvSpPr>
              <a:spLocks noChangeShapeType="1"/>
            </p:cNvSpPr>
            <p:nvPr/>
          </p:nvSpPr>
          <p:spPr bwMode="auto">
            <a:xfrm>
              <a:off x="6389300" y="2778804"/>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41" name="Line 2013"/>
            <p:cNvSpPr>
              <a:spLocks noChangeShapeType="1"/>
            </p:cNvSpPr>
            <p:nvPr/>
          </p:nvSpPr>
          <p:spPr bwMode="auto">
            <a:xfrm flipV="1">
              <a:off x="6408350" y="2691491"/>
              <a:ext cx="0" cy="87313"/>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42" name="Line 2014"/>
            <p:cNvSpPr>
              <a:spLocks noChangeShapeType="1"/>
            </p:cNvSpPr>
            <p:nvPr/>
          </p:nvSpPr>
          <p:spPr bwMode="auto">
            <a:xfrm>
              <a:off x="6395650" y="2778804"/>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43" name="Line 2015"/>
            <p:cNvSpPr>
              <a:spLocks noChangeShapeType="1"/>
            </p:cNvSpPr>
            <p:nvPr/>
          </p:nvSpPr>
          <p:spPr bwMode="auto">
            <a:xfrm flipV="1">
              <a:off x="6408350" y="2691491"/>
              <a:ext cx="0" cy="87313"/>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44" name="Line 2016"/>
            <p:cNvSpPr>
              <a:spLocks noChangeShapeType="1"/>
            </p:cNvSpPr>
            <p:nvPr/>
          </p:nvSpPr>
          <p:spPr bwMode="auto">
            <a:xfrm>
              <a:off x="6395650" y="2778804"/>
              <a:ext cx="3175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45" name="Line 2017"/>
            <p:cNvSpPr>
              <a:spLocks noChangeShapeType="1"/>
            </p:cNvSpPr>
            <p:nvPr/>
          </p:nvSpPr>
          <p:spPr bwMode="auto">
            <a:xfrm flipV="1">
              <a:off x="6414700" y="2691491"/>
              <a:ext cx="0" cy="87313"/>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46" name="Line 2018"/>
            <p:cNvSpPr>
              <a:spLocks noChangeShapeType="1"/>
            </p:cNvSpPr>
            <p:nvPr/>
          </p:nvSpPr>
          <p:spPr bwMode="auto">
            <a:xfrm>
              <a:off x="6402000" y="2778804"/>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47" name="Line 2019"/>
            <p:cNvSpPr>
              <a:spLocks noChangeShapeType="1"/>
            </p:cNvSpPr>
            <p:nvPr/>
          </p:nvSpPr>
          <p:spPr bwMode="auto">
            <a:xfrm flipV="1">
              <a:off x="6427400" y="2691491"/>
              <a:ext cx="0" cy="87313"/>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48" name="Line 2020"/>
            <p:cNvSpPr>
              <a:spLocks noChangeShapeType="1"/>
            </p:cNvSpPr>
            <p:nvPr/>
          </p:nvSpPr>
          <p:spPr bwMode="auto">
            <a:xfrm>
              <a:off x="6414700" y="2778804"/>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49" name="Line 2021"/>
            <p:cNvSpPr>
              <a:spLocks noChangeShapeType="1"/>
            </p:cNvSpPr>
            <p:nvPr/>
          </p:nvSpPr>
          <p:spPr bwMode="auto">
            <a:xfrm flipV="1">
              <a:off x="6427400" y="2691491"/>
              <a:ext cx="0" cy="87313"/>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50" name="Line 2022"/>
            <p:cNvSpPr>
              <a:spLocks noChangeShapeType="1"/>
            </p:cNvSpPr>
            <p:nvPr/>
          </p:nvSpPr>
          <p:spPr bwMode="auto">
            <a:xfrm>
              <a:off x="6414700" y="2778804"/>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51" name="Line 2023"/>
            <p:cNvSpPr>
              <a:spLocks noChangeShapeType="1"/>
            </p:cNvSpPr>
            <p:nvPr/>
          </p:nvSpPr>
          <p:spPr bwMode="auto">
            <a:xfrm flipV="1">
              <a:off x="6433750" y="2691491"/>
              <a:ext cx="0" cy="87313"/>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52" name="Line 2024"/>
            <p:cNvSpPr>
              <a:spLocks noChangeShapeType="1"/>
            </p:cNvSpPr>
            <p:nvPr/>
          </p:nvSpPr>
          <p:spPr bwMode="auto">
            <a:xfrm>
              <a:off x="6421050" y="2778804"/>
              <a:ext cx="3175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53" name="Line 2025"/>
            <p:cNvSpPr>
              <a:spLocks noChangeShapeType="1"/>
            </p:cNvSpPr>
            <p:nvPr/>
          </p:nvSpPr>
          <p:spPr bwMode="auto">
            <a:xfrm flipV="1">
              <a:off x="6440100" y="2691491"/>
              <a:ext cx="0" cy="87313"/>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54" name="Line 2026"/>
            <p:cNvSpPr>
              <a:spLocks noChangeShapeType="1"/>
            </p:cNvSpPr>
            <p:nvPr/>
          </p:nvSpPr>
          <p:spPr bwMode="auto">
            <a:xfrm>
              <a:off x="6427400" y="2778804"/>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55" name="Line 2027"/>
            <p:cNvSpPr>
              <a:spLocks noChangeShapeType="1"/>
            </p:cNvSpPr>
            <p:nvPr/>
          </p:nvSpPr>
          <p:spPr bwMode="auto">
            <a:xfrm flipV="1">
              <a:off x="6446450" y="2691491"/>
              <a:ext cx="0" cy="87313"/>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56" name="Line 2028"/>
            <p:cNvSpPr>
              <a:spLocks noChangeShapeType="1"/>
            </p:cNvSpPr>
            <p:nvPr/>
          </p:nvSpPr>
          <p:spPr bwMode="auto">
            <a:xfrm>
              <a:off x="6433750" y="2778804"/>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57" name="Line 2029"/>
            <p:cNvSpPr>
              <a:spLocks noChangeShapeType="1"/>
            </p:cNvSpPr>
            <p:nvPr/>
          </p:nvSpPr>
          <p:spPr bwMode="auto">
            <a:xfrm flipV="1">
              <a:off x="6446450" y="2691491"/>
              <a:ext cx="0" cy="87313"/>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58" name="Line 2030"/>
            <p:cNvSpPr>
              <a:spLocks noChangeShapeType="1"/>
            </p:cNvSpPr>
            <p:nvPr/>
          </p:nvSpPr>
          <p:spPr bwMode="auto">
            <a:xfrm>
              <a:off x="6433750" y="2778804"/>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59" name="Line 2031"/>
            <p:cNvSpPr>
              <a:spLocks noChangeShapeType="1"/>
            </p:cNvSpPr>
            <p:nvPr/>
          </p:nvSpPr>
          <p:spPr bwMode="auto">
            <a:xfrm flipV="1">
              <a:off x="6452800" y="2704191"/>
              <a:ext cx="0" cy="87313"/>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60" name="Line 2032"/>
            <p:cNvSpPr>
              <a:spLocks noChangeShapeType="1"/>
            </p:cNvSpPr>
            <p:nvPr/>
          </p:nvSpPr>
          <p:spPr bwMode="auto">
            <a:xfrm>
              <a:off x="6440100" y="2791504"/>
              <a:ext cx="3175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61" name="Line 2033"/>
            <p:cNvSpPr>
              <a:spLocks noChangeShapeType="1"/>
            </p:cNvSpPr>
            <p:nvPr/>
          </p:nvSpPr>
          <p:spPr bwMode="auto">
            <a:xfrm flipV="1">
              <a:off x="6459150" y="2691491"/>
              <a:ext cx="0" cy="87313"/>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62" name="Line 2034"/>
            <p:cNvSpPr>
              <a:spLocks noChangeShapeType="1"/>
            </p:cNvSpPr>
            <p:nvPr/>
          </p:nvSpPr>
          <p:spPr bwMode="auto">
            <a:xfrm>
              <a:off x="6446450" y="2778804"/>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63" name="Line 2035"/>
            <p:cNvSpPr>
              <a:spLocks noChangeShapeType="1"/>
            </p:cNvSpPr>
            <p:nvPr/>
          </p:nvSpPr>
          <p:spPr bwMode="auto">
            <a:xfrm flipV="1">
              <a:off x="6465500" y="2704191"/>
              <a:ext cx="0" cy="87313"/>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64" name="Line 2036"/>
            <p:cNvSpPr>
              <a:spLocks noChangeShapeType="1"/>
            </p:cNvSpPr>
            <p:nvPr/>
          </p:nvSpPr>
          <p:spPr bwMode="auto">
            <a:xfrm>
              <a:off x="6446450" y="2791504"/>
              <a:ext cx="3175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65" name="Line 2037"/>
            <p:cNvSpPr>
              <a:spLocks noChangeShapeType="1"/>
            </p:cNvSpPr>
            <p:nvPr/>
          </p:nvSpPr>
          <p:spPr bwMode="auto">
            <a:xfrm flipV="1">
              <a:off x="6465500" y="2704191"/>
              <a:ext cx="0" cy="87313"/>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66" name="Line 2038"/>
            <p:cNvSpPr>
              <a:spLocks noChangeShapeType="1"/>
            </p:cNvSpPr>
            <p:nvPr/>
          </p:nvSpPr>
          <p:spPr bwMode="auto">
            <a:xfrm>
              <a:off x="6452800" y="2791504"/>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67" name="Line 2039"/>
            <p:cNvSpPr>
              <a:spLocks noChangeShapeType="1"/>
            </p:cNvSpPr>
            <p:nvPr/>
          </p:nvSpPr>
          <p:spPr bwMode="auto">
            <a:xfrm flipV="1">
              <a:off x="6490900" y="2735941"/>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68" name="Line 2040"/>
            <p:cNvSpPr>
              <a:spLocks noChangeShapeType="1"/>
            </p:cNvSpPr>
            <p:nvPr/>
          </p:nvSpPr>
          <p:spPr bwMode="auto">
            <a:xfrm>
              <a:off x="6478200" y="2821666"/>
              <a:ext cx="3175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69" name="Line 2041"/>
            <p:cNvSpPr>
              <a:spLocks noChangeShapeType="1"/>
            </p:cNvSpPr>
            <p:nvPr/>
          </p:nvSpPr>
          <p:spPr bwMode="auto">
            <a:xfrm flipV="1">
              <a:off x="6503600" y="2735941"/>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70" name="Line 2042"/>
            <p:cNvSpPr>
              <a:spLocks noChangeShapeType="1"/>
            </p:cNvSpPr>
            <p:nvPr/>
          </p:nvSpPr>
          <p:spPr bwMode="auto">
            <a:xfrm>
              <a:off x="6484550" y="2821666"/>
              <a:ext cx="3175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71" name="Line 2043"/>
            <p:cNvSpPr>
              <a:spLocks noChangeShapeType="1"/>
            </p:cNvSpPr>
            <p:nvPr/>
          </p:nvSpPr>
          <p:spPr bwMode="auto">
            <a:xfrm flipV="1">
              <a:off x="6503600" y="2735941"/>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72" name="Line 2044"/>
            <p:cNvSpPr>
              <a:spLocks noChangeShapeType="1"/>
            </p:cNvSpPr>
            <p:nvPr/>
          </p:nvSpPr>
          <p:spPr bwMode="auto">
            <a:xfrm>
              <a:off x="6490900" y="2821666"/>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73" name="Line 2045"/>
            <p:cNvSpPr>
              <a:spLocks noChangeShapeType="1"/>
            </p:cNvSpPr>
            <p:nvPr/>
          </p:nvSpPr>
          <p:spPr bwMode="auto">
            <a:xfrm flipV="1">
              <a:off x="6509950" y="2735941"/>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74" name="Line 2046"/>
            <p:cNvSpPr>
              <a:spLocks noChangeShapeType="1"/>
            </p:cNvSpPr>
            <p:nvPr/>
          </p:nvSpPr>
          <p:spPr bwMode="auto">
            <a:xfrm>
              <a:off x="6497250" y="2821666"/>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75" name="Line 2047"/>
            <p:cNvSpPr>
              <a:spLocks noChangeShapeType="1"/>
            </p:cNvSpPr>
            <p:nvPr/>
          </p:nvSpPr>
          <p:spPr bwMode="auto">
            <a:xfrm flipV="1">
              <a:off x="6516300" y="2735941"/>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76" name="Line 2048"/>
            <p:cNvSpPr>
              <a:spLocks noChangeShapeType="1"/>
            </p:cNvSpPr>
            <p:nvPr/>
          </p:nvSpPr>
          <p:spPr bwMode="auto">
            <a:xfrm>
              <a:off x="6503600" y="2821666"/>
              <a:ext cx="26988"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77" name="Line 2049"/>
            <p:cNvSpPr>
              <a:spLocks noChangeShapeType="1"/>
            </p:cNvSpPr>
            <p:nvPr/>
          </p:nvSpPr>
          <p:spPr bwMode="auto">
            <a:xfrm flipV="1">
              <a:off x="6522650" y="2735941"/>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78" name="Line 2050"/>
            <p:cNvSpPr>
              <a:spLocks noChangeShapeType="1"/>
            </p:cNvSpPr>
            <p:nvPr/>
          </p:nvSpPr>
          <p:spPr bwMode="auto">
            <a:xfrm>
              <a:off x="6509950" y="2821666"/>
              <a:ext cx="26988"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79" name="Line 2051"/>
            <p:cNvSpPr>
              <a:spLocks noChangeShapeType="1"/>
            </p:cNvSpPr>
            <p:nvPr/>
          </p:nvSpPr>
          <p:spPr bwMode="auto">
            <a:xfrm flipV="1">
              <a:off x="6522650" y="2747054"/>
              <a:ext cx="0" cy="87313"/>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80" name="Line 2052"/>
            <p:cNvSpPr>
              <a:spLocks noChangeShapeType="1"/>
            </p:cNvSpPr>
            <p:nvPr/>
          </p:nvSpPr>
          <p:spPr bwMode="auto">
            <a:xfrm>
              <a:off x="6509950" y="2834366"/>
              <a:ext cx="26988"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81" name="Line 2053"/>
            <p:cNvSpPr>
              <a:spLocks noChangeShapeType="1"/>
            </p:cNvSpPr>
            <p:nvPr/>
          </p:nvSpPr>
          <p:spPr bwMode="auto">
            <a:xfrm flipV="1">
              <a:off x="6536937" y="2735941"/>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82" name="Line 2054"/>
            <p:cNvSpPr>
              <a:spLocks noChangeShapeType="1"/>
            </p:cNvSpPr>
            <p:nvPr/>
          </p:nvSpPr>
          <p:spPr bwMode="auto">
            <a:xfrm>
              <a:off x="6516300" y="2821666"/>
              <a:ext cx="33338"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83" name="Line 2055"/>
            <p:cNvSpPr>
              <a:spLocks noChangeShapeType="1"/>
            </p:cNvSpPr>
            <p:nvPr/>
          </p:nvSpPr>
          <p:spPr bwMode="auto">
            <a:xfrm flipV="1">
              <a:off x="6543287" y="2735941"/>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84" name="Line 2056"/>
            <p:cNvSpPr>
              <a:spLocks noChangeShapeType="1"/>
            </p:cNvSpPr>
            <p:nvPr/>
          </p:nvSpPr>
          <p:spPr bwMode="auto">
            <a:xfrm>
              <a:off x="6530587" y="2821666"/>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85" name="Line 2057"/>
            <p:cNvSpPr>
              <a:spLocks noChangeShapeType="1"/>
            </p:cNvSpPr>
            <p:nvPr/>
          </p:nvSpPr>
          <p:spPr bwMode="auto">
            <a:xfrm flipV="1">
              <a:off x="6549637" y="2772454"/>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86" name="Line 2058"/>
            <p:cNvSpPr>
              <a:spLocks noChangeShapeType="1"/>
            </p:cNvSpPr>
            <p:nvPr/>
          </p:nvSpPr>
          <p:spPr bwMode="auto">
            <a:xfrm>
              <a:off x="6530587" y="2858179"/>
              <a:ext cx="3175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87" name="Line 2059"/>
            <p:cNvSpPr>
              <a:spLocks noChangeShapeType="1"/>
            </p:cNvSpPr>
            <p:nvPr/>
          </p:nvSpPr>
          <p:spPr bwMode="auto">
            <a:xfrm flipV="1">
              <a:off x="6555987" y="2735941"/>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88" name="Line 2060"/>
            <p:cNvSpPr>
              <a:spLocks noChangeShapeType="1"/>
            </p:cNvSpPr>
            <p:nvPr/>
          </p:nvSpPr>
          <p:spPr bwMode="auto">
            <a:xfrm>
              <a:off x="6543287" y="2821666"/>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89" name="Line 2061"/>
            <p:cNvSpPr>
              <a:spLocks noChangeShapeType="1"/>
            </p:cNvSpPr>
            <p:nvPr/>
          </p:nvSpPr>
          <p:spPr bwMode="auto">
            <a:xfrm flipV="1">
              <a:off x="6562337" y="2785154"/>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90" name="Line 2062"/>
            <p:cNvSpPr>
              <a:spLocks noChangeShapeType="1"/>
            </p:cNvSpPr>
            <p:nvPr/>
          </p:nvSpPr>
          <p:spPr bwMode="auto">
            <a:xfrm>
              <a:off x="6549637" y="2870879"/>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91" name="Line 2063"/>
            <p:cNvSpPr>
              <a:spLocks noChangeShapeType="1"/>
            </p:cNvSpPr>
            <p:nvPr/>
          </p:nvSpPr>
          <p:spPr bwMode="auto">
            <a:xfrm flipV="1">
              <a:off x="6575037" y="2785154"/>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92" name="Line 2064"/>
            <p:cNvSpPr>
              <a:spLocks noChangeShapeType="1"/>
            </p:cNvSpPr>
            <p:nvPr/>
          </p:nvSpPr>
          <p:spPr bwMode="auto">
            <a:xfrm>
              <a:off x="6562337" y="2870879"/>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93" name="Line 2065"/>
            <p:cNvSpPr>
              <a:spLocks noChangeShapeType="1"/>
            </p:cNvSpPr>
            <p:nvPr/>
          </p:nvSpPr>
          <p:spPr bwMode="auto">
            <a:xfrm flipV="1">
              <a:off x="6594087" y="281531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94" name="Line 2066"/>
            <p:cNvSpPr>
              <a:spLocks noChangeShapeType="1"/>
            </p:cNvSpPr>
            <p:nvPr/>
          </p:nvSpPr>
          <p:spPr bwMode="auto">
            <a:xfrm>
              <a:off x="6581387" y="2901041"/>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95" name="Line 2067"/>
            <p:cNvSpPr>
              <a:spLocks noChangeShapeType="1"/>
            </p:cNvSpPr>
            <p:nvPr/>
          </p:nvSpPr>
          <p:spPr bwMode="auto">
            <a:xfrm flipV="1">
              <a:off x="6600437" y="281531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96" name="Line 2068"/>
            <p:cNvSpPr>
              <a:spLocks noChangeShapeType="1"/>
            </p:cNvSpPr>
            <p:nvPr/>
          </p:nvSpPr>
          <p:spPr bwMode="auto">
            <a:xfrm>
              <a:off x="6587737" y="2901041"/>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97" name="Line 2069"/>
            <p:cNvSpPr>
              <a:spLocks noChangeShapeType="1"/>
            </p:cNvSpPr>
            <p:nvPr/>
          </p:nvSpPr>
          <p:spPr bwMode="auto">
            <a:xfrm flipV="1">
              <a:off x="6606787" y="282801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98" name="Line 2070"/>
            <p:cNvSpPr>
              <a:spLocks noChangeShapeType="1"/>
            </p:cNvSpPr>
            <p:nvPr/>
          </p:nvSpPr>
          <p:spPr bwMode="auto">
            <a:xfrm>
              <a:off x="6594087" y="2913741"/>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599" name="Line 2071"/>
            <p:cNvSpPr>
              <a:spLocks noChangeShapeType="1"/>
            </p:cNvSpPr>
            <p:nvPr/>
          </p:nvSpPr>
          <p:spPr bwMode="auto">
            <a:xfrm flipV="1">
              <a:off x="6619487" y="282801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00" name="Line 2072"/>
            <p:cNvSpPr>
              <a:spLocks noChangeShapeType="1"/>
            </p:cNvSpPr>
            <p:nvPr/>
          </p:nvSpPr>
          <p:spPr bwMode="auto">
            <a:xfrm>
              <a:off x="6606787" y="2913741"/>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01" name="Line 2073"/>
            <p:cNvSpPr>
              <a:spLocks noChangeShapeType="1"/>
            </p:cNvSpPr>
            <p:nvPr/>
          </p:nvSpPr>
          <p:spPr bwMode="auto">
            <a:xfrm flipV="1">
              <a:off x="6625837" y="282801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02" name="Line 2074"/>
            <p:cNvSpPr>
              <a:spLocks noChangeShapeType="1"/>
            </p:cNvSpPr>
            <p:nvPr/>
          </p:nvSpPr>
          <p:spPr bwMode="auto">
            <a:xfrm>
              <a:off x="6613137" y="2913741"/>
              <a:ext cx="3175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03" name="Line 2075"/>
            <p:cNvSpPr>
              <a:spLocks noChangeShapeType="1"/>
            </p:cNvSpPr>
            <p:nvPr/>
          </p:nvSpPr>
          <p:spPr bwMode="auto">
            <a:xfrm flipV="1">
              <a:off x="6638537" y="282801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04" name="Line 2076"/>
            <p:cNvSpPr>
              <a:spLocks noChangeShapeType="1"/>
            </p:cNvSpPr>
            <p:nvPr/>
          </p:nvSpPr>
          <p:spPr bwMode="auto">
            <a:xfrm>
              <a:off x="6625837" y="2913741"/>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05" name="Line 2077"/>
            <p:cNvSpPr>
              <a:spLocks noChangeShapeType="1"/>
            </p:cNvSpPr>
            <p:nvPr/>
          </p:nvSpPr>
          <p:spPr bwMode="auto">
            <a:xfrm flipV="1">
              <a:off x="6638537" y="282801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06" name="Line 2078"/>
            <p:cNvSpPr>
              <a:spLocks noChangeShapeType="1"/>
            </p:cNvSpPr>
            <p:nvPr/>
          </p:nvSpPr>
          <p:spPr bwMode="auto">
            <a:xfrm>
              <a:off x="6625837" y="2913741"/>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07" name="Line 2079"/>
            <p:cNvSpPr>
              <a:spLocks noChangeShapeType="1"/>
            </p:cNvSpPr>
            <p:nvPr/>
          </p:nvSpPr>
          <p:spPr bwMode="auto">
            <a:xfrm flipV="1">
              <a:off x="6651237" y="284071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08" name="Line 2080"/>
            <p:cNvSpPr>
              <a:spLocks noChangeShapeType="1"/>
            </p:cNvSpPr>
            <p:nvPr/>
          </p:nvSpPr>
          <p:spPr bwMode="auto">
            <a:xfrm>
              <a:off x="6638537" y="2926441"/>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09" name="Line 2081"/>
            <p:cNvSpPr>
              <a:spLocks noChangeShapeType="1"/>
            </p:cNvSpPr>
            <p:nvPr/>
          </p:nvSpPr>
          <p:spPr bwMode="auto">
            <a:xfrm flipV="1">
              <a:off x="6682987" y="284071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10" name="Line 2082"/>
            <p:cNvSpPr>
              <a:spLocks noChangeShapeType="1"/>
            </p:cNvSpPr>
            <p:nvPr/>
          </p:nvSpPr>
          <p:spPr bwMode="auto">
            <a:xfrm>
              <a:off x="6670287" y="2926441"/>
              <a:ext cx="25400" cy="0"/>
            </a:xfrm>
            <a:prstGeom prst="line">
              <a:avLst/>
            </a:prstGeom>
            <a:noFill/>
            <a:ln w="6350">
              <a:solidFill>
                <a:srgbClr val="785D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11" name="Line 2083"/>
            <p:cNvSpPr>
              <a:spLocks noChangeShapeType="1"/>
            </p:cNvSpPr>
            <p:nvPr/>
          </p:nvSpPr>
          <p:spPr bwMode="auto">
            <a:xfrm flipV="1">
              <a:off x="6695687" y="284071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12" name="Line 2084"/>
            <p:cNvSpPr>
              <a:spLocks noChangeShapeType="1"/>
            </p:cNvSpPr>
            <p:nvPr/>
          </p:nvSpPr>
          <p:spPr bwMode="auto">
            <a:xfrm>
              <a:off x="6682987" y="2926441"/>
              <a:ext cx="25400" cy="0"/>
            </a:xfrm>
            <a:prstGeom prst="line">
              <a:avLst/>
            </a:prstGeom>
            <a:noFill/>
            <a:ln w="6350">
              <a:solidFill>
                <a:srgbClr val="785D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13" name="Line 2085"/>
            <p:cNvSpPr>
              <a:spLocks noChangeShapeType="1"/>
            </p:cNvSpPr>
            <p:nvPr/>
          </p:nvSpPr>
          <p:spPr bwMode="auto">
            <a:xfrm flipV="1">
              <a:off x="6702037" y="284071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14" name="Line 2086"/>
            <p:cNvSpPr>
              <a:spLocks noChangeShapeType="1"/>
            </p:cNvSpPr>
            <p:nvPr/>
          </p:nvSpPr>
          <p:spPr bwMode="auto">
            <a:xfrm>
              <a:off x="6689337" y="2926441"/>
              <a:ext cx="3175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15" name="Line 2087"/>
            <p:cNvSpPr>
              <a:spLocks noChangeShapeType="1"/>
            </p:cNvSpPr>
            <p:nvPr/>
          </p:nvSpPr>
          <p:spPr bwMode="auto">
            <a:xfrm flipV="1">
              <a:off x="6714737" y="2858179"/>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16" name="Line 2088"/>
            <p:cNvSpPr>
              <a:spLocks noChangeShapeType="1"/>
            </p:cNvSpPr>
            <p:nvPr/>
          </p:nvSpPr>
          <p:spPr bwMode="auto">
            <a:xfrm>
              <a:off x="6695687" y="2943904"/>
              <a:ext cx="3175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17" name="Line 2089"/>
            <p:cNvSpPr>
              <a:spLocks noChangeShapeType="1"/>
            </p:cNvSpPr>
            <p:nvPr/>
          </p:nvSpPr>
          <p:spPr bwMode="auto">
            <a:xfrm flipV="1">
              <a:off x="6721087" y="2870879"/>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18" name="Line 2090"/>
            <p:cNvSpPr>
              <a:spLocks noChangeShapeType="1"/>
            </p:cNvSpPr>
            <p:nvPr/>
          </p:nvSpPr>
          <p:spPr bwMode="auto">
            <a:xfrm>
              <a:off x="6708387" y="2956604"/>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19" name="Line 2091"/>
            <p:cNvSpPr>
              <a:spLocks noChangeShapeType="1"/>
            </p:cNvSpPr>
            <p:nvPr/>
          </p:nvSpPr>
          <p:spPr bwMode="auto">
            <a:xfrm flipV="1">
              <a:off x="6759187" y="2889929"/>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20" name="Line 2092"/>
            <p:cNvSpPr>
              <a:spLocks noChangeShapeType="1"/>
            </p:cNvSpPr>
            <p:nvPr/>
          </p:nvSpPr>
          <p:spPr bwMode="auto">
            <a:xfrm>
              <a:off x="6746487" y="2975654"/>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21" name="Line 2093"/>
            <p:cNvSpPr>
              <a:spLocks noChangeShapeType="1"/>
            </p:cNvSpPr>
            <p:nvPr/>
          </p:nvSpPr>
          <p:spPr bwMode="auto">
            <a:xfrm flipV="1">
              <a:off x="6765537" y="2901041"/>
              <a:ext cx="0" cy="87313"/>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22" name="Line 2094"/>
            <p:cNvSpPr>
              <a:spLocks noChangeShapeType="1"/>
            </p:cNvSpPr>
            <p:nvPr/>
          </p:nvSpPr>
          <p:spPr bwMode="auto">
            <a:xfrm>
              <a:off x="6752837" y="2988354"/>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23" name="Line 2095"/>
            <p:cNvSpPr>
              <a:spLocks noChangeShapeType="1"/>
            </p:cNvSpPr>
            <p:nvPr/>
          </p:nvSpPr>
          <p:spPr bwMode="auto">
            <a:xfrm flipV="1">
              <a:off x="6797287" y="2920091"/>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24" name="Line 2096"/>
            <p:cNvSpPr>
              <a:spLocks noChangeShapeType="1"/>
            </p:cNvSpPr>
            <p:nvPr/>
          </p:nvSpPr>
          <p:spPr bwMode="auto">
            <a:xfrm>
              <a:off x="6778237" y="3005816"/>
              <a:ext cx="3175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25" name="Line 2097"/>
            <p:cNvSpPr>
              <a:spLocks noChangeShapeType="1"/>
            </p:cNvSpPr>
            <p:nvPr/>
          </p:nvSpPr>
          <p:spPr bwMode="auto">
            <a:xfrm flipV="1">
              <a:off x="6803637" y="2939141"/>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26" name="Line 2098"/>
            <p:cNvSpPr>
              <a:spLocks noChangeShapeType="1"/>
            </p:cNvSpPr>
            <p:nvPr/>
          </p:nvSpPr>
          <p:spPr bwMode="auto">
            <a:xfrm>
              <a:off x="6790937" y="3024866"/>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27" name="Line 2099"/>
            <p:cNvSpPr>
              <a:spLocks noChangeShapeType="1"/>
            </p:cNvSpPr>
            <p:nvPr/>
          </p:nvSpPr>
          <p:spPr bwMode="auto">
            <a:xfrm flipV="1">
              <a:off x="6816337" y="2939141"/>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28" name="Line 2100"/>
            <p:cNvSpPr>
              <a:spLocks noChangeShapeType="1"/>
            </p:cNvSpPr>
            <p:nvPr/>
          </p:nvSpPr>
          <p:spPr bwMode="auto">
            <a:xfrm>
              <a:off x="6803637" y="3024866"/>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29" name="Line 2101"/>
            <p:cNvSpPr>
              <a:spLocks noChangeShapeType="1"/>
            </p:cNvSpPr>
            <p:nvPr/>
          </p:nvSpPr>
          <p:spPr bwMode="auto">
            <a:xfrm flipV="1">
              <a:off x="6829037" y="2939141"/>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30" name="Line 2102"/>
            <p:cNvSpPr>
              <a:spLocks noChangeShapeType="1"/>
            </p:cNvSpPr>
            <p:nvPr/>
          </p:nvSpPr>
          <p:spPr bwMode="auto">
            <a:xfrm>
              <a:off x="6816337" y="3024866"/>
              <a:ext cx="26988"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31" name="Line 2103"/>
            <p:cNvSpPr>
              <a:spLocks noChangeShapeType="1"/>
            </p:cNvSpPr>
            <p:nvPr/>
          </p:nvSpPr>
          <p:spPr bwMode="auto">
            <a:xfrm flipV="1">
              <a:off x="6836975" y="2939141"/>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32" name="Line 2104"/>
            <p:cNvSpPr>
              <a:spLocks noChangeShapeType="1"/>
            </p:cNvSpPr>
            <p:nvPr/>
          </p:nvSpPr>
          <p:spPr bwMode="auto">
            <a:xfrm>
              <a:off x="6822687" y="3024866"/>
              <a:ext cx="33338"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33" name="Line 2105"/>
            <p:cNvSpPr>
              <a:spLocks noChangeShapeType="1"/>
            </p:cNvSpPr>
            <p:nvPr/>
          </p:nvSpPr>
          <p:spPr bwMode="auto">
            <a:xfrm flipV="1">
              <a:off x="6862375" y="2956604"/>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34" name="Line 2106"/>
            <p:cNvSpPr>
              <a:spLocks noChangeShapeType="1"/>
            </p:cNvSpPr>
            <p:nvPr/>
          </p:nvSpPr>
          <p:spPr bwMode="auto">
            <a:xfrm>
              <a:off x="6849675" y="3042329"/>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35" name="Line 2107"/>
            <p:cNvSpPr>
              <a:spLocks noChangeShapeType="1"/>
            </p:cNvSpPr>
            <p:nvPr/>
          </p:nvSpPr>
          <p:spPr bwMode="auto">
            <a:xfrm flipV="1">
              <a:off x="6868725" y="2956604"/>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36" name="Line 2108"/>
            <p:cNvSpPr>
              <a:spLocks noChangeShapeType="1"/>
            </p:cNvSpPr>
            <p:nvPr/>
          </p:nvSpPr>
          <p:spPr bwMode="auto">
            <a:xfrm>
              <a:off x="6856025" y="3042329"/>
              <a:ext cx="3175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37" name="Line 2109"/>
            <p:cNvSpPr>
              <a:spLocks noChangeShapeType="1"/>
            </p:cNvSpPr>
            <p:nvPr/>
          </p:nvSpPr>
          <p:spPr bwMode="auto">
            <a:xfrm flipV="1">
              <a:off x="6881425" y="2956604"/>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38" name="Line 2110"/>
            <p:cNvSpPr>
              <a:spLocks noChangeShapeType="1"/>
            </p:cNvSpPr>
            <p:nvPr/>
          </p:nvSpPr>
          <p:spPr bwMode="auto">
            <a:xfrm>
              <a:off x="6862375" y="3042329"/>
              <a:ext cx="3175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39" name="Line 2111"/>
            <p:cNvSpPr>
              <a:spLocks noChangeShapeType="1"/>
            </p:cNvSpPr>
            <p:nvPr/>
          </p:nvSpPr>
          <p:spPr bwMode="auto">
            <a:xfrm flipV="1">
              <a:off x="6894125" y="2956604"/>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40" name="Line 2112"/>
            <p:cNvSpPr>
              <a:spLocks noChangeShapeType="1"/>
            </p:cNvSpPr>
            <p:nvPr/>
          </p:nvSpPr>
          <p:spPr bwMode="auto">
            <a:xfrm>
              <a:off x="6881425" y="3042329"/>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41" name="Line 2113"/>
            <p:cNvSpPr>
              <a:spLocks noChangeShapeType="1"/>
            </p:cNvSpPr>
            <p:nvPr/>
          </p:nvSpPr>
          <p:spPr bwMode="auto">
            <a:xfrm flipV="1">
              <a:off x="6906825" y="2975654"/>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42" name="Line 2114"/>
            <p:cNvSpPr>
              <a:spLocks noChangeShapeType="1"/>
            </p:cNvSpPr>
            <p:nvPr/>
          </p:nvSpPr>
          <p:spPr bwMode="auto">
            <a:xfrm>
              <a:off x="6894125" y="3061379"/>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43" name="Line 2115"/>
            <p:cNvSpPr>
              <a:spLocks noChangeShapeType="1"/>
            </p:cNvSpPr>
            <p:nvPr/>
          </p:nvSpPr>
          <p:spPr bwMode="auto">
            <a:xfrm flipV="1">
              <a:off x="6925875" y="2975654"/>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44" name="Line 2116"/>
            <p:cNvSpPr>
              <a:spLocks noChangeShapeType="1"/>
            </p:cNvSpPr>
            <p:nvPr/>
          </p:nvSpPr>
          <p:spPr bwMode="auto">
            <a:xfrm>
              <a:off x="6913175" y="3061379"/>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45" name="Line 2117"/>
            <p:cNvSpPr>
              <a:spLocks noChangeShapeType="1"/>
            </p:cNvSpPr>
            <p:nvPr/>
          </p:nvSpPr>
          <p:spPr bwMode="auto">
            <a:xfrm flipV="1">
              <a:off x="6932225" y="2975654"/>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46" name="Line 2118"/>
            <p:cNvSpPr>
              <a:spLocks noChangeShapeType="1"/>
            </p:cNvSpPr>
            <p:nvPr/>
          </p:nvSpPr>
          <p:spPr bwMode="auto">
            <a:xfrm>
              <a:off x="6919525" y="3061379"/>
              <a:ext cx="3175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47" name="Line 2119"/>
            <p:cNvSpPr>
              <a:spLocks noChangeShapeType="1"/>
            </p:cNvSpPr>
            <p:nvPr/>
          </p:nvSpPr>
          <p:spPr bwMode="auto">
            <a:xfrm flipV="1">
              <a:off x="6976675" y="301851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48" name="Line 2120"/>
            <p:cNvSpPr>
              <a:spLocks noChangeShapeType="1"/>
            </p:cNvSpPr>
            <p:nvPr/>
          </p:nvSpPr>
          <p:spPr bwMode="auto">
            <a:xfrm>
              <a:off x="6963975" y="3104241"/>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49" name="Line 2121"/>
            <p:cNvSpPr>
              <a:spLocks noChangeShapeType="1"/>
            </p:cNvSpPr>
            <p:nvPr/>
          </p:nvSpPr>
          <p:spPr bwMode="auto">
            <a:xfrm flipV="1">
              <a:off x="6989375" y="301851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50" name="Line 2122"/>
            <p:cNvSpPr>
              <a:spLocks noChangeShapeType="1"/>
            </p:cNvSpPr>
            <p:nvPr/>
          </p:nvSpPr>
          <p:spPr bwMode="auto">
            <a:xfrm>
              <a:off x="6970325" y="3104241"/>
              <a:ext cx="3175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51" name="Line 2123"/>
            <p:cNvSpPr>
              <a:spLocks noChangeShapeType="1"/>
            </p:cNvSpPr>
            <p:nvPr/>
          </p:nvSpPr>
          <p:spPr bwMode="auto">
            <a:xfrm flipV="1">
              <a:off x="6995725" y="301851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52" name="Line 2124"/>
            <p:cNvSpPr>
              <a:spLocks noChangeShapeType="1"/>
            </p:cNvSpPr>
            <p:nvPr/>
          </p:nvSpPr>
          <p:spPr bwMode="auto">
            <a:xfrm>
              <a:off x="6983025" y="3104241"/>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53" name="Line 2125"/>
            <p:cNvSpPr>
              <a:spLocks noChangeShapeType="1"/>
            </p:cNvSpPr>
            <p:nvPr/>
          </p:nvSpPr>
          <p:spPr bwMode="auto">
            <a:xfrm flipV="1">
              <a:off x="7014775" y="303756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54" name="Line 2126"/>
            <p:cNvSpPr>
              <a:spLocks noChangeShapeType="1"/>
            </p:cNvSpPr>
            <p:nvPr/>
          </p:nvSpPr>
          <p:spPr bwMode="auto">
            <a:xfrm>
              <a:off x="7002075" y="3123291"/>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55" name="Line 2127"/>
            <p:cNvSpPr>
              <a:spLocks noChangeShapeType="1"/>
            </p:cNvSpPr>
            <p:nvPr/>
          </p:nvSpPr>
          <p:spPr bwMode="auto">
            <a:xfrm flipV="1">
              <a:off x="7027475" y="303756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56" name="Line 2128"/>
            <p:cNvSpPr>
              <a:spLocks noChangeShapeType="1"/>
            </p:cNvSpPr>
            <p:nvPr/>
          </p:nvSpPr>
          <p:spPr bwMode="auto">
            <a:xfrm>
              <a:off x="7008425" y="3123291"/>
              <a:ext cx="3175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57" name="Line 2129"/>
            <p:cNvSpPr>
              <a:spLocks noChangeShapeType="1"/>
            </p:cNvSpPr>
            <p:nvPr/>
          </p:nvSpPr>
          <p:spPr bwMode="auto">
            <a:xfrm flipV="1">
              <a:off x="7027475" y="303756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58" name="Line 2130"/>
            <p:cNvSpPr>
              <a:spLocks noChangeShapeType="1"/>
            </p:cNvSpPr>
            <p:nvPr/>
          </p:nvSpPr>
          <p:spPr bwMode="auto">
            <a:xfrm>
              <a:off x="7014775" y="3123291"/>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59" name="Line 2131"/>
            <p:cNvSpPr>
              <a:spLocks noChangeShapeType="1"/>
            </p:cNvSpPr>
            <p:nvPr/>
          </p:nvSpPr>
          <p:spPr bwMode="auto">
            <a:xfrm flipV="1">
              <a:off x="7135425" y="3086779"/>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60" name="Line 2132"/>
            <p:cNvSpPr>
              <a:spLocks noChangeShapeType="1"/>
            </p:cNvSpPr>
            <p:nvPr/>
          </p:nvSpPr>
          <p:spPr bwMode="auto">
            <a:xfrm>
              <a:off x="7122725" y="3172504"/>
              <a:ext cx="26988"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61" name="Line 2133"/>
            <p:cNvSpPr>
              <a:spLocks noChangeShapeType="1"/>
            </p:cNvSpPr>
            <p:nvPr/>
          </p:nvSpPr>
          <p:spPr bwMode="auto">
            <a:xfrm flipV="1">
              <a:off x="7143362" y="3086779"/>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62" name="Line 2134"/>
            <p:cNvSpPr>
              <a:spLocks noChangeShapeType="1"/>
            </p:cNvSpPr>
            <p:nvPr/>
          </p:nvSpPr>
          <p:spPr bwMode="auto">
            <a:xfrm>
              <a:off x="7129075" y="3172504"/>
              <a:ext cx="33338"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63" name="Line 2135"/>
            <p:cNvSpPr>
              <a:spLocks noChangeShapeType="1"/>
            </p:cNvSpPr>
            <p:nvPr/>
          </p:nvSpPr>
          <p:spPr bwMode="auto">
            <a:xfrm flipV="1">
              <a:off x="7149712" y="3086779"/>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64" name="Line 2136"/>
            <p:cNvSpPr>
              <a:spLocks noChangeShapeType="1"/>
            </p:cNvSpPr>
            <p:nvPr/>
          </p:nvSpPr>
          <p:spPr bwMode="auto">
            <a:xfrm>
              <a:off x="7135425" y="3172504"/>
              <a:ext cx="26988"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65" name="Line 2137"/>
            <p:cNvSpPr>
              <a:spLocks noChangeShapeType="1"/>
            </p:cNvSpPr>
            <p:nvPr/>
          </p:nvSpPr>
          <p:spPr bwMode="auto">
            <a:xfrm flipV="1">
              <a:off x="7156062" y="3086779"/>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66" name="Line 2138"/>
            <p:cNvSpPr>
              <a:spLocks noChangeShapeType="1"/>
            </p:cNvSpPr>
            <p:nvPr/>
          </p:nvSpPr>
          <p:spPr bwMode="auto">
            <a:xfrm>
              <a:off x="7143362" y="3172504"/>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67" name="Line 2139"/>
            <p:cNvSpPr>
              <a:spLocks noChangeShapeType="1"/>
            </p:cNvSpPr>
            <p:nvPr/>
          </p:nvSpPr>
          <p:spPr bwMode="auto">
            <a:xfrm flipV="1">
              <a:off x="7156062" y="3086779"/>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68" name="Line 2140"/>
            <p:cNvSpPr>
              <a:spLocks noChangeShapeType="1"/>
            </p:cNvSpPr>
            <p:nvPr/>
          </p:nvSpPr>
          <p:spPr bwMode="auto">
            <a:xfrm>
              <a:off x="7143362" y="3172504"/>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69" name="Line 2142"/>
            <p:cNvSpPr>
              <a:spLocks noChangeShapeType="1"/>
            </p:cNvSpPr>
            <p:nvPr/>
          </p:nvSpPr>
          <p:spPr bwMode="auto">
            <a:xfrm flipV="1">
              <a:off x="7162413" y="3086778"/>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70" name="Line 2143"/>
            <p:cNvSpPr>
              <a:spLocks noChangeShapeType="1"/>
            </p:cNvSpPr>
            <p:nvPr/>
          </p:nvSpPr>
          <p:spPr bwMode="auto">
            <a:xfrm>
              <a:off x="7149713" y="3172503"/>
              <a:ext cx="3175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71" name="Line 2144"/>
            <p:cNvSpPr>
              <a:spLocks noChangeShapeType="1"/>
            </p:cNvSpPr>
            <p:nvPr/>
          </p:nvSpPr>
          <p:spPr bwMode="auto">
            <a:xfrm flipV="1">
              <a:off x="7168763" y="3086778"/>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72" name="Line 2145"/>
            <p:cNvSpPr>
              <a:spLocks noChangeShapeType="1"/>
            </p:cNvSpPr>
            <p:nvPr/>
          </p:nvSpPr>
          <p:spPr bwMode="auto">
            <a:xfrm>
              <a:off x="7156063" y="3172503"/>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73" name="Line 2146"/>
            <p:cNvSpPr>
              <a:spLocks noChangeShapeType="1"/>
            </p:cNvSpPr>
            <p:nvPr/>
          </p:nvSpPr>
          <p:spPr bwMode="auto">
            <a:xfrm flipV="1">
              <a:off x="7194163" y="3086778"/>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74" name="Line 2147"/>
            <p:cNvSpPr>
              <a:spLocks noChangeShapeType="1"/>
            </p:cNvSpPr>
            <p:nvPr/>
          </p:nvSpPr>
          <p:spPr bwMode="auto">
            <a:xfrm>
              <a:off x="7181463" y="3172503"/>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75" name="Line 2148"/>
            <p:cNvSpPr>
              <a:spLocks noChangeShapeType="1"/>
            </p:cNvSpPr>
            <p:nvPr/>
          </p:nvSpPr>
          <p:spPr bwMode="auto">
            <a:xfrm flipV="1">
              <a:off x="7225913" y="3086778"/>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76" name="Line 2149"/>
            <p:cNvSpPr>
              <a:spLocks noChangeShapeType="1"/>
            </p:cNvSpPr>
            <p:nvPr/>
          </p:nvSpPr>
          <p:spPr bwMode="auto">
            <a:xfrm>
              <a:off x="7213213" y="3172503"/>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77" name="Line 2150"/>
            <p:cNvSpPr>
              <a:spLocks noChangeShapeType="1"/>
            </p:cNvSpPr>
            <p:nvPr/>
          </p:nvSpPr>
          <p:spPr bwMode="auto">
            <a:xfrm flipV="1">
              <a:off x="7238613" y="3086778"/>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78" name="Line 2151"/>
            <p:cNvSpPr>
              <a:spLocks noChangeShapeType="1"/>
            </p:cNvSpPr>
            <p:nvPr/>
          </p:nvSpPr>
          <p:spPr bwMode="auto">
            <a:xfrm>
              <a:off x="7225913" y="3172503"/>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79" name="Line 2152"/>
            <p:cNvSpPr>
              <a:spLocks noChangeShapeType="1"/>
            </p:cNvSpPr>
            <p:nvPr/>
          </p:nvSpPr>
          <p:spPr bwMode="auto">
            <a:xfrm flipV="1">
              <a:off x="7257663" y="3123291"/>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80" name="Line 2153"/>
            <p:cNvSpPr>
              <a:spLocks noChangeShapeType="1"/>
            </p:cNvSpPr>
            <p:nvPr/>
          </p:nvSpPr>
          <p:spPr bwMode="auto">
            <a:xfrm>
              <a:off x="7244963" y="3209016"/>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81" name="Line 2154"/>
            <p:cNvSpPr>
              <a:spLocks noChangeShapeType="1"/>
            </p:cNvSpPr>
            <p:nvPr/>
          </p:nvSpPr>
          <p:spPr bwMode="auto">
            <a:xfrm flipV="1">
              <a:off x="7295763" y="3123291"/>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82" name="Line 2155"/>
            <p:cNvSpPr>
              <a:spLocks noChangeShapeType="1"/>
            </p:cNvSpPr>
            <p:nvPr/>
          </p:nvSpPr>
          <p:spPr bwMode="auto">
            <a:xfrm>
              <a:off x="7276713" y="3209016"/>
              <a:ext cx="3175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83" name="Line 2156"/>
            <p:cNvSpPr>
              <a:spLocks noChangeShapeType="1"/>
            </p:cNvSpPr>
            <p:nvPr/>
          </p:nvSpPr>
          <p:spPr bwMode="auto">
            <a:xfrm flipV="1">
              <a:off x="7302113" y="3123291"/>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84" name="Line 2157"/>
            <p:cNvSpPr>
              <a:spLocks noChangeShapeType="1"/>
            </p:cNvSpPr>
            <p:nvPr/>
          </p:nvSpPr>
          <p:spPr bwMode="auto">
            <a:xfrm>
              <a:off x="7289413" y="3209016"/>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85" name="Line 2158"/>
            <p:cNvSpPr>
              <a:spLocks noChangeShapeType="1"/>
            </p:cNvSpPr>
            <p:nvPr/>
          </p:nvSpPr>
          <p:spPr bwMode="auto">
            <a:xfrm flipV="1">
              <a:off x="7327513" y="3123291"/>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86" name="Line 2159"/>
            <p:cNvSpPr>
              <a:spLocks noChangeShapeType="1"/>
            </p:cNvSpPr>
            <p:nvPr/>
          </p:nvSpPr>
          <p:spPr bwMode="auto">
            <a:xfrm>
              <a:off x="7314813" y="3209016"/>
              <a:ext cx="3175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87" name="Line 2160"/>
            <p:cNvSpPr>
              <a:spLocks noChangeShapeType="1"/>
            </p:cNvSpPr>
            <p:nvPr/>
          </p:nvSpPr>
          <p:spPr bwMode="auto">
            <a:xfrm flipV="1">
              <a:off x="7346563" y="3123291"/>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88" name="Line 2161"/>
            <p:cNvSpPr>
              <a:spLocks noChangeShapeType="1"/>
            </p:cNvSpPr>
            <p:nvPr/>
          </p:nvSpPr>
          <p:spPr bwMode="auto">
            <a:xfrm>
              <a:off x="7333863" y="3209016"/>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89" name="Line 2162"/>
            <p:cNvSpPr>
              <a:spLocks noChangeShapeType="1"/>
            </p:cNvSpPr>
            <p:nvPr/>
          </p:nvSpPr>
          <p:spPr bwMode="auto">
            <a:xfrm flipV="1">
              <a:off x="7359263" y="3123291"/>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90" name="Line 2163"/>
            <p:cNvSpPr>
              <a:spLocks noChangeShapeType="1"/>
            </p:cNvSpPr>
            <p:nvPr/>
          </p:nvSpPr>
          <p:spPr bwMode="auto">
            <a:xfrm>
              <a:off x="7340213" y="3209016"/>
              <a:ext cx="3175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91" name="Line 2164"/>
            <p:cNvSpPr>
              <a:spLocks noChangeShapeType="1"/>
            </p:cNvSpPr>
            <p:nvPr/>
          </p:nvSpPr>
          <p:spPr bwMode="auto">
            <a:xfrm flipV="1">
              <a:off x="7397363" y="3123291"/>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92" name="Line 2165"/>
            <p:cNvSpPr>
              <a:spLocks noChangeShapeType="1"/>
            </p:cNvSpPr>
            <p:nvPr/>
          </p:nvSpPr>
          <p:spPr bwMode="auto">
            <a:xfrm>
              <a:off x="7384663" y="3209016"/>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93" name="Line 2166"/>
            <p:cNvSpPr>
              <a:spLocks noChangeShapeType="1"/>
            </p:cNvSpPr>
            <p:nvPr/>
          </p:nvSpPr>
          <p:spPr bwMode="auto">
            <a:xfrm flipV="1">
              <a:off x="7403713" y="3123291"/>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94" name="Line 2167"/>
            <p:cNvSpPr>
              <a:spLocks noChangeShapeType="1"/>
            </p:cNvSpPr>
            <p:nvPr/>
          </p:nvSpPr>
          <p:spPr bwMode="auto">
            <a:xfrm>
              <a:off x="7391013" y="3209016"/>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95" name="Line 2168"/>
            <p:cNvSpPr>
              <a:spLocks noChangeShapeType="1"/>
            </p:cNvSpPr>
            <p:nvPr/>
          </p:nvSpPr>
          <p:spPr bwMode="auto">
            <a:xfrm flipV="1">
              <a:off x="7410063" y="3123291"/>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96" name="Line 2169"/>
            <p:cNvSpPr>
              <a:spLocks noChangeShapeType="1"/>
            </p:cNvSpPr>
            <p:nvPr/>
          </p:nvSpPr>
          <p:spPr bwMode="auto">
            <a:xfrm>
              <a:off x="7397363" y="3209016"/>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97" name="Line 2170"/>
            <p:cNvSpPr>
              <a:spLocks noChangeShapeType="1"/>
            </p:cNvSpPr>
            <p:nvPr/>
          </p:nvSpPr>
          <p:spPr bwMode="auto">
            <a:xfrm flipV="1">
              <a:off x="7449750" y="3123291"/>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98" name="Line 2171"/>
            <p:cNvSpPr>
              <a:spLocks noChangeShapeType="1"/>
            </p:cNvSpPr>
            <p:nvPr/>
          </p:nvSpPr>
          <p:spPr bwMode="auto">
            <a:xfrm>
              <a:off x="7435463" y="3209016"/>
              <a:ext cx="33338"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699" name="Line 2172"/>
            <p:cNvSpPr>
              <a:spLocks noChangeShapeType="1"/>
            </p:cNvSpPr>
            <p:nvPr/>
          </p:nvSpPr>
          <p:spPr bwMode="auto">
            <a:xfrm flipV="1">
              <a:off x="7462450" y="3123291"/>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00" name="Line 2173"/>
            <p:cNvSpPr>
              <a:spLocks noChangeShapeType="1"/>
            </p:cNvSpPr>
            <p:nvPr/>
          </p:nvSpPr>
          <p:spPr bwMode="auto">
            <a:xfrm>
              <a:off x="7441813" y="3209016"/>
              <a:ext cx="33338"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01" name="Line 2174"/>
            <p:cNvSpPr>
              <a:spLocks noChangeShapeType="1"/>
            </p:cNvSpPr>
            <p:nvPr/>
          </p:nvSpPr>
          <p:spPr bwMode="auto">
            <a:xfrm flipV="1">
              <a:off x="7462450" y="3123291"/>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02" name="Line 2175"/>
            <p:cNvSpPr>
              <a:spLocks noChangeShapeType="1"/>
            </p:cNvSpPr>
            <p:nvPr/>
          </p:nvSpPr>
          <p:spPr bwMode="auto">
            <a:xfrm>
              <a:off x="7449750" y="3209016"/>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03" name="Line 2176"/>
            <p:cNvSpPr>
              <a:spLocks noChangeShapeType="1"/>
            </p:cNvSpPr>
            <p:nvPr/>
          </p:nvSpPr>
          <p:spPr bwMode="auto">
            <a:xfrm flipV="1">
              <a:off x="7532300" y="3123291"/>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04" name="Line 2177"/>
            <p:cNvSpPr>
              <a:spLocks noChangeShapeType="1"/>
            </p:cNvSpPr>
            <p:nvPr/>
          </p:nvSpPr>
          <p:spPr bwMode="auto">
            <a:xfrm>
              <a:off x="7519600" y="3209016"/>
              <a:ext cx="3175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05" name="Line 2178"/>
            <p:cNvSpPr>
              <a:spLocks noChangeShapeType="1"/>
            </p:cNvSpPr>
            <p:nvPr/>
          </p:nvSpPr>
          <p:spPr bwMode="auto">
            <a:xfrm flipV="1">
              <a:off x="7545000" y="3123291"/>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06" name="Line 2179"/>
            <p:cNvSpPr>
              <a:spLocks noChangeShapeType="1"/>
            </p:cNvSpPr>
            <p:nvPr/>
          </p:nvSpPr>
          <p:spPr bwMode="auto">
            <a:xfrm>
              <a:off x="7525950" y="3209016"/>
              <a:ext cx="3175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07" name="Line 2180"/>
            <p:cNvSpPr>
              <a:spLocks noChangeShapeType="1"/>
            </p:cNvSpPr>
            <p:nvPr/>
          </p:nvSpPr>
          <p:spPr bwMode="auto">
            <a:xfrm flipV="1">
              <a:off x="7775188" y="3123291"/>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08" name="Line 2181"/>
            <p:cNvSpPr>
              <a:spLocks noChangeShapeType="1"/>
            </p:cNvSpPr>
            <p:nvPr/>
          </p:nvSpPr>
          <p:spPr bwMode="auto">
            <a:xfrm>
              <a:off x="7762488" y="3209016"/>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09" name="Line 2182"/>
            <p:cNvSpPr>
              <a:spLocks noChangeShapeType="1"/>
            </p:cNvSpPr>
            <p:nvPr/>
          </p:nvSpPr>
          <p:spPr bwMode="auto">
            <a:xfrm flipV="1">
              <a:off x="7781538" y="3123291"/>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10" name="Line 2183"/>
            <p:cNvSpPr>
              <a:spLocks noChangeShapeType="1"/>
            </p:cNvSpPr>
            <p:nvPr/>
          </p:nvSpPr>
          <p:spPr bwMode="auto">
            <a:xfrm>
              <a:off x="7768838" y="3209016"/>
              <a:ext cx="3175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11" name="Line 2184"/>
            <p:cNvSpPr>
              <a:spLocks noChangeShapeType="1"/>
            </p:cNvSpPr>
            <p:nvPr/>
          </p:nvSpPr>
          <p:spPr bwMode="auto">
            <a:xfrm flipV="1">
              <a:off x="7800588" y="3123291"/>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12" name="Line 2185"/>
            <p:cNvSpPr>
              <a:spLocks noChangeShapeType="1"/>
            </p:cNvSpPr>
            <p:nvPr/>
          </p:nvSpPr>
          <p:spPr bwMode="auto">
            <a:xfrm>
              <a:off x="7787888" y="3209016"/>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13" name="Line 2186"/>
            <p:cNvSpPr>
              <a:spLocks noChangeShapeType="1"/>
            </p:cNvSpPr>
            <p:nvPr/>
          </p:nvSpPr>
          <p:spPr bwMode="auto">
            <a:xfrm flipV="1">
              <a:off x="7876788" y="3363003"/>
              <a:ext cx="0" cy="85725"/>
            </a:xfrm>
            <a:prstGeom prst="line">
              <a:avLst/>
            </a:prstGeom>
            <a:noFill/>
            <a:ln w="635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14" name="Line 2187"/>
            <p:cNvSpPr>
              <a:spLocks noChangeShapeType="1"/>
            </p:cNvSpPr>
            <p:nvPr/>
          </p:nvSpPr>
          <p:spPr bwMode="auto">
            <a:xfrm>
              <a:off x="7857738" y="3448728"/>
              <a:ext cx="3175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15" name="Rectangle 2297"/>
            <p:cNvSpPr>
              <a:spLocks noChangeArrowheads="1"/>
            </p:cNvSpPr>
            <p:nvPr/>
          </p:nvSpPr>
          <p:spPr bwMode="auto">
            <a:xfrm>
              <a:off x="5214550" y="2188253"/>
              <a:ext cx="31750" cy="11113"/>
            </a:xfrm>
            <a:prstGeom prst="rect">
              <a:avLst/>
            </a:prstGeom>
            <a:solidFill>
              <a:srgbClr val="FF0000"/>
            </a:solidFill>
            <a:ln w="635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16" name="Rectangle 2298"/>
            <p:cNvSpPr>
              <a:spLocks noChangeArrowheads="1"/>
            </p:cNvSpPr>
            <p:nvPr/>
          </p:nvSpPr>
          <p:spPr bwMode="auto">
            <a:xfrm>
              <a:off x="5239950" y="2193016"/>
              <a:ext cx="12700" cy="6350"/>
            </a:xfrm>
            <a:prstGeom prst="rect">
              <a:avLst/>
            </a:prstGeom>
            <a:solidFill>
              <a:srgbClr val="785D99"/>
            </a:solidFill>
            <a:ln w="6350">
              <a:solidFill>
                <a:srgbClr val="785D99"/>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17" name="Rectangle 2299"/>
            <p:cNvSpPr>
              <a:spLocks noChangeArrowheads="1"/>
            </p:cNvSpPr>
            <p:nvPr/>
          </p:nvSpPr>
          <p:spPr bwMode="auto">
            <a:xfrm>
              <a:off x="5246300" y="2193016"/>
              <a:ext cx="1588"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18" name="Rectangle 2300"/>
            <p:cNvSpPr>
              <a:spLocks noChangeArrowheads="1"/>
            </p:cNvSpPr>
            <p:nvPr/>
          </p:nvSpPr>
          <p:spPr bwMode="auto">
            <a:xfrm>
              <a:off x="5278050" y="2205716"/>
              <a:ext cx="39688"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19" name="Rectangle 2301"/>
            <p:cNvSpPr>
              <a:spLocks noChangeArrowheads="1"/>
            </p:cNvSpPr>
            <p:nvPr/>
          </p:nvSpPr>
          <p:spPr bwMode="auto">
            <a:xfrm>
              <a:off x="5311388" y="2212066"/>
              <a:ext cx="12700"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20" name="Rectangle 2302"/>
            <p:cNvSpPr>
              <a:spLocks noChangeArrowheads="1"/>
            </p:cNvSpPr>
            <p:nvPr/>
          </p:nvSpPr>
          <p:spPr bwMode="auto">
            <a:xfrm>
              <a:off x="5317738" y="2212066"/>
              <a:ext cx="1588"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21" name="Rectangle 2303"/>
            <p:cNvSpPr>
              <a:spLocks noChangeArrowheads="1"/>
            </p:cNvSpPr>
            <p:nvPr/>
          </p:nvSpPr>
          <p:spPr bwMode="auto">
            <a:xfrm>
              <a:off x="5349488" y="2218416"/>
              <a:ext cx="127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22" name="Rectangle 2304"/>
            <p:cNvSpPr>
              <a:spLocks noChangeArrowheads="1"/>
            </p:cNvSpPr>
            <p:nvPr/>
          </p:nvSpPr>
          <p:spPr bwMode="auto">
            <a:xfrm>
              <a:off x="5355838" y="2224766"/>
              <a:ext cx="12700" cy="238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23" name="Rectangle 2305"/>
            <p:cNvSpPr>
              <a:spLocks noChangeArrowheads="1"/>
            </p:cNvSpPr>
            <p:nvPr/>
          </p:nvSpPr>
          <p:spPr bwMode="auto">
            <a:xfrm>
              <a:off x="5400288" y="2248578"/>
              <a:ext cx="63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24" name="Rectangle 2306"/>
            <p:cNvSpPr>
              <a:spLocks noChangeArrowheads="1"/>
            </p:cNvSpPr>
            <p:nvPr/>
          </p:nvSpPr>
          <p:spPr bwMode="auto">
            <a:xfrm>
              <a:off x="5400288" y="2254928"/>
              <a:ext cx="12700" cy="12700"/>
            </a:xfrm>
            <a:prstGeom prst="rect">
              <a:avLst/>
            </a:prstGeom>
            <a:solidFill>
              <a:srgbClr val="785D99"/>
            </a:solidFill>
            <a:ln w="6350">
              <a:solidFill>
                <a:srgbClr val="785D99"/>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25" name="Rectangle 2307"/>
            <p:cNvSpPr>
              <a:spLocks noChangeArrowheads="1"/>
            </p:cNvSpPr>
            <p:nvPr/>
          </p:nvSpPr>
          <p:spPr bwMode="auto">
            <a:xfrm>
              <a:off x="5406638" y="2261278"/>
              <a:ext cx="127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26" name="Rectangle 2308"/>
            <p:cNvSpPr>
              <a:spLocks noChangeArrowheads="1"/>
            </p:cNvSpPr>
            <p:nvPr/>
          </p:nvSpPr>
          <p:spPr bwMode="auto">
            <a:xfrm>
              <a:off x="5412988" y="2267628"/>
              <a:ext cx="12700" cy="6350"/>
            </a:xfrm>
            <a:prstGeom prst="rect">
              <a:avLst/>
            </a:prstGeom>
            <a:solidFill>
              <a:srgbClr val="785D99"/>
            </a:solidFill>
            <a:ln w="6350">
              <a:solidFill>
                <a:srgbClr val="785D99"/>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27" name="Rectangle 2309"/>
            <p:cNvSpPr>
              <a:spLocks noChangeArrowheads="1"/>
            </p:cNvSpPr>
            <p:nvPr/>
          </p:nvSpPr>
          <p:spPr bwMode="auto">
            <a:xfrm>
              <a:off x="5419338" y="2267628"/>
              <a:ext cx="1588"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28" name="Rectangle 2310"/>
            <p:cNvSpPr>
              <a:spLocks noChangeArrowheads="1"/>
            </p:cNvSpPr>
            <p:nvPr/>
          </p:nvSpPr>
          <p:spPr bwMode="auto">
            <a:xfrm>
              <a:off x="5438388" y="2291441"/>
              <a:ext cx="12700"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29" name="Rectangle 2311"/>
            <p:cNvSpPr>
              <a:spLocks noChangeArrowheads="1"/>
            </p:cNvSpPr>
            <p:nvPr/>
          </p:nvSpPr>
          <p:spPr bwMode="auto">
            <a:xfrm>
              <a:off x="5444738" y="2291441"/>
              <a:ext cx="381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30" name="Rectangle 2312"/>
            <p:cNvSpPr>
              <a:spLocks noChangeArrowheads="1"/>
            </p:cNvSpPr>
            <p:nvPr/>
          </p:nvSpPr>
          <p:spPr bwMode="auto">
            <a:xfrm>
              <a:off x="5508238" y="2310491"/>
              <a:ext cx="1588" cy="12700"/>
            </a:xfrm>
            <a:prstGeom prst="rect">
              <a:avLst/>
            </a:prstGeom>
            <a:solidFill>
              <a:srgbClr val="785D99"/>
            </a:solidFill>
            <a:ln w="6350">
              <a:solidFill>
                <a:srgbClr val="785D99"/>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31" name="Rectangle 2313"/>
            <p:cNvSpPr>
              <a:spLocks noChangeArrowheads="1"/>
            </p:cNvSpPr>
            <p:nvPr/>
          </p:nvSpPr>
          <p:spPr bwMode="auto">
            <a:xfrm>
              <a:off x="5508238" y="2310491"/>
              <a:ext cx="190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32" name="Rectangle 2314"/>
            <p:cNvSpPr>
              <a:spLocks noChangeArrowheads="1"/>
            </p:cNvSpPr>
            <p:nvPr/>
          </p:nvSpPr>
          <p:spPr bwMode="auto">
            <a:xfrm>
              <a:off x="5520938" y="2316841"/>
              <a:ext cx="12700"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33" name="Rectangle 2315"/>
            <p:cNvSpPr>
              <a:spLocks noChangeArrowheads="1"/>
            </p:cNvSpPr>
            <p:nvPr/>
          </p:nvSpPr>
          <p:spPr bwMode="auto">
            <a:xfrm>
              <a:off x="5527288" y="2316841"/>
              <a:ext cx="63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34" name="Rectangle 2316"/>
            <p:cNvSpPr>
              <a:spLocks noChangeArrowheads="1"/>
            </p:cNvSpPr>
            <p:nvPr/>
          </p:nvSpPr>
          <p:spPr bwMode="auto">
            <a:xfrm>
              <a:off x="5527288" y="2323191"/>
              <a:ext cx="12700"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35" name="Rectangle 2317"/>
            <p:cNvSpPr>
              <a:spLocks noChangeArrowheads="1"/>
            </p:cNvSpPr>
            <p:nvPr/>
          </p:nvSpPr>
          <p:spPr bwMode="auto">
            <a:xfrm>
              <a:off x="5559038" y="2340653"/>
              <a:ext cx="12700"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36" name="Rectangle 2318"/>
            <p:cNvSpPr>
              <a:spLocks noChangeArrowheads="1"/>
            </p:cNvSpPr>
            <p:nvPr/>
          </p:nvSpPr>
          <p:spPr bwMode="auto">
            <a:xfrm>
              <a:off x="5565388" y="2340653"/>
              <a:ext cx="127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37" name="Rectangle 2319"/>
            <p:cNvSpPr>
              <a:spLocks noChangeArrowheads="1"/>
            </p:cNvSpPr>
            <p:nvPr/>
          </p:nvSpPr>
          <p:spPr bwMode="auto">
            <a:xfrm>
              <a:off x="5571738" y="2347003"/>
              <a:ext cx="12700"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38" name="Rectangle 2320"/>
            <p:cNvSpPr>
              <a:spLocks noChangeArrowheads="1"/>
            </p:cNvSpPr>
            <p:nvPr/>
          </p:nvSpPr>
          <p:spPr bwMode="auto">
            <a:xfrm>
              <a:off x="5578088" y="2347003"/>
              <a:ext cx="127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39" name="Rectangle 2321"/>
            <p:cNvSpPr>
              <a:spLocks noChangeArrowheads="1"/>
            </p:cNvSpPr>
            <p:nvPr/>
          </p:nvSpPr>
          <p:spPr bwMode="auto">
            <a:xfrm>
              <a:off x="5590788" y="2347003"/>
              <a:ext cx="63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40" name="Rectangle 2322"/>
            <p:cNvSpPr>
              <a:spLocks noChangeArrowheads="1"/>
            </p:cNvSpPr>
            <p:nvPr/>
          </p:nvSpPr>
          <p:spPr bwMode="auto">
            <a:xfrm>
              <a:off x="5617775" y="2366053"/>
              <a:ext cx="190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41" name="Rectangle 2323"/>
            <p:cNvSpPr>
              <a:spLocks noChangeArrowheads="1"/>
            </p:cNvSpPr>
            <p:nvPr/>
          </p:nvSpPr>
          <p:spPr bwMode="auto">
            <a:xfrm>
              <a:off x="5630475" y="2372403"/>
              <a:ext cx="12700"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42" name="Rectangle 2324"/>
            <p:cNvSpPr>
              <a:spLocks noChangeArrowheads="1"/>
            </p:cNvSpPr>
            <p:nvPr/>
          </p:nvSpPr>
          <p:spPr bwMode="auto">
            <a:xfrm>
              <a:off x="5636825" y="2372403"/>
              <a:ext cx="190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43" name="Rectangle 2325"/>
            <p:cNvSpPr>
              <a:spLocks noChangeArrowheads="1"/>
            </p:cNvSpPr>
            <p:nvPr/>
          </p:nvSpPr>
          <p:spPr bwMode="auto">
            <a:xfrm>
              <a:off x="5687625" y="2378753"/>
              <a:ext cx="127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44" name="Rectangle 2326"/>
            <p:cNvSpPr>
              <a:spLocks noChangeArrowheads="1"/>
            </p:cNvSpPr>
            <p:nvPr/>
          </p:nvSpPr>
          <p:spPr bwMode="auto">
            <a:xfrm>
              <a:off x="5700325" y="2378753"/>
              <a:ext cx="127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45" name="Rectangle 2327"/>
            <p:cNvSpPr>
              <a:spLocks noChangeArrowheads="1"/>
            </p:cNvSpPr>
            <p:nvPr/>
          </p:nvSpPr>
          <p:spPr bwMode="auto">
            <a:xfrm>
              <a:off x="5706675" y="2385103"/>
              <a:ext cx="12700" cy="111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46" name="Rectangle 2328"/>
            <p:cNvSpPr>
              <a:spLocks noChangeArrowheads="1"/>
            </p:cNvSpPr>
            <p:nvPr/>
          </p:nvSpPr>
          <p:spPr bwMode="auto">
            <a:xfrm>
              <a:off x="5713025" y="2391453"/>
              <a:ext cx="6350" cy="111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47" name="Rectangle 2329"/>
            <p:cNvSpPr>
              <a:spLocks noChangeArrowheads="1"/>
            </p:cNvSpPr>
            <p:nvPr/>
          </p:nvSpPr>
          <p:spPr bwMode="auto">
            <a:xfrm>
              <a:off x="5751125" y="2396216"/>
              <a:ext cx="1588"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48" name="Rectangle 2330"/>
            <p:cNvSpPr>
              <a:spLocks noChangeArrowheads="1"/>
            </p:cNvSpPr>
            <p:nvPr/>
          </p:nvSpPr>
          <p:spPr bwMode="auto">
            <a:xfrm>
              <a:off x="5751125" y="2396216"/>
              <a:ext cx="127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49" name="Rectangle 2331"/>
            <p:cNvSpPr>
              <a:spLocks noChangeArrowheads="1"/>
            </p:cNvSpPr>
            <p:nvPr/>
          </p:nvSpPr>
          <p:spPr bwMode="auto">
            <a:xfrm>
              <a:off x="5757475" y="2402566"/>
              <a:ext cx="12700"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50" name="Rectangle 2332"/>
            <p:cNvSpPr>
              <a:spLocks noChangeArrowheads="1"/>
            </p:cNvSpPr>
            <p:nvPr/>
          </p:nvSpPr>
          <p:spPr bwMode="auto">
            <a:xfrm>
              <a:off x="5763825" y="2402566"/>
              <a:ext cx="127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51" name="Rectangle 2333"/>
            <p:cNvSpPr>
              <a:spLocks noChangeArrowheads="1"/>
            </p:cNvSpPr>
            <p:nvPr/>
          </p:nvSpPr>
          <p:spPr bwMode="auto">
            <a:xfrm>
              <a:off x="5770175" y="2408916"/>
              <a:ext cx="12700"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52" name="Rectangle 2334"/>
            <p:cNvSpPr>
              <a:spLocks noChangeArrowheads="1"/>
            </p:cNvSpPr>
            <p:nvPr/>
          </p:nvSpPr>
          <p:spPr bwMode="auto">
            <a:xfrm>
              <a:off x="5795575" y="2434316"/>
              <a:ext cx="12700" cy="111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53" name="Rectangle 2335"/>
            <p:cNvSpPr>
              <a:spLocks noChangeArrowheads="1"/>
            </p:cNvSpPr>
            <p:nvPr/>
          </p:nvSpPr>
          <p:spPr bwMode="auto">
            <a:xfrm>
              <a:off x="5801925" y="2440666"/>
              <a:ext cx="38100" cy="111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54" name="Rectangle 2336"/>
            <p:cNvSpPr>
              <a:spLocks noChangeArrowheads="1"/>
            </p:cNvSpPr>
            <p:nvPr/>
          </p:nvSpPr>
          <p:spPr bwMode="auto">
            <a:xfrm>
              <a:off x="5859075" y="2458128"/>
              <a:ext cx="12700"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55" name="Rectangle 2337"/>
            <p:cNvSpPr>
              <a:spLocks noChangeArrowheads="1"/>
            </p:cNvSpPr>
            <p:nvPr/>
          </p:nvSpPr>
          <p:spPr bwMode="auto">
            <a:xfrm>
              <a:off x="5865425" y="2458128"/>
              <a:ext cx="63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56" name="Rectangle 2338"/>
            <p:cNvSpPr>
              <a:spLocks noChangeArrowheads="1"/>
            </p:cNvSpPr>
            <p:nvPr/>
          </p:nvSpPr>
          <p:spPr bwMode="auto">
            <a:xfrm>
              <a:off x="5865425" y="2464478"/>
              <a:ext cx="12700"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57" name="Rectangle 2339"/>
            <p:cNvSpPr>
              <a:spLocks noChangeArrowheads="1"/>
            </p:cNvSpPr>
            <p:nvPr/>
          </p:nvSpPr>
          <p:spPr bwMode="auto">
            <a:xfrm>
              <a:off x="5871775" y="2464478"/>
              <a:ext cx="63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58" name="Rectangle 2340"/>
            <p:cNvSpPr>
              <a:spLocks noChangeArrowheads="1"/>
            </p:cNvSpPr>
            <p:nvPr/>
          </p:nvSpPr>
          <p:spPr bwMode="auto">
            <a:xfrm>
              <a:off x="5871775" y="2470828"/>
              <a:ext cx="12700" cy="190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59" name="Rectangle 2341"/>
            <p:cNvSpPr>
              <a:spLocks noChangeArrowheads="1"/>
            </p:cNvSpPr>
            <p:nvPr/>
          </p:nvSpPr>
          <p:spPr bwMode="auto">
            <a:xfrm>
              <a:off x="5878125" y="2483528"/>
              <a:ext cx="1588" cy="111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60" name="Rectangle 2343"/>
            <p:cNvSpPr>
              <a:spLocks noChangeArrowheads="1"/>
            </p:cNvSpPr>
            <p:nvPr/>
          </p:nvSpPr>
          <p:spPr bwMode="auto">
            <a:xfrm>
              <a:off x="5897175" y="2494641"/>
              <a:ext cx="63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61" name="Rectangle 2344"/>
            <p:cNvSpPr>
              <a:spLocks noChangeArrowheads="1"/>
            </p:cNvSpPr>
            <p:nvPr/>
          </p:nvSpPr>
          <p:spPr bwMode="auto">
            <a:xfrm>
              <a:off x="5897175" y="2500991"/>
              <a:ext cx="127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62" name="Rectangle 2345"/>
            <p:cNvSpPr>
              <a:spLocks noChangeArrowheads="1"/>
            </p:cNvSpPr>
            <p:nvPr/>
          </p:nvSpPr>
          <p:spPr bwMode="auto">
            <a:xfrm>
              <a:off x="5903525" y="2507341"/>
              <a:ext cx="14288"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63" name="Rectangle 2346"/>
            <p:cNvSpPr>
              <a:spLocks noChangeArrowheads="1"/>
            </p:cNvSpPr>
            <p:nvPr/>
          </p:nvSpPr>
          <p:spPr bwMode="auto">
            <a:xfrm>
              <a:off x="5909875" y="2513691"/>
              <a:ext cx="14288"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64" name="Rectangle 2347"/>
            <p:cNvSpPr>
              <a:spLocks noChangeArrowheads="1"/>
            </p:cNvSpPr>
            <p:nvPr/>
          </p:nvSpPr>
          <p:spPr bwMode="auto">
            <a:xfrm>
              <a:off x="5917812" y="2513691"/>
              <a:ext cx="63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65" name="Rectangle 2348"/>
            <p:cNvSpPr>
              <a:spLocks noChangeArrowheads="1"/>
            </p:cNvSpPr>
            <p:nvPr/>
          </p:nvSpPr>
          <p:spPr bwMode="auto">
            <a:xfrm>
              <a:off x="5968612" y="2513691"/>
              <a:ext cx="127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66" name="Rectangle 2349"/>
            <p:cNvSpPr>
              <a:spLocks noChangeArrowheads="1"/>
            </p:cNvSpPr>
            <p:nvPr/>
          </p:nvSpPr>
          <p:spPr bwMode="auto">
            <a:xfrm>
              <a:off x="5974962" y="2520041"/>
              <a:ext cx="12700" cy="238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67" name="Rectangle 2350"/>
            <p:cNvSpPr>
              <a:spLocks noChangeArrowheads="1"/>
            </p:cNvSpPr>
            <p:nvPr/>
          </p:nvSpPr>
          <p:spPr bwMode="auto">
            <a:xfrm>
              <a:off x="6000362" y="2556553"/>
              <a:ext cx="12700"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68" name="Rectangle 2351"/>
            <p:cNvSpPr>
              <a:spLocks noChangeArrowheads="1"/>
            </p:cNvSpPr>
            <p:nvPr/>
          </p:nvSpPr>
          <p:spPr bwMode="auto">
            <a:xfrm>
              <a:off x="6006712" y="2556553"/>
              <a:ext cx="63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69" name="Rectangle 2352"/>
            <p:cNvSpPr>
              <a:spLocks noChangeArrowheads="1"/>
            </p:cNvSpPr>
            <p:nvPr/>
          </p:nvSpPr>
          <p:spPr bwMode="auto">
            <a:xfrm>
              <a:off x="6006712" y="2562903"/>
              <a:ext cx="12700"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70" name="Rectangle 2353"/>
            <p:cNvSpPr>
              <a:spLocks noChangeArrowheads="1"/>
            </p:cNvSpPr>
            <p:nvPr/>
          </p:nvSpPr>
          <p:spPr bwMode="auto">
            <a:xfrm>
              <a:off x="6013062" y="2562903"/>
              <a:ext cx="127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71" name="Rectangle 2354"/>
            <p:cNvSpPr>
              <a:spLocks noChangeArrowheads="1"/>
            </p:cNvSpPr>
            <p:nvPr/>
          </p:nvSpPr>
          <p:spPr bwMode="auto">
            <a:xfrm>
              <a:off x="6019412" y="2569253"/>
              <a:ext cx="12700" cy="190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72" name="Rectangle 2355"/>
            <p:cNvSpPr>
              <a:spLocks noChangeArrowheads="1"/>
            </p:cNvSpPr>
            <p:nvPr/>
          </p:nvSpPr>
          <p:spPr bwMode="auto">
            <a:xfrm>
              <a:off x="6051162" y="2599416"/>
              <a:ext cx="1588"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73" name="Rectangle 2356"/>
            <p:cNvSpPr>
              <a:spLocks noChangeArrowheads="1"/>
            </p:cNvSpPr>
            <p:nvPr/>
          </p:nvSpPr>
          <p:spPr bwMode="auto">
            <a:xfrm>
              <a:off x="6044812" y="2605766"/>
              <a:ext cx="12700"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74" name="Rectangle 2357"/>
            <p:cNvSpPr>
              <a:spLocks noChangeArrowheads="1"/>
            </p:cNvSpPr>
            <p:nvPr/>
          </p:nvSpPr>
          <p:spPr bwMode="auto">
            <a:xfrm>
              <a:off x="6051162" y="2605766"/>
              <a:ext cx="317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75" name="Rectangle 2358"/>
            <p:cNvSpPr>
              <a:spLocks noChangeArrowheads="1"/>
            </p:cNvSpPr>
            <p:nvPr/>
          </p:nvSpPr>
          <p:spPr bwMode="auto">
            <a:xfrm>
              <a:off x="6101962" y="2624816"/>
              <a:ext cx="63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76" name="Rectangle 2359"/>
            <p:cNvSpPr>
              <a:spLocks noChangeArrowheads="1"/>
            </p:cNvSpPr>
            <p:nvPr/>
          </p:nvSpPr>
          <p:spPr bwMode="auto">
            <a:xfrm>
              <a:off x="6101962" y="2631166"/>
              <a:ext cx="12700" cy="111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77" name="Rectangle 2360"/>
            <p:cNvSpPr>
              <a:spLocks noChangeArrowheads="1"/>
            </p:cNvSpPr>
            <p:nvPr/>
          </p:nvSpPr>
          <p:spPr bwMode="auto">
            <a:xfrm>
              <a:off x="6108312" y="2637516"/>
              <a:ext cx="19050" cy="111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78" name="Rectangle 2361"/>
            <p:cNvSpPr>
              <a:spLocks noChangeArrowheads="1"/>
            </p:cNvSpPr>
            <p:nvPr/>
          </p:nvSpPr>
          <p:spPr bwMode="auto">
            <a:xfrm>
              <a:off x="6121012" y="2642278"/>
              <a:ext cx="12700" cy="1588"/>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79" name="Rectangle 2362"/>
            <p:cNvSpPr>
              <a:spLocks noChangeArrowheads="1"/>
            </p:cNvSpPr>
            <p:nvPr/>
          </p:nvSpPr>
          <p:spPr bwMode="auto">
            <a:xfrm>
              <a:off x="6152762" y="2661328"/>
              <a:ext cx="12700"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80" name="Rectangle 2363"/>
            <p:cNvSpPr>
              <a:spLocks noChangeArrowheads="1"/>
            </p:cNvSpPr>
            <p:nvPr/>
          </p:nvSpPr>
          <p:spPr bwMode="auto">
            <a:xfrm>
              <a:off x="6159112" y="2661328"/>
              <a:ext cx="127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81" name="Rectangle 2364"/>
            <p:cNvSpPr>
              <a:spLocks noChangeArrowheads="1"/>
            </p:cNvSpPr>
            <p:nvPr/>
          </p:nvSpPr>
          <p:spPr bwMode="auto">
            <a:xfrm>
              <a:off x="6165462" y="2667678"/>
              <a:ext cx="12700" cy="190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82" name="Rectangle 2365"/>
            <p:cNvSpPr>
              <a:spLocks noChangeArrowheads="1"/>
            </p:cNvSpPr>
            <p:nvPr/>
          </p:nvSpPr>
          <p:spPr bwMode="auto">
            <a:xfrm>
              <a:off x="6171812" y="2680378"/>
              <a:ext cx="6350" cy="111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83" name="Rectangle 2366"/>
            <p:cNvSpPr>
              <a:spLocks noChangeArrowheads="1"/>
            </p:cNvSpPr>
            <p:nvPr/>
          </p:nvSpPr>
          <p:spPr bwMode="auto">
            <a:xfrm>
              <a:off x="6197212" y="2697841"/>
              <a:ext cx="12700"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84" name="Rectangle 2367"/>
            <p:cNvSpPr>
              <a:spLocks noChangeArrowheads="1"/>
            </p:cNvSpPr>
            <p:nvPr/>
          </p:nvSpPr>
          <p:spPr bwMode="auto">
            <a:xfrm>
              <a:off x="6203562" y="2697841"/>
              <a:ext cx="26988"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85" name="Rectangle 2368"/>
            <p:cNvSpPr>
              <a:spLocks noChangeArrowheads="1"/>
            </p:cNvSpPr>
            <p:nvPr/>
          </p:nvSpPr>
          <p:spPr bwMode="auto">
            <a:xfrm>
              <a:off x="6230550" y="2697841"/>
              <a:ext cx="63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86" name="Rectangle 2369"/>
            <p:cNvSpPr>
              <a:spLocks noChangeArrowheads="1"/>
            </p:cNvSpPr>
            <p:nvPr/>
          </p:nvSpPr>
          <p:spPr bwMode="auto">
            <a:xfrm>
              <a:off x="6236900" y="2697841"/>
              <a:ext cx="63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87" name="Rectangle 2370"/>
            <p:cNvSpPr>
              <a:spLocks noChangeArrowheads="1"/>
            </p:cNvSpPr>
            <p:nvPr/>
          </p:nvSpPr>
          <p:spPr bwMode="auto">
            <a:xfrm>
              <a:off x="6243250" y="2697841"/>
              <a:ext cx="63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88" name="Rectangle 2371"/>
            <p:cNvSpPr>
              <a:spLocks noChangeArrowheads="1"/>
            </p:cNvSpPr>
            <p:nvPr/>
          </p:nvSpPr>
          <p:spPr bwMode="auto">
            <a:xfrm>
              <a:off x="6268650" y="2716891"/>
              <a:ext cx="190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89" name="Rectangle 2372"/>
            <p:cNvSpPr>
              <a:spLocks noChangeArrowheads="1"/>
            </p:cNvSpPr>
            <p:nvPr/>
          </p:nvSpPr>
          <p:spPr bwMode="auto">
            <a:xfrm>
              <a:off x="6287700" y="2716891"/>
              <a:ext cx="63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90" name="Rectangle 2373"/>
            <p:cNvSpPr>
              <a:spLocks noChangeArrowheads="1"/>
            </p:cNvSpPr>
            <p:nvPr/>
          </p:nvSpPr>
          <p:spPr bwMode="auto">
            <a:xfrm>
              <a:off x="6287700" y="2723241"/>
              <a:ext cx="12700"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91" name="Rectangle 2374"/>
            <p:cNvSpPr>
              <a:spLocks noChangeArrowheads="1"/>
            </p:cNvSpPr>
            <p:nvPr/>
          </p:nvSpPr>
          <p:spPr bwMode="auto">
            <a:xfrm>
              <a:off x="6294050" y="2723241"/>
              <a:ext cx="1588"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92" name="Rectangle 2375"/>
            <p:cNvSpPr>
              <a:spLocks noChangeArrowheads="1"/>
            </p:cNvSpPr>
            <p:nvPr/>
          </p:nvSpPr>
          <p:spPr bwMode="auto">
            <a:xfrm>
              <a:off x="6325800" y="2735941"/>
              <a:ext cx="6350" cy="111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93" name="Rectangle 2376"/>
            <p:cNvSpPr>
              <a:spLocks noChangeArrowheads="1"/>
            </p:cNvSpPr>
            <p:nvPr/>
          </p:nvSpPr>
          <p:spPr bwMode="auto">
            <a:xfrm>
              <a:off x="6325800" y="2742291"/>
              <a:ext cx="12700" cy="476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94" name="Rectangle 2377"/>
            <p:cNvSpPr>
              <a:spLocks noChangeArrowheads="1"/>
            </p:cNvSpPr>
            <p:nvPr/>
          </p:nvSpPr>
          <p:spPr bwMode="auto">
            <a:xfrm>
              <a:off x="6332150" y="2742291"/>
              <a:ext cx="12700" cy="111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95" name="Rectangle 2378"/>
            <p:cNvSpPr>
              <a:spLocks noChangeArrowheads="1"/>
            </p:cNvSpPr>
            <p:nvPr/>
          </p:nvSpPr>
          <p:spPr bwMode="auto">
            <a:xfrm>
              <a:off x="6344850" y="2742291"/>
              <a:ext cx="12700" cy="111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96" name="Rectangle 2379"/>
            <p:cNvSpPr>
              <a:spLocks noChangeArrowheads="1"/>
            </p:cNvSpPr>
            <p:nvPr/>
          </p:nvSpPr>
          <p:spPr bwMode="auto">
            <a:xfrm>
              <a:off x="6363900" y="2772453"/>
              <a:ext cx="12700"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97" name="Rectangle 2380"/>
            <p:cNvSpPr>
              <a:spLocks noChangeArrowheads="1"/>
            </p:cNvSpPr>
            <p:nvPr/>
          </p:nvSpPr>
          <p:spPr bwMode="auto">
            <a:xfrm>
              <a:off x="6370250" y="2772453"/>
              <a:ext cx="127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98" name="Rectangle 2381"/>
            <p:cNvSpPr>
              <a:spLocks noChangeArrowheads="1"/>
            </p:cNvSpPr>
            <p:nvPr/>
          </p:nvSpPr>
          <p:spPr bwMode="auto">
            <a:xfrm>
              <a:off x="6382950" y="2772453"/>
              <a:ext cx="63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799" name="Rectangle 2382"/>
            <p:cNvSpPr>
              <a:spLocks noChangeArrowheads="1"/>
            </p:cNvSpPr>
            <p:nvPr/>
          </p:nvSpPr>
          <p:spPr bwMode="auto">
            <a:xfrm>
              <a:off x="6389300" y="2772453"/>
              <a:ext cx="127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00" name="Rectangle 2383"/>
            <p:cNvSpPr>
              <a:spLocks noChangeArrowheads="1"/>
            </p:cNvSpPr>
            <p:nvPr/>
          </p:nvSpPr>
          <p:spPr bwMode="auto">
            <a:xfrm>
              <a:off x="6402000" y="2772453"/>
              <a:ext cx="127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01" name="Rectangle 2384"/>
            <p:cNvSpPr>
              <a:spLocks noChangeArrowheads="1"/>
            </p:cNvSpPr>
            <p:nvPr/>
          </p:nvSpPr>
          <p:spPr bwMode="auto">
            <a:xfrm>
              <a:off x="6440100" y="2785153"/>
              <a:ext cx="12700"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02" name="Rectangle 2385"/>
            <p:cNvSpPr>
              <a:spLocks noChangeArrowheads="1"/>
            </p:cNvSpPr>
            <p:nvPr/>
          </p:nvSpPr>
          <p:spPr bwMode="auto">
            <a:xfrm>
              <a:off x="6446450" y="2785153"/>
              <a:ext cx="6350" cy="111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03" name="Rectangle 2386"/>
            <p:cNvSpPr>
              <a:spLocks noChangeArrowheads="1"/>
            </p:cNvSpPr>
            <p:nvPr/>
          </p:nvSpPr>
          <p:spPr bwMode="auto">
            <a:xfrm>
              <a:off x="6452800" y="2785153"/>
              <a:ext cx="12700" cy="11113"/>
            </a:xfrm>
            <a:prstGeom prst="rect">
              <a:avLst/>
            </a:prstGeom>
            <a:solidFill>
              <a:srgbClr val="785D99"/>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04" name="Rectangle 2387"/>
            <p:cNvSpPr>
              <a:spLocks noChangeArrowheads="1"/>
            </p:cNvSpPr>
            <p:nvPr/>
          </p:nvSpPr>
          <p:spPr bwMode="auto">
            <a:xfrm>
              <a:off x="6459150" y="2791503"/>
              <a:ext cx="12700" cy="1746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05" name="Rectangle 2388"/>
            <p:cNvSpPr>
              <a:spLocks noChangeArrowheads="1"/>
            </p:cNvSpPr>
            <p:nvPr/>
          </p:nvSpPr>
          <p:spPr bwMode="auto">
            <a:xfrm>
              <a:off x="6490900" y="2828016"/>
              <a:ext cx="12700"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06" name="Rectangle 2389"/>
            <p:cNvSpPr>
              <a:spLocks noChangeArrowheads="1"/>
            </p:cNvSpPr>
            <p:nvPr/>
          </p:nvSpPr>
          <p:spPr bwMode="auto">
            <a:xfrm>
              <a:off x="6497250" y="2828016"/>
              <a:ext cx="127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07" name="Rectangle 2390"/>
            <p:cNvSpPr>
              <a:spLocks noChangeArrowheads="1"/>
            </p:cNvSpPr>
            <p:nvPr/>
          </p:nvSpPr>
          <p:spPr bwMode="auto">
            <a:xfrm>
              <a:off x="6509950" y="2828016"/>
              <a:ext cx="20638"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08" name="Rectangle 2391"/>
            <p:cNvSpPr>
              <a:spLocks noChangeArrowheads="1"/>
            </p:cNvSpPr>
            <p:nvPr/>
          </p:nvSpPr>
          <p:spPr bwMode="auto">
            <a:xfrm>
              <a:off x="6522650" y="2834366"/>
              <a:ext cx="14288"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09" name="Rectangle 2392"/>
            <p:cNvSpPr>
              <a:spLocks noChangeArrowheads="1"/>
            </p:cNvSpPr>
            <p:nvPr/>
          </p:nvSpPr>
          <p:spPr bwMode="auto">
            <a:xfrm>
              <a:off x="6543287" y="2864528"/>
              <a:ext cx="12700"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10" name="Rectangle 2393"/>
            <p:cNvSpPr>
              <a:spLocks noChangeArrowheads="1"/>
            </p:cNvSpPr>
            <p:nvPr/>
          </p:nvSpPr>
          <p:spPr bwMode="auto">
            <a:xfrm>
              <a:off x="6549637" y="2864528"/>
              <a:ext cx="190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11" name="Rectangle 2394"/>
            <p:cNvSpPr>
              <a:spLocks noChangeArrowheads="1"/>
            </p:cNvSpPr>
            <p:nvPr/>
          </p:nvSpPr>
          <p:spPr bwMode="auto">
            <a:xfrm>
              <a:off x="6568687" y="2864528"/>
              <a:ext cx="63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12" name="Rectangle 2395"/>
            <p:cNvSpPr>
              <a:spLocks noChangeArrowheads="1"/>
            </p:cNvSpPr>
            <p:nvPr/>
          </p:nvSpPr>
          <p:spPr bwMode="auto">
            <a:xfrm>
              <a:off x="6568687" y="2870878"/>
              <a:ext cx="127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13" name="Rectangle 2396"/>
            <p:cNvSpPr>
              <a:spLocks noChangeArrowheads="1"/>
            </p:cNvSpPr>
            <p:nvPr/>
          </p:nvSpPr>
          <p:spPr bwMode="auto">
            <a:xfrm>
              <a:off x="6587737" y="2907391"/>
              <a:ext cx="12700"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14" name="Rectangle 2397"/>
            <p:cNvSpPr>
              <a:spLocks noChangeArrowheads="1"/>
            </p:cNvSpPr>
            <p:nvPr/>
          </p:nvSpPr>
          <p:spPr bwMode="auto">
            <a:xfrm>
              <a:off x="6594087" y="2907391"/>
              <a:ext cx="317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15" name="Rectangle 2398"/>
            <p:cNvSpPr>
              <a:spLocks noChangeArrowheads="1"/>
            </p:cNvSpPr>
            <p:nvPr/>
          </p:nvSpPr>
          <p:spPr bwMode="auto">
            <a:xfrm>
              <a:off x="6625837" y="2907391"/>
              <a:ext cx="127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16" name="Rectangle 2399"/>
            <p:cNvSpPr>
              <a:spLocks noChangeArrowheads="1"/>
            </p:cNvSpPr>
            <p:nvPr/>
          </p:nvSpPr>
          <p:spPr bwMode="auto">
            <a:xfrm>
              <a:off x="6663937" y="2920091"/>
              <a:ext cx="63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17" name="Rectangle 2400"/>
            <p:cNvSpPr>
              <a:spLocks noChangeArrowheads="1"/>
            </p:cNvSpPr>
            <p:nvPr/>
          </p:nvSpPr>
          <p:spPr bwMode="auto">
            <a:xfrm>
              <a:off x="6670287" y="2920091"/>
              <a:ext cx="190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18" name="Rectangle 2401"/>
            <p:cNvSpPr>
              <a:spLocks noChangeArrowheads="1"/>
            </p:cNvSpPr>
            <p:nvPr/>
          </p:nvSpPr>
          <p:spPr bwMode="auto">
            <a:xfrm>
              <a:off x="6689337" y="2920091"/>
              <a:ext cx="63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19" name="Rectangle 2402"/>
            <p:cNvSpPr>
              <a:spLocks noChangeArrowheads="1"/>
            </p:cNvSpPr>
            <p:nvPr/>
          </p:nvSpPr>
          <p:spPr bwMode="auto">
            <a:xfrm>
              <a:off x="6695687" y="2920091"/>
              <a:ext cx="63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20" name="Rectangle 2403"/>
            <p:cNvSpPr>
              <a:spLocks noChangeArrowheads="1"/>
            </p:cNvSpPr>
            <p:nvPr/>
          </p:nvSpPr>
          <p:spPr bwMode="auto">
            <a:xfrm>
              <a:off x="6695687" y="2926441"/>
              <a:ext cx="12700"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21" name="Rectangle 2404"/>
            <p:cNvSpPr>
              <a:spLocks noChangeArrowheads="1"/>
            </p:cNvSpPr>
            <p:nvPr/>
          </p:nvSpPr>
          <p:spPr bwMode="auto">
            <a:xfrm>
              <a:off x="6714737" y="2950253"/>
              <a:ext cx="190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22" name="Rectangle 2405"/>
            <p:cNvSpPr>
              <a:spLocks noChangeArrowheads="1"/>
            </p:cNvSpPr>
            <p:nvPr/>
          </p:nvSpPr>
          <p:spPr bwMode="auto">
            <a:xfrm>
              <a:off x="6727437" y="2956603"/>
              <a:ext cx="12700" cy="190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23" name="Rectangle 2406"/>
            <p:cNvSpPr>
              <a:spLocks noChangeArrowheads="1"/>
            </p:cNvSpPr>
            <p:nvPr/>
          </p:nvSpPr>
          <p:spPr bwMode="auto">
            <a:xfrm>
              <a:off x="6733787" y="2969303"/>
              <a:ext cx="63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24" name="Rectangle 2407"/>
            <p:cNvSpPr>
              <a:spLocks noChangeArrowheads="1"/>
            </p:cNvSpPr>
            <p:nvPr/>
          </p:nvSpPr>
          <p:spPr bwMode="auto">
            <a:xfrm>
              <a:off x="6759187" y="2982003"/>
              <a:ext cx="12700" cy="111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25" name="Rectangle 2408"/>
            <p:cNvSpPr>
              <a:spLocks noChangeArrowheads="1"/>
            </p:cNvSpPr>
            <p:nvPr/>
          </p:nvSpPr>
          <p:spPr bwMode="auto">
            <a:xfrm>
              <a:off x="6765537" y="2988353"/>
              <a:ext cx="12700" cy="1746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26" name="Rectangle 2409"/>
            <p:cNvSpPr>
              <a:spLocks noChangeArrowheads="1"/>
            </p:cNvSpPr>
            <p:nvPr/>
          </p:nvSpPr>
          <p:spPr bwMode="auto">
            <a:xfrm>
              <a:off x="6771887" y="2999466"/>
              <a:ext cx="63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27" name="Rectangle 2410"/>
            <p:cNvSpPr>
              <a:spLocks noChangeArrowheads="1"/>
            </p:cNvSpPr>
            <p:nvPr/>
          </p:nvSpPr>
          <p:spPr bwMode="auto">
            <a:xfrm>
              <a:off x="6803637" y="3018516"/>
              <a:ext cx="1588"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28" name="Rectangle 2411"/>
            <p:cNvSpPr>
              <a:spLocks noChangeArrowheads="1"/>
            </p:cNvSpPr>
            <p:nvPr/>
          </p:nvSpPr>
          <p:spPr bwMode="auto">
            <a:xfrm>
              <a:off x="6803637" y="3018516"/>
              <a:ext cx="127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29" name="Rectangle 2412"/>
            <p:cNvSpPr>
              <a:spLocks noChangeArrowheads="1"/>
            </p:cNvSpPr>
            <p:nvPr/>
          </p:nvSpPr>
          <p:spPr bwMode="auto">
            <a:xfrm>
              <a:off x="6809987" y="3024866"/>
              <a:ext cx="12700" cy="1746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30" name="Rectangle 2413"/>
            <p:cNvSpPr>
              <a:spLocks noChangeArrowheads="1"/>
            </p:cNvSpPr>
            <p:nvPr/>
          </p:nvSpPr>
          <p:spPr bwMode="auto">
            <a:xfrm>
              <a:off x="6816337" y="3037566"/>
              <a:ext cx="6350" cy="111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31" name="Rectangle 2414"/>
            <p:cNvSpPr>
              <a:spLocks noChangeArrowheads="1"/>
            </p:cNvSpPr>
            <p:nvPr/>
          </p:nvSpPr>
          <p:spPr bwMode="auto">
            <a:xfrm>
              <a:off x="6862375" y="3037566"/>
              <a:ext cx="6350" cy="111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32" name="Rectangle 2415"/>
            <p:cNvSpPr>
              <a:spLocks noChangeArrowheads="1"/>
            </p:cNvSpPr>
            <p:nvPr/>
          </p:nvSpPr>
          <p:spPr bwMode="auto">
            <a:xfrm>
              <a:off x="6868725" y="3037566"/>
              <a:ext cx="12700" cy="111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33" name="Rectangle 2416"/>
            <p:cNvSpPr>
              <a:spLocks noChangeArrowheads="1"/>
            </p:cNvSpPr>
            <p:nvPr/>
          </p:nvSpPr>
          <p:spPr bwMode="auto">
            <a:xfrm>
              <a:off x="6881425" y="3037566"/>
              <a:ext cx="6350" cy="111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34" name="Rectangle 2417"/>
            <p:cNvSpPr>
              <a:spLocks noChangeArrowheads="1"/>
            </p:cNvSpPr>
            <p:nvPr/>
          </p:nvSpPr>
          <p:spPr bwMode="auto">
            <a:xfrm>
              <a:off x="6881425" y="3042328"/>
              <a:ext cx="127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35" name="Rectangle 2418"/>
            <p:cNvSpPr>
              <a:spLocks noChangeArrowheads="1"/>
            </p:cNvSpPr>
            <p:nvPr/>
          </p:nvSpPr>
          <p:spPr bwMode="auto">
            <a:xfrm>
              <a:off x="6919525" y="3067728"/>
              <a:ext cx="127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36" name="Rectangle 2419"/>
            <p:cNvSpPr>
              <a:spLocks noChangeArrowheads="1"/>
            </p:cNvSpPr>
            <p:nvPr/>
          </p:nvSpPr>
          <p:spPr bwMode="auto">
            <a:xfrm>
              <a:off x="6925875" y="3074078"/>
              <a:ext cx="190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37" name="Rectangle 2420"/>
            <p:cNvSpPr>
              <a:spLocks noChangeArrowheads="1"/>
            </p:cNvSpPr>
            <p:nvPr/>
          </p:nvSpPr>
          <p:spPr bwMode="auto">
            <a:xfrm>
              <a:off x="6938575" y="3080428"/>
              <a:ext cx="12700" cy="111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38" name="Rectangle 2421"/>
            <p:cNvSpPr>
              <a:spLocks noChangeArrowheads="1"/>
            </p:cNvSpPr>
            <p:nvPr/>
          </p:nvSpPr>
          <p:spPr bwMode="auto">
            <a:xfrm>
              <a:off x="6983025" y="3097891"/>
              <a:ext cx="127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39" name="Rectangle 2422"/>
            <p:cNvSpPr>
              <a:spLocks noChangeArrowheads="1"/>
            </p:cNvSpPr>
            <p:nvPr/>
          </p:nvSpPr>
          <p:spPr bwMode="auto">
            <a:xfrm>
              <a:off x="6989375" y="3104241"/>
              <a:ext cx="12700" cy="190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40" name="Rectangle 2423"/>
            <p:cNvSpPr>
              <a:spLocks noChangeArrowheads="1"/>
            </p:cNvSpPr>
            <p:nvPr/>
          </p:nvSpPr>
          <p:spPr bwMode="auto">
            <a:xfrm>
              <a:off x="7046525" y="3116941"/>
              <a:ext cx="317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41" name="Rectangle 2424"/>
            <p:cNvSpPr>
              <a:spLocks noChangeArrowheads="1"/>
            </p:cNvSpPr>
            <p:nvPr/>
          </p:nvSpPr>
          <p:spPr bwMode="auto">
            <a:xfrm>
              <a:off x="7071925" y="3123291"/>
              <a:ext cx="127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42" name="Rectangle 2425"/>
            <p:cNvSpPr>
              <a:spLocks noChangeArrowheads="1"/>
            </p:cNvSpPr>
            <p:nvPr/>
          </p:nvSpPr>
          <p:spPr bwMode="auto">
            <a:xfrm>
              <a:off x="7084625" y="3159803"/>
              <a:ext cx="127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43" name="Rectangle 2426"/>
            <p:cNvSpPr>
              <a:spLocks noChangeArrowheads="1"/>
            </p:cNvSpPr>
            <p:nvPr/>
          </p:nvSpPr>
          <p:spPr bwMode="auto">
            <a:xfrm>
              <a:off x="7090975" y="3166153"/>
              <a:ext cx="317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44" name="Rectangle 2427"/>
            <p:cNvSpPr>
              <a:spLocks noChangeArrowheads="1"/>
            </p:cNvSpPr>
            <p:nvPr/>
          </p:nvSpPr>
          <p:spPr bwMode="auto">
            <a:xfrm>
              <a:off x="7122725" y="3166153"/>
              <a:ext cx="63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45" name="Rectangle 2428"/>
            <p:cNvSpPr>
              <a:spLocks noChangeArrowheads="1"/>
            </p:cNvSpPr>
            <p:nvPr/>
          </p:nvSpPr>
          <p:spPr bwMode="auto">
            <a:xfrm>
              <a:off x="7168762" y="3166153"/>
              <a:ext cx="190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46" name="Rectangle 2429"/>
            <p:cNvSpPr>
              <a:spLocks noChangeArrowheads="1"/>
            </p:cNvSpPr>
            <p:nvPr/>
          </p:nvSpPr>
          <p:spPr bwMode="auto">
            <a:xfrm>
              <a:off x="7187812" y="3166153"/>
              <a:ext cx="254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47" name="Rectangle 2430"/>
            <p:cNvSpPr>
              <a:spLocks noChangeArrowheads="1"/>
            </p:cNvSpPr>
            <p:nvPr/>
          </p:nvSpPr>
          <p:spPr bwMode="auto">
            <a:xfrm>
              <a:off x="7213212" y="3166153"/>
              <a:ext cx="1588"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48" name="Rectangle 2431"/>
            <p:cNvSpPr>
              <a:spLocks noChangeArrowheads="1"/>
            </p:cNvSpPr>
            <p:nvPr/>
          </p:nvSpPr>
          <p:spPr bwMode="auto">
            <a:xfrm>
              <a:off x="7238612" y="3185203"/>
              <a:ext cx="12700" cy="238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49" name="Rectangle 2432"/>
            <p:cNvSpPr>
              <a:spLocks noChangeArrowheads="1"/>
            </p:cNvSpPr>
            <p:nvPr/>
          </p:nvSpPr>
          <p:spPr bwMode="auto">
            <a:xfrm>
              <a:off x="7244962" y="3202666"/>
              <a:ext cx="190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50" name="Rectangle 2433"/>
            <p:cNvSpPr>
              <a:spLocks noChangeArrowheads="1"/>
            </p:cNvSpPr>
            <p:nvPr/>
          </p:nvSpPr>
          <p:spPr bwMode="auto">
            <a:xfrm>
              <a:off x="7302112" y="3202666"/>
              <a:ext cx="190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51" name="Rectangle 2434"/>
            <p:cNvSpPr>
              <a:spLocks noChangeArrowheads="1"/>
            </p:cNvSpPr>
            <p:nvPr/>
          </p:nvSpPr>
          <p:spPr bwMode="auto">
            <a:xfrm>
              <a:off x="7321162" y="3202666"/>
              <a:ext cx="127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52" name="Rectangle 2435"/>
            <p:cNvSpPr>
              <a:spLocks noChangeArrowheads="1"/>
            </p:cNvSpPr>
            <p:nvPr/>
          </p:nvSpPr>
          <p:spPr bwMode="auto">
            <a:xfrm>
              <a:off x="7333862" y="3202666"/>
              <a:ext cx="127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53" name="Rectangle 2436"/>
            <p:cNvSpPr>
              <a:spLocks noChangeArrowheads="1"/>
            </p:cNvSpPr>
            <p:nvPr/>
          </p:nvSpPr>
          <p:spPr bwMode="auto">
            <a:xfrm>
              <a:off x="7391012" y="3202666"/>
              <a:ext cx="63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54" name="Rectangle 2437"/>
            <p:cNvSpPr>
              <a:spLocks noChangeArrowheads="1"/>
            </p:cNvSpPr>
            <p:nvPr/>
          </p:nvSpPr>
          <p:spPr bwMode="auto">
            <a:xfrm>
              <a:off x="7397362" y="3202666"/>
              <a:ext cx="381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55" name="Rectangle 2438"/>
            <p:cNvSpPr>
              <a:spLocks noChangeArrowheads="1"/>
            </p:cNvSpPr>
            <p:nvPr/>
          </p:nvSpPr>
          <p:spPr bwMode="auto">
            <a:xfrm>
              <a:off x="7481500" y="3202666"/>
              <a:ext cx="444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56" name="Rectangle 2439"/>
            <p:cNvSpPr>
              <a:spLocks noChangeArrowheads="1"/>
            </p:cNvSpPr>
            <p:nvPr/>
          </p:nvSpPr>
          <p:spPr bwMode="auto">
            <a:xfrm>
              <a:off x="7525950" y="3202666"/>
              <a:ext cx="1588"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57" name="Rectangle 2440"/>
            <p:cNvSpPr>
              <a:spLocks noChangeArrowheads="1"/>
            </p:cNvSpPr>
            <p:nvPr/>
          </p:nvSpPr>
          <p:spPr bwMode="auto">
            <a:xfrm>
              <a:off x="7570400" y="3202666"/>
              <a:ext cx="444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58" name="Rectangle 2441"/>
            <p:cNvSpPr>
              <a:spLocks noChangeArrowheads="1"/>
            </p:cNvSpPr>
            <p:nvPr/>
          </p:nvSpPr>
          <p:spPr bwMode="auto">
            <a:xfrm>
              <a:off x="7652950" y="3202666"/>
              <a:ext cx="444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59" name="Rectangle 2442"/>
            <p:cNvSpPr>
              <a:spLocks noChangeArrowheads="1"/>
            </p:cNvSpPr>
            <p:nvPr/>
          </p:nvSpPr>
          <p:spPr bwMode="auto">
            <a:xfrm>
              <a:off x="7741850" y="3202666"/>
              <a:ext cx="20638"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60" name="Rectangle 2443"/>
            <p:cNvSpPr>
              <a:spLocks noChangeArrowheads="1"/>
            </p:cNvSpPr>
            <p:nvPr/>
          </p:nvSpPr>
          <p:spPr bwMode="auto">
            <a:xfrm>
              <a:off x="7762487" y="3202666"/>
              <a:ext cx="127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61" name="Rectangle 2444"/>
            <p:cNvSpPr>
              <a:spLocks noChangeArrowheads="1"/>
            </p:cNvSpPr>
            <p:nvPr/>
          </p:nvSpPr>
          <p:spPr bwMode="auto">
            <a:xfrm>
              <a:off x="7775187" y="3202666"/>
              <a:ext cx="127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62" name="Rectangle 2445"/>
            <p:cNvSpPr>
              <a:spLocks noChangeArrowheads="1"/>
            </p:cNvSpPr>
            <p:nvPr/>
          </p:nvSpPr>
          <p:spPr bwMode="auto">
            <a:xfrm>
              <a:off x="7787887" y="3202666"/>
              <a:ext cx="1588"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63" name="Rectangle 2446"/>
            <p:cNvSpPr>
              <a:spLocks noChangeArrowheads="1"/>
            </p:cNvSpPr>
            <p:nvPr/>
          </p:nvSpPr>
          <p:spPr bwMode="auto">
            <a:xfrm>
              <a:off x="7832337" y="3202666"/>
              <a:ext cx="63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64" name="Rectangle 2447"/>
            <p:cNvSpPr>
              <a:spLocks noChangeArrowheads="1"/>
            </p:cNvSpPr>
            <p:nvPr/>
          </p:nvSpPr>
          <p:spPr bwMode="auto">
            <a:xfrm>
              <a:off x="7832337" y="3209016"/>
              <a:ext cx="12700" cy="254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65" name="Rectangle 2448"/>
            <p:cNvSpPr>
              <a:spLocks noChangeArrowheads="1"/>
            </p:cNvSpPr>
            <p:nvPr/>
          </p:nvSpPr>
          <p:spPr bwMode="auto">
            <a:xfrm>
              <a:off x="7832337" y="3270928"/>
              <a:ext cx="12700" cy="4286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66" name="Rectangle 2449"/>
            <p:cNvSpPr>
              <a:spLocks noChangeArrowheads="1"/>
            </p:cNvSpPr>
            <p:nvPr/>
          </p:nvSpPr>
          <p:spPr bwMode="auto">
            <a:xfrm>
              <a:off x="7832337" y="3350303"/>
              <a:ext cx="12700" cy="381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67" name="Rectangle 2450"/>
            <p:cNvSpPr>
              <a:spLocks noChangeArrowheads="1"/>
            </p:cNvSpPr>
            <p:nvPr/>
          </p:nvSpPr>
          <p:spPr bwMode="auto">
            <a:xfrm>
              <a:off x="7832337" y="3424916"/>
              <a:ext cx="12700" cy="238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68" name="Rectangle 2451"/>
            <p:cNvSpPr>
              <a:spLocks noChangeArrowheads="1"/>
            </p:cNvSpPr>
            <p:nvPr/>
          </p:nvSpPr>
          <p:spPr bwMode="auto">
            <a:xfrm>
              <a:off x="7838687" y="3442378"/>
              <a:ext cx="190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69" name="Rectangle 2452"/>
            <p:cNvSpPr>
              <a:spLocks noChangeArrowheads="1"/>
            </p:cNvSpPr>
            <p:nvPr/>
          </p:nvSpPr>
          <p:spPr bwMode="auto">
            <a:xfrm>
              <a:off x="7902187" y="3442378"/>
              <a:ext cx="381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70" name="Rectangle 2453"/>
            <p:cNvSpPr>
              <a:spLocks noChangeArrowheads="1"/>
            </p:cNvSpPr>
            <p:nvPr/>
          </p:nvSpPr>
          <p:spPr bwMode="auto">
            <a:xfrm>
              <a:off x="7959337" y="3467778"/>
              <a:ext cx="12700" cy="365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71" name="Rectangle 2454"/>
            <p:cNvSpPr>
              <a:spLocks noChangeArrowheads="1"/>
            </p:cNvSpPr>
            <p:nvPr/>
          </p:nvSpPr>
          <p:spPr bwMode="auto">
            <a:xfrm>
              <a:off x="7959337" y="3542391"/>
              <a:ext cx="12700" cy="365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72" name="Rectangle 2455"/>
            <p:cNvSpPr>
              <a:spLocks noChangeArrowheads="1"/>
            </p:cNvSpPr>
            <p:nvPr/>
          </p:nvSpPr>
          <p:spPr bwMode="auto">
            <a:xfrm>
              <a:off x="7959337" y="3615416"/>
              <a:ext cx="12700" cy="365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73" name="Rectangle 2456"/>
            <p:cNvSpPr>
              <a:spLocks noChangeArrowheads="1"/>
            </p:cNvSpPr>
            <p:nvPr/>
          </p:nvSpPr>
          <p:spPr bwMode="auto">
            <a:xfrm>
              <a:off x="7959337" y="3694791"/>
              <a:ext cx="12700" cy="381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74" name="Rectangle 2457"/>
            <p:cNvSpPr>
              <a:spLocks noChangeArrowheads="1"/>
            </p:cNvSpPr>
            <p:nvPr/>
          </p:nvSpPr>
          <p:spPr bwMode="auto">
            <a:xfrm>
              <a:off x="7959337" y="3769403"/>
              <a:ext cx="12700" cy="36513"/>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75" name="Rectangle 2458"/>
            <p:cNvSpPr>
              <a:spLocks noChangeArrowheads="1"/>
            </p:cNvSpPr>
            <p:nvPr/>
          </p:nvSpPr>
          <p:spPr bwMode="auto">
            <a:xfrm>
              <a:off x="7959337" y="3842428"/>
              <a:ext cx="12700" cy="381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76" name="Rectangle 2459"/>
            <p:cNvSpPr>
              <a:spLocks noChangeArrowheads="1"/>
            </p:cNvSpPr>
            <p:nvPr/>
          </p:nvSpPr>
          <p:spPr bwMode="auto">
            <a:xfrm>
              <a:off x="7959337" y="3917041"/>
              <a:ext cx="12700" cy="190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latin typeface="+mn-lt"/>
                <a:ea typeface="ＭＳ Ｐゴシック" pitchFamily="34" charset="-128"/>
                <a:cs typeface="+mn-cs"/>
              </a:endParaRPr>
            </a:p>
          </p:txBody>
        </p:sp>
        <p:sp>
          <p:nvSpPr>
            <p:cNvPr id="877" name="Freeform 876"/>
            <p:cNvSpPr/>
            <p:nvPr/>
          </p:nvSpPr>
          <p:spPr>
            <a:xfrm>
              <a:off x="5195500" y="2194602"/>
              <a:ext cx="3033712" cy="347663"/>
            </a:xfrm>
            <a:custGeom>
              <a:avLst/>
              <a:gdLst>
                <a:gd name="connsiteX0" fmla="*/ 0 w 3033712"/>
                <a:gd name="connsiteY0" fmla="*/ 0 h 338138"/>
                <a:gd name="connsiteX1" fmla="*/ 185737 w 3033712"/>
                <a:gd name="connsiteY1" fmla="*/ 0 h 338138"/>
                <a:gd name="connsiteX2" fmla="*/ 185737 w 3033712"/>
                <a:gd name="connsiteY2" fmla="*/ 42863 h 338138"/>
                <a:gd name="connsiteX3" fmla="*/ 209550 w 3033712"/>
                <a:gd name="connsiteY3" fmla="*/ 42863 h 338138"/>
                <a:gd name="connsiteX4" fmla="*/ 209550 w 3033712"/>
                <a:gd name="connsiteY4" fmla="*/ 71438 h 338138"/>
                <a:gd name="connsiteX5" fmla="*/ 261937 w 3033712"/>
                <a:gd name="connsiteY5" fmla="*/ 71438 h 338138"/>
                <a:gd name="connsiteX6" fmla="*/ 261937 w 3033712"/>
                <a:gd name="connsiteY6" fmla="*/ 114300 h 338138"/>
                <a:gd name="connsiteX7" fmla="*/ 695325 w 3033712"/>
                <a:gd name="connsiteY7" fmla="*/ 114300 h 338138"/>
                <a:gd name="connsiteX8" fmla="*/ 695325 w 3033712"/>
                <a:gd name="connsiteY8" fmla="*/ 161925 h 338138"/>
                <a:gd name="connsiteX9" fmla="*/ 742950 w 3033712"/>
                <a:gd name="connsiteY9" fmla="*/ 161925 h 338138"/>
                <a:gd name="connsiteX10" fmla="*/ 742950 w 3033712"/>
                <a:gd name="connsiteY10" fmla="*/ 209550 h 338138"/>
                <a:gd name="connsiteX11" fmla="*/ 862012 w 3033712"/>
                <a:gd name="connsiteY11" fmla="*/ 209550 h 338138"/>
                <a:gd name="connsiteX12" fmla="*/ 862012 w 3033712"/>
                <a:gd name="connsiteY12" fmla="*/ 247650 h 338138"/>
                <a:gd name="connsiteX13" fmla="*/ 1905000 w 3033712"/>
                <a:gd name="connsiteY13" fmla="*/ 247650 h 338138"/>
                <a:gd name="connsiteX14" fmla="*/ 1905000 w 3033712"/>
                <a:gd name="connsiteY14" fmla="*/ 338138 h 338138"/>
                <a:gd name="connsiteX15" fmla="*/ 3033712 w 3033712"/>
                <a:gd name="connsiteY15" fmla="*/ 338138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33712" h="338138">
                  <a:moveTo>
                    <a:pt x="0" y="0"/>
                  </a:moveTo>
                  <a:lnTo>
                    <a:pt x="185737" y="0"/>
                  </a:lnTo>
                  <a:lnTo>
                    <a:pt x="185737" y="42863"/>
                  </a:lnTo>
                  <a:lnTo>
                    <a:pt x="209550" y="42863"/>
                  </a:lnTo>
                  <a:lnTo>
                    <a:pt x="209550" y="71438"/>
                  </a:lnTo>
                  <a:lnTo>
                    <a:pt x="261937" y="71438"/>
                  </a:lnTo>
                  <a:lnTo>
                    <a:pt x="261937" y="114300"/>
                  </a:lnTo>
                  <a:lnTo>
                    <a:pt x="695325" y="114300"/>
                  </a:lnTo>
                  <a:lnTo>
                    <a:pt x="695325" y="161925"/>
                  </a:lnTo>
                  <a:lnTo>
                    <a:pt x="742950" y="161925"/>
                  </a:lnTo>
                  <a:lnTo>
                    <a:pt x="742950" y="209550"/>
                  </a:lnTo>
                  <a:lnTo>
                    <a:pt x="862012" y="209550"/>
                  </a:lnTo>
                  <a:lnTo>
                    <a:pt x="862012" y="247650"/>
                  </a:lnTo>
                  <a:lnTo>
                    <a:pt x="1905000" y="247650"/>
                  </a:lnTo>
                  <a:lnTo>
                    <a:pt x="1905000" y="338138"/>
                  </a:lnTo>
                  <a:lnTo>
                    <a:pt x="3033712" y="338138"/>
                  </a:lnTo>
                </a:path>
              </a:pathLst>
            </a:custGeom>
            <a:no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2400" dirty="0">
                <a:solidFill>
                  <a:prstClr val="white"/>
                </a:solidFill>
              </a:endParaRPr>
            </a:p>
          </p:txBody>
        </p:sp>
        <p:sp>
          <p:nvSpPr>
            <p:cNvPr id="878" name="Freeform 877"/>
            <p:cNvSpPr/>
            <p:nvPr/>
          </p:nvSpPr>
          <p:spPr>
            <a:xfrm>
              <a:off x="5206190" y="2188563"/>
              <a:ext cx="3232571" cy="1741329"/>
            </a:xfrm>
            <a:custGeom>
              <a:avLst/>
              <a:gdLst>
                <a:gd name="connsiteX0" fmla="*/ 0 w 2209800"/>
                <a:gd name="connsiteY0" fmla="*/ 0 h 1462087"/>
                <a:gd name="connsiteX1" fmla="*/ 0 w 2209800"/>
                <a:gd name="connsiteY1" fmla="*/ 1462087 h 1462087"/>
                <a:gd name="connsiteX2" fmla="*/ 2209800 w 2209800"/>
                <a:gd name="connsiteY2" fmla="*/ 1462087 h 1462087"/>
              </a:gdLst>
              <a:ahLst/>
              <a:cxnLst>
                <a:cxn ang="0">
                  <a:pos x="connsiteX0" y="connsiteY0"/>
                </a:cxn>
                <a:cxn ang="0">
                  <a:pos x="connsiteX1" y="connsiteY1"/>
                </a:cxn>
                <a:cxn ang="0">
                  <a:pos x="connsiteX2" y="connsiteY2"/>
                </a:cxn>
              </a:cxnLst>
              <a:rect l="l" t="t" r="r" b="b"/>
              <a:pathLst>
                <a:path w="2209800" h="1462087">
                  <a:moveTo>
                    <a:pt x="0" y="0"/>
                  </a:moveTo>
                  <a:lnTo>
                    <a:pt x="0" y="1462087"/>
                  </a:lnTo>
                  <a:lnTo>
                    <a:pt x="2209800" y="1462087"/>
                  </a:lnTo>
                </a:path>
              </a:pathLst>
            </a:cu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prstClr val="white"/>
                </a:solidFill>
              </a:endParaRPr>
            </a:p>
          </p:txBody>
        </p:sp>
      </p:grpSp>
      <p:sp>
        <p:nvSpPr>
          <p:cNvPr id="1760" name="TextBox 1759"/>
          <p:cNvSpPr txBox="1"/>
          <p:nvPr/>
        </p:nvSpPr>
        <p:spPr>
          <a:xfrm>
            <a:off x="5048731" y="2192155"/>
            <a:ext cx="3365595" cy="338554"/>
          </a:xfrm>
          <a:prstGeom prst="rect">
            <a:avLst/>
          </a:prstGeom>
          <a:noFill/>
        </p:spPr>
        <p:txBody>
          <a:bodyPr wrap="square">
            <a:spAutoFit/>
          </a:bodyPr>
          <a:lstStyle/>
          <a:p>
            <a:pPr algn="ctr" defTabSz="457200">
              <a:defRPr/>
            </a:pPr>
            <a:r>
              <a:rPr lang="en-US" sz="1600" b="1" dirty="0">
                <a:solidFill>
                  <a:prstClr val="black"/>
                </a:solidFill>
                <a:latin typeface="Calibri"/>
                <a:ea typeface="ＭＳ Ｐゴシック" pitchFamily="34" charset="-128"/>
                <a:cs typeface="+mn-cs"/>
              </a:rPr>
              <a:t>OS</a:t>
            </a:r>
          </a:p>
        </p:txBody>
      </p:sp>
      <p:sp>
        <p:nvSpPr>
          <p:cNvPr id="1761" name="TextBox 1760"/>
          <p:cNvSpPr txBox="1"/>
          <p:nvPr/>
        </p:nvSpPr>
        <p:spPr>
          <a:xfrm>
            <a:off x="963477" y="2192155"/>
            <a:ext cx="3434604" cy="338554"/>
          </a:xfrm>
          <a:prstGeom prst="rect">
            <a:avLst/>
          </a:prstGeom>
          <a:noFill/>
        </p:spPr>
        <p:txBody>
          <a:bodyPr wrap="square">
            <a:spAutoFit/>
          </a:bodyPr>
          <a:lstStyle/>
          <a:p>
            <a:pPr algn="ctr" defTabSz="457200">
              <a:defRPr/>
            </a:pPr>
            <a:r>
              <a:rPr lang="en-US" sz="1600" b="1" dirty="0">
                <a:solidFill>
                  <a:prstClr val="black"/>
                </a:solidFill>
                <a:latin typeface="Calibri"/>
                <a:ea typeface="ＭＳ Ｐゴシック" pitchFamily="34" charset="-128"/>
                <a:cs typeface="+mn-cs"/>
              </a:rPr>
              <a:t>PFS (RECIST v1.1, Central Review)</a:t>
            </a:r>
          </a:p>
        </p:txBody>
      </p:sp>
      <p:sp>
        <p:nvSpPr>
          <p:cNvPr id="884" name="Text Box 4"/>
          <p:cNvSpPr txBox="1">
            <a:spLocks noChangeArrowheads="1"/>
          </p:cNvSpPr>
          <p:nvPr/>
        </p:nvSpPr>
        <p:spPr bwMode="auto">
          <a:xfrm>
            <a:off x="5063755" y="6474897"/>
            <a:ext cx="385958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err="1"/>
              <a:t>Garon</a:t>
            </a:r>
            <a:r>
              <a:rPr lang="en-NZ" sz="1200" dirty="0"/>
              <a:t> et</a:t>
            </a:r>
            <a:r>
              <a:rPr lang="en-GB" sz="1200" dirty="0">
                <a:solidFill>
                  <a:srgbClr val="363636"/>
                </a:solidFill>
              </a:rPr>
              <a:t> 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LBA43</a:t>
            </a:r>
            <a:endParaRPr lang="en-GB" sz="1200" dirty="0"/>
          </a:p>
        </p:txBody>
      </p:sp>
    </p:spTree>
    <p:extLst>
      <p:ext uri="{BB962C8B-B14F-4D97-AF65-F5344CB8AC3E}">
        <p14:creationId xmlns:p14="http://schemas.microsoft.com/office/powerpoint/2010/main" val="4872447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320800"/>
            <a:ext cx="8686800" cy="5033818"/>
          </a:xfrm>
        </p:spPr>
        <p:txBody>
          <a:bodyPr/>
          <a:lstStyle/>
          <a:p>
            <a:r>
              <a:rPr lang="en-GB" sz="1600" b="1" dirty="0"/>
              <a:t>Key results (cont.)</a:t>
            </a:r>
          </a:p>
          <a:p>
            <a:pPr marL="536575" lvl="2" indent="-285750">
              <a:buSzPct val="110000"/>
              <a:buFont typeface="Lucida Grande"/>
              <a:buChar char="-"/>
            </a:pPr>
            <a:r>
              <a:rPr lang="en-GB" altLang="en-US" sz="1600" dirty="0">
                <a:ea typeface="ＭＳ Ｐゴシック" pitchFamily="34" charset="-128"/>
              </a:rPr>
              <a:t>Strong PD-L1 tumour expression correlated with improved response, PFS and OS</a:t>
            </a:r>
          </a:p>
          <a:p>
            <a:pPr marL="250825" lvl="1" indent="-250825">
              <a:lnSpc>
                <a:spcPct val="80000"/>
              </a:lnSpc>
              <a:buSzPct val="110000"/>
              <a:buFontTx/>
              <a:buChar char="•"/>
            </a:pPr>
            <a:endParaRPr lang="en-GB" altLang="en-US" sz="1600" dirty="0">
              <a:ea typeface="ＭＳ Ｐゴシック" pitchFamily="34" charset="-128"/>
            </a:endParaRPr>
          </a:p>
          <a:p>
            <a:pPr marL="250825" lvl="1" indent="-250825">
              <a:lnSpc>
                <a:spcPct val="80000"/>
              </a:lnSpc>
              <a:buSzPct val="110000"/>
              <a:buFontTx/>
              <a:buChar char="•"/>
            </a:pPr>
            <a:endParaRPr lang="en-GB" altLang="en-US" sz="1600" dirty="0">
              <a:ea typeface="ＭＳ Ｐゴシック" pitchFamily="34" charset="-128"/>
            </a:endParaRPr>
          </a:p>
          <a:p>
            <a:pPr marL="250825" lvl="1" indent="-250825">
              <a:lnSpc>
                <a:spcPct val="80000"/>
              </a:lnSpc>
              <a:buSzPct val="110000"/>
              <a:buFontTx/>
              <a:buChar char="•"/>
            </a:pPr>
            <a:endParaRPr lang="en-GB" altLang="en-US" sz="1600" dirty="0">
              <a:ea typeface="ＭＳ Ｐゴシック" pitchFamily="34" charset="-128"/>
            </a:endParaRPr>
          </a:p>
          <a:p>
            <a:pPr marL="250825" lvl="1" indent="-250825">
              <a:lnSpc>
                <a:spcPct val="80000"/>
              </a:lnSpc>
              <a:buSzPct val="110000"/>
              <a:buFontTx/>
              <a:buChar char="•"/>
            </a:pPr>
            <a:endParaRPr lang="en-GB" altLang="en-US" sz="1600" dirty="0">
              <a:ea typeface="ＭＳ Ｐゴシック" pitchFamily="34" charset="-128"/>
            </a:endParaRPr>
          </a:p>
          <a:p>
            <a:pPr marL="250825" lvl="1" indent="-250825">
              <a:lnSpc>
                <a:spcPct val="80000"/>
              </a:lnSpc>
              <a:buSzPct val="110000"/>
              <a:buFontTx/>
              <a:buChar char="•"/>
            </a:pPr>
            <a:endParaRPr lang="en-GB" altLang="en-US" sz="1600" dirty="0">
              <a:ea typeface="ＭＳ Ｐゴシック" pitchFamily="34" charset="-128"/>
            </a:endParaRPr>
          </a:p>
          <a:p>
            <a:pPr marL="250825" lvl="1" indent="-250825">
              <a:lnSpc>
                <a:spcPct val="80000"/>
              </a:lnSpc>
              <a:buSzPct val="110000"/>
              <a:buFontTx/>
              <a:buChar char="•"/>
            </a:pPr>
            <a:endParaRPr lang="en-GB" altLang="en-US" sz="1600" dirty="0">
              <a:ea typeface="ＭＳ Ｐゴシック" pitchFamily="34" charset="-128"/>
            </a:endParaRPr>
          </a:p>
          <a:p>
            <a:pPr marL="250825" lvl="1" indent="-250825">
              <a:lnSpc>
                <a:spcPct val="80000"/>
              </a:lnSpc>
              <a:buSzPct val="110000"/>
              <a:buFontTx/>
              <a:buChar char="•"/>
            </a:pPr>
            <a:endParaRPr lang="en-GB" altLang="en-US" sz="1600" dirty="0">
              <a:ea typeface="ＭＳ Ｐゴシック" pitchFamily="34" charset="-128"/>
            </a:endParaRPr>
          </a:p>
          <a:p>
            <a:pPr marL="250825" lvl="1" indent="-250825">
              <a:lnSpc>
                <a:spcPct val="80000"/>
              </a:lnSpc>
              <a:buSzPct val="110000"/>
              <a:buFontTx/>
              <a:buChar char="•"/>
            </a:pPr>
            <a:endParaRPr lang="en-GB" altLang="en-US" sz="1600" dirty="0">
              <a:ea typeface="ＭＳ Ｐゴシック" pitchFamily="34" charset="-128"/>
            </a:endParaRPr>
          </a:p>
          <a:p>
            <a:pPr marL="250825" lvl="1" indent="-250825">
              <a:lnSpc>
                <a:spcPct val="80000"/>
              </a:lnSpc>
              <a:buSzPct val="110000"/>
              <a:buFontTx/>
              <a:buChar char="•"/>
            </a:pPr>
            <a:endParaRPr lang="en-GB" altLang="en-US" sz="1600" dirty="0">
              <a:ea typeface="ＭＳ Ｐゴシック" pitchFamily="34" charset="-128"/>
            </a:endParaRPr>
          </a:p>
          <a:p>
            <a:pPr marL="250825" lvl="1" indent="-250825">
              <a:lnSpc>
                <a:spcPct val="80000"/>
              </a:lnSpc>
              <a:buSzPct val="110000"/>
              <a:buFontTx/>
              <a:buChar char="•"/>
            </a:pPr>
            <a:endParaRPr lang="en-GB" altLang="en-US" sz="1600" dirty="0">
              <a:ea typeface="ＭＳ Ｐゴシック" pitchFamily="34" charset="-128"/>
            </a:endParaRPr>
          </a:p>
          <a:p>
            <a:pPr marL="250825" lvl="1" indent="-250825">
              <a:lnSpc>
                <a:spcPct val="80000"/>
              </a:lnSpc>
              <a:buSzPct val="110000"/>
              <a:buFontTx/>
              <a:buChar char="•"/>
            </a:pPr>
            <a:endParaRPr lang="en-GB" altLang="en-US" sz="1600" dirty="0">
              <a:ea typeface="ＭＳ Ｐゴシック" pitchFamily="34" charset="-128"/>
            </a:endParaRPr>
          </a:p>
          <a:p>
            <a:pPr marL="0" lvl="1" indent="0">
              <a:lnSpc>
                <a:spcPct val="80000"/>
              </a:lnSpc>
              <a:buSzPct val="110000"/>
              <a:buNone/>
            </a:pPr>
            <a:br>
              <a:rPr lang="en-GB" altLang="en-US" sz="1600" dirty="0">
                <a:ea typeface="ＭＳ Ｐゴシック" pitchFamily="34" charset="-128"/>
              </a:rPr>
            </a:br>
            <a:r>
              <a:rPr lang="en-GB" altLang="en-US" sz="1600" b="1" dirty="0">
                <a:ea typeface="ＭＳ Ｐゴシック" pitchFamily="34" charset="-128"/>
              </a:rPr>
              <a:t>Conclusions</a:t>
            </a:r>
          </a:p>
          <a:p>
            <a:pPr marL="536575" lvl="2" indent="-285750">
              <a:lnSpc>
                <a:spcPct val="80000"/>
              </a:lnSpc>
              <a:buSzPct val="110000"/>
              <a:buFont typeface="Lucida Grande"/>
              <a:buChar char="-"/>
            </a:pPr>
            <a:r>
              <a:rPr lang="en-GB" sz="1600" dirty="0" err="1"/>
              <a:t>Pembrolizumab</a:t>
            </a:r>
            <a:r>
              <a:rPr lang="en-GB" sz="1600" dirty="0"/>
              <a:t> was effective in patients with treatment-naïve or previously treated advanced NSCLC</a:t>
            </a:r>
          </a:p>
          <a:p>
            <a:pPr marL="825500" lvl="3" indent="-285750">
              <a:lnSpc>
                <a:spcPct val="80000"/>
              </a:lnSpc>
              <a:buSzPct val="110000"/>
              <a:buFont typeface="Lucida Grande"/>
              <a:buChar char="-"/>
            </a:pPr>
            <a:r>
              <a:rPr lang="en-GB" altLang="en-US" sz="1600" dirty="0">
                <a:ea typeface="ＭＳ Ｐゴシック" pitchFamily="34" charset="-128"/>
              </a:rPr>
              <a:t>In particular, patients with strong PD-L1 tumour expression may benefit from this treatment</a:t>
            </a:r>
          </a:p>
        </p:txBody>
      </p:sp>
      <p:sp>
        <p:nvSpPr>
          <p:cNvPr id="2" name="Title 1"/>
          <p:cNvSpPr>
            <a:spLocks noGrp="1"/>
          </p:cNvSpPr>
          <p:nvPr>
            <p:ph type="title"/>
          </p:nvPr>
        </p:nvSpPr>
        <p:spPr/>
        <p:txBody>
          <a:bodyPr/>
          <a:lstStyle/>
          <a:p>
            <a:r>
              <a:rPr lang="en-GB" sz="1800" dirty="0">
                <a:solidFill>
                  <a:srgbClr val="002850"/>
                </a:solidFill>
              </a:rPr>
              <a:t>LBA43: </a:t>
            </a:r>
            <a:r>
              <a:rPr lang="en-NZ" sz="1800" dirty="0">
                <a:solidFill>
                  <a:srgbClr val="002850"/>
                </a:solidFill>
              </a:rPr>
              <a:t>Antitumor activity of pembrolizumab (Pembro; MK-3475) and correlation with programmed death ligand 1 (PD-L1) expression in a pooled analysis of patients (pts) with advanced non-small cell lung carcinoma (NSCLC) – Garon E et al</a:t>
            </a:r>
            <a:endParaRPr lang="en-US" sz="3200" dirty="0"/>
          </a:p>
        </p:txBody>
      </p:sp>
      <p:sp>
        <p:nvSpPr>
          <p:cNvPr id="356" name="TextBox 5"/>
          <p:cNvSpPr txBox="1">
            <a:spLocks noChangeArrowheads="1"/>
          </p:cNvSpPr>
          <p:nvPr/>
        </p:nvSpPr>
        <p:spPr bwMode="auto">
          <a:xfrm>
            <a:off x="-1" y="6308659"/>
            <a:ext cx="4737463" cy="549341"/>
          </a:xfrm>
          <a:prstGeom prst="rect">
            <a:avLst/>
          </a:prstGeom>
          <a:solidFill>
            <a:sysClr val="window" lastClr="FFFFFF"/>
          </a:solidFill>
          <a:ln>
            <a:noFill/>
          </a:ln>
        </p:spPr>
        <p:txBody>
          <a:bodyPr wrap="square" lIns="91401" tIns="45700" rIns="91401" bIns="45700" anchor="b">
            <a:spAutoFit/>
          </a:bodyPr>
          <a:lstStyle>
            <a:lvl1pPr algn="l" defTabSz="1300163" eaLnBrk="0" hangingPunct="0">
              <a:spcBef>
                <a:spcPts val="900"/>
              </a:spcBef>
              <a:buSzPct val="100000"/>
              <a:buFont typeface="Arial" charset="0"/>
              <a:buChar char="•"/>
              <a:defRPr sz="3600">
                <a:solidFill>
                  <a:srgbClr val="FFFFFF"/>
                </a:solidFill>
                <a:latin typeface="Arial" charset="0"/>
                <a:sym typeface="Arial" charset="0"/>
              </a:defRPr>
            </a:lvl1pPr>
            <a:lvl2pPr marL="742950" indent="-285750" algn="l" defTabSz="1300163" eaLnBrk="0" hangingPunct="0">
              <a:spcBef>
                <a:spcPts val="800"/>
              </a:spcBef>
              <a:buSzPct val="100000"/>
              <a:buFont typeface="Arial" charset="0"/>
              <a:buChar char="–"/>
              <a:defRPr sz="3100">
                <a:solidFill>
                  <a:srgbClr val="FFFFFF"/>
                </a:solidFill>
                <a:latin typeface="Arial" charset="0"/>
                <a:sym typeface="Arial" charset="0"/>
              </a:defRPr>
            </a:lvl2pPr>
            <a:lvl3pPr marL="1143000" indent="-228600" algn="l" defTabSz="1300163" eaLnBrk="0" hangingPunct="0">
              <a:spcBef>
                <a:spcPts val="700"/>
              </a:spcBef>
              <a:buSzPct val="100000"/>
              <a:buFont typeface="Arial" charset="0"/>
              <a:buChar char="•"/>
              <a:defRPr sz="2400">
                <a:solidFill>
                  <a:srgbClr val="FFFFFF"/>
                </a:solidFill>
                <a:latin typeface="Arial" charset="0"/>
                <a:sym typeface="Arial" charset="0"/>
              </a:defRPr>
            </a:lvl3pPr>
            <a:lvl4pPr marL="1600200" indent="-228600" algn="l" defTabSz="1300163" eaLnBrk="0" hangingPunct="0">
              <a:spcBef>
                <a:spcPts val="600"/>
              </a:spcBef>
              <a:buSzPct val="100000"/>
              <a:buFont typeface="Arial" charset="0"/>
              <a:buChar char="–"/>
              <a:defRPr sz="2100">
                <a:solidFill>
                  <a:srgbClr val="FFFFFF"/>
                </a:solidFill>
                <a:latin typeface="Arial" charset="0"/>
                <a:sym typeface="Arial" charset="0"/>
              </a:defRPr>
            </a:lvl4pPr>
            <a:lvl5pPr marL="2057400" indent="-228600" algn="l" defTabSz="1300163" eaLnBrk="0" hangingPunct="0">
              <a:spcBef>
                <a:spcPts val="600"/>
              </a:spcBef>
              <a:buSzPct val="100000"/>
              <a:buFont typeface="Arial" charset="0"/>
              <a:buChar char="»"/>
              <a:defRPr sz="2100">
                <a:solidFill>
                  <a:srgbClr val="FFFFFF"/>
                </a:solidFill>
                <a:latin typeface="Arial" charset="0"/>
                <a:sym typeface="Arial" charset="0"/>
              </a:defRPr>
            </a:lvl5pPr>
            <a:lvl6pPr marL="2514600" indent="-228600" defTabSz="1300163" eaLnBrk="0" fontAlgn="base" hangingPunct="0">
              <a:spcBef>
                <a:spcPts val="600"/>
              </a:spcBef>
              <a:spcAft>
                <a:spcPct val="0"/>
              </a:spcAft>
              <a:buSzPct val="100000"/>
              <a:buFont typeface="Arial" charset="0"/>
              <a:buChar char="»"/>
              <a:defRPr sz="2100">
                <a:solidFill>
                  <a:srgbClr val="FFFFFF"/>
                </a:solidFill>
                <a:latin typeface="Arial" charset="0"/>
                <a:sym typeface="Arial" charset="0"/>
              </a:defRPr>
            </a:lvl6pPr>
            <a:lvl7pPr marL="2971800" indent="-228600" defTabSz="1300163" eaLnBrk="0" fontAlgn="base" hangingPunct="0">
              <a:spcBef>
                <a:spcPts val="600"/>
              </a:spcBef>
              <a:spcAft>
                <a:spcPct val="0"/>
              </a:spcAft>
              <a:buSzPct val="100000"/>
              <a:buFont typeface="Arial" charset="0"/>
              <a:buChar char="»"/>
              <a:defRPr sz="2100">
                <a:solidFill>
                  <a:srgbClr val="FFFFFF"/>
                </a:solidFill>
                <a:latin typeface="Arial" charset="0"/>
                <a:sym typeface="Arial" charset="0"/>
              </a:defRPr>
            </a:lvl7pPr>
            <a:lvl8pPr marL="3429000" indent="-228600" defTabSz="1300163" eaLnBrk="0" fontAlgn="base" hangingPunct="0">
              <a:spcBef>
                <a:spcPts val="600"/>
              </a:spcBef>
              <a:spcAft>
                <a:spcPct val="0"/>
              </a:spcAft>
              <a:buSzPct val="100000"/>
              <a:buFont typeface="Arial" charset="0"/>
              <a:buChar char="»"/>
              <a:defRPr sz="2100">
                <a:solidFill>
                  <a:srgbClr val="FFFFFF"/>
                </a:solidFill>
                <a:latin typeface="Arial" charset="0"/>
                <a:sym typeface="Arial" charset="0"/>
              </a:defRPr>
            </a:lvl8pPr>
            <a:lvl9pPr marL="3886200" indent="-228600" defTabSz="1300163" eaLnBrk="0" fontAlgn="base" hangingPunct="0">
              <a:spcBef>
                <a:spcPts val="600"/>
              </a:spcBef>
              <a:spcAft>
                <a:spcPct val="0"/>
              </a:spcAft>
              <a:buSzPct val="100000"/>
              <a:buFont typeface="Arial" charset="0"/>
              <a:buChar char="»"/>
              <a:defRPr sz="2100">
                <a:solidFill>
                  <a:srgbClr val="FFFFFF"/>
                </a:solidFill>
                <a:latin typeface="Arial" charset="0"/>
                <a:sym typeface="Arial" charset="0"/>
              </a:defRPr>
            </a:lvl9pPr>
          </a:lstStyle>
          <a:p>
            <a:pPr marL="0" marR="0" lvl="0" indent="0" algn="l" defTabSz="1300163" eaLnBrk="1" fontAlgn="auto" latinLnBrk="0" hangingPunct="1">
              <a:lnSpc>
                <a:spcPct val="90000"/>
              </a:lnSpc>
              <a:spcBef>
                <a:spcPct val="0"/>
              </a:spcBef>
              <a:spcAft>
                <a:spcPts val="0"/>
              </a:spcAft>
              <a:buClrTx/>
              <a:buSzTx/>
              <a:buFont typeface="Arial" charset="0"/>
              <a:buNone/>
              <a:tabLst/>
              <a:defRPr/>
            </a:pPr>
            <a:r>
              <a:rPr kumimoji="0" lang="en-US" altLang="en-US" sz="1100" b="0" i="0" u="none" strike="noStrike" kern="0" cap="none" spc="0" normalizeH="0" baseline="0" noProof="0" dirty="0">
                <a:ln>
                  <a:noFill/>
                </a:ln>
                <a:solidFill>
                  <a:srgbClr val="000000"/>
                </a:solidFill>
                <a:effectLst/>
                <a:uLnTx/>
                <a:uFillTx/>
                <a:latin typeface="+mj-lt"/>
                <a:ea typeface="ＭＳ Ｐゴシック" pitchFamily="34" charset="-128"/>
                <a:cs typeface="+mn-cs"/>
                <a:sym typeface="Arial" charset="0"/>
              </a:rPr>
              <a:t>Strong PD-L1 positivity defined as staining in ≥50% of </a:t>
            </a:r>
            <a:r>
              <a:rPr kumimoji="0" lang="en-US" altLang="en-US" sz="1100" b="0" i="0" u="none" strike="noStrike" kern="0" cap="none" spc="0" normalizeH="0" baseline="0" noProof="0" dirty="0" err="1">
                <a:ln>
                  <a:noFill/>
                </a:ln>
                <a:solidFill>
                  <a:srgbClr val="000000"/>
                </a:solidFill>
                <a:effectLst/>
                <a:uLnTx/>
                <a:uFillTx/>
                <a:latin typeface="+mj-lt"/>
                <a:ea typeface="ＭＳ Ｐゴシック" pitchFamily="34" charset="-128"/>
                <a:cs typeface="+mn-cs"/>
                <a:sym typeface="Arial" charset="0"/>
              </a:rPr>
              <a:t>tumour</a:t>
            </a:r>
            <a:r>
              <a:rPr kumimoji="0" lang="en-US" altLang="en-US" sz="1100" b="0" i="0" u="none" strike="noStrike" kern="0" cap="none" spc="0" normalizeH="0" baseline="0" noProof="0" dirty="0">
                <a:ln>
                  <a:noFill/>
                </a:ln>
                <a:solidFill>
                  <a:srgbClr val="000000"/>
                </a:solidFill>
                <a:effectLst/>
                <a:uLnTx/>
                <a:uFillTx/>
                <a:latin typeface="+mj-lt"/>
                <a:ea typeface="ＭＳ Ｐゴシック" pitchFamily="34" charset="-128"/>
                <a:cs typeface="+mn-cs"/>
                <a:sym typeface="Arial" charset="0"/>
              </a:rPr>
              <a:t> cells, and weak PD-L1 positivity as staining in 1–49% of </a:t>
            </a:r>
            <a:r>
              <a:rPr kumimoji="0" lang="en-US" altLang="en-US" sz="1100" b="0" i="0" u="none" strike="noStrike" kern="0" cap="none" spc="0" normalizeH="0" baseline="0" noProof="0" dirty="0" err="1">
                <a:ln>
                  <a:noFill/>
                </a:ln>
                <a:solidFill>
                  <a:srgbClr val="000000"/>
                </a:solidFill>
                <a:effectLst/>
                <a:uLnTx/>
                <a:uFillTx/>
                <a:latin typeface="+mj-lt"/>
                <a:ea typeface="ＭＳ Ｐゴシック" pitchFamily="34" charset="-128"/>
                <a:cs typeface="+mn-cs"/>
                <a:sym typeface="Arial" charset="0"/>
              </a:rPr>
              <a:t>tumour</a:t>
            </a:r>
            <a:r>
              <a:rPr kumimoji="0" lang="en-US" altLang="en-US" sz="1100" b="0" i="0" u="none" strike="noStrike" kern="0" cap="none" spc="0" normalizeH="0" baseline="0" noProof="0" dirty="0">
                <a:ln>
                  <a:noFill/>
                </a:ln>
                <a:solidFill>
                  <a:srgbClr val="000000"/>
                </a:solidFill>
                <a:effectLst/>
                <a:uLnTx/>
                <a:uFillTx/>
                <a:latin typeface="+mj-lt"/>
                <a:ea typeface="ＭＳ Ｐゴシック" pitchFamily="34" charset="-128"/>
                <a:cs typeface="+mn-cs"/>
                <a:sym typeface="Arial" charset="0"/>
              </a:rPr>
              <a:t> cells. Negative staining is no PD-L1 staining in </a:t>
            </a:r>
            <a:r>
              <a:rPr kumimoji="0" lang="en-US" altLang="en-US" sz="1100" b="0" i="0" u="none" strike="noStrike" kern="0" cap="none" spc="0" normalizeH="0" baseline="0" noProof="0" dirty="0" err="1">
                <a:ln>
                  <a:noFill/>
                </a:ln>
                <a:solidFill>
                  <a:srgbClr val="000000"/>
                </a:solidFill>
                <a:effectLst/>
                <a:uLnTx/>
                <a:uFillTx/>
                <a:latin typeface="+mj-lt"/>
                <a:ea typeface="ＭＳ Ｐゴシック" pitchFamily="34" charset="-128"/>
                <a:cs typeface="+mn-cs"/>
                <a:sym typeface="Arial" charset="0"/>
              </a:rPr>
              <a:t>tumour</a:t>
            </a:r>
            <a:r>
              <a:rPr kumimoji="0" lang="en-US" altLang="en-US" sz="1100" b="0" i="0" u="none" strike="noStrike" kern="0" cap="none" spc="0" normalizeH="0" baseline="0" noProof="0" dirty="0">
                <a:ln>
                  <a:noFill/>
                </a:ln>
                <a:solidFill>
                  <a:srgbClr val="000000"/>
                </a:solidFill>
                <a:effectLst/>
                <a:uLnTx/>
                <a:uFillTx/>
                <a:latin typeface="+mj-lt"/>
                <a:ea typeface="ＭＳ Ｐゴシック" pitchFamily="34" charset="-128"/>
                <a:cs typeface="+mn-cs"/>
                <a:sym typeface="Arial" charset="0"/>
              </a:rPr>
              <a:t> cells. Data cutoff: March 3, 2014. </a:t>
            </a:r>
          </a:p>
        </p:txBody>
      </p:sp>
      <p:sp>
        <p:nvSpPr>
          <p:cNvPr id="429" name="TextBox 428"/>
          <p:cNvSpPr txBox="1"/>
          <p:nvPr/>
        </p:nvSpPr>
        <p:spPr>
          <a:xfrm>
            <a:off x="1065388" y="1936670"/>
            <a:ext cx="3434604" cy="338554"/>
          </a:xfrm>
          <a:prstGeom prst="rect">
            <a:avLst/>
          </a:prstGeom>
          <a:noFill/>
        </p:spPr>
        <p:txBody>
          <a:bodyPr wrap="square">
            <a:spAutoFit/>
          </a:bodyPr>
          <a:lstStyle/>
          <a:p>
            <a:pPr algn="ctr" defTabSz="457200">
              <a:defRPr/>
            </a:pPr>
            <a:r>
              <a:rPr lang="en-US" sz="1600" b="1" dirty="0">
                <a:solidFill>
                  <a:prstClr val="black"/>
                </a:solidFill>
                <a:latin typeface="Calibri"/>
                <a:ea typeface="ＭＳ Ｐゴシック" pitchFamily="34" charset="-128"/>
                <a:cs typeface="+mn-cs"/>
              </a:rPr>
              <a:t>PFS (RECIST v1.1, Central Review)</a:t>
            </a:r>
          </a:p>
        </p:txBody>
      </p:sp>
      <p:grpSp>
        <p:nvGrpSpPr>
          <p:cNvPr id="430" name="Group 429"/>
          <p:cNvGrpSpPr/>
          <p:nvPr/>
        </p:nvGrpSpPr>
        <p:grpSpPr>
          <a:xfrm>
            <a:off x="354811" y="2172033"/>
            <a:ext cx="3977675" cy="2994570"/>
            <a:chOff x="354811" y="2091563"/>
            <a:chExt cx="3977675" cy="2994570"/>
          </a:xfrm>
        </p:grpSpPr>
        <p:sp>
          <p:nvSpPr>
            <p:cNvPr id="431" name="TextBox 430"/>
            <p:cNvSpPr txBox="1"/>
            <p:nvPr/>
          </p:nvSpPr>
          <p:spPr>
            <a:xfrm>
              <a:off x="1130597" y="3980366"/>
              <a:ext cx="263214" cy="276999"/>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ＭＳ Ｐゴシック" pitchFamily="34" charset="-128"/>
                  <a:cs typeface="+mn-cs"/>
                </a:rPr>
                <a:t>0</a:t>
              </a:r>
            </a:p>
          </p:txBody>
        </p:sp>
        <p:sp>
          <p:nvSpPr>
            <p:cNvPr id="432" name="TextBox 431"/>
            <p:cNvSpPr txBox="1"/>
            <p:nvPr/>
          </p:nvSpPr>
          <p:spPr>
            <a:xfrm>
              <a:off x="1620106" y="3980366"/>
              <a:ext cx="263214" cy="276999"/>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ＭＳ Ｐゴシック" pitchFamily="34" charset="-128"/>
                  <a:cs typeface="+mn-cs"/>
                </a:rPr>
                <a:t>8</a:t>
              </a:r>
            </a:p>
          </p:txBody>
        </p:sp>
        <p:sp>
          <p:nvSpPr>
            <p:cNvPr id="433" name="TextBox 432"/>
            <p:cNvSpPr txBox="1"/>
            <p:nvPr/>
          </p:nvSpPr>
          <p:spPr>
            <a:xfrm>
              <a:off x="2057790" y="3980366"/>
              <a:ext cx="341760" cy="276999"/>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ＭＳ Ｐゴシック" pitchFamily="34" charset="-128"/>
                  <a:cs typeface="+mn-cs"/>
                </a:rPr>
                <a:t>16</a:t>
              </a:r>
            </a:p>
          </p:txBody>
        </p:sp>
        <p:sp>
          <p:nvSpPr>
            <p:cNvPr id="434" name="TextBox 433"/>
            <p:cNvSpPr txBox="1"/>
            <p:nvPr/>
          </p:nvSpPr>
          <p:spPr>
            <a:xfrm>
              <a:off x="2547300" y="3980366"/>
              <a:ext cx="341760" cy="276999"/>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ＭＳ Ｐゴシック" pitchFamily="34" charset="-128"/>
                  <a:cs typeface="+mn-cs"/>
                </a:rPr>
                <a:t>24</a:t>
              </a:r>
            </a:p>
          </p:txBody>
        </p:sp>
        <p:sp>
          <p:nvSpPr>
            <p:cNvPr id="435" name="TextBox 434"/>
            <p:cNvSpPr txBox="1"/>
            <p:nvPr/>
          </p:nvSpPr>
          <p:spPr>
            <a:xfrm>
              <a:off x="3024258" y="3980366"/>
              <a:ext cx="341760" cy="276999"/>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ＭＳ Ｐゴシック" pitchFamily="34" charset="-128"/>
                  <a:cs typeface="+mn-cs"/>
                </a:rPr>
                <a:t>32</a:t>
              </a:r>
            </a:p>
          </p:txBody>
        </p:sp>
        <p:sp>
          <p:nvSpPr>
            <p:cNvPr id="436" name="TextBox 435"/>
            <p:cNvSpPr txBox="1"/>
            <p:nvPr/>
          </p:nvSpPr>
          <p:spPr>
            <a:xfrm>
              <a:off x="3501214" y="3980366"/>
              <a:ext cx="341760" cy="276999"/>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ＭＳ Ｐゴシック" pitchFamily="34" charset="-128"/>
                  <a:cs typeface="+mn-cs"/>
                </a:rPr>
                <a:t>40</a:t>
              </a:r>
            </a:p>
          </p:txBody>
        </p:sp>
        <p:sp>
          <p:nvSpPr>
            <p:cNvPr id="437" name="TextBox 436"/>
            <p:cNvSpPr txBox="1"/>
            <p:nvPr/>
          </p:nvSpPr>
          <p:spPr>
            <a:xfrm>
              <a:off x="3990726" y="3980366"/>
              <a:ext cx="341760" cy="276999"/>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ＭＳ Ｐゴシック" pitchFamily="34" charset="-128"/>
                  <a:cs typeface="+mn-cs"/>
                </a:rPr>
                <a:t>48</a:t>
              </a:r>
            </a:p>
          </p:txBody>
        </p:sp>
        <p:sp>
          <p:nvSpPr>
            <p:cNvPr id="438" name="TextBox 437"/>
            <p:cNvSpPr txBox="1"/>
            <p:nvPr/>
          </p:nvSpPr>
          <p:spPr>
            <a:xfrm>
              <a:off x="838147" y="2091563"/>
              <a:ext cx="420307" cy="276999"/>
            </a:xfrm>
            <a:prstGeom prst="rect">
              <a:avLst/>
            </a:prstGeom>
            <a:noFill/>
          </p:spPr>
          <p:txBody>
            <a:bodyPr wrap="none"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ＭＳ Ｐゴシック" pitchFamily="34" charset="-128"/>
                  <a:cs typeface="+mn-cs"/>
                </a:rPr>
                <a:t>100</a:t>
              </a:r>
            </a:p>
          </p:txBody>
        </p:sp>
        <p:sp>
          <p:nvSpPr>
            <p:cNvPr id="440" name="TextBox 439"/>
            <p:cNvSpPr txBox="1"/>
            <p:nvPr/>
          </p:nvSpPr>
          <p:spPr>
            <a:xfrm>
              <a:off x="916695" y="2437560"/>
              <a:ext cx="341760" cy="276999"/>
            </a:xfrm>
            <a:prstGeom prst="rect">
              <a:avLst/>
            </a:prstGeom>
            <a:noFill/>
          </p:spPr>
          <p:txBody>
            <a:bodyPr wrap="none"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ＭＳ Ｐゴシック" pitchFamily="34" charset="-128"/>
                  <a:cs typeface="+mn-cs"/>
                </a:rPr>
                <a:t>80</a:t>
              </a:r>
            </a:p>
          </p:txBody>
        </p:sp>
        <p:sp>
          <p:nvSpPr>
            <p:cNvPr id="442" name="TextBox 441"/>
            <p:cNvSpPr txBox="1"/>
            <p:nvPr/>
          </p:nvSpPr>
          <p:spPr>
            <a:xfrm>
              <a:off x="916695" y="2777885"/>
              <a:ext cx="341760" cy="276999"/>
            </a:xfrm>
            <a:prstGeom prst="rect">
              <a:avLst/>
            </a:prstGeom>
            <a:noFill/>
          </p:spPr>
          <p:txBody>
            <a:bodyPr wrap="none"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ＭＳ Ｐゴシック" pitchFamily="34" charset="-128"/>
                  <a:cs typeface="+mn-cs"/>
                </a:rPr>
                <a:t>60</a:t>
              </a:r>
            </a:p>
          </p:txBody>
        </p:sp>
        <p:sp>
          <p:nvSpPr>
            <p:cNvPr id="444" name="TextBox 443"/>
            <p:cNvSpPr txBox="1"/>
            <p:nvPr/>
          </p:nvSpPr>
          <p:spPr>
            <a:xfrm>
              <a:off x="916695" y="3135226"/>
              <a:ext cx="341760" cy="276999"/>
            </a:xfrm>
            <a:prstGeom prst="rect">
              <a:avLst/>
            </a:prstGeom>
            <a:noFill/>
          </p:spPr>
          <p:txBody>
            <a:bodyPr wrap="none"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ＭＳ Ｐゴシック" pitchFamily="34" charset="-128"/>
                  <a:cs typeface="+mn-cs"/>
                </a:rPr>
                <a:t>40</a:t>
              </a:r>
            </a:p>
          </p:txBody>
        </p:sp>
        <p:sp>
          <p:nvSpPr>
            <p:cNvPr id="446" name="TextBox 445"/>
            <p:cNvSpPr txBox="1"/>
            <p:nvPr/>
          </p:nvSpPr>
          <p:spPr>
            <a:xfrm>
              <a:off x="916695" y="3475551"/>
              <a:ext cx="341760" cy="276999"/>
            </a:xfrm>
            <a:prstGeom prst="rect">
              <a:avLst/>
            </a:prstGeom>
            <a:noFill/>
          </p:spPr>
          <p:txBody>
            <a:bodyPr wrap="none"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ＭＳ Ｐゴシック" pitchFamily="34" charset="-128"/>
                  <a:cs typeface="+mn-cs"/>
                </a:rPr>
                <a:t>20</a:t>
              </a:r>
            </a:p>
          </p:txBody>
        </p:sp>
        <p:sp>
          <p:nvSpPr>
            <p:cNvPr id="448" name="TextBox 447"/>
            <p:cNvSpPr txBox="1"/>
            <p:nvPr/>
          </p:nvSpPr>
          <p:spPr>
            <a:xfrm>
              <a:off x="995241" y="3815876"/>
              <a:ext cx="263213" cy="276999"/>
            </a:xfrm>
            <a:prstGeom prst="rect">
              <a:avLst/>
            </a:prstGeom>
            <a:noFill/>
          </p:spPr>
          <p:txBody>
            <a:bodyPr wrap="none"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ＭＳ Ｐゴシック" pitchFamily="34" charset="-128"/>
                  <a:cs typeface="+mn-cs"/>
                </a:rPr>
                <a:t>0</a:t>
              </a:r>
            </a:p>
          </p:txBody>
        </p:sp>
        <p:sp>
          <p:nvSpPr>
            <p:cNvPr id="449" name="TextBox 448"/>
            <p:cNvSpPr txBox="1"/>
            <p:nvPr/>
          </p:nvSpPr>
          <p:spPr>
            <a:xfrm rot="16200000">
              <a:off x="-156726" y="2952697"/>
              <a:ext cx="1957588" cy="276999"/>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ＭＳ Ｐゴシック" pitchFamily="34" charset="-128"/>
                  <a:cs typeface="+mn-cs"/>
                </a:rPr>
                <a:t>Progression-free </a:t>
              </a:r>
              <a:r>
                <a:rPr lang="en-US" sz="1200" b="1" kern="0" dirty="0">
                  <a:solidFill>
                    <a:prstClr val="black"/>
                  </a:solidFill>
                  <a:latin typeface="Calibri"/>
                  <a:ea typeface="ＭＳ Ｐゴシック" pitchFamily="34" charset="-128"/>
                  <a:cs typeface="+mn-cs"/>
                </a:rPr>
                <a:t>s</a:t>
              </a:r>
              <a:r>
                <a:rPr kumimoji="0" lang="en-US" sz="1200" b="1" i="0" u="none" strike="noStrike" kern="0" cap="none" spc="0" normalizeH="0" baseline="0" noProof="0" dirty="0" err="1">
                  <a:ln>
                    <a:noFill/>
                  </a:ln>
                  <a:solidFill>
                    <a:prstClr val="black"/>
                  </a:solidFill>
                  <a:effectLst/>
                  <a:uLnTx/>
                  <a:uFillTx/>
                  <a:latin typeface="Calibri"/>
                  <a:ea typeface="ＭＳ Ｐゴシック" pitchFamily="34" charset="-128"/>
                  <a:cs typeface="+mn-cs"/>
                </a:rPr>
                <a:t>urvival</a:t>
              </a:r>
              <a:r>
                <a:rPr kumimoji="0" lang="en-US" sz="1200" b="1" i="0" u="none" strike="noStrike" kern="0" cap="none" spc="0" normalizeH="0" baseline="0" noProof="0" dirty="0">
                  <a:ln>
                    <a:noFill/>
                  </a:ln>
                  <a:solidFill>
                    <a:prstClr val="black"/>
                  </a:solidFill>
                  <a:effectLst/>
                  <a:uLnTx/>
                  <a:uFillTx/>
                  <a:latin typeface="Calibri"/>
                  <a:ea typeface="ＭＳ Ｐゴシック" pitchFamily="34" charset="-128"/>
                  <a:cs typeface="+mn-cs"/>
                </a:rPr>
                <a:t>, %</a:t>
              </a:r>
            </a:p>
          </p:txBody>
        </p:sp>
        <p:sp>
          <p:nvSpPr>
            <p:cNvPr id="450" name="TextBox 449"/>
            <p:cNvSpPr txBox="1"/>
            <p:nvPr/>
          </p:nvSpPr>
          <p:spPr>
            <a:xfrm>
              <a:off x="2232472" y="4190249"/>
              <a:ext cx="978858" cy="276999"/>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ＭＳ Ｐゴシック" pitchFamily="34" charset="-128"/>
                  <a:cs typeface="+mn-cs"/>
                </a:rPr>
                <a:t>Time, weeks</a:t>
              </a:r>
            </a:p>
          </p:txBody>
        </p:sp>
        <p:sp>
          <p:nvSpPr>
            <p:cNvPr id="451" name="Freeform 450"/>
            <p:cNvSpPr/>
            <p:nvPr/>
          </p:nvSpPr>
          <p:spPr>
            <a:xfrm>
              <a:off x="1259271" y="2220870"/>
              <a:ext cx="2911957" cy="1741329"/>
            </a:xfrm>
            <a:custGeom>
              <a:avLst/>
              <a:gdLst>
                <a:gd name="connsiteX0" fmla="*/ 0 w 2209800"/>
                <a:gd name="connsiteY0" fmla="*/ 0 h 1462087"/>
                <a:gd name="connsiteX1" fmla="*/ 0 w 2209800"/>
                <a:gd name="connsiteY1" fmla="*/ 1462087 h 1462087"/>
                <a:gd name="connsiteX2" fmla="*/ 2209800 w 2209800"/>
                <a:gd name="connsiteY2" fmla="*/ 1462087 h 1462087"/>
              </a:gdLst>
              <a:ahLst/>
              <a:cxnLst>
                <a:cxn ang="0">
                  <a:pos x="connsiteX0" y="connsiteY0"/>
                </a:cxn>
                <a:cxn ang="0">
                  <a:pos x="connsiteX1" y="connsiteY1"/>
                </a:cxn>
                <a:cxn ang="0">
                  <a:pos x="connsiteX2" y="connsiteY2"/>
                </a:cxn>
              </a:cxnLst>
              <a:rect l="l" t="t" r="r" b="b"/>
              <a:pathLst>
                <a:path w="2209800" h="1462087">
                  <a:moveTo>
                    <a:pt x="0" y="0"/>
                  </a:moveTo>
                  <a:lnTo>
                    <a:pt x="0" y="1462087"/>
                  </a:lnTo>
                  <a:lnTo>
                    <a:pt x="2209800" y="1462087"/>
                  </a:lnTo>
                </a:path>
              </a:pathLst>
            </a:custGeom>
            <a:no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452" name="Straight Connector 451"/>
            <p:cNvCxnSpPr/>
            <p:nvPr/>
          </p:nvCxnSpPr>
          <p:spPr>
            <a:xfrm>
              <a:off x="1193376" y="2226541"/>
              <a:ext cx="72170" cy="0"/>
            </a:xfrm>
            <a:prstGeom prst="line">
              <a:avLst/>
            </a:prstGeom>
            <a:noFill/>
            <a:ln w="19050" cap="flat" cmpd="sng" algn="ctr">
              <a:solidFill>
                <a:sysClr val="windowText" lastClr="000000"/>
              </a:solidFill>
              <a:prstDash val="solid"/>
            </a:ln>
            <a:effectLst/>
          </p:spPr>
        </p:cxnSp>
        <p:cxnSp>
          <p:nvCxnSpPr>
            <p:cNvPr id="453" name="Straight Connector 452"/>
            <p:cNvCxnSpPr/>
            <p:nvPr/>
          </p:nvCxnSpPr>
          <p:spPr>
            <a:xfrm>
              <a:off x="1193376" y="2393868"/>
              <a:ext cx="72170" cy="0"/>
            </a:xfrm>
            <a:prstGeom prst="line">
              <a:avLst/>
            </a:prstGeom>
            <a:noFill/>
            <a:ln w="19050" cap="flat" cmpd="sng" algn="ctr">
              <a:solidFill>
                <a:sysClr val="windowText" lastClr="000000"/>
              </a:solidFill>
              <a:prstDash val="solid"/>
            </a:ln>
            <a:effectLst/>
          </p:spPr>
        </p:cxnSp>
        <p:cxnSp>
          <p:nvCxnSpPr>
            <p:cNvPr id="454" name="Straight Connector 453"/>
            <p:cNvCxnSpPr/>
            <p:nvPr/>
          </p:nvCxnSpPr>
          <p:spPr>
            <a:xfrm>
              <a:off x="1193376" y="2575375"/>
              <a:ext cx="72170" cy="0"/>
            </a:xfrm>
            <a:prstGeom prst="line">
              <a:avLst/>
            </a:prstGeom>
            <a:noFill/>
            <a:ln w="19050" cap="flat" cmpd="sng" algn="ctr">
              <a:solidFill>
                <a:sysClr val="windowText" lastClr="000000"/>
              </a:solidFill>
              <a:prstDash val="solid"/>
            </a:ln>
            <a:effectLst/>
          </p:spPr>
        </p:cxnSp>
        <p:cxnSp>
          <p:nvCxnSpPr>
            <p:cNvPr id="455" name="Straight Connector 454"/>
            <p:cNvCxnSpPr/>
            <p:nvPr/>
          </p:nvCxnSpPr>
          <p:spPr>
            <a:xfrm>
              <a:off x="1193376" y="2739866"/>
              <a:ext cx="72170" cy="0"/>
            </a:xfrm>
            <a:prstGeom prst="line">
              <a:avLst/>
            </a:prstGeom>
            <a:noFill/>
            <a:ln w="19050" cap="flat" cmpd="sng" algn="ctr">
              <a:solidFill>
                <a:sysClr val="windowText" lastClr="000000"/>
              </a:solidFill>
              <a:prstDash val="solid"/>
            </a:ln>
            <a:effectLst/>
          </p:spPr>
        </p:cxnSp>
        <p:cxnSp>
          <p:nvCxnSpPr>
            <p:cNvPr id="456" name="Straight Connector 455"/>
            <p:cNvCxnSpPr/>
            <p:nvPr/>
          </p:nvCxnSpPr>
          <p:spPr>
            <a:xfrm>
              <a:off x="1193376" y="2912864"/>
              <a:ext cx="72170" cy="0"/>
            </a:xfrm>
            <a:prstGeom prst="line">
              <a:avLst/>
            </a:prstGeom>
            <a:noFill/>
            <a:ln w="19050" cap="flat" cmpd="sng" algn="ctr">
              <a:solidFill>
                <a:sysClr val="windowText" lastClr="000000"/>
              </a:solidFill>
              <a:prstDash val="solid"/>
            </a:ln>
            <a:effectLst/>
          </p:spPr>
        </p:cxnSp>
        <p:cxnSp>
          <p:nvCxnSpPr>
            <p:cNvPr id="457" name="Straight Connector 456"/>
            <p:cNvCxnSpPr/>
            <p:nvPr/>
          </p:nvCxnSpPr>
          <p:spPr>
            <a:xfrm>
              <a:off x="1193376" y="3083026"/>
              <a:ext cx="72170" cy="0"/>
            </a:xfrm>
            <a:prstGeom prst="line">
              <a:avLst/>
            </a:prstGeom>
            <a:noFill/>
            <a:ln w="19050" cap="flat" cmpd="sng" algn="ctr">
              <a:solidFill>
                <a:sysClr val="windowText" lastClr="000000"/>
              </a:solidFill>
              <a:prstDash val="solid"/>
            </a:ln>
            <a:effectLst/>
          </p:spPr>
        </p:cxnSp>
        <p:cxnSp>
          <p:nvCxnSpPr>
            <p:cNvPr id="458" name="Straight Connector 457"/>
            <p:cNvCxnSpPr/>
            <p:nvPr/>
          </p:nvCxnSpPr>
          <p:spPr>
            <a:xfrm>
              <a:off x="1193376" y="3261697"/>
              <a:ext cx="72170" cy="0"/>
            </a:xfrm>
            <a:prstGeom prst="line">
              <a:avLst/>
            </a:prstGeom>
            <a:noFill/>
            <a:ln w="19050" cap="flat" cmpd="sng" algn="ctr">
              <a:solidFill>
                <a:sysClr val="windowText" lastClr="000000"/>
              </a:solidFill>
              <a:prstDash val="solid"/>
            </a:ln>
            <a:effectLst/>
          </p:spPr>
        </p:cxnSp>
        <p:cxnSp>
          <p:nvCxnSpPr>
            <p:cNvPr id="459" name="Straight Connector 458"/>
            <p:cNvCxnSpPr/>
            <p:nvPr/>
          </p:nvCxnSpPr>
          <p:spPr>
            <a:xfrm>
              <a:off x="1193376" y="3437533"/>
              <a:ext cx="72170" cy="0"/>
            </a:xfrm>
            <a:prstGeom prst="line">
              <a:avLst/>
            </a:prstGeom>
            <a:noFill/>
            <a:ln w="19050" cap="flat" cmpd="sng" algn="ctr">
              <a:solidFill>
                <a:sysClr val="windowText" lastClr="000000"/>
              </a:solidFill>
              <a:prstDash val="solid"/>
            </a:ln>
            <a:effectLst/>
          </p:spPr>
        </p:cxnSp>
        <p:cxnSp>
          <p:nvCxnSpPr>
            <p:cNvPr id="460" name="Straight Connector 459"/>
            <p:cNvCxnSpPr/>
            <p:nvPr/>
          </p:nvCxnSpPr>
          <p:spPr>
            <a:xfrm>
              <a:off x="1193376" y="3602022"/>
              <a:ext cx="72170" cy="0"/>
            </a:xfrm>
            <a:prstGeom prst="line">
              <a:avLst/>
            </a:prstGeom>
            <a:noFill/>
            <a:ln w="19050" cap="flat" cmpd="sng" algn="ctr">
              <a:solidFill>
                <a:sysClr val="windowText" lastClr="000000"/>
              </a:solidFill>
              <a:prstDash val="solid"/>
            </a:ln>
            <a:effectLst/>
          </p:spPr>
        </p:cxnSp>
        <p:cxnSp>
          <p:nvCxnSpPr>
            <p:cNvPr id="461" name="Straight Connector 460"/>
            <p:cNvCxnSpPr/>
            <p:nvPr/>
          </p:nvCxnSpPr>
          <p:spPr>
            <a:xfrm>
              <a:off x="1193376" y="3786366"/>
              <a:ext cx="72170" cy="0"/>
            </a:xfrm>
            <a:prstGeom prst="line">
              <a:avLst/>
            </a:prstGeom>
            <a:noFill/>
            <a:ln w="19050" cap="flat" cmpd="sng" algn="ctr">
              <a:solidFill>
                <a:sysClr val="windowText" lastClr="000000"/>
              </a:solidFill>
              <a:prstDash val="solid"/>
            </a:ln>
            <a:effectLst/>
          </p:spPr>
        </p:cxnSp>
        <p:cxnSp>
          <p:nvCxnSpPr>
            <p:cNvPr id="462" name="Straight Connector 461"/>
            <p:cNvCxnSpPr/>
            <p:nvPr/>
          </p:nvCxnSpPr>
          <p:spPr>
            <a:xfrm>
              <a:off x="1193376" y="3962201"/>
              <a:ext cx="72170" cy="0"/>
            </a:xfrm>
            <a:prstGeom prst="line">
              <a:avLst/>
            </a:prstGeom>
            <a:noFill/>
            <a:ln w="19050" cap="flat" cmpd="sng" algn="ctr">
              <a:solidFill>
                <a:sysClr val="windowText" lastClr="000000"/>
              </a:solidFill>
              <a:prstDash val="solid"/>
            </a:ln>
            <a:effectLst/>
          </p:spPr>
        </p:cxnSp>
        <p:cxnSp>
          <p:nvCxnSpPr>
            <p:cNvPr id="463" name="Straight Connector 462"/>
            <p:cNvCxnSpPr/>
            <p:nvPr/>
          </p:nvCxnSpPr>
          <p:spPr>
            <a:xfrm rot="16200000">
              <a:off x="1228143" y="4001906"/>
              <a:ext cx="65228" cy="0"/>
            </a:xfrm>
            <a:prstGeom prst="line">
              <a:avLst/>
            </a:prstGeom>
            <a:noFill/>
            <a:ln w="19050" cap="flat" cmpd="sng" algn="ctr">
              <a:solidFill>
                <a:sysClr val="windowText" lastClr="000000"/>
              </a:solidFill>
              <a:prstDash val="solid"/>
            </a:ln>
            <a:effectLst/>
          </p:spPr>
        </p:cxnSp>
        <p:cxnSp>
          <p:nvCxnSpPr>
            <p:cNvPr id="464" name="Straight Connector 463"/>
            <p:cNvCxnSpPr/>
            <p:nvPr/>
          </p:nvCxnSpPr>
          <p:spPr>
            <a:xfrm rot="16200000">
              <a:off x="1714599" y="4001906"/>
              <a:ext cx="65228" cy="0"/>
            </a:xfrm>
            <a:prstGeom prst="line">
              <a:avLst/>
            </a:prstGeom>
            <a:noFill/>
            <a:ln w="19050" cap="flat" cmpd="sng" algn="ctr">
              <a:solidFill>
                <a:sysClr val="windowText" lastClr="000000"/>
              </a:solidFill>
              <a:prstDash val="solid"/>
            </a:ln>
            <a:effectLst/>
          </p:spPr>
        </p:cxnSp>
        <p:cxnSp>
          <p:nvCxnSpPr>
            <p:cNvPr id="465" name="Straight Connector 464"/>
            <p:cNvCxnSpPr/>
            <p:nvPr/>
          </p:nvCxnSpPr>
          <p:spPr>
            <a:xfrm rot="16200000">
              <a:off x="2197833" y="4001906"/>
              <a:ext cx="65228" cy="0"/>
            </a:xfrm>
            <a:prstGeom prst="line">
              <a:avLst/>
            </a:prstGeom>
            <a:noFill/>
            <a:ln w="19050" cap="flat" cmpd="sng" algn="ctr">
              <a:solidFill>
                <a:sysClr val="windowText" lastClr="000000"/>
              </a:solidFill>
              <a:prstDash val="solid"/>
            </a:ln>
            <a:effectLst/>
          </p:spPr>
        </p:cxnSp>
        <p:cxnSp>
          <p:nvCxnSpPr>
            <p:cNvPr id="466" name="Straight Connector 465"/>
            <p:cNvCxnSpPr/>
            <p:nvPr/>
          </p:nvCxnSpPr>
          <p:spPr>
            <a:xfrm rot="16200000">
              <a:off x="2684203" y="4001906"/>
              <a:ext cx="65228" cy="0"/>
            </a:xfrm>
            <a:prstGeom prst="line">
              <a:avLst/>
            </a:prstGeom>
            <a:noFill/>
            <a:ln w="19050" cap="flat" cmpd="sng" algn="ctr">
              <a:solidFill>
                <a:sysClr val="windowText" lastClr="000000"/>
              </a:solidFill>
              <a:prstDash val="solid"/>
            </a:ln>
            <a:effectLst/>
          </p:spPr>
        </p:cxnSp>
        <p:cxnSp>
          <p:nvCxnSpPr>
            <p:cNvPr id="467" name="Straight Connector 466"/>
            <p:cNvCxnSpPr/>
            <p:nvPr/>
          </p:nvCxnSpPr>
          <p:spPr>
            <a:xfrm rot="16200000">
              <a:off x="3158024" y="4001906"/>
              <a:ext cx="65228" cy="0"/>
            </a:xfrm>
            <a:prstGeom prst="line">
              <a:avLst/>
            </a:prstGeom>
            <a:noFill/>
            <a:ln w="19050" cap="flat" cmpd="sng" algn="ctr">
              <a:solidFill>
                <a:sysClr val="windowText" lastClr="000000"/>
              </a:solidFill>
              <a:prstDash val="solid"/>
            </a:ln>
            <a:effectLst/>
          </p:spPr>
        </p:cxnSp>
        <p:cxnSp>
          <p:nvCxnSpPr>
            <p:cNvPr id="468" name="Straight Connector 467"/>
            <p:cNvCxnSpPr/>
            <p:nvPr/>
          </p:nvCxnSpPr>
          <p:spPr>
            <a:xfrm rot="16200000">
              <a:off x="3641258" y="4001906"/>
              <a:ext cx="65228" cy="0"/>
            </a:xfrm>
            <a:prstGeom prst="line">
              <a:avLst/>
            </a:prstGeom>
            <a:noFill/>
            <a:ln w="19050" cap="flat" cmpd="sng" algn="ctr">
              <a:solidFill>
                <a:sysClr val="windowText" lastClr="000000"/>
              </a:solidFill>
              <a:prstDash val="solid"/>
            </a:ln>
            <a:effectLst/>
          </p:spPr>
        </p:cxnSp>
        <p:cxnSp>
          <p:nvCxnSpPr>
            <p:cNvPr id="469" name="Straight Connector 468"/>
            <p:cNvCxnSpPr/>
            <p:nvPr/>
          </p:nvCxnSpPr>
          <p:spPr>
            <a:xfrm rot="16200000">
              <a:off x="4131677" y="4001906"/>
              <a:ext cx="65228" cy="0"/>
            </a:xfrm>
            <a:prstGeom prst="line">
              <a:avLst/>
            </a:prstGeom>
            <a:noFill/>
            <a:ln w="19050" cap="flat" cmpd="sng" algn="ctr">
              <a:solidFill>
                <a:sysClr val="windowText" lastClr="000000"/>
              </a:solidFill>
              <a:prstDash val="solid"/>
            </a:ln>
            <a:effectLst/>
          </p:spPr>
        </p:cxnSp>
        <p:sp>
          <p:nvSpPr>
            <p:cNvPr id="470" name="TextBox 469"/>
            <p:cNvSpPr txBox="1"/>
            <p:nvPr/>
          </p:nvSpPr>
          <p:spPr>
            <a:xfrm>
              <a:off x="354811" y="4309342"/>
              <a:ext cx="693010" cy="27699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ＭＳ Ｐゴシック" pitchFamily="34" charset="-128"/>
                  <a:cs typeface="+mn-cs"/>
                </a:rPr>
                <a:t>n at risk</a:t>
              </a:r>
            </a:p>
          </p:txBody>
        </p:sp>
        <p:sp>
          <p:nvSpPr>
            <p:cNvPr id="471" name="TextBox 470"/>
            <p:cNvSpPr txBox="1"/>
            <p:nvPr/>
          </p:nvSpPr>
          <p:spPr>
            <a:xfrm>
              <a:off x="354811" y="4439802"/>
              <a:ext cx="733534" cy="646331"/>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ＭＳ Ｐゴシック" pitchFamily="34" charset="-128"/>
                  <a:cs typeface="+mn-cs"/>
                </a:rPr>
                <a:t>Strong</a:t>
              </a:r>
              <a:br>
                <a:rPr kumimoji="0" lang="en-US" sz="1200" b="0" i="0" u="none" strike="noStrike" kern="0" cap="none" spc="0" normalizeH="0" baseline="0" noProof="0" dirty="0">
                  <a:ln>
                    <a:noFill/>
                  </a:ln>
                  <a:solidFill>
                    <a:prstClr val="black"/>
                  </a:solidFill>
                  <a:effectLst/>
                  <a:uLnTx/>
                  <a:uFillTx/>
                  <a:latin typeface="Calibri"/>
                  <a:ea typeface="ＭＳ Ｐゴシック" pitchFamily="34" charset="-128"/>
                  <a:cs typeface="+mn-cs"/>
                </a:rPr>
              </a:br>
              <a:r>
                <a:rPr kumimoji="0" lang="en-US" sz="1200" b="0" i="0" u="none" strike="noStrike" kern="0" cap="none" spc="0" normalizeH="0" baseline="0" noProof="0" dirty="0">
                  <a:ln>
                    <a:noFill/>
                  </a:ln>
                  <a:solidFill>
                    <a:prstClr val="black"/>
                  </a:solidFill>
                  <a:effectLst/>
                  <a:uLnTx/>
                  <a:uFillTx/>
                  <a:latin typeface="Calibri"/>
                  <a:ea typeface="ＭＳ Ｐゴシック" pitchFamily="34" charset="-128"/>
                  <a:cs typeface="+mn-cs"/>
                </a:rPr>
                <a:t>Weak</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ＭＳ Ｐゴシック" pitchFamily="34" charset="-128"/>
                  <a:cs typeface="+mn-cs"/>
                </a:rPr>
                <a:t>Negative</a:t>
              </a:r>
            </a:p>
          </p:txBody>
        </p:sp>
        <p:sp>
          <p:nvSpPr>
            <p:cNvPr id="472" name="TextBox 471"/>
            <p:cNvSpPr txBox="1"/>
            <p:nvPr/>
          </p:nvSpPr>
          <p:spPr>
            <a:xfrm>
              <a:off x="1078782" y="4439802"/>
              <a:ext cx="341760" cy="646331"/>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ＭＳ Ｐゴシック" pitchFamily="34" charset="-128"/>
                  <a:cs typeface="+mn-cs"/>
                </a:rPr>
                <a:t>44</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ＭＳ Ｐゴシック" pitchFamily="34" charset="-128"/>
                  <a:cs typeface="+mn-cs"/>
                </a:rPr>
                <a:t>53</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ＭＳ Ｐゴシック" pitchFamily="34" charset="-128"/>
                  <a:cs typeface="+mn-cs"/>
                </a:rPr>
                <a:t>49</a:t>
              </a:r>
            </a:p>
          </p:txBody>
        </p:sp>
        <p:sp>
          <p:nvSpPr>
            <p:cNvPr id="473" name="TextBox 472"/>
            <p:cNvSpPr txBox="1"/>
            <p:nvPr/>
          </p:nvSpPr>
          <p:spPr>
            <a:xfrm>
              <a:off x="1580845" y="4439802"/>
              <a:ext cx="341760" cy="646331"/>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ＭＳ Ｐゴシック" pitchFamily="34" charset="-128"/>
                  <a:cs typeface="+mn-cs"/>
                </a:rPr>
                <a:t>28</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ＭＳ Ｐゴシック" pitchFamily="34" charset="-128"/>
                  <a:cs typeface="+mn-cs"/>
                </a:rPr>
                <a:t>43</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ＭＳ Ｐゴシック" pitchFamily="34" charset="-128"/>
                  <a:cs typeface="+mn-cs"/>
                </a:rPr>
                <a:t>30</a:t>
              </a:r>
            </a:p>
          </p:txBody>
        </p:sp>
        <p:sp>
          <p:nvSpPr>
            <p:cNvPr id="474" name="TextBox 473"/>
            <p:cNvSpPr txBox="1"/>
            <p:nvPr/>
          </p:nvSpPr>
          <p:spPr>
            <a:xfrm>
              <a:off x="2054669" y="4439802"/>
              <a:ext cx="341760" cy="646331"/>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ＭＳ Ｐゴシック" pitchFamily="34" charset="-128"/>
                  <a:cs typeface="+mn-cs"/>
                </a:rPr>
                <a:t>18</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ＭＳ Ｐゴシック" pitchFamily="34" charset="-128"/>
                  <a:cs typeface="+mn-cs"/>
                </a:rPr>
                <a:t>17</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ＭＳ Ｐゴシック" pitchFamily="34" charset="-128"/>
                  <a:cs typeface="+mn-cs"/>
                </a:rPr>
                <a:t>15</a:t>
              </a:r>
            </a:p>
          </p:txBody>
        </p:sp>
        <p:sp>
          <p:nvSpPr>
            <p:cNvPr id="475" name="TextBox 474"/>
            <p:cNvSpPr txBox="1"/>
            <p:nvPr/>
          </p:nvSpPr>
          <p:spPr>
            <a:xfrm>
              <a:off x="2553591" y="4439802"/>
              <a:ext cx="341760" cy="646331"/>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ＭＳ Ｐゴシック" pitchFamily="34" charset="-128"/>
                  <a:cs typeface="+mn-cs"/>
                </a:rPr>
                <a:t>17</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ＭＳ Ｐゴシック" pitchFamily="34" charset="-128"/>
                  <a:cs typeface="+mn-cs"/>
                </a:rPr>
                <a:t>12</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ＭＳ Ｐゴシック" pitchFamily="34" charset="-128"/>
                  <a:cs typeface="+mn-cs"/>
                </a:rPr>
                <a:t>7</a:t>
              </a:r>
            </a:p>
          </p:txBody>
        </p:sp>
        <p:sp>
          <p:nvSpPr>
            <p:cNvPr id="476" name="TextBox 475"/>
            <p:cNvSpPr txBox="1"/>
            <p:nvPr/>
          </p:nvSpPr>
          <p:spPr>
            <a:xfrm>
              <a:off x="3079239" y="4439802"/>
              <a:ext cx="263214" cy="646331"/>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ＭＳ Ｐゴシック" pitchFamily="34" charset="-128"/>
                  <a:cs typeface="+mn-cs"/>
                </a:rPr>
                <a:t>9</a:t>
              </a:r>
              <a:br>
                <a:rPr kumimoji="0" lang="en-US" sz="1200" b="0" i="0" u="none" strike="noStrike" kern="0" cap="none" spc="0" normalizeH="0" baseline="0" noProof="0" dirty="0">
                  <a:ln>
                    <a:noFill/>
                  </a:ln>
                  <a:solidFill>
                    <a:prstClr val="black"/>
                  </a:solidFill>
                  <a:effectLst/>
                  <a:uLnTx/>
                  <a:uFillTx/>
                  <a:latin typeface="Calibri"/>
                  <a:ea typeface="ＭＳ Ｐゴシック" pitchFamily="34" charset="-128"/>
                  <a:cs typeface="+mn-cs"/>
                </a:rPr>
              </a:br>
              <a:r>
                <a:rPr kumimoji="0" lang="en-US" sz="1200" b="0" i="0" u="none" strike="noStrike" kern="0" cap="none" spc="0" normalizeH="0" baseline="0" noProof="0" dirty="0">
                  <a:ln>
                    <a:noFill/>
                  </a:ln>
                  <a:solidFill>
                    <a:prstClr val="black"/>
                  </a:solidFill>
                  <a:effectLst/>
                  <a:uLnTx/>
                  <a:uFillTx/>
                  <a:latin typeface="Calibri"/>
                  <a:ea typeface="ＭＳ Ｐゴシック" pitchFamily="34" charset="-128"/>
                  <a:cs typeface="+mn-cs"/>
                </a:rPr>
                <a:t>6</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ＭＳ Ｐゴシック" pitchFamily="34" charset="-128"/>
                  <a:cs typeface="+mn-cs"/>
                </a:rPr>
                <a:t>1</a:t>
              </a:r>
            </a:p>
          </p:txBody>
        </p:sp>
        <p:sp>
          <p:nvSpPr>
            <p:cNvPr id="477" name="TextBox 476"/>
            <p:cNvSpPr txBox="1"/>
            <p:nvPr/>
          </p:nvSpPr>
          <p:spPr>
            <a:xfrm>
              <a:off x="3549918" y="4439802"/>
              <a:ext cx="263213" cy="646331"/>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ＭＳ Ｐゴシック" pitchFamily="34" charset="-128"/>
                  <a:cs typeface="+mn-cs"/>
                </a:rPr>
                <a:t>6</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ＭＳ Ｐゴシック" pitchFamily="34" charset="-128"/>
                  <a:cs typeface="+mn-cs"/>
                </a:rPr>
                <a:t>0</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ＭＳ Ｐゴシック" pitchFamily="34" charset="-128"/>
                  <a:cs typeface="+mn-cs"/>
                </a:rPr>
                <a:t>0</a:t>
              </a:r>
            </a:p>
          </p:txBody>
        </p:sp>
        <p:sp>
          <p:nvSpPr>
            <p:cNvPr id="478" name="TextBox 477"/>
            <p:cNvSpPr txBox="1"/>
            <p:nvPr/>
          </p:nvSpPr>
          <p:spPr>
            <a:xfrm>
              <a:off x="4036287" y="4439802"/>
              <a:ext cx="263213" cy="646331"/>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ＭＳ Ｐゴシック" pitchFamily="34" charset="-128"/>
                  <a:cs typeface="+mn-cs"/>
                </a:rPr>
                <a:t>3</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ＭＳ Ｐゴシック" pitchFamily="34" charset="-128"/>
                  <a:cs typeface="+mn-cs"/>
                </a:rPr>
                <a:t>0</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ＭＳ Ｐゴシック" pitchFamily="34" charset="-128"/>
                  <a:cs typeface="+mn-cs"/>
                </a:rPr>
                <a:t>0</a:t>
              </a:r>
            </a:p>
          </p:txBody>
        </p:sp>
        <p:sp>
          <p:nvSpPr>
            <p:cNvPr id="483" name="Line 727"/>
            <p:cNvSpPr>
              <a:spLocks noChangeShapeType="1"/>
            </p:cNvSpPr>
            <p:nvPr/>
          </p:nvSpPr>
          <p:spPr bwMode="auto">
            <a:xfrm flipV="1">
              <a:off x="1284048" y="2141043"/>
              <a:ext cx="0" cy="84027"/>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484" name="Line 728"/>
            <p:cNvSpPr>
              <a:spLocks noChangeShapeType="1"/>
            </p:cNvSpPr>
            <p:nvPr/>
          </p:nvSpPr>
          <p:spPr bwMode="auto">
            <a:xfrm>
              <a:off x="1268299" y="2225070"/>
              <a:ext cx="31498" cy="0"/>
            </a:xfrm>
            <a:prstGeom prst="line">
              <a:avLst/>
            </a:prstGeom>
            <a:noFill/>
            <a:ln w="7938">
              <a:solidFill>
                <a:srgbClr val="9BBB59">
                  <a:lumMod val="75000"/>
                </a:srgb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485" name="Line 729"/>
            <p:cNvSpPr>
              <a:spLocks noChangeShapeType="1"/>
            </p:cNvSpPr>
            <p:nvPr/>
          </p:nvSpPr>
          <p:spPr bwMode="auto">
            <a:xfrm flipV="1">
              <a:off x="1299797" y="2141043"/>
              <a:ext cx="0" cy="84027"/>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486" name="Line 730"/>
            <p:cNvSpPr>
              <a:spLocks noChangeShapeType="1"/>
            </p:cNvSpPr>
            <p:nvPr/>
          </p:nvSpPr>
          <p:spPr bwMode="auto">
            <a:xfrm>
              <a:off x="1276173" y="2225070"/>
              <a:ext cx="37797" cy="0"/>
            </a:xfrm>
            <a:prstGeom prst="line">
              <a:avLst/>
            </a:prstGeom>
            <a:noFill/>
            <a:ln w="7938">
              <a:solidFill>
                <a:srgbClr val="9BBB59">
                  <a:lumMod val="75000"/>
                </a:srgb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487" name="Line 731"/>
            <p:cNvSpPr>
              <a:spLocks noChangeShapeType="1"/>
            </p:cNvSpPr>
            <p:nvPr/>
          </p:nvSpPr>
          <p:spPr bwMode="auto">
            <a:xfrm flipV="1">
              <a:off x="1655722" y="2509827"/>
              <a:ext cx="0" cy="84027"/>
            </a:xfrm>
            <a:prstGeom prst="line">
              <a:avLst/>
            </a:prstGeom>
            <a:noFill/>
            <a:ln w="7938">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488" name="Line 732"/>
            <p:cNvSpPr>
              <a:spLocks noChangeShapeType="1"/>
            </p:cNvSpPr>
            <p:nvPr/>
          </p:nvSpPr>
          <p:spPr bwMode="auto">
            <a:xfrm>
              <a:off x="1639973" y="2593854"/>
              <a:ext cx="31498" cy="0"/>
            </a:xfrm>
            <a:prstGeom prst="line">
              <a:avLst/>
            </a:prstGeom>
            <a:noFill/>
            <a:ln w="7938">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489" name="Line 733"/>
            <p:cNvSpPr>
              <a:spLocks noChangeShapeType="1"/>
            </p:cNvSpPr>
            <p:nvPr/>
          </p:nvSpPr>
          <p:spPr bwMode="auto">
            <a:xfrm flipV="1">
              <a:off x="2899882" y="3228722"/>
              <a:ext cx="0" cy="84027"/>
            </a:xfrm>
            <a:prstGeom prst="line">
              <a:avLst/>
            </a:prstGeom>
            <a:noFill/>
            <a:ln w="7938">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490" name="Line 734"/>
            <p:cNvSpPr>
              <a:spLocks noChangeShapeType="1"/>
            </p:cNvSpPr>
            <p:nvPr/>
          </p:nvSpPr>
          <p:spPr bwMode="auto">
            <a:xfrm>
              <a:off x="2884133" y="3312749"/>
              <a:ext cx="29923" cy="0"/>
            </a:xfrm>
            <a:prstGeom prst="line">
              <a:avLst/>
            </a:prstGeom>
            <a:noFill/>
            <a:ln w="7938">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491" name="Line 735"/>
            <p:cNvSpPr>
              <a:spLocks noChangeShapeType="1"/>
            </p:cNvSpPr>
            <p:nvPr/>
          </p:nvSpPr>
          <p:spPr bwMode="auto">
            <a:xfrm flipV="1">
              <a:off x="2914055" y="3228722"/>
              <a:ext cx="0" cy="84027"/>
            </a:xfrm>
            <a:prstGeom prst="line">
              <a:avLst/>
            </a:prstGeom>
            <a:noFill/>
            <a:ln w="7938">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492" name="Line 736"/>
            <p:cNvSpPr>
              <a:spLocks noChangeShapeType="1"/>
            </p:cNvSpPr>
            <p:nvPr/>
          </p:nvSpPr>
          <p:spPr bwMode="auto">
            <a:xfrm>
              <a:off x="2899882" y="3312749"/>
              <a:ext cx="29923" cy="0"/>
            </a:xfrm>
            <a:prstGeom prst="line">
              <a:avLst/>
            </a:prstGeom>
            <a:noFill/>
            <a:ln w="7938">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493" name="Line 737"/>
            <p:cNvSpPr>
              <a:spLocks noChangeShapeType="1"/>
            </p:cNvSpPr>
            <p:nvPr/>
          </p:nvSpPr>
          <p:spPr bwMode="auto">
            <a:xfrm flipV="1">
              <a:off x="2959728" y="3228722"/>
              <a:ext cx="0" cy="84027"/>
            </a:xfrm>
            <a:prstGeom prst="line">
              <a:avLst/>
            </a:prstGeom>
            <a:noFill/>
            <a:ln w="7938">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494" name="Line 738"/>
            <p:cNvSpPr>
              <a:spLocks noChangeShapeType="1"/>
            </p:cNvSpPr>
            <p:nvPr/>
          </p:nvSpPr>
          <p:spPr bwMode="auto">
            <a:xfrm>
              <a:off x="2945553" y="3312749"/>
              <a:ext cx="29923" cy="0"/>
            </a:xfrm>
            <a:prstGeom prst="line">
              <a:avLst/>
            </a:prstGeom>
            <a:noFill/>
            <a:ln w="7938">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495" name="Line 739"/>
            <p:cNvSpPr>
              <a:spLocks noChangeShapeType="1"/>
            </p:cNvSpPr>
            <p:nvPr/>
          </p:nvSpPr>
          <p:spPr bwMode="auto">
            <a:xfrm flipV="1">
              <a:off x="2967602" y="3228722"/>
              <a:ext cx="0" cy="84027"/>
            </a:xfrm>
            <a:prstGeom prst="line">
              <a:avLst/>
            </a:prstGeom>
            <a:noFill/>
            <a:ln w="7938">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496" name="Line 740"/>
            <p:cNvSpPr>
              <a:spLocks noChangeShapeType="1"/>
            </p:cNvSpPr>
            <p:nvPr/>
          </p:nvSpPr>
          <p:spPr bwMode="auto">
            <a:xfrm>
              <a:off x="2951853" y="3312749"/>
              <a:ext cx="31498" cy="0"/>
            </a:xfrm>
            <a:prstGeom prst="line">
              <a:avLst/>
            </a:prstGeom>
            <a:noFill/>
            <a:ln w="7938">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497" name="Line 741"/>
            <p:cNvSpPr>
              <a:spLocks noChangeShapeType="1"/>
            </p:cNvSpPr>
            <p:nvPr/>
          </p:nvSpPr>
          <p:spPr bwMode="auto">
            <a:xfrm flipV="1">
              <a:off x="3029023" y="3228722"/>
              <a:ext cx="0" cy="84027"/>
            </a:xfrm>
            <a:prstGeom prst="line">
              <a:avLst/>
            </a:prstGeom>
            <a:noFill/>
            <a:ln w="7938">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498" name="Line 742"/>
            <p:cNvSpPr>
              <a:spLocks noChangeShapeType="1"/>
            </p:cNvSpPr>
            <p:nvPr/>
          </p:nvSpPr>
          <p:spPr bwMode="auto">
            <a:xfrm>
              <a:off x="3013274" y="3312749"/>
              <a:ext cx="29923" cy="0"/>
            </a:xfrm>
            <a:prstGeom prst="line">
              <a:avLst/>
            </a:prstGeom>
            <a:noFill/>
            <a:ln w="7938">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499" name="Line 743"/>
            <p:cNvSpPr>
              <a:spLocks noChangeShapeType="1"/>
            </p:cNvSpPr>
            <p:nvPr/>
          </p:nvSpPr>
          <p:spPr bwMode="auto">
            <a:xfrm flipV="1">
              <a:off x="3126666" y="3228722"/>
              <a:ext cx="0" cy="84027"/>
            </a:xfrm>
            <a:prstGeom prst="line">
              <a:avLst/>
            </a:prstGeom>
            <a:noFill/>
            <a:ln w="7938">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00" name="Line 744"/>
            <p:cNvSpPr>
              <a:spLocks noChangeShapeType="1"/>
            </p:cNvSpPr>
            <p:nvPr/>
          </p:nvSpPr>
          <p:spPr bwMode="auto">
            <a:xfrm>
              <a:off x="3104617" y="3312749"/>
              <a:ext cx="37797" cy="0"/>
            </a:xfrm>
            <a:prstGeom prst="line">
              <a:avLst/>
            </a:prstGeom>
            <a:noFill/>
            <a:ln w="7938">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01" name="Line 745"/>
            <p:cNvSpPr>
              <a:spLocks noChangeShapeType="1"/>
            </p:cNvSpPr>
            <p:nvPr/>
          </p:nvSpPr>
          <p:spPr bwMode="auto">
            <a:xfrm flipV="1">
              <a:off x="3392821" y="3228722"/>
              <a:ext cx="0" cy="84027"/>
            </a:xfrm>
            <a:prstGeom prst="line">
              <a:avLst/>
            </a:prstGeom>
            <a:noFill/>
            <a:ln w="7938">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02" name="Line 746"/>
            <p:cNvSpPr>
              <a:spLocks noChangeShapeType="1"/>
            </p:cNvSpPr>
            <p:nvPr/>
          </p:nvSpPr>
          <p:spPr bwMode="auto">
            <a:xfrm>
              <a:off x="3377072" y="3312749"/>
              <a:ext cx="29923" cy="0"/>
            </a:xfrm>
            <a:prstGeom prst="line">
              <a:avLst/>
            </a:prstGeom>
            <a:noFill/>
            <a:ln w="7938">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03" name="Line 747"/>
            <p:cNvSpPr>
              <a:spLocks noChangeShapeType="1"/>
            </p:cNvSpPr>
            <p:nvPr/>
          </p:nvSpPr>
          <p:spPr bwMode="auto">
            <a:xfrm flipV="1">
              <a:off x="3460541" y="3228722"/>
              <a:ext cx="0" cy="84027"/>
            </a:xfrm>
            <a:prstGeom prst="line">
              <a:avLst/>
            </a:prstGeom>
            <a:noFill/>
            <a:ln w="7938">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04" name="Line 748"/>
            <p:cNvSpPr>
              <a:spLocks noChangeShapeType="1"/>
            </p:cNvSpPr>
            <p:nvPr/>
          </p:nvSpPr>
          <p:spPr bwMode="auto">
            <a:xfrm>
              <a:off x="3446367" y="3312749"/>
              <a:ext cx="29923" cy="0"/>
            </a:xfrm>
            <a:prstGeom prst="line">
              <a:avLst/>
            </a:prstGeom>
            <a:noFill/>
            <a:ln w="7938">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05" name="Line 749"/>
            <p:cNvSpPr>
              <a:spLocks noChangeShapeType="1"/>
            </p:cNvSpPr>
            <p:nvPr/>
          </p:nvSpPr>
          <p:spPr bwMode="auto">
            <a:xfrm flipV="1">
              <a:off x="3999153" y="3318973"/>
              <a:ext cx="0" cy="84027"/>
            </a:xfrm>
            <a:prstGeom prst="line">
              <a:avLst/>
            </a:prstGeom>
            <a:noFill/>
            <a:ln w="7938">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06" name="Line 750"/>
            <p:cNvSpPr>
              <a:spLocks noChangeShapeType="1"/>
            </p:cNvSpPr>
            <p:nvPr/>
          </p:nvSpPr>
          <p:spPr bwMode="auto">
            <a:xfrm>
              <a:off x="3983404" y="3403000"/>
              <a:ext cx="31498" cy="0"/>
            </a:xfrm>
            <a:prstGeom prst="line">
              <a:avLst/>
            </a:prstGeom>
            <a:noFill/>
            <a:ln w="7938">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07" name="Line 751"/>
            <p:cNvSpPr>
              <a:spLocks noChangeShapeType="1"/>
            </p:cNvSpPr>
            <p:nvPr/>
          </p:nvSpPr>
          <p:spPr bwMode="auto">
            <a:xfrm flipV="1">
              <a:off x="4007027" y="3318973"/>
              <a:ext cx="0" cy="84027"/>
            </a:xfrm>
            <a:prstGeom prst="line">
              <a:avLst/>
            </a:prstGeom>
            <a:noFill/>
            <a:ln w="7938">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08" name="Line 752"/>
            <p:cNvSpPr>
              <a:spLocks noChangeShapeType="1"/>
            </p:cNvSpPr>
            <p:nvPr/>
          </p:nvSpPr>
          <p:spPr bwMode="auto">
            <a:xfrm>
              <a:off x="3991278" y="3403000"/>
              <a:ext cx="29923" cy="0"/>
            </a:xfrm>
            <a:prstGeom prst="line">
              <a:avLst/>
            </a:prstGeom>
            <a:noFill/>
            <a:ln w="7938">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09" name="Line 753"/>
            <p:cNvSpPr>
              <a:spLocks noChangeShapeType="1"/>
            </p:cNvSpPr>
            <p:nvPr/>
          </p:nvSpPr>
          <p:spPr bwMode="auto">
            <a:xfrm flipV="1">
              <a:off x="4014902" y="3318973"/>
              <a:ext cx="0" cy="84027"/>
            </a:xfrm>
            <a:prstGeom prst="line">
              <a:avLst/>
            </a:prstGeom>
            <a:noFill/>
            <a:ln w="7938">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10" name="Line 754"/>
            <p:cNvSpPr>
              <a:spLocks noChangeShapeType="1"/>
            </p:cNvSpPr>
            <p:nvPr/>
          </p:nvSpPr>
          <p:spPr bwMode="auto">
            <a:xfrm>
              <a:off x="3999153" y="3403000"/>
              <a:ext cx="29923" cy="0"/>
            </a:xfrm>
            <a:prstGeom prst="line">
              <a:avLst/>
            </a:prstGeom>
            <a:noFill/>
            <a:ln w="7938">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11" name="Line 755"/>
            <p:cNvSpPr>
              <a:spLocks noChangeShapeType="1"/>
            </p:cNvSpPr>
            <p:nvPr/>
          </p:nvSpPr>
          <p:spPr bwMode="auto">
            <a:xfrm flipV="1">
              <a:off x="2019520" y="3118242"/>
              <a:ext cx="0" cy="84027"/>
            </a:xfrm>
            <a:prstGeom prst="line">
              <a:avLst/>
            </a:prstGeom>
            <a:noFill/>
            <a:ln w="7938">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12" name="Line 756"/>
            <p:cNvSpPr>
              <a:spLocks noChangeShapeType="1"/>
            </p:cNvSpPr>
            <p:nvPr/>
          </p:nvSpPr>
          <p:spPr bwMode="auto">
            <a:xfrm>
              <a:off x="2005346" y="3202269"/>
              <a:ext cx="29923" cy="0"/>
            </a:xfrm>
            <a:prstGeom prst="line">
              <a:avLst/>
            </a:prstGeom>
            <a:noFill/>
            <a:ln w="7938">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13" name="Line 757"/>
            <p:cNvSpPr>
              <a:spLocks noChangeShapeType="1"/>
            </p:cNvSpPr>
            <p:nvPr/>
          </p:nvSpPr>
          <p:spPr bwMode="auto">
            <a:xfrm flipV="1">
              <a:off x="2907756" y="3558605"/>
              <a:ext cx="0" cy="84027"/>
            </a:xfrm>
            <a:prstGeom prst="line">
              <a:avLst/>
            </a:prstGeom>
            <a:noFill/>
            <a:ln w="7938">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14" name="Line 758"/>
            <p:cNvSpPr>
              <a:spLocks noChangeShapeType="1"/>
            </p:cNvSpPr>
            <p:nvPr/>
          </p:nvSpPr>
          <p:spPr bwMode="auto">
            <a:xfrm>
              <a:off x="2892007" y="3642631"/>
              <a:ext cx="29923" cy="0"/>
            </a:xfrm>
            <a:prstGeom prst="line">
              <a:avLst/>
            </a:prstGeom>
            <a:noFill/>
            <a:ln w="7938">
              <a:solidFill>
                <a:srgbClr val="17375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15" name="Line 759"/>
            <p:cNvSpPr>
              <a:spLocks noChangeShapeType="1"/>
            </p:cNvSpPr>
            <p:nvPr/>
          </p:nvSpPr>
          <p:spPr bwMode="auto">
            <a:xfrm flipV="1">
              <a:off x="3021148" y="3558605"/>
              <a:ext cx="0" cy="84027"/>
            </a:xfrm>
            <a:prstGeom prst="line">
              <a:avLst/>
            </a:prstGeom>
            <a:noFill/>
            <a:ln w="7938">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16" name="Line 760"/>
            <p:cNvSpPr>
              <a:spLocks noChangeShapeType="1"/>
            </p:cNvSpPr>
            <p:nvPr/>
          </p:nvSpPr>
          <p:spPr bwMode="auto">
            <a:xfrm>
              <a:off x="3005399" y="3642631"/>
              <a:ext cx="29923" cy="0"/>
            </a:xfrm>
            <a:prstGeom prst="line">
              <a:avLst/>
            </a:prstGeom>
            <a:noFill/>
            <a:ln w="7938">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17" name="Line 761"/>
            <p:cNvSpPr>
              <a:spLocks noChangeShapeType="1"/>
            </p:cNvSpPr>
            <p:nvPr/>
          </p:nvSpPr>
          <p:spPr bwMode="auto">
            <a:xfrm flipV="1">
              <a:off x="3134539" y="3558605"/>
              <a:ext cx="0" cy="84027"/>
            </a:xfrm>
            <a:prstGeom prst="line">
              <a:avLst/>
            </a:prstGeom>
            <a:noFill/>
            <a:ln w="7938">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18" name="Line 762"/>
            <p:cNvSpPr>
              <a:spLocks noChangeShapeType="1"/>
            </p:cNvSpPr>
            <p:nvPr/>
          </p:nvSpPr>
          <p:spPr bwMode="auto">
            <a:xfrm>
              <a:off x="3118791" y="3642631"/>
              <a:ext cx="31498" cy="0"/>
            </a:xfrm>
            <a:prstGeom prst="line">
              <a:avLst/>
            </a:prstGeom>
            <a:noFill/>
            <a:ln w="7938">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19" name="Line 763"/>
            <p:cNvSpPr>
              <a:spLocks noChangeShapeType="1"/>
            </p:cNvSpPr>
            <p:nvPr/>
          </p:nvSpPr>
          <p:spPr bwMode="auto">
            <a:xfrm flipV="1">
              <a:off x="1284048" y="2141043"/>
              <a:ext cx="0" cy="84027"/>
            </a:xfrm>
            <a:prstGeom prst="line">
              <a:avLst/>
            </a:prstGeom>
            <a:noFill/>
            <a:ln w="7938">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20" name="Line 764"/>
            <p:cNvSpPr>
              <a:spLocks noChangeShapeType="1"/>
            </p:cNvSpPr>
            <p:nvPr/>
          </p:nvSpPr>
          <p:spPr bwMode="auto">
            <a:xfrm>
              <a:off x="1268299" y="2225070"/>
              <a:ext cx="31498" cy="0"/>
            </a:xfrm>
            <a:prstGeom prst="line">
              <a:avLst/>
            </a:prstGeom>
            <a:noFill/>
            <a:ln w="7938">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21" name="Line 765"/>
            <p:cNvSpPr>
              <a:spLocks noChangeShapeType="1"/>
            </p:cNvSpPr>
            <p:nvPr/>
          </p:nvSpPr>
          <p:spPr bwMode="auto">
            <a:xfrm flipV="1">
              <a:off x="1299797" y="2141043"/>
              <a:ext cx="0" cy="84027"/>
            </a:xfrm>
            <a:prstGeom prst="line">
              <a:avLst/>
            </a:prstGeom>
            <a:noFill/>
            <a:ln w="7938">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22" name="Line 766"/>
            <p:cNvSpPr>
              <a:spLocks noChangeShapeType="1"/>
            </p:cNvSpPr>
            <p:nvPr/>
          </p:nvSpPr>
          <p:spPr bwMode="auto">
            <a:xfrm>
              <a:off x="1276173" y="2225070"/>
              <a:ext cx="37797" cy="0"/>
            </a:xfrm>
            <a:prstGeom prst="line">
              <a:avLst/>
            </a:prstGeom>
            <a:noFill/>
            <a:ln w="7938">
              <a:solidFill>
                <a:srgbClr val="9BBB59">
                  <a:lumMod val="75000"/>
                </a:srgb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23" name="Line 767"/>
            <p:cNvSpPr>
              <a:spLocks noChangeShapeType="1"/>
            </p:cNvSpPr>
            <p:nvPr/>
          </p:nvSpPr>
          <p:spPr bwMode="auto">
            <a:xfrm flipV="1">
              <a:off x="1852582" y="3130691"/>
              <a:ext cx="0" cy="85583"/>
            </a:xfrm>
            <a:prstGeom prst="line">
              <a:avLst/>
            </a:prstGeom>
            <a:noFill/>
            <a:ln w="7938">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24" name="Line 768"/>
            <p:cNvSpPr>
              <a:spLocks noChangeShapeType="1"/>
            </p:cNvSpPr>
            <p:nvPr/>
          </p:nvSpPr>
          <p:spPr bwMode="auto">
            <a:xfrm>
              <a:off x="1838408" y="3216274"/>
              <a:ext cx="29923" cy="0"/>
            </a:xfrm>
            <a:prstGeom prst="line">
              <a:avLst/>
            </a:prstGeom>
            <a:noFill/>
            <a:ln w="7938">
              <a:solidFill>
                <a:srgbClr val="9BBB59">
                  <a:lumMod val="75000"/>
                </a:srgb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25" name="Line 769"/>
            <p:cNvSpPr>
              <a:spLocks noChangeShapeType="1"/>
            </p:cNvSpPr>
            <p:nvPr/>
          </p:nvSpPr>
          <p:spPr bwMode="auto">
            <a:xfrm flipV="1">
              <a:off x="2899882" y="3669084"/>
              <a:ext cx="0" cy="84027"/>
            </a:xfrm>
            <a:prstGeom prst="line">
              <a:avLst/>
            </a:prstGeom>
            <a:noFill/>
            <a:ln w="7938">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26" name="Line 770"/>
            <p:cNvSpPr>
              <a:spLocks noChangeShapeType="1"/>
            </p:cNvSpPr>
            <p:nvPr/>
          </p:nvSpPr>
          <p:spPr bwMode="auto">
            <a:xfrm>
              <a:off x="2884133" y="3753110"/>
              <a:ext cx="29923" cy="0"/>
            </a:xfrm>
            <a:prstGeom prst="line">
              <a:avLst/>
            </a:prstGeom>
            <a:noFill/>
            <a:ln w="7938">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27" name="Line 771"/>
            <p:cNvSpPr>
              <a:spLocks noChangeShapeType="1"/>
            </p:cNvSpPr>
            <p:nvPr/>
          </p:nvSpPr>
          <p:spPr bwMode="auto">
            <a:xfrm flipV="1">
              <a:off x="2975476" y="3765559"/>
              <a:ext cx="0" cy="84027"/>
            </a:xfrm>
            <a:prstGeom prst="line">
              <a:avLst/>
            </a:prstGeom>
            <a:noFill/>
            <a:ln w="7938">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28" name="Line 772"/>
            <p:cNvSpPr>
              <a:spLocks noChangeShapeType="1"/>
            </p:cNvSpPr>
            <p:nvPr/>
          </p:nvSpPr>
          <p:spPr bwMode="auto">
            <a:xfrm>
              <a:off x="2959728" y="3849585"/>
              <a:ext cx="31498" cy="0"/>
            </a:xfrm>
            <a:prstGeom prst="line">
              <a:avLst/>
            </a:prstGeom>
            <a:noFill/>
            <a:ln w="7938">
              <a:solidFill>
                <a:srgbClr val="9BBB59">
                  <a:lumMod val="75000"/>
                </a:srgb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29" name="Line 773"/>
            <p:cNvSpPr>
              <a:spLocks noChangeShapeType="1"/>
            </p:cNvSpPr>
            <p:nvPr/>
          </p:nvSpPr>
          <p:spPr bwMode="auto">
            <a:xfrm flipV="1">
              <a:off x="3446367" y="3765559"/>
              <a:ext cx="0" cy="84027"/>
            </a:xfrm>
            <a:prstGeom prst="line">
              <a:avLst/>
            </a:prstGeom>
            <a:noFill/>
            <a:ln w="7938">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30" name="Line 774"/>
            <p:cNvSpPr>
              <a:spLocks noChangeShapeType="1"/>
            </p:cNvSpPr>
            <p:nvPr/>
          </p:nvSpPr>
          <p:spPr bwMode="auto">
            <a:xfrm>
              <a:off x="3430618" y="3849585"/>
              <a:ext cx="29923" cy="0"/>
            </a:xfrm>
            <a:prstGeom prst="line">
              <a:avLst/>
            </a:prstGeom>
            <a:noFill/>
            <a:ln w="7938">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31" name="Freeform 818"/>
            <p:cNvSpPr>
              <a:spLocks/>
            </p:cNvSpPr>
            <p:nvPr/>
          </p:nvSpPr>
          <p:spPr bwMode="auto">
            <a:xfrm>
              <a:off x="1254126" y="2218846"/>
              <a:ext cx="22048" cy="12448"/>
            </a:xfrm>
            <a:custGeom>
              <a:avLst/>
              <a:gdLst>
                <a:gd name="T0" fmla="*/ 5 w 14"/>
                <a:gd name="T1" fmla="*/ 0 h 8"/>
                <a:gd name="T2" fmla="*/ 0 w 14"/>
                <a:gd name="T3" fmla="*/ 4 h 8"/>
                <a:gd name="T4" fmla="*/ 0 w 14"/>
                <a:gd name="T5" fmla="*/ 4 h 8"/>
                <a:gd name="T6" fmla="*/ 0 w 14"/>
                <a:gd name="T7" fmla="*/ 8 h 8"/>
                <a:gd name="T8" fmla="*/ 5 w 14"/>
                <a:gd name="T9" fmla="*/ 8 h 8"/>
                <a:gd name="T10" fmla="*/ 14 w 14"/>
                <a:gd name="T11" fmla="*/ 8 h 8"/>
                <a:gd name="T12" fmla="*/ 14 w 14"/>
                <a:gd name="T13" fmla="*/ 4 h 8"/>
                <a:gd name="T14" fmla="*/ 14 w 14"/>
                <a:gd name="T15" fmla="*/ 4 h 8"/>
                <a:gd name="T16" fmla="*/ 9 w 14"/>
                <a:gd name="T17" fmla="*/ 0 h 8"/>
                <a:gd name="T18" fmla="*/ 5 w 14"/>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8">
                  <a:moveTo>
                    <a:pt x="5" y="0"/>
                  </a:moveTo>
                  <a:lnTo>
                    <a:pt x="0" y="4"/>
                  </a:lnTo>
                  <a:lnTo>
                    <a:pt x="0" y="4"/>
                  </a:lnTo>
                  <a:lnTo>
                    <a:pt x="0" y="8"/>
                  </a:lnTo>
                  <a:lnTo>
                    <a:pt x="5" y="8"/>
                  </a:lnTo>
                  <a:lnTo>
                    <a:pt x="14" y="8"/>
                  </a:lnTo>
                  <a:lnTo>
                    <a:pt x="14" y="4"/>
                  </a:lnTo>
                  <a:lnTo>
                    <a:pt x="14" y="4"/>
                  </a:lnTo>
                  <a:lnTo>
                    <a:pt x="9" y="0"/>
                  </a:lnTo>
                  <a:lnTo>
                    <a:pt x="5" y="0"/>
                  </a:lnTo>
                  <a:close/>
                </a:path>
              </a:pathLst>
            </a:custGeom>
            <a:solidFill>
              <a:srgbClr val="173755"/>
            </a:solidFill>
            <a:ln w="7938">
              <a:solidFill>
                <a:srgbClr val="17375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32" name="Freeform 819"/>
            <p:cNvSpPr>
              <a:spLocks/>
            </p:cNvSpPr>
            <p:nvPr/>
          </p:nvSpPr>
          <p:spPr bwMode="auto">
            <a:xfrm>
              <a:off x="1262001" y="2218846"/>
              <a:ext cx="59846" cy="12448"/>
            </a:xfrm>
            <a:custGeom>
              <a:avLst/>
              <a:gdLst>
                <a:gd name="T0" fmla="*/ 4 w 38"/>
                <a:gd name="T1" fmla="*/ 0 h 8"/>
                <a:gd name="T2" fmla="*/ 0 w 38"/>
                <a:gd name="T3" fmla="*/ 4 h 8"/>
                <a:gd name="T4" fmla="*/ 0 w 38"/>
                <a:gd name="T5" fmla="*/ 4 h 8"/>
                <a:gd name="T6" fmla="*/ 0 w 38"/>
                <a:gd name="T7" fmla="*/ 8 h 8"/>
                <a:gd name="T8" fmla="*/ 24 w 38"/>
                <a:gd name="T9" fmla="*/ 8 h 8"/>
                <a:gd name="T10" fmla="*/ 38 w 38"/>
                <a:gd name="T11" fmla="*/ 8 h 8"/>
                <a:gd name="T12" fmla="*/ 38 w 38"/>
                <a:gd name="T13" fmla="*/ 4 h 8"/>
                <a:gd name="T14" fmla="*/ 38 w 38"/>
                <a:gd name="T15" fmla="*/ 4 h 8"/>
                <a:gd name="T16" fmla="*/ 28 w 38"/>
                <a:gd name="T17" fmla="*/ 0 h 8"/>
                <a:gd name="T18" fmla="*/ 4 w 3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8">
                  <a:moveTo>
                    <a:pt x="4" y="0"/>
                  </a:moveTo>
                  <a:lnTo>
                    <a:pt x="0" y="4"/>
                  </a:lnTo>
                  <a:lnTo>
                    <a:pt x="0" y="4"/>
                  </a:lnTo>
                  <a:lnTo>
                    <a:pt x="0" y="8"/>
                  </a:lnTo>
                  <a:lnTo>
                    <a:pt x="24" y="8"/>
                  </a:lnTo>
                  <a:lnTo>
                    <a:pt x="38" y="8"/>
                  </a:lnTo>
                  <a:lnTo>
                    <a:pt x="38" y="4"/>
                  </a:lnTo>
                  <a:lnTo>
                    <a:pt x="38" y="4"/>
                  </a:lnTo>
                  <a:lnTo>
                    <a:pt x="28" y="0"/>
                  </a:lnTo>
                  <a:lnTo>
                    <a:pt x="4" y="0"/>
                  </a:lnTo>
                  <a:close/>
                </a:path>
              </a:pathLst>
            </a:custGeom>
            <a:solidFill>
              <a:srgbClr val="9BBB59">
                <a:lumMod val="75000"/>
              </a:srgbClr>
            </a:solidFill>
            <a:ln w="7938">
              <a:solidFill>
                <a:srgbClr val="9BBB59">
                  <a:lumMod val="75000"/>
                </a:srgb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33" name="Freeform 820"/>
            <p:cNvSpPr>
              <a:spLocks/>
            </p:cNvSpPr>
            <p:nvPr/>
          </p:nvSpPr>
          <p:spPr bwMode="auto">
            <a:xfrm>
              <a:off x="1306098" y="2218846"/>
              <a:ext cx="15749" cy="57574"/>
            </a:xfrm>
            <a:custGeom>
              <a:avLst/>
              <a:gdLst>
                <a:gd name="T0" fmla="*/ 10 w 10"/>
                <a:gd name="T1" fmla="*/ 4 h 37"/>
                <a:gd name="T2" fmla="*/ 10 w 10"/>
                <a:gd name="T3" fmla="*/ 4 h 37"/>
                <a:gd name="T4" fmla="*/ 5 w 10"/>
                <a:gd name="T5" fmla="*/ 0 h 37"/>
                <a:gd name="T6" fmla="*/ 0 w 10"/>
                <a:gd name="T7" fmla="*/ 4 h 37"/>
                <a:gd name="T8" fmla="*/ 0 w 10"/>
                <a:gd name="T9" fmla="*/ 33 h 37"/>
                <a:gd name="T10" fmla="*/ 0 w 10"/>
                <a:gd name="T11" fmla="*/ 33 h 37"/>
                <a:gd name="T12" fmla="*/ 5 w 10"/>
                <a:gd name="T13" fmla="*/ 37 h 37"/>
                <a:gd name="T14" fmla="*/ 10 w 10"/>
                <a:gd name="T15" fmla="*/ 33 h 37"/>
                <a:gd name="T16" fmla="*/ 10 w 10"/>
                <a:gd name="T17" fmla="*/ 33 h 37"/>
                <a:gd name="T18" fmla="*/ 10 w 10"/>
                <a:gd name="T1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37">
                  <a:moveTo>
                    <a:pt x="10" y="4"/>
                  </a:moveTo>
                  <a:lnTo>
                    <a:pt x="10" y="4"/>
                  </a:lnTo>
                  <a:lnTo>
                    <a:pt x="5" y="0"/>
                  </a:lnTo>
                  <a:lnTo>
                    <a:pt x="0" y="4"/>
                  </a:lnTo>
                  <a:lnTo>
                    <a:pt x="0" y="33"/>
                  </a:lnTo>
                  <a:lnTo>
                    <a:pt x="0" y="33"/>
                  </a:lnTo>
                  <a:lnTo>
                    <a:pt x="5" y="37"/>
                  </a:lnTo>
                  <a:lnTo>
                    <a:pt x="10" y="33"/>
                  </a:lnTo>
                  <a:lnTo>
                    <a:pt x="10" y="33"/>
                  </a:lnTo>
                  <a:lnTo>
                    <a:pt x="10" y="4"/>
                  </a:lnTo>
                  <a:close/>
                </a:path>
              </a:pathLst>
            </a:custGeom>
            <a:solidFill>
              <a:schemeClr val="accent2"/>
            </a:solidFill>
            <a:ln w="7938">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34" name="Freeform 821"/>
            <p:cNvSpPr>
              <a:spLocks/>
            </p:cNvSpPr>
            <p:nvPr/>
          </p:nvSpPr>
          <p:spPr bwMode="auto">
            <a:xfrm>
              <a:off x="1306098" y="2263971"/>
              <a:ext cx="23624" cy="6224"/>
            </a:xfrm>
            <a:custGeom>
              <a:avLst/>
              <a:gdLst>
                <a:gd name="T0" fmla="*/ 5 w 15"/>
                <a:gd name="T1" fmla="*/ 0 h 4"/>
                <a:gd name="T2" fmla="*/ 0 w 15"/>
                <a:gd name="T3" fmla="*/ 0 h 4"/>
                <a:gd name="T4" fmla="*/ 0 w 15"/>
                <a:gd name="T5" fmla="*/ 4 h 4"/>
                <a:gd name="T6" fmla="*/ 0 w 15"/>
                <a:gd name="T7" fmla="*/ 4 h 4"/>
                <a:gd name="T8" fmla="*/ 5 w 15"/>
                <a:gd name="T9" fmla="*/ 4 h 4"/>
                <a:gd name="T10" fmla="*/ 15 w 15"/>
                <a:gd name="T11" fmla="*/ 4 h 4"/>
                <a:gd name="T12" fmla="*/ 15 w 15"/>
                <a:gd name="T13" fmla="*/ 4 h 4"/>
                <a:gd name="T14" fmla="*/ 15 w 15"/>
                <a:gd name="T15" fmla="*/ 0 h 4"/>
                <a:gd name="T16" fmla="*/ 10 w 15"/>
                <a:gd name="T17" fmla="*/ 0 h 4"/>
                <a:gd name="T18" fmla="*/ 5 w 15"/>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4">
                  <a:moveTo>
                    <a:pt x="5" y="0"/>
                  </a:moveTo>
                  <a:lnTo>
                    <a:pt x="0" y="0"/>
                  </a:lnTo>
                  <a:lnTo>
                    <a:pt x="0" y="4"/>
                  </a:lnTo>
                  <a:lnTo>
                    <a:pt x="0" y="4"/>
                  </a:lnTo>
                  <a:lnTo>
                    <a:pt x="5" y="4"/>
                  </a:lnTo>
                  <a:lnTo>
                    <a:pt x="15" y="4"/>
                  </a:lnTo>
                  <a:lnTo>
                    <a:pt x="15" y="4"/>
                  </a:lnTo>
                  <a:lnTo>
                    <a:pt x="15" y="0"/>
                  </a:lnTo>
                  <a:lnTo>
                    <a:pt x="10" y="0"/>
                  </a:lnTo>
                  <a:lnTo>
                    <a:pt x="5" y="0"/>
                  </a:lnTo>
                  <a:close/>
                </a:path>
              </a:pathLst>
            </a:custGeom>
            <a:solidFill>
              <a:schemeClr val="accent2"/>
            </a:solidFill>
            <a:ln w="7938">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35" name="Freeform 837"/>
            <p:cNvSpPr>
              <a:spLocks/>
            </p:cNvSpPr>
            <p:nvPr/>
          </p:nvSpPr>
          <p:spPr bwMode="auto">
            <a:xfrm>
              <a:off x="1655723" y="2587630"/>
              <a:ext cx="7875" cy="57574"/>
            </a:xfrm>
            <a:custGeom>
              <a:avLst/>
              <a:gdLst>
                <a:gd name="T0" fmla="*/ 5 w 5"/>
                <a:gd name="T1" fmla="*/ 4 h 37"/>
                <a:gd name="T2" fmla="*/ 5 w 5"/>
                <a:gd name="T3" fmla="*/ 4 h 37"/>
                <a:gd name="T4" fmla="*/ 0 w 5"/>
                <a:gd name="T5" fmla="*/ 0 h 37"/>
                <a:gd name="T6" fmla="*/ 0 w 5"/>
                <a:gd name="T7" fmla="*/ 4 h 37"/>
                <a:gd name="T8" fmla="*/ 0 w 5"/>
                <a:gd name="T9" fmla="*/ 33 h 37"/>
                <a:gd name="T10" fmla="*/ 0 w 5"/>
                <a:gd name="T11" fmla="*/ 33 h 37"/>
                <a:gd name="T12" fmla="*/ 0 w 5"/>
                <a:gd name="T13" fmla="*/ 37 h 37"/>
                <a:gd name="T14" fmla="*/ 5 w 5"/>
                <a:gd name="T15" fmla="*/ 33 h 37"/>
                <a:gd name="T16" fmla="*/ 5 w 5"/>
                <a:gd name="T17" fmla="*/ 33 h 37"/>
                <a:gd name="T18" fmla="*/ 5 w 5"/>
                <a:gd name="T1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7">
                  <a:moveTo>
                    <a:pt x="5" y="4"/>
                  </a:moveTo>
                  <a:lnTo>
                    <a:pt x="5" y="4"/>
                  </a:lnTo>
                  <a:lnTo>
                    <a:pt x="0" y="0"/>
                  </a:lnTo>
                  <a:lnTo>
                    <a:pt x="0" y="4"/>
                  </a:lnTo>
                  <a:lnTo>
                    <a:pt x="0" y="33"/>
                  </a:lnTo>
                  <a:lnTo>
                    <a:pt x="0" y="33"/>
                  </a:lnTo>
                  <a:lnTo>
                    <a:pt x="0" y="37"/>
                  </a:lnTo>
                  <a:lnTo>
                    <a:pt x="5" y="33"/>
                  </a:lnTo>
                  <a:lnTo>
                    <a:pt x="5" y="33"/>
                  </a:lnTo>
                  <a:lnTo>
                    <a:pt x="5" y="4"/>
                  </a:lnTo>
                  <a:close/>
                </a:path>
              </a:pathLst>
            </a:custGeom>
            <a:solidFill>
              <a:schemeClr val="accent2"/>
            </a:solidFill>
            <a:ln w="7938">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36" name="Freeform 838"/>
            <p:cNvSpPr>
              <a:spLocks/>
            </p:cNvSpPr>
            <p:nvPr/>
          </p:nvSpPr>
          <p:spPr bwMode="auto">
            <a:xfrm>
              <a:off x="1647848" y="2632756"/>
              <a:ext cx="29923" cy="6224"/>
            </a:xfrm>
            <a:custGeom>
              <a:avLst/>
              <a:gdLst>
                <a:gd name="T0" fmla="*/ 5 w 19"/>
                <a:gd name="T1" fmla="*/ 0 h 4"/>
                <a:gd name="T2" fmla="*/ 5 w 19"/>
                <a:gd name="T3" fmla="*/ 0 h 4"/>
                <a:gd name="T4" fmla="*/ 0 w 19"/>
                <a:gd name="T5" fmla="*/ 4 h 4"/>
                <a:gd name="T6" fmla="*/ 5 w 19"/>
                <a:gd name="T7" fmla="*/ 4 h 4"/>
                <a:gd name="T8" fmla="*/ 10 w 19"/>
                <a:gd name="T9" fmla="*/ 4 h 4"/>
                <a:gd name="T10" fmla="*/ 15 w 19"/>
                <a:gd name="T11" fmla="*/ 4 h 4"/>
                <a:gd name="T12" fmla="*/ 19 w 19"/>
                <a:gd name="T13" fmla="*/ 4 h 4"/>
                <a:gd name="T14" fmla="*/ 15 w 19"/>
                <a:gd name="T15" fmla="*/ 0 h 4"/>
                <a:gd name="T16" fmla="*/ 10 w 19"/>
                <a:gd name="T17" fmla="*/ 0 h 4"/>
                <a:gd name="T18" fmla="*/ 5 w 19"/>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4">
                  <a:moveTo>
                    <a:pt x="5" y="0"/>
                  </a:moveTo>
                  <a:lnTo>
                    <a:pt x="5" y="0"/>
                  </a:lnTo>
                  <a:lnTo>
                    <a:pt x="0" y="4"/>
                  </a:lnTo>
                  <a:lnTo>
                    <a:pt x="5" y="4"/>
                  </a:lnTo>
                  <a:lnTo>
                    <a:pt x="10" y="4"/>
                  </a:lnTo>
                  <a:lnTo>
                    <a:pt x="15" y="4"/>
                  </a:lnTo>
                  <a:lnTo>
                    <a:pt x="19" y="4"/>
                  </a:lnTo>
                  <a:lnTo>
                    <a:pt x="15" y="0"/>
                  </a:lnTo>
                  <a:lnTo>
                    <a:pt x="10" y="0"/>
                  </a:lnTo>
                  <a:lnTo>
                    <a:pt x="5" y="0"/>
                  </a:lnTo>
                  <a:close/>
                </a:path>
              </a:pathLst>
            </a:custGeom>
            <a:solidFill>
              <a:schemeClr val="accent2"/>
            </a:solidFill>
            <a:ln w="7938">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37" name="Freeform 841"/>
            <p:cNvSpPr>
              <a:spLocks/>
            </p:cNvSpPr>
            <p:nvPr/>
          </p:nvSpPr>
          <p:spPr bwMode="auto">
            <a:xfrm>
              <a:off x="1717143" y="2671656"/>
              <a:ext cx="6300" cy="57574"/>
            </a:xfrm>
            <a:custGeom>
              <a:avLst/>
              <a:gdLst>
                <a:gd name="T0" fmla="*/ 4 w 4"/>
                <a:gd name="T1" fmla="*/ 4 h 37"/>
                <a:gd name="T2" fmla="*/ 4 w 4"/>
                <a:gd name="T3" fmla="*/ 4 h 37"/>
                <a:gd name="T4" fmla="*/ 0 w 4"/>
                <a:gd name="T5" fmla="*/ 0 h 37"/>
                <a:gd name="T6" fmla="*/ 0 w 4"/>
                <a:gd name="T7" fmla="*/ 4 h 37"/>
                <a:gd name="T8" fmla="*/ 0 w 4"/>
                <a:gd name="T9" fmla="*/ 33 h 37"/>
                <a:gd name="T10" fmla="*/ 0 w 4"/>
                <a:gd name="T11" fmla="*/ 33 h 37"/>
                <a:gd name="T12" fmla="*/ 0 w 4"/>
                <a:gd name="T13" fmla="*/ 37 h 37"/>
                <a:gd name="T14" fmla="*/ 4 w 4"/>
                <a:gd name="T15" fmla="*/ 33 h 37"/>
                <a:gd name="T16" fmla="*/ 4 w 4"/>
                <a:gd name="T17" fmla="*/ 33 h 37"/>
                <a:gd name="T18" fmla="*/ 4 w 4"/>
                <a:gd name="T1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7">
                  <a:moveTo>
                    <a:pt x="4" y="4"/>
                  </a:moveTo>
                  <a:lnTo>
                    <a:pt x="4" y="4"/>
                  </a:lnTo>
                  <a:lnTo>
                    <a:pt x="0" y="0"/>
                  </a:lnTo>
                  <a:lnTo>
                    <a:pt x="0" y="4"/>
                  </a:lnTo>
                  <a:lnTo>
                    <a:pt x="0" y="33"/>
                  </a:lnTo>
                  <a:lnTo>
                    <a:pt x="0" y="33"/>
                  </a:lnTo>
                  <a:lnTo>
                    <a:pt x="0" y="37"/>
                  </a:lnTo>
                  <a:lnTo>
                    <a:pt x="4" y="33"/>
                  </a:lnTo>
                  <a:lnTo>
                    <a:pt x="4" y="33"/>
                  </a:lnTo>
                  <a:lnTo>
                    <a:pt x="4" y="4"/>
                  </a:lnTo>
                  <a:close/>
                </a:path>
              </a:pathLst>
            </a:custGeom>
            <a:solidFill>
              <a:schemeClr val="accent2"/>
            </a:solidFill>
            <a:ln w="7938">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38" name="Freeform 842"/>
            <p:cNvSpPr>
              <a:spLocks/>
            </p:cNvSpPr>
            <p:nvPr/>
          </p:nvSpPr>
          <p:spPr bwMode="auto">
            <a:xfrm>
              <a:off x="1709269" y="2716782"/>
              <a:ext cx="37797" cy="6224"/>
            </a:xfrm>
            <a:custGeom>
              <a:avLst/>
              <a:gdLst>
                <a:gd name="T0" fmla="*/ 5 w 24"/>
                <a:gd name="T1" fmla="*/ 0 h 4"/>
                <a:gd name="T2" fmla="*/ 5 w 24"/>
                <a:gd name="T3" fmla="*/ 0 h 4"/>
                <a:gd name="T4" fmla="*/ 0 w 24"/>
                <a:gd name="T5" fmla="*/ 4 h 4"/>
                <a:gd name="T6" fmla="*/ 5 w 24"/>
                <a:gd name="T7" fmla="*/ 4 h 4"/>
                <a:gd name="T8" fmla="*/ 14 w 24"/>
                <a:gd name="T9" fmla="*/ 4 h 4"/>
                <a:gd name="T10" fmla="*/ 19 w 24"/>
                <a:gd name="T11" fmla="*/ 4 h 4"/>
                <a:gd name="T12" fmla="*/ 24 w 24"/>
                <a:gd name="T13" fmla="*/ 4 h 4"/>
                <a:gd name="T14" fmla="*/ 19 w 24"/>
                <a:gd name="T15" fmla="*/ 0 h 4"/>
                <a:gd name="T16" fmla="*/ 14 w 24"/>
                <a:gd name="T17" fmla="*/ 0 h 4"/>
                <a:gd name="T18" fmla="*/ 5 w 24"/>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
                  <a:moveTo>
                    <a:pt x="5" y="0"/>
                  </a:moveTo>
                  <a:lnTo>
                    <a:pt x="5" y="0"/>
                  </a:lnTo>
                  <a:lnTo>
                    <a:pt x="0" y="4"/>
                  </a:lnTo>
                  <a:lnTo>
                    <a:pt x="5" y="4"/>
                  </a:lnTo>
                  <a:lnTo>
                    <a:pt x="14" y="4"/>
                  </a:lnTo>
                  <a:lnTo>
                    <a:pt x="19" y="4"/>
                  </a:lnTo>
                  <a:lnTo>
                    <a:pt x="24" y="4"/>
                  </a:lnTo>
                  <a:lnTo>
                    <a:pt x="19" y="0"/>
                  </a:lnTo>
                  <a:lnTo>
                    <a:pt x="14" y="0"/>
                  </a:lnTo>
                  <a:lnTo>
                    <a:pt x="5" y="0"/>
                  </a:lnTo>
                  <a:close/>
                </a:path>
              </a:pathLst>
            </a:custGeom>
            <a:solidFill>
              <a:schemeClr val="accent2"/>
            </a:solidFill>
            <a:ln w="7938">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39" name="Freeform 850"/>
            <p:cNvSpPr>
              <a:spLocks/>
            </p:cNvSpPr>
            <p:nvPr/>
          </p:nvSpPr>
          <p:spPr bwMode="auto">
            <a:xfrm>
              <a:off x="1769114" y="2884836"/>
              <a:ext cx="31498" cy="14005"/>
            </a:xfrm>
            <a:custGeom>
              <a:avLst/>
              <a:gdLst>
                <a:gd name="T0" fmla="*/ 5 w 20"/>
                <a:gd name="T1" fmla="*/ 0 h 9"/>
                <a:gd name="T2" fmla="*/ 5 w 20"/>
                <a:gd name="T3" fmla="*/ 0 h 9"/>
                <a:gd name="T4" fmla="*/ 0 w 20"/>
                <a:gd name="T5" fmla="*/ 4 h 9"/>
                <a:gd name="T6" fmla="*/ 5 w 20"/>
                <a:gd name="T7" fmla="*/ 9 h 9"/>
                <a:gd name="T8" fmla="*/ 10 w 20"/>
                <a:gd name="T9" fmla="*/ 9 h 9"/>
                <a:gd name="T10" fmla="*/ 15 w 20"/>
                <a:gd name="T11" fmla="*/ 9 h 9"/>
                <a:gd name="T12" fmla="*/ 20 w 20"/>
                <a:gd name="T13" fmla="*/ 4 h 9"/>
                <a:gd name="T14" fmla="*/ 15 w 20"/>
                <a:gd name="T15" fmla="*/ 0 h 9"/>
                <a:gd name="T16" fmla="*/ 10 w 20"/>
                <a:gd name="T17" fmla="*/ 0 h 9"/>
                <a:gd name="T18" fmla="*/ 5 w 20"/>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9">
                  <a:moveTo>
                    <a:pt x="5" y="0"/>
                  </a:moveTo>
                  <a:lnTo>
                    <a:pt x="5" y="0"/>
                  </a:lnTo>
                  <a:lnTo>
                    <a:pt x="0" y="4"/>
                  </a:lnTo>
                  <a:lnTo>
                    <a:pt x="5" y="9"/>
                  </a:lnTo>
                  <a:lnTo>
                    <a:pt x="10" y="9"/>
                  </a:lnTo>
                  <a:lnTo>
                    <a:pt x="15" y="9"/>
                  </a:lnTo>
                  <a:lnTo>
                    <a:pt x="20" y="4"/>
                  </a:lnTo>
                  <a:lnTo>
                    <a:pt x="15" y="0"/>
                  </a:lnTo>
                  <a:lnTo>
                    <a:pt x="10" y="0"/>
                  </a:lnTo>
                  <a:lnTo>
                    <a:pt x="5" y="0"/>
                  </a:lnTo>
                  <a:close/>
                </a:path>
              </a:pathLst>
            </a:custGeom>
            <a:solidFill>
              <a:srgbClr val="BA2028"/>
            </a:solidFill>
            <a:ln w="7938">
              <a:solidFill>
                <a:srgbClr val="BA202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40" name="Freeform 851"/>
            <p:cNvSpPr>
              <a:spLocks/>
            </p:cNvSpPr>
            <p:nvPr/>
          </p:nvSpPr>
          <p:spPr bwMode="auto">
            <a:xfrm>
              <a:off x="1784863" y="2884836"/>
              <a:ext cx="15749" cy="52906"/>
            </a:xfrm>
            <a:custGeom>
              <a:avLst/>
              <a:gdLst>
                <a:gd name="T0" fmla="*/ 10 w 10"/>
                <a:gd name="T1" fmla="*/ 4 h 34"/>
                <a:gd name="T2" fmla="*/ 5 w 10"/>
                <a:gd name="T3" fmla="*/ 0 h 34"/>
                <a:gd name="T4" fmla="*/ 5 w 10"/>
                <a:gd name="T5" fmla="*/ 0 h 34"/>
                <a:gd name="T6" fmla="*/ 0 w 10"/>
                <a:gd name="T7" fmla="*/ 0 h 34"/>
                <a:gd name="T8" fmla="*/ 0 w 10"/>
                <a:gd name="T9" fmla="*/ 29 h 34"/>
                <a:gd name="T10" fmla="*/ 0 w 10"/>
                <a:gd name="T11" fmla="*/ 34 h 34"/>
                <a:gd name="T12" fmla="*/ 5 w 10"/>
                <a:gd name="T13" fmla="*/ 34 h 34"/>
                <a:gd name="T14" fmla="*/ 5 w 10"/>
                <a:gd name="T15" fmla="*/ 34 h 34"/>
                <a:gd name="T16" fmla="*/ 10 w 10"/>
                <a:gd name="T17" fmla="*/ 34 h 34"/>
                <a:gd name="T18" fmla="*/ 10 w 10"/>
                <a:gd name="T19"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34">
                  <a:moveTo>
                    <a:pt x="10" y="4"/>
                  </a:moveTo>
                  <a:lnTo>
                    <a:pt x="5" y="0"/>
                  </a:lnTo>
                  <a:lnTo>
                    <a:pt x="5" y="0"/>
                  </a:lnTo>
                  <a:lnTo>
                    <a:pt x="0" y="0"/>
                  </a:lnTo>
                  <a:lnTo>
                    <a:pt x="0" y="29"/>
                  </a:lnTo>
                  <a:lnTo>
                    <a:pt x="0" y="34"/>
                  </a:lnTo>
                  <a:lnTo>
                    <a:pt x="5" y="34"/>
                  </a:lnTo>
                  <a:lnTo>
                    <a:pt x="5" y="34"/>
                  </a:lnTo>
                  <a:lnTo>
                    <a:pt x="10" y="34"/>
                  </a:lnTo>
                  <a:lnTo>
                    <a:pt x="10" y="4"/>
                  </a:lnTo>
                  <a:close/>
                </a:path>
              </a:pathLst>
            </a:custGeom>
            <a:solidFill>
              <a:schemeClr val="accent2"/>
            </a:solidFill>
            <a:ln w="7938">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41" name="Freeform 852"/>
            <p:cNvSpPr>
              <a:spLocks/>
            </p:cNvSpPr>
            <p:nvPr/>
          </p:nvSpPr>
          <p:spPr bwMode="auto">
            <a:xfrm>
              <a:off x="1784863" y="2923736"/>
              <a:ext cx="29923" cy="14005"/>
            </a:xfrm>
            <a:custGeom>
              <a:avLst/>
              <a:gdLst>
                <a:gd name="T0" fmla="*/ 5 w 19"/>
                <a:gd name="T1" fmla="*/ 0 h 9"/>
                <a:gd name="T2" fmla="*/ 0 w 19"/>
                <a:gd name="T3" fmla="*/ 4 h 9"/>
                <a:gd name="T4" fmla="*/ 0 w 19"/>
                <a:gd name="T5" fmla="*/ 4 h 9"/>
                <a:gd name="T6" fmla="*/ 0 w 19"/>
                <a:gd name="T7" fmla="*/ 9 h 9"/>
                <a:gd name="T8" fmla="*/ 10 w 19"/>
                <a:gd name="T9" fmla="*/ 9 h 9"/>
                <a:gd name="T10" fmla="*/ 19 w 19"/>
                <a:gd name="T11" fmla="*/ 9 h 9"/>
                <a:gd name="T12" fmla="*/ 19 w 19"/>
                <a:gd name="T13" fmla="*/ 4 h 9"/>
                <a:gd name="T14" fmla="*/ 19 w 19"/>
                <a:gd name="T15" fmla="*/ 4 h 9"/>
                <a:gd name="T16" fmla="*/ 14 w 19"/>
                <a:gd name="T17" fmla="*/ 0 h 9"/>
                <a:gd name="T18" fmla="*/ 5 w 19"/>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9">
                  <a:moveTo>
                    <a:pt x="5" y="0"/>
                  </a:moveTo>
                  <a:lnTo>
                    <a:pt x="0" y="4"/>
                  </a:lnTo>
                  <a:lnTo>
                    <a:pt x="0" y="4"/>
                  </a:lnTo>
                  <a:lnTo>
                    <a:pt x="0" y="9"/>
                  </a:lnTo>
                  <a:lnTo>
                    <a:pt x="10" y="9"/>
                  </a:lnTo>
                  <a:lnTo>
                    <a:pt x="19" y="9"/>
                  </a:lnTo>
                  <a:lnTo>
                    <a:pt x="19" y="4"/>
                  </a:lnTo>
                  <a:lnTo>
                    <a:pt x="19" y="4"/>
                  </a:lnTo>
                  <a:lnTo>
                    <a:pt x="14" y="0"/>
                  </a:lnTo>
                  <a:lnTo>
                    <a:pt x="5" y="0"/>
                  </a:lnTo>
                  <a:close/>
                </a:path>
              </a:pathLst>
            </a:custGeom>
            <a:solidFill>
              <a:srgbClr val="BA2028"/>
            </a:solidFill>
            <a:ln w="7938">
              <a:solidFill>
                <a:srgbClr val="BA202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42" name="Freeform 853"/>
            <p:cNvSpPr>
              <a:spLocks/>
            </p:cNvSpPr>
            <p:nvPr/>
          </p:nvSpPr>
          <p:spPr bwMode="auto">
            <a:xfrm>
              <a:off x="1800612" y="2923736"/>
              <a:ext cx="14174" cy="59130"/>
            </a:xfrm>
            <a:custGeom>
              <a:avLst/>
              <a:gdLst>
                <a:gd name="T0" fmla="*/ 9 w 9"/>
                <a:gd name="T1" fmla="*/ 4 h 38"/>
                <a:gd name="T2" fmla="*/ 9 w 9"/>
                <a:gd name="T3" fmla="*/ 4 h 38"/>
                <a:gd name="T4" fmla="*/ 4 w 9"/>
                <a:gd name="T5" fmla="*/ 0 h 38"/>
                <a:gd name="T6" fmla="*/ 0 w 9"/>
                <a:gd name="T7" fmla="*/ 4 h 38"/>
                <a:gd name="T8" fmla="*/ 0 w 9"/>
                <a:gd name="T9" fmla="*/ 34 h 38"/>
                <a:gd name="T10" fmla="*/ 0 w 9"/>
                <a:gd name="T11" fmla="*/ 38 h 38"/>
                <a:gd name="T12" fmla="*/ 4 w 9"/>
                <a:gd name="T13" fmla="*/ 38 h 38"/>
                <a:gd name="T14" fmla="*/ 9 w 9"/>
                <a:gd name="T15" fmla="*/ 38 h 38"/>
                <a:gd name="T16" fmla="*/ 9 w 9"/>
                <a:gd name="T17" fmla="*/ 34 h 38"/>
                <a:gd name="T18" fmla="*/ 9 w 9"/>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8">
                  <a:moveTo>
                    <a:pt x="9" y="4"/>
                  </a:moveTo>
                  <a:lnTo>
                    <a:pt x="9" y="4"/>
                  </a:lnTo>
                  <a:lnTo>
                    <a:pt x="4" y="0"/>
                  </a:lnTo>
                  <a:lnTo>
                    <a:pt x="0" y="4"/>
                  </a:lnTo>
                  <a:lnTo>
                    <a:pt x="0" y="34"/>
                  </a:lnTo>
                  <a:lnTo>
                    <a:pt x="0" y="38"/>
                  </a:lnTo>
                  <a:lnTo>
                    <a:pt x="4" y="38"/>
                  </a:lnTo>
                  <a:lnTo>
                    <a:pt x="9" y="38"/>
                  </a:lnTo>
                  <a:lnTo>
                    <a:pt x="9" y="34"/>
                  </a:lnTo>
                  <a:lnTo>
                    <a:pt x="9" y="4"/>
                  </a:lnTo>
                  <a:close/>
                </a:path>
              </a:pathLst>
            </a:custGeom>
            <a:solidFill>
              <a:srgbClr val="00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43" name="Freeform 854"/>
            <p:cNvSpPr>
              <a:spLocks/>
            </p:cNvSpPr>
            <p:nvPr/>
          </p:nvSpPr>
          <p:spPr bwMode="auto">
            <a:xfrm>
              <a:off x="1800612" y="2968862"/>
              <a:ext cx="22048" cy="14005"/>
            </a:xfrm>
            <a:custGeom>
              <a:avLst/>
              <a:gdLst>
                <a:gd name="T0" fmla="*/ 4 w 14"/>
                <a:gd name="T1" fmla="*/ 0 h 9"/>
                <a:gd name="T2" fmla="*/ 0 w 14"/>
                <a:gd name="T3" fmla="*/ 0 h 9"/>
                <a:gd name="T4" fmla="*/ 0 w 14"/>
                <a:gd name="T5" fmla="*/ 5 h 9"/>
                <a:gd name="T6" fmla="*/ 0 w 14"/>
                <a:gd name="T7" fmla="*/ 9 h 9"/>
                <a:gd name="T8" fmla="*/ 4 w 14"/>
                <a:gd name="T9" fmla="*/ 9 h 9"/>
                <a:gd name="T10" fmla="*/ 14 w 14"/>
                <a:gd name="T11" fmla="*/ 9 h 9"/>
                <a:gd name="T12" fmla="*/ 14 w 14"/>
                <a:gd name="T13" fmla="*/ 5 h 9"/>
                <a:gd name="T14" fmla="*/ 14 w 14"/>
                <a:gd name="T15" fmla="*/ 0 h 9"/>
                <a:gd name="T16" fmla="*/ 9 w 14"/>
                <a:gd name="T17" fmla="*/ 0 h 9"/>
                <a:gd name="T18" fmla="*/ 4 w 14"/>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9">
                  <a:moveTo>
                    <a:pt x="4" y="0"/>
                  </a:moveTo>
                  <a:lnTo>
                    <a:pt x="0" y="0"/>
                  </a:lnTo>
                  <a:lnTo>
                    <a:pt x="0" y="5"/>
                  </a:lnTo>
                  <a:lnTo>
                    <a:pt x="0" y="9"/>
                  </a:lnTo>
                  <a:lnTo>
                    <a:pt x="4" y="9"/>
                  </a:lnTo>
                  <a:lnTo>
                    <a:pt x="14" y="9"/>
                  </a:lnTo>
                  <a:lnTo>
                    <a:pt x="14" y="5"/>
                  </a:lnTo>
                  <a:lnTo>
                    <a:pt x="14" y="0"/>
                  </a:lnTo>
                  <a:lnTo>
                    <a:pt x="9" y="0"/>
                  </a:lnTo>
                  <a:lnTo>
                    <a:pt x="4" y="0"/>
                  </a:lnTo>
                  <a:close/>
                </a:path>
              </a:pathLst>
            </a:custGeom>
            <a:solidFill>
              <a:srgbClr val="BA2028"/>
            </a:solidFill>
            <a:ln w="7938">
              <a:solidFill>
                <a:srgbClr val="BA202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44" name="Freeform 855"/>
            <p:cNvSpPr>
              <a:spLocks/>
            </p:cNvSpPr>
            <p:nvPr/>
          </p:nvSpPr>
          <p:spPr bwMode="auto">
            <a:xfrm>
              <a:off x="1806912" y="2968862"/>
              <a:ext cx="15749" cy="52906"/>
            </a:xfrm>
            <a:custGeom>
              <a:avLst/>
              <a:gdLst>
                <a:gd name="T0" fmla="*/ 10 w 10"/>
                <a:gd name="T1" fmla="*/ 5 h 34"/>
                <a:gd name="T2" fmla="*/ 10 w 10"/>
                <a:gd name="T3" fmla="*/ 0 h 34"/>
                <a:gd name="T4" fmla="*/ 5 w 10"/>
                <a:gd name="T5" fmla="*/ 0 h 34"/>
                <a:gd name="T6" fmla="*/ 0 w 10"/>
                <a:gd name="T7" fmla="*/ 0 h 34"/>
                <a:gd name="T8" fmla="*/ 0 w 10"/>
                <a:gd name="T9" fmla="*/ 29 h 34"/>
                <a:gd name="T10" fmla="*/ 0 w 10"/>
                <a:gd name="T11" fmla="*/ 34 h 34"/>
                <a:gd name="T12" fmla="*/ 5 w 10"/>
                <a:gd name="T13" fmla="*/ 34 h 34"/>
                <a:gd name="T14" fmla="*/ 10 w 10"/>
                <a:gd name="T15" fmla="*/ 34 h 34"/>
                <a:gd name="T16" fmla="*/ 10 w 10"/>
                <a:gd name="T17" fmla="*/ 34 h 34"/>
                <a:gd name="T18" fmla="*/ 10 w 10"/>
                <a:gd name="T19"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34">
                  <a:moveTo>
                    <a:pt x="10" y="5"/>
                  </a:moveTo>
                  <a:lnTo>
                    <a:pt x="10" y="0"/>
                  </a:lnTo>
                  <a:lnTo>
                    <a:pt x="5" y="0"/>
                  </a:lnTo>
                  <a:lnTo>
                    <a:pt x="0" y="0"/>
                  </a:lnTo>
                  <a:lnTo>
                    <a:pt x="0" y="29"/>
                  </a:lnTo>
                  <a:lnTo>
                    <a:pt x="0" y="34"/>
                  </a:lnTo>
                  <a:lnTo>
                    <a:pt x="5" y="34"/>
                  </a:lnTo>
                  <a:lnTo>
                    <a:pt x="10" y="34"/>
                  </a:lnTo>
                  <a:lnTo>
                    <a:pt x="10" y="34"/>
                  </a:lnTo>
                  <a:lnTo>
                    <a:pt x="10" y="5"/>
                  </a:lnTo>
                  <a:close/>
                </a:path>
              </a:pathLst>
            </a:custGeom>
            <a:solidFill>
              <a:schemeClr val="accent3"/>
            </a:solidFill>
            <a:ln w="7938">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45" name="Rectangle 883"/>
            <p:cNvSpPr>
              <a:spLocks noChangeArrowheads="1"/>
            </p:cNvSpPr>
            <p:nvPr/>
          </p:nvSpPr>
          <p:spPr bwMode="auto">
            <a:xfrm>
              <a:off x="1262001" y="2218846"/>
              <a:ext cx="51972" cy="12448"/>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46" name="Rectangle 884"/>
            <p:cNvSpPr>
              <a:spLocks noChangeArrowheads="1"/>
            </p:cNvSpPr>
            <p:nvPr/>
          </p:nvSpPr>
          <p:spPr bwMode="auto">
            <a:xfrm>
              <a:off x="1367518" y="2218846"/>
              <a:ext cx="37797" cy="12448"/>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47" name="Rectangle 885"/>
            <p:cNvSpPr>
              <a:spLocks noChangeArrowheads="1"/>
            </p:cNvSpPr>
            <p:nvPr/>
          </p:nvSpPr>
          <p:spPr bwMode="auto">
            <a:xfrm>
              <a:off x="1397441" y="2225071"/>
              <a:ext cx="15749" cy="6224"/>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48" name="Rectangle 886"/>
            <p:cNvSpPr>
              <a:spLocks noChangeArrowheads="1"/>
            </p:cNvSpPr>
            <p:nvPr/>
          </p:nvSpPr>
          <p:spPr bwMode="auto">
            <a:xfrm>
              <a:off x="1421064" y="2263971"/>
              <a:ext cx="14174" cy="24897"/>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49" name="Rectangle 887"/>
            <p:cNvSpPr>
              <a:spLocks noChangeArrowheads="1"/>
            </p:cNvSpPr>
            <p:nvPr/>
          </p:nvSpPr>
          <p:spPr bwMode="auto">
            <a:xfrm>
              <a:off x="1428939" y="2282644"/>
              <a:ext cx="14174" cy="12448"/>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50" name="Rectangle 888"/>
            <p:cNvSpPr>
              <a:spLocks noChangeArrowheads="1"/>
            </p:cNvSpPr>
            <p:nvPr/>
          </p:nvSpPr>
          <p:spPr bwMode="auto">
            <a:xfrm>
              <a:off x="1435238" y="2321546"/>
              <a:ext cx="15749" cy="1557"/>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51" name="Rectangle 889"/>
            <p:cNvSpPr>
              <a:spLocks noChangeArrowheads="1"/>
            </p:cNvSpPr>
            <p:nvPr/>
          </p:nvSpPr>
          <p:spPr bwMode="auto">
            <a:xfrm>
              <a:off x="1443112" y="2315322"/>
              <a:ext cx="61421" cy="12448"/>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52" name="Rectangle 890"/>
            <p:cNvSpPr>
              <a:spLocks noChangeArrowheads="1"/>
            </p:cNvSpPr>
            <p:nvPr/>
          </p:nvSpPr>
          <p:spPr bwMode="auto">
            <a:xfrm>
              <a:off x="1556504" y="2315322"/>
              <a:ext cx="23624" cy="12448"/>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53" name="Rectangle 891"/>
            <p:cNvSpPr>
              <a:spLocks noChangeArrowheads="1"/>
            </p:cNvSpPr>
            <p:nvPr/>
          </p:nvSpPr>
          <p:spPr bwMode="auto">
            <a:xfrm>
              <a:off x="1572253" y="2321546"/>
              <a:ext cx="15749" cy="20229"/>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54" name="Rectangle 892"/>
            <p:cNvSpPr>
              <a:spLocks noChangeArrowheads="1"/>
            </p:cNvSpPr>
            <p:nvPr/>
          </p:nvSpPr>
          <p:spPr bwMode="auto">
            <a:xfrm>
              <a:off x="1588002" y="2372895"/>
              <a:ext cx="14174" cy="14005"/>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55" name="Rectangle 893"/>
            <p:cNvSpPr>
              <a:spLocks noChangeArrowheads="1"/>
            </p:cNvSpPr>
            <p:nvPr/>
          </p:nvSpPr>
          <p:spPr bwMode="auto">
            <a:xfrm>
              <a:off x="1594301" y="2380676"/>
              <a:ext cx="39373" cy="12448"/>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56" name="Rectangle 894"/>
            <p:cNvSpPr>
              <a:spLocks noChangeArrowheads="1"/>
            </p:cNvSpPr>
            <p:nvPr/>
          </p:nvSpPr>
          <p:spPr bwMode="auto">
            <a:xfrm>
              <a:off x="1633674" y="2411797"/>
              <a:ext cx="14174" cy="14005"/>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57" name="Rectangle 895"/>
            <p:cNvSpPr>
              <a:spLocks noChangeArrowheads="1"/>
            </p:cNvSpPr>
            <p:nvPr/>
          </p:nvSpPr>
          <p:spPr bwMode="auto">
            <a:xfrm>
              <a:off x="1639974" y="2419576"/>
              <a:ext cx="15749" cy="24897"/>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58" name="Rectangle 896"/>
            <p:cNvSpPr>
              <a:spLocks noChangeArrowheads="1"/>
            </p:cNvSpPr>
            <p:nvPr/>
          </p:nvSpPr>
          <p:spPr bwMode="auto">
            <a:xfrm>
              <a:off x="1663596" y="2470926"/>
              <a:ext cx="14174" cy="12448"/>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59" name="Rectangle 897"/>
            <p:cNvSpPr>
              <a:spLocks noChangeArrowheads="1"/>
            </p:cNvSpPr>
            <p:nvPr/>
          </p:nvSpPr>
          <p:spPr bwMode="auto">
            <a:xfrm>
              <a:off x="1671471" y="2477151"/>
              <a:ext cx="37797" cy="12448"/>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60" name="Rectangle 898"/>
            <p:cNvSpPr>
              <a:spLocks noChangeArrowheads="1"/>
            </p:cNvSpPr>
            <p:nvPr/>
          </p:nvSpPr>
          <p:spPr bwMode="auto">
            <a:xfrm>
              <a:off x="1709269" y="2509827"/>
              <a:ext cx="14174" cy="6224"/>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61" name="Rectangle 899"/>
            <p:cNvSpPr>
              <a:spLocks noChangeArrowheads="1"/>
            </p:cNvSpPr>
            <p:nvPr/>
          </p:nvSpPr>
          <p:spPr bwMode="auto">
            <a:xfrm>
              <a:off x="1717143" y="2509827"/>
              <a:ext cx="22048" cy="12448"/>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62" name="Rectangle 900"/>
            <p:cNvSpPr>
              <a:spLocks noChangeArrowheads="1"/>
            </p:cNvSpPr>
            <p:nvPr/>
          </p:nvSpPr>
          <p:spPr bwMode="auto">
            <a:xfrm>
              <a:off x="1731317" y="2516051"/>
              <a:ext cx="15749" cy="26453"/>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63" name="Rectangle 901"/>
            <p:cNvSpPr>
              <a:spLocks noChangeArrowheads="1"/>
            </p:cNvSpPr>
            <p:nvPr/>
          </p:nvSpPr>
          <p:spPr bwMode="auto">
            <a:xfrm>
              <a:off x="1739191" y="2573626"/>
              <a:ext cx="15749" cy="7781"/>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64" name="Rectangle 902"/>
            <p:cNvSpPr>
              <a:spLocks noChangeArrowheads="1"/>
            </p:cNvSpPr>
            <p:nvPr/>
          </p:nvSpPr>
          <p:spPr bwMode="auto">
            <a:xfrm>
              <a:off x="1747066" y="2573626"/>
              <a:ext cx="7875" cy="14005"/>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65" name="Rectangle 903"/>
            <p:cNvSpPr>
              <a:spLocks noChangeArrowheads="1"/>
            </p:cNvSpPr>
            <p:nvPr/>
          </p:nvSpPr>
          <p:spPr bwMode="auto">
            <a:xfrm>
              <a:off x="1747066" y="2581406"/>
              <a:ext cx="14174" cy="31121"/>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66" name="Rectangle 904"/>
            <p:cNvSpPr>
              <a:spLocks noChangeArrowheads="1"/>
            </p:cNvSpPr>
            <p:nvPr/>
          </p:nvSpPr>
          <p:spPr bwMode="auto">
            <a:xfrm>
              <a:off x="1754940" y="2645204"/>
              <a:ext cx="14174" cy="32678"/>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67" name="Rectangle 905"/>
            <p:cNvSpPr>
              <a:spLocks noChangeArrowheads="1"/>
            </p:cNvSpPr>
            <p:nvPr/>
          </p:nvSpPr>
          <p:spPr bwMode="auto">
            <a:xfrm>
              <a:off x="1761239" y="2671656"/>
              <a:ext cx="7875" cy="12448"/>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68" name="Rectangle 906"/>
            <p:cNvSpPr>
              <a:spLocks noChangeArrowheads="1"/>
            </p:cNvSpPr>
            <p:nvPr/>
          </p:nvSpPr>
          <p:spPr bwMode="auto">
            <a:xfrm>
              <a:off x="1761239" y="2710558"/>
              <a:ext cx="15749" cy="1557"/>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69" name="Rectangle 907"/>
            <p:cNvSpPr>
              <a:spLocks noChangeArrowheads="1"/>
            </p:cNvSpPr>
            <p:nvPr/>
          </p:nvSpPr>
          <p:spPr bwMode="auto">
            <a:xfrm>
              <a:off x="1769114" y="2704334"/>
              <a:ext cx="7875" cy="12448"/>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70" name="Rectangle 908"/>
            <p:cNvSpPr>
              <a:spLocks noChangeArrowheads="1"/>
            </p:cNvSpPr>
            <p:nvPr/>
          </p:nvSpPr>
          <p:spPr bwMode="auto">
            <a:xfrm>
              <a:off x="1769114" y="2710558"/>
              <a:ext cx="15749" cy="32678"/>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71" name="Rectangle 909"/>
            <p:cNvSpPr>
              <a:spLocks noChangeArrowheads="1"/>
            </p:cNvSpPr>
            <p:nvPr/>
          </p:nvSpPr>
          <p:spPr bwMode="auto">
            <a:xfrm>
              <a:off x="1776988" y="2737010"/>
              <a:ext cx="7875" cy="12448"/>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72" name="Rectangle 910"/>
            <p:cNvSpPr>
              <a:spLocks noChangeArrowheads="1"/>
            </p:cNvSpPr>
            <p:nvPr/>
          </p:nvSpPr>
          <p:spPr bwMode="auto">
            <a:xfrm>
              <a:off x="1784863" y="2774356"/>
              <a:ext cx="15749" cy="38902"/>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73" name="Rectangle 911"/>
            <p:cNvSpPr>
              <a:spLocks noChangeArrowheads="1"/>
            </p:cNvSpPr>
            <p:nvPr/>
          </p:nvSpPr>
          <p:spPr bwMode="auto">
            <a:xfrm>
              <a:off x="1806912" y="2839710"/>
              <a:ext cx="1575" cy="12448"/>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74" name="Rectangle 912"/>
            <p:cNvSpPr>
              <a:spLocks noChangeArrowheads="1"/>
            </p:cNvSpPr>
            <p:nvPr/>
          </p:nvSpPr>
          <p:spPr bwMode="auto">
            <a:xfrm>
              <a:off x="1800612" y="2845934"/>
              <a:ext cx="14174" cy="32678"/>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75" name="Rectangle 913"/>
            <p:cNvSpPr>
              <a:spLocks noChangeArrowheads="1"/>
            </p:cNvSpPr>
            <p:nvPr/>
          </p:nvSpPr>
          <p:spPr bwMode="auto">
            <a:xfrm>
              <a:off x="1800612" y="2917512"/>
              <a:ext cx="14174" cy="38902"/>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76" name="Rectangle 914"/>
            <p:cNvSpPr>
              <a:spLocks noChangeArrowheads="1"/>
            </p:cNvSpPr>
            <p:nvPr/>
          </p:nvSpPr>
          <p:spPr bwMode="auto">
            <a:xfrm>
              <a:off x="1806912" y="2989090"/>
              <a:ext cx="15749" cy="38902"/>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77" name="Rectangle 915"/>
            <p:cNvSpPr>
              <a:spLocks noChangeArrowheads="1"/>
            </p:cNvSpPr>
            <p:nvPr/>
          </p:nvSpPr>
          <p:spPr bwMode="auto">
            <a:xfrm>
              <a:off x="1806912" y="3073117"/>
              <a:ext cx="15749" cy="1557"/>
            </a:xfrm>
            <a:prstGeom prst="rect">
              <a:avLst/>
            </a:prstGeom>
            <a:solidFill>
              <a:srgbClr val="9BBB59">
                <a:lumMod val="75000"/>
              </a:srgbClr>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78" name="Rectangle 916"/>
            <p:cNvSpPr>
              <a:spLocks noChangeArrowheads="1"/>
            </p:cNvSpPr>
            <p:nvPr/>
          </p:nvSpPr>
          <p:spPr bwMode="auto">
            <a:xfrm>
              <a:off x="1814786" y="3066893"/>
              <a:ext cx="7875" cy="12448"/>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79" name="Rectangle 917"/>
            <p:cNvSpPr>
              <a:spLocks noChangeArrowheads="1"/>
            </p:cNvSpPr>
            <p:nvPr/>
          </p:nvSpPr>
          <p:spPr bwMode="auto">
            <a:xfrm>
              <a:off x="1814786" y="3073117"/>
              <a:ext cx="15749" cy="32678"/>
            </a:xfrm>
            <a:prstGeom prst="rect">
              <a:avLst/>
            </a:prstGeom>
            <a:solidFill>
              <a:srgbClr val="9BBB59">
                <a:lumMod val="75000"/>
              </a:srgbClr>
            </a:solidFill>
            <a:ln w="7938">
              <a:solidFill>
                <a:srgbClr val="9BBB59">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80" name="Rectangle 918"/>
            <p:cNvSpPr>
              <a:spLocks noChangeArrowheads="1"/>
            </p:cNvSpPr>
            <p:nvPr/>
          </p:nvSpPr>
          <p:spPr bwMode="auto">
            <a:xfrm>
              <a:off x="1822661" y="3099571"/>
              <a:ext cx="1575" cy="12448"/>
            </a:xfrm>
            <a:prstGeom prst="rect">
              <a:avLst/>
            </a:prstGeom>
            <a:solidFill>
              <a:srgbClr val="9BBB59">
                <a:lumMod val="75000"/>
              </a:srgbClr>
            </a:solidFill>
            <a:ln w="7938">
              <a:solidFill>
                <a:srgbClr val="9BBB59">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81" name="Rectangle 919"/>
            <p:cNvSpPr>
              <a:spLocks noChangeArrowheads="1"/>
            </p:cNvSpPr>
            <p:nvPr/>
          </p:nvSpPr>
          <p:spPr bwMode="auto">
            <a:xfrm>
              <a:off x="1860458" y="3112019"/>
              <a:ext cx="15749" cy="26453"/>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82" name="Rectangle 920"/>
            <p:cNvSpPr>
              <a:spLocks noChangeArrowheads="1"/>
            </p:cNvSpPr>
            <p:nvPr/>
          </p:nvSpPr>
          <p:spPr bwMode="auto">
            <a:xfrm>
              <a:off x="1868332" y="3130691"/>
              <a:ext cx="22048" cy="14005"/>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83" name="Rectangle 921"/>
            <p:cNvSpPr>
              <a:spLocks noChangeArrowheads="1"/>
            </p:cNvSpPr>
            <p:nvPr/>
          </p:nvSpPr>
          <p:spPr bwMode="auto">
            <a:xfrm>
              <a:off x="1890380" y="3163368"/>
              <a:ext cx="15749" cy="6224"/>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84" name="Rectangle 922"/>
            <p:cNvSpPr>
              <a:spLocks noChangeArrowheads="1"/>
            </p:cNvSpPr>
            <p:nvPr/>
          </p:nvSpPr>
          <p:spPr bwMode="auto">
            <a:xfrm>
              <a:off x="1898255" y="3163368"/>
              <a:ext cx="37797" cy="14005"/>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85" name="Rectangle 923"/>
            <p:cNvSpPr>
              <a:spLocks noChangeArrowheads="1"/>
            </p:cNvSpPr>
            <p:nvPr/>
          </p:nvSpPr>
          <p:spPr bwMode="auto">
            <a:xfrm>
              <a:off x="1928177" y="3169592"/>
              <a:ext cx="15749" cy="7781"/>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86" name="Rectangle 924"/>
            <p:cNvSpPr>
              <a:spLocks noChangeArrowheads="1"/>
            </p:cNvSpPr>
            <p:nvPr/>
          </p:nvSpPr>
          <p:spPr bwMode="auto">
            <a:xfrm>
              <a:off x="1965975" y="3196046"/>
              <a:ext cx="39373" cy="12448"/>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87" name="Rectangle 925"/>
            <p:cNvSpPr>
              <a:spLocks noChangeArrowheads="1"/>
            </p:cNvSpPr>
            <p:nvPr/>
          </p:nvSpPr>
          <p:spPr bwMode="auto">
            <a:xfrm>
              <a:off x="2005347" y="3196046"/>
              <a:ext cx="14174" cy="12448"/>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88" name="Rectangle 926"/>
            <p:cNvSpPr>
              <a:spLocks noChangeArrowheads="1"/>
            </p:cNvSpPr>
            <p:nvPr/>
          </p:nvSpPr>
          <p:spPr bwMode="auto">
            <a:xfrm>
              <a:off x="2011647" y="3228722"/>
              <a:ext cx="15749" cy="6224"/>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89" name="Rectangle 927"/>
            <p:cNvSpPr>
              <a:spLocks noChangeArrowheads="1"/>
            </p:cNvSpPr>
            <p:nvPr/>
          </p:nvSpPr>
          <p:spPr bwMode="auto">
            <a:xfrm>
              <a:off x="2019521" y="3228722"/>
              <a:ext cx="29923" cy="12448"/>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90" name="Rectangle 928"/>
            <p:cNvSpPr>
              <a:spLocks noChangeArrowheads="1"/>
            </p:cNvSpPr>
            <p:nvPr/>
          </p:nvSpPr>
          <p:spPr bwMode="auto">
            <a:xfrm>
              <a:off x="2043145" y="3234946"/>
              <a:ext cx="14174" cy="20229"/>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91" name="Rectangle 929"/>
            <p:cNvSpPr>
              <a:spLocks noChangeArrowheads="1"/>
            </p:cNvSpPr>
            <p:nvPr/>
          </p:nvSpPr>
          <p:spPr bwMode="auto">
            <a:xfrm>
              <a:off x="2088816" y="3261400"/>
              <a:ext cx="44097" cy="12448"/>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92" name="Rectangle 930"/>
            <p:cNvSpPr>
              <a:spLocks noChangeArrowheads="1"/>
            </p:cNvSpPr>
            <p:nvPr/>
          </p:nvSpPr>
          <p:spPr bwMode="auto">
            <a:xfrm>
              <a:off x="2126613" y="3267624"/>
              <a:ext cx="14174" cy="6224"/>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93" name="Rectangle 931"/>
            <p:cNvSpPr>
              <a:spLocks noChangeArrowheads="1"/>
            </p:cNvSpPr>
            <p:nvPr/>
          </p:nvSpPr>
          <p:spPr bwMode="auto">
            <a:xfrm>
              <a:off x="2148662" y="3292521"/>
              <a:ext cx="22048" cy="14005"/>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94" name="Rectangle 932"/>
            <p:cNvSpPr>
              <a:spLocks noChangeArrowheads="1"/>
            </p:cNvSpPr>
            <p:nvPr/>
          </p:nvSpPr>
          <p:spPr bwMode="auto">
            <a:xfrm>
              <a:off x="2164410" y="3300300"/>
              <a:ext cx="14174" cy="24897"/>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95" name="Rectangle 933"/>
            <p:cNvSpPr>
              <a:spLocks noChangeArrowheads="1"/>
            </p:cNvSpPr>
            <p:nvPr/>
          </p:nvSpPr>
          <p:spPr bwMode="auto">
            <a:xfrm>
              <a:off x="2178585" y="3351651"/>
              <a:ext cx="15749" cy="18673"/>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96" name="Rectangle 934"/>
            <p:cNvSpPr>
              <a:spLocks noChangeArrowheads="1"/>
            </p:cNvSpPr>
            <p:nvPr/>
          </p:nvSpPr>
          <p:spPr bwMode="auto">
            <a:xfrm>
              <a:off x="2186459" y="3364099"/>
              <a:ext cx="29923" cy="14005"/>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97" name="Rectangle 935"/>
            <p:cNvSpPr>
              <a:spLocks noChangeArrowheads="1"/>
            </p:cNvSpPr>
            <p:nvPr/>
          </p:nvSpPr>
          <p:spPr bwMode="auto">
            <a:xfrm>
              <a:off x="2232131" y="3390551"/>
              <a:ext cx="15749" cy="12448"/>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98" name="Rectangle 936"/>
            <p:cNvSpPr>
              <a:spLocks noChangeArrowheads="1"/>
            </p:cNvSpPr>
            <p:nvPr/>
          </p:nvSpPr>
          <p:spPr bwMode="auto">
            <a:xfrm>
              <a:off x="2240005" y="3396775"/>
              <a:ext cx="37797" cy="12448"/>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599" name="Rectangle 937"/>
            <p:cNvSpPr>
              <a:spLocks noChangeArrowheads="1"/>
            </p:cNvSpPr>
            <p:nvPr/>
          </p:nvSpPr>
          <p:spPr bwMode="auto">
            <a:xfrm>
              <a:off x="2277802" y="3435677"/>
              <a:ext cx="15749" cy="1557"/>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00" name="Rectangle 938"/>
            <p:cNvSpPr>
              <a:spLocks noChangeArrowheads="1"/>
            </p:cNvSpPr>
            <p:nvPr/>
          </p:nvSpPr>
          <p:spPr bwMode="auto">
            <a:xfrm>
              <a:off x="2285677" y="3429453"/>
              <a:ext cx="7875" cy="12448"/>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01" name="Rectangle 939"/>
            <p:cNvSpPr>
              <a:spLocks noChangeArrowheads="1"/>
            </p:cNvSpPr>
            <p:nvPr/>
          </p:nvSpPr>
          <p:spPr bwMode="auto">
            <a:xfrm>
              <a:off x="2285677" y="3435677"/>
              <a:ext cx="14174" cy="38902"/>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02" name="Rectangle 940"/>
            <p:cNvSpPr>
              <a:spLocks noChangeArrowheads="1"/>
            </p:cNvSpPr>
            <p:nvPr/>
          </p:nvSpPr>
          <p:spPr bwMode="auto">
            <a:xfrm>
              <a:off x="2353397" y="3468354"/>
              <a:ext cx="53546" cy="12448"/>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03" name="Rectangle 941"/>
            <p:cNvSpPr>
              <a:spLocks noChangeArrowheads="1"/>
            </p:cNvSpPr>
            <p:nvPr/>
          </p:nvSpPr>
          <p:spPr bwMode="auto">
            <a:xfrm>
              <a:off x="2406943" y="3501031"/>
              <a:ext cx="14174" cy="6224"/>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04" name="Rectangle 942"/>
            <p:cNvSpPr>
              <a:spLocks noChangeArrowheads="1"/>
            </p:cNvSpPr>
            <p:nvPr/>
          </p:nvSpPr>
          <p:spPr bwMode="auto">
            <a:xfrm>
              <a:off x="2414818" y="3501031"/>
              <a:ext cx="51972" cy="12448"/>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05" name="Rectangle 943"/>
            <p:cNvSpPr>
              <a:spLocks noChangeArrowheads="1"/>
            </p:cNvSpPr>
            <p:nvPr/>
          </p:nvSpPr>
          <p:spPr bwMode="auto">
            <a:xfrm>
              <a:off x="2520335" y="3501031"/>
              <a:ext cx="53546" cy="12448"/>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06" name="Rectangle 944"/>
            <p:cNvSpPr>
              <a:spLocks noChangeArrowheads="1"/>
            </p:cNvSpPr>
            <p:nvPr/>
          </p:nvSpPr>
          <p:spPr bwMode="auto">
            <a:xfrm>
              <a:off x="2566007" y="3532152"/>
              <a:ext cx="15749" cy="7781"/>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07" name="Rectangle 945"/>
            <p:cNvSpPr>
              <a:spLocks noChangeArrowheads="1"/>
            </p:cNvSpPr>
            <p:nvPr/>
          </p:nvSpPr>
          <p:spPr bwMode="auto">
            <a:xfrm>
              <a:off x="2573881" y="3532152"/>
              <a:ext cx="59846" cy="14005"/>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08" name="Rectangle 946"/>
            <p:cNvSpPr>
              <a:spLocks noChangeArrowheads="1"/>
            </p:cNvSpPr>
            <p:nvPr/>
          </p:nvSpPr>
          <p:spPr bwMode="auto">
            <a:xfrm>
              <a:off x="2687273" y="3532152"/>
              <a:ext cx="22048" cy="14005"/>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09" name="Rectangle 947"/>
            <p:cNvSpPr>
              <a:spLocks noChangeArrowheads="1"/>
            </p:cNvSpPr>
            <p:nvPr/>
          </p:nvSpPr>
          <p:spPr bwMode="auto">
            <a:xfrm>
              <a:off x="2703022" y="3539932"/>
              <a:ext cx="22048" cy="12448"/>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10" name="Rectangle 948"/>
            <p:cNvSpPr>
              <a:spLocks noChangeArrowheads="1"/>
            </p:cNvSpPr>
            <p:nvPr/>
          </p:nvSpPr>
          <p:spPr bwMode="auto">
            <a:xfrm>
              <a:off x="2725070" y="3585058"/>
              <a:ext cx="15749" cy="24897"/>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11" name="Rectangle 949"/>
            <p:cNvSpPr>
              <a:spLocks noChangeArrowheads="1"/>
            </p:cNvSpPr>
            <p:nvPr/>
          </p:nvSpPr>
          <p:spPr bwMode="auto">
            <a:xfrm>
              <a:off x="2732945" y="3603731"/>
              <a:ext cx="22048" cy="14005"/>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12" name="Rectangle 950"/>
            <p:cNvSpPr>
              <a:spLocks noChangeArrowheads="1"/>
            </p:cNvSpPr>
            <p:nvPr/>
          </p:nvSpPr>
          <p:spPr bwMode="auto">
            <a:xfrm>
              <a:off x="2808539" y="3603731"/>
              <a:ext cx="53546" cy="14005"/>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13" name="Rectangle 951"/>
            <p:cNvSpPr>
              <a:spLocks noChangeArrowheads="1"/>
            </p:cNvSpPr>
            <p:nvPr/>
          </p:nvSpPr>
          <p:spPr bwMode="auto">
            <a:xfrm>
              <a:off x="2854211" y="3636407"/>
              <a:ext cx="15749" cy="6224"/>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14" name="Rectangle 952"/>
            <p:cNvSpPr>
              <a:spLocks noChangeArrowheads="1"/>
            </p:cNvSpPr>
            <p:nvPr/>
          </p:nvSpPr>
          <p:spPr bwMode="auto">
            <a:xfrm>
              <a:off x="2862086" y="3636407"/>
              <a:ext cx="29923" cy="12448"/>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15" name="Rectangle 953"/>
            <p:cNvSpPr>
              <a:spLocks noChangeArrowheads="1"/>
            </p:cNvSpPr>
            <p:nvPr/>
          </p:nvSpPr>
          <p:spPr bwMode="auto">
            <a:xfrm>
              <a:off x="2892008" y="3636407"/>
              <a:ext cx="29923" cy="12448"/>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16" name="Rectangle 954"/>
            <p:cNvSpPr>
              <a:spLocks noChangeArrowheads="1"/>
            </p:cNvSpPr>
            <p:nvPr/>
          </p:nvSpPr>
          <p:spPr bwMode="auto">
            <a:xfrm>
              <a:off x="2975477" y="3636407"/>
              <a:ext cx="29923" cy="12448"/>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17" name="Rectangle 955"/>
            <p:cNvSpPr>
              <a:spLocks noChangeArrowheads="1"/>
            </p:cNvSpPr>
            <p:nvPr/>
          </p:nvSpPr>
          <p:spPr bwMode="auto">
            <a:xfrm>
              <a:off x="3005400" y="3636407"/>
              <a:ext cx="15749" cy="12448"/>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18" name="Rectangle 956"/>
            <p:cNvSpPr>
              <a:spLocks noChangeArrowheads="1"/>
            </p:cNvSpPr>
            <p:nvPr/>
          </p:nvSpPr>
          <p:spPr bwMode="auto">
            <a:xfrm>
              <a:off x="3074695" y="3636407"/>
              <a:ext cx="44097" cy="12448"/>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19" name="Rectangle 957"/>
            <p:cNvSpPr>
              <a:spLocks noChangeArrowheads="1"/>
            </p:cNvSpPr>
            <p:nvPr/>
          </p:nvSpPr>
          <p:spPr bwMode="auto">
            <a:xfrm>
              <a:off x="3118792" y="3636407"/>
              <a:ext cx="7875" cy="12448"/>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20" name="Rectangle 958"/>
            <p:cNvSpPr>
              <a:spLocks noChangeArrowheads="1"/>
            </p:cNvSpPr>
            <p:nvPr/>
          </p:nvSpPr>
          <p:spPr bwMode="auto">
            <a:xfrm>
              <a:off x="3180213" y="3636407"/>
              <a:ext cx="22048" cy="12448"/>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21" name="Rectangle 959"/>
            <p:cNvSpPr>
              <a:spLocks noChangeArrowheads="1"/>
            </p:cNvSpPr>
            <p:nvPr/>
          </p:nvSpPr>
          <p:spPr bwMode="auto">
            <a:xfrm>
              <a:off x="3195962" y="3642631"/>
              <a:ext cx="14174" cy="14005"/>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22" name="Rectangle 960"/>
            <p:cNvSpPr>
              <a:spLocks noChangeArrowheads="1"/>
            </p:cNvSpPr>
            <p:nvPr/>
          </p:nvSpPr>
          <p:spPr bwMode="auto">
            <a:xfrm>
              <a:off x="3218010" y="3687757"/>
              <a:ext cx="7875" cy="14005"/>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23" name="Rectangle 961"/>
            <p:cNvSpPr>
              <a:spLocks noChangeArrowheads="1"/>
            </p:cNvSpPr>
            <p:nvPr/>
          </p:nvSpPr>
          <p:spPr bwMode="auto">
            <a:xfrm>
              <a:off x="3218010" y="3695537"/>
              <a:ext cx="15749" cy="24897"/>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24" name="Rectangle 962"/>
            <p:cNvSpPr>
              <a:spLocks noChangeArrowheads="1"/>
            </p:cNvSpPr>
            <p:nvPr/>
          </p:nvSpPr>
          <p:spPr bwMode="auto">
            <a:xfrm>
              <a:off x="3247932" y="3734439"/>
              <a:ext cx="53546" cy="12448"/>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25" name="Rectangle 963"/>
            <p:cNvSpPr>
              <a:spLocks noChangeArrowheads="1"/>
            </p:cNvSpPr>
            <p:nvPr/>
          </p:nvSpPr>
          <p:spPr bwMode="auto">
            <a:xfrm>
              <a:off x="3347151" y="3746887"/>
              <a:ext cx="15749" cy="38902"/>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26" name="Rectangle 964"/>
            <p:cNvSpPr>
              <a:spLocks noChangeArrowheads="1"/>
            </p:cNvSpPr>
            <p:nvPr/>
          </p:nvSpPr>
          <p:spPr bwMode="auto">
            <a:xfrm>
              <a:off x="3400697" y="3785788"/>
              <a:ext cx="14174" cy="12448"/>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27" name="Rectangle 965"/>
            <p:cNvSpPr>
              <a:spLocks noChangeArrowheads="1"/>
            </p:cNvSpPr>
            <p:nvPr/>
          </p:nvSpPr>
          <p:spPr bwMode="auto">
            <a:xfrm>
              <a:off x="3406996" y="3792012"/>
              <a:ext cx="15749" cy="26453"/>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28" name="Rectangle 966"/>
            <p:cNvSpPr>
              <a:spLocks noChangeArrowheads="1"/>
            </p:cNvSpPr>
            <p:nvPr/>
          </p:nvSpPr>
          <p:spPr bwMode="auto">
            <a:xfrm>
              <a:off x="3414870" y="3849586"/>
              <a:ext cx="15749" cy="46681"/>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29" name="Rectangle 967"/>
            <p:cNvSpPr>
              <a:spLocks noChangeArrowheads="1"/>
            </p:cNvSpPr>
            <p:nvPr/>
          </p:nvSpPr>
          <p:spPr bwMode="auto">
            <a:xfrm>
              <a:off x="3476291" y="3888487"/>
              <a:ext cx="51972" cy="14005"/>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30" name="Rectangle 968"/>
            <p:cNvSpPr>
              <a:spLocks noChangeArrowheads="1"/>
            </p:cNvSpPr>
            <p:nvPr/>
          </p:nvSpPr>
          <p:spPr bwMode="auto">
            <a:xfrm>
              <a:off x="3581808" y="3888487"/>
              <a:ext cx="53546" cy="14005"/>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31" name="Rectangle 969"/>
            <p:cNvSpPr>
              <a:spLocks noChangeArrowheads="1"/>
            </p:cNvSpPr>
            <p:nvPr/>
          </p:nvSpPr>
          <p:spPr bwMode="auto">
            <a:xfrm>
              <a:off x="3660515" y="3908716"/>
              <a:ext cx="15749" cy="38902"/>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32" name="Rectangle 970"/>
            <p:cNvSpPr>
              <a:spLocks noChangeArrowheads="1"/>
            </p:cNvSpPr>
            <p:nvPr/>
          </p:nvSpPr>
          <p:spPr bwMode="auto">
            <a:xfrm>
              <a:off x="1262001" y="2218846"/>
              <a:ext cx="6300" cy="12448"/>
            </a:xfrm>
            <a:prstGeom prst="rect">
              <a:avLst/>
            </a:prstGeom>
            <a:solidFill>
              <a:srgbClr val="9BBB59">
                <a:lumMod val="75000"/>
              </a:srgbClr>
            </a:solidFill>
            <a:ln w="7938">
              <a:solidFill>
                <a:srgbClr val="9BBB59">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33" name="Rectangle 971"/>
            <p:cNvSpPr>
              <a:spLocks noChangeArrowheads="1"/>
            </p:cNvSpPr>
            <p:nvPr/>
          </p:nvSpPr>
          <p:spPr bwMode="auto">
            <a:xfrm>
              <a:off x="1268300" y="2218846"/>
              <a:ext cx="31498" cy="12448"/>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34" name="Rectangle 972"/>
            <p:cNvSpPr>
              <a:spLocks noChangeArrowheads="1"/>
            </p:cNvSpPr>
            <p:nvPr/>
          </p:nvSpPr>
          <p:spPr bwMode="auto">
            <a:xfrm>
              <a:off x="1291923" y="2225071"/>
              <a:ext cx="14174" cy="38902"/>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35" name="Rectangle 973"/>
            <p:cNvSpPr>
              <a:spLocks noChangeArrowheads="1"/>
            </p:cNvSpPr>
            <p:nvPr/>
          </p:nvSpPr>
          <p:spPr bwMode="auto">
            <a:xfrm>
              <a:off x="1299798" y="2256192"/>
              <a:ext cx="22048" cy="14005"/>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36" name="Rectangle 974"/>
            <p:cNvSpPr>
              <a:spLocks noChangeArrowheads="1"/>
            </p:cNvSpPr>
            <p:nvPr/>
          </p:nvSpPr>
          <p:spPr bwMode="auto">
            <a:xfrm>
              <a:off x="1337595" y="2282644"/>
              <a:ext cx="14174" cy="20229"/>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37" name="Rectangle 975"/>
            <p:cNvSpPr>
              <a:spLocks noChangeArrowheads="1"/>
            </p:cNvSpPr>
            <p:nvPr/>
          </p:nvSpPr>
          <p:spPr bwMode="auto">
            <a:xfrm>
              <a:off x="1345469" y="2295092"/>
              <a:ext cx="83469" cy="14005"/>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38" name="Rectangle 976"/>
            <p:cNvSpPr>
              <a:spLocks noChangeArrowheads="1"/>
            </p:cNvSpPr>
            <p:nvPr/>
          </p:nvSpPr>
          <p:spPr bwMode="auto">
            <a:xfrm>
              <a:off x="1421064" y="2302873"/>
              <a:ext cx="14174" cy="6224"/>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39" name="Rectangle 977"/>
            <p:cNvSpPr>
              <a:spLocks noChangeArrowheads="1"/>
            </p:cNvSpPr>
            <p:nvPr/>
          </p:nvSpPr>
          <p:spPr bwMode="auto">
            <a:xfrm>
              <a:off x="1450987" y="2327770"/>
              <a:ext cx="7875" cy="14005"/>
            </a:xfrm>
            <a:prstGeom prst="rect">
              <a:avLst/>
            </a:prstGeom>
            <a:solidFill>
              <a:srgbClr val="9BBB59">
                <a:lumMod val="75000"/>
              </a:srgbClr>
            </a:solidFill>
            <a:ln w="7938">
              <a:solidFill>
                <a:srgbClr val="9BBB59">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40" name="Rectangle 978"/>
            <p:cNvSpPr>
              <a:spLocks noChangeArrowheads="1"/>
            </p:cNvSpPr>
            <p:nvPr/>
          </p:nvSpPr>
          <p:spPr bwMode="auto">
            <a:xfrm>
              <a:off x="1450987" y="2333994"/>
              <a:ext cx="15749" cy="38902"/>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41" name="Rectangle 979"/>
            <p:cNvSpPr>
              <a:spLocks noChangeArrowheads="1"/>
            </p:cNvSpPr>
            <p:nvPr/>
          </p:nvSpPr>
          <p:spPr bwMode="auto">
            <a:xfrm>
              <a:off x="1458861" y="2366671"/>
              <a:ext cx="7875" cy="14005"/>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42" name="Rectangle 980"/>
            <p:cNvSpPr>
              <a:spLocks noChangeArrowheads="1"/>
            </p:cNvSpPr>
            <p:nvPr/>
          </p:nvSpPr>
          <p:spPr bwMode="auto">
            <a:xfrm>
              <a:off x="1458861" y="2372895"/>
              <a:ext cx="14174" cy="26453"/>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43" name="Rectangle 981"/>
            <p:cNvSpPr>
              <a:spLocks noChangeArrowheads="1"/>
            </p:cNvSpPr>
            <p:nvPr/>
          </p:nvSpPr>
          <p:spPr bwMode="auto">
            <a:xfrm>
              <a:off x="1458861" y="2438249"/>
              <a:ext cx="14174" cy="6224"/>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44" name="Rectangle 982"/>
            <p:cNvSpPr>
              <a:spLocks noChangeArrowheads="1"/>
            </p:cNvSpPr>
            <p:nvPr/>
          </p:nvSpPr>
          <p:spPr bwMode="auto">
            <a:xfrm>
              <a:off x="1466736" y="2438249"/>
              <a:ext cx="14174" cy="12448"/>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45" name="Rectangle 983"/>
            <p:cNvSpPr>
              <a:spLocks noChangeArrowheads="1"/>
            </p:cNvSpPr>
            <p:nvPr/>
          </p:nvSpPr>
          <p:spPr bwMode="auto">
            <a:xfrm>
              <a:off x="1473036" y="2444473"/>
              <a:ext cx="15749" cy="38902"/>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46" name="Rectangle 984"/>
            <p:cNvSpPr>
              <a:spLocks noChangeArrowheads="1"/>
            </p:cNvSpPr>
            <p:nvPr/>
          </p:nvSpPr>
          <p:spPr bwMode="auto">
            <a:xfrm>
              <a:off x="1480910" y="2477151"/>
              <a:ext cx="15749" cy="12448"/>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47" name="Rectangle 985"/>
            <p:cNvSpPr>
              <a:spLocks noChangeArrowheads="1"/>
            </p:cNvSpPr>
            <p:nvPr/>
          </p:nvSpPr>
          <p:spPr bwMode="auto">
            <a:xfrm>
              <a:off x="1488785" y="2483375"/>
              <a:ext cx="15749" cy="20229"/>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48" name="Rectangle 986"/>
            <p:cNvSpPr>
              <a:spLocks noChangeArrowheads="1"/>
            </p:cNvSpPr>
            <p:nvPr/>
          </p:nvSpPr>
          <p:spPr bwMode="auto">
            <a:xfrm>
              <a:off x="1504533" y="2534724"/>
              <a:ext cx="14174" cy="20229"/>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49" name="Rectangle 987"/>
            <p:cNvSpPr>
              <a:spLocks noChangeArrowheads="1"/>
            </p:cNvSpPr>
            <p:nvPr/>
          </p:nvSpPr>
          <p:spPr bwMode="auto">
            <a:xfrm>
              <a:off x="1512407" y="2548729"/>
              <a:ext cx="6300" cy="12448"/>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50" name="Rectangle 988"/>
            <p:cNvSpPr>
              <a:spLocks noChangeArrowheads="1"/>
            </p:cNvSpPr>
            <p:nvPr/>
          </p:nvSpPr>
          <p:spPr bwMode="auto">
            <a:xfrm>
              <a:off x="1512407" y="2554953"/>
              <a:ext cx="14174" cy="38902"/>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51" name="Rectangle 989"/>
            <p:cNvSpPr>
              <a:spLocks noChangeArrowheads="1"/>
            </p:cNvSpPr>
            <p:nvPr/>
          </p:nvSpPr>
          <p:spPr bwMode="auto">
            <a:xfrm>
              <a:off x="1518707" y="2587630"/>
              <a:ext cx="31498" cy="12448"/>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52" name="Rectangle 990"/>
            <p:cNvSpPr>
              <a:spLocks noChangeArrowheads="1"/>
            </p:cNvSpPr>
            <p:nvPr/>
          </p:nvSpPr>
          <p:spPr bwMode="auto">
            <a:xfrm>
              <a:off x="1542331" y="2593854"/>
              <a:ext cx="14174" cy="1557"/>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53" name="Rectangle 991"/>
            <p:cNvSpPr>
              <a:spLocks noChangeArrowheads="1"/>
            </p:cNvSpPr>
            <p:nvPr/>
          </p:nvSpPr>
          <p:spPr bwMode="auto">
            <a:xfrm>
              <a:off x="1550205" y="2620307"/>
              <a:ext cx="67721" cy="12448"/>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54" name="Rectangle 992"/>
            <p:cNvSpPr>
              <a:spLocks noChangeArrowheads="1"/>
            </p:cNvSpPr>
            <p:nvPr/>
          </p:nvSpPr>
          <p:spPr bwMode="auto">
            <a:xfrm>
              <a:off x="1610050" y="2626531"/>
              <a:ext cx="15749" cy="38902"/>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55" name="Rectangle 993"/>
            <p:cNvSpPr>
              <a:spLocks noChangeArrowheads="1"/>
            </p:cNvSpPr>
            <p:nvPr/>
          </p:nvSpPr>
          <p:spPr bwMode="auto">
            <a:xfrm>
              <a:off x="1625799" y="2690329"/>
              <a:ext cx="14174" cy="14005"/>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56" name="Rectangle 994"/>
            <p:cNvSpPr>
              <a:spLocks noChangeArrowheads="1"/>
            </p:cNvSpPr>
            <p:nvPr/>
          </p:nvSpPr>
          <p:spPr bwMode="auto">
            <a:xfrm>
              <a:off x="1633674" y="2698110"/>
              <a:ext cx="44097" cy="12448"/>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57" name="Rectangle 995"/>
            <p:cNvSpPr>
              <a:spLocks noChangeArrowheads="1"/>
            </p:cNvSpPr>
            <p:nvPr/>
          </p:nvSpPr>
          <p:spPr bwMode="auto">
            <a:xfrm>
              <a:off x="1671471" y="2704334"/>
              <a:ext cx="14174" cy="45126"/>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58" name="Rectangle 996"/>
            <p:cNvSpPr>
              <a:spLocks noChangeArrowheads="1"/>
            </p:cNvSpPr>
            <p:nvPr/>
          </p:nvSpPr>
          <p:spPr bwMode="auto">
            <a:xfrm>
              <a:off x="1693520" y="2768131"/>
              <a:ext cx="1575" cy="14005"/>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59" name="Rectangle 997"/>
            <p:cNvSpPr>
              <a:spLocks noChangeArrowheads="1"/>
            </p:cNvSpPr>
            <p:nvPr/>
          </p:nvSpPr>
          <p:spPr bwMode="auto">
            <a:xfrm>
              <a:off x="1685645" y="2774356"/>
              <a:ext cx="15749" cy="38902"/>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60" name="Rectangle 998"/>
            <p:cNvSpPr>
              <a:spLocks noChangeArrowheads="1"/>
            </p:cNvSpPr>
            <p:nvPr/>
          </p:nvSpPr>
          <p:spPr bwMode="auto">
            <a:xfrm>
              <a:off x="1693520" y="2807033"/>
              <a:ext cx="45672" cy="14005"/>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61" name="Rectangle 999"/>
            <p:cNvSpPr>
              <a:spLocks noChangeArrowheads="1"/>
            </p:cNvSpPr>
            <p:nvPr/>
          </p:nvSpPr>
          <p:spPr bwMode="auto">
            <a:xfrm>
              <a:off x="1731317" y="2813257"/>
              <a:ext cx="15749" cy="7781"/>
            </a:xfrm>
            <a:prstGeom prst="rect">
              <a:avLst/>
            </a:prstGeom>
            <a:solidFill>
              <a:srgbClr val="9BBB59">
                <a:lumMod val="75000"/>
              </a:srgbClr>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62" name="Rectangle 1000"/>
            <p:cNvSpPr>
              <a:spLocks noChangeArrowheads="1"/>
            </p:cNvSpPr>
            <p:nvPr/>
          </p:nvSpPr>
          <p:spPr bwMode="auto">
            <a:xfrm>
              <a:off x="1747066" y="2852158"/>
              <a:ext cx="14174" cy="32678"/>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63" name="Rectangle 1001"/>
            <p:cNvSpPr>
              <a:spLocks noChangeArrowheads="1"/>
            </p:cNvSpPr>
            <p:nvPr/>
          </p:nvSpPr>
          <p:spPr bwMode="auto">
            <a:xfrm>
              <a:off x="1754940" y="2878611"/>
              <a:ext cx="45672" cy="12448"/>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64" name="Rectangle 1002"/>
            <p:cNvSpPr>
              <a:spLocks noChangeArrowheads="1"/>
            </p:cNvSpPr>
            <p:nvPr/>
          </p:nvSpPr>
          <p:spPr bwMode="auto">
            <a:xfrm>
              <a:off x="1792737" y="2884836"/>
              <a:ext cx="14174" cy="20229"/>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65" name="Rectangle 1003"/>
            <p:cNvSpPr>
              <a:spLocks noChangeArrowheads="1"/>
            </p:cNvSpPr>
            <p:nvPr/>
          </p:nvSpPr>
          <p:spPr bwMode="auto">
            <a:xfrm>
              <a:off x="1792737" y="2943966"/>
              <a:ext cx="14174" cy="12448"/>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66" name="Rectangle 1004"/>
            <p:cNvSpPr>
              <a:spLocks noChangeArrowheads="1"/>
            </p:cNvSpPr>
            <p:nvPr/>
          </p:nvSpPr>
          <p:spPr bwMode="auto">
            <a:xfrm>
              <a:off x="1800612" y="2950190"/>
              <a:ext cx="6300" cy="12448"/>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67" name="Rectangle 1005"/>
            <p:cNvSpPr>
              <a:spLocks noChangeArrowheads="1"/>
            </p:cNvSpPr>
            <p:nvPr/>
          </p:nvSpPr>
          <p:spPr bwMode="auto">
            <a:xfrm>
              <a:off x="1800612" y="2956414"/>
              <a:ext cx="14174" cy="38902"/>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68" name="Rectangle 1006"/>
            <p:cNvSpPr>
              <a:spLocks noChangeArrowheads="1"/>
            </p:cNvSpPr>
            <p:nvPr/>
          </p:nvSpPr>
          <p:spPr bwMode="auto">
            <a:xfrm>
              <a:off x="1806912" y="2989090"/>
              <a:ext cx="7875" cy="12448"/>
            </a:xfrm>
            <a:prstGeom prst="rect">
              <a:avLst/>
            </a:prstGeom>
            <a:solidFill>
              <a:srgbClr val="173755"/>
            </a:solidFill>
            <a:ln w="7938">
              <a:solidFill>
                <a:srgbClr val="173755"/>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69" name="Rectangle 1007"/>
            <p:cNvSpPr>
              <a:spLocks noChangeArrowheads="1"/>
            </p:cNvSpPr>
            <p:nvPr/>
          </p:nvSpPr>
          <p:spPr bwMode="auto">
            <a:xfrm>
              <a:off x="1806912" y="2995315"/>
              <a:ext cx="15749" cy="18673"/>
            </a:xfrm>
            <a:prstGeom prst="rect">
              <a:avLst/>
            </a:prstGeom>
            <a:solidFill>
              <a:schemeClr val="accent3"/>
            </a:solidFill>
            <a:ln w="7938">
              <a:solidFill>
                <a:srgbClr val="173755"/>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70" name="Rectangle 1008"/>
            <p:cNvSpPr>
              <a:spLocks noChangeArrowheads="1"/>
            </p:cNvSpPr>
            <p:nvPr/>
          </p:nvSpPr>
          <p:spPr bwMode="auto">
            <a:xfrm>
              <a:off x="1806912" y="3052889"/>
              <a:ext cx="15749" cy="14005"/>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71" name="Rectangle 1010"/>
            <p:cNvSpPr>
              <a:spLocks noChangeArrowheads="1"/>
            </p:cNvSpPr>
            <p:nvPr/>
          </p:nvSpPr>
          <p:spPr bwMode="auto">
            <a:xfrm>
              <a:off x="1814786" y="3060669"/>
              <a:ext cx="7875" cy="12448"/>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72" name="Rectangle 1012"/>
            <p:cNvSpPr>
              <a:spLocks noChangeArrowheads="1"/>
            </p:cNvSpPr>
            <p:nvPr/>
          </p:nvSpPr>
          <p:spPr bwMode="auto">
            <a:xfrm>
              <a:off x="1830534" y="3163368"/>
              <a:ext cx="14174" cy="52906"/>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73" name="Rectangle 1013"/>
            <p:cNvSpPr>
              <a:spLocks noChangeArrowheads="1"/>
            </p:cNvSpPr>
            <p:nvPr/>
          </p:nvSpPr>
          <p:spPr bwMode="auto">
            <a:xfrm>
              <a:off x="1838408" y="3208493"/>
              <a:ext cx="22048" cy="14005"/>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74" name="Rectangle 1014"/>
            <p:cNvSpPr>
              <a:spLocks noChangeArrowheads="1"/>
            </p:cNvSpPr>
            <p:nvPr/>
          </p:nvSpPr>
          <p:spPr bwMode="auto">
            <a:xfrm>
              <a:off x="1852583" y="3216274"/>
              <a:ext cx="15749" cy="12448"/>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75" name="Rectangle 1015"/>
            <p:cNvSpPr>
              <a:spLocks noChangeArrowheads="1"/>
            </p:cNvSpPr>
            <p:nvPr/>
          </p:nvSpPr>
          <p:spPr bwMode="auto">
            <a:xfrm>
              <a:off x="1852583" y="3273847"/>
              <a:ext cx="15749" cy="18673"/>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76" name="Rectangle 1016"/>
            <p:cNvSpPr>
              <a:spLocks noChangeArrowheads="1"/>
            </p:cNvSpPr>
            <p:nvPr/>
          </p:nvSpPr>
          <p:spPr bwMode="auto">
            <a:xfrm>
              <a:off x="1860457" y="3286295"/>
              <a:ext cx="53546" cy="14005"/>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77" name="Rectangle 1017"/>
            <p:cNvSpPr>
              <a:spLocks noChangeArrowheads="1"/>
            </p:cNvSpPr>
            <p:nvPr/>
          </p:nvSpPr>
          <p:spPr bwMode="auto">
            <a:xfrm>
              <a:off x="1906129" y="3292520"/>
              <a:ext cx="15749" cy="26453"/>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78" name="Rectangle 1018"/>
            <p:cNvSpPr>
              <a:spLocks noChangeArrowheads="1"/>
            </p:cNvSpPr>
            <p:nvPr/>
          </p:nvSpPr>
          <p:spPr bwMode="auto">
            <a:xfrm>
              <a:off x="1959675" y="3325197"/>
              <a:ext cx="105518" cy="14005"/>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79" name="Rectangle 1019"/>
            <p:cNvSpPr>
              <a:spLocks noChangeArrowheads="1"/>
            </p:cNvSpPr>
            <p:nvPr/>
          </p:nvSpPr>
          <p:spPr bwMode="auto">
            <a:xfrm>
              <a:off x="2057318" y="3331421"/>
              <a:ext cx="15749" cy="7781"/>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80" name="Rectangle 1020"/>
            <p:cNvSpPr>
              <a:spLocks noChangeArrowheads="1"/>
            </p:cNvSpPr>
            <p:nvPr/>
          </p:nvSpPr>
          <p:spPr bwMode="auto">
            <a:xfrm>
              <a:off x="2073067" y="3364098"/>
              <a:ext cx="121267" cy="14005"/>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81" name="Rectangle 1021"/>
            <p:cNvSpPr>
              <a:spLocks noChangeArrowheads="1"/>
            </p:cNvSpPr>
            <p:nvPr/>
          </p:nvSpPr>
          <p:spPr bwMode="auto">
            <a:xfrm>
              <a:off x="2232130" y="3370322"/>
              <a:ext cx="15749" cy="38902"/>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82" name="Rectangle 1023"/>
            <p:cNvSpPr>
              <a:spLocks noChangeArrowheads="1"/>
            </p:cNvSpPr>
            <p:nvPr/>
          </p:nvSpPr>
          <p:spPr bwMode="auto">
            <a:xfrm>
              <a:off x="2331348" y="3423228"/>
              <a:ext cx="14174" cy="63799"/>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83" name="Rectangle 1024"/>
            <p:cNvSpPr>
              <a:spLocks noChangeArrowheads="1"/>
            </p:cNvSpPr>
            <p:nvPr/>
          </p:nvSpPr>
          <p:spPr bwMode="auto">
            <a:xfrm>
              <a:off x="2337648" y="3480802"/>
              <a:ext cx="31498" cy="14005"/>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84" name="Rectangle 1025"/>
            <p:cNvSpPr>
              <a:spLocks noChangeArrowheads="1"/>
            </p:cNvSpPr>
            <p:nvPr/>
          </p:nvSpPr>
          <p:spPr bwMode="auto">
            <a:xfrm>
              <a:off x="2361271" y="3487026"/>
              <a:ext cx="14174" cy="1557"/>
            </a:xfrm>
            <a:prstGeom prst="rect">
              <a:avLst/>
            </a:prstGeom>
            <a:solidFill>
              <a:schemeClr val="accent1"/>
            </a:solidFill>
            <a:ln w="7938">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85" name="Rectangle 1026"/>
            <p:cNvSpPr>
              <a:spLocks noChangeArrowheads="1"/>
            </p:cNvSpPr>
            <p:nvPr/>
          </p:nvSpPr>
          <p:spPr bwMode="auto">
            <a:xfrm>
              <a:off x="2375445" y="3513479"/>
              <a:ext cx="45672" cy="12448"/>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86" name="Rectangle 1027"/>
            <p:cNvSpPr>
              <a:spLocks noChangeArrowheads="1"/>
            </p:cNvSpPr>
            <p:nvPr/>
          </p:nvSpPr>
          <p:spPr bwMode="auto">
            <a:xfrm>
              <a:off x="2414817" y="3519703"/>
              <a:ext cx="14174" cy="38902"/>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87" name="Rectangle 1028"/>
            <p:cNvSpPr>
              <a:spLocks noChangeArrowheads="1"/>
            </p:cNvSpPr>
            <p:nvPr/>
          </p:nvSpPr>
          <p:spPr bwMode="auto">
            <a:xfrm>
              <a:off x="2421116" y="3552380"/>
              <a:ext cx="7875" cy="12448"/>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88" name="Rectangle 1029"/>
            <p:cNvSpPr>
              <a:spLocks noChangeArrowheads="1"/>
            </p:cNvSpPr>
            <p:nvPr/>
          </p:nvSpPr>
          <p:spPr bwMode="auto">
            <a:xfrm>
              <a:off x="2482537" y="3552380"/>
              <a:ext cx="15749" cy="12448"/>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89" name="Rectangle 1030"/>
            <p:cNvSpPr>
              <a:spLocks noChangeArrowheads="1"/>
            </p:cNvSpPr>
            <p:nvPr/>
          </p:nvSpPr>
          <p:spPr bwMode="auto">
            <a:xfrm>
              <a:off x="2490411" y="3558605"/>
              <a:ext cx="14174" cy="38902"/>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90" name="Rectangle 1031"/>
            <p:cNvSpPr>
              <a:spLocks noChangeArrowheads="1"/>
            </p:cNvSpPr>
            <p:nvPr/>
          </p:nvSpPr>
          <p:spPr bwMode="auto">
            <a:xfrm>
              <a:off x="2498286" y="3591281"/>
              <a:ext cx="22048" cy="12448"/>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91" name="Rectangle 1032"/>
            <p:cNvSpPr>
              <a:spLocks noChangeArrowheads="1"/>
            </p:cNvSpPr>
            <p:nvPr/>
          </p:nvSpPr>
          <p:spPr bwMode="auto">
            <a:xfrm>
              <a:off x="2512460" y="3597505"/>
              <a:ext cx="15749" cy="12448"/>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92" name="Rectangle 1033"/>
            <p:cNvSpPr>
              <a:spLocks noChangeArrowheads="1"/>
            </p:cNvSpPr>
            <p:nvPr/>
          </p:nvSpPr>
          <p:spPr bwMode="auto">
            <a:xfrm>
              <a:off x="2542383" y="3630183"/>
              <a:ext cx="69295" cy="12448"/>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93" name="Rectangle 1034"/>
            <p:cNvSpPr>
              <a:spLocks noChangeArrowheads="1"/>
            </p:cNvSpPr>
            <p:nvPr/>
          </p:nvSpPr>
          <p:spPr bwMode="auto">
            <a:xfrm>
              <a:off x="2603803" y="3636407"/>
              <a:ext cx="15749" cy="32678"/>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94" name="Rectangle 1035"/>
            <p:cNvSpPr>
              <a:spLocks noChangeArrowheads="1"/>
            </p:cNvSpPr>
            <p:nvPr/>
          </p:nvSpPr>
          <p:spPr bwMode="auto">
            <a:xfrm>
              <a:off x="2663649" y="3669084"/>
              <a:ext cx="77170" cy="12448"/>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95" name="Rectangle 1036"/>
            <p:cNvSpPr>
              <a:spLocks noChangeArrowheads="1"/>
            </p:cNvSpPr>
            <p:nvPr/>
          </p:nvSpPr>
          <p:spPr bwMode="auto">
            <a:xfrm>
              <a:off x="2732944" y="3675308"/>
              <a:ext cx="14174" cy="26453"/>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96" name="Rectangle 1037"/>
            <p:cNvSpPr>
              <a:spLocks noChangeArrowheads="1"/>
            </p:cNvSpPr>
            <p:nvPr/>
          </p:nvSpPr>
          <p:spPr bwMode="auto">
            <a:xfrm>
              <a:off x="2786490" y="3707985"/>
              <a:ext cx="59846" cy="12448"/>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97" name="Rectangle 1038"/>
            <p:cNvSpPr>
              <a:spLocks noChangeArrowheads="1"/>
            </p:cNvSpPr>
            <p:nvPr/>
          </p:nvSpPr>
          <p:spPr bwMode="auto">
            <a:xfrm>
              <a:off x="2838462" y="3714210"/>
              <a:ext cx="15749" cy="38902"/>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98" name="Rectangle 1039"/>
            <p:cNvSpPr>
              <a:spLocks noChangeArrowheads="1"/>
            </p:cNvSpPr>
            <p:nvPr/>
          </p:nvSpPr>
          <p:spPr bwMode="auto">
            <a:xfrm>
              <a:off x="2884133" y="3759335"/>
              <a:ext cx="15749" cy="45126"/>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699" name="Rectangle 1040"/>
            <p:cNvSpPr>
              <a:spLocks noChangeArrowheads="1"/>
            </p:cNvSpPr>
            <p:nvPr/>
          </p:nvSpPr>
          <p:spPr bwMode="auto">
            <a:xfrm>
              <a:off x="2892008" y="3798236"/>
              <a:ext cx="15749" cy="12448"/>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700" name="Rectangle 1041"/>
            <p:cNvSpPr>
              <a:spLocks noChangeArrowheads="1"/>
            </p:cNvSpPr>
            <p:nvPr/>
          </p:nvSpPr>
          <p:spPr bwMode="auto">
            <a:xfrm>
              <a:off x="2899882" y="3804460"/>
              <a:ext cx="14174" cy="32678"/>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701" name="Rectangle 1042"/>
            <p:cNvSpPr>
              <a:spLocks noChangeArrowheads="1"/>
            </p:cNvSpPr>
            <p:nvPr/>
          </p:nvSpPr>
          <p:spPr bwMode="auto">
            <a:xfrm>
              <a:off x="2945554" y="3843361"/>
              <a:ext cx="22048" cy="14005"/>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702" name="Rectangle 1043"/>
            <p:cNvSpPr>
              <a:spLocks noChangeArrowheads="1"/>
            </p:cNvSpPr>
            <p:nvPr/>
          </p:nvSpPr>
          <p:spPr bwMode="auto">
            <a:xfrm>
              <a:off x="2967603" y="3843361"/>
              <a:ext cx="91343" cy="14005"/>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703" name="Rectangle 1044"/>
            <p:cNvSpPr>
              <a:spLocks noChangeArrowheads="1"/>
            </p:cNvSpPr>
            <p:nvPr/>
          </p:nvSpPr>
          <p:spPr bwMode="auto">
            <a:xfrm>
              <a:off x="3112492" y="3843361"/>
              <a:ext cx="113392" cy="14005"/>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704" name="Rectangle 1045"/>
            <p:cNvSpPr>
              <a:spLocks noChangeArrowheads="1"/>
            </p:cNvSpPr>
            <p:nvPr/>
          </p:nvSpPr>
          <p:spPr bwMode="auto">
            <a:xfrm>
              <a:off x="3279430" y="3843361"/>
              <a:ext cx="121267" cy="14005"/>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705" name="Rectangle 1011"/>
            <p:cNvSpPr>
              <a:spLocks noChangeArrowheads="1"/>
            </p:cNvSpPr>
            <p:nvPr/>
          </p:nvSpPr>
          <p:spPr bwMode="auto">
            <a:xfrm>
              <a:off x="1814786" y="3066893"/>
              <a:ext cx="15749" cy="63799"/>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706" name="Rectangle 1022"/>
            <p:cNvSpPr>
              <a:spLocks noChangeArrowheads="1"/>
            </p:cNvSpPr>
            <p:nvPr/>
          </p:nvSpPr>
          <p:spPr bwMode="auto">
            <a:xfrm>
              <a:off x="2240005" y="3403000"/>
              <a:ext cx="75595" cy="14005"/>
            </a:xfrm>
            <a:prstGeom prst="rect">
              <a:avLst/>
            </a:prstGeom>
            <a:solidFill>
              <a:schemeClr val="accent3"/>
            </a:solidFill>
            <a:ln w="7938">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ＭＳ Ｐゴシック" pitchFamily="34" charset="-128"/>
                <a:cs typeface="+mn-cs"/>
              </a:endParaRPr>
            </a:p>
          </p:txBody>
        </p:sp>
        <p:sp>
          <p:nvSpPr>
            <p:cNvPr id="707" name="Freeform 706"/>
            <p:cNvSpPr/>
            <p:nvPr/>
          </p:nvSpPr>
          <p:spPr>
            <a:xfrm>
              <a:off x="1271588" y="2218831"/>
              <a:ext cx="2733675" cy="1185862"/>
            </a:xfrm>
            <a:custGeom>
              <a:avLst/>
              <a:gdLst>
                <a:gd name="connsiteX0" fmla="*/ 0 w 2733675"/>
                <a:gd name="connsiteY0" fmla="*/ 0 h 1176337"/>
                <a:gd name="connsiteX1" fmla="*/ 52387 w 2733675"/>
                <a:gd name="connsiteY1" fmla="*/ 52387 h 1176337"/>
                <a:gd name="connsiteX2" fmla="*/ 90487 w 2733675"/>
                <a:gd name="connsiteY2" fmla="*/ 90487 h 1176337"/>
                <a:gd name="connsiteX3" fmla="*/ 90487 w 2733675"/>
                <a:gd name="connsiteY3" fmla="*/ 123825 h 1176337"/>
                <a:gd name="connsiteX4" fmla="*/ 280987 w 2733675"/>
                <a:gd name="connsiteY4" fmla="*/ 123825 h 1176337"/>
                <a:gd name="connsiteX5" fmla="*/ 280987 w 2733675"/>
                <a:gd name="connsiteY5" fmla="*/ 185737 h 1176337"/>
                <a:gd name="connsiteX6" fmla="*/ 304800 w 2733675"/>
                <a:gd name="connsiteY6" fmla="*/ 185737 h 1176337"/>
                <a:gd name="connsiteX7" fmla="*/ 304800 w 2733675"/>
                <a:gd name="connsiteY7" fmla="*/ 261937 h 1176337"/>
                <a:gd name="connsiteX8" fmla="*/ 342900 w 2733675"/>
                <a:gd name="connsiteY8" fmla="*/ 261937 h 1176337"/>
                <a:gd name="connsiteX9" fmla="*/ 342900 w 2733675"/>
                <a:gd name="connsiteY9" fmla="*/ 304800 h 1176337"/>
                <a:gd name="connsiteX10" fmla="*/ 361950 w 2733675"/>
                <a:gd name="connsiteY10" fmla="*/ 304800 h 1176337"/>
                <a:gd name="connsiteX11" fmla="*/ 361950 w 2733675"/>
                <a:gd name="connsiteY11" fmla="*/ 381000 h 1176337"/>
                <a:gd name="connsiteX12" fmla="*/ 385762 w 2733675"/>
                <a:gd name="connsiteY12" fmla="*/ 381000 h 1176337"/>
                <a:gd name="connsiteX13" fmla="*/ 385762 w 2733675"/>
                <a:gd name="connsiteY13" fmla="*/ 433387 h 1176337"/>
                <a:gd name="connsiteX14" fmla="*/ 423862 w 2733675"/>
                <a:gd name="connsiteY14" fmla="*/ 433387 h 1176337"/>
                <a:gd name="connsiteX15" fmla="*/ 423862 w 2733675"/>
                <a:gd name="connsiteY15" fmla="*/ 466725 h 1176337"/>
                <a:gd name="connsiteX16" fmla="*/ 461962 w 2733675"/>
                <a:gd name="connsiteY16" fmla="*/ 466725 h 1176337"/>
                <a:gd name="connsiteX17" fmla="*/ 461962 w 2733675"/>
                <a:gd name="connsiteY17" fmla="*/ 519112 h 1176337"/>
                <a:gd name="connsiteX18" fmla="*/ 485775 w 2733675"/>
                <a:gd name="connsiteY18" fmla="*/ 519112 h 1176337"/>
                <a:gd name="connsiteX19" fmla="*/ 485775 w 2733675"/>
                <a:gd name="connsiteY19" fmla="*/ 609600 h 1176337"/>
                <a:gd name="connsiteX20" fmla="*/ 509587 w 2733675"/>
                <a:gd name="connsiteY20" fmla="*/ 609600 h 1176337"/>
                <a:gd name="connsiteX21" fmla="*/ 509587 w 2733675"/>
                <a:gd name="connsiteY21" fmla="*/ 714375 h 1176337"/>
                <a:gd name="connsiteX22" fmla="*/ 542925 w 2733675"/>
                <a:gd name="connsiteY22" fmla="*/ 714375 h 1176337"/>
                <a:gd name="connsiteX23" fmla="*/ 542925 w 2733675"/>
                <a:gd name="connsiteY23" fmla="*/ 800100 h 1176337"/>
                <a:gd name="connsiteX24" fmla="*/ 619125 w 2733675"/>
                <a:gd name="connsiteY24" fmla="*/ 800100 h 1176337"/>
                <a:gd name="connsiteX25" fmla="*/ 619125 w 2733675"/>
                <a:gd name="connsiteY25" fmla="*/ 842962 h 1176337"/>
                <a:gd name="connsiteX26" fmla="*/ 752475 w 2733675"/>
                <a:gd name="connsiteY26" fmla="*/ 842962 h 1176337"/>
                <a:gd name="connsiteX27" fmla="*/ 752475 w 2733675"/>
                <a:gd name="connsiteY27" fmla="*/ 881062 h 1176337"/>
                <a:gd name="connsiteX28" fmla="*/ 838200 w 2733675"/>
                <a:gd name="connsiteY28" fmla="*/ 881062 h 1176337"/>
                <a:gd name="connsiteX29" fmla="*/ 838200 w 2733675"/>
                <a:gd name="connsiteY29" fmla="*/ 928687 h 1176337"/>
                <a:gd name="connsiteX30" fmla="*/ 1071562 w 2733675"/>
                <a:gd name="connsiteY30" fmla="*/ 928687 h 1176337"/>
                <a:gd name="connsiteX31" fmla="*/ 1071562 w 2733675"/>
                <a:gd name="connsiteY31" fmla="*/ 981075 h 1176337"/>
                <a:gd name="connsiteX32" fmla="*/ 1328737 w 2733675"/>
                <a:gd name="connsiteY32" fmla="*/ 981075 h 1176337"/>
                <a:gd name="connsiteX33" fmla="*/ 1328737 w 2733675"/>
                <a:gd name="connsiteY33" fmla="*/ 1004887 h 1176337"/>
                <a:gd name="connsiteX34" fmla="*/ 1514475 w 2733675"/>
                <a:gd name="connsiteY34" fmla="*/ 1004887 h 1176337"/>
                <a:gd name="connsiteX35" fmla="*/ 1514475 w 2733675"/>
                <a:gd name="connsiteY35" fmla="*/ 1047750 h 1176337"/>
                <a:gd name="connsiteX36" fmla="*/ 1581150 w 2733675"/>
                <a:gd name="connsiteY36" fmla="*/ 1047750 h 1176337"/>
                <a:gd name="connsiteX37" fmla="*/ 1581150 w 2733675"/>
                <a:gd name="connsiteY37" fmla="*/ 1081087 h 1176337"/>
                <a:gd name="connsiteX38" fmla="*/ 2224087 w 2733675"/>
                <a:gd name="connsiteY38" fmla="*/ 1081087 h 1176337"/>
                <a:gd name="connsiteX39" fmla="*/ 2224087 w 2733675"/>
                <a:gd name="connsiteY39" fmla="*/ 1176337 h 1176337"/>
                <a:gd name="connsiteX40" fmla="*/ 2733675 w 2733675"/>
                <a:gd name="connsiteY40" fmla="*/ 1176337 h 117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33675" h="1176337">
                  <a:moveTo>
                    <a:pt x="0" y="0"/>
                  </a:moveTo>
                  <a:lnTo>
                    <a:pt x="52387" y="52387"/>
                  </a:lnTo>
                  <a:lnTo>
                    <a:pt x="90487" y="90487"/>
                  </a:lnTo>
                  <a:lnTo>
                    <a:pt x="90487" y="123825"/>
                  </a:lnTo>
                  <a:lnTo>
                    <a:pt x="280987" y="123825"/>
                  </a:lnTo>
                  <a:lnTo>
                    <a:pt x="280987" y="185737"/>
                  </a:lnTo>
                  <a:lnTo>
                    <a:pt x="304800" y="185737"/>
                  </a:lnTo>
                  <a:lnTo>
                    <a:pt x="304800" y="261937"/>
                  </a:lnTo>
                  <a:lnTo>
                    <a:pt x="342900" y="261937"/>
                  </a:lnTo>
                  <a:lnTo>
                    <a:pt x="342900" y="304800"/>
                  </a:lnTo>
                  <a:lnTo>
                    <a:pt x="361950" y="304800"/>
                  </a:lnTo>
                  <a:lnTo>
                    <a:pt x="361950" y="381000"/>
                  </a:lnTo>
                  <a:lnTo>
                    <a:pt x="385762" y="381000"/>
                  </a:lnTo>
                  <a:lnTo>
                    <a:pt x="385762" y="433387"/>
                  </a:lnTo>
                  <a:lnTo>
                    <a:pt x="423862" y="433387"/>
                  </a:lnTo>
                  <a:lnTo>
                    <a:pt x="423862" y="466725"/>
                  </a:lnTo>
                  <a:lnTo>
                    <a:pt x="461962" y="466725"/>
                  </a:lnTo>
                  <a:lnTo>
                    <a:pt x="461962" y="519112"/>
                  </a:lnTo>
                  <a:lnTo>
                    <a:pt x="485775" y="519112"/>
                  </a:lnTo>
                  <a:lnTo>
                    <a:pt x="485775" y="609600"/>
                  </a:lnTo>
                  <a:lnTo>
                    <a:pt x="509587" y="609600"/>
                  </a:lnTo>
                  <a:lnTo>
                    <a:pt x="509587" y="714375"/>
                  </a:lnTo>
                  <a:lnTo>
                    <a:pt x="542925" y="714375"/>
                  </a:lnTo>
                  <a:lnTo>
                    <a:pt x="542925" y="800100"/>
                  </a:lnTo>
                  <a:lnTo>
                    <a:pt x="619125" y="800100"/>
                  </a:lnTo>
                  <a:lnTo>
                    <a:pt x="619125" y="842962"/>
                  </a:lnTo>
                  <a:lnTo>
                    <a:pt x="752475" y="842962"/>
                  </a:lnTo>
                  <a:lnTo>
                    <a:pt x="752475" y="881062"/>
                  </a:lnTo>
                  <a:lnTo>
                    <a:pt x="838200" y="881062"/>
                  </a:lnTo>
                  <a:lnTo>
                    <a:pt x="838200" y="928687"/>
                  </a:lnTo>
                  <a:lnTo>
                    <a:pt x="1071562" y="928687"/>
                  </a:lnTo>
                  <a:lnTo>
                    <a:pt x="1071562" y="981075"/>
                  </a:lnTo>
                  <a:lnTo>
                    <a:pt x="1328737" y="981075"/>
                  </a:lnTo>
                  <a:lnTo>
                    <a:pt x="1328737" y="1004887"/>
                  </a:lnTo>
                  <a:lnTo>
                    <a:pt x="1514475" y="1004887"/>
                  </a:lnTo>
                  <a:lnTo>
                    <a:pt x="1514475" y="1047750"/>
                  </a:lnTo>
                  <a:lnTo>
                    <a:pt x="1581150" y="1047750"/>
                  </a:lnTo>
                  <a:lnTo>
                    <a:pt x="1581150" y="1081087"/>
                  </a:lnTo>
                  <a:lnTo>
                    <a:pt x="2224087" y="1081087"/>
                  </a:lnTo>
                  <a:lnTo>
                    <a:pt x="2224087" y="1176337"/>
                  </a:lnTo>
                  <a:lnTo>
                    <a:pt x="2733675" y="1176337"/>
                  </a:lnTo>
                </a:path>
              </a:pathLst>
            </a:custGeom>
            <a:noFill/>
            <a:ln w="19050" cap="flat" cmpd="sng" algn="ctr">
              <a:solidFill>
                <a:schemeClr val="accent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08" name="TextBox 707"/>
          <p:cNvSpPr txBox="1"/>
          <p:nvPr/>
        </p:nvSpPr>
        <p:spPr>
          <a:xfrm rot="16200000">
            <a:off x="4102848" y="3027558"/>
            <a:ext cx="1357166" cy="276999"/>
          </a:xfrm>
          <a:prstGeom prst="rect">
            <a:avLst/>
          </a:prstGeom>
          <a:noFill/>
        </p:spPr>
        <p:txBody>
          <a:bodyPr wrap="none" rtlCol="0">
            <a:spAutoFit/>
          </a:bodyPr>
          <a:lstStyle/>
          <a:p>
            <a:pPr algn="ctr" defTabSz="457200"/>
            <a:r>
              <a:rPr lang="en-US" sz="1200" b="1" dirty="0">
                <a:solidFill>
                  <a:prstClr val="black"/>
                </a:solidFill>
                <a:latin typeface="Calibri"/>
                <a:ea typeface="ＭＳ Ｐゴシック" pitchFamily="34" charset="-128"/>
                <a:cs typeface="+mn-cs"/>
              </a:rPr>
              <a:t>Overall survival, %</a:t>
            </a:r>
          </a:p>
        </p:txBody>
      </p:sp>
      <p:grpSp>
        <p:nvGrpSpPr>
          <p:cNvPr id="709" name="Group 708"/>
          <p:cNvGrpSpPr/>
          <p:nvPr/>
        </p:nvGrpSpPr>
        <p:grpSpPr>
          <a:xfrm>
            <a:off x="7793307" y="1962034"/>
            <a:ext cx="1133589" cy="646331"/>
            <a:chOff x="2967152" y="2294351"/>
            <a:chExt cx="1133589" cy="646331"/>
          </a:xfrm>
        </p:grpSpPr>
        <p:sp>
          <p:nvSpPr>
            <p:cNvPr id="710" name="TextBox 709"/>
            <p:cNvSpPr txBox="1"/>
            <p:nvPr/>
          </p:nvSpPr>
          <p:spPr>
            <a:xfrm>
              <a:off x="3367207" y="2294351"/>
              <a:ext cx="733534" cy="646331"/>
            </a:xfrm>
            <a:prstGeom prst="rect">
              <a:avLst/>
            </a:prstGeom>
            <a:noFill/>
          </p:spPr>
          <p:txBody>
            <a:bodyPr wrap="none" rtlCol="0">
              <a:spAutoFit/>
            </a:bodyPr>
            <a:lstStyle/>
            <a:p>
              <a:pPr defTabSz="457200"/>
              <a:r>
                <a:rPr lang="en-US" sz="1200" dirty="0">
                  <a:solidFill>
                    <a:prstClr val="black"/>
                  </a:solidFill>
                  <a:latin typeface="Calibri"/>
                  <a:ea typeface="ＭＳ Ｐゴシック" pitchFamily="34" charset="-128"/>
                  <a:cs typeface="+mn-cs"/>
                </a:rPr>
                <a:t>Strong</a:t>
              </a:r>
              <a:br>
                <a:rPr lang="en-US" sz="1200" dirty="0">
                  <a:solidFill>
                    <a:prstClr val="black"/>
                  </a:solidFill>
                  <a:latin typeface="Calibri"/>
                  <a:ea typeface="ＭＳ Ｐゴシック" pitchFamily="34" charset="-128"/>
                  <a:cs typeface="+mn-cs"/>
                </a:rPr>
              </a:br>
              <a:r>
                <a:rPr lang="en-US" sz="1200" dirty="0">
                  <a:solidFill>
                    <a:prstClr val="black"/>
                  </a:solidFill>
                  <a:latin typeface="Calibri"/>
                  <a:ea typeface="ＭＳ Ｐゴシック" pitchFamily="34" charset="-128"/>
                  <a:cs typeface="+mn-cs"/>
                </a:rPr>
                <a:t>Weak</a:t>
              </a:r>
              <a:br>
                <a:rPr lang="en-US" sz="1200" dirty="0">
                  <a:solidFill>
                    <a:prstClr val="black"/>
                  </a:solidFill>
                  <a:latin typeface="Calibri"/>
                  <a:ea typeface="ＭＳ Ｐゴシック" pitchFamily="34" charset="-128"/>
                  <a:cs typeface="+mn-cs"/>
                </a:rPr>
              </a:br>
              <a:r>
                <a:rPr lang="en-US" sz="1200" dirty="0">
                  <a:solidFill>
                    <a:prstClr val="black"/>
                  </a:solidFill>
                  <a:latin typeface="Calibri"/>
                  <a:ea typeface="ＭＳ Ｐゴシック" pitchFamily="34" charset="-128"/>
                  <a:cs typeface="+mn-cs"/>
                </a:rPr>
                <a:t>Negative</a:t>
              </a:r>
            </a:p>
          </p:txBody>
        </p:sp>
        <p:cxnSp>
          <p:nvCxnSpPr>
            <p:cNvPr id="711" name="Straight Connector 710"/>
            <p:cNvCxnSpPr/>
            <p:nvPr/>
          </p:nvCxnSpPr>
          <p:spPr>
            <a:xfrm flipH="1">
              <a:off x="2967153" y="2454351"/>
              <a:ext cx="457200" cy="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712" name="Straight Connector 711"/>
            <p:cNvCxnSpPr/>
            <p:nvPr/>
          </p:nvCxnSpPr>
          <p:spPr>
            <a:xfrm flipH="1">
              <a:off x="2967153" y="2637231"/>
              <a:ext cx="457200" cy="0"/>
            </a:xfrm>
            <a:prstGeom prst="line">
              <a:avLst/>
            </a:prstGeom>
            <a:ln w="19050">
              <a:solidFill>
                <a:schemeClr val="accent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13" name="Straight Connector 712"/>
            <p:cNvCxnSpPr/>
            <p:nvPr/>
          </p:nvCxnSpPr>
          <p:spPr>
            <a:xfrm flipH="1">
              <a:off x="2967152" y="2810967"/>
              <a:ext cx="457200" cy="0"/>
            </a:xfrm>
            <a:prstGeom prst="line">
              <a:avLst/>
            </a:prstGeom>
            <a:ln w="19050">
              <a:solidFill>
                <a:schemeClr val="accent3"/>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714" name="Group 713"/>
          <p:cNvGrpSpPr/>
          <p:nvPr/>
        </p:nvGrpSpPr>
        <p:grpSpPr>
          <a:xfrm>
            <a:off x="4837176" y="2166423"/>
            <a:ext cx="3814504" cy="2994570"/>
            <a:chOff x="4788024" y="2100894"/>
            <a:chExt cx="3814504" cy="2994570"/>
          </a:xfrm>
        </p:grpSpPr>
        <p:sp>
          <p:nvSpPr>
            <p:cNvPr id="715" name="TextBox 714"/>
            <p:cNvSpPr txBox="1"/>
            <p:nvPr/>
          </p:nvSpPr>
          <p:spPr>
            <a:xfrm>
              <a:off x="5080113" y="3989697"/>
              <a:ext cx="263214" cy="276999"/>
            </a:xfrm>
            <a:prstGeom prst="rect">
              <a:avLst/>
            </a:prstGeom>
            <a:noFill/>
          </p:spPr>
          <p:txBody>
            <a:bodyPr wrap="none" rtlCol="0">
              <a:spAutoFit/>
            </a:bodyPr>
            <a:lstStyle/>
            <a:p>
              <a:pPr algn="ctr" defTabSz="457200"/>
              <a:r>
                <a:rPr lang="en-US" sz="1200" dirty="0">
                  <a:solidFill>
                    <a:prstClr val="black"/>
                  </a:solidFill>
                  <a:latin typeface="Calibri"/>
                  <a:ea typeface="ＭＳ Ｐゴシック" pitchFamily="34" charset="-128"/>
                  <a:cs typeface="+mn-cs"/>
                </a:rPr>
                <a:t>0</a:t>
              </a:r>
            </a:p>
          </p:txBody>
        </p:sp>
        <p:sp>
          <p:nvSpPr>
            <p:cNvPr id="716" name="TextBox 715"/>
            <p:cNvSpPr txBox="1"/>
            <p:nvPr/>
          </p:nvSpPr>
          <p:spPr>
            <a:xfrm>
              <a:off x="5532062" y="3989697"/>
              <a:ext cx="263214" cy="276999"/>
            </a:xfrm>
            <a:prstGeom prst="rect">
              <a:avLst/>
            </a:prstGeom>
            <a:noFill/>
          </p:spPr>
          <p:txBody>
            <a:bodyPr wrap="none" rtlCol="0">
              <a:spAutoFit/>
            </a:bodyPr>
            <a:lstStyle/>
            <a:p>
              <a:pPr algn="ctr" defTabSz="457200"/>
              <a:r>
                <a:rPr lang="en-US" sz="1200" dirty="0">
                  <a:solidFill>
                    <a:prstClr val="black"/>
                  </a:solidFill>
                  <a:latin typeface="Calibri"/>
                  <a:ea typeface="ＭＳ Ｐゴシック" pitchFamily="34" charset="-128"/>
                  <a:cs typeface="+mn-cs"/>
                </a:rPr>
                <a:t>2</a:t>
              </a:r>
            </a:p>
          </p:txBody>
        </p:sp>
        <p:sp>
          <p:nvSpPr>
            <p:cNvPr id="717" name="TextBox 716"/>
            <p:cNvSpPr txBox="1"/>
            <p:nvPr/>
          </p:nvSpPr>
          <p:spPr>
            <a:xfrm>
              <a:off x="5986949" y="3989697"/>
              <a:ext cx="263214" cy="276999"/>
            </a:xfrm>
            <a:prstGeom prst="rect">
              <a:avLst/>
            </a:prstGeom>
            <a:noFill/>
          </p:spPr>
          <p:txBody>
            <a:bodyPr wrap="none" rtlCol="0">
              <a:spAutoFit/>
            </a:bodyPr>
            <a:lstStyle/>
            <a:p>
              <a:pPr algn="ctr" defTabSz="457200"/>
              <a:r>
                <a:rPr lang="en-US" sz="1200" dirty="0">
                  <a:solidFill>
                    <a:prstClr val="black"/>
                  </a:solidFill>
                  <a:latin typeface="Calibri"/>
                  <a:ea typeface="ＭＳ Ｐゴシック" pitchFamily="34" charset="-128"/>
                  <a:cs typeface="+mn-cs"/>
                </a:rPr>
                <a:t>4</a:t>
              </a:r>
            </a:p>
          </p:txBody>
        </p:sp>
        <p:sp>
          <p:nvSpPr>
            <p:cNvPr id="718" name="TextBox 717"/>
            <p:cNvSpPr txBox="1"/>
            <p:nvPr/>
          </p:nvSpPr>
          <p:spPr>
            <a:xfrm>
              <a:off x="6448423" y="3989697"/>
              <a:ext cx="263214" cy="276999"/>
            </a:xfrm>
            <a:prstGeom prst="rect">
              <a:avLst/>
            </a:prstGeom>
            <a:noFill/>
          </p:spPr>
          <p:txBody>
            <a:bodyPr wrap="none" rtlCol="0">
              <a:spAutoFit/>
            </a:bodyPr>
            <a:lstStyle/>
            <a:p>
              <a:pPr algn="ctr" defTabSz="457200"/>
              <a:r>
                <a:rPr lang="en-US" sz="1200" dirty="0">
                  <a:solidFill>
                    <a:prstClr val="black"/>
                  </a:solidFill>
                  <a:latin typeface="Calibri"/>
                  <a:ea typeface="ＭＳ Ｐゴシック" pitchFamily="34" charset="-128"/>
                  <a:cs typeface="+mn-cs"/>
                </a:rPr>
                <a:t>6</a:t>
              </a:r>
            </a:p>
          </p:txBody>
        </p:sp>
        <p:sp>
          <p:nvSpPr>
            <p:cNvPr id="719" name="TextBox 718"/>
            <p:cNvSpPr txBox="1"/>
            <p:nvPr/>
          </p:nvSpPr>
          <p:spPr>
            <a:xfrm>
              <a:off x="6912838" y="3989697"/>
              <a:ext cx="263214" cy="276999"/>
            </a:xfrm>
            <a:prstGeom prst="rect">
              <a:avLst/>
            </a:prstGeom>
            <a:noFill/>
          </p:spPr>
          <p:txBody>
            <a:bodyPr wrap="none" rtlCol="0">
              <a:spAutoFit/>
            </a:bodyPr>
            <a:lstStyle/>
            <a:p>
              <a:pPr algn="ctr" defTabSz="457200"/>
              <a:r>
                <a:rPr lang="en-US" sz="1200" dirty="0">
                  <a:solidFill>
                    <a:prstClr val="black"/>
                  </a:solidFill>
                  <a:latin typeface="Calibri"/>
                  <a:ea typeface="ＭＳ Ｐゴシック" pitchFamily="34" charset="-128"/>
                  <a:cs typeface="+mn-cs"/>
                </a:rPr>
                <a:t>8</a:t>
              </a:r>
            </a:p>
          </p:txBody>
        </p:sp>
        <p:sp>
          <p:nvSpPr>
            <p:cNvPr id="720" name="TextBox 719"/>
            <p:cNvSpPr txBox="1"/>
            <p:nvPr/>
          </p:nvSpPr>
          <p:spPr>
            <a:xfrm>
              <a:off x="7333218" y="3989697"/>
              <a:ext cx="341761" cy="276999"/>
            </a:xfrm>
            <a:prstGeom prst="rect">
              <a:avLst/>
            </a:prstGeom>
            <a:noFill/>
          </p:spPr>
          <p:txBody>
            <a:bodyPr wrap="none" rtlCol="0">
              <a:spAutoFit/>
            </a:bodyPr>
            <a:lstStyle/>
            <a:p>
              <a:pPr algn="ctr" defTabSz="457200"/>
              <a:r>
                <a:rPr lang="en-US" sz="1200" dirty="0">
                  <a:solidFill>
                    <a:prstClr val="black"/>
                  </a:solidFill>
                  <a:latin typeface="Calibri"/>
                  <a:ea typeface="ＭＳ Ｐゴシック" pitchFamily="34" charset="-128"/>
                  <a:cs typeface="+mn-cs"/>
                </a:rPr>
                <a:t>10</a:t>
              </a:r>
            </a:p>
          </p:txBody>
        </p:sp>
        <p:sp>
          <p:nvSpPr>
            <p:cNvPr id="722" name="TextBox 721"/>
            <p:cNvSpPr txBox="1"/>
            <p:nvPr/>
          </p:nvSpPr>
          <p:spPr>
            <a:xfrm>
              <a:off x="4788024" y="2100894"/>
              <a:ext cx="420308" cy="276999"/>
            </a:xfrm>
            <a:prstGeom prst="rect">
              <a:avLst/>
            </a:prstGeom>
            <a:noFill/>
          </p:spPr>
          <p:txBody>
            <a:bodyPr wrap="none" rtlCol="0">
              <a:spAutoFit/>
            </a:bodyPr>
            <a:lstStyle/>
            <a:p>
              <a:pPr algn="r" defTabSz="457200"/>
              <a:r>
                <a:rPr lang="en-US" sz="1200" dirty="0">
                  <a:solidFill>
                    <a:prstClr val="black"/>
                  </a:solidFill>
                  <a:latin typeface="Calibri"/>
                  <a:ea typeface="ＭＳ Ｐゴシック" pitchFamily="34" charset="-128"/>
                  <a:cs typeface="+mn-cs"/>
                </a:rPr>
                <a:t>100</a:t>
              </a:r>
            </a:p>
          </p:txBody>
        </p:sp>
        <p:sp>
          <p:nvSpPr>
            <p:cNvPr id="724" name="TextBox 723"/>
            <p:cNvSpPr txBox="1"/>
            <p:nvPr/>
          </p:nvSpPr>
          <p:spPr>
            <a:xfrm>
              <a:off x="4866573" y="2446891"/>
              <a:ext cx="341760" cy="276999"/>
            </a:xfrm>
            <a:prstGeom prst="rect">
              <a:avLst/>
            </a:prstGeom>
            <a:noFill/>
          </p:spPr>
          <p:txBody>
            <a:bodyPr wrap="none" rtlCol="0">
              <a:spAutoFit/>
            </a:bodyPr>
            <a:lstStyle/>
            <a:p>
              <a:pPr algn="r" defTabSz="457200"/>
              <a:r>
                <a:rPr lang="en-US" sz="1200" dirty="0">
                  <a:solidFill>
                    <a:prstClr val="black"/>
                  </a:solidFill>
                  <a:latin typeface="Calibri"/>
                  <a:ea typeface="ＭＳ Ｐゴシック" pitchFamily="34" charset="-128"/>
                  <a:cs typeface="+mn-cs"/>
                </a:rPr>
                <a:t>80</a:t>
              </a:r>
            </a:p>
          </p:txBody>
        </p:sp>
        <p:sp>
          <p:nvSpPr>
            <p:cNvPr id="726" name="TextBox 725"/>
            <p:cNvSpPr txBox="1"/>
            <p:nvPr/>
          </p:nvSpPr>
          <p:spPr>
            <a:xfrm>
              <a:off x="4866573" y="2787216"/>
              <a:ext cx="341760" cy="276999"/>
            </a:xfrm>
            <a:prstGeom prst="rect">
              <a:avLst/>
            </a:prstGeom>
            <a:noFill/>
          </p:spPr>
          <p:txBody>
            <a:bodyPr wrap="none" rtlCol="0">
              <a:spAutoFit/>
            </a:bodyPr>
            <a:lstStyle/>
            <a:p>
              <a:pPr algn="r" defTabSz="457200"/>
              <a:r>
                <a:rPr lang="en-US" sz="1200" dirty="0">
                  <a:solidFill>
                    <a:prstClr val="black"/>
                  </a:solidFill>
                  <a:latin typeface="Calibri"/>
                  <a:ea typeface="ＭＳ Ｐゴシック" pitchFamily="34" charset="-128"/>
                  <a:cs typeface="+mn-cs"/>
                </a:rPr>
                <a:t>60</a:t>
              </a:r>
            </a:p>
          </p:txBody>
        </p:sp>
        <p:sp>
          <p:nvSpPr>
            <p:cNvPr id="728" name="TextBox 727"/>
            <p:cNvSpPr txBox="1"/>
            <p:nvPr/>
          </p:nvSpPr>
          <p:spPr>
            <a:xfrm>
              <a:off x="4866573" y="3144557"/>
              <a:ext cx="341760" cy="276999"/>
            </a:xfrm>
            <a:prstGeom prst="rect">
              <a:avLst/>
            </a:prstGeom>
            <a:noFill/>
          </p:spPr>
          <p:txBody>
            <a:bodyPr wrap="none" rtlCol="0">
              <a:spAutoFit/>
            </a:bodyPr>
            <a:lstStyle/>
            <a:p>
              <a:pPr algn="r" defTabSz="457200"/>
              <a:r>
                <a:rPr lang="en-US" sz="1200" dirty="0">
                  <a:solidFill>
                    <a:prstClr val="black"/>
                  </a:solidFill>
                  <a:latin typeface="Calibri"/>
                  <a:ea typeface="ＭＳ Ｐゴシック" pitchFamily="34" charset="-128"/>
                  <a:cs typeface="+mn-cs"/>
                </a:rPr>
                <a:t>40</a:t>
              </a:r>
            </a:p>
          </p:txBody>
        </p:sp>
        <p:sp>
          <p:nvSpPr>
            <p:cNvPr id="730" name="TextBox 729"/>
            <p:cNvSpPr txBox="1"/>
            <p:nvPr/>
          </p:nvSpPr>
          <p:spPr>
            <a:xfrm>
              <a:off x="4866573" y="3484882"/>
              <a:ext cx="341760" cy="276999"/>
            </a:xfrm>
            <a:prstGeom prst="rect">
              <a:avLst/>
            </a:prstGeom>
            <a:noFill/>
          </p:spPr>
          <p:txBody>
            <a:bodyPr wrap="none" rtlCol="0">
              <a:spAutoFit/>
            </a:bodyPr>
            <a:lstStyle/>
            <a:p>
              <a:pPr algn="r" defTabSz="457200"/>
              <a:r>
                <a:rPr lang="en-US" sz="1200" dirty="0">
                  <a:solidFill>
                    <a:prstClr val="black"/>
                  </a:solidFill>
                  <a:latin typeface="Calibri"/>
                  <a:ea typeface="ＭＳ Ｐゴシック" pitchFamily="34" charset="-128"/>
                  <a:cs typeface="+mn-cs"/>
                </a:rPr>
                <a:t>20</a:t>
              </a:r>
            </a:p>
          </p:txBody>
        </p:sp>
        <p:sp>
          <p:nvSpPr>
            <p:cNvPr id="732" name="TextBox 731"/>
            <p:cNvSpPr txBox="1"/>
            <p:nvPr/>
          </p:nvSpPr>
          <p:spPr>
            <a:xfrm>
              <a:off x="4945118" y="3825207"/>
              <a:ext cx="263214" cy="276999"/>
            </a:xfrm>
            <a:prstGeom prst="rect">
              <a:avLst/>
            </a:prstGeom>
            <a:noFill/>
          </p:spPr>
          <p:txBody>
            <a:bodyPr wrap="none" rtlCol="0">
              <a:spAutoFit/>
            </a:bodyPr>
            <a:lstStyle/>
            <a:p>
              <a:pPr algn="r" defTabSz="457200"/>
              <a:r>
                <a:rPr lang="en-US" sz="1200" dirty="0">
                  <a:solidFill>
                    <a:prstClr val="black"/>
                  </a:solidFill>
                  <a:latin typeface="Calibri"/>
                  <a:ea typeface="ＭＳ Ｐゴシック" pitchFamily="34" charset="-128"/>
                  <a:cs typeface="+mn-cs"/>
                </a:rPr>
                <a:t>0</a:t>
              </a:r>
            </a:p>
          </p:txBody>
        </p:sp>
        <p:sp>
          <p:nvSpPr>
            <p:cNvPr id="733" name="TextBox 732"/>
            <p:cNvSpPr txBox="1"/>
            <p:nvPr/>
          </p:nvSpPr>
          <p:spPr>
            <a:xfrm>
              <a:off x="6266333" y="4199580"/>
              <a:ext cx="1064908" cy="276999"/>
            </a:xfrm>
            <a:prstGeom prst="rect">
              <a:avLst/>
            </a:prstGeom>
            <a:noFill/>
          </p:spPr>
          <p:txBody>
            <a:bodyPr wrap="none" rtlCol="0">
              <a:spAutoFit/>
            </a:bodyPr>
            <a:lstStyle/>
            <a:p>
              <a:pPr algn="ctr" defTabSz="457200"/>
              <a:r>
                <a:rPr lang="en-US" sz="1200" b="1" dirty="0">
                  <a:solidFill>
                    <a:prstClr val="black"/>
                  </a:solidFill>
                  <a:latin typeface="Calibri"/>
                  <a:ea typeface="ＭＳ Ｐゴシック" pitchFamily="34" charset="-128"/>
                  <a:cs typeface="+mn-cs"/>
                </a:rPr>
                <a:t>Time, months</a:t>
              </a:r>
            </a:p>
          </p:txBody>
        </p:sp>
        <p:cxnSp>
          <p:nvCxnSpPr>
            <p:cNvPr id="734" name="Straight Connector 733"/>
            <p:cNvCxnSpPr/>
            <p:nvPr/>
          </p:nvCxnSpPr>
          <p:spPr>
            <a:xfrm>
              <a:off x="5149514" y="2235872"/>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5" name="Straight Connector 734"/>
            <p:cNvCxnSpPr/>
            <p:nvPr/>
          </p:nvCxnSpPr>
          <p:spPr>
            <a:xfrm>
              <a:off x="5149514" y="2409438"/>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6" name="Straight Connector 735"/>
            <p:cNvCxnSpPr/>
            <p:nvPr/>
          </p:nvCxnSpPr>
          <p:spPr>
            <a:xfrm>
              <a:off x="5149514" y="2583004"/>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7" name="Straight Connector 736"/>
            <p:cNvCxnSpPr/>
            <p:nvPr/>
          </p:nvCxnSpPr>
          <p:spPr>
            <a:xfrm>
              <a:off x="5149514" y="2756570"/>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8" name="Straight Connector 737"/>
            <p:cNvCxnSpPr/>
            <p:nvPr/>
          </p:nvCxnSpPr>
          <p:spPr>
            <a:xfrm>
              <a:off x="5149514" y="2930136"/>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9" name="Straight Connector 738"/>
            <p:cNvCxnSpPr/>
            <p:nvPr/>
          </p:nvCxnSpPr>
          <p:spPr>
            <a:xfrm>
              <a:off x="5149514" y="3103702"/>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0" name="Straight Connector 739"/>
            <p:cNvCxnSpPr/>
            <p:nvPr/>
          </p:nvCxnSpPr>
          <p:spPr>
            <a:xfrm>
              <a:off x="5149514" y="3277268"/>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1" name="Straight Connector 740"/>
            <p:cNvCxnSpPr/>
            <p:nvPr/>
          </p:nvCxnSpPr>
          <p:spPr>
            <a:xfrm>
              <a:off x="5149514" y="3450834"/>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2" name="Straight Connector 741"/>
            <p:cNvCxnSpPr/>
            <p:nvPr/>
          </p:nvCxnSpPr>
          <p:spPr>
            <a:xfrm>
              <a:off x="5149514" y="3624400"/>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3" name="Straight Connector 742"/>
            <p:cNvCxnSpPr/>
            <p:nvPr/>
          </p:nvCxnSpPr>
          <p:spPr>
            <a:xfrm>
              <a:off x="5149514" y="3797966"/>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4" name="Straight Connector 743"/>
            <p:cNvCxnSpPr/>
            <p:nvPr/>
          </p:nvCxnSpPr>
          <p:spPr>
            <a:xfrm>
              <a:off x="5149514" y="3971532"/>
              <a:ext cx="32891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5" name="Straight Connector 744"/>
            <p:cNvCxnSpPr>
              <a:endCxn id="722" idx="3"/>
            </p:cNvCxnSpPr>
            <p:nvPr/>
          </p:nvCxnSpPr>
          <p:spPr>
            <a:xfrm flipV="1">
              <a:off x="5201666" y="2239394"/>
              <a:ext cx="6666" cy="1804457"/>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6" name="Straight Connector 745"/>
            <p:cNvCxnSpPr/>
            <p:nvPr/>
          </p:nvCxnSpPr>
          <p:spPr>
            <a:xfrm rot="16200000">
              <a:off x="5634141" y="4011237"/>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7" name="Straight Connector 746"/>
            <p:cNvCxnSpPr/>
            <p:nvPr/>
          </p:nvCxnSpPr>
          <p:spPr>
            <a:xfrm rot="16200000">
              <a:off x="6096123" y="4011237"/>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8" name="Straight Connector 747"/>
            <p:cNvCxnSpPr/>
            <p:nvPr/>
          </p:nvCxnSpPr>
          <p:spPr>
            <a:xfrm rot="16200000">
              <a:off x="6558105" y="4011237"/>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9" name="Straight Connector 748"/>
            <p:cNvCxnSpPr/>
            <p:nvPr/>
          </p:nvCxnSpPr>
          <p:spPr>
            <a:xfrm rot="16200000">
              <a:off x="7020087" y="4011237"/>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0" name="Straight Connector 749"/>
            <p:cNvCxnSpPr/>
            <p:nvPr/>
          </p:nvCxnSpPr>
          <p:spPr>
            <a:xfrm rot="16200000">
              <a:off x="7482069" y="4011237"/>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1" name="Straight Connector 750"/>
            <p:cNvCxnSpPr/>
            <p:nvPr/>
          </p:nvCxnSpPr>
          <p:spPr>
            <a:xfrm rot="16200000">
              <a:off x="8175042" y="4011237"/>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52" name="TextBox 751"/>
            <p:cNvSpPr txBox="1"/>
            <p:nvPr/>
          </p:nvSpPr>
          <p:spPr>
            <a:xfrm>
              <a:off x="5029505" y="4449133"/>
              <a:ext cx="341760" cy="646331"/>
            </a:xfrm>
            <a:prstGeom prst="rect">
              <a:avLst/>
            </a:prstGeom>
            <a:noFill/>
          </p:spPr>
          <p:txBody>
            <a:bodyPr wrap="none" rtlCol="0">
              <a:spAutoFit/>
            </a:bodyPr>
            <a:lstStyle/>
            <a:p>
              <a:pPr algn="ctr" defTabSz="457200"/>
              <a:r>
                <a:rPr lang="en-US" sz="1200" dirty="0">
                  <a:solidFill>
                    <a:prstClr val="black"/>
                  </a:solidFill>
                  <a:latin typeface="Calibri"/>
                  <a:ea typeface="ＭＳ Ｐゴシック" pitchFamily="34" charset="-128"/>
                  <a:cs typeface="+mn-cs"/>
                </a:rPr>
                <a:t>44</a:t>
              </a:r>
            </a:p>
            <a:p>
              <a:pPr algn="ctr" defTabSz="457200"/>
              <a:r>
                <a:rPr lang="en-US" sz="1200" dirty="0">
                  <a:solidFill>
                    <a:prstClr val="black"/>
                  </a:solidFill>
                  <a:latin typeface="Calibri"/>
                  <a:ea typeface="ＭＳ Ｐゴシック" pitchFamily="34" charset="-128"/>
                  <a:cs typeface="+mn-cs"/>
                </a:rPr>
                <a:t>53</a:t>
              </a:r>
            </a:p>
            <a:p>
              <a:pPr algn="ctr" defTabSz="457200"/>
              <a:r>
                <a:rPr lang="en-US" sz="1200" dirty="0">
                  <a:solidFill>
                    <a:prstClr val="black"/>
                  </a:solidFill>
                  <a:latin typeface="Calibri"/>
                  <a:ea typeface="ＭＳ Ｐゴシック" pitchFamily="34" charset="-128"/>
                  <a:cs typeface="+mn-cs"/>
                </a:rPr>
                <a:t>49</a:t>
              </a:r>
            </a:p>
          </p:txBody>
        </p:sp>
        <p:sp>
          <p:nvSpPr>
            <p:cNvPr id="753" name="TextBox 752"/>
            <p:cNvSpPr txBox="1"/>
            <p:nvPr/>
          </p:nvSpPr>
          <p:spPr>
            <a:xfrm>
              <a:off x="5264198" y="4449133"/>
              <a:ext cx="341760" cy="646331"/>
            </a:xfrm>
            <a:prstGeom prst="rect">
              <a:avLst/>
            </a:prstGeom>
            <a:noFill/>
          </p:spPr>
          <p:txBody>
            <a:bodyPr wrap="none" rtlCol="0">
              <a:spAutoFit/>
            </a:bodyPr>
            <a:lstStyle/>
            <a:p>
              <a:pPr algn="ctr" defTabSz="457200"/>
              <a:r>
                <a:rPr lang="en-US" sz="1200" dirty="0">
                  <a:solidFill>
                    <a:prstClr val="black"/>
                  </a:solidFill>
                  <a:latin typeface="Calibri"/>
                  <a:ea typeface="ＭＳ Ｐゴシック" pitchFamily="34" charset="-128"/>
                  <a:cs typeface="+mn-cs"/>
                </a:rPr>
                <a:t>43</a:t>
              </a:r>
            </a:p>
            <a:p>
              <a:pPr algn="ctr" defTabSz="457200"/>
              <a:r>
                <a:rPr lang="en-US" sz="1200" dirty="0">
                  <a:solidFill>
                    <a:prstClr val="black"/>
                  </a:solidFill>
                  <a:latin typeface="Calibri"/>
                  <a:ea typeface="ＭＳ Ｐゴシック" pitchFamily="34" charset="-128"/>
                  <a:cs typeface="+mn-cs"/>
                </a:rPr>
                <a:t>51</a:t>
              </a:r>
            </a:p>
            <a:p>
              <a:pPr algn="ctr" defTabSz="457200"/>
              <a:r>
                <a:rPr lang="en-US" sz="1200" dirty="0">
                  <a:solidFill>
                    <a:prstClr val="black"/>
                  </a:solidFill>
                  <a:latin typeface="Calibri"/>
                  <a:ea typeface="ＭＳ Ｐゴシック" pitchFamily="34" charset="-128"/>
                  <a:cs typeface="+mn-cs"/>
                </a:rPr>
                <a:t>42</a:t>
              </a:r>
            </a:p>
          </p:txBody>
        </p:sp>
        <p:sp>
          <p:nvSpPr>
            <p:cNvPr id="754" name="TextBox 753"/>
            <p:cNvSpPr txBox="1"/>
            <p:nvPr/>
          </p:nvSpPr>
          <p:spPr>
            <a:xfrm>
              <a:off x="5949617" y="4449133"/>
              <a:ext cx="341761" cy="646331"/>
            </a:xfrm>
            <a:prstGeom prst="rect">
              <a:avLst/>
            </a:prstGeom>
            <a:noFill/>
          </p:spPr>
          <p:txBody>
            <a:bodyPr wrap="none" rtlCol="0">
              <a:spAutoFit/>
            </a:bodyPr>
            <a:lstStyle/>
            <a:p>
              <a:pPr algn="ctr" defTabSz="457200"/>
              <a:r>
                <a:rPr lang="en-US" sz="1200" dirty="0">
                  <a:solidFill>
                    <a:prstClr val="black"/>
                  </a:solidFill>
                  <a:latin typeface="Calibri"/>
                  <a:ea typeface="ＭＳ Ｐゴシック" pitchFamily="34" charset="-128"/>
                  <a:cs typeface="+mn-cs"/>
                </a:rPr>
                <a:t>34</a:t>
              </a:r>
            </a:p>
            <a:p>
              <a:pPr algn="ctr" defTabSz="457200"/>
              <a:r>
                <a:rPr lang="en-US" sz="1200" dirty="0">
                  <a:solidFill>
                    <a:prstClr val="black"/>
                  </a:solidFill>
                  <a:latin typeface="Calibri"/>
                  <a:ea typeface="ＭＳ Ｐゴシック" pitchFamily="34" charset="-128"/>
                  <a:cs typeface="+mn-cs"/>
                </a:rPr>
                <a:t>34</a:t>
              </a:r>
            </a:p>
            <a:p>
              <a:pPr algn="ctr" defTabSz="457200"/>
              <a:r>
                <a:rPr lang="en-US" sz="1200" dirty="0">
                  <a:solidFill>
                    <a:prstClr val="black"/>
                  </a:solidFill>
                  <a:latin typeface="Calibri"/>
                  <a:ea typeface="ＭＳ Ｐゴシック" pitchFamily="34" charset="-128"/>
                  <a:cs typeface="+mn-cs"/>
                </a:rPr>
                <a:t>29</a:t>
              </a:r>
            </a:p>
          </p:txBody>
        </p:sp>
        <p:sp>
          <p:nvSpPr>
            <p:cNvPr id="755" name="TextBox 754"/>
            <p:cNvSpPr txBox="1"/>
            <p:nvPr/>
          </p:nvSpPr>
          <p:spPr>
            <a:xfrm>
              <a:off x="6643436" y="4449133"/>
              <a:ext cx="341761" cy="646331"/>
            </a:xfrm>
            <a:prstGeom prst="rect">
              <a:avLst/>
            </a:prstGeom>
            <a:noFill/>
          </p:spPr>
          <p:txBody>
            <a:bodyPr wrap="none" rtlCol="0">
              <a:spAutoFit/>
            </a:bodyPr>
            <a:lstStyle/>
            <a:p>
              <a:pPr algn="ctr" defTabSz="457200"/>
              <a:r>
                <a:rPr lang="en-US" sz="1200" dirty="0">
                  <a:solidFill>
                    <a:prstClr val="black"/>
                  </a:solidFill>
                  <a:latin typeface="Calibri"/>
                  <a:ea typeface="ＭＳ Ｐゴシック" pitchFamily="34" charset="-128"/>
                  <a:cs typeface="+mn-cs"/>
                </a:rPr>
                <a:t>27</a:t>
              </a:r>
            </a:p>
            <a:p>
              <a:pPr algn="ctr" defTabSz="457200"/>
              <a:r>
                <a:rPr lang="en-US" sz="1200" dirty="0">
                  <a:solidFill>
                    <a:prstClr val="black"/>
                  </a:solidFill>
                  <a:latin typeface="Calibri"/>
                  <a:ea typeface="ＭＳ Ｐゴシック" pitchFamily="34" charset="-128"/>
                  <a:cs typeface="+mn-cs"/>
                </a:rPr>
                <a:t>22</a:t>
              </a:r>
            </a:p>
            <a:p>
              <a:pPr algn="ctr" defTabSz="457200"/>
              <a:r>
                <a:rPr lang="en-US" sz="1200" dirty="0">
                  <a:solidFill>
                    <a:prstClr val="black"/>
                  </a:solidFill>
                  <a:latin typeface="Calibri"/>
                  <a:ea typeface="ＭＳ Ｐゴシック" pitchFamily="34" charset="-128"/>
                  <a:cs typeface="+mn-cs"/>
                </a:rPr>
                <a:t>14</a:t>
              </a:r>
            </a:p>
          </p:txBody>
        </p:sp>
        <p:sp>
          <p:nvSpPr>
            <p:cNvPr id="756" name="TextBox 755"/>
            <p:cNvSpPr txBox="1"/>
            <p:nvPr/>
          </p:nvSpPr>
          <p:spPr>
            <a:xfrm>
              <a:off x="6878236" y="4449133"/>
              <a:ext cx="341761" cy="646331"/>
            </a:xfrm>
            <a:prstGeom prst="rect">
              <a:avLst/>
            </a:prstGeom>
            <a:noFill/>
          </p:spPr>
          <p:txBody>
            <a:bodyPr wrap="none" rtlCol="0">
              <a:spAutoFit/>
            </a:bodyPr>
            <a:lstStyle/>
            <a:p>
              <a:pPr algn="ctr" defTabSz="457200"/>
              <a:r>
                <a:rPr lang="en-US" sz="1200" dirty="0">
                  <a:solidFill>
                    <a:prstClr val="black"/>
                  </a:solidFill>
                  <a:latin typeface="Calibri"/>
                  <a:ea typeface="ＭＳ Ｐゴシック" pitchFamily="34" charset="-128"/>
                  <a:cs typeface="+mn-cs"/>
                </a:rPr>
                <a:t>21</a:t>
              </a:r>
            </a:p>
            <a:p>
              <a:pPr algn="ctr" defTabSz="457200"/>
              <a:r>
                <a:rPr lang="en-US" sz="1200" dirty="0">
                  <a:solidFill>
                    <a:prstClr val="black"/>
                  </a:solidFill>
                  <a:latin typeface="Calibri"/>
                  <a:ea typeface="ＭＳ Ｐゴシック" pitchFamily="34" charset="-128"/>
                  <a:cs typeface="+mn-cs"/>
                </a:rPr>
                <a:t>18</a:t>
              </a:r>
            </a:p>
            <a:p>
              <a:pPr algn="ctr" defTabSz="457200"/>
              <a:r>
                <a:rPr lang="en-US" sz="1200" dirty="0">
                  <a:solidFill>
                    <a:prstClr val="black"/>
                  </a:solidFill>
                  <a:latin typeface="Calibri"/>
                  <a:ea typeface="ＭＳ Ｐゴシック" pitchFamily="34" charset="-128"/>
                  <a:cs typeface="+mn-cs"/>
                </a:rPr>
                <a:t>8</a:t>
              </a:r>
            </a:p>
          </p:txBody>
        </p:sp>
        <p:sp>
          <p:nvSpPr>
            <p:cNvPr id="757" name="TextBox 756"/>
            <p:cNvSpPr txBox="1"/>
            <p:nvPr/>
          </p:nvSpPr>
          <p:spPr>
            <a:xfrm>
              <a:off x="7103613" y="4449133"/>
              <a:ext cx="341761" cy="646331"/>
            </a:xfrm>
            <a:prstGeom prst="rect">
              <a:avLst/>
            </a:prstGeom>
            <a:noFill/>
          </p:spPr>
          <p:txBody>
            <a:bodyPr wrap="none" rtlCol="0">
              <a:spAutoFit/>
            </a:bodyPr>
            <a:lstStyle/>
            <a:p>
              <a:pPr algn="ctr" defTabSz="457200"/>
              <a:r>
                <a:rPr lang="en-US" sz="1200" dirty="0">
                  <a:solidFill>
                    <a:prstClr val="black"/>
                  </a:solidFill>
                  <a:latin typeface="Calibri"/>
                  <a:ea typeface="ＭＳ Ｐゴシック" pitchFamily="34" charset="-128"/>
                  <a:cs typeface="+mn-cs"/>
                </a:rPr>
                <a:t>18</a:t>
              </a:r>
            </a:p>
            <a:p>
              <a:pPr algn="ctr" defTabSz="457200"/>
              <a:r>
                <a:rPr lang="en-US" sz="1200" dirty="0">
                  <a:solidFill>
                    <a:prstClr val="black"/>
                  </a:solidFill>
                  <a:latin typeface="Calibri"/>
                  <a:ea typeface="ＭＳ Ｐゴシック" pitchFamily="34" charset="-128"/>
                  <a:cs typeface="+mn-cs"/>
                </a:rPr>
                <a:t>11</a:t>
              </a:r>
            </a:p>
            <a:p>
              <a:pPr algn="ctr" defTabSz="457200"/>
              <a:r>
                <a:rPr lang="en-US" sz="1200" dirty="0">
                  <a:solidFill>
                    <a:prstClr val="black"/>
                  </a:solidFill>
                  <a:latin typeface="Calibri"/>
                  <a:ea typeface="ＭＳ Ｐゴシック" pitchFamily="34" charset="-128"/>
                  <a:cs typeface="+mn-cs"/>
                </a:rPr>
                <a:t>6</a:t>
              </a:r>
            </a:p>
          </p:txBody>
        </p:sp>
        <p:sp>
          <p:nvSpPr>
            <p:cNvPr id="758" name="TextBox 757"/>
            <p:cNvSpPr txBox="1"/>
            <p:nvPr/>
          </p:nvSpPr>
          <p:spPr>
            <a:xfrm>
              <a:off x="8068250" y="4449133"/>
              <a:ext cx="263214" cy="646331"/>
            </a:xfrm>
            <a:prstGeom prst="rect">
              <a:avLst/>
            </a:prstGeom>
            <a:noFill/>
          </p:spPr>
          <p:txBody>
            <a:bodyPr wrap="none" rtlCol="0">
              <a:spAutoFit/>
            </a:bodyPr>
            <a:lstStyle/>
            <a:p>
              <a:pPr algn="ctr" defTabSz="457200"/>
              <a:r>
                <a:rPr lang="en-US" sz="1200" dirty="0">
                  <a:solidFill>
                    <a:prstClr val="black"/>
                  </a:solidFill>
                  <a:latin typeface="Calibri"/>
                  <a:ea typeface="ＭＳ Ｐゴシック" pitchFamily="34" charset="-128"/>
                  <a:cs typeface="+mn-cs"/>
                </a:rPr>
                <a:t>5</a:t>
              </a:r>
            </a:p>
            <a:p>
              <a:pPr algn="ctr" defTabSz="457200"/>
              <a:r>
                <a:rPr lang="en-US" sz="1200" dirty="0">
                  <a:solidFill>
                    <a:prstClr val="black"/>
                  </a:solidFill>
                  <a:latin typeface="Calibri"/>
                  <a:ea typeface="ＭＳ Ｐゴシック" pitchFamily="34" charset="-128"/>
                  <a:cs typeface="+mn-cs"/>
                </a:rPr>
                <a:t>5</a:t>
              </a:r>
            </a:p>
            <a:p>
              <a:pPr algn="ctr" defTabSz="457200"/>
              <a:r>
                <a:rPr lang="en-US" sz="1200" dirty="0">
                  <a:solidFill>
                    <a:prstClr val="black"/>
                  </a:solidFill>
                  <a:latin typeface="Calibri"/>
                  <a:ea typeface="ＭＳ Ｐゴシック" pitchFamily="34" charset="-128"/>
                  <a:cs typeface="+mn-cs"/>
                </a:rPr>
                <a:t>0</a:t>
              </a:r>
            </a:p>
          </p:txBody>
        </p:sp>
        <p:sp>
          <p:nvSpPr>
            <p:cNvPr id="759" name="TextBox 758"/>
            <p:cNvSpPr txBox="1"/>
            <p:nvPr/>
          </p:nvSpPr>
          <p:spPr>
            <a:xfrm>
              <a:off x="7794691" y="3989697"/>
              <a:ext cx="341761" cy="276999"/>
            </a:xfrm>
            <a:prstGeom prst="rect">
              <a:avLst/>
            </a:prstGeom>
            <a:noFill/>
          </p:spPr>
          <p:txBody>
            <a:bodyPr wrap="none" rtlCol="0">
              <a:spAutoFit/>
            </a:bodyPr>
            <a:lstStyle/>
            <a:p>
              <a:pPr algn="ctr" defTabSz="457200"/>
              <a:r>
                <a:rPr lang="en-US" sz="1200" dirty="0">
                  <a:solidFill>
                    <a:prstClr val="black"/>
                  </a:solidFill>
                  <a:latin typeface="Calibri"/>
                  <a:ea typeface="ＭＳ Ｐゴシック" pitchFamily="34" charset="-128"/>
                  <a:cs typeface="+mn-cs"/>
                </a:rPr>
                <a:t>12</a:t>
              </a:r>
            </a:p>
          </p:txBody>
        </p:sp>
        <p:cxnSp>
          <p:nvCxnSpPr>
            <p:cNvPr id="760" name="Straight Connector 759"/>
            <p:cNvCxnSpPr/>
            <p:nvPr/>
          </p:nvCxnSpPr>
          <p:spPr>
            <a:xfrm rot="16200000">
              <a:off x="7944051" y="4011237"/>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2" name="Straight Connector 761"/>
            <p:cNvCxnSpPr/>
            <p:nvPr/>
          </p:nvCxnSpPr>
          <p:spPr>
            <a:xfrm rot="16200000">
              <a:off x="7713060" y="4011237"/>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4" name="Straight Connector 763"/>
            <p:cNvCxnSpPr/>
            <p:nvPr/>
          </p:nvCxnSpPr>
          <p:spPr>
            <a:xfrm rot="16200000">
              <a:off x="7251078" y="4011237"/>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6" name="Straight Connector 765"/>
            <p:cNvCxnSpPr/>
            <p:nvPr/>
          </p:nvCxnSpPr>
          <p:spPr>
            <a:xfrm rot="16200000">
              <a:off x="6789096" y="4011237"/>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8" name="Straight Connector 767"/>
            <p:cNvCxnSpPr/>
            <p:nvPr/>
          </p:nvCxnSpPr>
          <p:spPr>
            <a:xfrm rot="16200000">
              <a:off x="6327114" y="4011237"/>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0" name="Straight Connector 769"/>
            <p:cNvCxnSpPr/>
            <p:nvPr/>
          </p:nvCxnSpPr>
          <p:spPr>
            <a:xfrm rot="16200000">
              <a:off x="5865132" y="4011237"/>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2" name="Straight Connector 771"/>
            <p:cNvCxnSpPr/>
            <p:nvPr/>
          </p:nvCxnSpPr>
          <p:spPr>
            <a:xfrm rot="16200000">
              <a:off x="5403150" y="4011237"/>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73" name="TextBox 772"/>
            <p:cNvSpPr txBox="1"/>
            <p:nvPr/>
          </p:nvSpPr>
          <p:spPr>
            <a:xfrm>
              <a:off x="7615815" y="4449133"/>
              <a:ext cx="263214" cy="646331"/>
            </a:xfrm>
            <a:prstGeom prst="rect">
              <a:avLst/>
            </a:prstGeom>
            <a:noFill/>
          </p:spPr>
          <p:txBody>
            <a:bodyPr wrap="none" rtlCol="0">
              <a:spAutoFit/>
            </a:bodyPr>
            <a:lstStyle/>
            <a:p>
              <a:pPr algn="ctr" defTabSz="457200"/>
              <a:r>
                <a:rPr lang="en-US" sz="1200" dirty="0">
                  <a:solidFill>
                    <a:prstClr val="black"/>
                  </a:solidFill>
                  <a:latin typeface="Calibri"/>
                  <a:ea typeface="ＭＳ Ｐゴシック" pitchFamily="34" charset="-128"/>
                  <a:cs typeface="+mn-cs"/>
                </a:rPr>
                <a:t>8</a:t>
              </a:r>
            </a:p>
            <a:p>
              <a:pPr algn="ctr" defTabSz="457200"/>
              <a:r>
                <a:rPr lang="en-US" sz="1200" dirty="0">
                  <a:solidFill>
                    <a:prstClr val="black"/>
                  </a:solidFill>
                  <a:latin typeface="Calibri"/>
                  <a:ea typeface="ＭＳ Ｐゴシック" pitchFamily="34" charset="-128"/>
                  <a:cs typeface="+mn-cs"/>
                </a:rPr>
                <a:t>7</a:t>
              </a:r>
            </a:p>
            <a:p>
              <a:pPr algn="ctr" defTabSz="457200"/>
              <a:r>
                <a:rPr lang="en-US" sz="1200" dirty="0">
                  <a:solidFill>
                    <a:prstClr val="black"/>
                  </a:solidFill>
                  <a:latin typeface="Calibri"/>
                  <a:ea typeface="ＭＳ Ｐゴシック" pitchFamily="34" charset="-128"/>
                  <a:cs typeface="+mn-cs"/>
                </a:rPr>
                <a:t>2</a:t>
              </a:r>
            </a:p>
          </p:txBody>
        </p:sp>
        <p:sp>
          <p:nvSpPr>
            <p:cNvPr id="774" name="TextBox 773"/>
            <p:cNvSpPr txBox="1"/>
            <p:nvPr/>
          </p:nvSpPr>
          <p:spPr>
            <a:xfrm>
              <a:off x="7372925" y="4449133"/>
              <a:ext cx="263213" cy="646331"/>
            </a:xfrm>
            <a:prstGeom prst="rect">
              <a:avLst/>
            </a:prstGeom>
            <a:noFill/>
          </p:spPr>
          <p:txBody>
            <a:bodyPr wrap="none" rtlCol="0">
              <a:spAutoFit/>
            </a:bodyPr>
            <a:lstStyle/>
            <a:p>
              <a:pPr algn="ctr" defTabSz="457200"/>
              <a:r>
                <a:rPr lang="en-US" sz="1200" dirty="0">
                  <a:solidFill>
                    <a:prstClr val="black"/>
                  </a:solidFill>
                  <a:latin typeface="Calibri"/>
                  <a:ea typeface="ＭＳ Ｐゴシック" pitchFamily="34" charset="-128"/>
                  <a:cs typeface="+mn-cs"/>
                </a:rPr>
                <a:t>9</a:t>
              </a:r>
            </a:p>
            <a:p>
              <a:pPr algn="ctr" defTabSz="457200"/>
              <a:r>
                <a:rPr lang="en-US" sz="1200" dirty="0">
                  <a:solidFill>
                    <a:prstClr val="black"/>
                  </a:solidFill>
                  <a:latin typeface="Calibri"/>
                  <a:ea typeface="ＭＳ Ｐゴシック" pitchFamily="34" charset="-128"/>
                  <a:cs typeface="+mn-cs"/>
                </a:rPr>
                <a:t>8</a:t>
              </a:r>
            </a:p>
            <a:p>
              <a:pPr algn="ctr" defTabSz="457200"/>
              <a:r>
                <a:rPr lang="en-US" sz="1200" dirty="0">
                  <a:solidFill>
                    <a:prstClr val="black"/>
                  </a:solidFill>
                  <a:latin typeface="Calibri"/>
                  <a:ea typeface="ＭＳ Ｐゴシック" pitchFamily="34" charset="-128"/>
                  <a:cs typeface="+mn-cs"/>
                </a:rPr>
                <a:t>4</a:t>
              </a:r>
            </a:p>
          </p:txBody>
        </p:sp>
        <p:sp>
          <p:nvSpPr>
            <p:cNvPr id="775" name="TextBox 774"/>
            <p:cNvSpPr txBox="1"/>
            <p:nvPr/>
          </p:nvSpPr>
          <p:spPr>
            <a:xfrm>
              <a:off x="6414835" y="4449133"/>
              <a:ext cx="341761" cy="646331"/>
            </a:xfrm>
            <a:prstGeom prst="rect">
              <a:avLst/>
            </a:prstGeom>
            <a:noFill/>
          </p:spPr>
          <p:txBody>
            <a:bodyPr wrap="none" rtlCol="0">
              <a:spAutoFit/>
            </a:bodyPr>
            <a:lstStyle/>
            <a:p>
              <a:pPr algn="ctr" defTabSz="457200"/>
              <a:r>
                <a:rPr lang="en-US" sz="1200" dirty="0">
                  <a:solidFill>
                    <a:prstClr val="black"/>
                  </a:solidFill>
                  <a:latin typeface="Calibri"/>
                  <a:ea typeface="ＭＳ Ｐゴシック" pitchFamily="34" charset="-128"/>
                  <a:cs typeface="+mn-cs"/>
                </a:rPr>
                <a:t>30</a:t>
              </a:r>
            </a:p>
            <a:p>
              <a:pPr algn="ctr" defTabSz="457200"/>
              <a:r>
                <a:rPr lang="en-US" sz="1200" dirty="0">
                  <a:solidFill>
                    <a:prstClr val="black"/>
                  </a:solidFill>
                  <a:latin typeface="Calibri"/>
                  <a:ea typeface="ＭＳ Ｐゴシック" pitchFamily="34" charset="-128"/>
                  <a:cs typeface="+mn-cs"/>
                </a:rPr>
                <a:t>26</a:t>
              </a:r>
            </a:p>
            <a:p>
              <a:pPr algn="ctr" defTabSz="457200"/>
              <a:r>
                <a:rPr lang="en-US" sz="1200" dirty="0">
                  <a:solidFill>
                    <a:prstClr val="black"/>
                  </a:solidFill>
                  <a:latin typeface="Calibri"/>
                  <a:ea typeface="ＭＳ Ｐゴシック" pitchFamily="34" charset="-128"/>
                  <a:cs typeface="+mn-cs"/>
                </a:rPr>
                <a:t>21</a:t>
              </a:r>
            </a:p>
          </p:txBody>
        </p:sp>
        <p:sp>
          <p:nvSpPr>
            <p:cNvPr id="776" name="TextBox 775"/>
            <p:cNvSpPr txBox="1"/>
            <p:nvPr/>
          </p:nvSpPr>
          <p:spPr>
            <a:xfrm>
              <a:off x="6186234" y="4449133"/>
              <a:ext cx="341761" cy="646331"/>
            </a:xfrm>
            <a:prstGeom prst="rect">
              <a:avLst/>
            </a:prstGeom>
            <a:noFill/>
          </p:spPr>
          <p:txBody>
            <a:bodyPr wrap="none" rtlCol="0">
              <a:spAutoFit/>
            </a:bodyPr>
            <a:lstStyle/>
            <a:p>
              <a:pPr algn="ctr" defTabSz="457200"/>
              <a:r>
                <a:rPr lang="en-US" sz="1200" dirty="0">
                  <a:solidFill>
                    <a:prstClr val="black"/>
                  </a:solidFill>
                  <a:latin typeface="Calibri"/>
                  <a:ea typeface="ＭＳ Ｐゴシック" pitchFamily="34" charset="-128"/>
                  <a:cs typeface="+mn-cs"/>
                </a:rPr>
                <a:t>32</a:t>
              </a:r>
            </a:p>
            <a:p>
              <a:pPr algn="ctr" defTabSz="457200"/>
              <a:r>
                <a:rPr lang="en-US" sz="1200" dirty="0">
                  <a:solidFill>
                    <a:prstClr val="black"/>
                  </a:solidFill>
                  <a:latin typeface="Calibri"/>
                  <a:ea typeface="ＭＳ Ｐゴシック" pitchFamily="34" charset="-128"/>
                  <a:cs typeface="+mn-cs"/>
                </a:rPr>
                <a:t>31</a:t>
              </a:r>
            </a:p>
            <a:p>
              <a:pPr algn="ctr" defTabSz="457200"/>
              <a:r>
                <a:rPr lang="en-US" sz="1200" dirty="0">
                  <a:solidFill>
                    <a:prstClr val="black"/>
                  </a:solidFill>
                  <a:latin typeface="Calibri"/>
                  <a:ea typeface="ＭＳ Ｐゴシック" pitchFamily="34" charset="-128"/>
                  <a:cs typeface="+mn-cs"/>
                </a:rPr>
                <a:t>26</a:t>
              </a:r>
            </a:p>
          </p:txBody>
        </p:sp>
        <p:sp>
          <p:nvSpPr>
            <p:cNvPr id="777" name="TextBox 776"/>
            <p:cNvSpPr txBox="1"/>
            <p:nvPr/>
          </p:nvSpPr>
          <p:spPr>
            <a:xfrm>
              <a:off x="5492795" y="4449133"/>
              <a:ext cx="341760" cy="646331"/>
            </a:xfrm>
            <a:prstGeom prst="rect">
              <a:avLst/>
            </a:prstGeom>
            <a:noFill/>
          </p:spPr>
          <p:txBody>
            <a:bodyPr wrap="none" rtlCol="0">
              <a:spAutoFit/>
            </a:bodyPr>
            <a:lstStyle/>
            <a:p>
              <a:pPr algn="ctr" defTabSz="457200"/>
              <a:r>
                <a:rPr lang="en-US" sz="1200" dirty="0">
                  <a:solidFill>
                    <a:prstClr val="black"/>
                  </a:solidFill>
                  <a:latin typeface="Calibri"/>
                  <a:ea typeface="ＭＳ Ｐゴシック" pitchFamily="34" charset="-128"/>
                  <a:cs typeface="+mn-cs"/>
                </a:rPr>
                <a:t>38</a:t>
              </a:r>
            </a:p>
            <a:p>
              <a:pPr algn="ctr" defTabSz="457200"/>
              <a:r>
                <a:rPr lang="en-US" sz="1200" dirty="0">
                  <a:solidFill>
                    <a:prstClr val="black"/>
                  </a:solidFill>
                  <a:latin typeface="Calibri"/>
                  <a:ea typeface="ＭＳ Ｐゴシック" pitchFamily="34" charset="-128"/>
                  <a:cs typeface="+mn-cs"/>
                </a:rPr>
                <a:t>48</a:t>
              </a:r>
            </a:p>
            <a:p>
              <a:pPr algn="ctr" defTabSz="457200"/>
              <a:r>
                <a:rPr lang="en-US" sz="1200" dirty="0">
                  <a:solidFill>
                    <a:prstClr val="black"/>
                  </a:solidFill>
                  <a:latin typeface="Calibri"/>
                  <a:ea typeface="ＭＳ Ｐゴシック" pitchFamily="34" charset="-128"/>
                  <a:cs typeface="+mn-cs"/>
                </a:rPr>
                <a:t>38</a:t>
              </a:r>
            </a:p>
          </p:txBody>
        </p:sp>
        <p:sp>
          <p:nvSpPr>
            <p:cNvPr id="778" name="TextBox 777"/>
            <p:cNvSpPr txBox="1"/>
            <p:nvPr/>
          </p:nvSpPr>
          <p:spPr>
            <a:xfrm>
              <a:off x="5721391" y="4449133"/>
              <a:ext cx="341760" cy="646331"/>
            </a:xfrm>
            <a:prstGeom prst="rect">
              <a:avLst/>
            </a:prstGeom>
            <a:noFill/>
          </p:spPr>
          <p:txBody>
            <a:bodyPr wrap="none" rtlCol="0">
              <a:spAutoFit/>
            </a:bodyPr>
            <a:lstStyle/>
            <a:p>
              <a:pPr algn="ctr" defTabSz="457200"/>
              <a:r>
                <a:rPr lang="en-US" sz="1200" dirty="0">
                  <a:solidFill>
                    <a:prstClr val="black"/>
                  </a:solidFill>
                  <a:latin typeface="Calibri"/>
                  <a:ea typeface="ＭＳ Ｐゴシック" pitchFamily="34" charset="-128"/>
                  <a:cs typeface="+mn-cs"/>
                </a:rPr>
                <a:t>38</a:t>
              </a:r>
            </a:p>
            <a:p>
              <a:pPr algn="ctr" defTabSz="457200"/>
              <a:r>
                <a:rPr lang="en-US" sz="1200" dirty="0">
                  <a:solidFill>
                    <a:prstClr val="black"/>
                  </a:solidFill>
                  <a:latin typeface="Calibri"/>
                  <a:ea typeface="ＭＳ Ｐゴシック" pitchFamily="34" charset="-128"/>
                  <a:cs typeface="+mn-cs"/>
                </a:rPr>
                <a:t>40</a:t>
              </a:r>
            </a:p>
            <a:p>
              <a:pPr algn="ctr" defTabSz="457200"/>
              <a:r>
                <a:rPr lang="en-US" sz="1200" dirty="0">
                  <a:solidFill>
                    <a:prstClr val="black"/>
                  </a:solidFill>
                  <a:latin typeface="Calibri"/>
                  <a:ea typeface="ＭＳ Ｐゴシック" pitchFamily="34" charset="-128"/>
                  <a:cs typeface="+mn-cs"/>
                </a:rPr>
                <a:t>34</a:t>
              </a:r>
            </a:p>
          </p:txBody>
        </p:sp>
        <p:sp>
          <p:nvSpPr>
            <p:cNvPr id="779" name="TextBox 778"/>
            <p:cNvSpPr txBox="1"/>
            <p:nvPr/>
          </p:nvSpPr>
          <p:spPr>
            <a:xfrm>
              <a:off x="7834888" y="4449133"/>
              <a:ext cx="263214" cy="646331"/>
            </a:xfrm>
            <a:prstGeom prst="rect">
              <a:avLst/>
            </a:prstGeom>
            <a:noFill/>
          </p:spPr>
          <p:txBody>
            <a:bodyPr wrap="none" rtlCol="0">
              <a:spAutoFit/>
            </a:bodyPr>
            <a:lstStyle/>
            <a:p>
              <a:pPr algn="ctr" defTabSz="457200"/>
              <a:r>
                <a:rPr lang="en-US" sz="1200" dirty="0">
                  <a:solidFill>
                    <a:prstClr val="black"/>
                  </a:solidFill>
                  <a:latin typeface="Calibri"/>
                  <a:ea typeface="ＭＳ Ｐゴシック" pitchFamily="34" charset="-128"/>
                  <a:cs typeface="+mn-cs"/>
                </a:rPr>
                <a:t>5</a:t>
              </a:r>
            </a:p>
            <a:p>
              <a:pPr algn="ctr" defTabSz="457200"/>
              <a:r>
                <a:rPr lang="en-US" sz="1200" dirty="0">
                  <a:solidFill>
                    <a:prstClr val="black"/>
                  </a:solidFill>
                  <a:latin typeface="Calibri"/>
                  <a:ea typeface="ＭＳ Ｐゴシック" pitchFamily="34" charset="-128"/>
                  <a:cs typeface="+mn-cs"/>
                </a:rPr>
                <a:t>5</a:t>
              </a:r>
            </a:p>
            <a:p>
              <a:pPr algn="ctr" defTabSz="457200"/>
              <a:r>
                <a:rPr lang="en-US" sz="1200" dirty="0">
                  <a:solidFill>
                    <a:prstClr val="black"/>
                  </a:solidFill>
                  <a:latin typeface="Calibri"/>
                  <a:ea typeface="ＭＳ Ｐゴシック" pitchFamily="34" charset="-128"/>
                  <a:cs typeface="+mn-cs"/>
                </a:rPr>
                <a:t>0</a:t>
              </a:r>
            </a:p>
          </p:txBody>
        </p:sp>
        <p:sp>
          <p:nvSpPr>
            <p:cNvPr id="780" name="TextBox 779"/>
            <p:cNvSpPr txBox="1"/>
            <p:nvPr/>
          </p:nvSpPr>
          <p:spPr>
            <a:xfrm>
              <a:off x="8260767" y="3989697"/>
              <a:ext cx="341761" cy="276999"/>
            </a:xfrm>
            <a:prstGeom prst="rect">
              <a:avLst/>
            </a:prstGeom>
            <a:noFill/>
          </p:spPr>
          <p:txBody>
            <a:bodyPr wrap="none" rtlCol="0">
              <a:spAutoFit/>
            </a:bodyPr>
            <a:lstStyle/>
            <a:p>
              <a:pPr algn="ctr" defTabSz="457200"/>
              <a:r>
                <a:rPr lang="en-US" sz="1200" dirty="0">
                  <a:solidFill>
                    <a:prstClr val="black"/>
                  </a:solidFill>
                  <a:latin typeface="Calibri"/>
                  <a:ea typeface="ＭＳ Ｐゴシック" pitchFamily="34" charset="-128"/>
                  <a:cs typeface="+mn-cs"/>
                </a:rPr>
                <a:t>14</a:t>
              </a:r>
            </a:p>
          </p:txBody>
        </p:sp>
        <p:cxnSp>
          <p:nvCxnSpPr>
            <p:cNvPr id="781" name="Straight Connector 780"/>
            <p:cNvCxnSpPr/>
            <p:nvPr/>
          </p:nvCxnSpPr>
          <p:spPr>
            <a:xfrm rot="16200000">
              <a:off x="8406028" y="4011237"/>
              <a:ext cx="6522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82" name="TextBox 781"/>
            <p:cNvSpPr txBox="1"/>
            <p:nvPr/>
          </p:nvSpPr>
          <p:spPr>
            <a:xfrm>
              <a:off x="8300040" y="4449133"/>
              <a:ext cx="263214" cy="646331"/>
            </a:xfrm>
            <a:prstGeom prst="rect">
              <a:avLst/>
            </a:prstGeom>
            <a:noFill/>
          </p:spPr>
          <p:txBody>
            <a:bodyPr wrap="none" rtlCol="0">
              <a:spAutoFit/>
            </a:bodyPr>
            <a:lstStyle/>
            <a:p>
              <a:pPr algn="ctr" defTabSz="457200"/>
              <a:r>
                <a:rPr lang="en-US" sz="1200" dirty="0">
                  <a:solidFill>
                    <a:prstClr val="black"/>
                  </a:solidFill>
                  <a:latin typeface="Calibri"/>
                  <a:ea typeface="ＭＳ Ｐゴシック" pitchFamily="34" charset="-128"/>
                  <a:cs typeface="+mn-cs"/>
                </a:rPr>
                <a:t>4</a:t>
              </a:r>
            </a:p>
            <a:p>
              <a:pPr algn="ctr" defTabSz="457200"/>
              <a:r>
                <a:rPr lang="en-US" sz="1200" dirty="0">
                  <a:solidFill>
                    <a:prstClr val="black"/>
                  </a:solidFill>
                  <a:latin typeface="Calibri"/>
                  <a:ea typeface="ＭＳ Ｐゴシック" pitchFamily="34" charset="-128"/>
                  <a:cs typeface="+mn-cs"/>
                </a:rPr>
                <a:t>4</a:t>
              </a:r>
            </a:p>
            <a:p>
              <a:pPr algn="ctr" defTabSz="457200"/>
              <a:r>
                <a:rPr lang="en-US" sz="1200" dirty="0">
                  <a:solidFill>
                    <a:prstClr val="black"/>
                  </a:solidFill>
                  <a:latin typeface="Calibri"/>
                  <a:ea typeface="ＭＳ Ｐゴシック" pitchFamily="34" charset="-128"/>
                  <a:cs typeface="+mn-cs"/>
                </a:rPr>
                <a:t>0</a:t>
              </a:r>
            </a:p>
          </p:txBody>
        </p:sp>
      </p:grpSp>
      <p:sp>
        <p:nvSpPr>
          <p:cNvPr id="783" name="Line 1829"/>
          <p:cNvSpPr>
            <a:spLocks noChangeShapeType="1"/>
          </p:cNvSpPr>
          <p:nvPr/>
        </p:nvSpPr>
        <p:spPr bwMode="auto">
          <a:xfrm flipV="1">
            <a:off x="6647869" y="2733429"/>
            <a:ext cx="0" cy="8572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784" name="Line 1830"/>
          <p:cNvSpPr>
            <a:spLocks noChangeShapeType="1"/>
          </p:cNvSpPr>
          <p:nvPr/>
        </p:nvSpPr>
        <p:spPr bwMode="auto">
          <a:xfrm>
            <a:off x="6628819" y="2819154"/>
            <a:ext cx="31750" cy="0"/>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785" name="Line 1831"/>
          <p:cNvSpPr>
            <a:spLocks noChangeShapeType="1"/>
          </p:cNvSpPr>
          <p:nvPr/>
        </p:nvSpPr>
        <p:spPr bwMode="auto">
          <a:xfrm flipV="1">
            <a:off x="6951082" y="2852491"/>
            <a:ext cx="0" cy="8572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786" name="Line 1832"/>
          <p:cNvSpPr>
            <a:spLocks noChangeShapeType="1"/>
          </p:cNvSpPr>
          <p:nvPr/>
        </p:nvSpPr>
        <p:spPr bwMode="auto">
          <a:xfrm>
            <a:off x="6932032" y="2938216"/>
            <a:ext cx="31750" cy="0"/>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787" name="Line 1833"/>
          <p:cNvSpPr>
            <a:spLocks noChangeShapeType="1"/>
          </p:cNvSpPr>
          <p:nvPr/>
        </p:nvSpPr>
        <p:spPr bwMode="auto">
          <a:xfrm flipV="1">
            <a:off x="6976482" y="2852491"/>
            <a:ext cx="0" cy="8572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788" name="Line 1834"/>
          <p:cNvSpPr>
            <a:spLocks noChangeShapeType="1"/>
          </p:cNvSpPr>
          <p:nvPr/>
        </p:nvSpPr>
        <p:spPr bwMode="auto">
          <a:xfrm>
            <a:off x="6963782" y="2938216"/>
            <a:ext cx="25400" cy="0"/>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789" name="Line 1835"/>
          <p:cNvSpPr>
            <a:spLocks noChangeShapeType="1"/>
          </p:cNvSpPr>
          <p:nvPr/>
        </p:nvSpPr>
        <p:spPr bwMode="auto">
          <a:xfrm flipV="1">
            <a:off x="7033632" y="2852491"/>
            <a:ext cx="0" cy="8572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790" name="Line 1836"/>
          <p:cNvSpPr>
            <a:spLocks noChangeShapeType="1"/>
          </p:cNvSpPr>
          <p:nvPr/>
        </p:nvSpPr>
        <p:spPr bwMode="auto">
          <a:xfrm>
            <a:off x="7020932" y="2938216"/>
            <a:ext cx="25400" cy="0"/>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791" name="Line 1837"/>
          <p:cNvSpPr>
            <a:spLocks noChangeShapeType="1"/>
          </p:cNvSpPr>
          <p:nvPr/>
        </p:nvSpPr>
        <p:spPr bwMode="auto">
          <a:xfrm flipV="1">
            <a:off x="7039982" y="2852491"/>
            <a:ext cx="0" cy="8572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792" name="Line 1838"/>
          <p:cNvSpPr>
            <a:spLocks noChangeShapeType="1"/>
          </p:cNvSpPr>
          <p:nvPr/>
        </p:nvSpPr>
        <p:spPr bwMode="auto">
          <a:xfrm>
            <a:off x="7027282" y="2938216"/>
            <a:ext cx="25400" cy="0"/>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793" name="Line 1839"/>
          <p:cNvSpPr>
            <a:spLocks noChangeShapeType="1"/>
          </p:cNvSpPr>
          <p:nvPr/>
        </p:nvSpPr>
        <p:spPr bwMode="auto">
          <a:xfrm flipV="1">
            <a:off x="7039982" y="2852491"/>
            <a:ext cx="0" cy="8572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794" name="Line 1840"/>
          <p:cNvSpPr>
            <a:spLocks noChangeShapeType="1"/>
          </p:cNvSpPr>
          <p:nvPr/>
        </p:nvSpPr>
        <p:spPr bwMode="auto">
          <a:xfrm>
            <a:off x="7027282" y="2938216"/>
            <a:ext cx="31750" cy="0"/>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795" name="Line 1841"/>
          <p:cNvSpPr>
            <a:spLocks noChangeShapeType="1"/>
          </p:cNvSpPr>
          <p:nvPr/>
        </p:nvSpPr>
        <p:spPr bwMode="auto">
          <a:xfrm flipV="1">
            <a:off x="7084432" y="2852491"/>
            <a:ext cx="0" cy="8572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796" name="Line 1842"/>
          <p:cNvSpPr>
            <a:spLocks noChangeShapeType="1"/>
          </p:cNvSpPr>
          <p:nvPr/>
        </p:nvSpPr>
        <p:spPr bwMode="auto">
          <a:xfrm>
            <a:off x="7071732" y="2938216"/>
            <a:ext cx="25400" cy="0"/>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797" name="Line 1843"/>
          <p:cNvSpPr>
            <a:spLocks noChangeShapeType="1"/>
          </p:cNvSpPr>
          <p:nvPr/>
        </p:nvSpPr>
        <p:spPr bwMode="auto">
          <a:xfrm flipV="1">
            <a:off x="7190794" y="2904879"/>
            <a:ext cx="0" cy="93662"/>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798" name="Line 1844"/>
          <p:cNvSpPr>
            <a:spLocks noChangeShapeType="1"/>
          </p:cNvSpPr>
          <p:nvPr/>
        </p:nvSpPr>
        <p:spPr bwMode="auto">
          <a:xfrm>
            <a:off x="7178094" y="2998541"/>
            <a:ext cx="25400" cy="0"/>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799" name="Line 1845"/>
          <p:cNvSpPr>
            <a:spLocks noChangeShapeType="1"/>
          </p:cNvSpPr>
          <p:nvPr/>
        </p:nvSpPr>
        <p:spPr bwMode="auto">
          <a:xfrm flipV="1">
            <a:off x="7298744" y="2904879"/>
            <a:ext cx="0" cy="93662"/>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00" name="Line 1846"/>
          <p:cNvSpPr>
            <a:spLocks noChangeShapeType="1"/>
          </p:cNvSpPr>
          <p:nvPr/>
        </p:nvSpPr>
        <p:spPr bwMode="auto">
          <a:xfrm>
            <a:off x="7279694" y="2998541"/>
            <a:ext cx="31750" cy="0"/>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01" name="Line 1847"/>
          <p:cNvSpPr>
            <a:spLocks noChangeShapeType="1"/>
          </p:cNvSpPr>
          <p:nvPr/>
        </p:nvSpPr>
        <p:spPr bwMode="auto">
          <a:xfrm flipV="1">
            <a:off x="7355894" y="2904879"/>
            <a:ext cx="0" cy="93662"/>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02" name="Line 1848"/>
          <p:cNvSpPr>
            <a:spLocks noChangeShapeType="1"/>
          </p:cNvSpPr>
          <p:nvPr/>
        </p:nvSpPr>
        <p:spPr bwMode="auto">
          <a:xfrm>
            <a:off x="7343194" y="2998541"/>
            <a:ext cx="25400" cy="0"/>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03" name="Line 1849"/>
          <p:cNvSpPr>
            <a:spLocks noChangeShapeType="1"/>
          </p:cNvSpPr>
          <p:nvPr/>
        </p:nvSpPr>
        <p:spPr bwMode="auto">
          <a:xfrm flipV="1">
            <a:off x="7400344" y="2904879"/>
            <a:ext cx="0" cy="93662"/>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04" name="Line 1850"/>
          <p:cNvSpPr>
            <a:spLocks noChangeShapeType="1"/>
          </p:cNvSpPr>
          <p:nvPr/>
        </p:nvSpPr>
        <p:spPr bwMode="auto">
          <a:xfrm>
            <a:off x="7387644" y="2998541"/>
            <a:ext cx="30163" cy="0"/>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05" name="Line 1851"/>
          <p:cNvSpPr>
            <a:spLocks noChangeShapeType="1"/>
          </p:cNvSpPr>
          <p:nvPr/>
        </p:nvSpPr>
        <p:spPr bwMode="auto">
          <a:xfrm flipV="1">
            <a:off x="7449557" y="2971554"/>
            <a:ext cx="0" cy="9207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06" name="Line 1853"/>
          <p:cNvSpPr>
            <a:spLocks noChangeShapeType="1"/>
          </p:cNvSpPr>
          <p:nvPr/>
        </p:nvSpPr>
        <p:spPr bwMode="auto">
          <a:xfrm>
            <a:off x="7430507" y="3063628"/>
            <a:ext cx="31750" cy="0"/>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07" name="Line 1854"/>
          <p:cNvSpPr>
            <a:spLocks noChangeShapeType="1"/>
          </p:cNvSpPr>
          <p:nvPr/>
        </p:nvSpPr>
        <p:spPr bwMode="auto">
          <a:xfrm flipV="1">
            <a:off x="7455907" y="2971553"/>
            <a:ext cx="0" cy="9207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08" name="Line 1856"/>
          <p:cNvSpPr>
            <a:spLocks noChangeShapeType="1"/>
          </p:cNvSpPr>
          <p:nvPr/>
        </p:nvSpPr>
        <p:spPr bwMode="auto">
          <a:xfrm flipV="1">
            <a:off x="7462257" y="2971553"/>
            <a:ext cx="0" cy="9207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09" name="Line 1858"/>
          <p:cNvSpPr>
            <a:spLocks noChangeShapeType="1"/>
          </p:cNvSpPr>
          <p:nvPr/>
        </p:nvSpPr>
        <p:spPr bwMode="auto">
          <a:xfrm flipV="1">
            <a:off x="7506707" y="2971553"/>
            <a:ext cx="0" cy="9207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10" name="Line 1859"/>
          <p:cNvSpPr>
            <a:spLocks noChangeShapeType="1"/>
          </p:cNvSpPr>
          <p:nvPr/>
        </p:nvSpPr>
        <p:spPr bwMode="auto">
          <a:xfrm>
            <a:off x="7494007" y="3063628"/>
            <a:ext cx="25400" cy="0"/>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11" name="Line 1860"/>
          <p:cNvSpPr>
            <a:spLocks noChangeShapeType="1"/>
          </p:cNvSpPr>
          <p:nvPr/>
        </p:nvSpPr>
        <p:spPr bwMode="auto">
          <a:xfrm flipV="1">
            <a:off x="7513057" y="2971553"/>
            <a:ext cx="0" cy="9207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12" name="Line 1861"/>
          <p:cNvSpPr>
            <a:spLocks noChangeShapeType="1"/>
          </p:cNvSpPr>
          <p:nvPr/>
        </p:nvSpPr>
        <p:spPr bwMode="auto">
          <a:xfrm>
            <a:off x="7500357" y="3063628"/>
            <a:ext cx="31750" cy="0"/>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13" name="Line 1862"/>
          <p:cNvSpPr>
            <a:spLocks noChangeShapeType="1"/>
          </p:cNvSpPr>
          <p:nvPr/>
        </p:nvSpPr>
        <p:spPr bwMode="auto">
          <a:xfrm flipV="1">
            <a:off x="7519407" y="2971553"/>
            <a:ext cx="0" cy="9207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14" name="Line 1863"/>
          <p:cNvSpPr>
            <a:spLocks noChangeShapeType="1"/>
          </p:cNvSpPr>
          <p:nvPr/>
        </p:nvSpPr>
        <p:spPr bwMode="auto">
          <a:xfrm>
            <a:off x="7506707" y="3063628"/>
            <a:ext cx="25400" cy="0"/>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15" name="Line 1864"/>
          <p:cNvSpPr>
            <a:spLocks noChangeShapeType="1"/>
          </p:cNvSpPr>
          <p:nvPr/>
        </p:nvSpPr>
        <p:spPr bwMode="auto">
          <a:xfrm flipV="1">
            <a:off x="7841669" y="2971553"/>
            <a:ext cx="0" cy="9207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16" name="Line 1865"/>
          <p:cNvSpPr>
            <a:spLocks noChangeShapeType="1"/>
          </p:cNvSpPr>
          <p:nvPr/>
        </p:nvSpPr>
        <p:spPr bwMode="auto">
          <a:xfrm>
            <a:off x="7828969" y="3063628"/>
            <a:ext cx="25400" cy="0"/>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17" name="Line 1866"/>
          <p:cNvSpPr>
            <a:spLocks noChangeShapeType="1"/>
          </p:cNvSpPr>
          <p:nvPr/>
        </p:nvSpPr>
        <p:spPr bwMode="auto">
          <a:xfrm flipV="1">
            <a:off x="7854369" y="2971553"/>
            <a:ext cx="0" cy="9207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18" name="Line 1867"/>
          <p:cNvSpPr>
            <a:spLocks noChangeShapeType="1"/>
          </p:cNvSpPr>
          <p:nvPr/>
        </p:nvSpPr>
        <p:spPr bwMode="auto">
          <a:xfrm>
            <a:off x="7841669" y="3063628"/>
            <a:ext cx="25400" cy="0"/>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19" name="Line 1868"/>
          <p:cNvSpPr>
            <a:spLocks noChangeShapeType="1"/>
          </p:cNvSpPr>
          <p:nvPr/>
        </p:nvSpPr>
        <p:spPr bwMode="auto">
          <a:xfrm flipV="1">
            <a:off x="7867069" y="2971553"/>
            <a:ext cx="0" cy="9207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20" name="Line 1869"/>
          <p:cNvSpPr>
            <a:spLocks noChangeShapeType="1"/>
          </p:cNvSpPr>
          <p:nvPr/>
        </p:nvSpPr>
        <p:spPr bwMode="auto">
          <a:xfrm>
            <a:off x="7848019" y="3063628"/>
            <a:ext cx="31750" cy="0"/>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21" name="Line 1870"/>
          <p:cNvSpPr>
            <a:spLocks noChangeShapeType="1"/>
          </p:cNvSpPr>
          <p:nvPr/>
        </p:nvSpPr>
        <p:spPr bwMode="auto">
          <a:xfrm flipV="1">
            <a:off x="7986132" y="2971553"/>
            <a:ext cx="0" cy="92075"/>
          </a:xfrm>
          <a:prstGeom prst="line">
            <a:avLst/>
          </a:prstGeom>
          <a:noFill/>
          <a:ln w="635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22" name="Line 1871"/>
          <p:cNvSpPr>
            <a:spLocks noChangeShapeType="1"/>
          </p:cNvSpPr>
          <p:nvPr/>
        </p:nvSpPr>
        <p:spPr bwMode="auto">
          <a:xfrm>
            <a:off x="7973432" y="3063628"/>
            <a:ext cx="25400" cy="0"/>
          </a:xfrm>
          <a:prstGeom prst="line">
            <a:avLst/>
          </a:prstGeom>
          <a:noFill/>
          <a:ln w="6350">
            <a:solidFill>
              <a:srgbClr val="BA202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23" name="Line 1872"/>
          <p:cNvSpPr>
            <a:spLocks noChangeShapeType="1"/>
          </p:cNvSpPr>
          <p:nvPr/>
        </p:nvSpPr>
        <p:spPr bwMode="auto">
          <a:xfrm flipV="1">
            <a:off x="5816019" y="2409578"/>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24" name="Line 1873"/>
          <p:cNvSpPr>
            <a:spLocks noChangeShapeType="1"/>
          </p:cNvSpPr>
          <p:nvPr/>
        </p:nvSpPr>
        <p:spPr bwMode="auto">
          <a:xfrm>
            <a:off x="5803319" y="2495303"/>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25" name="Line 1874"/>
          <p:cNvSpPr>
            <a:spLocks noChangeShapeType="1"/>
          </p:cNvSpPr>
          <p:nvPr/>
        </p:nvSpPr>
        <p:spPr bwMode="auto">
          <a:xfrm flipV="1">
            <a:off x="6036682" y="261436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26" name="Line 1875"/>
          <p:cNvSpPr>
            <a:spLocks noChangeShapeType="1"/>
          </p:cNvSpPr>
          <p:nvPr/>
        </p:nvSpPr>
        <p:spPr bwMode="auto">
          <a:xfrm>
            <a:off x="6017632" y="2700091"/>
            <a:ext cx="3175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27" name="Line 1876"/>
          <p:cNvSpPr>
            <a:spLocks noChangeShapeType="1"/>
          </p:cNvSpPr>
          <p:nvPr/>
        </p:nvSpPr>
        <p:spPr bwMode="auto">
          <a:xfrm flipV="1">
            <a:off x="6093832" y="2720728"/>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28" name="Line 1877"/>
          <p:cNvSpPr>
            <a:spLocks noChangeShapeType="1"/>
          </p:cNvSpPr>
          <p:nvPr/>
        </p:nvSpPr>
        <p:spPr bwMode="auto">
          <a:xfrm>
            <a:off x="6081132" y="2806453"/>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29" name="Line 1878"/>
          <p:cNvSpPr>
            <a:spLocks noChangeShapeType="1"/>
          </p:cNvSpPr>
          <p:nvPr/>
        </p:nvSpPr>
        <p:spPr bwMode="auto">
          <a:xfrm flipV="1">
            <a:off x="6819319" y="310966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30" name="Line 1879"/>
          <p:cNvSpPr>
            <a:spLocks noChangeShapeType="1"/>
          </p:cNvSpPr>
          <p:nvPr/>
        </p:nvSpPr>
        <p:spPr bwMode="auto">
          <a:xfrm>
            <a:off x="6806619" y="3195391"/>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31" name="Line 1880"/>
          <p:cNvSpPr>
            <a:spLocks noChangeShapeType="1"/>
          </p:cNvSpPr>
          <p:nvPr/>
        </p:nvSpPr>
        <p:spPr bwMode="auto">
          <a:xfrm flipV="1">
            <a:off x="6851069" y="3109666"/>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32" name="Line 1881"/>
          <p:cNvSpPr>
            <a:spLocks noChangeShapeType="1"/>
          </p:cNvSpPr>
          <p:nvPr/>
        </p:nvSpPr>
        <p:spPr bwMode="auto">
          <a:xfrm>
            <a:off x="6838369" y="3195391"/>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33" name="Line 1882"/>
          <p:cNvSpPr>
            <a:spLocks noChangeShapeType="1"/>
          </p:cNvSpPr>
          <p:nvPr/>
        </p:nvSpPr>
        <p:spPr bwMode="auto">
          <a:xfrm flipV="1">
            <a:off x="7033632" y="3189041"/>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34" name="Line 1883"/>
          <p:cNvSpPr>
            <a:spLocks noChangeShapeType="1"/>
          </p:cNvSpPr>
          <p:nvPr/>
        </p:nvSpPr>
        <p:spPr bwMode="auto">
          <a:xfrm>
            <a:off x="7020932" y="3274766"/>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35" name="Line 1884"/>
          <p:cNvSpPr>
            <a:spLocks noChangeShapeType="1"/>
          </p:cNvSpPr>
          <p:nvPr/>
        </p:nvSpPr>
        <p:spPr bwMode="auto">
          <a:xfrm flipV="1">
            <a:off x="7203494" y="3314453"/>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36" name="Line 1885"/>
          <p:cNvSpPr>
            <a:spLocks noChangeShapeType="1"/>
          </p:cNvSpPr>
          <p:nvPr/>
        </p:nvSpPr>
        <p:spPr bwMode="auto">
          <a:xfrm>
            <a:off x="7190794" y="3400178"/>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37" name="Line 1886"/>
          <p:cNvSpPr>
            <a:spLocks noChangeShapeType="1"/>
          </p:cNvSpPr>
          <p:nvPr/>
        </p:nvSpPr>
        <p:spPr bwMode="auto">
          <a:xfrm flipV="1">
            <a:off x="7209844" y="3314453"/>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38" name="Line 1887"/>
          <p:cNvSpPr>
            <a:spLocks noChangeShapeType="1"/>
          </p:cNvSpPr>
          <p:nvPr/>
        </p:nvSpPr>
        <p:spPr bwMode="auto">
          <a:xfrm>
            <a:off x="7197144" y="3400178"/>
            <a:ext cx="3175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39" name="Line 1888"/>
          <p:cNvSpPr>
            <a:spLocks noChangeShapeType="1"/>
          </p:cNvSpPr>
          <p:nvPr/>
        </p:nvSpPr>
        <p:spPr bwMode="auto">
          <a:xfrm flipV="1">
            <a:off x="7222544" y="3314453"/>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40" name="Line 1889"/>
          <p:cNvSpPr>
            <a:spLocks noChangeShapeType="1"/>
          </p:cNvSpPr>
          <p:nvPr/>
        </p:nvSpPr>
        <p:spPr bwMode="auto">
          <a:xfrm>
            <a:off x="7209844" y="3400178"/>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41" name="Line 1890"/>
          <p:cNvSpPr>
            <a:spLocks noChangeShapeType="1"/>
          </p:cNvSpPr>
          <p:nvPr/>
        </p:nvSpPr>
        <p:spPr bwMode="auto">
          <a:xfrm flipV="1">
            <a:off x="7247944" y="3314453"/>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42" name="Line 1891"/>
          <p:cNvSpPr>
            <a:spLocks noChangeShapeType="1"/>
          </p:cNvSpPr>
          <p:nvPr/>
        </p:nvSpPr>
        <p:spPr bwMode="auto">
          <a:xfrm>
            <a:off x="7235244" y="3400178"/>
            <a:ext cx="3175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43" name="Line 1892"/>
          <p:cNvSpPr>
            <a:spLocks noChangeShapeType="1"/>
          </p:cNvSpPr>
          <p:nvPr/>
        </p:nvSpPr>
        <p:spPr bwMode="auto">
          <a:xfrm flipV="1">
            <a:off x="7387644" y="3368428"/>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44" name="Line 1893"/>
          <p:cNvSpPr>
            <a:spLocks noChangeShapeType="1"/>
          </p:cNvSpPr>
          <p:nvPr/>
        </p:nvSpPr>
        <p:spPr bwMode="auto">
          <a:xfrm>
            <a:off x="7374944" y="3454153"/>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45" name="Line 1894"/>
          <p:cNvSpPr>
            <a:spLocks noChangeShapeType="1"/>
          </p:cNvSpPr>
          <p:nvPr/>
        </p:nvSpPr>
        <p:spPr bwMode="auto">
          <a:xfrm flipV="1">
            <a:off x="7400344" y="3368428"/>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46" name="Line 1895"/>
          <p:cNvSpPr>
            <a:spLocks noChangeShapeType="1"/>
          </p:cNvSpPr>
          <p:nvPr/>
        </p:nvSpPr>
        <p:spPr bwMode="auto">
          <a:xfrm>
            <a:off x="7387644" y="3454153"/>
            <a:ext cx="30163"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47" name="Line 1896"/>
          <p:cNvSpPr>
            <a:spLocks noChangeShapeType="1"/>
          </p:cNvSpPr>
          <p:nvPr/>
        </p:nvSpPr>
        <p:spPr bwMode="auto">
          <a:xfrm flipV="1">
            <a:off x="7513057" y="3368428"/>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48" name="Line 1897"/>
          <p:cNvSpPr>
            <a:spLocks noChangeShapeType="1"/>
          </p:cNvSpPr>
          <p:nvPr/>
        </p:nvSpPr>
        <p:spPr bwMode="auto">
          <a:xfrm>
            <a:off x="7500357" y="3454153"/>
            <a:ext cx="3175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49" name="Line 1898"/>
          <p:cNvSpPr>
            <a:spLocks noChangeShapeType="1"/>
          </p:cNvSpPr>
          <p:nvPr/>
        </p:nvSpPr>
        <p:spPr bwMode="auto">
          <a:xfrm flipV="1">
            <a:off x="7589257" y="3368428"/>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50" name="Line 1899"/>
          <p:cNvSpPr>
            <a:spLocks noChangeShapeType="1"/>
          </p:cNvSpPr>
          <p:nvPr/>
        </p:nvSpPr>
        <p:spPr bwMode="auto">
          <a:xfrm>
            <a:off x="7576557" y="3454153"/>
            <a:ext cx="3175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51" name="Line 1900"/>
          <p:cNvSpPr>
            <a:spLocks noChangeShapeType="1"/>
          </p:cNvSpPr>
          <p:nvPr/>
        </p:nvSpPr>
        <p:spPr bwMode="auto">
          <a:xfrm flipV="1">
            <a:off x="7835319" y="3368428"/>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52" name="Line 1901"/>
          <p:cNvSpPr>
            <a:spLocks noChangeShapeType="1"/>
          </p:cNvSpPr>
          <p:nvPr/>
        </p:nvSpPr>
        <p:spPr bwMode="auto">
          <a:xfrm>
            <a:off x="7822619" y="3454153"/>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53" name="Line 1902"/>
          <p:cNvSpPr>
            <a:spLocks noChangeShapeType="1"/>
          </p:cNvSpPr>
          <p:nvPr/>
        </p:nvSpPr>
        <p:spPr bwMode="auto">
          <a:xfrm flipV="1">
            <a:off x="7992482" y="3368428"/>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54" name="Line 1903"/>
          <p:cNvSpPr>
            <a:spLocks noChangeShapeType="1"/>
          </p:cNvSpPr>
          <p:nvPr/>
        </p:nvSpPr>
        <p:spPr bwMode="auto">
          <a:xfrm>
            <a:off x="7979782" y="3454153"/>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55" name="Line 1904"/>
          <p:cNvSpPr>
            <a:spLocks noChangeShapeType="1"/>
          </p:cNvSpPr>
          <p:nvPr/>
        </p:nvSpPr>
        <p:spPr bwMode="auto">
          <a:xfrm flipV="1">
            <a:off x="8302044" y="3368428"/>
            <a:ext cx="0" cy="85725"/>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56" name="Line 1905"/>
          <p:cNvSpPr>
            <a:spLocks noChangeShapeType="1"/>
          </p:cNvSpPr>
          <p:nvPr/>
        </p:nvSpPr>
        <p:spPr bwMode="auto">
          <a:xfrm>
            <a:off x="8289344" y="3454153"/>
            <a:ext cx="25400" cy="0"/>
          </a:xfrm>
          <a:prstGeom prst="line">
            <a:avLst/>
          </a:prstGeom>
          <a:noFill/>
          <a:ln w="6350">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57" name="Line 1906"/>
          <p:cNvSpPr>
            <a:spLocks noChangeShapeType="1"/>
          </p:cNvSpPr>
          <p:nvPr/>
        </p:nvSpPr>
        <p:spPr bwMode="auto">
          <a:xfrm flipV="1">
            <a:off x="5657269" y="2568328"/>
            <a:ext cx="0" cy="92075"/>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58" name="Line 1907"/>
          <p:cNvSpPr>
            <a:spLocks noChangeShapeType="1"/>
          </p:cNvSpPr>
          <p:nvPr/>
        </p:nvSpPr>
        <p:spPr bwMode="auto">
          <a:xfrm>
            <a:off x="5638219" y="2660403"/>
            <a:ext cx="31750" cy="0"/>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59" name="Line 1908"/>
          <p:cNvSpPr>
            <a:spLocks noChangeShapeType="1"/>
          </p:cNvSpPr>
          <p:nvPr/>
        </p:nvSpPr>
        <p:spPr bwMode="auto">
          <a:xfrm flipV="1">
            <a:off x="5796969" y="2608016"/>
            <a:ext cx="0" cy="85725"/>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60" name="Line 1909"/>
          <p:cNvSpPr>
            <a:spLocks noChangeShapeType="1"/>
          </p:cNvSpPr>
          <p:nvPr/>
        </p:nvSpPr>
        <p:spPr bwMode="auto">
          <a:xfrm>
            <a:off x="5784269" y="2693741"/>
            <a:ext cx="31750" cy="0"/>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61" name="Line 1910"/>
          <p:cNvSpPr>
            <a:spLocks noChangeShapeType="1"/>
          </p:cNvSpPr>
          <p:nvPr/>
        </p:nvSpPr>
        <p:spPr bwMode="auto">
          <a:xfrm flipV="1">
            <a:off x="6289094" y="2873128"/>
            <a:ext cx="0" cy="85725"/>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62" name="Line 1911"/>
          <p:cNvSpPr>
            <a:spLocks noChangeShapeType="1"/>
          </p:cNvSpPr>
          <p:nvPr/>
        </p:nvSpPr>
        <p:spPr bwMode="auto">
          <a:xfrm>
            <a:off x="6276394" y="2958853"/>
            <a:ext cx="25400" cy="0"/>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63" name="Line 1912"/>
          <p:cNvSpPr>
            <a:spLocks noChangeShapeType="1"/>
          </p:cNvSpPr>
          <p:nvPr/>
        </p:nvSpPr>
        <p:spPr bwMode="auto">
          <a:xfrm flipV="1">
            <a:off x="6314494" y="2873128"/>
            <a:ext cx="0" cy="85725"/>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64" name="Line 1913"/>
          <p:cNvSpPr>
            <a:spLocks noChangeShapeType="1"/>
          </p:cNvSpPr>
          <p:nvPr/>
        </p:nvSpPr>
        <p:spPr bwMode="auto">
          <a:xfrm>
            <a:off x="6301794" y="2958853"/>
            <a:ext cx="25400" cy="0"/>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65" name="Line 1914"/>
          <p:cNvSpPr>
            <a:spLocks noChangeShapeType="1"/>
          </p:cNvSpPr>
          <p:nvPr/>
        </p:nvSpPr>
        <p:spPr bwMode="auto">
          <a:xfrm flipV="1">
            <a:off x="6503407" y="2950916"/>
            <a:ext cx="0" cy="87312"/>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66" name="Line 1915"/>
          <p:cNvSpPr>
            <a:spLocks noChangeShapeType="1"/>
          </p:cNvSpPr>
          <p:nvPr/>
        </p:nvSpPr>
        <p:spPr bwMode="auto">
          <a:xfrm>
            <a:off x="6490707" y="3038228"/>
            <a:ext cx="25400" cy="0"/>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67" name="Line 1916"/>
          <p:cNvSpPr>
            <a:spLocks noChangeShapeType="1"/>
          </p:cNvSpPr>
          <p:nvPr/>
        </p:nvSpPr>
        <p:spPr bwMode="auto">
          <a:xfrm flipV="1">
            <a:off x="6598657" y="2998541"/>
            <a:ext cx="0" cy="85725"/>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68" name="Line 1917"/>
          <p:cNvSpPr>
            <a:spLocks noChangeShapeType="1"/>
          </p:cNvSpPr>
          <p:nvPr/>
        </p:nvSpPr>
        <p:spPr bwMode="auto">
          <a:xfrm>
            <a:off x="6585957" y="3084266"/>
            <a:ext cx="31750" cy="0"/>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69" name="Line 1918"/>
          <p:cNvSpPr>
            <a:spLocks noChangeShapeType="1"/>
          </p:cNvSpPr>
          <p:nvPr/>
        </p:nvSpPr>
        <p:spPr bwMode="auto">
          <a:xfrm flipV="1">
            <a:off x="6654219" y="2998541"/>
            <a:ext cx="0" cy="85725"/>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70" name="Line 1919"/>
          <p:cNvSpPr>
            <a:spLocks noChangeShapeType="1"/>
          </p:cNvSpPr>
          <p:nvPr/>
        </p:nvSpPr>
        <p:spPr bwMode="auto">
          <a:xfrm>
            <a:off x="6641519" y="3084266"/>
            <a:ext cx="25400" cy="0"/>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71" name="Line 1921"/>
          <p:cNvSpPr>
            <a:spLocks noChangeShapeType="1"/>
          </p:cNvSpPr>
          <p:nvPr/>
        </p:nvSpPr>
        <p:spPr bwMode="auto">
          <a:xfrm>
            <a:off x="6647869" y="3130303"/>
            <a:ext cx="25400" cy="0"/>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72" name="Line 1922"/>
          <p:cNvSpPr>
            <a:spLocks noChangeShapeType="1"/>
          </p:cNvSpPr>
          <p:nvPr/>
        </p:nvSpPr>
        <p:spPr bwMode="auto">
          <a:xfrm flipV="1">
            <a:off x="6736769" y="3044578"/>
            <a:ext cx="0" cy="85725"/>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73" name="Line 1923"/>
          <p:cNvSpPr>
            <a:spLocks noChangeShapeType="1"/>
          </p:cNvSpPr>
          <p:nvPr/>
        </p:nvSpPr>
        <p:spPr bwMode="auto">
          <a:xfrm>
            <a:off x="6724069" y="3130303"/>
            <a:ext cx="25400" cy="0"/>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74" name="Line 1924"/>
          <p:cNvSpPr>
            <a:spLocks noChangeShapeType="1"/>
          </p:cNvSpPr>
          <p:nvPr/>
        </p:nvSpPr>
        <p:spPr bwMode="auto">
          <a:xfrm flipV="1">
            <a:off x="6768519" y="3044578"/>
            <a:ext cx="0" cy="85725"/>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75" name="Line 1925"/>
          <p:cNvSpPr>
            <a:spLocks noChangeShapeType="1"/>
          </p:cNvSpPr>
          <p:nvPr/>
        </p:nvSpPr>
        <p:spPr bwMode="auto">
          <a:xfrm>
            <a:off x="6755819" y="3130303"/>
            <a:ext cx="25400" cy="0"/>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76" name="Line 1926"/>
          <p:cNvSpPr>
            <a:spLocks noChangeShapeType="1"/>
          </p:cNvSpPr>
          <p:nvPr/>
        </p:nvSpPr>
        <p:spPr bwMode="auto">
          <a:xfrm flipV="1">
            <a:off x="6812969" y="3044578"/>
            <a:ext cx="0" cy="85725"/>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77" name="Line 1927"/>
          <p:cNvSpPr>
            <a:spLocks noChangeShapeType="1"/>
          </p:cNvSpPr>
          <p:nvPr/>
        </p:nvSpPr>
        <p:spPr bwMode="auto">
          <a:xfrm>
            <a:off x="6800269" y="3130303"/>
            <a:ext cx="25400" cy="0"/>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78" name="Line 1928"/>
          <p:cNvSpPr>
            <a:spLocks noChangeShapeType="1"/>
          </p:cNvSpPr>
          <p:nvPr/>
        </p:nvSpPr>
        <p:spPr bwMode="auto">
          <a:xfrm flipV="1">
            <a:off x="6919332" y="3155703"/>
            <a:ext cx="0" cy="85725"/>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79" name="Line 1929"/>
          <p:cNvSpPr>
            <a:spLocks noChangeShapeType="1"/>
          </p:cNvSpPr>
          <p:nvPr/>
        </p:nvSpPr>
        <p:spPr bwMode="auto">
          <a:xfrm>
            <a:off x="6906632" y="3241428"/>
            <a:ext cx="25400" cy="0"/>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80" name="Line 1930"/>
          <p:cNvSpPr>
            <a:spLocks noChangeShapeType="1"/>
          </p:cNvSpPr>
          <p:nvPr/>
        </p:nvSpPr>
        <p:spPr bwMode="auto">
          <a:xfrm flipV="1">
            <a:off x="6925682" y="3155703"/>
            <a:ext cx="0" cy="85725"/>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81" name="Line 1931"/>
          <p:cNvSpPr>
            <a:spLocks noChangeShapeType="1"/>
          </p:cNvSpPr>
          <p:nvPr/>
        </p:nvSpPr>
        <p:spPr bwMode="auto">
          <a:xfrm>
            <a:off x="6912982" y="3241428"/>
            <a:ext cx="25400" cy="0"/>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82" name="Line 1932"/>
          <p:cNvSpPr>
            <a:spLocks noChangeShapeType="1"/>
          </p:cNvSpPr>
          <p:nvPr/>
        </p:nvSpPr>
        <p:spPr bwMode="auto">
          <a:xfrm flipV="1">
            <a:off x="6932032" y="3155703"/>
            <a:ext cx="0" cy="85725"/>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83" name="Line 1933"/>
          <p:cNvSpPr>
            <a:spLocks noChangeShapeType="1"/>
          </p:cNvSpPr>
          <p:nvPr/>
        </p:nvSpPr>
        <p:spPr bwMode="auto">
          <a:xfrm>
            <a:off x="6919332" y="3241428"/>
            <a:ext cx="25400" cy="0"/>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84" name="Line 1934"/>
          <p:cNvSpPr>
            <a:spLocks noChangeShapeType="1"/>
          </p:cNvSpPr>
          <p:nvPr/>
        </p:nvSpPr>
        <p:spPr bwMode="auto">
          <a:xfrm flipV="1">
            <a:off x="6963782" y="3155703"/>
            <a:ext cx="0" cy="85725"/>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85" name="Line 1935"/>
          <p:cNvSpPr>
            <a:spLocks noChangeShapeType="1"/>
          </p:cNvSpPr>
          <p:nvPr/>
        </p:nvSpPr>
        <p:spPr bwMode="auto">
          <a:xfrm>
            <a:off x="6951082" y="3241428"/>
            <a:ext cx="25400" cy="0"/>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86" name="Line 1936"/>
          <p:cNvSpPr>
            <a:spLocks noChangeShapeType="1"/>
          </p:cNvSpPr>
          <p:nvPr/>
        </p:nvSpPr>
        <p:spPr bwMode="auto">
          <a:xfrm flipV="1">
            <a:off x="7071732" y="3155703"/>
            <a:ext cx="0" cy="85725"/>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87" name="Line 1937"/>
          <p:cNvSpPr>
            <a:spLocks noChangeShapeType="1"/>
          </p:cNvSpPr>
          <p:nvPr/>
        </p:nvSpPr>
        <p:spPr bwMode="auto">
          <a:xfrm>
            <a:off x="7059032" y="3241428"/>
            <a:ext cx="25400" cy="0"/>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88" name="Line 1938"/>
          <p:cNvSpPr>
            <a:spLocks noChangeShapeType="1"/>
          </p:cNvSpPr>
          <p:nvPr/>
        </p:nvSpPr>
        <p:spPr bwMode="auto">
          <a:xfrm flipV="1">
            <a:off x="7078082" y="3155703"/>
            <a:ext cx="0" cy="85725"/>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89" name="Line 1939"/>
          <p:cNvSpPr>
            <a:spLocks noChangeShapeType="1"/>
          </p:cNvSpPr>
          <p:nvPr/>
        </p:nvSpPr>
        <p:spPr bwMode="auto">
          <a:xfrm>
            <a:off x="7065382" y="3241428"/>
            <a:ext cx="31750" cy="0"/>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90" name="Line 1940"/>
          <p:cNvSpPr>
            <a:spLocks noChangeShapeType="1"/>
          </p:cNvSpPr>
          <p:nvPr/>
        </p:nvSpPr>
        <p:spPr bwMode="auto">
          <a:xfrm flipV="1">
            <a:off x="7279694" y="3155703"/>
            <a:ext cx="0" cy="85725"/>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91" name="Line 1941"/>
          <p:cNvSpPr>
            <a:spLocks noChangeShapeType="1"/>
          </p:cNvSpPr>
          <p:nvPr/>
        </p:nvSpPr>
        <p:spPr bwMode="auto">
          <a:xfrm>
            <a:off x="7266994" y="3241428"/>
            <a:ext cx="25400" cy="0"/>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92" name="Line 1942"/>
          <p:cNvSpPr>
            <a:spLocks noChangeShapeType="1"/>
          </p:cNvSpPr>
          <p:nvPr/>
        </p:nvSpPr>
        <p:spPr bwMode="auto">
          <a:xfrm flipV="1">
            <a:off x="7311444" y="3155703"/>
            <a:ext cx="0" cy="85725"/>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93" name="Line 1943"/>
          <p:cNvSpPr>
            <a:spLocks noChangeShapeType="1"/>
          </p:cNvSpPr>
          <p:nvPr/>
        </p:nvSpPr>
        <p:spPr bwMode="auto">
          <a:xfrm>
            <a:off x="7298744" y="3241428"/>
            <a:ext cx="25400" cy="0"/>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94" name="Line 1944"/>
          <p:cNvSpPr>
            <a:spLocks noChangeShapeType="1"/>
          </p:cNvSpPr>
          <p:nvPr/>
        </p:nvSpPr>
        <p:spPr bwMode="auto">
          <a:xfrm flipV="1">
            <a:off x="7455907" y="3155703"/>
            <a:ext cx="0" cy="85725"/>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95" name="Line 1945"/>
          <p:cNvSpPr>
            <a:spLocks noChangeShapeType="1"/>
          </p:cNvSpPr>
          <p:nvPr/>
        </p:nvSpPr>
        <p:spPr bwMode="auto">
          <a:xfrm>
            <a:off x="7443207" y="3241428"/>
            <a:ext cx="25400" cy="0"/>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96" name="Line 1946"/>
          <p:cNvSpPr>
            <a:spLocks noChangeShapeType="1"/>
          </p:cNvSpPr>
          <p:nvPr/>
        </p:nvSpPr>
        <p:spPr bwMode="auto">
          <a:xfrm flipV="1">
            <a:off x="7525757" y="3155703"/>
            <a:ext cx="0" cy="85725"/>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97" name="Line 1947"/>
          <p:cNvSpPr>
            <a:spLocks noChangeShapeType="1"/>
          </p:cNvSpPr>
          <p:nvPr/>
        </p:nvSpPr>
        <p:spPr bwMode="auto">
          <a:xfrm>
            <a:off x="7506707" y="3241428"/>
            <a:ext cx="31750" cy="0"/>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98" name="Line 1948"/>
          <p:cNvSpPr>
            <a:spLocks noChangeShapeType="1"/>
          </p:cNvSpPr>
          <p:nvPr/>
        </p:nvSpPr>
        <p:spPr bwMode="auto">
          <a:xfrm flipV="1">
            <a:off x="7601957" y="3155703"/>
            <a:ext cx="0" cy="85725"/>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899" name="Line 1949"/>
          <p:cNvSpPr>
            <a:spLocks noChangeShapeType="1"/>
          </p:cNvSpPr>
          <p:nvPr/>
        </p:nvSpPr>
        <p:spPr bwMode="auto">
          <a:xfrm>
            <a:off x="7582907" y="3241428"/>
            <a:ext cx="31750" cy="0"/>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00" name="Line 1950"/>
          <p:cNvSpPr>
            <a:spLocks noChangeShapeType="1"/>
          </p:cNvSpPr>
          <p:nvPr/>
        </p:nvSpPr>
        <p:spPr bwMode="auto">
          <a:xfrm flipV="1">
            <a:off x="7759119" y="3155703"/>
            <a:ext cx="0" cy="85725"/>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01" name="Line 1951"/>
          <p:cNvSpPr>
            <a:spLocks noChangeShapeType="1"/>
          </p:cNvSpPr>
          <p:nvPr/>
        </p:nvSpPr>
        <p:spPr bwMode="auto">
          <a:xfrm>
            <a:off x="7746419" y="3241428"/>
            <a:ext cx="25400" cy="0"/>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02" name="Line 1952"/>
          <p:cNvSpPr>
            <a:spLocks noChangeShapeType="1"/>
          </p:cNvSpPr>
          <p:nvPr/>
        </p:nvSpPr>
        <p:spPr bwMode="auto">
          <a:xfrm flipV="1">
            <a:off x="7928982" y="3155703"/>
            <a:ext cx="0" cy="85725"/>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03" name="Line 1953"/>
          <p:cNvSpPr>
            <a:spLocks noChangeShapeType="1"/>
          </p:cNvSpPr>
          <p:nvPr/>
        </p:nvSpPr>
        <p:spPr bwMode="auto">
          <a:xfrm>
            <a:off x="7917869" y="3241428"/>
            <a:ext cx="23813" cy="0"/>
          </a:xfrm>
          <a:prstGeom prst="line">
            <a:avLst/>
          </a:prstGeom>
          <a:noFill/>
          <a:ln w="6350">
            <a:solidFill>
              <a:schemeClr val="accent3">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04" name="Freeform 1997"/>
          <p:cNvSpPr>
            <a:spLocks/>
          </p:cNvSpPr>
          <p:nvPr/>
        </p:nvSpPr>
        <p:spPr bwMode="auto">
          <a:xfrm>
            <a:off x="5360407" y="2290516"/>
            <a:ext cx="12700" cy="53975"/>
          </a:xfrm>
          <a:custGeom>
            <a:avLst/>
            <a:gdLst>
              <a:gd name="T0" fmla="*/ 8 w 8"/>
              <a:gd name="T1" fmla="*/ 5 h 34"/>
              <a:gd name="T2" fmla="*/ 4 w 8"/>
              <a:gd name="T3" fmla="*/ 5 h 34"/>
              <a:gd name="T4" fmla="*/ 4 w 8"/>
              <a:gd name="T5" fmla="*/ 0 h 34"/>
              <a:gd name="T6" fmla="*/ 0 w 8"/>
              <a:gd name="T7" fmla="*/ 5 h 34"/>
              <a:gd name="T8" fmla="*/ 0 w 8"/>
              <a:gd name="T9" fmla="*/ 34 h 34"/>
              <a:gd name="T10" fmla="*/ 0 w 8"/>
              <a:gd name="T11" fmla="*/ 34 h 34"/>
              <a:gd name="T12" fmla="*/ 4 w 8"/>
              <a:gd name="T13" fmla="*/ 34 h 34"/>
              <a:gd name="T14" fmla="*/ 4 w 8"/>
              <a:gd name="T15" fmla="*/ 34 h 34"/>
              <a:gd name="T16" fmla="*/ 8 w 8"/>
              <a:gd name="T17" fmla="*/ 34 h 34"/>
              <a:gd name="T18" fmla="*/ 8 w 8"/>
              <a:gd name="T19"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4">
                <a:moveTo>
                  <a:pt x="8" y="5"/>
                </a:moveTo>
                <a:lnTo>
                  <a:pt x="4" y="5"/>
                </a:lnTo>
                <a:lnTo>
                  <a:pt x="4" y="0"/>
                </a:lnTo>
                <a:lnTo>
                  <a:pt x="0" y="5"/>
                </a:lnTo>
                <a:lnTo>
                  <a:pt x="0" y="34"/>
                </a:lnTo>
                <a:lnTo>
                  <a:pt x="0" y="34"/>
                </a:lnTo>
                <a:lnTo>
                  <a:pt x="4" y="34"/>
                </a:lnTo>
                <a:lnTo>
                  <a:pt x="4" y="34"/>
                </a:lnTo>
                <a:lnTo>
                  <a:pt x="8" y="34"/>
                </a:lnTo>
                <a:lnTo>
                  <a:pt x="8" y="5"/>
                </a:lnTo>
                <a:close/>
              </a:path>
            </a:pathLst>
          </a:custGeom>
          <a:solidFill>
            <a:schemeClr val="accent3">
              <a:lumMod val="75000"/>
            </a:schemeClr>
          </a:solidFill>
          <a:ln w="6350">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05" name="Freeform 2024"/>
          <p:cNvSpPr>
            <a:spLocks/>
          </p:cNvSpPr>
          <p:nvPr/>
        </p:nvSpPr>
        <p:spPr bwMode="auto">
          <a:xfrm>
            <a:off x="6762169" y="2812803"/>
            <a:ext cx="6350" cy="52387"/>
          </a:xfrm>
          <a:custGeom>
            <a:avLst/>
            <a:gdLst>
              <a:gd name="T0" fmla="*/ 4 w 4"/>
              <a:gd name="T1" fmla="*/ 4 h 33"/>
              <a:gd name="T2" fmla="*/ 4 w 4"/>
              <a:gd name="T3" fmla="*/ 0 h 33"/>
              <a:gd name="T4" fmla="*/ 0 w 4"/>
              <a:gd name="T5" fmla="*/ 0 h 33"/>
              <a:gd name="T6" fmla="*/ 0 w 4"/>
              <a:gd name="T7" fmla="*/ 0 h 33"/>
              <a:gd name="T8" fmla="*/ 0 w 4"/>
              <a:gd name="T9" fmla="*/ 29 h 33"/>
              <a:gd name="T10" fmla="*/ 0 w 4"/>
              <a:gd name="T11" fmla="*/ 33 h 33"/>
              <a:gd name="T12" fmla="*/ 0 w 4"/>
              <a:gd name="T13" fmla="*/ 33 h 33"/>
              <a:gd name="T14" fmla="*/ 4 w 4"/>
              <a:gd name="T15" fmla="*/ 33 h 33"/>
              <a:gd name="T16" fmla="*/ 4 w 4"/>
              <a:gd name="T17" fmla="*/ 33 h 33"/>
              <a:gd name="T18" fmla="*/ 4 w 4"/>
              <a:gd name="T19"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3">
                <a:moveTo>
                  <a:pt x="4" y="4"/>
                </a:moveTo>
                <a:lnTo>
                  <a:pt x="4" y="0"/>
                </a:lnTo>
                <a:lnTo>
                  <a:pt x="0" y="0"/>
                </a:lnTo>
                <a:lnTo>
                  <a:pt x="0" y="0"/>
                </a:lnTo>
                <a:lnTo>
                  <a:pt x="0" y="29"/>
                </a:lnTo>
                <a:lnTo>
                  <a:pt x="0" y="33"/>
                </a:lnTo>
                <a:lnTo>
                  <a:pt x="0" y="33"/>
                </a:lnTo>
                <a:lnTo>
                  <a:pt x="4" y="33"/>
                </a:lnTo>
                <a:lnTo>
                  <a:pt x="4" y="33"/>
                </a:lnTo>
                <a:lnTo>
                  <a:pt x="4" y="4"/>
                </a:lnTo>
                <a:close/>
              </a:path>
            </a:pathLst>
          </a:custGeom>
          <a:solidFill>
            <a:srgbClr val="000000"/>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06" name="Freeform 2049"/>
          <p:cNvSpPr>
            <a:spLocks/>
          </p:cNvSpPr>
          <p:nvPr/>
        </p:nvSpPr>
        <p:spPr bwMode="auto">
          <a:xfrm>
            <a:off x="7841669" y="3057278"/>
            <a:ext cx="19050" cy="6350"/>
          </a:xfrm>
          <a:custGeom>
            <a:avLst/>
            <a:gdLst>
              <a:gd name="T0" fmla="*/ 4 w 12"/>
              <a:gd name="T1" fmla="*/ 0 h 4"/>
              <a:gd name="T2" fmla="*/ 0 w 12"/>
              <a:gd name="T3" fmla="*/ 0 h 4"/>
              <a:gd name="T4" fmla="*/ 0 w 12"/>
              <a:gd name="T5" fmla="*/ 4 h 4"/>
              <a:gd name="T6" fmla="*/ 0 w 12"/>
              <a:gd name="T7" fmla="*/ 4 h 4"/>
              <a:gd name="T8" fmla="*/ 4 w 12"/>
              <a:gd name="T9" fmla="*/ 4 h 4"/>
              <a:gd name="T10" fmla="*/ 12 w 12"/>
              <a:gd name="T11" fmla="*/ 4 h 4"/>
              <a:gd name="T12" fmla="*/ 12 w 12"/>
              <a:gd name="T13" fmla="*/ 4 h 4"/>
              <a:gd name="T14" fmla="*/ 12 w 12"/>
              <a:gd name="T15" fmla="*/ 0 h 4"/>
              <a:gd name="T16" fmla="*/ 8 w 12"/>
              <a:gd name="T17" fmla="*/ 0 h 4"/>
              <a:gd name="T18" fmla="*/ 4 w 12"/>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4">
                <a:moveTo>
                  <a:pt x="4" y="0"/>
                </a:moveTo>
                <a:lnTo>
                  <a:pt x="0" y="0"/>
                </a:lnTo>
                <a:lnTo>
                  <a:pt x="0" y="4"/>
                </a:lnTo>
                <a:lnTo>
                  <a:pt x="0" y="4"/>
                </a:lnTo>
                <a:lnTo>
                  <a:pt x="4" y="4"/>
                </a:lnTo>
                <a:lnTo>
                  <a:pt x="12" y="4"/>
                </a:lnTo>
                <a:lnTo>
                  <a:pt x="12" y="4"/>
                </a:lnTo>
                <a:lnTo>
                  <a:pt x="12" y="0"/>
                </a:lnTo>
                <a:lnTo>
                  <a:pt x="8" y="0"/>
                </a:lnTo>
                <a:lnTo>
                  <a:pt x="4" y="0"/>
                </a:lnTo>
                <a:close/>
              </a:path>
            </a:pathLst>
          </a:custGeom>
          <a:solidFill>
            <a:srgbClr val="000000"/>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07" name="Rectangle 2054"/>
          <p:cNvSpPr>
            <a:spLocks noChangeArrowheads="1"/>
          </p:cNvSpPr>
          <p:nvPr/>
        </p:nvSpPr>
        <p:spPr bwMode="auto">
          <a:xfrm>
            <a:off x="5266744" y="2290516"/>
            <a:ext cx="44450" cy="1428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08" name="Rectangle 2055"/>
          <p:cNvSpPr>
            <a:spLocks noChangeArrowheads="1"/>
          </p:cNvSpPr>
          <p:nvPr/>
        </p:nvSpPr>
        <p:spPr bwMode="auto">
          <a:xfrm>
            <a:off x="5354056" y="2290516"/>
            <a:ext cx="44450" cy="1428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09" name="Rectangle 2056"/>
          <p:cNvSpPr>
            <a:spLocks noChangeArrowheads="1"/>
          </p:cNvSpPr>
          <p:nvPr/>
        </p:nvSpPr>
        <p:spPr bwMode="auto">
          <a:xfrm>
            <a:off x="5404856" y="2323854"/>
            <a:ext cx="12700"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10" name="Rectangle 2057"/>
          <p:cNvSpPr>
            <a:spLocks noChangeArrowheads="1"/>
          </p:cNvSpPr>
          <p:nvPr/>
        </p:nvSpPr>
        <p:spPr bwMode="auto">
          <a:xfrm>
            <a:off x="5411206" y="2323854"/>
            <a:ext cx="12700" cy="1428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11" name="Rectangle 2058"/>
          <p:cNvSpPr>
            <a:spLocks noChangeArrowheads="1"/>
          </p:cNvSpPr>
          <p:nvPr/>
        </p:nvSpPr>
        <p:spPr bwMode="auto">
          <a:xfrm>
            <a:off x="5417556" y="2330204"/>
            <a:ext cx="12700" cy="2063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12" name="Rectangle 2059"/>
          <p:cNvSpPr>
            <a:spLocks noChangeArrowheads="1"/>
          </p:cNvSpPr>
          <p:nvPr/>
        </p:nvSpPr>
        <p:spPr bwMode="auto">
          <a:xfrm>
            <a:off x="5462006" y="2357191"/>
            <a:ext cx="381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13" name="Rectangle 2060"/>
          <p:cNvSpPr>
            <a:spLocks noChangeArrowheads="1"/>
          </p:cNvSpPr>
          <p:nvPr/>
        </p:nvSpPr>
        <p:spPr bwMode="auto">
          <a:xfrm>
            <a:off x="5544556" y="2357191"/>
            <a:ext cx="1588"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14" name="Rectangle 2061"/>
          <p:cNvSpPr>
            <a:spLocks noChangeArrowheads="1"/>
          </p:cNvSpPr>
          <p:nvPr/>
        </p:nvSpPr>
        <p:spPr bwMode="auto">
          <a:xfrm>
            <a:off x="5538206" y="2363541"/>
            <a:ext cx="12700" cy="3333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15" name="Rectangle 2062"/>
          <p:cNvSpPr>
            <a:spLocks noChangeArrowheads="1"/>
          </p:cNvSpPr>
          <p:nvPr/>
        </p:nvSpPr>
        <p:spPr bwMode="auto">
          <a:xfrm>
            <a:off x="5544556" y="2390529"/>
            <a:ext cx="63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16" name="Rectangle 2063"/>
          <p:cNvSpPr>
            <a:spLocks noChangeArrowheads="1"/>
          </p:cNvSpPr>
          <p:nvPr/>
        </p:nvSpPr>
        <p:spPr bwMode="auto">
          <a:xfrm>
            <a:off x="5589006" y="2390529"/>
            <a:ext cx="42863"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17" name="Rectangle 2064"/>
          <p:cNvSpPr>
            <a:spLocks noChangeArrowheads="1"/>
          </p:cNvSpPr>
          <p:nvPr/>
        </p:nvSpPr>
        <p:spPr bwMode="auto">
          <a:xfrm>
            <a:off x="5663619" y="2409579"/>
            <a:ext cx="12700" cy="2063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18" name="Rectangle 2065"/>
          <p:cNvSpPr>
            <a:spLocks noChangeArrowheads="1"/>
          </p:cNvSpPr>
          <p:nvPr/>
        </p:nvSpPr>
        <p:spPr bwMode="auto">
          <a:xfrm>
            <a:off x="5669969" y="2423866"/>
            <a:ext cx="190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19" name="Rectangle 2066"/>
          <p:cNvSpPr>
            <a:spLocks noChangeArrowheads="1"/>
          </p:cNvSpPr>
          <p:nvPr/>
        </p:nvSpPr>
        <p:spPr bwMode="auto">
          <a:xfrm>
            <a:off x="5682669" y="2463554"/>
            <a:ext cx="12700" cy="158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20" name="Rectangle 2067"/>
          <p:cNvSpPr>
            <a:spLocks noChangeArrowheads="1"/>
          </p:cNvSpPr>
          <p:nvPr/>
        </p:nvSpPr>
        <p:spPr bwMode="auto">
          <a:xfrm>
            <a:off x="5689019" y="2455616"/>
            <a:ext cx="50800" cy="1428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21" name="Rectangle 2068"/>
          <p:cNvSpPr>
            <a:spLocks noChangeArrowheads="1"/>
          </p:cNvSpPr>
          <p:nvPr/>
        </p:nvSpPr>
        <p:spPr bwMode="auto">
          <a:xfrm>
            <a:off x="5746169" y="2488954"/>
            <a:ext cx="12700"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22" name="Rectangle 2069"/>
          <p:cNvSpPr>
            <a:spLocks noChangeArrowheads="1"/>
          </p:cNvSpPr>
          <p:nvPr/>
        </p:nvSpPr>
        <p:spPr bwMode="auto">
          <a:xfrm>
            <a:off x="5752519" y="2488954"/>
            <a:ext cx="38100" cy="1428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23" name="Rectangle 2070"/>
          <p:cNvSpPr>
            <a:spLocks noChangeArrowheads="1"/>
          </p:cNvSpPr>
          <p:nvPr/>
        </p:nvSpPr>
        <p:spPr bwMode="auto">
          <a:xfrm>
            <a:off x="5822369" y="2509591"/>
            <a:ext cx="12700" cy="190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24" name="Rectangle 2071"/>
          <p:cNvSpPr>
            <a:spLocks noChangeArrowheads="1"/>
          </p:cNvSpPr>
          <p:nvPr/>
        </p:nvSpPr>
        <p:spPr bwMode="auto">
          <a:xfrm>
            <a:off x="5828719" y="2522291"/>
            <a:ext cx="190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25" name="Rectangle 2072"/>
          <p:cNvSpPr>
            <a:spLocks noChangeArrowheads="1"/>
          </p:cNvSpPr>
          <p:nvPr/>
        </p:nvSpPr>
        <p:spPr bwMode="auto">
          <a:xfrm>
            <a:off x="5847769" y="2555629"/>
            <a:ext cx="11113"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26" name="Rectangle 2073"/>
          <p:cNvSpPr>
            <a:spLocks noChangeArrowheads="1"/>
          </p:cNvSpPr>
          <p:nvPr/>
        </p:nvSpPr>
        <p:spPr bwMode="auto">
          <a:xfrm>
            <a:off x="5852531" y="2561979"/>
            <a:ext cx="381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27" name="Rectangle 2074"/>
          <p:cNvSpPr>
            <a:spLocks noChangeArrowheads="1"/>
          </p:cNvSpPr>
          <p:nvPr/>
        </p:nvSpPr>
        <p:spPr bwMode="auto">
          <a:xfrm>
            <a:off x="5884281" y="2568329"/>
            <a:ext cx="12700" cy="158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28" name="Rectangle 2075"/>
          <p:cNvSpPr>
            <a:spLocks noChangeArrowheads="1"/>
          </p:cNvSpPr>
          <p:nvPr/>
        </p:nvSpPr>
        <p:spPr bwMode="auto">
          <a:xfrm>
            <a:off x="5903331" y="2595316"/>
            <a:ext cx="127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29" name="Rectangle 2076"/>
          <p:cNvSpPr>
            <a:spLocks noChangeArrowheads="1"/>
          </p:cNvSpPr>
          <p:nvPr/>
        </p:nvSpPr>
        <p:spPr bwMode="auto">
          <a:xfrm>
            <a:off x="5909681" y="2601666"/>
            <a:ext cx="12700" cy="2698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30" name="Rectangle 2077"/>
          <p:cNvSpPr>
            <a:spLocks noChangeArrowheads="1"/>
          </p:cNvSpPr>
          <p:nvPr/>
        </p:nvSpPr>
        <p:spPr bwMode="auto">
          <a:xfrm>
            <a:off x="5922381" y="2654054"/>
            <a:ext cx="12700" cy="1428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31" name="Rectangle 2078"/>
          <p:cNvSpPr>
            <a:spLocks noChangeArrowheads="1"/>
          </p:cNvSpPr>
          <p:nvPr/>
        </p:nvSpPr>
        <p:spPr bwMode="auto">
          <a:xfrm>
            <a:off x="5928731" y="2660404"/>
            <a:ext cx="25400" cy="1428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32" name="Rectangle 2079"/>
          <p:cNvSpPr>
            <a:spLocks noChangeArrowheads="1"/>
          </p:cNvSpPr>
          <p:nvPr/>
        </p:nvSpPr>
        <p:spPr bwMode="auto">
          <a:xfrm>
            <a:off x="5947781" y="2668341"/>
            <a:ext cx="12700"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33" name="Rectangle 2080"/>
          <p:cNvSpPr>
            <a:spLocks noChangeArrowheads="1"/>
          </p:cNvSpPr>
          <p:nvPr/>
        </p:nvSpPr>
        <p:spPr bwMode="auto">
          <a:xfrm>
            <a:off x="5973181" y="2693741"/>
            <a:ext cx="44450" cy="1428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34" name="Rectangle 2081"/>
          <p:cNvSpPr>
            <a:spLocks noChangeArrowheads="1"/>
          </p:cNvSpPr>
          <p:nvPr/>
        </p:nvSpPr>
        <p:spPr bwMode="auto">
          <a:xfrm>
            <a:off x="6023981" y="2727079"/>
            <a:ext cx="12700" cy="3968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35" name="Rectangle 2082"/>
          <p:cNvSpPr>
            <a:spLocks noChangeArrowheads="1"/>
          </p:cNvSpPr>
          <p:nvPr/>
        </p:nvSpPr>
        <p:spPr bwMode="auto">
          <a:xfrm>
            <a:off x="6068431" y="2773116"/>
            <a:ext cx="12700" cy="3333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36" name="Rectangle 2083"/>
          <p:cNvSpPr>
            <a:spLocks noChangeArrowheads="1"/>
          </p:cNvSpPr>
          <p:nvPr/>
        </p:nvSpPr>
        <p:spPr bwMode="auto">
          <a:xfrm>
            <a:off x="6074781" y="2800104"/>
            <a:ext cx="63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37" name="Rectangle 2084"/>
          <p:cNvSpPr>
            <a:spLocks noChangeArrowheads="1"/>
          </p:cNvSpPr>
          <p:nvPr/>
        </p:nvSpPr>
        <p:spPr bwMode="auto">
          <a:xfrm>
            <a:off x="6081131" y="2800104"/>
            <a:ext cx="63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38" name="Rectangle 2085"/>
          <p:cNvSpPr>
            <a:spLocks noChangeArrowheads="1"/>
          </p:cNvSpPr>
          <p:nvPr/>
        </p:nvSpPr>
        <p:spPr bwMode="auto">
          <a:xfrm>
            <a:off x="6130344" y="2800104"/>
            <a:ext cx="254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39" name="Rectangle 2086"/>
          <p:cNvSpPr>
            <a:spLocks noChangeArrowheads="1"/>
          </p:cNvSpPr>
          <p:nvPr/>
        </p:nvSpPr>
        <p:spPr bwMode="auto">
          <a:xfrm>
            <a:off x="6149394" y="2806454"/>
            <a:ext cx="12700"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40" name="Rectangle 2087"/>
          <p:cNvSpPr>
            <a:spLocks noChangeArrowheads="1"/>
          </p:cNvSpPr>
          <p:nvPr/>
        </p:nvSpPr>
        <p:spPr bwMode="auto">
          <a:xfrm>
            <a:off x="6181144" y="2833441"/>
            <a:ext cx="381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41" name="Rectangle 2088"/>
          <p:cNvSpPr>
            <a:spLocks noChangeArrowheads="1"/>
          </p:cNvSpPr>
          <p:nvPr/>
        </p:nvSpPr>
        <p:spPr bwMode="auto">
          <a:xfrm>
            <a:off x="6219244" y="2873129"/>
            <a:ext cx="12700"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42" name="Rectangle 2089"/>
          <p:cNvSpPr>
            <a:spLocks noChangeArrowheads="1"/>
          </p:cNvSpPr>
          <p:nvPr/>
        </p:nvSpPr>
        <p:spPr bwMode="auto">
          <a:xfrm>
            <a:off x="6225594" y="2873129"/>
            <a:ext cx="190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43" name="Rectangle 2090"/>
          <p:cNvSpPr>
            <a:spLocks noChangeArrowheads="1"/>
          </p:cNvSpPr>
          <p:nvPr/>
        </p:nvSpPr>
        <p:spPr bwMode="auto">
          <a:xfrm>
            <a:off x="6238294" y="2879479"/>
            <a:ext cx="12700" cy="190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44" name="Rectangle 2091"/>
          <p:cNvSpPr>
            <a:spLocks noChangeArrowheads="1"/>
          </p:cNvSpPr>
          <p:nvPr/>
        </p:nvSpPr>
        <p:spPr bwMode="auto">
          <a:xfrm>
            <a:off x="6276394" y="2904879"/>
            <a:ext cx="44450" cy="1428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45" name="Rectangle 2092"/>
          <p:cNvSpPr>
            <a:spLocks noChangeArrowheads="1"/>
          </p:cNvSpPr>
          <p:nvPr/>
        </p:nvSpPr>
        <p:spPr bwMode="auto">
          <a:xfrm>
            <a:off x="6365294" y="2904879"/>
            <a:ext cx="42863" cy="1428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46" name="Rectangle 2093"/>
          <p:cNvSpPr>
            <a:spLocks noChangeArrowheads="1"/>
          </p:cNvSpPr>
          <p:nvPr/>
        </p:nvSpPr>
        <p:spPr bwMode="auto">
          <a:xfrm>
            <a:off x="6408156" y="2938216"/>
            <a:ext cx="12700"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47" name="Rectangle 2094"/>
          <p:cNvSpPr>
            <a:spLocks noChangeArrowheads="1"/>
          </p:cNvSpPr>
          <p:nvPr/>
        </p:nvSpPr>
        <p:spPr bwMode="auto">
          <a:xfrm>
            <a:off x="6414506" y="2938216"/>
            <a:ext cx="317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48" name="Rectangle 2095"/>
          <p:cNvSpPr>
            <a:spLocks noChangeArrowheads="1"/>
          </p:cNvSpPr>
          <p:nvPr/>
        </p:nvSpPr>
        <p:spPr bwMode="auto">
          <a:xfrm>
            <a:off x="6439906" y="2944566"/>
            <a:ext cx="12700" cy="1428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49" name="Rectangle 2096"/>
          <p:cNvSpPr>
            <a:spLocks noChangeArrowheads="1"/>
          </p:cNvSpPr>
          <p:nvPr/>
        </p:nvSpPr>
        <p:spPr bwMode="auto">
          <a:xfrm>
            <a:off x="6465306" y="2977904"/>
            <a:ext cx="63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50" name="Rectangle 2097"/>
          <p:cNvSpPr>
            <a:spLocks noChangeArrowheads="1"/>
          </p:cNvSpPr>
          <p:nvPr/>
        </p:nvSpPr>
        <p:spPr bwMode="auto">
          <a:xfrm>
            <a:off x="6465306" y="2984254"/>
            <a:ext cx="12700" cy="2698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51" name="Rectangle 2098"/>
          <p:cNvSpPr>
            <a:spLocks noChangeArrowheads="1"/>
          </p:cNvSpPr>
          <p:nvPr/>
        </p:nvSpPr>
        <p:spPr bwMode="auto">
          <a:xfrm>
            <a:off x="6516106" y="3011241"/>
            <a:ext cx="381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52" name="Rectangle 2099"/>
          <p:cNvSpPr>
            <a:spLocks noChangeArrowheads="1"/>
          </p:cNvSpPr>
          <p:nvPr/>
        </p:nvSpPr>
        <p:spPr bwMode="auto">
          <a:xfrm>
            <a:off x="6547856" y="3017591"/>
            <a:ext cx="12700"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53" name="Rectangle 2100"/>
          <p:cNvSpPr>
            <a:spLocks noChangeArrowheads="1"/>
          </p:cNvSpPr>
          <p:nvPr/>
        </p:nvSpPr>
        <p:spPr bwMode="auto">
          <a:xfrm>
            <a:off x="6566906" y="3050929"/>
            <a:ext cx="190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54" name="Rectangle 2101"/>
          <p:cNvSpPr>
            <a:spLocks noChangeArrowheads="1"/>
          </p:cNvSpPr>
          <p:nvPr/>
        </p:nvSpPr>
        <p:spPr bwMode="auto">
          <a:xfrm>
            <a:off x="6579606" y="3057279"/>
            <a:ext cx="12700" cy="190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55" name="Rectangle 2102"/>
          <p:cNvSpPr>
            <a:spLocks noChangeArrowheads="1"/>
          </p:cNvSpPr>
          <p:nvPr/>
        </p:nvSpPr>
        <p:spPr bwMode="auto">
          <a:xfrm>
            <a:off x="6611356" y="3084266"/>
            <a:ext cx="23813"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56" name="Rectangle 2103"/>
          <p:cNvSpPr>
            <a:spLocks noChangeArrowheads="1"/>
          </p:cNvSpPr>
          <p:nvPr/>
        </p:nvSpPr>
        <p:spPr bwMode="auto">
          <a:xfrm>
            <a:off x="6628819" y="3090616"/>
            <a:ext cx="12700" cy="190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57" name="Rectangle 2104"/>
          <p:cNvSpPr>
            <a:spLocks noChangeArrowheads="1"/>
          </p:cNvSpPr>
          <p:nvPr/>
        </p:nvSpPr>
        <p:spPr bwMode="auto">
          <a:xfrm>
            <a:off x="6660569" y="3116016"/>
            <a:ext cx="31750" cy="1428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58" name="Rectangle 2105"/>
          <p:cNvSpPr>
            <a:spLocks noChangeArrowheads="1"/>
          </p:cNvSpPr>
          <p:nvPr/>
        </p:nvSpPr>
        <p:spPr bwMode="auto">
          <a:xfrm>
            <a:off x="6685969" y="3123954"/>
            <a:ext cx="127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59" name="Rectangle 2106"/>
          <p:cNvSpPr>
            <a:spLocks noChangeArrowheads="1"/>
          </p:cNvSpPr>
          <p:nvPr/>
        </p:nvSpPr>
        <p:spPr bwMode="auto">
          <a:xfrm>
            <a:off x="6711369" y="3155704"/>
            <a:ext cx="44450" cy="1428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60" name="Rectangle 2107"/>
          <p:cNvSpPr>
            <a:spLocks noChangeArrowheads="1"/>
          </p:cNvSpPr>
          <p:nvPr/>
        </p:nvSpPr>
        <p:spPr bwMode="auto">
          <a:xfrm>
            <a:off x="6749469" y="3195391"/>
            <a:ext cx="12700" cy="158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61" name="Rectangle 2108"/>
          <p:cNvSpPr>
            <a:spLocks noChangeArrowheads="1"/>
          </p:cNvSpPr>
          <p:nvPr/>
        </p:nvSpPr>
        <p:spPr bwMode="auto">
          <a:xfrm>
            <a:off x="6755819" y="3189041"/>
            <a:ext cx="50800" cy="1428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62" name="Rectangle 2109"/>
          <p:cNvSpPr>
            <a:spLocks noChangeArrowheads="1"/>
          </p:cNvSpPr>
          <p:nvPr/>
        </p:nvSpPr>
        <p:spPr bwMode="auto">
          <a:xfrm>
            <a:off x="6851069" y="3189041"/>
            <a:ext cx="42863" cy="1428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63" name="Rectangle 2110"/>
          <p:cNvSpPr>
            <a:spLocks noChangeArrowheads="1"/>
          </p:cNvSpPr>
          <p:nvPr/>
        </p:nvSpPr>
        <p:spPr bwMode="auto">
          <a:xfrm>
            <a:off x="6938381" y="3189041"/>
            <a:ext cx="6350" cy="1428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64" name="Rectangle 2111"/>
          <p:cNvSpPr>
            <a:spLocks noChangeArrowheads="1"/>
          </p:cNvSpPr>
          <p:nvPr/>
        </p:nvSpPr>
        <p:spPr bwMode="auto">
          <a:xfrm>
            <a:off x="6938381" y="3195391"/>
            <a:ext cx="12700" cy="2698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65" name="Rectangle 2112"/>
          <p:cNvSpPr>
            <a:spLocks noChangeArrowheads="1"/>
          </p:cNvSpPr>
          <p:nvPr/>
        </p:nvSpPr>
        <p:spPr bwMode="auto">
          <a:xfrm>
            <a:off x="6982831" y="3228729"/>
            <a:ext cx="1588"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66" name="Rectangle 2113"/>
          <p:cNvSpPr>
            <a:spLocks noChangeArrowheads="1"/>
          </p:cNvSpPr>
          <p:nvPr/>
        </p:nvSpPr>
        <p:spPr bwMode="auto">
          <a:xfrm>
            <a:off x="6976481" y="3235079"/>
            <a:ext cx="12700" cy="3333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67" name="Rectangle 2114"/>
          <p:cNvSpPr>
            <a:spLocks noChangeArrowheads="1"/>
          </p:cNvSpPr>
          <p:nvPr/>
        </p:nvSpPr>
        <p:spPr bwMode="auto">
          <a:xfrm>
            <a:off x="7027281" y="3268416"/>
            <a:ext cx="254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68" name="Rectangle 2115"/>
          <p:cNvSpPr>
            <a:spLocks noChangeArrowheads="1"/>
          </p:cNvSpPr>
          <p:nvPr/>
        </p:nvSpPr>
        <p:spPr bwMode="auto">
          <a:xfrm>
            <a:off x="7046331" y="3274766"/>
            <a:ext cx="12700" cy="1428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69" name="Rectangle 2116"/>
          <p:cNvSpPr>
            <a:spLocks noChangeArrowheads="1"/>
          </p:cNvSpPr>
          <p:nvPr/>
        </p:nvSpPr>
        <p:spPr bwMode="auto">
          <a:xfrm>
            <a:off x="7071731" y="3308104"/>
            <a:ext cx="444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70" name="Rectangle 2117"/>
          <p:cNvSpPr>
            <a:spLocks noChangeArrowheads="1"/>
          </p:cNvSpPr>
          <p:nvPr/>
        </p:nvSpPr>
        <p:spPr bwMode="auto">
          <a:xfrm>
            <a:off x="7141581" y="3320804"/>
            <a:ext cx="11113" cy="3333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71" name="Rectangle 2118"/>
          <p:cNvSpPr>
            <a:spLocks noChangeArrowheads="1"/>
          </p:cNvSpPr>
          <p:nvPr/>
        </p:nvSpPr>
        <p:spPr bwMode="auto">
          <a:xfrm>
            <a:off x="7147931" y="3347791"/>
            <a:ext cx="11113"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72" name="Rectangle 2119"/>
          <p:cNvSpPr>
            <a:spLocks noChangeArrowheads="1"/>
          </p:cNvSpPr>
          <p:nvPr/>
        </p:nvSpPr>
        <p:spPr bwMode="auto">
          <a:xfrm>
            <a:off x="7152694" y="3393829"/>
            <a:ext cx="12700" cy="635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73" name="Rectangle 2120"/>
          <p:cNvSpPr>
            <a:spLocks noChangeArrowheads="1"/>
          </p:cNvSpPr>
          <p:nvPr/>
        </p:nvSpPr>
        <p:spPr bwMode="auto">
          <a:xfrm>
            <a:off x="7159044" y="3393829"/>
            <a:ext cx="3810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74" name="Rectangle 2121"/>
          <p:cNvSpPr>
            <a:spLocks noChangeArrowheads="1"/>
          </p:cNvSpPr>
          <p:nvPr/>
        </p:nvSpPr>
        <p:spPr bwMode="auto">
          <a:xfrm>
            <a:off x="7197144" y="3393829"/>
            <a:ext cx="1588"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75" name="Rectangle 2122"/>
          <p:cNvSpPr>
            <a:spLocks noChangeArrowheads="1"/>
          </p:cNvSpPr>
          <p:nvPr/>
        </p:nvSpPr>
        <p:spPr bwMode="auto">
          <a:xfrm>
            <a:off x="7241594" y="3393829"/>
            <a:ext cx="44450" cy="12700"/>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76" name="Rectangle 2123"/>
          <p:cNvSpPr>
            <a:spLocks noChangeArrowheads="1"/>
          </p:cNvSpPr>
          <p:nvPr/>
        </p:nvSpPr>
        <p:spPr bwMode="auto">
          <a:xfrm>
            <a:off x="7292394" y="3420816"/>
            <a:ext cx="12700" cy="3333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77" name="Rectangle 2124"/>
          <p:cNvSpPr>
            <a:spLocks noChangeArrowheads="1"/>
          </p:cNvSpPr>
          <p:nvPr/>
        </p:nvSpPr>
        <p:spPr bwMode="auto">
          <a:xfrm>
            <a:off x="7298744" y="3446216"/>
            <a:ext cx="12700" cy="1428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78" name="Rectangle 2125"/>
          <p:cNvSpPr>
            <a:spLocks noChangeArrowheads="1"/>
          </p:cNvSpPr>
          <p:nvPr/>
        </p:nvSpPr>
        <p:spPr bwMode="auto">
          <a:xfrm>
            <a:off x="7355894" y="3446216"/>
            <a:ext cx="19050" cy="1428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79" name="Rectangle 2126"/>
          <p:cNvSpPr>
            <a:spLocks noChangeArrowheads="1"/>
          </p:cNvSpPr>
          <p:nvPr/>
        </p:nvSpPr>
        <p:spPr bwMode="auto">
          <a:xfrm>
            <a:off x="7374944" y="3446216"/>
            <a:ext cx="19050" cy="1428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80" name="Rectangle 2127"/>
          <p:cNvSpPr>
            <a:spLocks noChangeArrowheads="1"/>
          </p:cNvSpPr>
          <p:nvPr/>
        </p:nvSpPr>
        <p:spPr bwMode="auto">
          <a:xfrm>
            <a:off x="7393994" y="3446216"/>
            <a:ext cx="6350" cy="1428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81" name="Rectangle 2128"/>
          <p:cNvSpPr>
            <a:spLocks noChangeArrowheads="1"/>
          </p:cNvSpPr>
          <p:nvPr/>
        </p:nvSpPr>
        <p:spPr bwMode="auto">
          <a:xfrm>
            <a:off x="7443206" y="3446216"/>
            <a:ext cx="44450" cy="1428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82" name="Rectangle 2129"/>
          <p:cNvSpPr>
            <a:spLocks noChangeArrowheads="1"/>
          </p:cNvSpPr>
          <p:nvPr/>
        </p:nvSpPr>
        <p:spPr bwMode="auto">
          <a:xfrm>
            <a:off x="7525756" y="3446216"/>
            <a:ext cx="44450" cy="1428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83" name="Rectangle 2130"/>
          <p:cNvSpPr>
            <a:spLocks noChangeArrowheads="1"/>
          </p:cNvSpPr>
          <p:nvPr/>
        </p:nvSpPr>
        <p:spPr bwMode="auto">
          <a:xfrm>
            <a:off x="7614656" y="3446216"/>
            <a:ext cx="44450" cy="1428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84" name="Rectangle 2131"/>
          <p:cNvSpPr>
            <a:spLocks noChangeArrowheads="1"/>
          </p:cNvSpPr>
          <p:nvPr/>
        </p:nvSpPr>
        <p:spPr bwMode="auto">
          <a:xfrm>
            <a:off x="7701969" y="3446216"/>
            <a:ext cx="44450" cy="1428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85" name="Rectangle 2132"/>
          <p:cNvSpPr>
            <a:spLocks noChangeArrowheads="1"/>
          </p:cNvSpPr>
          <p:nvPr/>
        </p:nvSpPr>
        <p:spPr bwMode="auto">
          <a:xfrm>
            <a:off x="7790869" y="3446216"/>
            <a:ext cx="31750" cy="1428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86" name="Rectangle 2133"/>
          <p:cNvSpPr>
            <a:spLocks noChangeArrowheads="1"/>
          </p:cNvSpPr>
          <p:nvPr/>
        </p:nvSpPr>
        <p:spPr bwMode="auto">
          <a:xfrm>
            <a:off x="7822619" y="3446216"/>
            <a:ext cx="12700" cy="1428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87" name="Rectangle 2134"/>
          <p:cNvSpPr>
            <a:spLocks noChangeArrowheads="1"/>
          </p:cNvSpPr>
          <p:nvPr/>
        </p:nvSpPr>
        <p:spPr bwMode="auto">
          <a:xfrm>
            <a:off x="7873419" y="3446216"/>
            <a:ext cx="44450" cy="1428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88" name="Rectangle 2135"/>
          <p:cNvSpPr>
            <a:spLocks noChangeArrowheads="1"/>
          </p:cNvSpPr>
          <p:nvPr/>
        </p:nvSpPr>
        <p:spPr bwMode="auto">
          <a:xfrm>
            <a:off x="7960731" y="3446216"/>
            <a:ext cx="19050" cy="1428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89" name="Rectangle 2136"/>
          <p:cNvSpPr>
            <a:spLocks noChangeArrowheads="1"/>
          </p:cNvSpPr>
          <p:nvPr/>
        </p:nvSpPr>
        <p:spPr bwMode="auto">
          <a:xfrm>
            <a:off x="7979781" y="3446216"/>
            <a:ext cx="25400" cy="1428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90" name="Rectangle 2137"/>
          <p:cNvSpPr>
            <a:spLocks noChangeArrowheads="1"/>
          </p:cNvSpPr>
          <p:nvPr/>
        </p:nvSpPr>
        <p:spPr bwMode="auto">
          <a:xfrm>
            <a:off x="8049631" y="3446216"/>
            <a:ext cx="44450" cy="1428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91" name="Rectangle 2138"/>
          <p:cNvSpPr>
            <a:spLocks noChangeArrowheads="1"/>
          </p:cNvSpPr>
          <p:nvPr/>
        </p:nvSpPr>
        <p:spPr bwMode="auto">
          <a:xfrm>
            <a:off x="8138531" y="3446216"/>
            <a:ext cx="44450" cy="1428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92" name="Rectangle 2139"/>
          <p:cNvSpPr>
            <a:spLocks noChangeArrowheads="1"/>
          </p:cNvSpPr>
          <p:nvPr/>
        </p:nvSpPr>
        <p:spPr bwMode="auto">
          <a:xfrm>
            <a:off x="8219494" y="3446216"/>
            <a:ext cx="44450" cy="14287"/>
          </a:xfrm>
          <a:prstGeom prst="rect">
            <a:avLst/>
          </a:prstGeom>
          <a:solidFill>
            <a:schemeClr val="accent1"/>
          </a:solidFill>
          <a:ln w="635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93" name="Rectangle 2140"/>
          <p:cNvSpPr>
            <a:spLocks noChangeArrowheads="1"/>
          </p:cNvSpPr>
          <p:nvPr/>
        </p:nvSpPr>
        <p:spPr bwMode="auto">
          <a:xfrm>
            <a:off x="5266744" y="2290516"/>
            <a:ext cx="31750" cy="14287"/>
          </a:xfrm>
          <a:prstGeom prst="rect">
            <a:avLst/>
          </a:prstGeom>
          <a:solidFill>
            <a:schemeClr val="accent3">
              <a:lumMod val="75000"/>
            </a:schemeClr>
          </a:solidFill>
          <a:ln w="6350">
            <a:solidFill>
              <a:schemeClr val="accent3">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94" name="Rectangle 2141"/>
          <p:cNvSpPr>
            <a:spLocks noChangeArrowheads="1"/>
          </p:cNvSpPr>
          <p:nvPr/>
        </p:nvSpPr>
        <p:spPr bwMode="auto">
          <a:xfrm>
            <a:off x="5292144" y="2298454"/>
            <a:ext cx="12700" cy="396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95" name="Rectangle 2142"/>
          <p:cNvSpPr>
            <a:spLocks noChangeArrowheads="1"/>
          </p:cNvSpPr>
          <p:nvPr/>
        </p:nvSpPr>
        <p:spPr bwMode="auto">
          <a:xfrm>
            <a:off x="5298494" y="2330204"/>
            <a:ext cx="19050" cy="142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96" name="Rectangle 2143"/>
          <p:cNvSpPr>
            <a:spLocks noChangeArrowheads="1"/>
          </p:cNvSpPr>
          <p:nvPr/>
        </p:nvSpPr>
        <p:spPr bwMode="auto">
          <a:xfrm>
            <a:off x="5360406" y="2330204"/>
            <a:ext cx="50800" cy="142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97" name="Rectangle 2144"/>
          <p:cNvSpPr>
            <a:spLocks noChangeArrowheads="1"/>
          </p:cNvSpPr>
          <p:nvPr/>
        </p:nvSpPr>
        <p:spPr bwMode="auto">
          <a:xfrm>
            <a:off x="5404856" y="2338141"/>
            <a:ext cx="12700" cy="31750"/>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98" name="Rectangle 2145"/>
          <p:cNvSpPr>
            <a:spLocks noChangeArrowheads="1"/>
          </p:cNvSpPr>
          <p:nvPr/>
        </p:nvSpPr>
        <p:spPr bwMode="auto">
          <a:xfrm>
            <a:off x="5411206" y="2363541"/>
            <a:ext cx="1588" cy="142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999" name="Rectangle 2146"/>
          <p:cNvSpPr>
            <a:spLocks noChangeArrowheads="1"/>
          </p:cNvSpPr>
          <p:nvPr/>
        </p:nvSpPr>
        <p:spPr bwMode="auto">
          <a:xfrm>
            <a:off x="5436606" y="2384179"/>
            <a:ext cx="12700" cy="25400"/>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00" name="Rectangle 2147"/>
          <p:cNvSpPr>
            <a:spLocks noChangeArrowheads="1"/>
          </p:cNvSpPr>
          <p:nvPr/>
        </p:nvSpPr>
        <p:spPr bwMode="auto">
          <a:xfrm>
            <a:off x="5442956" y="2403229"/>
            <a:ext cx="6350" cy="12700"/>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01" name="Rectangle 2148"/>
          <p:cNvSpPr>
            <a:spLocks noChangeArrowheads="1"/>
          </p:cNvSpPr>
          <p:nvPr/>
        </p:nvSpPr>
        <p:spPr bwMode="auto">
          <a:xfrm>
            <a:off x="5442956" y="2409579"/>
            <a:ext cx="12700" cy="3333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02" name="Rectangle 2149"/>
          <p:cNvSpPr>
            <a:spLocks noChangeArrowheads="1"/>
          </p:cNvSpPr>
          <p:nvPr/>
        </p:nvSpPr>
        <p:spPr bwMode="auto">
          <a:xfrm>
            <a:off x="5449306" y="2436566"/>
            <a:ext cx="6350" cy="12700"/>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03" name="Rectangle 2150"/>
          <p:cNvSpPr>
            <a:spLocks noChangeArrowheads="1"/>
          </p:cNvSpPr>
          <p:nvPr/>
        </p:nvSpPr>
        <p:spPr bwMode="auto">
          <a:xfrm>
            <a:off x="5449306" y="2442916"/>
            <a:ext cx="12700" cy="12700"/>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04" name="Rectangle 2151"/>
          <p:cNvSpPr>
            <a:spLocks noChangeArrowheads="1"/>
          </p:cNvSpPr>
          <p:nvPr/>
        </p:nvSpPr>
        <p:spPr bwMode="auto">
          <a:xfrm>
            <a:off x="5462006" y="2482604"/>
            <a:ext cx="12700" cy="3333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05" name="Rectangle 2152"/>
          <p:cNvSpPr>
            <a:spLocks noChangeArrowheads="1"/>
          </p:cNvSpPr>
          <p:nvPr/>
        </p:nvSpPr>
        <p:spPr bwMode="auto">
          <a:xfrm>
            <a:off x="5468356" y="2509591"/>
            <a:ext cx="25400" cy="12700"/>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06" name="Rectangle 2153"/>
          <p:cNvSpPr>
            <a:spLocks noChangeArrowheads="1"/>
          </p:cNvSpPr>
          <p:nvPr/>
        </p:nvSpPr>
        <p:spPr bwMode="auto">
          <a:xfrm>
            <a:off x="5487406" y="2515941"/>
            <a:ext cx="12700" cy="3333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07" name="Rectangle 2154"/>
          <p:cNvSpPr>
            <a:spLocks noChangeArrowheads="1"/>
          </p:cNvSpPr>
          <p:nvPr/>
        </p:nvSpPr>
        <p:spPr bwMode="auto">
          <a:xfrm>
            <a:off x="5493756" y="2542929"/>
            <a:ext cx="1588" cy="12700"/>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08" name="Rectangle 2155"/>
          <p:cNvSpPr>
            <a:spLocks noChangeArrowheads="1"/>
          </p:cNvSpPr>
          <p:nvPr/>
        </p:nvSpPr>
        <p:spPr bwMode="auto">
          <a:xfrm>
            <a:off x="5538206" y="2542929"/>
            <a:ext cx="19050" cy="12700"/>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09" name="Rectangle 2156"/>
          <p:cNvSpPr>
            <a:spLocks noChangeArrowheads="1"/>
          </p:cNvSpPr>
          <p:nvPr/>
        </p:nvSpPr>
        <p:spPr bwMode="auto">
          <a:xfrm>
            <a:off x="5550906" y="2549279"/>
            <a:ext cx="12700" cy="396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10" name="Rectangle 2157"/>
          <p:cNvSpPr>
            <a:spLocks noChangeArrowheads="1"/>
          </p:cNvSpPr>
          <p:nvPr/>
        </p:nvSpPr>
        <p:spPr bwMode="auto">
          <a:xfrm>
            <a:off x="5557256" y="2581029"/>
            <a:ext cx="19050" cy="142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11" name="Rectangle 2158"/>
          <p:cNvSpPr>
            <a:spLocks noChangeArrowheads="1"/>
          </p:cNvSpPr>
          <p:nvPr/>
        </p:nvSpPr>
        <p:spPr bwMode="auto">
          <a:xfrm>
            <a:off x="5569956" y="2588966"/>
            <a:ext cx="12700" cy="6350"/>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12" name="Rectangle 2159"/>
          <p:cNvSpPr>
            <a:spLocks noChangeArrowheads="1"/>
          </p:cNvSpPr>
          <p:nvPr/>
        </p:nvSpPr>
        <p:spPr bwMode="auto">
          <a:xfrm>
            <a:off x="5593769" y="2614366"/>
            <a:ext cx="38100" cy="142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13" name="Rectangle 2160"/>
          <p:cNvSpPr>
            <a:spLocks noChangeArrowheads="1"/>
          </p:cNvSpPr>
          <p:nvPr/>
        </p:nvSpPr>
        <p:spPr bwMode="auto">
          <a:xfrm>
            <a:off x="5625519" y="2620716"/>
            <a:ext cx="12700" cy="396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14" name="Rectangle 2161"/>
          <p:cNvSpPr>
            <a:spLocks noChangeArrowheads="1"/>
          </p:cNvSpPr>
          <p:nvPr/>
        </p:nvSpPr>
        <p:spPr bwMode="auto">
          <a:xfrm>
            <a:off x="5631869" y="2654054"/>
            <a:ext cx="12700" cy="142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15" name="Rectangle 2162"/>
          <p:cNvSpPr>
            <a:spLocks noChangeArrowheads="1"/>
          </p:cNvSpPr>
          <p:nvPr/>
        </p:nvSpPr>
        <p:spPr bwMode="auto">
          <a:xfrm>
            <a:off x="5644569" y="2654054"/>
            <a:ext cx="1588" cy="142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16" name="Rectangle 2163"/>
          <p:cNvSpPr>
            <a:spLocks noChangeArrowheads="1"/>
          </p:cNvSpPr>
          <p:nvPr/>
        </p:nvSpPr>
        <p:spPr bwMode="auto">
          <a:xfrm>
            <a:off x="5689019" y="2654054"/>
            <a:ext cx="95250" cy="142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17" name="Rectangle 2164"/>
          <p:cNvSpPr>
            <a:spLocks noChangeArrowheads="1"/>
          </p:cNvSpPr>
          <p:nvPr/>
        </p:nvSpPr>
        <p:spPr bwMode="auto">
          <a:xfrm>
            <a:off x="5777919" y="2660404"/>
            <a:ext cx="12700" cy="15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18" name="Rectangle 2165"/>
          <p:cNvSpPr>
            <a:spLocks noChangeArrowheads="1"/>
          </p:cNvSpPr>
          <p:nvPr/>
        </p:nvSpPr>
        <p:spPr bwMode="auto">
          <a:xfrm>
            <a:off x="5796969" y="2687391"/>
            <a:ext cx="93663" cy="12700"/>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19" name="Rectangle 2166"/>
          <p:cNvSpPr>
            <a:spLocks noChangeArrowheads="1"/>
          </p:cNvSpPr>
          <p:nvPr/>
        </p:nvSpPr>
        <p:spPr bwMode="auto">
          <a:xfrm>
            <a:off x="5922381" y="2693741"/>
            <a:ext cx="12700" cy="396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20" name="Rectangle 2167"/>
          <p:cNvSpPr>
            <a:spLocks noChangeArrowheads="1"/>
          </p:cNvSpPr>
          <p:nvPr/>
        </p:nvSpPr>
        <p:spPr bwMode="auto">
          <a:xfrm>
            <a:off x="5928731" y="2727079"/>
            <a:ext cx="12700" cy="12700"/>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21" name="Rectangle 2168"/>
          <p:cNvSpPr>
            <a:spLocks noChangeArrowheads="1"/>
          </p:cNvSpPr>
          <p:nvPr/>
        </p:nvSpPr>
        <p:spPr bwMode="auto">
          <a:xfrm>
            <a:off x="5935081" y="2733429"/>
            <a:ext cx="12700" cy="396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22" name="Rectangle 2169"/>
          <p:cNvSpPr>
            <a:spLocks noChangeArrowheads="1"/>
          </p:cNvSpPr>
          <p:nvPr/>
        </p:nvSpPr>
        <p:spPr bwMode="auto">
          <a:xfrm>
            <a:off x="5941431" y="2766766"/>
            <a:ext cx="6350" cy="12700"/>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23" name="Rectangle 2170"/>
          <p:cNvSpPr>
            <a:spLocks noChangeArrowheads="1"/>
          </p:cNvSpPr>
          <p:nvPr/>
        </p:nvSpPr>
        <p:spPr bwMode="auto">
          <a:xfrm>
            <a:off x="5960481" y="2785816"/>
            <a:ext cx="12700" cy="2063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24" name="Rectangle 2171"/>
          <p:cNvSpPr>
            <a:spLocks noChangeArrowheads="1"/>
          </p:cNvSpPr>
          <p:nvPr/>
        </p:nvSpPr>
        <p:spPr bwMode="auto">
          <a:xfrm>
            <a:off x="5966831" y="2800104"/>
            <a:ext cx="69850" cy="12700"/>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25" name="Rectangle 2172"/>
          <p:cNvSpPr>
            <a:spLocks noChangeArrowheads="1"/>
          </p:cNvSpPr>
          <p:nvPr/>
        </p:nvSpPr>
        <p:spPr bwMode="auto">
          <a:xfrm>
            <a:off x="6030331" y="2806454"/>
            <a:ext cx="12700" cy="6350"/>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26" name="Rectangle 2173"/>
          <p:cNvSpPr>
            <a:spLocks noChangeArrowheads="1"/>
          </p:cNvSpPr>
          <p:nvPr/>
        </p:nvSpPr>
        <p:spPr bwMode="auto">
          <a:xfrm>
            <a:off x="6049381" y="2839791"/>
            <a:ext cx="25400" cy="12700"/>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27" name="Rectangle 2174"/>
          <p:cNvSpPr>
            <a:spLocks noChangeArrowheads="1"/>
          </p:cNvSpPr>
          <p:nvPr/>
        </p:nvSpPr>
        <p:spPr bwMode="auto">
          <a:xfrm>
            <a:off x="6068431" y="2846141"/>
            <a:ext cx="12700" cy="396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28" name="Rectangle 2175"/>
          <p:cNvSpPr>
            <a:spLocks noChangeArrowheads="1"/>
          </p:cNvSpPr>
          <p:nvPr/>
        </p:nvSpPr>
        <p:spPr bwMode="auto">
          <a:xfrm>
            <a:off x="6074781" y="2879479"/>
            <a:ext cx="25400" cy="12700"/>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29" name="Rectangle 2176"/>
          <p:cNvSpPr>
            <a:spLocks noChangeArrowheads="1"/>
          </p:cNvSpPr>
          <p:nvPr/>
        </p:nvSpPr>
        <p:spPr bwMode="auto">
          <a:xfrm>
            <a:off x="6143044" y="2879479"/>
            <a:ext cx="12700" cy="12700"/>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30" name="Rectangle 2177"/>
          <p:cNvSpPr>
            <a:spLocks noChangeArrowheads="1"/>
          </p:cNvSpPr>
          <p:nvPr/>
        </p:nvSpPr>
        <p:spPr bwMode="auto">
          <a:xfrm>
            <a:off x="6149394" y="2885829"/>
            <a:ext cx="12700" cy="3333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31" name="Rectangle 2178"/>
          <p:cNvSpPr>
            <a:spLocks noChangeArrowheads="1"/>
          </p:cNvSpPr>
          <p:nvPr/>
        </p:nvSpPr>
        <p:spPr bwMode="auto">
          <a:xfrm>
            <a:off x="6155744" y="2911229"/>
            <a:ext cx="25400" cy="142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32" name="Rectangle 2179"/>
          <p:cNvSpPr>
            <a:spLocks noChangeArrowheads="1"/>
          </p:cNvSpPr>
          <p:nvPr/>
        </p:nvSpPr>
        <p:spPr bwMode="auto">
          <a:xfrm>
            <a:off x="6174794" y="2919166"/>
            <a:ext cx="12700" cy="12700"/>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33" name="Rectangle 2180"/>
          <p:cNvSpPr>
            <a:spLocks noChangeArrowheads="1"/>
          </p:cNvSpPr>
          <p:nvPr/>
        </p:nvSpPr>
        <p:spPr bwMode="auto">
          <a:xfrm>
            <a:off x="6193844" y="2950916"/>
            <a:ext cx="88900" cy="142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34" name="Rectangle 2181"/>
          <p:cNvSpPr>
            <a:spLocks noChangeArrowheads="1"/>
          </p:cNvSpPr>
          <p:nvPr/>
        </p:nvSpPr>
        <p:spPr bwMode="auto">
          <a:xfrm>
            <a:off x="6282744" y="2950916"/>
            <a:ext cx="12700" cy="142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35" name="Rectangle 2182"/>
          <p:cNvSpPr>
            <a:spLocks noChangeArrowheads="1"/>
          </p:cNvSpPr>
          <p:nvPr/>
        </p:nvSpPr>
        <p:spPr bwMode="auto">
          <a:xfrm>
            <a:off x="6339894" y="2950916"/>
            <a:ext cx="6350" cy="142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36" name="Rectangle 2183"/>
          <p:cNvSpPr>
            <a:spLocks noChangeArrowheads="1"/>
          </p:cNvSpPr>
          <p:nvPr/>
        </p:nvSpPr>
        <p:spPr bwMode="auto">
          <a:xfrm>
            <a:off x="6339894" y="2958854"/>
            <a:ext cx="12700" cy="396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37" name="Rectangle 2184"/>
          <p:cNvSpPr>
            <a:spLocks noChangeArrowheads="1"/>
          </p:cNvSpPr>
          <p:nvPr/>
        </p:nvSpPr>
        <p:spPr bwMode="auto">
          <a:xfrm>
            <a:off x="6346244" y="2990604"/>
            <a:ext cx="36513" cy="142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38" name="Rectangle 2185"/>
          <p:cNvSpPr>
            <a:spLocks noChangeArrowheads="1"/>
          </p:cNvSpPr>
          <p:nvPr/>
        </p:nvSpPr>
        <p:spPr bwMode="auto">
          <a:xfrm>
            <a:off x="6427206" y="2990604"/>
            <a:ext cx="19050" cy="142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39" name="Rectangle 2186"/>
          <p:cNvSpPr>
            <a:spLocks noChangeArrowheads="1"/>
          </p:cNvSpPr>
          <p:nvPr/>
        </p:nvSpPr>
        <p:spPr bwMode="auto">
          <a:xfrm>
            <a:off x="6439906" y="2998541"/>
            <a:ext cx="12700" cy="396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40" name="Rectangle 2187"/>
          <p:cNvSpPr>
            <a:spLocks noChangeArrowheads="1"/>
          </p:cNvSpPr>
          <p:nvPr/>
        </p:nvSpPr>
        <p:spPr bwMode="auto">
          <a:xfrm>
            <a:off x="6446256" y="3030291"/>
            <a:ext cx="25400" cy="142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41" name="Rectangle 2188"/>
          <p:cNvSpPr>
            <a:spLocks noChangeArrowheads="1"/>
          </p:cNvSpPr>
          <p:nvPr/>
        </p:nvSpPr>
        <p:spPr bwMode="auto">
          <a:xfrm>
            <a:off x="6516106" y="3030291"/>
            <a:ext cx="19050" cy="142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42" name="Rectangle 2189"/>
          <p:cNvSpPr>
            <a:spLocks noChangeArrowheads="1"/>
          </p:cNvSpPr>
          <p:nvPr/>
        </p:nvSpPr>
        <p:spPr bwMode="auto">
          <a:xfrm>
            <a:off x="6528806" y="3038229"/>
            <a:ext cx="12700" cy="4603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43" name="Rectangle 2190"/>
          <p:cNvSpPr>
            <a:spLocks noChangeArrowheads="1"/>
          </p:cNvSpPr>
          <p:nvPr/>
        </p:nvSpPr>
        <p:spPr bwMode="auto">
          <a:xfrm>
            <a:off x="6535156" y="3076329"/>
            <a:ext cx="25400" cy="142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44" name="Rectangle 2191"/>
          <p:cNvSpPr>
            <a:spLocks noChangeArrowheads="1"/>
          </p:cNvSpPr>
          <p:nvPr/>
        </p:nvSpPr>
        <p:spPr bwMode="auto">
          <a:xfrm>
            <a:off x="6605006" y="3076329"/>
            <a:ext cx="36513" cy="142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45" name="Rectangle 2192"/>
          <p:cNvSpPr>
            <a:spLocks noChangeArrowheads="1"/>
          </p:cNvSpPr>
          <p:nvPr/>
        </p:nvSpPr>
        <p:spPr bwMode="auto">
          <a:xfrm>
            <a:off x="6641519" y="3076329"/>
            <a:ext cx="6350" cy="142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46" name="Rectangle 2193"/>
          <p:cNvSpPr>
            <a:spLocks noChangeArrowheads="1"/>
          </p:cNvSpPr>
          <p:nvPr/>
        </p:nvSpPr>
        <p:spPr bwMode="auto">
          <a:xfrm>
            <a:off x="6641519" y="3084266"/>
            <a:ext cx="12700" cy="396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47" name="Rectangle 2195"/>
          <p:cNvSpPr>
            <a:spLocks noChangeArrowheads="1"/>
          </p:cNvSpPr>
          <p:nvPr/>
        </p:nvSpPr>
        <p:spPr bwMode="auto">
          <a:xfrm>
            <a:off x="6724069" y="3123954"/>
            <a:ext cx="31750" cy="12700"/>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48" name="Rectangle 2196"/>
          <p:cNvSpPr>
            <a:spLocks noChangeArrowheads="1"/>
          </p:cNvSpPr>
          <p:nvPr/>
        </p:nvSpPr>
        <p:spPr bwMode="auto">
          <a:xfrm>
            <a:off x="6755819" y="3123954"/>
            <a:ext cx="38100" cy="12700"/>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49" name="Rectangle 2197"/>
          <p:cNvSpPr>
            <a:spLocks noChangeArrowheads="1"/>
          </p:cNvSpPr>
          <p:nvPr/>
        </p:nvSpPr>
        <p:spPr bwMode="auto">
          <a:xfrm>
            <a:off x="6800269" y="3149354"/>
            <a:ext cx="12700" cy="396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50" name="Rectangle 2198"/>
          <p:cNvSpPr>
            <a:spLocks noChangeArrowheads="1"/>
          </p:cNvSpPr>
          <p:nvPr/>
        </p:nvSpPr>
        <p:spPr bwMode="auto">
          <a:xfrm>
            <a:off x="6806619" y="3182691"/>
            <a:ext cx="19050" cy="12700"/>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51" name="Rectangle 2199"/>
          <p:cNvSpPr>
            <a:spLocks noChangeArrowheads="1"/>
          </p:cNvSpPr>
          <p:nvPr/>
        </p:nvSpPr>
        <p:spPr bwMode="auto">
          <a:xfrm>
            <a:off x="6819319" y="3189041"/>
            <a:ext cx="12700" cy="3333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52" name="Rectangle 2200"/>
          <p:cNvSpPr>
            <a:spLocks noChangeArrowheads="1"/>
          </p:cNvSpPr>
          <p:nvPr/>
        </p:nvSpPr>
        <p:spPr bwMode="auto">
          <a:xfrm>
            <a:off x="6844719" y="3235079"/>
            <a:ext cx="61913" cy="142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53" name="Rectangle 2201"/>
          <p:cNvSpPr>
            <a:spLocks noChangeArrowheads="1"/>
          </p:cNvSpPr>
          <p:nvPr/>
        </p:nvSpPr>
        <p:spPr bwMode="auto">
          <a:xfrm>
            <a:off x="6906631" y="3235079"/>
            <a:ext cx="6350" cy="142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54" name="Rectangle 2202"/>
          <p:cNvSpPr>
            <a:spLocks noChangeArrowheads="1"/>
          </p:cNvSpPr>
          <p:nvPr/>
        </p:nvSpPr>
        <p:spPr bwMode="auto">
          <a:xfrm>
            <a:off x="6912981" y="3235079"/>
            <a:ext cx="6350" cy="142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55" name="Rectangle 2203"/>
          <p:cNvSpPr>
            <a:spLocks noChangeArrowheads="1"/>
          </p:cNvSpPr>
          <p:nvPr/>
        </p:nvSpPr>
        <p:spPr bwMode="auto">
          <a:xfrm>
            <a:off x="6919331" y="3235079"/>
            <a:ext cx="25400" cy="142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56" name="Rectangle 2204"/>
          <p:cNvSpPr>
            <a:spLocks noChangeArrowheads="1"/>
          </p:cNvSpPr>
          <p:nvPr/>
        </p:nvSpPr>
        <p:spPr bwMode="auto">
          <a:xfrm>
            <a:off x="6989181" y="3235079"/>
            <a:ext cx="69850" cy="142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57" name="Rectangle 2205"/>
          <p:cNvSpPr>
            <a:spLocks noChangeArrowheads="1"/>
          </p:cNvSpPr>
          <p:nvPr/>
        </p:nvSpPr>
        <p:spPr bwMode="auto">
          <a:xfrm>
            <a:off x="7059031" y="3235079"/>
            <a:ext cx="25400" cy="142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58" name="Rectangle 2206"/>
          <p:cNvSpPr>
            <a:spLocks noChangeArrowheads="1"/>
          </p:cNvSpPr>
          <p:nvPr/>
        </p:nvSpPr>
        <p:spPr bwMode="auto">
          <a:xfrm>
            <a:off x="7128881" y="3235079"/>
            <a:ext cx="100013" cy="142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59" name="Rectangle 2207"/>
          <p:cNvSpPr>
            <a:spLocks noChangeArrowheads="1"/>
          </p:cNvSpPr>
          <p:nvPr/>
        </p:nvSpPr>
        <p:spPr bwMode="auto">
          <a:xfrm>
            <a:off x="7273344" y="3235079"/>
            <a:ext cx="25400" cy="142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60" name="Rectangle 2208"/>
          <p:cNvSpPr>
            <a:spLocks noChangeArrowheads="1"/>
          </p:cNvSpPr>
          <p:nvPr/>
        </p:nvSpPr>
        <p:spPr bwMode="auto">
          <a:xfrm>
            <a:off x="7298744" y="3235079"/>
            <a:ext cx="69850" cy="142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61" name="Rectangle 2209"/>
          <p:cNvSpPr>
            <a:spLocks noChangeArrowheads="1"/>
          </p:cNvSpPr>
          <p:nvPr/>
        </p:nvSpPr>
        <p:spPr bwMode="auto">
          <a:xfrm>
            <a:off x="7411456" y="3235079"/>
            <a:ext cx="31750" cy="142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62" name="Rectangle 2210"/>
          <p:cNvSpPr>
            <a:spLocks noChangeArrowheads="1"/>
          </p:cNvSpPr>
          <p:nvPr/>
        </p:nvSpPr>
        <p:spPr bwMode="auto">
          <a:xfrm>
            <a:off x="7443206" y="3235079"/>
            <a:ext cx="63500" cy="142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63" name="Rectangle 2211"/>
          <p:cNvSpPr>
            <a:spLocks noChangeArrowheads="1"/>
          </p:cNvSpPr>
          <p:nvPr/>
        </p:nvSpPr>
        <p:spPr bwMode="auto">
          <a:xfrm>
            <a:off x="7551156" y="3235079"/>
            <a:ext cx="38100" cy="142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64" name="Rectangle 2212"/>
          <p:cNvSpPr>
            <a:spLocks noChangeArrowheads="1"/>
          </p:cNvSpPr>
          <p:nvPr/>
        </p:nvSpPr>
        <p:spPr bwMode="auto">
          <a:xfrm>
            <a:off x="7589256" y="3235079"/>
            <a:ext cx="63500" cy="142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65" name="Rectangle 2213"/>
          <p:cNvSpPr>
            <a:spLocks noChangeArrowheads="1"/>
          </p:cNvSpPr>
          <p:nvPr/>
        </p:nvSpPr>
        <p:spPr bwMode="auto">
          <a:xfrm>
            <a:off x="7695619" y="3235079"/>
            <a:ext cx="50800" cy="142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66" name="Rectangle 2214"/>
          <p:cNvSpPr>
            <a:spLocks noChangeArrowheads="1"/>
          </p:cNvSpPr>
          <p:nvPr/>
        </p:nvSpPr>
        <p:spPr bwMode="auto">
          <a:xfrm>
            <a:off x="7746419" y="3235079"/>
            <a:ext cx="44450" cy="142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67" name="Rectangle 2215"/>
          <p:cNvSpPr>
            <a:spLocks noChangeArrowheads="1"/>
          </p:cNvSpPr>
          <p:nvPr/>
        </p:nvSpPr>
        <p:spPr bwMode="auto">
          <a:xfrm>
            <a:off x="7835319" y="3235079"/>
            <a:ext cx="88900" cy="142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68" name="Rectangle 2216"/>
          <p:cNvSpPr>
            <a:spLocks noChangeArrowheads="1"/>
          </p:cNvSpPr>
          <p:nvPr/>
        </p:nvSpPr>
        <p:spPr bwMode="auto">
          <a:xfrm>
            <a:off x="7924219" y="3235079"/>
            <a:ext cx="11113" cy="142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69" name="Rectangle 2217"/>
          <p:cNvSpPr>
            <a:spLocks noChangeArrowheads="1"/>
          </p:cNvSpPr>
          <p:nvPr/>
        </p:nvSpPr>
        <p:spPr bwMode="auto">
          <a:xfrm>
            <a:off x="7973431" y="3235079"/>
            <a:ext cx="50800" cy="142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70" name="Rectangle 2218"/>
          <p:cNvSpPr>
            <a:spLocks noChangeArrowheads="1"/>
          </p:cNvSpPr>
          <p:nvPr/>
        </p:nvSpPr>
        <p:spPr bwMode="auto">
          <a:xfrm>
            <a:off x="8017881" y="3241429"/>
            <a:ext cx="12700" cy="396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71" name="Rectangle 2219"/>
          <p:cNvSpPr>
            <a:spLocks noChangeArrowheads="1"/>
          </p:cNvSpPr>
          <p:nvPr/>
        </p:nvSpPr>
        <p:spPr bwMode="auto">
          <a:xfrm>
            <a:off x="8017881" y="3320804"/>
            <a:ext cx="12700" cy="85725"/>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72" name="Rectangle 2220"/>
          <p:cNvSpPr>
            <a:spLocks noChangeArrowheads="1"/>
          </p:cNvSpPr>
          <p:nvPr/>
        </p:nvSpPr>
        <p:spPr bwMode="auto">
          <a:xfrm>
            <a:off x="8017881" y="3446216"/>
            <a:ext cx="12700" cy="87312"/>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73" name="Rectangle 2221"/>
          <p:cNvSpPr>
            <a:spLocks noChangeArrowheads="1"/>
          </p:cNvSpPr>
          <p:nvPr/>
        </p:nvSpPr>
        <p:spPr bwMode="auto">
          <a:xfrm>
            <a:off x="8017881" y="3573216"/>
            <a:ext cx="12700" cy="77787"/>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74" name="Rectangle 2222"/>
          <p:cNvSpPr>
            <a:spLocks noChangeArrowheads="1"/>
          </p:cNvSpPr>
          <p:nvPr/>
        </p:nvSpPr>
        <p:spPr bwMode="auto">
          <a:xfrm>
            <a:off x="8017881" y="3685928"/>
            <a:ext cx="12700" cy="85725"/>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75" name="Rectangle 2223"/>
          <p:cNvSpPr>
            <a:spLocks noChangeArrowheads="1"/>
          </p:cNvSpPr>
          <p:nvPr/>
        </p:nvSpPr>
        <p:spPr bwMode="auto">
          <a:xfrm>
            <a:off x="8017881" y="3811341"/>
            <a:ext cx="12700" cy="87312"/>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76" name="Rectangle 2224"/>
          <p:cNvSpPr>
            <a:spLocks noChangeArrowheads="1"/>
          </p:cNvSpPr>
          <p:nvPr/>
        </p:nvSpPr>
        <p:spPr bwMode="auto">
          <a:xfrm>
            <a:off x="8017881" y="3936753"/>
            <a:ext cx="12700" cy="87312"/>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77" name="TextBox 1076"/>
          <p:cNvSpPr txBox="1"/>
          <p:nvPr/>
        </p:nvSpPr>
        <p:spPr>
          <a:xfrm>
            <a:off x="5241851" y="1921729"/>
            <a:ext cx="3240297" cy="338554"/>
          </a:xfrm>
          <a:prstGeom prst="rect">
            <a:avLst/>
          </a:prstGeom>
          <a:noFill/>
        </p:spPr>
        <p:txBody>
          <a:bodyPr wrap="square">
            <a:spAutoFit/>
          </a:bodyPr>
          <a:lstStyle/>
          <a:p>
            <a:pPr algn="ctr" defTabSz="457200">
              <a:defRPr/>
            </a:pPr>
            <a:r>
              <a:rPr lang="en-US" sz="1600" b="1" dirty="0">
                <a:solidFill>
                  <a:prstClr val="black"/>
                </a:solidFill>
                <a:latin typeface="Calibri"/>
                <a:ea typeface="ＭＳ Ｐゴシック" pitchFamily="34" charset="-128"/>
                <a:cs typeface="+mn-cs"/>
              </a:rPr>
              <a:t>OS</a:t>
            </a:r>
          </a:p>
        </p:txBody>
      </p:sp>
      <p:sp>
        <p:nvSpPr>
          <p:cNvPr id="1078" name="Rectangle 2194"/>
          <p:cNvSpPr>
            <a:spLocks noChangeArrowheads="1"/>
          </p:cNvSpPr>
          <p:nvPr/>
        </p:nvSpPr>
        <p:spPr bwMode="auto">
          <a:xfrm>
            <a:off x="6692319" y="3123954"/>
            <a:ext cx="31750" cy="12700"/>
          </a:xfrm>
          <a:prstGeom prst="rect">
            <a:avLst/>
          </a:prstGeom>
          <a:solidFill>
            <a:schemeClr val="accent3"/>
          </a:solidFill>
          <a:ln w="6350">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79" name="Line 1920"/>
          <p:cNvSpPr>
            <a:spLocks noChangeShapeType="1"/>
          </p:cNvSpPr>
          <p:nvPr/>
        </p:nvSpPr>
        <p:spPr bwMode="auto">
          <a:xfrm flipV="1">
            <a:off x="6660569" y="3044578"/>
            <a:ext cx="0" cy="85725"/>
          </a:xfrm>
          <a:prstGeom prst="line">
            <a:avLst/>
          </a:prstGeom>
          <a:noFill/>
          <a:ln w="6350">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US" sz="2400" dirty="0">
              <a:solidFill>
                <a:prstClr val="black"/>
              </a:solidFill>
              <a:ea typeface="ＭＳ Ｐゴシック" pitchFamily="34" charset="-128"/>
              <a:cs typeface="+mn-cs"/>
            </a:endParaRPr>
          </a:p>
        </p:txBody>
      </p:sp>
      <p:sp>
        <p:nvSpPr>
          <p:cNvPr id="1080" name="Freeform 1079"/>
          <p:cNvSpPr/>
          <p:nvPr/>
        </p:nvSpPr>
        <p:spPr>
          <a:xfrm>
            <a:off x="5219118" y="2303216"/>
            <a:ext cx="3186113" cy="971550"/>
          </a:xfrm>
          <a:custGeom>
            <a:avLst/>
            <a:gdLst>
              <a:gd name="connsiteX0" fmla="*/ 0 w 3186113"/>
              <a:gd name="connsiteY0" fmla="*/ 0 h 971550"/>
              <a:gd name="connsiteX1" fmla="*/ 152400 w 3186113"/>
              <a:gd name="connsiteY1" fmla="*/ 0 h 971550"/>
              <a:gd name="connsiteX2" fmla="*/ 152400 w 3186113"/>
              <a:gd name="connsiteY2" fmla="*/ 33338 h 971550"/>
              <a:gd name="connsiteX3" fmla="*/ 333375 w 3186113"/>
              <a:gd name="connsiteY3" fmla="*/ 33338 h 971550"/>
              <a:gd name="connsiteX4" fmla="*/ 333375 w 3186113"/>
              <a:gd name="connsiteY4" fmla="*/ 76200 h 971550"/>
              <a:gd name="connsiteX5" fmla="*/ 366713 w 3186113"/>
              <a:gd name="connsiteY5" fmla="*/ 76200 h 971550"/>
              <a:gd name="connsiteX6" fmla="*/ 366713 w 3186113"/>
              <a:gd name="connsiteY6" fmla="*/ 123825 h 971550"/>
              <a:gd name="connsiteX7" fmla="*/ 381000 w 3186113"/>
              <a:gd name="connsiteY7" fmla="*/ 123825 h 971550"/>
              <a:gd name="connsiteX8" fmla="*/ 381000 w 3186113"/>
              <a:gd name="connsiteY8" fmla="*/ 152400 h 971550"/>
              <a:gd name="connsiteX9" fmla="*/ 404813 w 3186113"/>
              <a:gd name="connsiteY9" fmla="*/ 152400 h 971550"/>
              <a:gd name="connsiteX10" fmla="*/ 404813 w 3186113"/>
              <a:gd name="connsiteY10" fmla="*/ 190500 h 971550"/>
              <a:gd name="connsiteX11" fmla="*/ 733425 w 3186113"/>
              <a:gd name="connsiteY11" fmla="*/ 190500 h 971550"/>
              <a:gd name="connsiteX12" fmla="*/ 733425 w 3186113"/>
              <a:gd name="connsiteY12" fmla="*/ 247650 h 971550"/>
              <a:gd name="connsiteX13" fmla="*/ 800100 w 3186113"/>
              <a:gd name="connsiteY13" fmla="*/ 247650 h 971550"/>
              <a:gd name="connsiteX14" fmla="*/ 800100 w 3186113"/>
              <a:gd name="connsiteY14" fmla="*/ 276225 h 971550"/>
              <a:gd name="connsiteX15" fmla="*/ 847725 w 3186113"/>
              <a:gd name="connsiteY15" fmla="*/ 276225 h 971550"/>
              <a:gd name="connsiteX16" fmla="*/ 847725 w 3186113"/>
              <a:gd name="connsiteY16" fmla="*/ 328613 h 971550"/>
              <a:gd name="connsiteX17" fmla="*/ 862013 w 3186113"/>
              <a:gd name="connsiteY17" fmla="*/ 328613 h 971550"/>
              <a:gd name="connsiteX18" fmla="*/ 862013 w 3186113"/>
              <a:gd name="connsiteY18" fmla="*/ 361950 h 971550"/>
              <a:gd name="connsiteX19" fmla="*/ 938213 w 3186113"/>
              <a:gd name="connsiteY19" fmla="*/ 361950 h 971550"/>
              <a:gd name="connsiteX20" fmla="*/ 938213 w 3186113"/>
              <a:gd name="connsiteY20" fmla="*/ 404813 h 971550"/>
              <a:gd name="connsiteX21" fmla="*/ 1157288 w 3186113"/>
              <a:gd name="connsiteY21" fmla="*/ 404813 h 971550"/>
              <a:gd name="connsiteX22" fmla="*/ 1157288 w 3186113"/>
              <a:gd name="connsiteY22" fmla="*/ 447675 h 971550"/>
              <a:gd name="connsiteX23" fmla="*/ 1176338 w 3186113"/>
              <a:gd name="connsiteY23" fmla="*/ 447675 h 971550"/>
              <a:gd name="connsiteX24" fmla="*/ 1176338 w 3186113"/>
              <a:gd name="connsiteY24" fmla="*/ 481013 h 971550"/>
              <a:gd name="connsiteX25" fmla="*/ 1395413 w 3186113"/>
              <a:gd name="connsiteY25" fmla="*/ 481013 h 971550"/>
              <a:gd name="connsiteX26" fmla="*/ 1395413 w 3186113"/>
              <a:gd name="connsiteY26" fmla="*/ 528638 h 971550"/>
              <a:gd name="connsiteX27" fmla="*/ 1557338 w 3186113"/>
              <a:gd name="connsiteY27" fmla="*/ 528638 h 971550"/>
              <a:gd name="connsiteX28" fmla="*/ 1557338 w 3186113"/>
              <a:gd name="connsiteY28" fmla="*/ 557213 h 971550"/>
              <a:gd name="connsiteX29" fmla="*/ 1624013 w 3186113"/>
              <a:gd name="connsiteY29" fmla="*/ 557213 h 971550"/>
              <a:gd name="connsiteX30" fmla="*/ 1624013 w 3186113"/>
              <a:gd name="connsiteY30" fmla="*/ 590550 h 971550"/>
              <a:gd name="connsiteX31" fmla="*/ 1652588 w 3186113"/>
              <a:gd name="connsiteY31" fmla="*/ 590550 h 971550"/>
              <a:gd name="connsiteX32" fmla="*/ 1652588 w 3186113"/>
              <a:gd name="connsiteY32" fmla="*/ 638175 h 971550"/>
              <a:gd name="connsiteX33" fmla="*/ 1909763 w 3186113"/>
              <a:gd name="connsiteY33" fmla="*/ 638175 h 971550"/>
              <a:gd name="connsiteX34" fmla="*/ 1909763 w 3186113"/>
              <a:gd name="connsiteY34" fmla="*/ 695325 h 971550"/>
              <a:gd name="connsiteX35" fmla="*/ 2185988 w 3186113"/>
              <a:gd name="connsiteY35" fmla="*/ 695325 h 971550"/>
              <a:gd name="connsiteX36" fmla="*/ 2185988 w 3186113"/>
              <a:gd name="connsiteY36" fmla="*/ 766763 h 971550"/>
              <a:gd name="connsiteX37" fmla="*/ 3186113 w 3186113"/>
              <a:gd name="connsiteY37" fmla="*/ 766763 h 971550"/>
              <a:gd name="connsiteX38" fmla="*/ 3186113 w 3186113"/>
              <a:gd name="connsiteY38" fmla="*/ 971550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186113" h="971550">
                <a:moveTo>
                  <a:pt x="0" y="0"/>
                </a:moveTo>
                <a:lnTo>
                  <a:pt x="152400" y="0"/>
                </a:lnTo>
                <a:lnTo>
                  <a:pt x="152400" y="33338"/>
                </a:lnTo>
                <a:lnTo>
                  <a:pt x="333375" y="33338"/>
                </a:lnTo>
                <a:lnTo>
                  <a:pt x="333375" y="76200"/>
                </a:lnTo>
                <a:lnTo>
                  <a:pt x="366713" y="76200"/>
                </a:lnTo>
                <a:lnTo>
                  <a:pt x="366713" y="123825"/>
                </a:lnTo>
                <a:lnTo>
                  <a:pt x="381000" y="123825"/>
                </a:lnTo>
                <a:lnTo>
                  <a:pt x="381000" y="152400"/>
                </a:lnTo>
                <a:lnTo>
                  <a:pt x="404813" y="152400"/>
                </a:lnTo>
                <a:lnTo>
                  <a:pt x="404813" y="190500"/>
                </a:lnTo>
                <a:lnTo>
                  <a:pt x="733425" y="190500"/>
                </a:lnTo>
                <a:lnTo>
                  <a:pt x="733425" y="247650"/>
                </a:lnTo>
                <a:lnTo>
                  <a:pt x="800100" y="247650"/>
                </a:lnTo>
                <a:lnTo>
                  <a:pt x="800100" y="276225"/>
                </a:lnTo>
                <a:lnTo>
                  <a:pt x="847725" y="276225"/>
                </a:lnTo>
                <a:lnTo>
                  <a:pt x="847725" y="328613"/>
                </a:lnTo>
                <a:lnTo>
                  <a:pt x="862013" y="328613"/>
                </a:lnTo>
                <a:lnTo>
                  <a:pt x="862013" y="361950"/>
                </a:lnTo>
                <a:lnTo>
                  <a:pt x="938213" y="361950"/>
                </a:lnTo>
                <a:lnTo>
                  <a:pt x="938213" y="404813"/>
                </a:lnTo>
                <a:lnTo>
                  <a:pt x="1157288" y="404813"/>
                </a:lnTo>
                <a:lnTo>
                  <a:pt x="1157288" y="447675"/>
                </a:lnTo>
                <a:lnTo>
                  <a:pt x="1176338" y="447675"/>
                </a:lnTo>
                <a:lnTo>
                  <a:pt x="1176338" y="481013"/>
                </a:lnTo>
                <a:lnTo>
                  <a:pt x="1395413" y="481013"/>
                </a:lnTo>
                <a:lnTo>
                  <a:pt x="1395413" y="528638"/>
                </a:lnTo>
                <a:lnTo>
                  <a:pt x="1557338" y="528638"/>
                </a:lnTo>
                <a:lnTo>
                  <a:pt x="1557338" y="557213"/>
                </a:lnTo>
                <a:lnTo>
                  <a:pt x="1624013" y="557213"/>
                </a:lnTo>
                <a:lnTo>
                  <a:pt x="1624013" y="590550"/>
                </a:lnTo>
                <a:lnTo>
                  <a:pt x="1652588" y="590550"/>
                </a:lnTo>
                <a:lnTo>
                  <a:pt x="1652588" y="638175"/>
                </a:lnTo>
                <a:lnTo>
                  <a:pt x="1909763" y="638175"/>
                </a:lnTo>
                <a:lnTo>
                  <a:pt x="1909763" y="695325"/>
                </a:lnTo>
                <a:lnTo>
                  <a:pt x="2185988" y="695325"/>
                </a:lnTo>
                <a:lnTo>
                  <a:pt x="2185988" y="766763"/>
                </a:lnTo>
                <a:lnTo>
                  <a:pt x="3186113" y="766763"/>
                </a:lnTo>
                <a:lnTo>
                  <a:pt x="3186113" y="971550"/>
                </a:lnTo>
              </a:path>
            </a:pathLst>
          </a:custGeom>
          <a:no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2400" dirty="0">
              <a:solidFill>
                <a:prstClr val="white"/>
              </a:solidFill>
              <a:latin typeface="Calibri"/>
            </a:endParaRPr>
          </a:p>
        </p:txBody>
      </p:sp>
      <p:sp>
        <p:nvSpPr>
          <p:cNvPr id="1081" name="Text Box 4"/>
          <p:cNvSpPr txBox="1">
            <a:spLocks noChangeArrowheads="1"/>
          </p:cNvSpPr>
          <p:nvPr/>
        </p:nvSpPr>
        <p:spPr bwMode="auto">
          <a:xfrm>
            <a:off x="5063755" y="6474897"/>
            <a:ext cx="385958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err="1"/>
              <a:t>Garon</a:t>
            </a:r>
            <a:r>
              <a:rPr lang="en-NZ" sz="1200" dirty="0"/>
              <a:t> et</a:t>
            </a:r>
            <a:r>
              <a:rPr lang="en-GB" sz="1200" dirty="0">
                <a:solidFill>
                  <a:srgbClr val="363636"/>
                </a:solidFill>
              </a:rPr>
              <a:t> 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LBA43</a:t>
            </a:r>
            <a:endParaRPr lang="en-GB" sz="1200" dirty="0"/>
          </a:p>
        </p:txBody>
      </p:sp>
    </p:spTree>
    <p:extLst>
      <p:ext uri="{BB962C8B-B14F-4D97-AF65-F5344CB8AC3E}">
        <p14:creationId xmlns:p14="http://schemas.microsoft.com/office/powerpoint/2010/main" val="575839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NZ" sz="1800" dirty="0"/>
              <a:t>LBA39_PR: </a:t>
            </a:r>
            <a:r>
              <a:rPr lang="en-NZ" sz="1800" dirty="0" err="1"/>
              <a:t>Neratinib</a:t>
            </a:r>
            <a:r>
              <a:rPr lang="en-NZ" sz="1800" dirty="0"/>
              <a:t> (N) with or without </a:t>
            </a:r>
            <a:r>
              <a:rPr lang="en-NZ" sz="1800" dirty="0" err="1"/>
              <a:t>temsirolimus</a:t>
            </a:r>
            <a:r>
              <a:rPr lang="en-NZ" sz="1800" dirty="0"/>
              <a:t> (TEM) in patients (</a:t>
            </a:r>
            <a:r>
              <a:rPr lang="en-NZ" sz="1800" dirty="0" err="1"/>
              <a:t>pts</a:t>
            </a:r>
            <a:r>
              <a:rPr lang="en-NZ" sz="1800" dirty="0"/>
              <a:t>) with non-small cell lung cancer (NSCLC) carrying HER2 somatic mutations: An international randomized phase II study – </a:t>
            </a:r>
            <a:r>
              <a:rPr lang="en-NZ" sz="1800" dirty="0" err="1"/>
              <a:t>Besse</a:t>
            </a:r>
            <a:r>
              <a:rPr lang="en-NZ" sz="1800" dirty="0"/>
              <a:t> B et al</a:t>
            </a:r>
            <a:endParaRPr lang="en-GB" sz="2000" dirty="0"/>
          </a:p>
        </p:txBody>
      </p:sp>
      <p:sp>
        <p:nvSpPr>
          <p:cNvPr id="5123" name="Rectangle 3"/>
          <p:cNvSpPr>
            <a:spLocks noGrp="1" noChangeArrowheads="1"/>
          </p:cNvSpPr>
          <p:nvPr>
            <p:ph type="body" idx="1"/>
          </p:nvPr>
        </p:nvSpPr>
        <p:spPr/>
        <p:txBody>
          <a:bodyPr/>
          <a:lstStyle/>
          <a:p>
            <a:pPr>
              <a:spcAft>
                <a:spcPts val="300"/>
              </a:spcAft>
            </a:pPr>
            <a:r>
              <a:rPr lang="en-GB" sz="1800" b="1" dirty="0"/>
              <a:t>Study objective</a:t>
            </a:r>
          </a:p>
          <a:p>
            <a:pPr lvl="1">
              <a:spcAft>
                <a:spcPts val="300"/>
              </a:spcAft>
            </a:pPr>
            <a:r>
              <a:rPr lang="en-GB" sz="1800" dirty="0"/>
              <a:t>To investigate </a:t>
            </a:r>
            <a:r>
              <a:rPr lang="en-GB" sz="1800" dirty="0" err="1"/>
              <a:t>neratinib</a:t>
            </a:r>
            <a:r>
              <a:rPr lang="en-GB" sz="1800" dirty="0"/>
              <a:t> alone or in combination with </a:t>
            </a:r>
            <a:r>
              <a:rPr lang="en-GB" sz="1800" dirty="0" err="1"/>
              <a:t>temsirolimus</a:t>
            </a:r>
            <a:r>
              <a:rPr lang="en-GB" sz="1800" dirty="0"/>
              <a:t> in patients with </a:t>
            </a:r>
            <a:r>
              <a:rPr lang="en-NZ" sz="1800" dirty="0"/>
              <a:t>HER2+ NSCLC</a:t>
            </a:r>
          </a:p>
        </p:txBody>
      </p:sp>
      <p:sp>
        <p:nvSpPr>
          <p:cNvPr id="5124" name="Text Box 4"/>
          <p:cNvSpPr txBox="1">
            <a:spLocks noChangeArrowheads="1"/>
          </p:cNvSpPr>
          <p:nvPr/>
        </p:nvSpPr>
        <p:spPr bwMode="auto">
          <a:xfrm>
            <a:off x="4741103" y="6474897"/>
            <a:ext cx="418223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err="1"/>
              <a:t>Besse</a:t>
            </a:r>
            <a:r>
              <a:rPr lang="en-NZ" sz="1200" dirty="0"/>
              <a:t> </a:t>
            </a:r>
            <a:r>
              <a:rPr lang="en-GB" sz="1200" dirty="0">
                <a:solidFill>
                  <a:srgbClr val="363636"/>
                </a:solidFill>
              </a:rPr>
              <a:t>et 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LBA39_PR</a:t>
            </a:r>
            <a:endParaRPr lang="en-GB" sz="1200" dirty="0"/>
          </a:p>
        </p:txBody>
      </p:sp>
      <p:sp>
        <p:nvSpPr>
          <p:cNvPr id="20" name="Rectangle 9"/>
          <p:cNvSpPr txBox="1">
            <a:spLocks noChangeArrowheads="1"/>
          </p:cNvSpPr>
          <p:nvPr/>
        </p:nvSpPr>
        <p:spPr bwMode="auto">
          <a:xfrm>
            <a:off x="251435" y="4952173"/>
            <a:ext cx="3031727" cy="84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02850"/>
              </a:buClr>
              <a:buFontTx/>
              <a:buNone/>
            </a:pPr>
            <a:r>
              <a:rPr lang="en-GB" sz="1600" b="1" dirty="0">
                <a:solidFill>
                  <a:srgbClr val="363636"/>
                </a:solidFill>
              </a:rPr>
              <a:t>Primary endpoint</a:t>
            </a:r>
          </a:p>
          <a:p>
            <a:pPr>
              <a:buClr>
                <a:srgbClr val="002850"/>
              </a:buClr>
            </a:pPr>
            <a:r>
              <a:rPr lang="en-GB" sz="1600" dirty="0">
                <a:solidFill>
                  <a:srgbClr val="363636"/>
                </a:solidFill>
              </a:rPr>
              <a:t>ORR</a:t>
            </a:r>
          </a:p>
          <a:p>
            <a:pPr>
              <a:buClr>
                <a:srgbClr val="002850"/>
              </a:buClr>
            </a:pPr>
            <a:endParaRPr lang="en-GB" sz="1600" dirty="0">
              <a:solidFill>
                <a:srgbClr val="363636"/>
              </a:solidFill>
            </a:endParaRPr>
          </a:p>
        </p:txBody>
      </p:sp>
      <p:sp>
        <p:nvSpPr>
          <p:cNvPr id="29" name="Rectangle 9"/>
          <p:cNvSpPr txBox="1">
            <a:spLocks noChangeArrowheads="1"/>
          </p:cNvSpPr>
          <p:nvPr/>
        </p:nvSpPr>
        <p:spPr bwMode="auto">
          <a:xfrm>
            <a:off x="4932273" y="4952173"/>
            <a:ext cx="3793700" cy="84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02850"/>
              </a:buClr>
              <a:buFontTx/>
              <a:buNone/>
            </a:pPr>
            <a:r>
              <a:rPr lang="en-GB" sz="1600" b="1" dirty="0">
                <a:solidFill>
                  <a:srgbClr val="363636"/>
                </a:solidFill>
              </a:rPr>
              <a:t>Secondary endpoints</a:t>
            </a:r>
          </a:p>
          <a:p>
            <a:pPr>
              <a:buClr>
                <a:srgbClr val="002850"/>
              </a:buClr>
            </a:pPr>
            <a:r>
              <a:rPr lang="en-GB" sz="1600" dirty="0">
                <a:solidFill>
                  <a:srgbClr val="363636"/>
                </a:solidFill>
              </a:rPr>
              <a:t>Clinical benefit rate, duration of response, PFS, OS</a:t>
            </a:r>
          </a:p>
          <a:p>
            <a:pPr>
              <a:buClr>
                <a:srgbClr val="002850"/>
              </a:buClr>
            </a:pPr>
            <a:r>
              <a:rPr lang="en-GB" sz="1600" dirty="0">
                <a:solidFill>
                  <a:srgbClr val="363636"/>
                </a:solidFill>
              </a:rPr>
              <a:t>Safety, health outcomes</a:t>
            </a:r>
          </a:p>
        </p:txBody>
      </p:sp>
      <p:sp>
        <p:nvSpPr>
          <p:cNvPr id="30" name="Oval 14"/>
          <p:cNvSpPr>
            <a:spLocks noChangeArrowheads="1"/>
          </p:cNvSpPr>
          <p:nvPr/>
        </p:nvSpPr>
        <p:spPr bwMode="auto">
          <a:xfrm>
            <a:off x="3941537" y="3275872"/>
            <a:ext cx="583595" cy="584200"/>
          </a:xfrm>
          <a:prstGeom prst="ellipse">
            <a:avLst/>
          </a:prstGeom>
          <a:noFill/>
          <a:ln w="28575">
            <a:solidFill>
              <a:schemeClr val="bg1"/>
            </a:solidFill>
            <a:round/>
            <a:headEnd/>
            <a:tailEnd/>
          </a:ln>
        </p:spPr>
        <p:txBody>
          <a:bodyPr wrap="none" anchor="ctr"/>
          <a:lstStyle/>
          <a:p>
            <a:pPr algn="ctr"/>
            <a:r>
              <a:rPr lang="en-GB" altLang="zh-CN" b="1" dirty="0">
                <a:solidFill>
                  <a:srgbClr val="002850"/>
                </a:solidFill>
                <a:ea typeface="SimSun" pitchFamily="2" charset="-122"/>
              </a:rPr>
              <a:t>R</a:t>
            </a:r>
          </a:p>
          <a:p>
            <a:pPr algn="ctr"/>
            <a:r>
              <a:rPr lang="en-GB" altLang="zh-CN" sz="1200" b="1" dirty="0">
                <a:solidFill>
                  <a:srgbClr val="002850"/>
                </a:solidFill>
                <a:ea typeface="SimSun" pitchFamily="2" charset="-122"/>
              </a:rPr>
              <a:t>1:1</a:t>
            </a:r>
            <a:endParaRPr lang="en-GB" altLang="zh-CN" b="1" dirty="0">
              <a:solidFill>
                <a:srgbClr val="002850"/>
              </a:solidFill>
              <a:ea typeface="SimSun" pitchFamily="2" charset="-122"/>
            </a:endParaRPr>
          </a:p>
        </p:txBody>
      </p:sp>
      <p:cxnSp>
        <p:nvCxnSpPr>
          <p:cNvPr id="31" name="AutoShape 15"/>
          <p:cNvCxnSpPr>
            <a:cxnSpLocks noChangeShapeType="1"/>
          </p:cNvCxnSpPr>
          <p:nvPr/>
        </p:nvCxnSpPr>
        <p:spPr bwMode="auto">
          <a:xfrm rot="5400000" flipH="1" flipV="1">
            <a:off x="4236189" y="2646752"/>
            <a:ext cx="626267" cy="631975"/>
          </a:xfrm>
          <a:prstGeom prst="bentConnector2">
            <a:avLst/>
          </a:prstGeom>
          <a:noFill/>
          <a:ln w="38100">
            <a:solidFill>
              <a:schemeClr val="bg1"/>
            </a:solidFill>
            <a:miter lim="800000"/>
            <a:headEnd/>
            <a:tailEnd type="triangle" w="med" len="med"/>
          </a:ln>
        </p:spPr>
      </p:cxnSp>
      <p:cxnSp>
        <p:nvCxnSpPr>
          <p:cNvPr id="32" name="AutoShape 16"/>
          <p:cNvCxnSpPr>
            <a:cxnSpLocks noChangeShapeType="1"/>
            <a:stCxn id="30" idx="4"/>
          </p:cNvCxnSpPr>
          <p:nvPr/>
        </p:nvCxnSpPr>
        <p:spPr bwMode="auto">
          <a:xfrm rot="16200000" flipH="1">
            <a:off x="4239363" y="3854043"/>
            <a:ext cx="619919" cy="631975"/>
          </a:xfrm>
          <a:prstGeom prst="bentConnector2">
            <a:avLst/>
          </a:prstGeom>
          <a:noFill/>
          <a:ln w="38100">
            <a:solidFill>
              <a:schemeClr val="bg1"/>
            </a:solidFill>
            <a:miter lim="800000"/>
            <a:headEnd/>
            <a:tailEnd type="triangle" w="med" len="med"/>
          </a:ln>
        </p:spPr>
      </p:cxnSp>
      <p:sp>
        <p:nvSpPr>
          <p:cNvPr id="33" name="AutoShape 12"/>
          <p:cNvSpPr>
            <a:spLocks noChangeArrowheads="1"/>
          </p:cNvSpPr>
          <p:nvPr/>
        </p:nvSpPr>
        <p:spPr bwMode="auto">
          <a:xfrm>
            <a:off x="8257722" y="4215672"/>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34" name="AutoShape 12"/>
          <p:cNvSpPr>
            <a:spLocks noChangeArrowheads="1"/>
          </p:cNvSpPr>
          <p:nvPr/>
        </p:nvSpPr>
        <p:spPr bwMode="auto">
          <a:xfrm>
            <a:off x="8257722" y="2385286"/>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cxnSp>
        <p:nvCxnSpPr>
          <p:cNvPr id="35" name="AutoShape 19"/>
          <p:cNvCxnSpPr>
            <a:cxnSpLocks noChangeShapeType="1"/>
          </p:cNvCxnSpPr>
          <p:nvPr/>
        </p:nvCxnSpPr>
        <p:spPr bwMode="auto">
          <a:xfrm>
            <a:off x="2143760" y="3567972"/>
            <a:ext cx="1797777" cy="0"/>
          </a:xfrm>
          <a:prstGeom prst="straightConnector1">
            <a:avLst/>
          </a:prstGeom>
          <a:noFill/>
          <a:ln w="38100">
            <a:solidFill>
              <a:schemeClr val="bg1"/>
            </a:solidFill>
            <a:round/>
            <a:headEnd/>
            <a:tailEnd type="triangle" w="med" len="med"/>
          </a:ln>
        </p:spPr>
      </p:cxnSp>
      <p:cxnSp>
        <p:nvCxnSpPr>
          <p:cNvPr id="36" name="AutoShape 20"/>
          <p:cNvCxnSpPr>
            <a:cxnSpLocks noChangeShapeType="1"/>
            <a:stCxn id="39" idx="3"/>
            <a:endCxn id="33" idx="1"/>
          </p:cNvCxnSpPr>
          <p:nvPr/>
        </p:nvCxnSpPr>
        <p:spPr bwMode="auto">
          <a:xfrm>
            <a:off x="7650478" y="4479991"/>
            <a:ext cx="607244" cy="0"/>
          </a:xfrm>
          <a:prstGeom prst="straightConnector1">
            <a:avLst/>
          </a:prstGeom>
          <a:noFill/>
          <a:ln w="38100">
            <a:solidFill>
              <a:schemeClr val="bg1"/>
            </a:solidFill>
            <a:prstDash val="dash"/>
            <a:round/>
            <a:headEnd/>
            <a:tailEnd type="triangle" w="med" len="med"/>
          </a:ln>
        </p:spPr>
      </p:cxnSp>
      <p:cxnSp>
        <p:nvCxnSpPr>
          <p:cNvPr id="37" name="AutoShape 21"/>
          <p:cNvCxnSpPr>
            <a:cxnSpLocks noChangeShapeType="1"/>
            <a:stCxn id="40" idx="3"/>
            <a:endCxn id="34" idx="1"/>
          </p:cNvCxnSpPr>
          <p:nvPr/>
        </p:nvCxnSpPr>
        <p:spPr bwMode="auto">
          <a:xfrm>
            <a:off x="7650480" y="2649605"/>
            <a:ext cx="607242" cy="0"/>
          </a:xfrm>
          <a:prstGeom prst="straightConnector1">
            <a:avLst/>
          </a:prstGeom>
          <a:noFill/>
          <a:ln w="38100">
            <a:solidFill>
              <a:schemeClr val="bg1"/>
            </a:solidFill>
            <a:round/>
            <a:headEnd/>
            <a:tailEnd type="triangle" w="med" len="med"/>
          </a:ln>
        </p:spPr>
      </p:cxnSp>
      <p:sp>
        <p:nvSpPr>
          <p:cNvPr id="38" name="AutoShape 9"/>
          <p:cNvSpPr>
            <a:spLocks noChangeArrowheads="1"/>
          </p:cNvSpPr>
          <p:nvPr/>
        </p:nvSpPr>
        <p:spPr bwMode="auto">
          <a:xfrm>
            <a:off x="248919" y="2877095"/>
            <a:ext cx="3279106" cy="1358934"/>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NZ" altLang="zh-CN" sz="1600" dirty="0">
                <a:solidFill>
                  <a:srgbClr val="FFFFFF"/>
                </a:solidFill>
                <a:ea typeface="SimSun" pitchFamily="2" charset="-122"/>
              </a:rPr>
              <a:t>Stage IIIB/IV NSCLC </a:t>
            </a:r>
          </a:p>
          <a:p>
            <a:pPr marL="228600" indent="-228600" defTabSz="892175" eaLnBrk="0" hangingPunct="0">
              <a:spcAft>
                <a:spcPct val="30000"/>
              </a:spcAft>
              <a:buFont typeface="Arial" pitchFamily="34" charset="0"/>
              <a:buChar char="•"/>
            </a:pPr>
            <a:r>
              <a:rPr lang="en-NZ" altLang="zh-CN" sz="1600" dirty="0">
                <a:solidFill>
                  <a:srgbClr val="FFFFFF"/>
                </a:solidFill>
                <a:ea typeface="SimSun" pitchFamily="2" charset="-122"/>
              </a:rPr>
              <a:t>HER2 mutation</a:t>
            </a:r>
          </a:p>
          <a:p>
            <a:pPr marL="228600" indent="-228600" defTabSz="892175" eaLnBrk="0" hangingPunct="0">
              <a:spcAft>
                <a:spcPct val="30000"/>
              </a:spcAft>
              <a:buFont typeface="Arial" pitchFamily="34" charset="0"/>
              <a:buChar char="•"/>
            </a:pPr>
            <a:r>
              <a:rPr lang="en-NZ" altLang="zh-CN" sz="1600" dirty="0">
                <a:solidFill>
                  <a:srgbClr val="FFFFFF"/>
                </a:solidFill>
                <a:ea typeface="SimSun" pitchFamily="2" charset="-122"/>
              </a:rPr>
              <a:t>First-line or later</a:t>
            </a:r>
          </a:p>
        </p:txBody>
      </p:sp>
      <p:sp>
        <p:nvSpPr>
          <p:cNvPr id="39" name="AutoShape 12"/>
          <p:cNvSpPr>
            <a:spLocks noChangeArrowheads="1"/>
          </p:cNvSpPr>
          <p:nvPr/>
        </p:nvSpPr>
        <p:spPr bwMode="auto">
          <a:xfrm>
            <a:off x="4865309" y="4069623"/>
            <a:ext cx="2785169"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NZ" altLang="zh-CN" sz="1400" dirty="0">
                <a:solidFill>
                  <a:srgbClr val="FFFFFF"/>
                </a:solidFill>
                <a:ea typeface="SimSun" pitchFamily="2" charset="-122"/>
              </a:rPr>
              <a:t>Neratinib 240 mg/day + temsirolimus 8 mg/week* (n=14)</a:t>
            </a:r>
            <a:endParaRPr lang="en-GB" altLang="zh-CN" sz="1400" dirty="0">
              <a:solidFill>
                <a:srgbClr val="FFFFFF"/>
              </a:solidFill>
              <a:ea typeface="SimSun" pitchFamily="2" charset="-122"/>
            </a:endParaRPr>
          </a:p>
        </p:txBody>
      </p:sp>
      <p:sp>
        <p:nvSpPr>
          <p:cNvPr id="40" name="AutoShape 8"/>
          <p:cNvSpPr>
            <a:spLocks noChangeArrowheads="1"/>
          </p:cNvSpPr>
          <p:nvPr/>
        </p:nvSpPr>
        <p:spPr bwMode="auto">
          <a:xfrm>
            <a:off x="4865310" y="2239236"/>
            <a:ext cx="2785170"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dirty="0" err="1">
                <a:solidFill>
                  <a:srgbClr val="FFFFFF"/>
                </a:solidFill>
                <a:ea typeface="SimSun" pitchFamily="2" charset="-122"/>
              </a:rPr>
              <a:t>Neratinib</a:t>
            </a:r>
            <a:r>
              <a:rPr lang="en-GB" altLang="zh-CN" sz="1600" dirty="0">
                <a:solidFill>
                  <a:srgbClr val="FFFFFF"/>
                </a:solidFill>
                <a:ea typeface="SimSun" pitchFamily="2" charset="-122"/>
              </a:rPr>
              <a:t> 240 mg/day</a:t>
            </a:r>
          </a:p>
          <a:p>
            <a:pPr algn="ctr" defTabSz="892175" eaLnBrk="0" hangingPunct="0"/>
            <a:r>
              <a:rPr lang="en-GB" altLang="zh-CN" sz="1600" dirty="0">
                <a:solidFill>
                  <a:srgbClr val="FFFFFF"/>
                </a:solidFill>
                <a:ea typeface="SimSun" pitchFamily="2" charset="-122"/>
              </a:rPr>
              <a:t>(n=13)</a:t>
            </a:r>
          </a:p>
        </p:txBody>
      </p:sp>
      <p:sp>
        <p:nvSpPr>
          <p:cNvPr id="27" name="Text Box 5"/>
          <p:cNvSpPr txBox="1">
            <a:spLocks noChangeArrowheads="1"/>
          </p:cNvSpPr>
          <p:nvPr/>
        </p:nvSpPr>
        <p:spPr bwMode="auto">
          <a:xfrm>
            <a:off x="231775" y="5920899"/>
            <a:ext cx="430539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a:t>*</a:t>
            </a:r>
            <a:r>
              <a:rPr lang="en-GB" sz="1200" dirty="0" err="1"/>
              <a:t>Temsirolimus</a:t>
            </a:r>
            <a:r>
              <a:rPr lang="en-GB" sz="1200" dirty="0"/>
              <a:t> dose escalated to 15 mg IV weekly after 1</a:t>
            </a:r>
            <a:r>
              <a:rPr lang="en-GB" sz="1200" baseline="30000" dirty="0"/>
              <a:t>st</a:t>
            </a:r>
            <a:r>
              <a:rPr lang="en-GB" sz="1200" dirty="0"/>
              <a:t> cycle if tolerated</a:t>
            </a:r>
          </a:p>
          <a:p>
            <a:r>
              <a:rPr lang="en-GB" sz="1200" dirty="0"/>
              <a:t>**Mandatory primary </a:t>
            </a:r>
            <a:r>
              <a:rPr lang="en-GB" sz="1200" dirty="0" err="1"/>
              <a:t>antidiarrhoeal</a:t>
            </a:r>
            <a:r>
              <a:rPr lang="en-GB" sz="1200" dirty="0"/>
              <a:t> prophylaxis with a 21-day regimen of high-dose </a:t>
            </a:r>
            <a:r>
              <a:rPr lang="en-GB" sz="1200" dirty="0" err="1"/>
              <a:t>loperamide</a:t>
            </a:r>
            <a:endParaRPr lang="en-GB" sz="1200" dirty="0"/>
          </a:p>
        </p:txBody>
      </p:sp>
      <p:sp>
        <p:nvSpPr>
          <p:cNvPr id="2" name="Rectangle 1"/>
          <p:cNvSpPr/>
          <p:nvPr/>
        </p:nvSpPr>
        <p:spPr>
          <a:xfrm>
            <a:off x="7819274" y="3504645"/>
            <a:ext cx="1325664" cy="523220"/>
          </a:xfrm>
          <a:prstGeom prst="rect">
            <a:avLst/>
          </a:prstGeom>
        </p:spPr>
        <p:txBody>
          <a:bodyPr wrap="square">
            <a:spAutoFit/>
          </a:bodyPr>
          <a:lstStyle/>
          <a:p>
            <a:pPr algn="ctr"/>
            <a:r>
              <a:rPr lang="en-GB" sz="1400" dirty="0">
                <a:solidFill>
                  <a:srgbClr val="363636"/>
                </a:solidFill>
              </a:rPr>
              <a:t>Crossover allowed on PD</a:t>
            </a:r>
            <a:endParaRPr lang="en-US" sz="1400" dirty="0"/>
          </a:p>
        </p:txBody>
      </p:sp>
      <p:cxnSp>
        <p:nvCxnSpPr>
          <p:cNvPr id="45" name="AutoShape 20"/>
          <p:cNvCxnSpPr>
            <a:cxnSpLocks noChangeShapeType="1"/>
          </p:cNvCxnSpPr>
          <p:nvPr/>
        </p:nvCxnSpPr>
        <p:spPr bwMode="auto">
          <a:xfrm flipH="1">
            <a:off x="7594876" y="2977619"/>
            <a:ext cx="721170" cy="1101584"/>
          </a:xfrm>
          <a:prstGeom prst="straightConnector1">
            <a:avLst/>
          </a:prstGeom>
          <a:noFill/>
          <a:ln w="38100">
            <a:solidFill>
              <a:schemeClr val="bg1"/>
            </a:solidFill>
            <a:prstDash val="dash"/>
            <a:round/>
            <a:headEnd/>
            <a:tailEnd type="triangle" w="med" len="med"/>
          </a:ln>
        </p:spPr>
      </p:cxnSp>
      <p:sp>
        <p:nvSpPr>
          <p:cNvPr id="46" name="Rectangle 45"/>
          <p:cNvSpPr/>
          <p:nvPr/>
        </p:nvSpPr>
        <p:spPr>
          <a:xfrm>
            <a:off x="4930221" y="3717426"/>
            <a:ext cx="2376270" cy="307777"/>
          </a:xfrm>
          <a:prstGeom prst="rect">
            <a:avLst/>
          </a:prstGeom>
        </p:spPr>
        <p:txBody>
          <a:bodyPr wrap="square">
            <a:spAutoFit/>
          </a:bodyPr>
          <a:lstStyle/>
          <a:p>
            <a:pPr algn="ctr"/>
            <a:r>
              <a:rPr lang="en-GB" sz="1400">
                <a:solidFill>
                  <a:srgbClr val="363636"/>
                </a:solidFill>
              </a:rPr>
              <a:t>Antidiarrhoeal prophylaxis**</a:t>
            </a:r>
            <a:endParaRPr lang="en-GB" sz="1400"/>
          </a:p>
        </p:txBody>
      </p:sp>
    </p:spTree>
    <p:custDataLst>
      <p:tags r:id="rId1"/>
    </p:custDataLst>
    <p:extLst>
      <p:ext uri="{BB962C8B-B14F-4D97-AF65-F5344CB8AC3E}">
        <p14:creationId xmlns:p14="http://schemas.microsoft.com/office/powerpoint/2010/main" val="23366312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3" name="Straight Connector 292"/>
          <p:cNvCxnSpPr/>
          <p:nvPr/>
        </p:nvCxnSpPr>
        <p:spPr>
          <a:xfrm>
            <a:off x="4027489" y="3629025"/>
            <a:ext cx="0" cy="1308735"/>
          </a:xfrm>
          <a:prstGeom prst="line">
            <a:avLst/>
          </a:prstGeom>
          <a:noFill/>
          <a:ln w="19050" cap="flat">
            <a:solidFill>
              <a:srgbClr val="000000"/>
            </a:solidFill>
            <a:prstDash val="sysDash"/>
            <a:miter lim="800000"/>
            <a:headEnd/>
            <a:tailEnd/>
          </a:ln>
        </p:spPr>
      </p:cxnSp>
      <p:cxnSp>
        <p:nvCxnSpPr>
          <p:cNvPr id="354" name="Straight Connector 353"/>
          <p:cNvCxnSpPr/>
          <p:nvPr/>
        </p:nvCxnSpPr>
        <p:spPr>
          <a:xfrm>
            <a:off x="4591369" y="3629025"/>
            <a:ext cx="0" cy="1308735"/>
          </a:xfrm>
          <a:prstGeom prst="line">
            <a:avLst/>
          </a:prstGeom>
          <a:noFill/>
          <a:ln w="19050" cap="flat">
            <a:solidFill>
              <a:srgbClr val="000000"/>
            </a:solidFill>
            <a:prstDash val="sysDash"/>
            <a:miter lim="800000"/>
            <a:headEnd/>
            <a:tailEnd/>
          </a:ln>
        </p:spPr>
      </p:cxnSp>
      <p:cxnSp>
        <p:nvCxnSpPr>
          <p:cNvPr id="5151" name="Straight Connector 5150"/>
          <p:cNvCxnSpPr/>
          <p:nvPr/>
        </p:nvCxnSpPr>
        <p:spPr>
          <a:xfrm>
            <a:off x="2579688" y="3625335"/>
            <a:ext cx="2030412" cy="0"/>
          </a:xfrm>
          <a:prstGeom prst="line">
            <a:avLst/>
          </a:prstGeom>
          <a:noFill/>
          <a:ln w="19050" cap="flat">
            <a:solidFill>
              <a:srgbClr val="000000"/>
            </a:solidFill>
            <a:prstDash val="sysDash"/>
            <a:miter lim="800000"/>
            <a:headEnd/>
            <a:tailEnd/>
          </a:ln>
        </p:spPr>
      </p:cxnSp>
      <p:sp>
        <p:nvSpPr>
          <p:cNvPr id="5122" name="Rectangle 2"/>
          <p:cNvSpPr>
            <a:spLocks noGrp="1" noChangeArrowheads="1"/>
          </p:cNvSpPr>
          <p:nvPr>
            <p:ph type="title"/>
          </p:nvPr>
        </p:nvSpPr>
        <p:spPr/>
        <p:txBody>
          <a:bodyPr/>
          <a:lstStyle/>
          <a:p>
            <a:r>
              <a:rPr lang="en-NZ" sz="1800" dirty="0"/>
              <a:t>LBA39_PR: </a:t>
            </a:r>
            <a:r>
              <a:rPr lang="en-NZ" sz="1800" dirty="0" err="1"/>
              <a:t>Neratinib</a:t>
            </a:r>
            <a:r>
              <a:rPr lang="en-NZ" sz="1800" dirty="0"/>
              <a:t> (N) with or without </a:t>
            </a:r>
            <a:r>
              <a:rPr lang="en-NZ" sz="1800" dirty="0" err="1"/>
              <a:t>temsirolimus</a:t>
            </a:r>
            <a:r>
              <a:rPr lang="en-NZ" sz="1800" dirty="0"/>
              <a:t> (TEM) in patients (</a:t>
            </a:r>
            <a:r>
              <a:rPr lang="en-NZ" sz="1800" dirty="0" err="1"/>
              <a:t>pts</a:t>
            </a:r>
            <a:r>
              <a:rPr lang="en-NZ" sz="1800" dirty="0"/>
              <a:t>) with non-small cell lung cancer (NSCLC) carrying HER2 somatic mutations: An international randomized phase II study – </a:t>
            </a:r>
            <a:r>
              <a:rPr lang="en-NZ" sz="1800" dirty="0" err="1"/>
              <a:t>Besse</a:t>
            </a:r>
            <a:r>
              <a:rPr lang="en-NZ" sz="1800" dirty="0"/>
              <a:t> B et al</a:t>
            </a:r>
            <a:endParaRPr lang="en-GB" sz="1400" dirty="0"/>
          </a:p>
        </p:txBody>
      </p:sp>
      <p:sp>
        <p:nvSpPr>
          <p:cNvPr id="5124" name="Text Box 4"/>
          <p:cNvSpPr txBox="1">
            <a:spLocks noChangeArrowheads="1"/>
          </p:cNvSpPr>
          <p:nvPr/>
        </p:nvSpPr>
        <p:spPr bwMode="auto">
          <a:xfrm>
            <a:off x="4741103" y="6474897"/>
            <a:ext cx="418223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err="1"/>
              <a:t>Besse</a:t>
            </a:r>
            <a:r>
              <a:rPr lang="en-NZ" sz="1200" dirty="0"/>
              <a:t> </a:t>
            </a:r>
            <a:r>
              <a:rPr lang="en-GB" sz="1200" dirty="0">
                <a:solidFill>
                  <a:srgbClr val="363636"/>
                </a:solidFill>
              </a:rPr>
              <a:t>et 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LBA39_PR</a:t>
            </a:r>
            <a:endParaRPr lang="en-GB" sz="1200" dirty="0"/>
          </a:p>
        </p:txBody>
      </p:sp>
      <p:sp>
        <p:nvSpPr>
          <p:cNvPr id="9" name="Rectangle 3"/>
          <p:cNvSpPr>
            <a:spLocks noGrp="1" noChangeArrowheads="1"/>
          </p:cNvSpPr>
          <p:nvPr>
            <p:ph type="body" idx="1"/>
          </p:nvPr>
        </p:nvSpPr>
        <p:spPr>
          <a:xfrm>
            <a:off x="228600" y="1320800"/>
            <a:ext cx="8686800" cy="767835"/>
          </a:xfrm>
        </p:spPr>
        <p:txBody>
          <a:bodyPr/>
          <a:lstStyle/>
          <a:p>
            <a:pPr>
              <a:spcAft>
                <a:spcPts val="300"/>
              </a:spcAft>
            </a:pPr>
            <a:r>
              <a:rPr lang="en-GB" sz="1800" b="1" dirty="0"/>
              <a:t>Key results </a:t>
            </a:r>
          </a:p>
          <a:p>
            <a:pPr lvl="1">
              <a:spcAft>
                <a:spcPts val="300"/>
              </a:spcAft>
            </a:pPr>
            <a:r>
              <a:rPr lang="en-NZ" sz="1800" dirty="0"/>
              <a:t>A median PFS of 4 months was observed with neratinib plus </a:t>
            </a:r>
            <a:r>
              <a:rPr lang="en-NZ" sz="1800" dirty="0" err="1"/>
              <a:t>temsirolimus</a:t>
            </a:r>
            <a:endParaRPr lang="en-NZ" sz="1800" dirty="0"/>
          </a:p>
        </p:txBody>
      </p:sp>
      <p:sp>
        <p:nvSpPr>
          <p:cNvPr id="282" name="Freeform 6"/>
          <p:cNvSpPr>
            <a:spLocks/>
          </p:cNvSpPr>
          <p:nvPr/>
        </p:nvSpPr>
        <p:spPr bwMode="auto">
          <a:xfrm>
            <a:off x="2579688" y="2307710"/>
            <a:ext cx="5037138" cy="2638425"/>
          </a:xfrm>
          <a:custGeom>
            <a:avLst/>
            <a:gdLst>
              <a:gd name="T0" fmla="*/ 0 w 3173"/>
              <a:gd name="T1" fmla="*/ 0 h 1662"/>
              <a:gd name="T2" fmla="*/ 0 w 3173"/>
              <a:gd name="T3" fmla="*/ 1662 h 1662"/>
              <a:gd name="T4" fmla="*/ 3173 w 3173"/>
              <a:gd name="T5" fmla="*/ 1662 h 1662"/>
            </a:gdLst>
            <a:ahLst/>
            <a:cxnLst>
              <a:cxn ang="0">
                <a:pos x="T0" y="T1"/>
              </a:cxn>
              <a:cxn ang="0">
                <a:pos x="T2" y="T3"/>
              </a:cxn>
              <a:cxn ang="0">
                <a:pos x="T4" y="T5"/>
              </a:cxn>
            </a:cxnLst>
            <a:rect l="0" t="0" r="r" b="b"/>
            <a:pathLst>
              <a:path w="3173" h="1662">
                <a:moveTo>
                  <a:pt x="0" y="0"/>
                </a:moveTo>
                <a:lnTo>
                  <a:pt x="0" y="1662"/>
                </a:lnTo>
                <a:lnTo>
                  <a:pt x="3173" y="1662"/>
                </a:lnTo>
              </a:path>
            </a:pathLst>
          </a:custGeom>
          <a:noFill/>
          <a:ln w="2857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GB">
              <a:solidFill>
                <a:srgbClr val="363636"/>
              </a:solidFill>
              <a:latin typeface="Arial" charset="0"/>
              <a:cs typeface="Arial" charset="0"/>
            </a:endParaRPr>
          </a:p>
        </p:txBody>
      </p:sp>
      <p:sp>
        <p:nvSpPr>
          <p:cNvPr id="283" name="Line 7"/>
          <p:cNvSpPr>
            <a:spLocks noChangeShapeType="1"/>
          </p:cNvSpPr>
          <p:nvPr/>
        </p:nvSpPr>
        <p:spPr bwMode="auto">
          <a:xfrm>
            <a:off x="2579688" y="4946135"/>
            <a:ext cx="0" cy="88900"/>
          </a:xfrm>
          <a:prstGeom prst="line">
            <a:avLst/>
          </a:prstGeom>
          <a:noFill/>
          <a:ln w="285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GB">
              <a:solidFill>
                <a:srgbClr val="363636"/>
              </a:solidFill>
              <a:latin typeface="Arial" charset="0"/>
              <a:cs typeface="Arial" charset="0"/>
            </a:endParaRPr>
          </a:p>
        </p:txBody>
      </p:sp>
      <p:sp>
        <p:nvSpPr>
          <p:cNvPr id="284" name="Line 8"/>
          <p:cNvSpPr>
            <a:spLocks noChangeShapeType="1"/>
          </p:cNvSpPr>
          <p:nvPr/>
        </p:nvSpPr>
        <p:spPr bwMode="auto">
          <a:xfrm flipH="1">
            <a:off x="2487613" y="4946135"/>
            <a:ext cx="92075" cy="0"/>
          </a:xfrm>
          <a:prstGeom prst="line">
            <a:avLst/>
          </a:prstGeom>
          <a:noFill/>
          <a:ln w="285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GB">
              <a:solidFill>
                <a:srgbClr val="363636"/>
              </a:solidFill>
              <a:latin typeface="Arial" charset="0"/>
              <a:cs typeface="Arial" charset="0"/>
            </a:endParaRPr>
          </a:p>
        </p:txBody>
      </p:sp>
      <p:sp>
        <p:nvSpPr>
          <p:cNvPr id="285" name="Line 9"/>
          <p:cNvSpPr>
            <a:spLocks noChangeShapeType="1"/>
          </p:cNvSpPr>
          <p:nvPr/>
        </p:nvSpPr>
        <p:spPr bwMode="auto">
          <a:xfrm flipH="1">
            <a:off x="2487613" y="4415910"/>
            <a:ext cx="92075" cy="0"/>
          </a:xfrm>
          <a:prstGeom prst="line">
            <a:avLst/>
          </a:prstGeom>
          <a:noFill/>
          <a:ln w="285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GB">
              <a:solidFill>
                <a:srgbClr val="363636"/>
              </a:solidFill>
              <a:latin typeface="Arial" charset="0"/>
              <a:cs typeface="Arial" charset="0"/>
            </a:endParaRPr>
          </a:p>
        </p:txBody>
      </p:sp>
      <p:sp>
        <p:nvSpPr>
          <p:cNvPr id="286" name="Line 10"/>
          <p:cNvSpPr>
            <a:spLocks noChangeShapeType="1"/>
          </p:cNvSpPr>
          <p:nvPr/>
        </p:nvSpPr>
        <p:spPr bwMode="auto">
          <a:xfrm flipH="1">
            <a:off x="2487613" y="3888860"/>
            <a:ext cx="92075" cy="0"/>
          </a:xfrm>
          <a:prstGeom prst="line">
            <a:avLst/>
          </a:prstGeom>
          <a:noFill/>
          <a:ln w="285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GB">
              <a:solidFill>
                <a:srgbClr val="363636"/>
              </a:solidFill>
              <a:latin typeface="Arial" charset="0"/>
              <a:cs typeface="Arial" charset="0"/>
            </a:endParaRPr>
          </a:p>
        </p:txBody>
      </p:sp>
      <p:sp>
        <p:nvSpPr>
          <p:cNvPr id="287" name="Line 11"/>
          <p:cNvSpPr>
            <a:spLocks noChangeShapeType="1"/>
          </p:cNvSpPr>
          <p:nvPr/>
        </p:nvSpPr>
        <p:spPr bwMode="auto">
          <a:xfrm flipH="1">
            <a:off x="2487613" y="3361810"/>
            <a:ext cx="92075" cy="0"/>
          </a:xfrm>
          <a:prstGeom prst="line">
            <a:avLst/>
          </a:prstGeom>
          <a:noFill/>
          <a:ln w="285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GB">
              <a:solidFill>
                <a:srgbClr val="363636"/>
              </a:solidFill>
              <a:latin typeface="Arial" charset="0"/>
              <a:cs typeface="Arial" charset="0"/>
            </a:endParaRPr>
          </a:p>
        </p:txBody>
      </p:sp>
      <p:sp>
        <p:nvSpPr>
          <p:cNvPr id="5120" name="Line 12"/>
          <p:cNvSpPr>
            <a:spLocks noChangeShapeType="1"/>
          </p:cNvSpPr>
          <p:nvPr/>
        </p:nvSpPr>
        <p:spPr bwMode="auto">
          <a:xfrm flipH="1">
            <a:off x="2487613" y="2834760"/>
            <a:ext cx="92075" cy="0"/>
          </a:xfrm>
          <a:prstGeom prst="line">
            <a:avLst/>
          </a:prstGeom>
          <a:noFill/>
          <a:ln w="285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GB">
              <a:solidFill>
                <a:srgbClr val="363636"/>
              </a:solidFill>
              <a:latin typeface="Arial" charset="0"/>
              <a:cs typeface="Arial" charset="0"/>
            </a:endParaRPr>
          </a:p>
        </p:txBody>
      </p:sp>
      <p:sp>
        <p:nvSpPr>
          <p:cNvPr id="5121" name="Line 13"/>
          <p:cNvSpPr>
            <a:spLocks noChangeShapeType="1"/>
          </p:cNvSpPr>
          <p:nvPr/>
        </p:nvSpPr>
        <p:spPr bwMode="auto">
          <a:xfrm flipH="1">
            <a:off x="2487613" y="2307710"/>
            <a:ext cx="92075" cy="0"/>
          </a:xfrm>
          <a:prstGeom prst="line">
            <a:avLst/>
          </a:prstGeom>
          <a:noFill/>
          <a:ln w="285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GB">
              <a:solidFill>
                <a:srgbClr val="363636"/>
              </a:solidFill>
              <a:latin typeface="Arial" charset="0"/>
              <a:cs typeface="Arial" charset="0"/>
            </a:endParaRPr>
          </a:p>
        </p:txBody>
      </p:sp>
      <p:sp>
        <p:nvSpPr>
          <p:cNvPr id="5123" name="Line 14"/>
          <p:cNvSpPr>
            <a:spLocks noChangeShapeType="1"/>
          </p:cNvSpPr>
          <p:nvPr/>
        </p:nvSpPr>
        <p:spPr bwMode="auto">
          <a:xfrm>
            <a:off x="3083402" y="4946135"/>
            <a:ext cx="0" cy="88900"/>
          </a:xfrm>
          <a:prstGeom prst="line">
            <a:avLst/>
          </a:prstGeom>
          <a:noFill/>
          <a:ln w="285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GB">
              <a:solidFill>
                <a:srgbClr val="363636"/>
              </a:solidFill>
              <a:latin typeface="Arial" charset="0"/>
              <a:cs typeface="Arial" charset="0"/>
            </a:endParaRPr>
          </a:p>
        </p:txBody>
      </p:sp>
      <p:sp>
        <p:nvSpPr>
          <p:cNvPr id="5125" name="Line 15"/>
          <p:cNvSpPr>
            <a:spLocks noChangeShapeType="1"/>
          </p:cNvSpPr>
          <p:nvPr/>
        </p:nvSpPr>
        <p:spPr bwMode="auto">
          <a:xfrm>
            <a:off x="3587116" y="4946135"/>
            <a:ext cx="0" cy="88900"/>
          </a:xfrm>
          <a:prstGeom prst="line">
            <a:avLst/>
          </a:prstGeom>
          <a:noFill/>
          <a:ln w="285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GB">
              <a:solidFill>
                <a:srgbClr val="363636"/>
              </a:solidFill>
              <a:latin typeface="Arial" charset="0"/>
              <a:cs typeface="Arial" charset="0"/>
            </a:endParaRPr>
          </a:p>
        </p:txBody>
      </p:sp>
      <p:sp>
        <p:nvSpPr>
          <p:cNvPr id="5126" name="Line 16"/>
          <p:cNvSpPr>
            <a:spLocks noChangeShapeType="1"/>
          </p:cNvSpPr>
          <p:nvPr/>
        </p:nvSpPr>
        <p:spPr bwMode="auto">
          <a:xfrm>
            <a:off x="4090830" y="4946135"/>
            <a:ext cx="0" cy="88900"/>
          </a:xfrm>
          <a:prstGeom prst="line">
            <a:avLst/>
          </a:prstGeom>
          <a:noFill/>
          <a:ln w="285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GB">
              <a:solidFill>
                <a:srgbClr val="363636"/>
              </a:solidFill>
              <a:latin typeface="Arial" charset="0"/>
              <a:cs typeface="Arial" charset="0"/>
            </a:endParaRPr>
          </a:p>
        </p:txBody>
      </p:sp>
      <p:sp>
        <p:nvSpPr>
          <p:cNvPr id="5127" name="Line 17"/>
          <p:cNvSpPr>
            <a:spLocks noChangeShapeType="1"/>
          </p:cNvSpPr>
          <p:nvPr/>
        </p:nvSpPr>
        <p:spPr bwMode="auto">
          <a:xfrm>
            <a:off x="4594544" y="4946135"/>
            <a:ext cx="0" cy="88900"/>
          </a:xfrm>
          <a:prstGeom prst="line">
            <a:avLst/>
          </a:prstGeom>
          <a:noFill/>
          <a:ln w="285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GB">
              <a:solidFill>
                <a:srgbClr val="363636"/>
              </a:solidFill>
              <a:latin typeface="Arial" charset="0"/>
              <a:cs typeface="Arial" charset="0"/>
            </a:endParaRPr>
          </a:p>
        </p:txBody>
      </p:sp>
      <p:sp>
        <p:nvSpPr>
          <p:cNvPr id="5128" name="Line 18"/>
          <p:cNvSpPr>
            <a:spLocks noChangeShapeType="1"/>
          </p:cNvSpPr>
          <p:nvPr/>
        </p:nvSpPr>
        <p:spPr bwMode="auto">
          <a:xfrm>
            <a:off x="5098258" y="4946135"/>
            <a:ext cx="0" cy="88900"/>
          </a:xfrm>
          <a:prstGeom prst="line">
            <a:avLst/>
          </a:prstGeom>
          <a:noFill/>
          <a:ln w="285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GB">
              <a:solidFill>
                <a:srgbClr val="363636"/>
              </a:solidFill>
              <a:latin typeface="Arial" charset="0"/>
              <a:cs typeface="Arial" charset="0"/>
            </a:endParaRPr>
          </a:p>
        </p:txBody>
      </p:sp>
      <p:sp>
        <p:nvSpPr>
          <p:cNvPr id="5129" name="Line 19"/>
          <p:cNvSpPr>
            <a:spLocks noChangeShapeType="1"/>
          </p:cNvSpPr>
          <p:nvPr/>
        </p:nvSpPr>
        <p:spPr bwMode="auto">
          <a:xfrm>
            <a:off x="5601972" y="4946135"/>
            <a:ext cx="0" cy="88900"/>
          </a:xfrm>
          <a:prstGeom prst="line">
            <a:avLst/>
          </a:prstGeom>
          <a:noFill/>
          <a:ln w="285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GB">
              <a:solidFill>
                <a:srgbClr val="363636"/>
              </a:solidFill>
              <a:latin typeface="Arial" charset="0"/>
              <a:cs typeface="Arial" charset="0"/>
            </a:endParaRPr>
          </a:p>
        </p:txBody>
      </p:sp>
      <p:sp>
        <p:nvSpPr>
          <p:cNvPr id="5130" name="Line 20"/>
          <p:cNvSpPr>
            <a:spLocks noChangeShapeType="1"/>
          </p:cNvSpPr>
          <p:nvPr/>
        </p:nvSpPr>
        <p:spPr bwMode="auto">
          <a:xfrm>
            <a:off x="6105686" y="4946135"/>
            <a:ext cx="0" cy="88900"/>
          </a:xfrm>
          <a:prstGeom prst="line">
            <a:avLst/>
          </a:prstGeom>
          <a:noFill/>
          <a:ln w="285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GB">
              <a:solidFill>
                <a:srgbClr val="363636"/>
              </a:solidFill>
              <a:latin typeface="Arial" charset="0"/>
              <a:cs typeface="Arial" charset="0"/>
            </a:endParaRPr>
          </a:p>
        </p:txBody>
      </p:sp>
      <p:sp>
        <p:nvSpPr>
          <p:cNvPr id="5131" name="Line 21"/>
          <p:cNvSpPr>
            <a:spLocks noChangeShapeType="1"/>
          </p:cNvSpPr>
          <p:nvPr/>
        </p:nvSpPr>
        <p:spPr bwMode="auto">
          <a:xfrm>
            <a:off x="6609400" y="4946135"/>
            <a:ext cx="0" cy="88900"/>
          </a:xfrm>
          <a:prstGeom prst="line">
            <a:avLst/>
          </a:prstGeom>
          <a:noFill/>
          <a:ln w="285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GB">
              <a:solidFill>
                <a:srgbClr val="363636"/>
              </a:solidFill>
              <a:latin typeface="Arial" charset="0"/>
              <a:cs typeface="Arial" charset="0"/>
            </a:endParaRPr>
          </a:p>
        </p:txBody>
      </p:sp>
      <p:sp>
        <p:nvSpPr>
          <p:cNvPr id="5132" name="Line 22"/>
          <p:cNvSpPr>
            <a:spLocks noChangeShapeType="1"/>
          </p:cNvSpPr>
          <p:nvPr/>
        </p:nvSpPr>
        <p:spPr bwMode="auto">
          <a:xfrm>
            <a:off x="7113114" y="4946135"/>
            <a:ext cx="0" cy="88900"/>
          </a:xfrm>
          <a:prstGeom prst="line">
            <a:avLst/>
          </a:prstGeom>
          <a:noFill/>
          <a:ln w="285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GB">
              <a:solidFill>
                <a:srgbClr val="363636"/>
              </a:solidFill>
              <a:latin typeface="Arial" charset="0"/>
              <a:cs typeface="Arial" charset="0"/>
            </a:endParaRPr>
          </a:p>
        </p:txBody>
      </p:sp>
      <p:sp>
        <p:nvSpPr>
          <p:cNvPr id="5133" name="Line 23"/>
          <p:cNvSpPr>
            <a:spLocks noChangeShapeType="1"/>
          </p:cNvSpPr>
          <p:nvPr/>
        </p:nvSpPr>
        <p:spPr bwMode="auto">
          <a:xfrm>
            <a:off x="7616826" y="4946135"/>
            <a:ext cx="0" cy="88900"/>
          </a:xfrm>
          <a:prstGeom prst="line">
            <a:avLst/>
          </a:prstGeom>
          <a:noFill/>
          <a:ln w="285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GB">
              <a:solidFill>
                <a:srgbClr val="363636"/>
              </a:solidFill>
              <a:latin typeface="Arial" charset="0"/>
              <a:cs typeface="Arial" charset="0"/>
            </a:endParaRPr>
          </a:p>
        </p:txBody>
      </p:sp>
      <p:grpSp>
        <p:nvGrpSpPr>
          <p:cNvPr id="298" name="Group 297"/>
          <p:cNvGrpSpPr/>
          <p:nvPr/>
        </p:nvGrpSpPr>
        <p:grpSpPr>
          <a:xfrm>
            <a:off x="2579688" y="2307710"/>
            <a:ext cx="3619500" cy="1730375"/>
            <a:chOff x="2579688" y="2307710"/>
            <a:chExt cx="3619500" cy="1730375"/>
          </a:xfrm>
        </p:grpSpPr>
        <p:sp>
          <p:nvSpPr>
            <p:cNvPr id="5137" name="Line 27"/>
            <p:cNvSpPr>
              <a:spLocks noChangeShapeType="1"/>
            </p:cNvSpPr>
            <p:nvPr/>
          </p:nvSpPr>
          <p:spPr bwMode="auto">
            <a:xfrm>
              <a:off x="3690938" y="3466585"/>
              <a:ext cx="0" cy="9525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8" name="Line 28"/>
            <p:cNvSpPr>
              <a:spLocks noChangeShapeType="1"/>
            </p:cNvSpPr>
            <p:nvPr/>
          </p:nvSpPr>
          <p:spPr bwMode="auto">
            <a:xfrm flipH="1">
              <a:off x="3643313" y="3514210"/>
              <a:ext cx="92075" cy="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9" name="Line 29"/>
            <p:cNvSpPr>
              <a:spLocks noChangeShapeType="1"/>
            </p:cNvSpPr>
            <p:nvPr/>
          </p:nvSpPr>
          <p:spPr bwMode="auto">
            <a:xfrm>
              <a:off x="4808538" y="3942835"/>
              <a:ext cx="0" cy="9525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0" name="Line 30"/>
            <p:cNvSpPr>
              <a:spLocks noChangeShapeType="1"/>
            </p:cNvSpPr>
            <p:nvPr/>
          </p:nvSpPr>
          <p:spPr bwMode="auto">
            <a:xfrm flipH="1">
              <a:off x="4760913" y="3990460"/>
              <a:ext cx="92075" cy="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1" name="Line 31"/>
            <p:cNvSpPr>
              <a:spLocks noChangeShapeType="1"/>
            </p:cNvSpPr>
            <p:nvPr/>
          </p:nvSpPr>
          <p:spPr bwMode="auto">
            <a:xfrm>
              <a:off x="5405438" y="3942835"/>
              <a:ext cx="0" cy="9525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2" name="Line 32"/>
            <p:cNvSpPr>
              <a:spLocks noChangeShapeType="1"/>
            </p:cNvSpPr>
            <p:nvPr/>
          </p:nvSpPr>
          <p:spPr bwMode="auto">
            <a:xfrm flipH="1">
              <a:off x="5357813" y="3990460"/>
              <a:ext cx="92075" cy="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3" name="Line 33"/>
            <p:cNvSpPr>
              <a:spLocks noChangeShapeType="1"/>
            </p:cNvSpPr>
            <p:nvPr/>
          </p:nvSpPr>
          <p:spPr bwMode="auto">
            <a:xfrm>
              <a:off x="6154738" y="3942835"/>
              <a:ext cx="0" cy="9525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4" name="Line 34"/>
            <p:cNvSpPr>
              <a:spLocks noChangeShapeType="1"/>
            </p:cNvSpPr>
            <p:nvPr/>
          </p:nvSpPr>
          <p:spPr bwMode="auto">
            <a:xfrm flipH="1">
              <a:off x="6107113" y="3990460"/>
              <a:ext cx="92075" cy="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9" name="Freeform 39"/>
            <p:cNvSpPr>
              <a:spLocks/>
            </p:cNvSpPr>
            <p:nvPr/>
          </p:nvSpPr>
          <p:spPr bwMode="auto">
            <a:xfrm>
              <a:off x="2579688" y="2307710"/>
              <a:ext cx="3619500" cy="1682750"/>
            </a:xfrm>
            <a:custGeom>
              <a:avLst/>
              <a:gdLst>
                <a:gd name="T0" fmla="*/ 0 w 2280"/>
                <a:gd name="T1" fmla="*/ 0 h 1060"/>
                <a:gd name="T2" fmla="*/ 354 w 2280"/>
                <a:gd name="T3" fmla="*/ 0 h 1060"/>
                <a:gd name="T4" fmla="*/ 354 w 2280"/>
                <a:gd name="T5" fmla="*/ 128 h 1060"/>
                <a:gd name="T6" fmla="*/ 398 w 2280"/>
                <a:gd name="T7" fmla="*/ 128 h 1060"/>
                <a:gd name="T8" fmla="*/ 398 w 2280"/>
                <a:gd name="T9" fmla="*/ 250 h 1060"/>
                <a:gd name="T10" fmla="*/ 446 w 2280"/>
                <a:gd name="T11" fmla="*/ 250 h 1060"/>
                <a:gd name="T12" fmla="*/ 446 w 2280"/>
                <a:gd name="T13" fmla="*/ 506 h 1060"/>
                <a:gd name="T14" fmla="*/ 458 w 2280"/>
                <a:gd name="T15" fmla="*/ 506 h 1060"/>
                <a:gd name="T16" fmla="*/ 458 w 2280"/>
                <a:gd name="T17" fmla="*/ 638 h 1060"/>
                <a:gd name="T18" fmla="*/ 488 w 2280"/>
                <a:gd name="T19" fmla="*/ 638 h 1060"/>
                <a:gd name="T20" fmla="*/ 488 w 2280"/>
                <a:gd name="T21" fmla="*/ 760 h 1060"/>
                <a:gd name="T22" fmla="*/ 914 w 2280"/>
                <a:gd name="T23" fmla="*/ 760 h 1060"/>
                <a:gd name="T24" fmla="*/ 914 w 2280"/>
                <a:gd name="T25" fmla="*/ 918 h 1060"/>
                <a:gd name="T26" fmla="*/ 970 w 2280"/>
                <a:gd name="T27" fmla="*/ 918 h 1060"/>
                <a:gd name="T28" fmla="*/ 970 w 2280"/>
                <a:gd name="T29" fmla="*/ 1060 h 1060"/>
                <a:gd name="T30" fmla="*/ 2280 w 2280"/>
                <a:gd name="T31" fmla="*/ 106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80" h="1060">
                  <a:moveTo>
                    <a:pt x="0" y="0"/>
                  </a:moveTo>
                  <a:lnTo>
                    <a:pt x="354" y="0"/>
                  </a:lnTo>
                  <a:lnTo>
                    <a:pt x="354" y="128"/>
                  </a:lnTo>
                  <a:lnTo>
                    <a:pt x="398" y="128"/>
                  </a:lnTo>
                  <a:lnTo>
                    <a:pt x="398" y="250"/>
                  </a:lnTo>
                  <a:lnTo>
                    <a:pt x="446" y="250"/>
                  </a:lnTo>
                  <a:lnTo>
                    <a:pt x="446" y="506"/>
                  </a:lnTo>
                  <a:lnTo>
                    <a:pt x="458" y="506"/>
                  </a:lnTo>
                  <a:lnTo>
                    <a:pt x="458" y="638"/>
                  </a:lnTo>
                  <a:lnTo>
                    <a:pt x="488" y="638"/>
                  </a:lnTo>
                  <a:lnTo>
                    <a:pt x="488" y="760"/>
                  </a:lnTo>
                  <a:lnTo>
                    <a:pt x="914" y="760"/>
                  </a:lnTo>
                  <a:lnTo>
                    <a:pt x="914" y="918"/>
                  </a:lnTo>
                  <a:lnTo>
                    <a:pt x="970" y="918"/>
                  </a:lnTo>
                  <a:lnTo>
                    <a:pt x="970" y="1060"/>
                  </a:lnTo>
                  <a:lnTo>
                    <a:pt x="2280" y="1060"/>
                  </a:lnTo>
                </a:path>
              </a:pathLst>
            </a:custGeom>
            <a:noFill/>
            <a:ln w="285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319" name="TextBox 318"/>
          <p:cNvSpPr txBox="1"/>
          <p:nvPr/>
        </p:nvSpPr>
        <p:spPr>
          <a:xfrm rot="16200000">
            <a:off x="1097497" y="3488422"/>
            <a:ext cx="1633781" cy="276999"/>
          </a:xfrm>
          <a:prstGeom prst="rect">
            <a:avLst/>
          </a:prstGeom>
          <a:noFill/>
        </p:spPr>
        <p:txBody>
          <a:bodyPr wrap="none" rtlCol="0">
            <a:spAutoFit/>
          </a:bodyPr>
          <a:lstStyle/>
          <a:p>
            <a:pPr algn="ctr" defTabSz="914400" fontAlgn="base">
              <a:spcBef>
                <a:spcPct val="0"/>
              </a:spcBef>
              <a:spcAft>
                <a:spcPct val="0"/>
              </a:spcAft>
            </a:pPr>
            <a:r>
              <a:rPr lang="en-GB" sz="1200" dirty="0">
                <a:solidFill>
                  <a:srgbClr val="363636"/>
                </a:solidFill>
                <a:latin typeface="Arial" charset="0"/>
                <a:cs typeface="Arial" charset="0"/>
              </a:rPr>
              <a:t>Probability of survival</a:t>
            </a:r>
          </a:p>
        </p:txBody>
      </p:sp>
      <p:sp>
        <p:nvSpPr>
          <p:cNvPr id="321" name="TextBox 320"/>
          <p:cNvSpPr txBox="1"/>
          <p:nvPr/>
        </p:nvSpPr>
        <p:spPr>
          <a:xfrm>
            <a:off x="4806950" y="5272862"/>
            <a:ext cx="688009" cy="276999"/>
          </a:xfrm>
          <a:prstGeom prst="rect">
            <a:avLst/>
          </a:prstGeom>
          <a:noFill/>
        </p:spPr>
        <p:txBody>
          <a:bodyPr wrap="none" rtlCol="0">
            <a:spAutoFit/>
          </a:bodyPr>
          <a:lstStyle/>
          <a:p>
            <a:pPr algn="ctr" defTabSz="914400" fontAlgn="base">
              <a:spcBef>
                <a:spcPct val="0"/>
              </a:spcBef>
              <a:spcAft>
                <a:spcPct val="0"/>
              </a:spcAft>
            </a:pPr>
            <a:r>
              <a:rPr lang="en-GB" sz="1200" dirty="0">
                <a:solidFill>
                  <a:srgbClr val="363636"/>
                </a:solidFill>
                <a:latin typeface="Arial" charset="0"/>
                <a:cs typeface="Arial" charset="0"/>
              </a:rPr>
              <a:t>Months</a:t>
            </a:r>
          </a:p>
        </p:txBody>
      </p:sp>
      <p:sp>
        <p:nvSpPr>
          <p:cNvPr id="324" name="TextBox 323"/>
          <p:cNvSpPr txBox="1"/>
          <p:nvPr/>
        </p:nvSpPr>
        <p:spPr>
          <a:xfrm>
            <a:off x="2444874" y="5015230"/>
            <a:ext cx="269626" cy="276999"/>
          </a:xfrm>
          <a:prstGeom prst="rect">
            <a:avLst/>
          </a:prstGeom>
          <a:noFill/>
        </p:spPr>
        <p:txBody>
          <a:bodyPr wrap="none" rtlCol="0">
            <a:spAutoFit/>
          </a:bodyPr>
          <a:lstStyle/>
          <a:p>
            <a:pPr algn="ctr" defTabSz="914400" fontAlgn="base">
              <a:spcBef>
                <a:spcPct val="0"/>
              </a:spcBef>
              <a:spcAft>
                <a:spcPct val="0"/>
              </a:spcAft>
            </a:pPr>
            <a:r>
              <a:rPr lang="en-GB" sz="1200" dirty="0">
                <a:solidFill>
                  <a:srgbClr val="363636"/>
                </a:solidFill>
                <a:latin typeface="Arial" charset="0"/>
                <a:cs typeface="Arial" charset="0"/>
              </a:rPr>
              <a:t>0</a:t>
            </a:r>
          </a:p>
        </p:txBody>
      </p:sp>
      <p:sp>
        <p:nvSpPr>
          <p:cNvPr id="325" name="TextBox 324"/>
          <p:cNvSpPr txBox="1"/>
          <p:nvPr/>
        </p:nvSpPr>
        <p:spPr>
          <a:xfrm>
            <a:off x="2094000" y="4807635"/>
            <a:ext cx="397866" cy="276999"/>
          </a:xfrm>
          <a:prstGeom prst="rect">
            <a:avLst/>
          </a:prstGeom>
          <a:noFill/>
        </p:spPr>
        <p:txBody>
          <a:bodyPr wrap="none" rtlCol="0" anchor="ctr">
            <a:spAutoFit/>
          </a:bodyPr>
          <a:lstStyle/>
          <a:p>
            <a:pPr algn="r" defTabSz="914400" fontAlgn="base">
              <a:spcBef>
                <a:spcPct val="0"/>
              </a:spcBef>
              <a:spcAft>
                <a:spcPct val="0"/>
              </a:spcAft>
            </a:pPr>
            <a:r>
              <a:rPr lang="en-GB" sz="1200" dirty="0">
                <a:solidFill>
                  <a:srgbClr val="363636"/>
                </a:solidFill>
                <a:latin typeface="Arial" charset="0"/>
                <a:cs typeface="Arial" charset="0"/>
              </a:rPr>
              <a:t>0.0</a:t>
            </a:r>
          </a:p>
        </p:txBody>
      </p:sp>
      <p:sp>
        <p:nvSpPr>
          <p:cNvPr id="326" name="TextBox 325"/>
          <p:cNvSpPr txBox="1"/>
          <p:nvPr/>
        </p:nvSpPr>
        <p:spPr>
          <a:xfrm>
            <a:off x="2948429" y="5015230"/>
            <a:ext cx="269626" cy="276999"/>
          </a:xfrm>
          <a:prstGeom prst="rect">
            <a:avLst/>
          </a:prstGeom>
          <a:noFill/>
        </p:spPr>
        <p:txBody>
          <a:bodyPr wrap="none" rtlCol="0">
            <a:spAutoFit/>
          </a:bodyPr>
          <a:lstStyle/>
          <a:p>
            <a:pPr algn="ctr" defTabSz="914400" fontAlgn="base">
              <a:spcBef>
                <a:spcPct val="0"/>
              </a:spcBef>
              <a:spcAft>
                <a:spcPct val="0"/>
              </a:spcAft>
            </a:pPr>
            <a:r>
              <a:rPr lang="en-GB" sz="1200" dirty="0">
                <a:solidFill>
                  <a:srgbClr val="363636"/>
                </a:solidFill>
                <a:latin typeface="Arial" charset="0"/>
                <a:cs typeface="Arial" charset="0"/>
              </a:rPr>
              <a:t>1</a:t>
            </a:r>
          </a:p>
        </p:txBody>
      </p:sp>
      <p:sp>
        <p:nvSpPr>
          <p:cNvPr id="327" name="TextBox 326"/>
          <p:cNvSpPr txBox="1"/>
          <p:nvPr/>
        </p:nvSpPr>
        <p:spPr>
          <a:xfrm>
            <a:off x="3451984" y="5015230"/>
            <a:ext cx="269626" cy="276999"/>
          </a:xfrm>
          <a:prstGeom prst="rect">
            <a:avLst/>
          </a:prstGeom>
          <a:noFill/>
        </p:spPr>
        <p:txBody>
          <a:bodyPr wrap="none" rtlCol="0">
            <a:spAutoFit/>
          </a:bodyPr>
          <a:lstStyle/>
          <a:p>
            <a:pPr algn="ctr" defTabSz="914400" fontAlgn="base">
              <a:spcBef>
                <a:spcPct val="0"/>
              </a:spcBef>
              <a:spcAft>
                <a:spcPct val="0"/>
              </a:spcAft>
            </a:pPr>
            <a:r>
              <a:rPr lang="en-GB" sz="1200" dirty="0">
                <a:solidFill>
                  <a:srgbClr val="363636"/>
                </a:solidFill>
                <a:latin typeface="Arial" charset="0"/>
                <a:cs typeface="Arial" charset="0"/>
              </a:rPr>
              <a:t>2</a:t>
            </a:r>
          </a:p>
        </p:txBody>
      </p:sp>
      <p:sp>
        <p:nvSpPr>
          <p:cNvPr id="328" name="TextBox 327"/>
          <p:cNvSpPr txBox="1"/>
          <p:nvPr/>
        </p:nvSpPr>
        <p:spPr>
          <a:xfrm>
            <a:off x="3955539" y="5015230"/>
            <a:ext cx="269626" cy="276999"/>
          </a:xfrm>
          <a:prstGeom prst="rect">
            <a:avLst/>
          </a:prstGeom>
          <a:noFill/>
        </p:spPr>
        <p:txBody>
          <a:bodyPr wrap="none" rtlCol="0">
            <a:spAutoFit/>
          </a:bodyPr>
          <a:lstStyle/>
          <a:p>
            <a:pPr algn="ctr" defTabSz="914400" fontAlgn="base">
              <a:spcBef>
                <a:spcPct val="0"/>
              </a:spcBef>
              <a:spcAft>
                <a:spcPct val="0"/>
              </a:spcAft>
            </a:pPr>
            <a:r>
              <a:rPr lang="en-GB" sz="1200" dirty="0">
                <a:solidFill>
                  <a:srgbClr val="363636"/>
                </a:solidFill>
                <a:latin typeface="Arial" charset="0"/>
                <a:cs typeface="Arial" charset="0"/>
              </a:rPr>
              <a:t>3</a:t>
            </a:r>
          </a:p>
        </p:txBody>
      </p:sp>
      <p:sp>
        <p:nvSpPr>
          <p:cNvPr id="329" name="TextBox 328"/>
          <p:cNvSpPr txBox="1"/>
          <p:nvPr/>
        </p:nvSpPr>
        <p:spPr>
          <a:xfrm>
            <a:off x="4459094" y="5015230"/>
            <a:ext cx="269626" cy="276999"/>
          </a:xfrm>
          <a:prstGeom prst="rect">
            <a:avLst/>
          </a:prstGeom>
          <a:noFill/>
        </p:spPr>
        <p:txBody>
          <a:bodyPr wrap="none" rtlCol="0">
            <a:spAutoFit/>
          </a:bodyPr>
          <a:lstStyle/>
          <a:p>
            <a:pPr algn="ctr" defTabSz="914400" fontAlgn="base">
              <a:spcBef>
                <a:spcPct val="0"/>
              </a:spcBef>
              <a:spcAft>
                <a:spcPct val="0"/>
              </a:spcAft>
            </a:pPr>
            <a:r>
              <a:rPr lang="en-GB" sz="1200" dirty="0">
                <a:solidFill>
                  <a:srgbClr val="363636"/>
                </a:solidFill>
                <a:latin typeface="Arial" charset="0"/>
                <a:cs typeface="Arial" charset="0"/>
              </a:rPr>
              <a:t>4</a:t>
            </a:r>
          </a:p>
        </p:txBody>
      </p:sp>
      <p:sp>
        <p:nvSpPr>
          <p:cNvPr id="330" name="TextBox 329"/>
          <p:cNvSpPr txBox="1"/>
          <p:nvPr/>
        </p:nvSpPr>
        <p:spPr>
          <a:xfrm>
            <a:off x="4962649" y="5015230"/>
            <a:ext cx="269626" cy="276999"/>
          </a:xfrm>
          <a:prstGeom prst="rect">
            <a:avLst/>
          </a:prstGeom>
          <a:noFill/>
        </p:spPr>
        <p:txBody>
          <a:bodyPr wrap="none" rtlCol="0">
            <a:spAutoFit/>
          </a:bodyPr>
          <a:lstStyle/>
          <a:p>
            <a:pPr algn="ctr" defTabSz="914400" fontAlgn="base">
              <a:spcBef>
                <a:spcPct val="0"/>
              </a:spcBef>
              <a:spcAft>
                <a:spcPct val="0"/>
              </a:spcAft>
            </a:pPr>
            <a:r>
              <a:rPr lang="en-GB" sz="1200" dirty="0">
                <a:solidFill>
                  <a:srgbClr val="363636"/>
                </a:solidFill>
                <a:latin typeface="Arial" charset="0"/>
                <a:cs typeface="Arial" charset="0"/>
              </a:rPr>
              <a:t>5</a:t>
            </a:r>
          </a:p>
        </p:txBody>
      </p:sp>
      <p:sp>
        <p:nvSpPr>
          <p:cNvPr id="331" name="TextBox 330"/>
          <p:cNvSpPr txBox="1"/>
          <p:nvPr/>
        </p:nvSpPr>
        <p:spPr>
          <a:xfrm>
            <a:off x="5466204" y="5015230"/>
            <a:ext cx="269626" cy="276999"/>
          </a:xfrm>
          <a:prstGeom prst="rect">
            <a:avLst/>
          </a:prstGeom>
          <a:noFill/>
        </p:spPr>
        <p:txBody>
          <a:bodyPr wrap="none" rtlCol="0">
            <a:spAutoFit/>
          </a:bodyPr>
          <a:lstStyle/>
          <a:p>
            <a:pPr algn="ctr" defTabSz="914400" fontAlgn="base">
              <a:spcBef>
                <a:spcPct val="0"/>
              </a:spcBef>
              <a:spcAft>
                <a:spcPct val="0"/>
              </a:spcAft>
            </a:pPr>
            <a:r>
              <a:rPr lang="en-GB" sz="1200" dirty="0">
                <a:solidFill>
                  <a:srgbClr val="363636"/>
                </a:solidFill>
                <a:latin typeface="Arial" charset="0"/>
                <a:cs typeface="Arial" charset="0"/>
              </a:rPr>
              <a:t>6</a:t>
            </a:r>
          </a:p>
        </p:txBody>
      </p:sp>
      <p:sp>
        <p:nvSpPr>
          <p:cNvPr id="332" name="TextBox 331"/>
          <p:cNvSpPr txBox="1"/>
          <p:nvPr/>
        </p:nvSpPr>
        <p:spPr>
          <a:xfrm>
            <a:off x="5969759" y="5015230"/>
            <a:ext cx="269626" cy="276999"/>
          </a:xfrm>
          <a:prstGeom prst="rect">
            <a:avLst/>
          </a:prstGeom>
          <a:noFill/>
        </p:spPr>
        <p:txBody>
          <a:bodyPr wrap="none" rtlCol="0">
            <a:spAutoFit/>
          </a:bodyPr>
          <a:lstStyle/>
          <a:p>
            <a:pPr algn="ctr" defTabSz="914400" fontAlgn="base">
              <a:spcBef>
                <a:spcPct val="0"/>
              </a:spcBef>
              <a:spcAft>
                <a:spcPct val="0"/>
              </a:spcAft>
            </a:pPr>
            <a:r>
              <a:rPr lang="en-GB" sz="1200" dirty="0">
                <a:solidFill>
                  <a:srgbClr val="363636"/>
                </a:solidFill>
                <a:latin typeface="Arial" charset="0"/>
                <a:cs typeface="Arial" charset="0"/>
              </a:rPr>
              <a:t>7</a:t>
            </a:r>
          </a:p>
        </p:txBody>
      </p:sp>
      <p:sp>
        <p:nvSpPr>
          <p:cNvPr id="333" name="TextBox 332"/>
          <p:cNvSpPr txBox="1"/>
          <p:nvPr/>
        </p:nvSpPr>
        <p:spPr>
          <a:xfrm>
            <a:off x="6473314" y="5015230"/>
            <a:ext cx="269626" cy="276999"/>
          </a:xfrm>
          <a:prstGeom prst="rect">
            <a:avLst/>
          </a:prstGeom>
          <a:noFill/>
        </p:spPr>
        <p:txBody>
          <a:bodyPr wrap="none" rtlCol="0">
            <a:spAutoFit/>
          </a:bodyPr>
          <a:lstStyle/>
          <a:p>
            <a:pPr algn="ctr" defTabSz="914400" fontAlgn="base">
              <a:spcBef>
                <a:spcPct val="0"/>
              </a:spcBef>
              <a:spcAft>
                <a:spcPct val="0"/>
              </a:spcAft>
            </a:pPr>
            <a:r>
              <a:rPr lang="en-GB" sz="1200" dirty="0">
                <a:solidFill>
                  <a:srgbClr val="363636"/>
                </a:solidFill>
                <a:latin typeface="Arial" charset="0"/>
                <a:cs typeface="Arial" charset="0"/>
              </a:rPr>
              <a:t>8</a:t>
            </a:r>
          </a:p>
        </p:txBody>
      </p:sp>
      <p:sp>
        <p:nvSpPr>
          <p:cNvPr id="334" name="TextBox 333"/>
          <p:cNvSpPr txBox="1"/>
          <p:nvPr/>
        </p:nvSpPr>
        <p:spPr>
          <a:xfrm>
            <a:off x="6976869" y="5015230"/>
            <a:ext cx="269626" cy="276999"/>
          </a:xfrm>
          <a:prstGeom prst="rect">
            <a:avLst/>
          </a:prstGeom>
          <a:noFill/>
        </p:spPr>
        <p:txBody>
          <a:bodyPr wrap="none" rtlCol="0">
            <a:spAutoFit/>
          </a:bodyPr>
          <a:lstStyle/>
          <a:p>
            <a:pPr algn="ctr" defTabSz="914400" fontAlgn="base">
              <a:spcBef>
                <a:spcPct val="0"/>
              </a:spcBef>
              <a:spcAft>
                <a:spcPct val="0"/>
              </a:spcAft>
            </a:pPr>
            <a:r>
              <a:rPr lang="en-GB" sz="1200" dirty="0">
                <a:solidFill>
                  <a:srgbClr val="363636"/>
                </a:solidFill>
                <a:latin typeface="Arial" charset="0"/>
                <a:cs typeface="Arial" charset="0"/>
              </a:rPr>
              <a:t>9</a:t>
            </a:r>
          </a:p>
        </p:txBody>
      </p:sp>
      <p:sp>
        <p:nvSpPr>
          <p:cNvPr id="335" name="TextBox 334"/>
          <p:cNvSpPr txBox="1"/>
          <p:nvPr/>
        </p:nvSpPr>
        <p:spPr>
          <a:xfrm>
            <a:off x="7437947" y="5015230"/>
            <a:ext cx="354584" cy="276999"/>
          </a:xfrm>
          <a:prstGeom prst="rect">
            <a:avLst/>
          </a:prstGeom>
          <a:noFill/>
        </p:spPr>
        <p:txBody>
          <a:bodyPr wrap="none" rtlCol="0">
            <a:spAutoFit/>
          </a:bodyPr>
          <a:lstStyle/>
          <a:p>
            <a:pPr algn="ctr" defTabSz="914400" fontAlgn="base">
              <a:spcBef>
                <a:spcPct val="0"/>
              </a:spcBef>
              <a:spcAft>
                <a:spcPct val="0"/>
              </a:spcAft>
            </a:pPr>
            <a:r>
              <a:rPr lang="en-GB" sz="1200" dirty="0">
                <a:solidFill>
                  <a:srgbClr val="363636"/>
                </a:solidFill>
                <a:latin typeface="Arial" charset="0"/>
                <a:cs typeface="Arial" charset="0"/>
              </a:rPr>
              <a:t>10</a:t>
            </a:r>
          </a:p>
        </p:txBody>
      </p:sp>
      <p:sp>
        <p:nvSpPr>
          <p:cNvPr id="336" name="TextBox 335"/>
          <p:cNvSpPr txBox="1"/>
          <p:nvPr/>
        </p:nvSpPr>
        <p:spPr>
          <a:xfrm>
            <a:off x="2094000" y="4281026"/>
            <a:ext cx="397866" cy="276999"/>
          </a:xfrm>
          <a:prstGeom prst="rect">
            <a:avLst/>
          </a:prstGeom>
          <a:noFill/>
        </p:spPr>
        <p:txBody>
          <a:bodyPr wrap="none" rtlCol="0" anchor="ctr">
            <a:spAutoFit/>
          </a:bodyPr>
          <a:lstStyle/>
          <a:p>
            <a:pPr algn="r" defTabSz="914400" fontAlgn="base">
              <a:spcBef>
                <a:spcPct val="0"/>
              </a:spcBef>
              <a:spcAft>
                <a:spcPct val="0"/>
              </a:spcAft>
            </a:pPr>
            <a:r>
              <a:rPr lang="en-GB" sz="1200" dirty="0">
                <a:solidFill>
                  <a:srgbClr val="363636"/>
                </a:solidFill>
                <a:latin typeface="Arial" charset="0"/>
                <a:cs typeface="Arial" charset="0"/>
              </a:rPr>
              <a:t>0.2</a:t>
            </a:r>
          </a:p>
        </p:txBody>
      </p:sp>
      <p:sp>
        <p:nvSpPr>
          <p:cNvPr id="337" name="TextBox 336"/>
          <p:cNvSpPr txBox="1"/>
          <p:nvPr/>
        </p:nvSpPr>
        <p:spPr>
          <a:xfrm>
            <a:off x="2094000" y="3754419"/>
            <a:ext cx="397866" cy="276999"/>
          </a:xfrm>
          <a:prstGeom prst="rect">
            <a:avLst/>
          </a:prstGeom>
          <a:noFill/>
        </p:spPr>
        <p:txBody>
          <a:bodyPr wrap="none" rtlCol="0" anchor="ctr">
            <a:spAutoFit/>
          </a:bodyPr>
          <a:lstStyle/>
          <a:p>
            <a:pPr algn="r" defTabSz="914400" fontAlgn="base">
              <a:spcBef>
                <a:spcPct val="0"/>
              </a:spcBef>
              <a:spcAft>
                <a:spcPct val="0"/>
              </a:spcAft>
            </a:pPr>
            <a:r>
              <a:rPr lang="en-GB" sz="1200" dirty="0">
                <a:solidFill>
                  <a:srgbClr val="363636"/>
                </a:solidFill>
                <a:latin typeface="Arial" charset="0"/>
                <a:cs typeface="Arial" charset="0"/>
              </a:rPr>
              <a:t>0.4</a:t>
            </a:r>
          </a:p>
        </p:txBody>
      </p:sp>
      <p:sp>
        <p:nvSpPr>
          <p:cNvPr id="338" name="TextBox 337"/>
          <p:cNvSpPr txBox="1"/>
          <p:nvPr/>
        </p:nvSpPr>
        <p:spPr>
          <a:xfrm>
            <a:off x="2094000" y="3227812"/>
            <a:ext cx="397866" cy="276999"/>
          </a:xfrm>
          <a:prstGeom prst="rect">
            <a:avLst/>
          </a:prstGeom>
          <a:noFill/>
        </p:spPr>
        <p:txBody>
          <a:bodyPr wrap="none" rtlCol="0" anchor="ctr">
            <a:spAutoFit/>
          </a:bodyPr>
          <a:lstStyle/>
          <a:p>
            <a:pPr algn="r" defTabSz="914400" fontAlgn="base">
              <a:spcBef>
                <a:spcPct val="0"/>
              </a:spcBef>
              <a:spcAft>
                <a:spcPct val="0"/>
              </a:spcAft>
            </a:pPr>
            <a:r>
              <a:rPr lang="en-GB" sz="1200" dirty="0">
                <a:solidFill>
                  <a:srgbClr val="363636"/>
                </a:solidFill>
                <a:latin typeface="Arial" charset="0"/>
                <a:cs typeface="Arial" charset="0"/>
              </a:rPr>
              <a:t>0.6</a:t>
            </a:r>
          </a:p>
        </p:txBody>
      </p:sp>
      <p:sp>
        <p:nvSpPr>
          <p:cNvPr id="339" name="TextBox 338"/>
          <p:cNvSpPr txBox="1"/>
          <p:nvPr/>
        </p:nvSpPr>
        <p:spPr>
          <a:xfrm>
            <a:off x="2094000" y="2701205"/>
            <a:ext cx="397866" cy="276999"/>
          </a:xfrm>
          <a:prstGeom prst="rect">
            <a:avLst/>
          </a:prstGeom>
          <a:noFill/>
        </p:spPr>
        <p:txBody>
          <a:bodyPr wrap="none" rtlCol="0" anchor="ctr">
            <a:spAutoFit/>
          </a:bodyPr>
          <a:lstStyle/>
          <a:p>
            <a:pPr algn="r" defTabSz="914400" fontAlgn="base">
              <a:spcBef>
                <a:spcPct val="0"/>
              </a:spcBef>
              <a:spcAft>
                <a:spcPct val="0"/>
              </a:spcAft>
            </a:pPr>
            <a:r>
              <a:rPr lang="en-GB" sz="1200" dirty="0">
                <a:solidFill>
                  <a:srgbClr val="363636"/>
                </a:solidFill>
                <a:latin typeface="Arial" charset="0"/>
                <a:cs typeface="Arial" charset="0"/>
              </a:rPr>
              <a:t>0.8</a:t>
            </a:r>
          </a:p>
        </p:txBody>
      </p:sp>
      <p:sp>
        <p:nvSpPr>
          <p:cNvPr id="340" name="TextBox 339"/>
          <p:cNvSpPr txBox="1"/>
          <p:nvPr/>
        </p:nvSpPr>
        <p:spPr>
          <a:xfrm>
            <a:off x="2094000" y="2174598"/>
            <a:ext cx="397866" cy="276999"/>
          </a:xfrm>
          <a:prstGeom prst="rect">
            <a:avLst/>
          </a:prstGeom>
          <a:noFill/>
        </p:spPr>
        <p:txBody>
          <a:bodyPr wrap="none" rtlCol="0" anchor="ctr">
            <a:spAutoFit/>
          </a:bodyPr>
          <a:lstStyle/>
          <a:p>
            <a:pPr algn="r" defTabSz="914400" fontAlgn="base">
              <a:spcBef>
                <a:spcPct val="0"/>
              </a:spcBef>
              <a:spcAft>
                <a:spcPct val="0"/>
              </a:spcAft>
            </a:pPr>
            <a:r>
              <a:rPr lang="en-GB" sz="1200" dirty="0">
                <a:solidFill>
                  <a:srgbClr val="363636"/>
                </a:solidFill>
                <a:latin typeface="Arial" charset="0"/>
                <a:cs typeface="Arial" charset="0"/>
              </a:rPr>
              <a:t>1.0</a:t>
            </a:r>
          </a:p>
        </p:txBody>
      </p:sp>
      <p:sp>
        <p:nvSpPr>
          <p:cNvPr id="355" name="TextBox 354"/>
          <p:cNvSpPr txBox="1"/>
          <p:nvPr/>
        </p:nvSpPr>
        <p:spPr>
          <a:xfrm>
            <a:off x="2402395" y="5539105"/>
            <a:ext cx="354584" cy="276999"/>
          </a:xfrm>
          <a:prstGeom prst="rect">
            <a:avLst/>
          </a:prstGeom>
          <a:noFill/>
        </p:spPr>
        <p:txBody>
          <a:bodyPr wrap="none" rtlCol="0">
            <a:spAutoFit/>
          </a:bodyPr>
          <a:lstStyle/>
          <a:p>
            <a:pPr algn="ctr" defTabSz="914400" fontAlgn="base">
              <a:spcBef>
                <a:spcPct val="0"/>
              </a:spcBef>
              <a:spcAft>
                <a:spcPct val="0"/>
              </a:spcAft>
            </a:pPr>
            <a:r>
              <a:rPr lang="en-GB" sz="1200" dirty="0">
                <a:solidFill>
                  <a:srgbClr val="363636"/>
                </a:solidFill>
                <a:latin typeface="Arial" charset="0"/>
                <a:cs typeface="Arial" charset="0"/>
              </a:rPr>
              <a:t>13</a:t>
            </a:r>
          </a:p>
        </p:txBody>
      </p:sp>
      <p:sp>
        <p:nvSpPr>
          <p:cNvPr id="356" name="TextBox 355"/>
          <p:cNvSpPr txBox="1"/>
          <p:nvPr/>
        </p:nvSpPr>
        <p:spPr>
          <a:xfrm>
            <a:off x="2905950" y="5539105"/>
            <a:ext cx="354584" cy="276999"/>
          </a:xfrm>
          <a:prstGeom prst="rect">
            <a:avLst/>
          </a:prstGeom>
          <a:noFill/>
        </p:spPr>
        <p:txBody>
          <a:bodyPr wrap="none" rtlCol="0">
            <a:spAutoFit/>
          </a:bodyPr>
          <a:lstStyle/>
          <a:p>
            <a:pPr algn="ctr" defTabSz="914400" fontAlgn="base">
              <a:spcBef>
                <a:spcPct val="0"/>
              </a:spcBef>
              <a:spcAft>
                <a:spcPct val="0"/>
              </a:spcAft>
            </a:pPr>
            <a:r>
              <a:rPr lang="en-GB" sz="1200" dirty="0">
                <a:solidFill>
                  <a:srgbClr val="363636"/>
                </a:solidFill>
                <a:latin typeface="Arial" charset="0"/>
                <a:cs typeface="Arial" charset="0"/>
              </a:rPr>
              <a:t>13</a:t>
            </a:r>
          </a:p>
        </p:txBody>
      </p:sp>
      <p:sp>
        <p:nvSpPr>
          <p:cNvPr id="357" name="TextBox 356"/>
          <p:cNvSpPr txBox="1"/>
          <p:nvPr/>
        </p:nvSpPr>
        <p:spPr>
          <a:xfrm>
            <a:off x="3451984" y="5539105"/>
            <a:ext cx="269626" cy="276999"/>
          </a:xfrm>
          <a:prstGeom prst="rect">
            <a:avLst/>
          </a:prstGeom>
          <a:noFill/>
        </p:spPr>
        <p:txBody>
          <a:bodyPr wrap="none" rtlCol="0">
            <a:spAutoFit/>
          </a:bodyPr>
          <a:lstStyle/>
          <a:p>
            <a:pPr algn="ctr" defTabSz="914400" fontAlgn="base">
              <a:spcBef>
                <a:spcPct val="0"/>
              </a:spcBef>
              <a:spcAft>
                <a:spcPct val="0"/>
              </a:spcAft>
            </a:pPr>
            <a:r>
              <a:rPr lang="en-GB" sz="1200" dirty="0">
                <a:solidFill>
                  <a:srgbClr val="363636"/>
                </a:solidFill>
                <a:latin typeface="Arial" charset="0"/>
                <a:cs typeface="Arial" charset="0"/>
              </a:rPr>
              <a:t>7</a:t>
            </a:r>
          </a:p>
        </p:txBody>
      </p:sp>
      <p:sp>
        <p:nvSpPr>
          <p:cNvPr id="358" name="TextBox 357"/>
          <p:cNvSpPr txBox="1"/>
          <p:nvPr/>
        </p:nvSpPr>
        <p:spPr>
          <a:xfrm>
            <a:off x="3955539" y="5539105"/>
            <a:ext cx="269626" cy="276999"/>
          </a:xfrm>
          <a:prstGeom prst="rect">
            <a:avLst/>
          </a:prstGeom>
          <a:noFill/>
        </p:spPr>
        <p:txBody>
          <a:bodyPr wrap="none" rtlCol="0">
            <a:spAutoFit/>
          </a:bodyPr>
          <a:lstStyle/>
          <a:p>
            <a:pPr algn="ctr" defTabSz="914400" fontAlgn="base">
              <a:spcBef>
                <a:spcPct val="0"/>
              </a:spcBef>
              <a:spcAft>
                <a:spcPct val="0"/>
              </a:spcAft>
            </a:pPr>
            <a:r>
              <a:rPr lang="en-GB" sz="1200" dirty="0">
                <a:solidFill>
                  <a:srgbClr val="363636"/>
                </a:solidFill>
                <a:latin typeface="Arial" charset="0"/>
                <a:cs typeface="Arial" charset="0"/>
              </a:rPr>
              <a:t>5</a:t>
            </a:r>
          </a:p>
        </p:txBody>
      </p:sp>
      <p:sp>
        <p:nvSpPr>
          <p:cNvPr id="359" name="TextBox 358"/>
          <p:cNvSpPr txBox="1"/>
          <p:nvPr/>
        </p:nvSpPr>
        <p:spPr>
          <a:xfrm>
            <a:off x="4459094" y="5539105"/>
            <a:ext cx="269626" cy="276999"/>
          </a:xfrm>
          <a:prstGeom prst="rect">
            <a:avLst/>
          </a:prstGeom>
          <a:noFill/>
        </p:spPr>
        <p:txBody>
          <a:bodyPr wrap="none" rtlCol="0">
            <a:spAutoFit/>
          </a:bodyPr>
          <a:lstStyle/>
          <a:p>
            <a:pPr algn="ctr" defTabSz="914400" fontAlgn="base">
              <a:spcBef>
                <a:spcPct val="0"/>
              </a:spcBef>
              <a:spcAft>
                <a:spcPct val="0"/>
              </a:spcAft>
            </a:pPr>
            <a:r>
              <a:rPr lang="en-GB" sz="1200" dirty="0">
                <a:solidFill>
                  <a:srgbClr val="363636"/>
                </a:solidFill>
                <a:latin typeface="Arial" charset="0"/>
                <a:cs typeface="Arial" charset="0"/>
              </a:rPr>
              <a:t>4</a:t>
            </a:r>
          </a:p>
        </p:txBody>
      </p:sp>
      <p:sp>
        <p:nvSpPr>
          <p:cNvPr id="360" name="TextBox 359"/>
          <p:cNvSpPr txBox="1"/>
          <p:nvPr/>
        </p:nvSpPr>
        <p:spPr>
          <a:xfrm>
            <a:off x="4962649" y="5539105"/>
            <a:ext cx="269626" cy="276999"/>
          </a:xfrm>
          <a:prstGeom prst="rect">
            <a:avLst/>
          </a:prstGeom>
          <a:noFill/>
        </p:spPr>
        <p:txBody>
          <a:bodyPr wrap="none" rtlCol="0">
            <a:spAutoFit/>
          </a:bodyPr>
          <a:lstStyle/>
          <a:p>
            <a:pPr algn="ctr" defTabSz="914400" fontAlgn="base">
              <a:spcBef>
                <a:spcPct val="0"/>
              </a:spcBef>
              <a:spcAft>
                <a:spcPct val="0"/>
              </a:spcAft>
            </a:pPr>
            <a:r>
              <a:rPr lang="en-GB" sz="1200" dirty="0">
                <a:solidFill>
                  <a:srgbClr val="363636"/>
                </a:solidFill>
                <a:latin typeface="Arial" charset="0"/>
                <a:cs typeface="Arial" charset="0"/>
              </a:rPr>
              <a:t>3</a:t>
            </a:r>
          </a:p>
        </p:txBody>
      </p:sp>
      <p:sp>
        <p:nvSpPr>
          <p:cNvPr id="361" name="TextBox 360"/>
          <p:cNvSpPr txBox="1"/>
          <p:nvPr/>
        </p:nvSpPr>
        <p:spPr>
          <a:xfrm>
            <a:off x="5466204" y="5539105"/>
            <a:ext cx="269626" cy="276999"/>
          </a:xfrm>
          <a:prstGeom prst="rect">
            <a:avLst/>
          </a:prstGeom>
          <a:noFill/>
        </p:spPr>
        <p:txBody>
          <a:bodyPr wrap="none" rtlCol="0">
            <a:spAutoFit/>
          </a:bodyPr>
          <a:lstStyle/>
          <a:p>
            <a:pPr algn="ctr" defTabSz="914400" fontAlgn="base">
              <a:spcBef>
                <a:spcPct val="0"/>
              </a:spcBef>
              <a:spcAft>
                <a:spcPct val="0"/>
              </a:spcAft>
            </a:pPr>
            <a:r>
              <a:rPr lang="en-GB" sz="1200" dirty="0">
                <a:solidFill>
                  <a:srgbClr val="363636"/>
                </a:solidFill>
                <a:latin typeface="Arial" charset="0"/>
                <a:cs typeface="Arial" charset="0"/>
              </a:rPr>
              <a:t>2</a:t>
            </a:r>
          </a:p>
        </p:txBody>
      </p:sp>
      <p:sp>
        <p:nvSpPr>
          <p:cNvPr id="362" name="TextBox 361"/>
          <p:cNvSpPr txBox="1"/>
          <p:nvPr/>
        </p:nvSpPr>
        <p:spPr>
          <a:xfrm>
            <a:off x="5969759" y="5539105"/>
            <a:ext cx="269626" cy="276999"/>
          </a:xfrm>
          <a:prstGeom prst="rect">
            <a:avLst/>
          </a:prstGeom>
          <a:noFill/>
        </p:spPr>
        <p:txBody>
          <a:bodyPr wrap="none" rtlCol="0">
            <a:spAutoFit/>
          </a:bodyPr>
          <a:lstStyle/>
          <a:p>
            <a:pPr algn="ctr" defTabSz="914400" fontAlgn="base">
              <a:spcBef>
                <a:spcPct val="0"/>
              </a:spcBef>
              <a:spcAft>
                <a:spcPct val="0"/>
              </a:spcAft>
            </a:pPr>
            <a:r>
              <a:rPr lang="en-GB" sz="1200" dirty="0">
                <a:solidFill>
                  <a:srgbClr val="363636"/>
                </a:solidFill>
                <a:latin typeface="Arial" charset="0"/>
                <a:cs typeface="Arial" charset="0"/>
              </a:rPr>
              <a:t>2</a:t>
            </a:r>
          </a:p>
        </p:txBody>
      </p:sp>
      <p:sp>
        <p:nvSpPr>
          <p:cNvPr id="363" name="TextBox 362"/>
          <p:cNvSpPr txBox="1"/>
          <p:nvPr/>
        </p:nvSpPr>
        <p:spPr>
          <a:xfrm>
            <a:off x="6473314" y="5539105"/>
            <a:ext cx="269626" cy="276999"/>
          </a:xfrm>
          <a:prstGeom prst="rect">
            <a:avLst/>
          </a:prstGeom>
          <a:noFill/>
        </p:spPr>
        <p:txBody>
          <a:bodyPr wrap="none" rtlCol="0">
            <a:spAutoFit/>
          </a:bodyPr>
          <a:lstStyle/>
          <a:p>
            <a:pPr algn="ctr" defTabSz="914400" fontAlgn="base">
              <a:spcBef>
                <a:spcPct val="0"/>
              </a:spcBef>
              <a:spcAft>
                <a:spcPct val="0"/>
              </a:spcAft>
            </a:pPr>
            <a:r>
              <a:rPr lang="en-GB" sz="1200" dirty="0">
                <a:solidFill>
                  <a:srgbClr val="363636"/>
                </a:solidFill>
                <a:latin typeface="Arial" charset="0"/>
                <a:cs typeface="Arial" charset="0"/>
              </a:rPr>
              <a:t>0</a:t>
            </a:r>
          </a:p>
        </p:txBody>
      </p:sp>
      <p:sp>
        <p:nvSpPr>
          <p:cNvPr id="366" name="TextBox 365"/>
          <p:cNvSpPr txBox="1"/>
          <p:nvPr/>
        </p:nvSpPr>
        <p:spPr>
          <a:xfrm>
            <a:off x="2402395" y="5777230"/>
            <a:ext cx="354584" cy="276999"/>
          </a:xfrm>
          <a:prstGeom prst="rect">
            <a:avLst/>
          </a:prstGeom>
          <a:noFill/>
        </p:spPr>
        <p:txBody>
          <a:bodyPr wrap="none" rtlCol="0">
            <a:spAutoFit/>
          </a:bodyPr>
          <a:lstStyle/>
          <a:p>
            <a:pPr algn="ctr" defTabSz="914400" fontAlgn="base">
              <a:spcBef>
                <a:spcPct val="0"/>
              </a:spcBef>
              <a:spcAft>
                <a:spcPct val="0"/>
              </a:spcAft>
            </a:pPr>
            <a:r>
              <a:rPr lang="en-GB" sz="1200" dirty="0">
                <a:solidFill>
                  <a:srgbClr val="363636"/>
                </a:solidFill>
                <a:latin typeface="Arial" charset="0"/>
                <a:cs typeface="Arial" charset="0"/>
              </a:rPr>
              <a:t>14</a:t>
            </a:r>
          </a:p>
        </p:txBody>
      </p:sp>
      <p:sp>
        <p:nvSpPr>
          <p:cNvPr id="367" name="TextBox 366"/>
          <p:cNvSpPr txBox="1"/>
          <p:nvPr/>
        </p:nvSpPr>
        <p:spPr>
          <a:xfrm>
            <a:off x="2905950" y="5777230"/>
            <a:ext cx="354584" cy="276999"/>
          </a:xfrm>
          <a:prstGeom prst="rect">
            <a:avLst/>
          </a:prstGeom>
          <a:noFill/>
        </p:spPr>
        <p:txBody>
          <a:bodyPr wrap="none" rtlCol="0">
            <a:spAutoFit/>
          </a:bodyPr>
          <a:lstStyle/>
          <a:p>
            <a:pPr algn="ctr" defTabSz="914400" fontAlgn="base">
              <a:spcBef>
                <a:spcPct val="0"/>
              </a:spcBef>
              <a:spcAft>
                <a:spcPct val="0"/>
              </a:spcAft>
            </a:pPr>
            <a:r>
              <a:rPr lang="en-GB" sz="1200" dirty="0">
                <a:solidFill>
                  <a:srgbClr val="363636"/>
                </a:solidFill>
                <a:latin typeface="Arial" charset="0"/>
                <a:cs typeface="Arial" charset="0"/>
              </a:rPr>
              <a:t>14</a:t>
            </a:r>
          </a:p>
        </p:txBody>
      </p:sp>
      <p:sp>
        <p:nvSpPr>
          <p:cNvPr id="368" name="TextBox 367"/>
          <p:cNvSpPr txBox="1"/>
          <p:nvPr/>
        </p:nvSpPr>
        <p:spPr>
          <a:xfrm>
            <a:off x="3409505" y="5777230"/>
            <a:ext cx="354584" cy="276999"/>
          </a:xfrm>
          <a:prstGeom prst="rect">
            <a:avLst/>
          </a:prstGeom>
          <a:noFill/>
        </p:spPr>
        <p:txBody>
          <a:bodyPr wrap="none" rtlCol="0">
            <a:spAutoFit/>
          </a:bodyPr>
          <a:lstStyle/>
          <a:p>
            <a:pPr algn="ctr" defTabSz="914400" fontAlgn="base">
              <a:spcBef>
                <a:spcPct val="0"/>
              </a:spcBef>
              <a:spcAft>
                <a:spcPct val="0"/>
              </a:spcAft>
            </a:pPr>
            <a:r>
              <a:rPr lang="en-GB" sz="1200" dirty="0">
                <a:solidFill>
                  <a:srgbClr val="363636"/>
                </a:solidFill>
                <a:latin typeface="Arial" charset="0"/>
                <a:cs typeface="Arial" charset="0"/>
              </a:rPr>
              <a:t>14</a:t>
            </a:r>
          </a:p>
        </p:txBody>
      </p:sp>
      <p:sp>
        <p:nvSpPr>
          <p:cNvPr id="369" name="TextBox 368"/>
          <p:cNvSpPr txBox="1"/>
          <p:nvPr/>
        </p:nvSpPr>
        <p:spPr>
          <a:xfrm>
            <a:off x="3913060" y="5777230"/>
            <a:ext cx="354584" cy="276999"/>
          </a:xfrm>
          <a:prstGeom prst="rect">
            <a:avLst/>
          </a:prstGeom>
          <a:noFill/>
        </p:spPr>
        <p:txBody>
          <a:bodyPr wrap="none" rtlCol="0">
            <a:spAutoFit/>
          </a:bodyPr>
          <a:lstStyle/>
          <a:p>
            <a:pPr algn="ctr" defTabSz="914400" fontAlgn="base">
              <a:spcBef>
                <a:spcPct val="0"/>
              </a:spcBef>
              <a:spcAft>
                <a:spcPct val="0"/>
              </a:spcAft>
            </a:pPr>
            <a:r>
              <a:rPr lang="en-GB" sz="1200" dirty="0">
                <a:solidFill>
                  <a:srgbClr val="363636"/>
                </a:solidFill>
                <a:latin typeface="Arial" charset="0"/>
                <a:cs typeface="Arial" charset="0"/>
              </a:rPr>
              <a:t>10</a:t>
            </a:r>
          </a:p>
        </p:txBody>
      </p:sp>
      <p:sp>
        <p:nvSpPr>
          <p:cNvPr id="370" name="TextBox 369"/>
          <p:cNvSpPr txBox="1"/>
          <p:nvPr/>
        </p:nvSpPr>
        <p:spPr>
          <a:xfrm>
            <a:off x="4459094" y="5777230"/>
            <a:ext cx="269626" cy="276999"/>
          </a:xfrm>
          <a:prstGeom prst="rect">
            <a:avLst/>
          </a:prstGeom>
          <a:noFill/>
        </p:spPr>
        <p:txBody>
          <a:bodyPr wrap="none" rtlCol="0">
            <a:spAutoFit/>
          </a:bodyPr>
          <a:lstStyle/>
          <a:p>
            <a:pPr algn="ctr" defTabSz="914400" fontAlgn="base">
              <a:spcBef>
                <a:spcPct val="0"/>
              </a:spcBef>
              <a:spcAft>
                <a:spcPct val="0"/>
              </a:spcAft>
            </a:pPr>
            <a:r>
              <a:rPr lang="en-GB" sz="1200" dirty="0">
                <a:solidFill>
                  <a:srgbClr val="363636"/>
                </a:solidFill>
                <a:latin typeface="Arial" charset="0"/>
                <a:cs typeface="Arial" charset="0"/>
              </a:rPr>
              <a:t>7</a:t>
            </a:r>
          </a:p>
        </p:txBody>
      </p:sp>
      <p:sp>
        <p:nvSpPr>
          <p:cNvPr id="371" name="TextBox 370"/>
          <p:cNvSpPr txBox="1"/>
          <p:nvPr/>
        </p:nvSpPr>
        <p:spPr>
          <a:xfrm>
            <a:off x="4962649" y="5777230"/>
            <a:ext cx="269626" cy="276999"/>
          </a:xfrm>
          <a:prstGeom prst="rect">
            <a:avLst/>
          </a:prstGeom>
          <a:noFill/>
        </p:spPr>
        <p:txBody>
          <a:bodyPr wrap="none" rtlCol="0">
            <a:spAutoFit/>
          </a:bodyPr>
          <a:lstStyle/>
          <a:p>
            <a:pPr algn="ctr" defTabSz="914400" fontAlgn="base">
              <a:spcBef>
                <a:spcPct val="0"/>
              </a:spcBef>
              <a:spcAft>
                <a:spcPct val="0"/>
              </a:spcAft>
            </a:pPr>
            <a:r>
              <a:rPr lang="en-GB" sz="1200" dirty="0">
                <a:solidFill>
                  <a:srgbClr val="363636"/>
                </a:solidFill>
                <a:latin typeface="Arial" charset="0"/>
                <a:cs typeface="Arial" charset="0"/>
              </a:rPr>
              <a:t>2</a:t>
            </a:r>
          </a:p>
        </p:txBody>
      </p:sp>
      <p:sp>
        <p:nvSpPr>
          <p:cNvPr id="372" name="TextBox 371"/>
          <p:cNvSpPr txBox="1"/>
          <p:nvPr/>
        </p:nvSpPr>
        <p:spPr>
          <a:xfrm>
            <a:off x="5466204" y="5777230"/>
            <a:ext cx="269626" cy="276999"/>
          </a:xfrm>
          <a:prstGeom prst="rect">
            <a:avLst/>
          </a:prstGeom>
          <a:noFill/>
        </p:spPr>
        <p:txBody>
          <a:bodyPr wrap="none" rtlCol="0">
            <a:spAutoFit/>
          </a:bodyPr>
          <a:lstStyle/>
          <a:p>
            <a:pPr algn="ctr" defTabSz="914400" fontAlgn="base">
              <a:spcBef>
                <a:spcPct val="0"/>
              </a:spcBef>
              <a:spcAft>
                <a:spcPct val="0"/>
              </a:spcAft>
            </a:pPr>
            <a:r>
              <a:rPr lang="en-GB" sz="1200" dirty="0">
                <a:solidFill>
                  <a:srgbClr val="363636"/>
                </a:solidFill>
                <a:latin typeface="Arial" charset="0"/>
                <a:cs typeface="Arial" charset="0"/>
              </a:rPr>
              <a:t>2</a:t>
            </a:r>
          </a:p>
        </p:txBody>
      </p:sp>
      <p:sp>
        <p:nvSpPr>
          <p:cNvPr id="373" name="TextBox 372"/>
          <p:cNvSpPr txBox="1"/>
          <p:nvPr/>
        </p:nvSpPr>
        <p:spPr>
          <a:xfrm>
            <a:off x="5969759" y="5777230"/>
            <a:ext cx="269626" cy="276999"/>
          </a:xfrm>
          <a:prstGeom prst="rect">
            <a:avLst/>
          </a:prstGeom>
          <a:noFill/>
        </p:spPr>
        <p:txBody>
          <a:bodyPr wrap="none" rtlCol="0">
            <a:spAutoFit/>
          </a:bodyPr>
          <a:lstStyle/>
          <a:p>
            <a:pPr algn="ctr" defTabSz="914400" fontAlgn="base">
              <a:spcBef>
                <a:spcPct val="0"/>
              </a:spcBef>
              <a:spcAft>
                <a:spcPct val="0"/>
              </a:spcAft>
            </a:pPr>
            <a:r>
              <a:rPr lang="en-GB" sz="1200" dirty="0">
                <a:solidFill>
                  <a:srgbClr val="363636"/>
                </a:solidFill>
                <a:latin typeface="Arial" charset="0"/>
                <a:cs typeface="Arial" charset="0"/>
              </a:rPr>
              <a:t>2</a:t>
            </a:r>
          </a:p>
        </p:txBody>
      </p:sp>
      <p:sp>
        <p:nvSpPr>
          <p:cNvPr id="374" name="TextBox 373"/>
          <p:cNvSpPr txBox="1"/>
          <p:nvPr/>
        </p:nvSpPr>
        <p:spPr>
          <a:xfrm>
            <a:off x="6473314" y="5777230"/>
            <a:ext cx="269626" cy="276999"/>
          </a:xfrm>
          <a:prstGeom prst="rect">
            <a:avLst/>
          </a:prstGeom>
          <a:noFill/>
        </p:spPr>
        <p:txBody>
          <a:bodyPr wrap="none" rtlCol="0">
            <a:spAutoFit/>
          </a:bodyPr>
          <a:lstStyle/>
          <a:p>
            <a:pPr algn="ctr" defTabSz="914400" fontAlgn="base">
              <a:spcBef>
                <a:spcPct val="0"/>
              </a:spcBef>
              <a:spcAft>
                <a:spcPct val="0"/>
              </a:spcAft>
            </a:pPr>
            <a:r>
              <a:rPr lang="en-GB" sz="1200" dirty="0">
                <a:solidFill>
                  <a:srgbClr val="363636"/>
                </a:solidFill>
                <a:latin typeface="Arial" charset="0"/>
                <a:cs typeface="Arial" charset="0"/>
              </a:rPr>
              <a:t>2</a:t>
            </a:r>
          </a:p>
        </p:txBody>
      </p:sp>
      <p:sp>
        <p:nvSpPr>
          <p:cNvPr id="375" name="TextBox 374"/>
          <p:cNvSpPr txBox="1"/>
          <p:nvPr/>
        </p:nvSpPr>
        <p:spPr>
          <a:xfrm>
            <a:off x="6976869" y="5777230"/>
            <a:ext cx="269626" cy="276999"/>
          </a:xfrm>
          <a:prstGeom prst="rect">
            <a:avLst/>
          </a:prstGeom>
          <a:noFill/>
        </p:spPr>
        <p:txBody>
          <a:bodyPr wrap="none" rtlCol="0">
            <a:spAutoFit/>
          </a:bodyPr>
          <a:lstStyle/>
          <a:p>
            <a:pPr algn="ctr" defTabSz="914400" fontAlgn="base">
              <a:spcBef>
                <a:spcPct val="0"/>
              </a:spcBef>
              <a:spcAft>
                <a:spcPct val="0"/>
              </a:spcAft>
            </a:pPr>
            <a:r>
              <a:rPr lang="en-GB" sz="1200" dirty="0">
                <a:solidFill>
                  <a:srgbClr val="363636"/>
                </a:solidFill>
                <a:latin typeface="Arial" charset="0"/>
                <a:cs typeface="Arial" charset="0"/>
              </a:rPr>
              <a:t>2</a:t>
            </a:r>
          </a:p>
        </p:txBody>
      </p:sp>
      <p:sp>
        <p:nvSpPr>
          <p:cNvPr id="376" name="TextBox 375"/>
          <p:cNvSpPr txBox="1"/>
          <p:nvPr/>
        </p:nvSpPr>
        <p:spPr>
          <a:xfrm>
            <a:off x="7480426" y="5777230"/>
            <a:ext cx="269625" cy="276999"/>
          </a:xfrm>
          <a:prstGeom prst="rect">
            <a:avLst/>
          </a:prstGeom>
          <a:noFill/>
        </p:spPr>
        <p:txBody>
          <a:bodyPr wrap="none" rtlCol="0">
            <a:spAutoFit/>
          </a:bodyPr>
          <a:lstStyle/>
          <a:p>
            <a:pPr algn="ctr" defTabSz="914400" fontAlgn="base">
              <a:spcBef>
                <a:spcPct val="0"/>
              </a:spcBef>
              <a:spcAft>
                <a:spcPct val="0"/>
              </a:spcAft>
            </a:pPr>
            <a:r>
              <a:rPr lang="en-GB" sz="1200" dirty="0">
                <a:solidFill>
                  <a:srgbClr val="363636"/>
                </a:solidFill>
                <a:latin typeface="Arial" charset="0"/>
                <a:cs typeface="Arial" charset="0"/>
              </a:rPr>
              <a:t>0</a:t>
            </a:r>
          </a:p>
        </p:txBody>
      </p:sp>
      <p:sp>
        <p:nvSpPr>
          <p:cNvPr id="377" name="TextBox 376"/>
          <p:cNvSpPr txBox="1"/>
          <p:nvPr/>
        </p:nvSpPr>
        <p:spPr>
          <a:xfrm>
            <a:off x="1531106" y="5539105"/>
            <a:ext cx="797014" cy="276999"/>
          </a:xfrm>
          <a:prstGeom prst="rect">
            <a:avLst/>
          </a:prstGeom>
          <a:noFill/>
        </p:spPr>
        <p:txBody>
          <a:bodyPr wrap="none" rtlCol="0">
            <a:spAutoFit/>
          </a:bodyPr>
          <a:lstStyle/>
          <a:p>
            <a:pPr algn="r" defTabSz="914400" fontAlgn="base">
              <a:spcBef>
                <a:spcPct val="0"/>
              </a:spcBef>
              <a:spcAft>
                <a:spcPct val="0"/>
              </a:spcAft>
            </a:pPr>
            <a:r>
              <a:rPr lang="en-GB" sz="1200" dirty="0" err="1">
                <a:solidFill>
                  <a:srgbClr val="363636"/>
                </a:solidFill>
                <a:latin typeface="Arial" charset="0"/>
                <a:cs typeface="Arial" charset="0"/>
              </a:rPr>
              <a:t>Neratinib</a:t>
            </a:r>
            <a:endParaRPr lang="en-GB" sz="1200" dirty="0">
              <a:solidFill>
                <a:srgbClr val="363636"/>
              </a:solidFill>
              <a:latin typeface="Arial" charset="0"/>
              <a:cs typeface="Arial" charset="0"/>
            </a:endParaRPr>
          </a:p>
        </p:txBody>
      </p:sp>
      <p:sp>
        <p:nvSpPr>
          <p:cNvPr id="378" name="TextBox 377"/>
          <p:cNvSpPr txBox="1"/>
          <p:nvPr/>
        </p:nvSpPr>
        <p:spPr>
          <a:xfrm>
            <a:off x="493964" y="5777230"/>
            <a:ext cx="1834156" cy="276999"/>
          </a:xfrm>
          <a:prstGeom prst="rect">
            <a:avLst/>
          </a:prstGeom>
          <a:noFill/>
        </p:spPr>
        <p:txBody>
          <a:bodyPr wrap="none" rtlCol="0">
            <a:spAutoFit/>
          </a:bodyPr>
          <a:lstStyle/>
          <a:p>
            <a:pPr algn="r" defTabSz="914400" fontAlgn="base">
              <a:spcBef>
                <a:spcPct val="0"/>
              </a:spcBef>
              <a:spcAft>
                <a:spcPct val="0"/>
              </a:spcAft>
            </a:pPr>
            <a:r>
              <a:rPr lang="en-GB" sz="1200" dirty="0" err="1">
                <a:solidFill>
                  <a:srgbClr val="363636"/>
                </a:solidFill>
                <a:latin typeface="Arial" charset="0"/>
                <a:cs typeface="Arial" charset="0"/>
              </a:rPr>
              <a:t>Neratinib</a:t>
            </a:r>
            <a:r>
              <a:rPr lang="en-GB" sz="1200" dirty="0">
                <a:solidFill>
                  <a:srgbClr val="363636"/>
                </a:solidFill>
                <a:latin typeface="Arial" charset="0"/>
                <a:cs typeface="Arial" charset="0"/>
              </a:rPr>
              <a:t> + </a:t>
            </a:r>
            <a:r>
              <a:rPr lang="en-GB" sz="1200" dirty="0" err="1">
                <a:solidFill>
                  <a:srgbClr val="363636"/>
                </a:solidFill>
                <a:latin typeface="Arial" charset="0"/>
                <a:cs typeface="Arial" charset="0"/>
              </a:rPr>
              <a:t>temsirolimus</a:t>
            </a:r>
            <a:endParaRPr lang="en-GB" sz="1200" dirty="0">
              <a:solidFill>
                <a:srgbClr val="363636"/>
              </a:solidFill>
              <a:latin typeface="Arial" charset="0"/>
              <a:cs typeface="Arial" charset="0"/>
            </a:endParaRPr>
          </a:p>
        </p:txBody>
      </p:sp>
      <p:sp>
        <p:nvSpPr>
          <p:cNvPr id="379" name="TextBox 378"/>
          <p:cNvSpPr txBox="1"/>
          <p:nvPr/>
        </p:nvSpPr>
        <p:spPr>
          <a:xfrm>
            <a:off x="1152798" y="5300980"/>
            <a:ext cx="1175322" cy="276999"/>
          </a:xfrm>
          <a:prstGeom prst="rect">
            <a:avLst/>
          </a:prstGeom>
          <a:noFill/>
        </p:spPr>
        <p:txBody>
          <a:bodyPr wrap="none" rtlCol="0">
            <a:spAutoFit/>
          </a:bodyPr>
          <a:lstStyle/>
          <a:p>
            <a:pPr algn="r" defTabSz="914400" fontAlgn="base">
              <a:spcBef>
                <a:spcPct val="0"/>
              </a:spcBef>
              <a:spcAft>
                <a:spcPct val="0"/>
              </a:spcAft>
            </a:pPr>
            <a:r>
              <a:rPr lang="en-GB" sz="1200" dirty="0">
                <a:solidFill>
                  <a:srgbClr val="363636"/>
                </a:solidFill>
                <a:latin typeface="Arial" charset="0"/>
                <a:cs typeface="Arial" charset="0"/>
              </a:rPr>
              <a:t>No. of patients</a:t>
            </a:r>
          </a:p>
        </p:txBody>
      </p:sp>
      <p:sp>
        <p:nvSpPr>
          <p:cNvPr id="380" name="TextBox 379"/>
          <p:cNvSpPr txBox="1"/>
          <p:nvPr/>
        </p:nvSpPr>
        <p:spPr>
          <a:xfrm>
            <a:off x="2669841" y="4474866"/>
            <a:ext cx="1364476" cy="461665"/>
          </a:xfrm>
          <a:prstGeom prst="rect">
            <a:avLst/>
          </a:prstGeom>
          <a:noFill/>
        </p:spPr>
        <p:txBody>
          <a:bodyPr wrap="none" rtlCol="0">
            <a:spAutoFit/>
          </a:bodyPr>
          <a:lstStyle/>
          <a:p>
            <a:pPr algn="r" defTabSz="914400" fontAlgn="base">
              <a:spcBef>
                <a:spcPct val="0"/>
              </a:spcBef>
              <a:spcAft>
                <a:spcPct val="0"/>
              </a:spcAft>
            </a:pPr>
            <a:r>
              <a:rPr lang="en-GB" sz="1200" b="1" dirty="0">
                <a:solidFill>
                  <a:schemeClr val="accent1"/>
                </a:solidFill>
                <a:latin typeface="Arial" charset="0"/>
                <a:cs typeface="Arial" charset="0"/>
              </a:rPr>
              <a:t>Median (95% CI)</a:t>
            </a:r>
            <a:br>
              <a:rPr lang="en-GB" sz="1200" b="1" dirty="0">
                <a:solidFill>
                  <a:schemeClr val="accent1"/>
                </a:solidFill>
                <a:latin typeface="Arial" charset="0"/>
                <a:cs typeface="Arial" charset="0"/>
              </a:rPr>
            </a:br>
            <a:r>
              <a:rPr lang="en-GB" sz="1200" b="1" dirty="0">
                <a:solidFill>
                  <a:schemeClr val="accent1"/>
                </a:solidFill>
                <a:latin typeface="Arial" charset="0"/>
                <a:cs typeface="Arial" charset="0"/>
              </a:rPr>
              <a:t>2.9 (1.4, NE)</a:t>
            </a:r>
          </a:p>
        </p:txBody>
      </p:sp>
      <p:sp>
        <p:nvSpPr>
          <p:cNvPr id="381" name="TextBox 380"/>
          <p:cNvSpPr txBox="1"/>
          <p:nvPr/>
        </p:nvSpPr>
        <p:spPr>
          <a:xfrm>
            <a:off x="4605321" y="4474866"/>
            <a:ext cx="1364476" cy="461665"/>
          </a:xfrm>
          <a:prstGeom prst="rect">
            <a:avLst/>
          </a:prstGeom>
          <a:noFill/>
        </p:spPr>
        <p:txBody>
          <a:bodyPr wrap="none" rtlCol="0">
            <a:spAutoFit/>
          </a:bodyPr>
          <a:lstStyle/>
          <a:p>
            <a:pPr defTabSz="914400" fontAlgn="base">
              <a:spcBef>
                <a:spcPct val="0"/>
              </a:spcBef>
              <a:spcAft>
                <a:spcPct val="0"/>
              </a:spcAft>
            </a:pPr>
            <a:r>
              <a:rPr lang="en-GB" sz="1200" b="1" dirty="0">
                <a:solidFill>
                  <a:schemeClr val="accent2"/>
                </a:solidFill>
                <a:latin typeface="Arial" charset="0"/>
                <a:cs typeface="Arial" charset="0"/>
              </a:rPr>
              <a:t>Median (95% CI)</a:t>
            </a:r>
            <a:br>
              <a:rPr lang="en-GB" sz="1200" b="1" dirty="0">
                <a:solidFill>
                  <a:schemeClr val="accent2"/>
                </a:solidFill>
                <a:latin typeface="Arial" charset="0"/>
                <a:cs typeface="Arial" charset="0"/>
              </a:rPr>
            </a:br>
            <a:r>
              <a:rPr lang="en-GB" sz="1200" b="1" dirty="0">
                <a:solidFill>
                  <a:schemeClr val="accent2"/>
                </a:solidFill>
                <a:latin typeface="Arial" charset="0"/>
                <a:cs typeface="Arial" charset="0"/>
              </a:rPr>
              <a:t>4.0 (2.9, 9.8)</a:t>
            </a:r>
          </a:p>
        </p:txBody>
      </p:sp>
      <p:cxnSp>
        <p:nvCxnSpPr>
          <p:cNvPr id="300" name="Straight Connector 299"/>
          <p:cNvCxnSpPr/>
          <p:nvPr/>
        </p:nvCxnSpPr>
        <p:spPr>
          <a:xfrm>
            <a:off x="5601972" y="2451597"/>
            <a:ext cx="180000" cy="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386" name="TextBox 385"/>
          <p:cNvSpPr txBox="1"/>
          <p:nvPr/>
        </p:nvSpPr>
        <p:spPr>
          <a:xfrm>
            <a:off x="5798641" y="2313097"/>
            <a:ext cx="797013" cy="276999"/>
          </a:xfrm>
          <a:prstGeom prst="rect">
            <a:avLst/>
          </a:prstGeom>
          <a:noFill/>
        </p:spPr>
        <p:txBody>
          <a:bodyPr wrap="none" rtlCol="0">
            <a:spAutoFit/>
          </a:bodyPr>
          <a:lstStyle/>
          <a:p>
            <a:pPr defTabSz="914400" fontAlgn="base">
              <a:spcBef>
                <a:spcPct val="0"/>
              </a:spcBef>
              <a:spcAft>
                <a:spcPct val="0"/>
              </a:spcAft>
            </a:pPr>
            <a:r>
              <a:rPr lang="en-GB" sz="1200" dirty="0" err="1">
                <a:solidFill>
                  <a:srgbClr val="363636"/>
                </a:solidFill>
                <a:latin typeface="Arial" charset="0"/>
                <a:cs typeface="Arial" charset="0"/>
              </a:rPr>
              <a:t>Neratinib</a:t>
            </a:r>
            <a:endParaRPr lang="en-GB" sz="1200" dirty="0">
              <a:solidFill>
                <a:srgbClr val="363636"/>
              </a:solidFill>
              <a:latin typeface="Arial" charset="0"/>
              <a:cs typeface="Arial" charset="0"/>
            </a:endParaRPr>
          </a:p>
        </p:txBody>
      </p:sp>
      <p:cxnSp>
        <p:nvCxnSpPr>
          <p:cNvPr id="387" name="Straight Connector 386"/>
          <p:cNvCxnSpPr/>
          <p:nvPr/>
        </p:nvCxnSpPr>
        <p:spPr>
          <a:xfrm>
            <a:off x="5601972" y="2685061"/>
            <a:ext cx="18000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388" name="TextBox 387"/>
          <p:cNvSpPr txBox="1"/>
          <p:nvPr/>
        </p:nvSpPr>
        <p:spPr>
          <a:xfrm>
            <a:off x="5798641" y="2546561"/>
            <a:ext cx="1834156" cy="276999"/>
          </a:xfrm>
          <a:prstGeom prst="rect">
            <a:avLst/>
          </a:prstGeom>
          <a:noFill/>
        </p:spPr>
        <p:txBody>
          <a:bodyPr wrap="none" rtlCol="0">
            <a:spAutoFit/>
          </a:bodyPr>
          <a:lstStyle/>
          <a:p>
            <a:pPr defTabSz="914400" fontAlgn="base">
              <a:spcBef>
                <a:spcPct val="0"/>
              </a:spcBef>
              <a:spcAft>
                <a:spcPct val="0"/>
              </a:spcAft>
            </a:pPr>
            <a:r>
              <a:rPr lang="en-GB" sz="1200" dirty="0" err="1">
                <a:solidFill>
                  <a:srgbClr val="363636"/>
                </a:solidFill>
                <a:latin typeface="Arial" charset="0"/>
                <a:cs typeface="Arial" charset="0"/>
              </a:rPr>
              <a:t>Neratinib</a:t>
            </a:r>
            <a:r>
              <a:rPr lang="en-GB" sz="1200" dirty="0">
                <a:solidFill>
                  <a:srgbClr val="363636"/>
                </a:solidFill>
                <a:latin typeface="Arial" charset="0"/>
                <a:cs typeface="Arial" charset="0"/>
              </a:rPr>
              <a:t> + </a:t>
            </a:r>
            <a:r>
              <a:rPr lang="en-GB" sz="1200" dirty="0" err="1">
                <a:solidFill>
                  <a:srgbClr val="363636"/>
                </a:solidFill>
                <a:latin typeface="Arial" charset="0"/>
                <a:cs typeface="Arial" charset="0"/>
              </a:rPr>
              <a:t>temsirolimus</a:t>
            </a:r>
            <a:endParaRPr lang="en-GB" sz="1200" dirty="0">
              <a:solidFill>
                <a:srgbClr val="363636"/>
              </a:solidFill>
              <a:latin typeface="Arial" charset="0"/>
              <a:cs typeface="Arial" charset="0"/>
            </a:endParaRPr>
          </a:p>
        </p:txBody>
      </p:sp>
      <p:grpSp>
        <p:nvGrpSpPr>
          <p:cNvPr id="301" name="Group 300"/>
          <p:cNvGrpSpPr/>
          <p:nvPr/>
        </p:nvGrpSpPr>
        <p:grpSpPr>
          <a:xfrm>
            <a:off x="5568314" y="2930579"/>
            <a:ext cx="92075" cy="95250"/>
            <a:chOff x="5643755" y="2930579"/>
            <a:chExt cx="92075" cy="95250"/>
          </a:xfrm>
        </p:grpSpPr>
        <p:sp>
          <p:nvSpPr>
            <p:cNvPr id="389" name="Line 29"/>
            <p:cNvSpPr>
              <a:spLocks noChangeShapeType="1"/>
            </p:cNvSpPr>
            <p:nvPr/>
          </p:nvSpPr>
          <p:spPr bwMode="auto">
            <a:xfrm>
              <a:off x="5691380" y="2930579"/>
              <a:ext cx="0" cy="9525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0" name="Line 30"/>
            <p:cNvSpPr>
              <a:spLocks noChangeShapeType="1"/>
            </p:cNvSpPr>
            <p:nvPr/>
          </p:nvSpPr>
          <p:spPr bwMode="auto">
            <a:xfrm flipH="1">
              <a:off x="5643755" y="2978204"/>
              <a:ext cx="92075" cy="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392" name="Group 391"/>
          <p:cNvGrpSpPr/>
          <p:nvPr/>
        </p:nvGrpSpPr>
        <p:grpSpPr>
          <a:xfrm>
            <a:off x="5718333" y="2930579"/>
            <a:ext cx="92075" cy="95250"/>
            <a:chOff x="5643755" y="2930579"/>
            <a:chExt cx="92075" cy="95250"/>
          </a:xfrm>
        </p:grpSpPr>
        <p:sp>
          <p:nvSpPr>
            <p:cNvPr id="393" name="Line 29"/>
            <p:cNvSpPr>
              <a:spLocks noChangeShapeType="1"/>
            </p:cNvSpPr>
            <p:nvPr/>
          </p:nvSpPr>
          <p:spPr bwMode="auto">
            <a:xfrm>
              <a:off x="5691380" y="2930579"/>
              <a:ext cx="0" cy="9525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4" name="Line 30"/>
            <p:cNvSpPr>
              <a:spLocks noChangeShapeType="1"/>
            </p:cNvSpPr>
            <p:nvPr/>
          </p:nvSpPr>
          <p:spPr bwMode="auto">
            <a:xfrm flipH="1">
              <a:off x="5643755" y="2978204"/>
              <a:ext cx="9207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395" name="TextBox 394"/>
          <p:cNvSpPr txBox="1"/>
          <p:nvPr/>
        </p:nvSpPr>
        <p:spPr>
          <a:xfrm>
            <a:off x="5798641" y="2839455"/>
            <a:ext cx="848309" cy="276999"/>
          </a:xfrm>
          <a:prstGeom prst="rect">
            <a:avLst/>
          </a:prstGeom>
          <a:noFill/>
        </p:spPr>
        <p:txBody>
          <a:bodyPr wrap="none" rtlCol="0">
            <a:spAutoFit/>
          </a:bodyPr>
          <a:lstStyle/>
          <a:p>
            <a:pPr defTabSz="914400" fontAlgn="base">
              <a:spcBef>
                <a:spcPct val="0"/>
              </a:spcBef>
              <a:spcAft>
                <a:spcPct val="0"/>
              </a:spcAft>
            </a:pPr>
            <a:r>
              <a:rPr lang="en-GB" sz="1200" dirty="0">
                <a:solidFill>
                  <a:srgbClr val="363636"/>
                </a:solidFill>
                <a:latin typeface="Arial" charset="0"/>
                <a:cs typeface="Arial" charset="0"/>
              </a:rPr>
              <a:t>Censored</a:t>
            </a:r>
          </a:p>
        </p:txBody>
      </p:sp>
      <p:grpSp>
        <p:nvGrpSpPr>
          <p:cNvPr id="297" name="Group 296"/>
          <p:cNvGrpSpPr/>
          <p:nvPr/>
        </p:nvGrpSpPr>
        <p:grpSpPr>
          <a:xfrm>
            <a:off x="2579688" y="2307710"/>
            <a:ext cx="4989513" cy="2638425"/>
            <a:chOff x="2579688" y="2307710"/>
            <a:chExt cx="4989513" cy="2638425"/>
          </a:xfrm>
        </p:grpSpPr>
        <p:sp>
          <p:nvSpPr>
            <p:cNvPr id="5134" name="Freeform 24"/>
            <p:cNvSpPr>
              <a:spLocks/>
            </p:cNvSpPr>
            <p:nvPr/>
          </p:nvSpPr>
          <p:spPr bwMode="auto">
            <a:xfrm>
              <a:off x="2579688" y="2307710"/>
              <a:ext cx="4989513" cy="2638425"/>
            </a:xfrm>
            <a:custGeom>
              <a:avLst/>
              <a:gdLst>
                <a:gd name="T0" fmla="*/ 0 w 3143"/>
                <a:gd name="T1" fmla="*/ 0 h 1662"/>
                <a:gd name="T2" fmla="*/ 756 w 3143"/>
                <a:gd name="T3" fmla="*/ 0 h 1662"/>
                <a:gd name="T4" fmla="*/ 756 w 3143"/>
                <a:gd name="T5" fmla="*/ 116 h 1662"/>
                <a:gd name="T6" fmla="*/ 896 w 3143"/>
                <a:gd name="T7" fmla="*/ 116 h 1662"/>
                <a:gd name="T8" fmla="*/ 896 w 3143"/>
                <a:gd name="T9" fmla="*/ 238 h 1662"/>
                <a:gd name="T10" fmla="*/ 934 w 3143"/>
                <a:gd name="T11" fmla="*/ 238 h 1662"/>
                <a:gd name="T12" fmla="*/ 934 w 3143"/>
                <a:gd name="T13" fmla="*/ 366 h 1662"/>
                <a:gd name="T14" fmla="*/ 1110 w 3143"/>
                <a:gd name="T15" fmla="*/ 366 h 1662"/>
                <a:gd name="T16" fmla="*/ 1110 w 3143"/>
                <a:gd name="T17" fmla="*/ 496 h 1662"/>
                <a:gd name="T18" fmla="*/ 1126 w 3143"/>
                <a:gd name="T19" fmla="*/ 496 h 1662"/>
                <a:gd name="T20" fmla="*/ 1126 w 3143"/>
                <a:gd name="T21" fmla="*/ 626 h 1662"/>
                <a:gd name="T22" fmla="*/ 1204 w 3143"/>
                <a:gd name="T23" fmla="*/ 626 h 1662"/>
                <a:gd name="T24" fmla="*/ 1204 w 3143"/>
                <a:gd name="T25" fmla="*/ 752 h 1662"/>
                <a:gd name="T26" fmla="*/ 1274 w 3143"/>
                <a:gd name="T27" fmla="*/ 752 h 1662"/>
                <a:gd name="T28" fmla="*/ 1274 w 3143"/>
                <a:gd name="T29" fmla="*/ 890 h 1662"/>
                <a:gd name="T30" fmla="*/ 1338 w 3143"/>
                <a:gd name="T31" fmla="*/ 890 h 1662"/>
                <a:gd name="T32" fmla="*/ 1338 w 3143"/>
                <a:gd name="T33" fmla="*/ 1198 h 1662"/>
                <a:gd name="T34" fmla="*/ 3127 w 3143"/>
                <a:gd name="T35" fmla="*/ 1198 h 1662"/>
                <a:gd name="T36" fmla="*/ 3127 w 3143"/>
                <a:gd name="T37" fmla="*/ 1440 h 1662"/>
                <a:gd name="T38" fmla="*/ 3143 w 3143"/>
                <a:gd name="T39" fmla="*/ 1440 h 1662"/>
                <a:gd name="T40" fmla="*/ 3143 w 3143"/>
                <a:gd name="T41" fmla="*/ 1662 h 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43" h="1662">
                  <a:moveTo>
                    <a:pt x="0" y="0"/>
                  </a:moveTo>
                  <a:lnTo>
                    <a:pt x="756" y="0"/>
                  </a:lnTo>
                  <a:lnTo>
                    <a:pt x="756" y="116"/>
                  </a:lnTo>
                  <a:lnTo>
                    <a:pt x="896" y="116"/>
                  </a:lnTo>
                  <a:lnTo>
                    <a:pt x="896" y="238"/>
                  </a:lnTo>
                  <a:lnTo>
                    <a:pt x="934" y="238"/>
                  </a:lnTo>
                  <a:lnTo>
                    <a:pt x="934" y="366"/>
                  </a:lnTo>
                  <a:lnTo>
                    <a:pt x="1110" y="366"/>
                  </a:lnTo>
                  <a:lnTo>
                    <a:pt x="1110" y="496"/>
                  </a:lnTo>
                  <a:lnTo>
                    <a:pt x="1126" y="496"/>
                  </a:lnTo>
                  <a:lnTo>
                    <a:pt x="1126" y="626"/>
                  </a:lnTo>
                  <a:lnTo>
                    <a:pt x="1204" y="626"/>
                  </a:lnTo>
                  <a:lnTo>
                    <a:pt x="1204" y="752"/>
                  </a:lnTo>
                  <a:lnTo>
                    <a:pt x="1274" y="752"/>
                  </a:lnTo>
                  <a:lnTo>
                    <a:pt x="1274" y="890"/>
                  </a:lnTo>
                  <a:lnTo>
                    <a:pt x="1338" y="890"/>
                  </a:lnTo>
                  <a:lnTo>
                    <a:pt x="1338" y="1198"/>
                  </a:lnTo>
                  <a:lnTo>
                    <a:pt x="3127" y="1198"/>
                  </a:lnTo>
                  <a:lnTo>
                    <a:pt x="3127" y="1440"/>
                  </a:lnTo>
                  <a:lnTo>
                    <a:pt x="3143" y="1440"/>
                  </a:lnTo>
                  <a:lnTo>
                    <a:pt x="3143" y="1662"/>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5" name="Line 25"/>
            <p:cNvSpPr>
              <a:spLocks noChangeShapeType="1"/>
            </p:cNvSpPr>
            <p:nvPr/>
          </p:nvSpPr>
          <p:spPr bwMode="auto">
            <a:xfrm>
              <a:off x="4640263" y="3676135"/>
              <a:ext cx="0" cy="9525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6" name="Line 26"/>
            <p:cNvSpPr>
              <a:spLocks noChangeShapeType="1"/>
            </p:cNvSpPr>
            <p:nvPr/>
          </p:nvSpPr>
          <p:spPr bwMode="auto">
            <a:xfrm flipH="1">
              <a:off x="4592638" y="3723760"/>
              <a:ext cx="9525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5" name="Line 35"/>
            <p:cNvSpPr>
              <a:spLocks noChangeShapeType="1"/>
            </p:cNvSpPr>
            <p:nvPr/>
          </p:nvSpPr>
          <p:spPr bwMode="auto">
            <a:xfrm>
              <a:off x="4027488" y="2641085"/>
              <a:ext cx="0" cy="920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6" name="Line 36"/>
            <p:cNvSpPr>
              <a:spLocks noChangeShapeType="1"/>
            </p:cNvSpPr>
            <p:nvPr/>
          </p:nvSpPr>
          <p:spPr bwMode="auto">
            <a:xfrm flipH="1">
              <a:off x="3979863" y="2685535"/>
              <a:ext cx="9207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7" name="Line 37"/>
            <p:cNvSpPr>
              <a:spLocks noChangeShapeType="1"/>
            </p:cNvSpPr>
            <p:nvPr/>
          </p:nvSpPr>
          <p:spPr bwMode="auto">
            <a:xfrm>
              <a:off x="4703763" y="4158735"/>
              <a:ext cx="0" cy="9525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8" name="Line 38"/>
            <p:cNvSpPr>
              <a:spLocks noChangeShapeType="1"/>
            </p:cNvSpPr>
            <p:nvPr/>
          </p:nvSpPr>
          <p:spPr bwMode="auto">
            <a:xfrm flipH="1">
              <a:off x="4659313" y="4206360"/>
              <a:ext cx="9207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Tree>
    <p:custDataLst>
      <p:tags r:id="rId1"/>
    </p:custDataLst>
    <p:extLst>
      <p:ext uri="{BB962C8B-B14F-4D97-AF65-F5344CB8AC3E}">
        <p14:creationId xmlns:p14="http://schemas.microsoft.com/office/powerpoint/2010/main" val="20974996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NZ" sz="1800" dirty="0"/>
              <a:t>LBA39_PR: </a:t>
            </a:r>
            <a:r>
              <a:rPr lang="en-NZ" sz="1800" dirty="0" err="1"/>
              <a:t>Neratinib</a:t>
            </a:r>
            <a:r>
              <a:rPr lang="en-NZ" sz="1800" dirty="0"/>
              <a:t> (N) with or without </a:t>
            </a:r>
            <a:r>
              <a:rPr lang="en-NZ" sz="1800" dirty="0" err="1"/>
              <a:t>temsirolimus</a:t>
            </a:r>
            <a:r>
              <a:rPr lang="en-NZ" sz="1800" dirty="0"/>
              <a:t> (TEM) in patients (</a:t>
            </a:r>
            <a:r>
              <a:rPr lang="en-NZ" sz="1800" dirty="0" err="1"/>
              <a:t>pts</a:t>
            </a:r>
            <a:r>
              <a:rPr lang="en-NZ" sz="1800" dirty="0"/>
              <a:t>) with non-small cell lung cancer (NSCLC) carrying HER2 somatic mutations: An international randomized phase II study – </a:t>
            </a:r>
            <a:r>
              <a:rPr lang="en-NZ" sz="1800" dirty="0" err="1"/>
              <a:t>Besse</a:t>
            </a:r>
            <a:r>
              <a:rPr lang="en-NZ" sz="1800" dirty="0"/>
              <a:t> B et al</a:t>
            </a:r>
            <a:endParaRPr lang="en-GB" sz="1400" dirty="0"/>
          </a:p>
        </p:txBody>
      </p:sp>
      <p:sp>
        <p:nvSpPr>
          <p:cNvPr id="5124" name="Text Box 4"/>
          <p:cNvSpPr txBox="1">
            <a:spLocks noChangeArrowheads="1"/>
          </p:cNvSpPr>
          <p:nvPr/>
        </p:nvSpPr>
        <p:spPr bwMode="auto">
          <a:xfrm>
            <a:off x="4741103" y="6474897"/>
            <a:ext cx="418223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err="1"/>
              <a:t>Besse</a:t>
            </a:r>
            <a:r>
              <a:rPr lang="en-NZ" sz="1200" dirty="0"/>
              <a:t> </a:t>
            </a:r>
            <a:r>
              <a:rPr lang="en-GB" sz="1200" dirty="0">
                <a:solidFill>
                  <a:srgbClr val="363636"/>
                </a:solidFill>
              </a:rPr>
              <a:t>et 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LBA39_PR</a:t>
            </a:r>
            <a:endParaRPr lang="en-GB" sz="1200" dirty="0"/>
          </a:p>
        </p:txBody>
      </p:sp>
      <p:sp>
        <p:nvSpPr>
          <p:cNvPr id="9" name="Rectangle 3"/>
          <p:cNvSpPr>
            <a:spLocks noGrp="1" noChangeArrowheads="1"/>
          </p:cNvSpPr>
          <p:nvPr>
            <p:ph type="body" idx="1"/>
          </p:nvPr>
        </p:nvSpPr>
        <p:spPr>
          <a:xfrm>
            <a:off x="228600" y="1320800"/>
            <a:ext cx="8758646" cy="5308600"/>
          </a:xfrm>
        </p:spPr>
        <p:txBody>
          <a:bodyPr/>
          <a:lstStyle/>
          <a:p>
            <a:pPr>
              <a:spcAft>
                <a:spcPts val="300"/>
              </a:spcAft>
            </a:pPr>
            <a:r>
              <a:rPr lang="en-GB" sz="1800" b="1" dirty="0"/>
              <a:t>Key results (cont.)</a:t>
            </a:r>
            <a:endParaRPr lang="en-GB" sz="1800" b="1" dirty="0">
              <a:solidFill>
                <a:srgbClr val="92D050"/>
              </a:solidFill>
            </a:endParaRPr>
          </a:p>
          <a:p>
            <a:pPr lvl="1">
              <a:spcAft>
                <a:spcPts val="300"/>
              </a:spcAft>
            </a:pPr>
            <a:r>
              <a:rPr lang="en-NZ" sz="1800" dirty="0"/>
              <a:t>An ORR of 21% was observed with neratinib plus temsirolimus</a:t>
            </a:r>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r>
              <a:rPr lang="en-NZ" sz="1800" dirty="0"/>
              <a:t>No apparent correlation was observed between HER2 mutation type </a:t>
            </a:r>
            <a:br>
              <a:rPr lang="en-NZ" sz="1800" dirty="0"/>
            </a:br>
            <a:r>
              <a:rPr lang="en-NZ" sz="1800" dirty="0"/>
              <a:t>and response</a:t>
            </a:r>
          </a:p>
          <a:p>
            <a:pPr lvl="1">
              <a:spcAft>
                <a:spcPts val="300"/>
              </a:spcAft>
            </a:pPr>
            <a:endParaRPr lang="en-NZ" sz="1800" dirty="0"/>
          </a:p>
        </p:txBody>
      </p:sp>
      <p:graphicFrame>
        <p:nvGraphicFramePr>
          <p:cNvPr id="6" name="Group 88"/>
          <p:cNvGraphicFramePr>
            <a:graphicFrameLocks noGrp="1"/>
          </p:cNvGraphicFramePr>
          <p:nvPr>
            <p:extLst>
              <p:ext uri="{D42A27DB-BD31-4B8C-83A1-F6EECF244321}">
                <p14:modId xmlns:p14="http://schemas.microsoft.com/office/powerpoint/2010/main" val="3481704460"/>
              </p:ext>
            </p:extLst>
          </p:nvPr>
        </p:nvGraphicFramePr>
        <p:xfrm>
          <a:off x="356895" y="2121934"/>
          <a:ext cx="8366951" cy="1840992"/>
        </p:xfrm>
        <a:graphic>
          <a:graphicData uri="http://schemas.openxmlformats.org/drawingml/2006/table">
            <a:tbl>
              <a:tblPr firstRow="1" bandRow="1">
                <a:tableStyleId>{69012ECD-51FC-41F1-AA8D-1B2483CD663E}</a:tableStyleId>
              </a:tblPr>
              <a:tblGrid>
                <a:gridCol w="2991524">
                  <a:extLst>
                    <a:ext uri="{9D8B030D-6E8A-4147-A177-3AD203B41FA5}">
                      <a16:colId xmlns:a16="http://schemas.microsoft.com/office/drawing/2014/main" val="20000"/>
                    </a:ext>
                  </a:extLst>
                </a:gridCol>
                <a:gridCol w="2783933">
                  <a:extLst>
                    <a:ext uri="{9D8B030D-6E8A-4147-A177-3AD203B41FA5}">
                      <a16:colId xmlns:a16="http://schemas.microsoft.com/office/drawing/2014/main" val="20001"/>
                    </a:ext>
                  </a:extLst>
                </a:gridCol>
                <a:gridCol w="2591494">
                  <a:extLst>
                    <a:ext uri="{9D8B030D-6E8A-4147-A177-3AD203B41FA5}">
                      <a16:colId xmlns:a16="http://schemas.microsoft.com/office/drawing/2014/main" val="20002"/>
                    </a:ext>
                  </a:extLst>
                </a:gridCol>
              </a:tblGrid>
              <a:tr h="35334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a:ln>
                          <a:noFill/>
                        </a:ln>
                        <a:solidFill>
                          <a:schemeClr val="tx2"/>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err="1">
                          <a:ln>
                            <a:noFill/>
                          </a:ln>
                          <a:solidFill>
                            <a:schemeClr val="tx2"/>
                          </a:solidFill>
                          <a:effectLst/>
                        </a:rPr>
                        <a:t>Neratinib</a:t>
                      </a:r>
                      <a:r>
                        <a:rPr kumimoji="0" lang="en-GB" sz="1600" u="none" strike="noStrike" cap="none" normalizeH="0" baseline="0" dirty="0">
                          <a:ln>
                            <a:noFill/>
                          </a:ln>
                          <a:solidFill>
                            <a:schemeClr val="tx2"/>
                          </a:solidFill>
                          <a:effectLst/>
                        </a:rPr>
                        <a:t>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a:ln>
                            <a:noFill/>
                          </a:ln>
                          <a:solidFill>
                            <a:schemeClr val="tx2"/>
                          </a:solidFill>
                          <a:effectLst/>
                        </a:rPr>
                        <a:t>(n=13)</a:t>
                      </a:r>
                      <a:endParaRPr kumimoji="0" lang="en-GB" sz="1600" b="1" i="0" u="none" strike="noStrike" cap="none" normalizeH="0" baseline="0" dirty="0">
                        <a:ln>
                          <a:noFill/>
                        </a:ln>
                        <a:solidFill>
                          <a:schemeClr val="tx2"/>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err="1">
                          <a:ln>
                            <a:noFill/>
                          </a:ln>
                          <a:solidFill>
                            <a:schemeClr val="tx2"/>
                          </a:solidFill>
                          <a:effectLst/>
                        </a:rPr>
                        <a:t>Neratinib</a:t>
                      </a:r>
                      <a:r>
                        <a:rPr kumimoji="0" lang="en-GB" sz="1600" u="none" strike="noStrike" cap="none" normalizeH="0" baseline="0" dirty="0">
                          <a:ln>
                            <a:noFill/>
                          </a:ln>
                          <a:solidFill>
                            <a:schemeClr val="tx2"/>
                          </a:solidFill>
                          <a:effectLst/>
                        </a:rPr>
                        <a:t> + </a:t>
                      </a:r>
                      <a:r>
                        <a:rPr kumimoji="0" lang="en-GB" sz="1600" u="none" strike="noStrike" cap="none" normalizeH="0" baseline="0" dirty="0" err="1">
                          <a:ln>
                            <a:noFill/>
                          </a:ln>
                          <a:solidFill>
                            <a:schemeClr val="tx2"/>
                          </a:solidFill>
                          <a:effectLst/>
                        </a:rPr>
                        <a:t>temsirolimus</a:t>
                      </a:r>
                      <a:endParaRPr kumimoji="0" lang="en-GB" sz="1600" u="none" strike="noStrike" cap="none" normalizeH="0" baseline="0" dirty="0">
                        <a:ln>
                          <a:noFill/>
                        </a:ln>
                        <a:solidFill>
                          <a:schemeClr val="tx2"/>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a:ln>
                            <a:noFill/>
                          </a:ln>
                          <a:solidFill>
                            <a:schemeClr val="tx2"/>
                          </a:solidFill>
                          <a:effectLst/>
                        </a:rPr>
                        <a:t>(n=14)</a:t>
                      </a:r>
                      <a:endParaRPr kumimoji="0" lang="en-GB" sz="1600" b="1" i="0" u="none" strike="noStrike" cap="none" normalizeH="0" baseline="0" dirty="0">
                        <a:ln>
                          <a:noFill/>
                        </a:ln>
                        <a:solidFill>
                          <a:schemeClr val="tx2"/>
                        </a:solidFill>
                        <a:effectLst/>
                        <a:latin typeface="Arial" charset="0"/>
                        <a:cs typeface="Arial" charset="0"/>
                      </a:endParaRPr>
                    </a:p>
                  </a:txBody>
                  <a:tcPr marL="45720" marR="45720" anchor="ctr" horzOverflow="overflow"/>
                </a:tc>
                <a:extLst>
                  <a:ext uri="{0D108BD9-81ED-4DB2-BD59-A6C34878D82A}">
                    <a16:rowId xmlns:a16="http://schemas.microsoft.com/office/drawing/2014/main" val="10000"/>
                  </a:ext>
                </a:extLst>
              </a:tr>
              <a:tr h="3543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a:ln>
                            <a:noFill/>
                          </a:ln>
                          <a:effectLst/>
                        </a:rPr>
                        <a:t>Best overall response, n (%)</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a:ln>
                            <a:noFill/>
                          </a:ln>
                          <a:solidFill>
                            <a:schemeClr val="tx1"/>
                          </a:solidFill>
                          <a:effectLst/>
                          <a:latin typeface="Arial" charset="0"/>
                          <a:cs typeface="Arial" charset="0"/>
                        </a:rPr>
                        <a:t>   Partial response</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a:ln>
                            <a:noFill/>
                          </a:ln>
                          <a:solidFill>
                            <a:schemeClr val="tx1"/>
                          </a:solidFill>
                          <a:effectLst/>
                          <a:latin typeface="Arial" charset="0"/>
                          <a:cs typeface="Arial" charset="0"/>
                        </a:rPr>
                        <a:t>   Stable disease</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a:ln>
                            <a:noFill/>
                          </a:ln>
                          <a:solidFill>
                            <a:schemeClr val="tx1"/>
                          </a:solidFill>
                          <a:effectLst/>
                          <a:latin typeface="Arial" charset="0"/>
                          <a:cs typeface="Arial" charset="0"/>
                        </a:rPr>
                        <a:t>   Progressive disease</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a:ln>
                            <a:noFill/>
                          </a:ln>
                          <a:solidFill>
                            <a:schemeClr val="tx1"/>
                          </a:solidFill>
                          <a:effectLst/>
                          <a:latin typeface="Arial" charset="0"/>
                          <a:cs typeface="Arial" charset="0"/>
                        </a:rPr>
                        <a:t>0 (0)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a:ln>
                            <a:noFill/>
                          </a:ln>
                          <a:solidFill>
                            <a:schemeClr val="tx1"/>
                          </a:solidFill>
                          <a:effectLst/>
                          <a:latin typeface="Arial" charset="0"/>
                          <a:cs typeface="Arial" charset="0"/>
                        </a:rPr>
                        <a:t>7 (54)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a:ln>
                            <a:noFill/>
                          </a:ln>
                          <a:solidFill>
                            <a:schemeClr val="tx1"/>
                          </a:solidFill>
                          <a:effectLst/>
                          <a:latin typeface="Arial" charset="0"/>
                          <a:cs typeface="Arial" charset="0"/>
                        </a:rPr>
                        <a:t>6 (46)</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u="none" strike="noStrike" cap="none" normalizeH="0" baseline="0" dirty="0">
                        <a:ln>
                          <a:noFill/>
                        </a:ln>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a:ln>
                            <a:noFill/>
                          </a:ln>
                          <a:effectLst/>
                        </a:rPr>
                        <a:t>3 (21)*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a:ln>
                            <a:noFill/>
                          </a:ln>
                          <a:solidFill>
                            <a:schemeClr val="tx1"/>
                          </a:solidFill>
                          <a:effectLst/>
                          <a:latin typeface="Arial" charset="0"/>
                          <a:cs typeface="Arial" charset="0"/>
                        </a:rPr>
                        <a:t>11 (79)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a:ln>
                            <a:noFill/>
                          </a:ln>
                          <a:solidFill>
                            <a:schemeClr val="tx1"/>
                          </a:solidFill>
                          <a:effectLst/>
                          <a:latin typeface="Arial" charset="0"/>
                          <a:cs typeface="Arial" charset="0"/>
                        </a:rPr>
                        <a:t>0 (0)</a:t>
                      </a:r>
                    </a:p>
                  </a:txBody>
                  <a:tcPr marL="45720" marR="45720" anchor="ctr" horzOverflow="overflow"/>
                </a:tc>
                <a:extLst>
                  <a:ext uri="{0D108BD9-81ED-4DB2-BD59-A6C34878D82A}">
                    <a16:rowId xmlns:a16="http://schemas.microsoft.com/office/drawing/2014/main" val="10001"/>
                  </a:ext>
                </a:extLst>
              </a:tr>
            </a:tbl>
          </a:graphicData>
        </a:graphic>
      </p:graphicFrame>
      <p:sp>
        <p:nvSpPr>
          <p:cNvPr id="8" name="Text Box 5"/>
          <p:cNvSpPr txBox="1">
            <a:spLocks noChangeArrowheads="1"/>
          </p:cNvSpPr>
          <p:nvPr/>
        </p:nvSpPr>
        <p:spPr bwMode="auto">
          <a:xfrm>
            <a:off x="231775" y="6474897"/>
            <a:ext cx="412686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a:t>*2 of 3 responses were confirmed</a:t>
            </a:r>
          </a:p>
        </p:txBody>
      </p:sp>
    </p:spTree>
    <p:custDataLst>
      <p:tags r:id="rId1"/>
    </p:custDataLst>
    <p:extLst>
      <p:ext uri="{BB962C8B-B14F-4D97-AF65-F5344CB8AC3E}">
        <p14:creationId xmlns:p14="http://schemas.microsoft.com/office/powerpoint/2010/main" val="39836670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NZ" sz="1800" dirty="0"/>
              <a:t>LBA39_PR: </a:t>
            </a:r>
            <a:r>
              <a:rPr lang="en-NZ" sz="1800" dirty="0" err="1"/>
              <a:t>Neratinib</a:t>
            </a:r>
            <a:r>
              <a:rPr lang="en-NZ" sz="1800" dirty="0"/>
              <a:t> (N) with or without </a:t>
            </a:r>
            <a:r>
              <a:rPr lang="en-NZ" sz="1800" dirty="0" err="1"/>
              <a:t>temsirolimus</a:t>
            </a:r>
            <a:r>
              <a:rPr lang="en-NZ" sz="1800" dirty="0"/>
              <a:t> (TEM) in patients (</a:t>
            </a:r>
            <a:r>
              <a:rPr lang="en-NZ" sz="1800" dirty="0" err="1"/>
              <a:t>pts</a:t>
            </a:r>
            <a:r>
              <a:rPr lang="en-NZ" sz="1800" dirty="0"/>
              <a:t>) with non-small cell lung cancer (NSCLC) carrying HER2 somatic mutations: An international randomized phase II study – </a:t>
            </a:r>
            <a:r>
              <a:rPr lang="en-NZ" sz="1800" dirty="0" err="1"/>
              <a:t>Besse</a:t>
            </a:r>
            <a:r>
              <a:rPr lang="en-NZ" sz="1800" dirty="0"/>
              <a:t> B et al</a:t>
            </a:r>
            <a:endParaRPr lang="en-GB" sz="1400" dirty="0"/>
          </a:p>
        </p:txBody>
      </p:sp>
      <p:sp>
        <p:nvSpPr>
          <p:cNvPr id="5124" name="Text Box 4"/>
          <p:cNvSpPr txBox="1">
            <a:spLocks noChangeArrowheads="1"/>
          </p:cNvSpPr>
          <p:nvPr/>
        </p:nvSpPr>
        <p:spPr bwMode="auto">
          <a:xfrm>
            <a:off x="4741103" y="6474897"/>
            <a:ext cx="418223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err="1"/>
              <a:t>Besse</a:t>
            </a:r>
            <a:r>
              <a:rPr lang="en-NZ" sz="1200" dirty="0"/>
              <a:t> </a:t>
            </a:r>
            <a:r>
              <a:rPr lang="en-GB" sz="1200" dirty="0">
                <a:solidFill>
                  <a:srgbClr val="363636"/>
                </a:solidFill>
              </a:rPr>
              <a:t>et 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LBA39_PR</a:t>
            </a:r>
            <a:endParaRPr lang="en-GB" sz="1200" dirty="0"/>
          </a:p>
        </p:txBody>
      </p:sp>
      <p:sp>
        <p:nvSpPr>
          <p:cNvPr id="9" name="Rectangle 3"/>
          <p:cNvSpPr>
            <a:spLocks noGrp="1" noChangeArrowheads="1"/>
          </p:cNvSpPr>
          <p:nvPr>
            <p:ph type="body" idx="1"/>
          </p:nvPr>
        </p:nvSpPr>
        <p:spPr>
          <a:xfrm>
            <a:off x="228600" y="1320800"/>
            <a:ext cx="8758646" cy="5308600"/>
          </a:xfrm>
        </p:spPr>
        <p:txBody>
          <a:bodyPr/>
          <a:lstStyle/>
          <a:p>
            <a:pPr>
              <a:spcAft>
                <a:spcPts val="300"/>
              </a:spcAft>
            </a:pPr>
            <a:r>
              <a:rPr lang="en-GB" sz="1800" b="1" dirty="0"/>
              <a:t>Key results (cont.)</a:t>
            </a:r>
          </a:p>
          <a:p>
            <a:pPr>
              <a:spcAft>
                <a:spcPts val="300"/>
              </a:spcAft>
            </a:pPr>
            <a:endParaRPr lang="en-GB" sz="1800" b="1" dirty="0">
              <a:solidFill>
                <a:srgbClr val="92D050"/>
              </a:solidFill>
            </a:endParaRPr>
          </a:p>
          <a:p>
            <a:pPr>
              <a:spcAft>
                <a:spcPts val="300"/>
              </a:spcAft>
            </a:pPr>
            <a:endParaRPr lang="en-GB" sz="1800" b="1" dirty="0">
              <a:solidFill>
                <a:srgbClr val="92D050"/>
              </a:solidFill>
            </a:endParaRPr>
          </a:p>
          <a:p>
            <a:pPr>
              <a:spcAft>
                <a:spcPts val="300"/>
              </a:spcAft>
            </a:pPr>
            <a:endParaRPr lang="en-GB" sz="1800" b="1" dirty="0">
              <a:solidFill>
                <a:srgbClr val="92D050"/>
              </a:solidFill>
            </a:endParaRPr>
          </a:p>
          <a:p>
            <a:pPr>
              <a:spcAft>
                <a:spcPts val="300"/>
              </a:spcAft>
            </a:pPr>
            <a:endParaRPr lang="en-GB" sz="1800" b="1" dirty="0">
              <a:solidFill>
                <a:srgbClr val="92D050"/>
              </a:solidFill>
            </a:endParaRPr>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a:spcAft>
                <a:spcPts val="300"/>
              </a:spcAft>
            </a:pPr>
            <a:r>
              <a:rPr lang="en-NZ" sz="1800" b="1" dirty="0"/>
              <a:t>Conclusions</a:t>
            </a:r>
          </a:p>
          <a:p>
            <a:pPr lvl="1">
              <a:spcAft>
                <a:spcPts val="300"/>
              </a:spcAft>
            </a:pPr>
            <a:r>
              <a:rPr lang="en-GB" sz="1800" dirty="0"/>
              <a:t>Inhibition of both HER2 and PI3K pathways appeared to be superior to HER2 pathway blockade alone</a:t>
            </a:r>
          </a:p>
          <a:p>
            <a:pPr lvl="1">
              <a:spcAft>
                <a:spcPts val="300"/>
              </a:spcAft>
            </a:pPr>
            <a:r>
              <a:rPr lang="en-GB" sz="1800" dirty="0"/>
              <a:t>With upfront management, diarrhoea was not a limiting toxicity</a:t>
            </a:r>
          </a:p>
        </p:txBody>
      </p:sp>
      <p:graphicFrame>
        <p:nvGraphicFramePr>
          <p:cNvPr id="6" name="Group 88"/>
          <p:cNvGraphicFramePr>
            <a:graphicFrameLocks noGrp="1"/>
          </p:cNvGraphicFramePr>
          <p:nvPr>
            <p:extLst>
              <p:ext uri="{D42A27DB-BD31-4B8C-83A1-F6EECF244321}">
                <p14:modId xmlns:p14="http://schemas.microsoft.com/office/powerpoint/2010/main" val="1836937099"/>
              </p:ext>
            </p:extLst>
          </p:nvPr>
        </p:nvGraphicFramePr>
        <p:xfrm>
          <a:off x="356895" y="1713234"/>
          <a:ext cx="8366951" cy="3323392"/>
        </p:xfrm>
        <a:graphic>
          <a:graphicData uri="http://schemas.openxmlformats.org/drawingml/2006/table">
            <a:tbl>
              <a:tblPr firstRow="1" bandRow="1">
                <a:tableStyleId>{69012ECD-51FC-41F1-AA8D-1B2483CD663E}</a:tableStyleId>
              </a:tblPr>
              <a:tblGrid>
                <a:gridCol w="2991524">
                  <a:extLst>
                    <a:ext uri="{9D8B030D-6E8A-4147-A177-3AD203B41FA5}">
                      <a16:colId xmlns:a16="http://schemas.microsoft.com/office/drawing/2014/main" val="20000"/>
                    </a:ext>
                  </a:extLst>
                </a:gridCol>
                <a:gridCol w="2783933">
                  <a:extLst>
                    <a:ext uri="{9D8B030D-6E8A-4147-A177-3AD203B41FA5}">
                      <a16:colId xmlns:a16="http://schemas.microsoft.com/office/drawing/2014/main" val="20001"/>
                    </a:ext>
                  </a:extLst>
                </a:gridCol>
                <a:gridCol w="2591494">
                  <a:extLst>
                    <a:ext uri="{9D8B030D-6E8A-4147-A177-3AD203B41FA5}">
                      <a16:colId xmlns:a16="http://schemas.microsoft.com/office/drawing/2014/main" val="20002"/>
                    </a:ext>
                  </a:extLst>
                </a:gridCol>
              </a:tblGrid>
              <a:tr h="6175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1" i="0" u="none" strike="noStrike" cap="none" normalizeH="0" baseline="0" dirty="0">
                          <a:ln>
                            <a:noFill/>
                          </a:ln>
                          <a:solidFill>
                            <a:schemeClr val="tx2"/>
                          </a:solidFill>
                          <a:effectLst/>
                          <a:latin typeface="Arial" charset="0"/>
                          <a:cs typeface="Arial" charset="0"/>
                        </a:rPr>
                        <a:t>AEs occurring in &gt;40% in either group, n (%)</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err="1">
                          <a:ln>
                            <a:noFill/>
                          </a:ln>
                          <a:solidFill>
                            <a:schemeClr val="tx2"/>
                          </a:solidFill>
                          <a:effectLst/>
                        </a:rPr>
                        <a:t>Neratinib</a:t>
                      </a:r>
                      <a:r>
                        <a:rPr kumimoji="0" lang="en-GB" sz="1600" u="none" strike="noStrike" cap="none" normalizeH="0" baseline="0" dirty="0">
                          <a:ln>
                            <a:noFill/>
                          </a:ln>
                          <a:solidFill>
                            <a:schemeClr val="tx2"/>
                          </a:solidFill>
                          <a:effectLst/>
                        </a:rPr>
                        <a:t>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a:ln>
                            <a:noFill/>
                          </a:ln>
                          <a:solidFill>
                            <a:schemeClr val="tx2"/>
                          </a:solidFill>
                          <a:effectLst/>
                        </a:rPr>
                        <a:t>(n=13)</a:t>
                      </a:r>
                      <a:endParaRPr kumimoji="0" lang="en-GB" sz="1600" b="1" i="0" u="none" strike="noStrike" cap="none" normalizeH="0" baseline="0" dirty="0">
                        <a:ln>
                          <a:noFill/>
                        </a:ln>
                        <a:solidFill>
                          <a:schemeClr val="tx2"/>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err="1">
                          <a:ln>
                            <a:noFill/>
                          </a:ln>
                          <a:solidFill>
                            <a:schemeClr val="tx2"/>
                          </a:solidFill>
                          <a:effectLst/>
                        </a:rPr>
                        <a:t>Neratinib</a:t>
                      </a:r>
                      <a:r>
                        <a:rPr kumimoji="0" lang="en-GB" sz="1600" u="none" strike="noStrike" cap="none" normalizeH="0" baseline="0" dirty="0">
                          <a:ln>
                            <a:noFill/>
                          </a:ln>
                          <a:solidFill>
                            <a:schemeClr val="tx2"/>
                          </a:solidFill>
                          <a:effectLst/>
                        </a:rPr>
                        <a:t> + </a:t>
                      </a:r>
                      <a:r>
                        <a:rPr kumimoji="0" lang="en-GB" sz="1600" u="none" strike="noStrike" cap="none" normalizeH="0" baseline="0" dirty="0" err="1">
                          <a:ln>
                            <a:noFill/>
                          </a:ln>
                          <a:solidFill>
                            <a:schemeClr val="tx2"/>
                          </a:solidFill>
                          <a:effectLst/>
                        </a:rPr>
                        <a:t>temsirolimus</a:t>
                      </a:r>
                      <a:endParaRPr kumimoji="0" lang="en-GB" sz="1600" u="none" strike="noStrike" cap="none" normalizeH="0" baseline="0" dirty="0">
                        <a:ln>
                          <a:noFill/>
                        </a:ln>
                        <a:solidFill>
                          <a:schemeClr val="tx2"/>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a:ln>
                            <a:noFill/>
                          </a:ln>
                          <a:solidFill>
                            <a:schemeClr val="tx2"/>
                          </a:solidFill>
                          <a:effectLst/>
                        </a:rPr>
                        <a:t>(n=14)</a:t>
                      </a:r>
                      <a:endParaRPr kumimoji="0" lang="en-GB" sz="1600" b="1" i="0" u="none" strike="noStrike" cap="none" normalizeH="0" baseline="0" dirty="0">
                        <a:ln>
                          <a:noFill/>
                        </a:ln>
                        <a:solidFill>
                          <a:schemeClr val="tx2"/>
                        </a:solidFill>
                        <a:effectLst/>
                        <a:latin typeface="Arial" charset="0"/>
                        <a:cs typeface="Arial" charset="0"/>
                      </a:endParaRPr>
                    </a:p>
                  </a:txBody>
                  <a:tcPr marL="45720" marR="45720" anchor="ctr" horzOverflow="overflow"/>
                </a:tc>
                <a:extLst>
                  <a:ext uri="{0D108BD9-81ED-4DB2-BD59-A6C34878D82A}">
                    <a16:rowId xmlns:a16="http://schemas.microsoft.com/office/drawing/2014/main" val="10000"/>
                  </a:ext>
                </a:extLst>
              </a:tr>
              <a:tr h="32975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a:ln>
                            <a:noFill/>
                          </a:ln>
                          <a:solidFill>
                            <a:schemeClr val="tx1"/>
                          </a:solidFill>
                          <a:effectLst/>
                          <a:latin typeface="Arial" charset="0"/>
                          <a:cs typeface="Arial" charset="0"/>
                        </a:rPr>
                        <a:t>Diarrhoea</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a:ln>
                            <a:noFill/>
                          </a:ln>
                          <a:solidFill>
                            <a:schemeClr val="tx1"/>
                          </a:solidFill>
                          <a:effectLst/>
                          <a:latin typeface="Arial" charset="0"/>
                          <a:cs typeface="Arial" charset="0"/>
                        </a:rPr>
                        <a:t>10 (77)</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a:ln>
                            <a:noFill/>
                          </a:ln>
                          <a:solidFill>
                            <a:schemeClr val="tx1"/>
                          </a:solidFill>
                          <a:effectLst/>
                          <a:latin typeface="Arial" charset="0"/>
                          <a:cs typeface="Arial" charset="0"/>
                        </a:rPr>
                        <a:t>14 (100)</a:t>
                      </a:r>
                    </a:p>
                  </a:txBody>
                  <a:tcPr marL="45720" marR="45720" anchor="ctr" horzOverflow="overflow"/>
                </a:tc>
                <a:extLst>
                  <a:ext uri="{0D108BD9-81ED-4DB2-BD59-A6C34878D82A}">
                    <a16:rowId xmlns:a16="http://schemas.microsoft.com/office/drawing/2014/main" val="10001"/>
                  </a:ext>
                </a:extLst>
              </a:tr>
              <a:tr h="32975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a:ln>
                            <a:noFill/>
                          </a:ln>
                          <a:solidFill>
                            <a:schemeClr val="tx1"/>
                          </a:solidFill>
                          <a:effectLst/>
                          <a:latin typeface="Arial" charset="0"/>
                          <a:cs typeface="Arial" charset="0"/>
                        </a:rPr>
                        <a:t>Asthenia</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a:ln>
                            <a:noFill/>
                          </a:ln>
                          <a:solidFill>
                            <a:schemeClr val="tx1"/>
                          </a:solidFill>
                          <a:effectLst/>
                          <a:latin typeface="Arial" charset="0"/>
                          <a:cs typeface="Arial" charset="0"/>
                        </a:rPr>
                        <a:t>6 (46)</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a:ln>
                            <a:noFill/>
                          </a:ln>
                          <a:solidFill>
                            <a:schemeClr val="tx1"/>
                          </a:solidFill>
                          <a:effectLst/>
                          <a:latin typeface="Arial" charset="0"/>
                          <a:cs typeface="Arial" charset="0"/>
                        </a:rPr>
                        <a:t>5 (36)</a:t>
                      </a:r>
                    </a:p>
                  </a:txBody>
                  <a:tcPr marL="45720" marR="45720" anchor="ctr" horzOverflow="overflow"/>
                </a:tc>
                <a:extLst>
                  <a:ext uri="{0D108BD9-81ED-4DB2-BD59-A6C34878D82A}">
                    <a16:rowId xmlns:a16="http://schemas.microsoft.com/office/drawing/2014/main" val="10002"/>
                  </a:ext>
                </a:extLst>
              </a:tr>
              <a:tr h="32975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a:ln>
                            <a:noFill/>
                          </a:ln>
                          <a:solidFill>
                            <a:schemeClr val="tx1"/>
                          </a:solidFill>
                          <a:effectLst/>
                          <a:latin typeface="Arial" charset="0"/>
                          <a:cs typeface="Arial" charset="0"/>
                        </a:rPr>
                        <a:t>Nausea</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a:ln>
                            <a:noFill/>
                          </a:ln>
                          <a:solidFill>
                            <a:schemeClr val="tx1"/>
                          </a:solidFill>
                          <a:effectLst/>
                          <a:latin typeface="Arial" charset="0"/>
                          <a:cs typeface="Arial" charset="0"/>
                        </a:rPr>
                        <a:t>6 (46)</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a:ln>
                            <a:noFill/>
                          </a:ln>
                          <a:solidFill>
                            <a:schemeClr val="tx1"/>
                          </a:solidFill>
                          <a:effectLst/>
                          <a:latin typeface="Arial" charset="0"/>
                          <a:cs typeface="Arial" charset="0"/>
                        </a:rPr>
                        <a:t>7 (50)</a:t>
                      </a:r>
                    </a:p>
                  </a:txBody>
                  <a:tcPr marL="45720" marR="45720" anchor="ctr" horzOverflow="overflow"/>
                </a:tc>
                <a:extLst>
                  <a:ext uri="{0D108BD9-81ED-4DB2-BD59-A6C34878D82A}">
                    <a16:rowId xmlns:a16="http://schemas.microsoft.com/office/drawing/2014/main" val="10003"/>
                  </a:ext>
                </a:extLst>
              </a:tr>
              <a:tr h="32975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a:ln>
                            <a:noFill/>
                          </a:ln>
                          <a:solidFill>
                            <a:schemeClr val="tx1"/>
                          </a:solidFill>
                          <a:effectLst/>
                          <a:latin typeface="Arial" charset="0"/>
                          <a:cs typeface="Arial" charset="0"/>
                        </a:rPr>
                        <a:t>Constipation</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a:ln>
                            <a:noFill/>
                          </a:ln>
                          <a:solidFill>
                            <a:schemeClr val="tx1"/>
                          </a:solidFill>
                          <a:effectLst/>
                          <a:latin typeface="Arial" charset="0"/>
                          <a:cs typeface="Arial" charset="0"/>
                        </a:rPr>
                        <a:t>5 (38)</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a:ln>
                            <a:noFill/>
                          </a:ln>
                          <a:solidFill>
                            <a:schemeClr val="tx1"/>
                          </a:solidFill>
                          <a:effectLst/>
                          <a:latin typeface="Arial" charset="0"/>
                          <a:cs typeface="Arial" charset="0"/>
                        </a:rPr>
                        <a:t>8 (57)</a:t>
                      </a:r>
                    </a:p>
                  </a:txBody>
                  <a:tcPr marL="45720" marR="45720" anchor="ctr" horzOverflow="overflow"/>
                </a:tc>
                <a:extLst>
                  <a:ext uri="{0D108BD9-81ED-4DB2-BD59-A6C34878D82A}">
                    <a16:rowId xmlns:a16="http://schemas.microsoft.com/office/drawing/2014/main" val="10004"/>
                  </a:ext>
                </a:extLst>
              </a:tr>
              <a:tr h="32975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a:ln>
                            <a:noFill/>
                          </a:ln>
                          <a:solidFill>
                            <a:schemeClr val="tx1"/>
                          </a:solidFill>
                          <a:effectLst/>
                          <a:latin typeface="Arial" charset="0"/>
                          <a:cs typeface="Arial" charset="0"/>
                        </a:rPr>
                        <a:t>Dyspnoea</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a:ln>
                            <a:noFill/>
                          </a:ln>
                          <a:solidFill>
                            <a:schemeClr val="tx1"/>
                          </a:solidFill>
                          <a:effectLst/>
                          <a:latin typeface="Arial" charset="0"/>
                          <a:cs typeface="Arial" charset="0"/>
                        </a:rPr>
                        <a:t>4 (31)</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a:ln>
                            <a:noFill/>
                          </a:ln>
                          <a:solidFill>
                            <a:schemeClr val="tx1"/>
                          </a:solidFill>
                          <a:effectLst/>
                          <a:latin typeface="Arial" charset="0"/>
                          <a:cs typeface="Arial" charset="0"/>
                        </a:rPr>
                        <a:t>7 (50)</a:t>
                      </a:r>
                    </a:p>
                  </a:txBody>
                  <a:tcPr marL="45720" marR="45720" anchor="ctr" horzOverflow="overflow"/>
                </a:tc>
                <a:extLst>
                  <a:ext uri="{0D108BD9-81ED-4DB2-BD59-A6C34878D82A}">
                    <a16:rowId xmlns:a16="http://schemas.microsoft.com/office/drawing/2014/main" val="10005"/>
                  </a:ext>
                </a:extLst>
              </a:tr>
              <a:tr h="32975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a:ln>
                            <a:noFill/>
                          </a:ln>
                          <a:solidFill>
                            <a:schemeClr val="tx1"/>
                          </a:solidFill>
                          <a:effectLst/>
                          <a:latin typeface="Arial" charset="0"/>
                          <a:cs typeface="Arial" charset="0"/>
                        </a:rPr>
                        <a:t>Vomiting</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a:ln>
                            <a:noFill/>
                          </a:ln>
                          <a:solidFill>
                            <a:schemeClr val="tx1"/>
                          </a:solidFill>
                          <a:effectLst/>
                          <a:latin typeface="Arial" charset="0"/>
                          <a:cs typeface="Arial" charset="0"/>
                        </a:rPr>
                        <a:t>3 (23)</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a:ln>
                            <a:noFill/>
                          </a:ln>
                          <a:solidFill>
                            <a:schemeClr val="tx1"/>
                          </a:solidFill>
                          <a:effectLst/>
                          <a:latin typeface="Arial" charset="0"/>
                          <a:cs typeface="Arial" charset="0"/>
                        </a:rPr>
                        <a:t>8 (57)</a:t>
                      </a:r>
                    </a:p>
                  </a:txBody>
                  <a:tcPr marL="45720" marR="45720" anchor="ctr" horzOverflow="overflow"/>
                </a:tc>
                <a:extLst>
                  <a:ext uri="{0D108BD9-81ED-4DB2-BD59-A6C34878D82A}">
                    <a16:rowId xmlns:a16="http://schemas.microsoft.com/office/drawing/2014/main" val="10006"/>
                  </a:ext>
                </a:extLst>
              </a:tr>
              <a:tr h="32975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a:ln>
                            <a:noFill/>
                          </a:ln>
                          <a:solidFill>
                            <a:schemeClr val="tx1"/>
                          </a:solidFill>
                          <a:effectLst/>
                          <a:latin typeface="Arial" charset="0"/>
                          <a:cs typeface="Arial" charset="0"/>
                        </a:rPr>
                        <a:t>Anaemia</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a:ln>
                            <a:noFill/>
                          </a:ln>
                          <a:solidFill>
                            <a:schemeClr val="tx1"/>
                          </a:solidFill>
                          <a:effectLst/>
                          <a:latin typeface="Arial" charset="0"/>
                          <a:cs typeface="Arial" charset="0"/>
                        </a:rPr>
                        <a:t>3 (23)</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a:ln>
                            <a:noFill/>
                          </a:ln>
                          <a:solidFill>
                            <a:schemeClr val="tx1"/>
                          </a:solidFill>
                          <a:effectLst/>
                          <a:latin typeface="Arial" charset="0"/>
                          <a:cs typeface="Arial" charset="0"/>
                        </a:rPr>
                        <a:t>6 (43)</a:t>
                      </a:r>
                    </a:p>
                  </a:txBody>
                  <a:tcPr marL="45720" marR="45720" anchor="ctr" horzOverflow="overflow"/>
                </a:tc>
                <a:extLst>
                  <a:ext uri="{0D108BD9-81ED-4DB2-BD59-A6C34878D82A}">
                    <a16:rowId xmlns:a16="http://schemas.microsoft.com/office/drawing/2014/main" val="10007"/>
                  </a:ext>
                </a:extLst>
              </a:tr>
              <a:tr h="34854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a:ln>
                            <a:noFill/>
                          </a:ln>
                          <a:solidFill>
                            <a:schemeClr val="tx1"/>
                          </a:solidFill>
                          <a:effectLst/>
                          <a:latin typeface="Arial" charset="0"/>
                          <a:cs typeface="Arial" charset="0"/>
                        </a:rPr>
                        <a:t>Decreased appetite</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a:ln>
                            <a:noFill/>
                          </a:ln>
                          <a:solidFill>
                            <a:schemeClr val="tx1"/>
                          </a:solidFill>
                          <a:effectLst/>
                          <a:latin typeface="Arial" charset="0"/>
                          <a:cs typeface="Arial" charset="0"/>
                        </a:rPr>
                        <a:t>3 (23)</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a:ln>
                            <a:noFill/>
                          </a:ln>
                          <a:solidFill>
                            <a:schemeClr val="tx1"/>
                          </a:solidFill>
                          <a:effectLst/>
                          <a:latin typeface="Arial" charset="0"/>
                          <a:cs typeface="Arial" charset="0"/>
                        </a:rPr>
                        <a:t>6 (43)</a:t>
                      </a:r>
                    </a:p>
                  </a:txBody>
                  <a:tcPr marL="45720" marR="45720" anchor="ctr" horzOverflow="overflow"/>
                </a:tc>
                <a:extLst>
                  <a:ext uri="{0D108BD9-81ED-4DB2-BD59-A6C34878D82A}">
                    <a16:rowId xmlns:a16="http://schemas.microsoft.com/office/drawing/2014/main" val="10008"/>
                  </a:ext>
                </a:extLst>
              </a:tr>
            </a:tbl>
          </a:graphicData>
        </a:graphic>
      </p:graphicFrame>
    </p:spTree>
    <p:custDataLst>
      <p:tags r:id="rId1"/>
    </p:custDataLst>
    <p:extLst>
      <p:ext uri="{BB962C8B-B14F-4D97-AF65-F5344CB8AC3E}">
        <p14:creationId xmlns:p14="http://schemas.microsoft.com/office/powerpoint/2010/main" val="7697717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tabLst>
                <a:tab pos="7088188" algn="l"/>
              </a:tabLst>
            </a:pPr>
            <a:r>
              <a:rPr lang="en-NZ" sz="1800" dirty="0">
                <a:solidFill>
                  <a:srgbClr val="002850"/>
                </a:solidFill>
              </a:rPr>
              <a:t>LBA2_PR: Gefitinib/chemotherapy vs chemotherapy in epidermal growth factor receptor (EGFR) mutation-positive non-small-cell lung cancer (NSCLC) after progression on first-line gefitinib: The phase III, randomised IMPRESS study </a:t>
            </a:r>
            <a:br>
              <a:rPr lang="en-NZ" sz="1800" dirty="0">
                <a:solidFill>
                  <a:srgbClr val="002850"/>
                </a:solidFill>
              </a:rPr>
            </a:br>
            <a:r>
              <a:rPr lang="en-NZ" sz="1800" dirty="0">
                <a:solidFill>
                  <a:srgbClr val="002850"/>
                </a:solidFill>
              </a:rPr>
              <a:t>– </a:t>
            </a:r>
            <a:r>
              <a:rPr lang="en-NZ" sz="1800" dirty="0" err="1">
                <a:solidFill>
                  <a:srgbClr val="002850"/>
                </a:solidFill>
              </a:rPr>
              <a:t>Mok</a:t>
            </a:r>
            <a:r>
              <a:rPr lang="en-NZ" sz="1800" dirty="0">
                <a:solidFill>
                  <a:srgbClr val="002850"/>
                </a:solidFill>
              </a:rPr>
              <a:t> T et al</a:t>
            </a:r>
            <a:endParaRPr lang="en-GB" sz="2000" dirty="0"/>
          </a:p>
        </p:txBody>
      </p:sp>
      <p:sp>
        <p:nvSpPr>
          <p:cNvPr id="5123" name="Rectangle 3"/>
          <p:cNvSpPr>
            <a:spLocks noGrp="1" noChangeArrowheads="1"/>
          </p:cNvSpPr>
          <p:nvPr>
            <p:ph type="body" idx="1"/>
          </p:nvPr>
        </p:nvSpPr>
        <p:spPr/>
        <p:txBody>
          <a:bodyPr/>
          <a:lstStyle/>
          <a:p>
            <a:pPr>
              <a:spcAft>
                <a:spcPts val="300"/>
              </a:spcAft>
            </a:pPr>
            <a:r>
              <a:rPr lang="en-GB" sz="1800" b="1" dirty="0"/>
              <a:t>Study objective</a:t>
            </a:r>
          </a:p>
          <a:p>
            <a:pPr lvl="1">
              <a:spcAft>
                <a:spcPts val="300"/>
              </a:spcAft>
            </a:pPr>
            <a:r>
              <a:rPr lang="en-GB" sz="1800" dirty="0"/>
              <a:t>To compare continuation treatment with gefitinib + chemotherapy versus chemotherapy alone in patients with </a:t>
            </a:r>
            <a:r>
              <a:rPr lang="en-NZ" sz="1800" dirty="0"/>
              <a:t>advanced NSCLC and acquired resistance to first-line gefitinib</a:t>
            </a:r>
          </a:p>
        </p:txBody>
      </p:sp>
      <p:sp>
        <p:nvSpPr>
          <p:cNvPr id="5124" name="Text Box 4"/>
          <p:cNvSpPr txBox="1">
            <a:spLocks noChangeArrowheads="1"/>
          </p:cNvSpPr>
          <p:nvPr/>
        </p:nvSpPr>
        <p:spPr bwMode="auto">
          <a:xfrm>
            <a:off x="5030093" y="6474897"/>
            <a:ext cx="389324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err="1"/>
              <a:t>Mok</a:t>
            </a:r>
            <a:r>
              <a:rPr lang="en-NZ" sz="1200" dirty="0"/>
              <a:t> </a:t>
            </a:r>
            <a:r>
              <a:rPr lang="en-GB" sz="1200" dirty="0">
                <a:solidFill>
                  <a:srgbClr val="363636"/>
                </a:solidFill>
              </a:rPr>
              <a:t>et 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LBA2_PR</a:t>
            </a:r>
            <a:endParaRPr lang="en-GB" sz="1200" dirty="0"/>
          </a:p>
        </p:txBody>
      </p:sp>
      <p:sp>
        <p:nvSpPr>
          <p:cNvPr id="20" name="Rectangle 9"/>
          <p:cNvSpPr txBox="1">
            <a:spLocks noChangeArrowheads="1"/>
          </p:cNvSpPr>
          <p:nvPr/>
        </p:nvSpPr>
        <p:spPr bwMode="auto">
          <a:xfrm>
            <a:off x="251435" y="5413981"/>
            <a:ext cx="3031727" cy="84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02850"/>
              </a:buClr>
              <a:buFontTx/>
              <a:buNone/>
            </a:pPr>
            <a:r>
              <a:rPr lang="en-GB" sz="1600" b="1" dirty="0">
                <a:solidFill>
                  <a:srgbClr val="363636"/>
                </a:solidFill>
              </a:rPr>
              <a:t>Primary endpoint</a:t>
            </a:r>
          </a:p>
          <a:p>
            <a:pPr>
              <a:buClr>
                <a:srgbClr val="002850"/>
              </a:buClr>
            </a:pPr>
            <a:r>
              <a:rPr lang="en-GB" sz="1600" dirty="0">
                <a:solidFill>
                  <a:srgbClr val="363636"/>
                </a:solidFill>
              </a:rPr>
              <a:t>PFS</a:t>
            </a:r>
          </a:p>
          <a:p>
            <a:pPr>
              <a:buClr>
                <a:srgbClr val="002850"/>
              </a:buClr>
            </a:pPr>
            <a:endParaRPr lang="en-GB" sz="1600" dirty="0">
              <a:solidFill>
                <a:srgbClr val="363636"/>
              </a:solidFill>
            </a:endParaRPr>
          </a:p>
        </p:txBody>
      </p:sp>
      <p:sp>
        <p:nvSpPr>
          <p:cNvPr id="29" name="Rectangle 9"/>
          <p:cNvSpPr txBox="1">
            <a:spLocks noChangeArrowheads="1"/>
          </p:cNvSpPr>
          <p:nvPr/>
        </p:nvSpPr>
        <p:spPr bwMode="auto">
          <a:xfrm>
            <a:off x="4932273" y="5413981"/>
            <a:ext cx="4011430" cy="84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02850"/>
              </a:buClr>
              <a:buFontTx/>
              <a:buNone/>
            </a:pPr>
            <a:r>
              <a:rPr lang="en-GB" sz="1600" b="1" dirty="0">
                <a:solidFill>
                  <a:srgbClr val="363636"/>
                </a:solidFill>
              </a:rPr>
              <a:t>Secondary endpoints</a:t>
            </a:r>
          </a:p>
          <a:p>
            <a:pPr>
              <a:buClr>
                <a:srgbClr val="002850"/>
              </a:buClr>
            </a:pPr>
            <a:r>
              <a:rPr lang="en-GB" sz="1600" dirty="0">
                <a:solidFill>
                  <a:srgbClr val="363636"/>
                </a:solidFill>
              </a:rPr>
              <a:t>OS, ORR, DCR</a:t>
            </a:r>
          </a:p>
          <a:p>
            <a:pPr>
              <a:buClr>
                <a:srgbClr val="002850"/>
              </a:buClr>
            </a:pPr>
            <a:r>
              <a:rPr lang="en-GB" sz="1600" dirty="0">
                <a:solidFill>
                  <a:srgbClr val="363636"/>
                </a:solidFill>
              </a:rPr>
              <a:t>Safety and tolerability, health-related </a:t>
            </a:r>
            <a:r>
              <a:rPr lang="en-GB" sz="1600" dirty="0" err="1">
                <a:solidFill>
                  <a:srgbClr val="363636"/>
                </a:solidFill>
              </a:rPr>
              <a:t>QoL</a:t>
            </a:r>
            <a:endParaRPr lang="en-GB" sz="1600" dirty="0">
              <a:solidFill>
                <a:srgbClr val="363636"/>
              </a:solidFill>
            </a:endParaRPr>
          </a:p>
        </p:txBody>
      </p:sp>
      <p:sp>
        <p:nvSpPr>
          <p:cNvPr id="30" name="Oval 14"/>
          <p:cNvSpPr>
            <a:spLocks noChangeArrowheads="1"/>
          </p:cNvSpPr>
          <p:nvPr/>
        </p:nvSpPr>
        <p:spPr bwMode="auto">
          <a:xfrm>
            <a:off x="3941537" y="3635056"/>
            <a:ext cx="583595" cy="584200"/>
          </a:xfrm>
          <a:prstGeom prst="ellipse">
            <a:avLst/>
          </a:prstGeom>
          <a:noFill/>
          <a:ln w="28575">
            <a:solidFill>
              <a:schemeClr val="bg1"/>
            </a:solidFill>
            <a:round/>
            <a:headEnd/>
            <a:tailEnd/>
          </a:ln>
        </p:spPr>
        <p:txBody>
          <a:bodyPr wrap="none" anchor="ctr"/>
          <a:lstStyle/>
          <a:p>
            <a:pPr algn="ctr"/>
            <a:r>
              <a:rPr lang="en-GB" altLang="zh-CN" b="1" dirty="0">
                <a:solidFill>
                  <a:srgbClr val="002850"/>
                </a:solidFill>
                <a:ea typeface="SimSun" pitchFamily="2" charset="-122"/>
              </a:rPr>
              <a:t>R</a:t>
            </a:r>
          </a:p>
          <a:p>
            <a:pPr algn="ctr"/>
            <a:r>
              <a:rPr lang="en-GB" altLang="zh-CN" sz="1200" b="1" dirty="0">
                <a:solidFill>
                  <a:srgbClr val="002850"/>
                </a:solidFill>
                <a:ea typeface="SimSun" pitchFamily="2" charset="-122"/>
              </a:rPr>
              <a:t>1:1</a:t>
            </a:r>
            <a:endParaRPr lang="en-GB" altLang="zh-CN" b="1" dirty="0">
              <a:solidFill>
                <a:srgbClr val="002850"/>
              </a:solidFill>
              <a:ea typeface="SimSun" pitchFamily="2" charset="-122"/>
            </a:endParaRPr>
          </a:p>
        </p:txBody>
      </p:sp>
      <p:cxnSp>
        <p:nvCxnSpPr>
          <p:cNvPr id="31" name="AutoShape 15"/>
          <p:cNvCxnSpPr>
            <a:cxnSpLocks noChangeShapeType="1"/>
          </p:cNvCxnSpPr>
          <p:nvPr/>
        </p:nvCxnSpPr>
        <p:spPr bwMode="auto">
          <a:xfrm rot="5400000" flipH="1" flipV="1">
            <a:off x="4236189" y="3005936"/>
            <a:ext cx="626267" cy="631975"/>
          </a:xfrm>
          <a:prstGeom prst="bentConnector2">
            <a:avLst/>
          </a:prstGeom>
          <a:noFill/>
          <a:ln w="38100">
            <a:solidFill>
              <a:schemeClr val="bg1"/>
            </a:solidFill>
            <a:miter lim="800000"/>
            <a:headEnd/>
            <a:tailEnd type="triangle" w="med" len="med"/>
          </a:ln>
        </p:spPr>
      </p:cxnSp>
      <p:cxnSp>
        <p:nvCxnSpPr>
          <p:cNvPr id="32" name="AutoShape 16"/>
          <p:cNvCxnSpPr>
            <a:cxnSpLocks noChangeShapeType="1"/>
            <a:stCxn id="30" idx="4"/>
          </p:cNvCxnSpPr>
          <p:nvPr/>
        </p:nvCxnSpPr>
        <p:spPr bwMode="auto">
          <a:xfrm rot="16200000" flipH="1">
            <a:off x="4239363" y="4213227"/>
            <a:ext cx="619919" cy="631975"/>
          </a:xfrm>
          <a:prstGeom prst="bentConnector2">
            <a:avLst/>
          </a:prstGeom>
          <a:noFill/>
          <a:ln w="38100">
            <a:solidFill>
              <a:schemeClr val="bg1"/>
            </a:solidFill>
            <a:miter lim="800000"/>
            <a:headEnd/>
            <a:tailEnd type="triangle" w="med" len="med"/>
          </a:ln>
        </p:spPr>
      </p:cxnSp>
      <p:sp>
        <p:nvSpPr>
          <p:cNvPr id="33" name="AutoShape 12"/>
          <p:cNvSpPr>
            <a:spLocks noChangeArrowheads="1"/>
          </p:cNvSpPr>
          <p:nvPr/>
        </p:nvSpPr>
        <p:spPr bwMode="auto">
          <a:xfrm>
            <a:off x="8257722" y="4497888"/>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34" name="AutoShape 12"/>
          <p:cNvSpPr>
            <a:spLocks noChangeArrowheads="1"/>
          </p:cNvSpPr>
          <p:nvPr/>
        </p:nvSpPr>
        <p:spPr bwMode="auto">
          <a:xfrm>
            <a:off x="8257722" y="2744470"/>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cxnSp>
        <p:nvCxnSpPr>
          <p:cNvPr id="35" name="AutoShape 19"/>
          <p:cNvCxnSpPr>
            <a:cxnSpLocks noChangeShapeType="1"/>
          </p:cNvCxnSpPr>
          <p:nvPr/>
        </p:nvCxnSpPr>
        <p:spPr bwMode="auto">
          <a:xfrm>
            <a:off x="2143760" y="3927156"/>
            <a:ext cx="1797777" cy="0"/>
          </a:xfrm>
          <a:prstGeom prst="straightConnector1">
            <a:avLst/>
          </a:prstGeom>
          <a:noFill/>
          <a:ln w="38100">
            <a:solidFill>
              <a:schemeClr val="bg1"/>
            </a:solidFill>
            <a:round/>
            <a:headEnd/>
            <a:tailEnd type="triangle" w="med" len="med"/>
          </a:ln>
        </p:spPr>
      </p:cxnSp>
      <p:cxnSp>
        <p:nvCxnSpPr>
          <p:cNvPr id="36" name="AutoShape 20"/>
          <p:cNvCxnSpPr>
            <a:cxnSpLocks noChangeShapeType="1"/>
            <a:stCxn id="39" idx="3"/>
            <a:endCxn id="33" idx="1"/>
          </p:cNvCxnSpPr>
          <p:nvPr/>
        </p:nvCxnSpPr>
        <p:spPr bwMode="auto">
          <a:xfrm flipV="1">
            <a:off x="7650478" y="4762207"/>
            <a:ext cx="607244" cy="4791"/>
          </a:xfrm>
          <a:prstGeom prst="straightConnector1">
            <a:avLst/>
          </a:prstGeom>
          <a:noFill/>
          <a:ln w="38100">
            <a:solidFill>
              <a:schemeClr val="bg1"/>
            </a:solidFill>
            <a:prstDash val="dash"/>
            <a:round/>
            <a:headEnd/>
            <a:tailEnd type="triangle" w="med" len="med"/>
          </a:ln>
        </p:spPr>
      </p:cxnSp>
      <p:cxnSp>
        <p:nvCxnSpPr>
          <p:cNvPr id="37" name="AutoShape 21"/>
          <p:cNvCxnSpPr>
            <a:cxnSpLocks noChangeShapeType="1"/>
            <a:stCxn id="40" idx="3"/>
            <a:endCxn id="34" idx="1"/>
          </p:cNvCxnSpPr>
          <p:nvPr/>
        </p:nvCxnSpPr>
        <p:spPr bwMode="auto">
          <a:xfrm>
            <a:off x="7650480" y="2987924"/>
            <a:ext cx="607242" cy="20865"/>
          </a:xfrm>
          <a:prstGeom prst="straightConnector1">
            <a:avLst/>
          </a:prstGeom>
          <a:noFill/>
          <a:ln w="38100">
            <a:solidFill>
              <a:schemeClr val="bg1"/>
            </a:solidFill>
            <a:round/>
            <a:headEnd/>
            <a:tailEnd type="triangle" w="med" len="med"/>
          </a:ln>
        </p:spPr>
      </p:cxnSp>
      <p:sp>
        <p:nvSpPr>
          <p:cNvPr id="38" name="AutoShape 9"/>
          <p:cNvSpPr>
            <a:spLocks noChangeArrowheads="1"/>
          </p:cNvSpPr>
          <p:nvPr/>
        </p:nvSpPr>
        <p:spPr bwMode="auto">
          <a:xfrm>
            <a:off x="248919" y="2774471"/>
            <a:ext cx="3214959" cy="2307552"/>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400" dirty="0">
                <a:solidFill>
                  <a:srgbClr val="FFFFFF"/>
                </a:solidFill>
                <a:ea typeface="SimSun" pitchFamily="2" charset="-122"/>
              </a:rPr>
              <a:t>Key patient inclusion criteria</a:t>
            </a:r>
            <a:endParaRPr lang="en-GB" altLang="zh-CN" sz="14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NZ" altLang="zh-CN" sz="1400" dirty="0">
                <a:solidFill>
                  <a:srgbClr val="FFFFFF"/>
                </a:solidFill>
                <a:ea typeface="SimSun" pitchFamily="2" charset="-122"/>
              </a:rPr>
              <a:t>Stage IIIB/IV NSCLC</a:t>
            </a:r>
          </a:p>
          <a:p>
            <a:pPr marL="228600" indent="-228600" defTabSz="892175" eaLnBrk="0" hangingPunct="0">
              <a:spcAft>
                <a:spcPct val="30000"/>
              </a:spcAft>
              <a:buFont typeface="Arial" pitchFamily="34" charset="0"/>
              <a:buChar char="•"/>
            </a:pPr>
            <a:r>
              <a:rPr lang="en-NZ" altLang="zh-CN" sz="1400" dirty="0">
                <a:solidFill>
                  <a:srgbClr val="FFFFFF"/>
                </a:solidFill>
                <a:ea typeface="SimSun" pitchFamily="2" charset="-122"/>
              </a:rPr>
              <a:t>EGFR mutation positive </a:t>
            </a:r>
          </a:p>
          <a:p>
            <a:pPr marL="228600" indent="-228600" defTabSz="892175" eaLnBrk="0" hangingPunct="0">
              <a:spcAft>
                <a:spcPct val="30000"/>
              </a:spcAft>
              <a:buFont typeface="Arial" pitchFamily="34" charset="0"/>
              <a:buChar char="•"/>
            </a:pPr>
            <a:r>
              <a:rPr lang="en-NZ" altLang="zh-CN" sz="1400" dirty="0">
                <a:solidFill>
                  <a:srgbClr val="FFFFFF"/>
                </a:solidFill>
                <a:ea typeface="SimSun" pitchFamily="2" charset="-122"/>
              </a:rPr>
              <a:t>WHO PS 0–1</a:t>
            </a:r>
          </a:p>
          <a:p>
            <a:pPr marL="228600" indent="-228600" defTabSz="892175" eaLnBrk="0" hangingPunct="0">
              <a:spcAft>
                <a:spcPct val="30000"/>
              </a:spcAft>
              <a:buFont typeface="Arial" pitchFamily="34" charset="0"/>
              <a:buChar char="•"/>
            </a:pPr>
            <a:r>
              <a:rPr lang="en-NZ" altLang="zh-CN" sz="1400" dirty="0">
                <a:solidFill>
                  <a:srgbClr val="FFFFFF"/>
                </a:solidFill>
                <a:ea typeface="SimSun" pitchFamily="2" charset="-122"/>
              </a:rPr>
              <a:t>Achieved response* with first-line gefitinib</a:t>
            </a:r>
          </a:p>
          <a:p>
            <a:pPr marL="228600" indent="-228600" defTabSz="892175" eaLnBrk="0" hangingPunct="0">
              <a:spcAft>
                <a:spcPct val="30000"/>
              </a:spcAft>
              <a:buFont typeface="Arial" pitchFamily="34" charset="0"/>
              <a:buChar char="•"/>
            </a:pPr>
            <a:r>
              <a:rPr lang="en-NZ" altLang="zh-CN" sz="1400" dirty="0">
                <a:solidFill>
                  <a:srgbClr val="FFFFFF"/>
                </a:solidFill>
                <a:ea typeface="SimSun" pitchFamily="2" charset="-122"/>
              </a:rPr>
              <a:t>PD &lt;4 weeks prior to study</a:t>
            </a:r>
          </a:p>
          <a:p>
            <a:pPr defTabSz="892175" eaLnBrk="0" hangingPunct="0">
              <a:spcAft>
                <a:spcPct val="30000"/>
              </a:spcAft>
            </a:pPr>
            <a:r>
              <a:rPr lang="en-NZ" altLang="zh-CN" sz="1400" dirty="0">
                <a:solidFill>
                  <a:srgbClr val="FFFFFF"/>
                </a:solidFill>
                <a:ea typeface="SimSun" pitchFamily="2" charset="-122"/>
              </a:rPr>
              <a:t>(n=265)</a:t>
            </a:r>
          </a:p>
        </p:txBody>
      </p:sp>
      <p:sp>
        <p:nvSpPr>
          <p:cNvPr id="39" name="AutoShape 12"/>
          <p:cNvSpPr>
            <a:spLocks noChangeArrowheads="1"/>
          </p:cNvSpPr>
          <p:nvPr/>
        </p:nvSpPr>
        <p:spPr bwMode="auto">
          <a:xfrm>
            <a:off x="4865309" y="4169000"/>
            <a:ext cx="2785169" cy="1195995"/>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dirty="0">
                <a:solidFill>
                  <a:srgbClr val="FFFFFF"/>
                </a:solidFill>
                <a:ea typeface="SimSun" pitchFamily="2" charset="-122"/>
              </a:rPr>
              <a:t>Placebo + </a:t>
            </a:r>
          </a:p>
          <a:p>
            <a:pPr algn="ctr" defTabSz="892175" eaLnBrk="0" hangingPunct="0"/>
            <a:r>
              <a:rPr lang="en-GB" altLang="zh-CN" sz="1400" dirty="0" err="1">
                <a:solidFill>
                  <a:srgbClr val="FFFFFF"/>
                </a:solidFill>
                <a:ea typeface="SimSun" pitchFamily="2" charset="-122"/>
              </a:rPr>
              <a:t>cisplatin</a:t>
            </a:r>
            <a:r>
              <a:rPr lang="en-GB" altLang="zh-CN" sz="1400" dirty="0">
                <a:solidFill>
                  <a:srgbClr val="FFFFFF"/>
                </a:solidFill>
                <a:ea typeface="SimSun" pitchFamily="2" charset="-122"/>
              </a:rPr>
              <a:t> 75 mg/m</a:t>
            </a:r>
            <a:r>
              <a:rPr lang="en-GB" altLang="zh-CN" sz="1400" baseline="30000" dirty="0">
                <a:solidFill>
                  <a:srgbClr val="FFFFFF"/>
                </a:solidFill>
                <a:ea typeface="SimSun" pitchFamily="2" charset="-122"/>
              </a:rPr>
              <a:t>2</a:t>
            </a:r>
            <a:r>
              <a:rPr lang="en-GB" altLang="zh-CN" sz="1400" dirty="0">
                <a:solidFill>
                  <a:srgbClr val="FFFFFF"/>
                </a:solidFill>
                <a:ea typeface="SimSun" pitchFamily="2" charset="-122"/>
              </a:rPr>
              <a:t> + </a:t>
            </a:r>
            <a:r>
              <a:rPr lang="en-GB" altLang="zh-CN" sz="1400" dirty="0" err="1">
                <a:solidFill>
                  <a:srgbClr val="FFFFFF"/>
                </a:solidFill>
                <a:ea typeface="SimSun" pitchFamily="2" charset="-122"/>
              </a:rPr>
              <a:t>pemetrexed</a:t>
            </a:r>
            <a:r>
              <a:rPr lang="en-GB" altLang="zh-CN" sz="1400" dirty="0">
                <a:solidFill>
                  <a:srgbClr val="FFFFFF"/>
                </a:solidFill>
                <a:ea typeface="SimSun" pitchFamily="2" charset="-122"/>
              </a:rPr>
              <a:t> 500 mg/m</a:t>
            </a:r>
            <a:r>
              <a:rPr lang="en-GB" altLang="zh-CN" sz="1400" baseline="30000" dirty="0">
                <a:solidFill>
                  <a:srgbClr val="FFFFFF"/>
                </a:solidFill>
                <a:ea typeface="SimSun" pitchFamily="2" charset="-122"/>
              </a:rPr>
              <a:t>2</a:t>
            </a:r>
            <a:r>
              <a:rPr lang="en-GB" altLang="zh-CN" sz="1400" dirty="0">
                <a:solidFill>
                  <a:srgbClr val="FFFFFF"/>
                </a:solidFill>
                <a:ea typeface="SimSun" pitchFamily="2" charset="-122"/>
              </a:rPr>
              <a:t> </a:t>
            </a:r>
          </a:p>
          <a:p>
            <a:pPr algn="ctr" defTabSz="892175" eaLnBrk="0" hangingPunct="0"/>
            <a:r>
              <a:rPr lang="en-GB" altLang="zh-CN" sz="1400" dirty="0">
                <a:solidFill>
                  <a:srgbClr val="FFFFFF"/>
                </a:solidFill>
                <a:ea typeface="SimSun" pitchFamily="2" charset="-122"/>
              </a:rPr>
              <a:t>up to 6 cycles </a:t>
            </a:r>
          </a:p>
          <a:p>
            <a:pPr algn="ctr" defTabSz="892175" eaLnBrk="0" hangingPunct="0"/>
            <a:r>
              <a:rPr lang="en-GB" altLang="zh-CN" sz="1400" dirty="0">
                <a:solidFill>
                  <a:srgbClr val="FFFFFF"/>
                </a:solidFill>
                <a:ea typeface="SimSun" pitchFamily="2" charset="-122"/>
              </a:rPr>
              <a:t>(n=132)</a:t>
            </a:r>
          </a:p>
        </p:txBody>
      </p:sp>
      <p:sp>
        <p:nvSpPr>
          <p:cNvPr id="40" name="AutoShape 8"/>
          <p:cNvSpPr>
            <a:spLocks noChangeArrowheads="1"/>
          </p:cNvSpPr>
          <p:nvPr/>
        </p:nvSpPr>
        <p:spPr bwMode="auto">
          <a:xfrm>
            <a:off x="4865310" y="2389926"/>
            <a:ext cx="2785170" cy="1195996"/>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400" dirty="0" err="1">
                <a:solidFill>
                  <a:srgbClr val="FFFFFF"/>
                </a:solidFill>
                <a:ea typeface="SimSun" pitchFamily="2" charset="-122"/>
              </a:rPr>
              <a:t>Gefitinib</a:t>
            </a:r>
            <a:r>
              <a:rPr lang="en-GB" altLang="zh-CN" sz="1400" dirty="0">
                <a:solidFill>
                  <a:srgbClr val="FFFFFF"/>
                </a:solidFill>
                <a:ea typeface="SimSun" pitchFamily="2" charset="-122"/>
              </a:rPr>
              <a:t> 250 mg + </a:t>
            </a:r>
          </a:p>
          <a:p>
            <a:pPr algn="ctr" defTabSz="892175" eaLnBrk="0" hangingPunct="0"/>
            <a:r>
              <a:rPr lang="en-GB" altLang="zh-CN" sz="1400" dirty="0" err="1">
                <a:solidFill>
                  <a:srgbClr val="FFFFFF"/>
                </a:solidFill>
                <a:ea typeface="SimSun" pitchFamily="2" charset="-122"/>
              </a:rPr>
              <a:t>cisplatin</a:t>
            </a:r>
            <a:r>
              <a:rPr lang="en-GB" altLang="zh-CN" sz="1400" dirty="0">
                <a:solidFill>
                  <a:srgbClr val="FFFFFF"/>
                </a:solidFill>
                <a:ea typeface="SimSun" pitchFamily="2" charset="-122"/>
              </a:rPr>
              <a:t> 75 mg/m</a:t>
            </a:r>
            <a:r>
              <a:rPr lang="en-GB" altLang="zh-CN" sz="1400" baseline="30000" dirty="0">
                <a:solidFill>
                  <a:srgbClr val="FFFFFF"/>
                </a:solidFill>
                <a:ea typeface="SimSun" pitchFamily="2" charset="-122"/>
              </a:rPr>
              <a:t>2</a:t>
            </a:r>
            <a:r>
              <a:rPr lang="en-GB" altLang="zh-CN" sz="1400" dirty="0">
                <a:solidFill>
                  <a:srgbClr val="FFFFFF"/>
                </a:solidFill>
                <a:ea typeface="SimSun" pitchFamily="2" charset="-122"/>
              </a:rPr>
              <a:t> + </a:t>
            </a:r>
            <a:r>
              <a:rPr lang="en-GB" altLang="zh-CN" sz="1400" dirty="0" err="1">
                <a:solidFill>
                  <a:srgbClr val="FFFFFF"/>
                </a:solidFill>
                <a:ea typeface="SimSun" pitchFamily="2" charset="-122"/>
              </a:rPr>
              <a:t>pemetrexed</a:t>
            </a:r>
            <a:r>
              <a:rPr lang="en-GB" altLang="zh-CN" sz="1400" dirty="0">
                <a:solidFill>
                  <a:srgbClr val="FFFFFF"/>
                </a:solidFill>
                <a:ea typeface="SimSun" pitchFamily="2" charset="-122"/>
              </a:rPr>
              <a:t> 500 mg/m</a:t>
            </a:r>
            <a:r>
              <a:rPr lang="en-GB" altLang="zh-CN" sz="1400" baseline="30000" dirty="0">
                <a:solidFill>
                  <a:srgbClr val="FFFFFF"/>
                </a:solidFill>
                <a:ea typeface="SimSun" pitchFamily="2" charset="-122"/>
              </a:rPr>
              <a:t>2</a:t>
            </a:r>
            <a:r>
              <a:rPr lang="en-GB" altLang="zh-CN" sz="1400" dirty="0">
                <a:solidFill>
                  <a:srgbClr val="FFFFFF"/>
                </a:solidFill>
                <a:ea typeface="SimSun" pitchFamily="2" charset="-122"/>
              </a:rPr>
              <a:t> </a:t>
            </a:r>
          </a:p>
          <a:p>
            <a:pPr algn="ctr" defTabSz="892175" eaLnBrk="0" hangingPunct="0"/>
            <a:r>
              <a:rPr lang="en-GB" altLang="zh-CN" sz="1400" dirty="0">
                <a:solidFill>
                  <a:srgbClr val="FFFFFF"/>
                </a:solidFill>
                <a:ea typeface="SimSun" pitchFamily="2" charset="-122"/>
              </a:rPr>
              <a:t>up to 6 cycles </a:t>
            </a:r>
          </a:p>
          <a:p>
            <a:pPr algn="ctr" defTabSz="892175" eaLnBrk="0" hangingPunct="0"/>
            <a:r>
              <a:rPr lang="en-GB" altLang="zh-CN" sz="1400" dirty="0">
                <a:solidFill>
                  <a:srgbClr val="FFFFFF"/>
                </a:solidFill>
                <a:ea typeface="SimSun" pitchFamily="2" charset="-122"/>
              </a:rPr>
              <a:t>(n=133)</a:t>
            </a:r>
          </a:p>
        </p:txBody>
      </p:sp>
      <p:sp>
        <p:nvSpPr>
          <p:cNvPr id="27" name="Text Box 5"/>
          <p:cNvSpPr txBox="1">
            <a:spLocks noChangeArrowheads="1"/>
          </p:cNvSpPr>
          <p:nvPr/>
        </p:nvSpPr>
        <p:spPr bwMode="auto">
          <a:xfrm>
            <a:off x="231775" y="6474897"/>
            <a:ext cx="412686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a:t>*CR/PR ≥4 months or SD &gt;6 months</a:t>
            </a:r>
          </a:p>
        </p:txBody>
      </p:sp>
    </p:spTree>
    <p:custDataLst>
      <p:tags r:id="rId1"/>
    </p:custDataLst>
    <p:extLst>
      <p:ext uri="{BB962C8B-B14F-4D97-AF65-F5344CB8AC3E}">
        <p14:creationId xmlns:p14="http://schemas.microsoft.com/office/powerpoint/2010/main" val="739361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a:t>167O: </a:t>
            </a:r>
            <a:r>
              <a:rPr lang="en-NZ" sz="1800"/>
              <a:t>Prognostic and predictive biomarkers for ACT (adjuvant chemotherapy) in resected non-small cell lung cancer (R-NSCLC): LACE-Bio </a:t>
            </a:r>
            <a:br>
              <a:rPr lang="en-NZ" sz="1800"/>
            </a:br>
            <a:r>
              <a:rPr lang="en-NZ" sz="1800"/>
              <a:t>– Seymour LK et al</a:t>
            </a:r>
            <a:endParaRPr lang="en-GB" sz="1800" dirty="0"/>
          </a:p>
        </p:txBody>
      </p:sp>
      <p:sp>
        <p:nvSpPr>
          <p:cNvPr id="5123" name="Rectangle 3"/>
          <p:cNvSpPr>
            <a:spLocks noGrp="1" noChangeArrowheads="1"/>
          </p:cNvSpPr>
          <p:nvPr>
            <p:ph type="body" idx="1"/>
          </p:nvPr>
        </p:nvSpPr>
        <p:spPr>
          <a:xfrm>
            <a:off x="228600" y="1320800"/>
            <a:ext cx="8666018" cy="5308600"/>
          </a:xfrm>
        </p:spPr>
        <p:txBody>
          <a:bodyPr/>
          <a:lstStyle/>
          <a:p>
            <a:pPr>
              <a:spcAft>
                <a:spcPts val="300"/>
              </a:spcAft>
            </a:pPr>
            <a:r>
              <a:rPr lang="en-GB" sz="1800" b="1" dirty="0"/>
              <a:t>Study objective</a:t>
            </a:r>
          </a:p>
          <a:p>
            <a:pPr lvl="1">
              <a:spcAft>
                <a:spcPts val="300"/>
              </a:spcAft>
            </a:pPr>
            <a:r>
              <a:rPr lang="en-GB" sz="1800" dirty="0"/>
              <a:t>To identify predictive and prognostic biomarkers of overall survival for adjuvant chemotherapy in resected NSCLC</a:t>
            </a:r>
          </a:p>
          <a:p>
            <a:pPr>
              <a:spcAft>
                <a:spcPts val="300"/>
              </a:spcAft>
            </a:pPr>
            <a:r>
              <a:rPr lang="en-GB" sz="1800" b="1" dirty="0"/>
              <a:t>Study design</a:t>
            </a:r>
          </a:p>
          <a:p>
            <a:pPr lvl="1">
              <a:spcAft>
                <a:spcPts val="300"/>
              </a:spcAft>
            </a:pPr>
            <a:r>
              <a:rPr lang="en-NZ" sz="1800" dirty="0"/>
              <a:t>Data from LACE-Bio (which is based on the LACE meta-analysis project), a </a:t>
            </a:r>
            <a:br>
              <a:rPr lang="en-NZ" sz="1800" dirty="0"/>
            </a:br>
            <a:r>
              <a:rPr lang="en-NZ" sz="1800" dirty="0"/>
              <a:t>fully annotated database and tissue bank (comprising ~1500 samples) from </a:t>
            </a:r>
            <a:br>
              <a:rPr lang="en-NZ" sz="1800" dirty="0"/>
            </a:br>
            <a:r>
              <a:rPr lang="en-NZ" sz="1800" dirty="0"/>
              <a:t>4 randomised trials, was used to compare adjuvant chemotherapy with </a:t>
            </a:r>
            <a:br>
              <a:rPr lang="en-NZ" sz="1800" dirty="0"/>
            </a:br>
            <a:r>
              <a:rPr lang="en-NZ" sz="1800" dirty="0"/>
              <a:t>non-treated control</a:t>
            </a:r>
          </a:p>
          <a:p>
            <a:pPr lvl="1">
              <a:spcAft>
                <a:spcPts val="300"/>
              </a:spcAft>
            </a:pPr>
            <a:r>
              <a:rPr lang="en-NZ" sz="1800" dirty="0" err="1"/>
              <a:t>Immunohistochemical</a:t>
            </a:r>
            <a:r>
              <a:rPr lang="en-NZ" sz="1800" dirty="0"/>
              <a:t> (including </a:t>
            </a:r>
            <a:r>
              <a:rPr lang="en-NZ" sz="1800" dirty="0" err="1"/>
              <a:t>hematoxylin</a:t>
            </a:r>
            <a:r>
              <a:rPr lang="en-NZ" sz="1800" dirty="0"/>
              <a:t> and eosin [H/E], </a:t>
            </a:r>
            <a:r>
              <a:rPr lang="en-NZ" sz="1800" dirty="0" err="1"/>
              <a:t>histochemical</a:t>
            </a:r>
            <a:r>
              <a:rPr lang="en-NZ" sz="1800" dirty="0"/>
              <a:t>) biomarkers of prognostic/predictive significance from one trial were cross-validated in the three other trials</a:t>
            </a:r>
          </a:p>
          <a:p>
            <a:pPr lvl="2">
              <a:spcAft>
                <a:spcPts val="300"/>
              </a:spcAft>
            </a:pPr>
            <a:r>
              <a:rPr lang="en-NZ" sz="1800" dirty="0"/>
              <a:t>A pooled analysis combining all 4 trials was performed when only a trend for such effects was observed </a:t>
            </a:r>
          </a:p>
          <a:p>
            <a:pPr>
              <a:spcAft>
                <a:spcPts val="300"/>
              </a:spcAft>
            </a:pPr>
            <a:r>
              <a:rPr lang="en-GB" sz="1800" b="1" dirty="0"/>
              <a:t>Key results</a:t>
            </a:r>
          </a:p>
          <a:p>
            <a:pPr lvl="1">
              <a:spcAft>
                <a:spcPts val="300"/>
              </a:spcAft>
            </a:pPr>
            <a:r>
              <a:rPr lang="en-NZ" sz="1800" dirty="0"/>
              <a:t>While a number of biomarkers were identified in single studies that could have predictive or prognostic value, cross-validation with the other studies did not confirm the utility of the majority of markers (see table on next slide)</a:t>
            </a:r>
            <a:endParaRPr lang="en-GB" sz="1800" dirty="0">
              <a:solidFill>
                <a:srgbClr val="363636"/>
              </a:solidFill>
            </a:endParaRPr>
          </a:p>
        </p:txBody>
      </p:sp>
      <p:sp>
        <p:nvSpPr>
          <p:cNvPr id="5124" name="Text Box 4"/>
          <p:cNvSpPr txBox="1">
            <a:spLocks noChangeArrowheads="1"/>
          </p:cNvSpPr>
          <p:nvPr/>
        </p:nvSpPr>
        <p:spPr bwMode="auto">
          <a:xfrm>
            <a:off x="5004445" y="6474897"/>
            <a:ext cx="391889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a:t>Seymour </a:t>
            </a:r>
            <a:r>
              <a:rPr lang="en-GB" sz="1200" dirty="0">
                <a:solidFill>
                  <a:srgbClr val="363636"/>
                </a:solidFill>
              </a:rPr>
              <a:t>et 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167O</a:t>
            </a:r>
            <a:endParaRPr lang="en-GB" sz="1200" dirty="0"/>
          </a:p>
        </p:txBody>
      </p:sp>
      <p:sp>
        <p:nvSpPr>
          <p:cNvPr id="5125" name="Text Box 5"/>
          <p:cNvSpPr txBox="1">
            <a:spLocks noChangeArrowheads="1"/>
          </p:cNvSpPr>
          <p:nvPr/>
        </p:nvSpPr>
        <p:spPr bwMode="auto">
          <a:xfrm>
            <a:off x="231775" y="6474897"/>
            <a:ext cx="293304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a:t>LACE, Lung Adjuvant Cisplatin Evaluation </a:t>
            </a:r>
          </a:p>
        </p:txBody>
      </p:sp>
    </p:spTree>
    <p:custDataLst>
      <p:tags r:id="rId1"/>
    </p:custDataLst>
    <p:extLst>
      <p:ext uri="{BB962C8B-B14F-4D97-AF65-F5344CB8AC3E}">
        <p14:creationId xmlns:p14="http://schemas.microsoft.com/office/powerpoint/2010/main" val="1189637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NZ" sz="1800" dirty="0"/>
              <a:t>LBA2_PR: Gefitinib/chemotherapy vs chemotherapy in epidermal growth factor receptor (EGFR) mutation-positive non-small-cell lung cancer (NSCLC) after progression on first-line gefitinib: The phase III, randomised IMPRESS study </a:t>
            </a:r>
            <a:br>
              <a:rPr lang="en-NZ" sz="1800" dirty="0"/>
            </a:br>
            <a:r>
              <a:rPr lang="en-NZ" sz="1800" dirty="0"/>
              <a:t>– </a:t>
            </a:r>
            <a:r>
              <a:rPr lang="en-NZ" sz="1800" dirty="0" err="1"/>
              <a:t>Mok</a:t>
            </a:r>
            <a:r>
              <a:rPr lang="en-NZ" sz="1800" dirty="0"/>
              <a:t> T et al</a:t>
            </a:r>
            <a:endParaRPr lang="en-GB" sz="1800" dirty="0"/>
          </a:p>
        </p:txBody>
      </p:sp>
      <p:sp>
        <p:nvSpPr>
          <p:cNvPr id="5123" name="Rectangle 3"/>
          <p:cNvSpPr>
            <a:spLocks noGrp="1" noChangeArrowheads="1"/>
          </p:cNvSpPr>
          <p:nvPr>
            <p:ph type="body" idx="1"/>
          </p:nvPr>
        </p:nvSpPr>
        <p:spPr/>
        <p:txBody>
          <a:bodyPr/>
          <a:lstStyle/>
          <a:p>
            <a:pPr>
              <a:spcAft>
                <a:spcPts val="300"/>
              </a:spcAft>
            </a:pPr>
            <a:r>
              <a:rPr lang="en-GB" sz="1800" b="1" dirty="0"/>
              <a:t>Key results</a:t>
            </a:r>
          </a:p>
          <a:p>
            <a:pPr lvl="1">
              <a:spcAft>
                <a:spcPts val="300"/>
              </a:spcAft>
            </a:pPr>
            <a:r>
              <a:rPr lang="en-NZ" sz="1800" dirty="0"/>
              <a:t>No statistically significant improvement in PFS with continuation of gefitinib; </a:t>
            </a:r>
            <a:br>
              <a:rPr lang="en-NZ" sz="1800" dirty="0"/>
            </a:br>
            <a:r>
              <a:rPr lang="en-NZ" sz="1800" dirty="0"/>
              <a:t>OS in favour of placebo arm but analysis was immature</a:t>
            </a:r>
          </a:p>
        </p:txBody>
      </p:sp>
      <p:sp>
        <p:nvSpPr>
          <p:cNvPr id="5124" name="Text Box 4"/>
          <p:cNvSpPr txBox="1">
            <a:spLocks noChangeArrowheads="1"/>
          </p:cNvSpPr>
          <p:nvPr/>
        </p:nvSpPr>
        <p:spPr bwMode="auto">
          <a:xfrm>
            <a:off x="4986811" y="6474897"/>
            <a:ext cx="393652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err="1">
                <a:solidFill>
                  <a:srgbClr val="363636"/>
                </a:solidFill>
                <a:latin typeface="Arial" charset="0"/>
                <a:cs typeface="Arial" charset="0"/>
              </a:rPr>
              <a:t>Mok</a:t>
            </a:r>
            <a:r>
              <a:rPr lang="en-NZ" sz="1200" dirty="0">
                <a:solidFill>
                  <a:srgbClr val="363636"/>
                </a:solidFill>
                <a:latin typeface="Arial" charset="0"/>
                <a:cs typeface="Arial" charset="0"/>
              </a:rPr>
              <a:t> </a:t>
            </a:r>
            <a:r>
              <a:rPr lang="en-GB" sz="1200" dirty="0">
                <a:solidFill>
                  <a:srgbClr val="363636"/>
                </a:solidFill>
                <a:latin typeface="Arial" charset="0"/>
                <a:cs typeface="Arial" charset="0"/>
              </a:rPr>
              <a:t>et al. </a:t>
            </a:r>
            <a:r>
              <a:rPr lang="en-GB" sz="1200" dirty="0">
                <a:solidFill>
                  <a:srgbClr val="363636"/>
                </a:solidFill>
              </a:rPr>
              <a:t>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latin typeface="Arial" charset="0"/>
                <a:cs typeface="Arial" charset="0"/>
              </a:rPr>
              <a:t>abstr</a:t>
            </a:r>
            <a:r>
              <a:rPr lang="en-GB" sz="1200" dirty="0">
                <a:solidFill>
                  <a:srgbClr val="363636"/>
                </a:solidFill>
                <a:latin typeface="Arial" charset="0"/>
                <a:cs typeface="Arial" charset="0"/>
              </a:rPr>
              <a:t> LBA2_PR</a:t>
            </a:r>
          </a:p>
        </p:txBody>
      </p:sp>
      <p:graphicFrame>
        <p:nvGraphicFramePr>
          <p:cNvPr id="74" name="Table 73"/>
          <p:cNvGraphicFramePr>
            <a:graphicFrameLocks noGrp="1"/>
          </p:cNvGraphicFramePr>
          <p:nvPr>
            <p:extLst>
              <p:ext uri="{D42A27DB-BD31-4B8C-83A1-F6EECF244321}">
                <p14:modId xmlns:p14="http://schemas.microsoft.com/office/powerpoint/2010/main" val="2416305475"/>
              </p:ext>
            </p:extLst>
          </p:nvPr>
        </p:nvGraphicFramePr>
        <p:xfrm>
          <a:off x="6800850" y="2704392"/>
          <a:ext cx="2154237" cy="822960"/>
        </p:xfrm>
        <a:graphic>
          <a:graphicData uri="http://schemas.openxmlformats.org/drawingml/2006/table">
            <a:tbl>
              <a:tblPr firstRow="1" bandRow="1">
                <a:tableStyleId>{5C22544A-7EE6-4342-B048-85BDC9FD1C3A}</a:tableStyleId>
              </a:tblPr>
              <a:tblGrid>
                <a:gridCol w="805497">
                  <a:extLst>
                    <a:ext uri="{9D8B030D-6E8A-4147-A177-3AD203B41FA5}">
                      <a16:colId xmlns:a16="http://schemas.microsoft.com/office/drawing/2014/main" val="20000"/>
                    </a:ext>
                  </a:extLst>
                </a:gridCol>
                <a:gridCol w="703592">
                  <a:extLst>
                    <a:ext uri="{9D8B030D-6E8A-4147-A177-3AD203B41FA5}">
                      <a16:colId xmlns:a16="http://schemas.microsoft.com/office/drawing/2014/main" val="20001"/>
                    </a:ext>
                  </a:extLst>
                </a:gridCol>
                <a:gridCol w="645148">
                  <a:extLst>
                    <a:ext uri="{9D8B030D-6E8A-4147-A177-3AD203B41FA5}">
                      <a16:colId xmlns:a16="http://schemas.microsoft.com/office/drawing/2014/main" val="20002"/>
                    </a:ext>
                  </a:extLst>
                </a:gridCol>
              </a:tblGrid>
              <a:tr h="236193">
                <a:tc>
                  <a:txBody>
                    <a:bodyPr/>
                    <a:lstStyle/>
                    <a:p>
                      <a:endParaRPr lang="en-GB" sz="900" b="0" dirty="0">
                        <a:solidFill>
                          <a:schemeClr val="tx1"/>
                        </a:solidFill>
                      </a:endParaRP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b="0" dirty="0" err="1">
                          <a:solidFill>
                            <a:schemeClr val="tx1"/>
                          </a:solidFill>
                        </a:rPr>
                        <a:t>Gefitinib</a:t>
                      </a:r>
                      <a:r>
                        <a:rPr lang="en-GB" sz="900" b="0" dirty="0">
                          <a:solidFill>
                            <a:schemeClr val="tx1"/>
                          </a:solidFill>
                        </a:rPr>
                        <a:t> (n=133)</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b="0" dirty="0">
                          <a:solidFill>
                            <a:schemeClr val="tx1"/>
                          </a:solidFill>
                        </a:rPr>
                        <a:t>Placebo (n=132)</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8998">
                <a:tc>
                  <a:txBody>
                    <a:bodyPr/>
                    <a:lstStyle/>
                    <a:p>
                      <a:pPr marL="0" indent="0"/>
                      <a:r>
                        <a:rPr lang="en-GB" sz="900" dirty="0">
                          <a:solidFill>
                            <a:schemeClr val="tx1"/>
                          </a:solidFill>
                        </a:rPr>
                        <a:t>Median OS, months</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900" dirty="0">
                          <a:solidFill>
                            <a:schemeClr val="tx1"/>
                          </a:solidFill>
                        </a:rPr>
                        <a:t>14.8</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900" dirty="0">
                          <a:solidFill>
                            <a:schemeClr val="tx1"/>
                          </a:solidFill>
                        </a:rPr>
                        <a:t>17.2</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8998">
                <a:tc>
                  <a:txBody>
                    <a:bodyPr/>
                    <a:lstStyle/>
                    <a:p>
                      <a:pPr marL="0" indent="0"/>
                      <a:r>
                        <a:rPr lang="en-GB" sz="900" dirty="0">
                          <a:solidFill>
                            <a:schemeClr val="tx1"/>
                          </a:solidFill>
                        </a:rPr>
                        <a:t>Number of events, n (%)</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a:solidFill>
                            <a:schemeClr val="tx1"/>
                          </a:solidFill>
                        </a:rPr>
                        <a:t>50 (37.6)</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a:solidFill>
                            <a:schemeClr val="tx1"/>
                          </a:solidFill>
                        </a:rPr>
                        <a:t>37 (28.0)</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96" name="Group 95"/>
          <p:cNvGrpSpPr/>
          <p:nvPr/>
        </p:nvGrpSpPr>
        <p:grpSpPr>
          <a:xfrm>
            <a:off x="4493619" y="2310704"/>
            <a:ext cx="4138574" cy="4091945"/>
            <a:chOff x="4572000" y="2310704"/>
            <a:chExt cx="4138574" cy="4091945"/>
          </a:xfrm>
        </p:grpSpPr>
        <p:sp>
          <p:nvSpPr>
            <p:cNvPr id="12" name="Rectangle 11"/>
            <p:cNvSpPr/>
            <p:nvPr/>
          </p:nvSpPr>
          <p:spPr>
            <a:xfrm>
              <a:off x="5803157" y="2310704"/>
              <a:ext cx="2045753" cy="338554"/>
            </a:xfrm>
            <a:prstGeom prst="rect">
              <a:avLst/>
            </a:prstGeom>
          </p:spPr>
          <p:txBody>
            <a:bodyPr wrap="none">
              <a:spAutoFit/>
            </a:bodyPr>
            <a:lstStyle/>
            <a:p>
              <a:pPr algn="ctr" defTabSz="914400" fontAlgn="base">
                <a:spcBef>
                  <a:spcPct val="0"/>
                </a:spcBef>
                <a:spcAft>
                  <a:spcPct val="0"/>
                </a:spcAft>
              </a:pPr>
              <a:r>
                <a:rPr lang="en-GB" sz="1600" b="1" dirty="0">
                  <a:solidFill>
                    <a:srgbClr val="363636"/>
                  </a:solidFill>
                  <a:latin typeface="Arial" charset="0"/>
                  <a:cs typeface="Arial" charset="0"/>
                </a:rPr>
                <a:t>OS (33% of events)</a:t>
              </a:r>
            </a:p>
          </p:txBody>
        </p:sp>
        <p:sp>
          <p:nvSpPr>
            <p:cNvPr id="19" name="TextBox 18"/>
            <p:cNvSpPr txBox="1"/>
            <p:nvPr/>
          </p:nvSpPr>
          <p:spPr>
            <a:xfrm>
              <a:off x="4894005" y="2312304"/>
              <a:ext cx="433132" cy="3453253"/>
            </a:xfrm>
            <a:prstGeom prst="rect">
              <a:avLst/>
            </a:prstGeom>
            <a:noFill/>
          </p:spPr>
          <p:txBody>
            <a:bodyPr wrap="none" rtlCol="0">
              <a:spAutoFit/>
            </a:bodyPr>
            <a:lstStyle/>
            <a:p>
              <a:pPr algn="r">
                <a:lnSpc>
                  <a:spcPct val="257000"/>
                </a:lnSpc>
              </a:pPr>
              <a:r>
                <a:rPr lang="en-GB" sz="1400" dirty="0">
                  <a:latin typeface="Arial" panose="020B0604020202020204" pitchFamily="34" charset="0"/>
                  <a:cs typeface="Arial" panose="020B0604020202020204" pitchFamily="34" charset="0"/>
                </a:rPr>
                <a:t>1.0</a:t>
              </a:r>
            </a:p>
            <a:p>
              <a:pPr algn="r">
                <a:lnSpc>
                  <a:spcPct val="257000"/>
                </a:lnSpc>
              </a:pPr>
              <a:r>
                <a:rPr lang="en-GB" sz="1400" dirty="0">
                  <a:latin typeface="Arial" panose="020B0604020202020204" pitchFamily="34" charset="0"/>
                  <a:cs typeface="Arial" panose="020B0604020202020204" pitchFamily="34" charset="0"/>
                </a:rPr>
                <a:t>0.8</a:t>
              </a:r>
            </a:p>
            <a:p>
              <a:pPr algn="r">
                <a:lnSpc>
                  <a:spcPct val="257000"/>
                </a:lnSpc>
              </a:pPr>
              <a:r>
                <a:rPr lang="en-GB" sz="1400" dirty="0">
                  <a:latin typeface="Arial" panose="020B0604020202020204" pitchFamily="34" charset="0"/>
                  <a:cs typeface="Arial" panose="020B0604020202020204" pitchFamily="34" charset="0"/>
                </a:rPr>
                <a:t>0.6</a:t>
              </a:r>
            </a:p>
            <a:p>
              <a:pPr algn="r">
                <a:lnSpc>
                  <a:spcPct val="257000"/>
                </a:lnSpc>
              </a:pPr>
              <a:r>
                <a:rPr lang="en-GB" sz="1400" dirty="0">
                  <a:latin typeface="Arial" panose="020B0604020202020204" pitchFamily="34" charset="0"/>
                  <a:cs typeface="Arial" panose="020B0604020202020204" pitchFamily="34" charset="0"/>
                </a:rPr>
                <a:t>0.4</a:t>
              </a:r>
            </a:p>
            <a:p>
              <a:pPr algn="r">
                <a:lnSpc>
                  <a:spcPct val="257000"/>
                </a:lnSpc>
              </a:pPr>
              <a:r>
                <a:rPr lang="en-GB" sz="1400" dirty="0">
                  <a:latin typeface="Arial" panose="020B0604020202020204" pitchFamily="34" charset="0"/>
                  <a:cs typeface="Arial" panose="020B0604020202020204" pitchFamily="34" charset="0"/>
                </a:rPr>
                <a:t>0.2</a:t>
              </a:r>
            </a:p>
            <a:p>
              <a:pPr algn="r">
                <a:lnSpc>
                  <a:spcPct val="257000"/>
                </a:lnSpc>
              </a:pPr>
              <a:r>
                <a:rPr lang="en-GB" sz="1400" dirty="0">
                  <a:latin typeface="Arial" panose="020B0604020202020204" pitchFamily="34" charset="0"/>
                  <a:cs typeface="Arial" panose="020B0604020202020204" pitchFamily="34" charset="0"/>
                </a:rPr>
                <a:t>0</a:t>
              </a:r>
            </a:p>
          </p:txBody>
        </p:sp>
        <p:sp>
          <p:nvSpPr>
            <p:cNvPr id="20" name="TextBox 19"/>
            <p:cNvSpPr txBox="1"/>
            <p:nvPr/>
          </p:nvSpPr>
          <p:spPr>
            <a:xfrm>
              <a:off x="5243303" y="5515150"/>
              <a:ext cx="3161443" cy="307777"/>
            </a:xfrm>
            <a:prstGeom prst="rect">
              <a:avLst/>
            </a:prstGeom>
            <a:noFill/>
          </p:spPr>
          <p:txBody>
            <a:bodyPr wrap="none" rtlCol="0">
              <a:spAutoFit/>
            </a:bodyPr>
            <a:lstStyle/>
            <a:p>
              <a:pPr>
                <a:tabLst>
                  <a:tab pos="254000" algn="ctr"/>
                  <a:tab pos="473075" algn="ctr"/>
                  <a:tab pos="692150" algn="ctr"/>
                  <a:tab pos="911225" algn="ctr"/>
                  <a:tab pos="1130300" algn="ctr"/>
                  <a:tab pos="1349375" algn="ctr"/>
                  <a:tab pos="1568450" algn="ctr"/>
                  <a:tab pos="1787525" algn="ctr"/>
                  <a:tab pos="2006600" algn="ctr"/>
                  <a:tab pos="2222500" algn="ctr"/>
                  <a:tab pos="2441575" algn="ctr"/>
                  <a:tab pos="2663825" algn="ctr"/>
                  <a:tab pos="2879725" algn="ctr"/>
                </a:tabLst>
              </a:pPr>
              <a:r>
                <a:rPr lang="en-GB" sz="1400" dirty="0">
                  <a:latin typeface="Arial Narrow" panose="020B0606020202030204" pitchFamily="34" charset="0"/>
                </a:rPr>
                <a:t>0	2	4	6	8	10	12	14	16	18	20	22	24	26</a:t>
              </a:r>
            </a:p>
          </p:txBody>
        </p:sp>
        <p:sp>
          <p:nvSpPr>
            <p:cNvPr id="21" name="TextBox 20"/>
            <p:cNvSpPr txBox="1"/>
            <p:nvPr/>
          </p:nvSpPr>
          <p:spPr>
            <a:xfrm>
              <a:off x="5519678" y="5736333"/>
              <a:ext cx="2702728" cy="307777"/>
            </a:xfrm>
            <a:prstGeom prst="rect">
              <a:avLst/>
            </a:prstGeom>
            <a:noFill/>
          </p:spPr>
          <p:txBody>
            <a:bodyPr wrap="none" rtlCol="0">
              <a:spAutoFit/>
            </a:bodyPr>
            <a:lstStyle/>
            <a:p>
              <a:pPr algn="ctr"/>
              <a:r>
                <a:rPr lang="en-GB" sz="1400" dirty="0"/>
                <a:t>Time of randomisation (months)</a:t>
              </a:r>
            </a:p>
          </p:txBody>
        </p:sp>
        <p:grpSp>
          <p:nvGrpSpPr>
            <p:cNvPr id="5143" name="Group 5142"/>
            <p:cNvGrpSpPr/>
            <p:nvPr/>
          </p:nvGrpSpPr>
          <p:grpSpPr>
            <a:xfrm>
              <a:off x="7819397" y="2662495"/>
              <a:ext cx="891177" cy="0"/>
              <a:chOff x="7819397" y="2662495"/>
              <a:chExt cx="891177" cy="0"/>
            </a:xfrm>
          </p:grpSpPr>
          <p:cxnSp>
            <p:nvCxnSpPr>
              <p:cNvPr id="22" name="Straight Connector 21"/>
              <p:cNvCxnSpPr/>
              <p:nvPr/>
            </p:nvCxnSpPr>
            <p:spPr>
              <a:xfrm>
                <a:off x="7819397" y="2662495"/>
                <a:ext cx="203200" cy="0"/>
              </a:xfrm>
              <a:prstGeom prst="line">
                <a:avLst/>
              </a:prstGeom>
              <a:ln w="25400">
                <a:solidFill>
                  <a:srgbClr val="2894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507374" y="2662495"/>
                <a:ext cx="203200" cy="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grpSp>
        <p:sp>
          <p:nvSpPr>
            <p:cNvPr id="73" name="TextBox 72"/>
            <p:cNvSpPr txBox="1"/>
            <p:nvPr/>
          </p:nvSpPr>
          <p:spPr>
            <a:xfrm>
              <a:off x="4572000" y="5848651"/>
              <a:ext cx="3804247" cy="553998"/>
            </a:xfrm>
            <a:prstGeom prst="rect">
              <a:avLst/>
            </a:prstGeom>
            <a:noFill/>
          </p:spPr>
          <p:txBody>
            <a:bodyPr wrap="none" rtlCol="0">
              <a:spAutoFit/>
            </a:bodyPr>
            <a:lstStyle/>
            <a:p>
              <a:pPr>
                <a:tabLst>
                  <a:tab pos="704850" algn="ctr"/>
                  <a:tab pos="927100" algn="ctr"/>
                  <a:tab pos="1143000" algn="ctr"/>
                  <a:tab pos="1365250" algn="ctr"/>
                  <a:tab pos="1581150" algn="ctr"/>
                  <a:tab pos="1803400" algn="ctr"/>
                  <a:tab pos="2019300" algn="ctr"/>
                  <a:tab pos="2235200" algn="ctr"/>
                  <a:tab pos="2463800" algn="ctr"/>
                  <a:tab pos="2673350" algn="ctr"/>
                  <a:tab pos="2889250" algn="ctr"/>
                  <a:tab pos="3111500" algn="ctr"/>
                  <a:tab pos="3327400" algn="ctr"/>
                  <a:tab pos="3549650" algn="ctr"/>
                </a:tabLst>
              </a:pPr>
              <a:r>
                <a:rPr lang="en-GB" sz="1000" dirty="0">
                  <a:latin typeface="Arial Narrow" panose="020B0606020202030204" pitchFamily="34" charset="0"/>
                </a:rPr>
                <a:t>Patients at risk</a:t>
              </a:r>
            </a:p>
            <a:p>
              <a:pPr>
                <a:tabLst>
                  <a:tab pos="704850" algn="ctr"/>
                  <a:tab pos="927100" algn="ctr"/>
                  <a:tab pos="1143000" algn="ctr"/>
                  <a:tab pos="1365250" algn="ctr"/>
                  <a:tab pos="1581150" algn="ctr"/>
                  <a:tab pos="1803400" algn="ctr"/>
                  <a:tab pos="2019300" algn="ctr"/>
                  <a:tab pos="2235200" algn="ctr"/>
                  <a:tab pos="2463800" algn="ctr"/>
                  <a:tab pos="2673350" algn="ctr"/>
                  <a:tab pos="2889250" algn="ctr"/>
                  <a:tab pos="3111500" algn="ctr"/>
                  <a:tab pos="3327400" algn="ctr"/>
                  <a:tab pos="3549650" algn="ctr"/>
                </a:tabLst>
              </a:pPr>
              <a:r>
                <a:rPr lang="en-GB" sz="1000" dirty="0" err="1">
                  <a:latin typeface="Arial Narrow" panose="020B0606020202030204" pitchFamily="34" charset="0"/>
                </a:rPr>
                <a:t>Gefitinib</a:t>
              </a:r>
              <a:r>
                <a:rPr lang="en-GB" sz="1000" dirty="0">
                  <a:latin typeface="Arial Narrow" panose="020B0606020202030204" pitchFamily="34" charset="0"/>
                </a:rPr>
                <a:t>	133	125	111	88	64	43	27	19	12	8	4	2	0	0</a:t>
              </a:r>
            </a:p>
            <a:p>
              <a:pPr>
                <a:tabLst>
                  <a:tab pos="704850" algn="ctr"/>
                  <a:tab pos="927100" algn="ctr"/>
                  <a:tab pos="1143000" algn="ctr"/>
                  <a:tab pos="1365250" algn="ctr"/>
                  <a:tab pos="1581150" algn="ctr"/>
                  <a:tab pos="1803400" algn="ctr"/>
                  <a:tab pos="2019300" algn="ctr"/>
                  <a:tab pos="2235200" algn="ctr"/>
                  <a:tab pos="2463800" algn="ctr"/>
                  <a:tab pos="2673350" algn="ctr"/>
                  <a:tab pos="2889250" algn="ctr"/>
                  <a:tab pos="3111500" algn="ctr"/>
                  <a:tab pos="3327400" algn="ctr"/>
                  <a:tab pos="3549650" algn="ctr"/>
                </a:tabLst>
              </a:pPr>
              <a:r>
                <a:rPr lang="en-GB" sz="1000" dirty="0">
                  <a:latin typeface="Arial Narrow" panose="020B0606020202030204" pitchFamily="34" charset="0"/>
                </a:rPr>
                <a:t>Placebo	132	129	119	94	76	55	39	27	16	10	7	4	2	0</a:t>
              </a:r>
            </a:p>
          </p:txBody>
        </p:sp>
        <p:grpSp>
          <p:nvGrpSpPr>
            <p:cNvPr id="5148" name="Group 5147"/>
            <p:cNvGrpSpPr/>
            <p:nvPr/>
          </p:nvGrpSpPr>
          <p:grpSpPr>
            <a:xfrm>
              <a:off x="5280759" y="2704393"/>
              <a:ext cx="2935288" cy="2828925"/>
              <a:chOff x="5280759" y="2704393"/>
              <a:chExt cx="2935288" cy="2828925"/>
            </a:xfrm>
          </p:grpSpPr>
          <p:sp>
            <p:nvSpPr>
              <p:cNvPr id="140" name="Freeform 24"/>
              <p:cNvSpPr>
                <a:spLocks/>
              </p:cNvSpPr>
              <p:nvPr/>
            </p:nvSpPr>
            <p:spPr bwMode="auto">
              <a:xfrm>
                <a:off x="5372834" y="2704393"/>
                <a:ext cx="2843213" cy="2736850"/>
              </a:xfrm>
              <a:custGeom>
                <a:avLst/>
                <a:gdLst>
                  <a:gd name="T0" fmla="*/ 0 w 1791"/>
                  <a:gd name="T1" fmla="*/ 0 h 1724"/>
                  <a:gd name="T2" fmla="*/ 0 w 1791"/>
                  <a:gd name="T3" fmla="*/ 1724 h 1724"/>
                  <a:gd name="T4" fmla="*/ 1791 w 1791"/>
                  <a:gd name="T5" fmla="*/ 1724 h 1724"/>
                </a:gdLst>
                <a:ahLst/>
                <a:cxnLst>
                  <a:cxn ang="0">
                    <a:pos x="T0" y="T1"/>
                  </a:cxn>
                  <a:cxn ang="0">
                    <a:pos x="T2" y="T3"/>
                  </a:cxn>
                  <a:cxn ang="0">
                    <a:pos x="T4" y="T5"/>
                  </a:cxn>
                </a:cxnLst>
                <a:rect l="0" t="0" r="r" b="b"/>
                <a:pathLst>
                  <a:path w="1791" h="1724">
                    <a:moveTo>
                      <a:pt x="0" y="0"/>
                    </a:moveTo>
                    <a:lnTo>
                      <a:pt x="0" y="1724"/>
                    </a:lnTo>
                    <a:lnTo>
                      <a:pt x="1791" y="1724"/>
                    </a:lnTo>
                  </a:path>
                </a:pathLst>
              </a:custGeom>
              <a:noFill/>
              <a:ln w="285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25"/>
              <p:cNvSpPr>
                <a:spLocks noChangeShapeType="1"/>
              </p:cNvSpPr>
              <p:nvPr/>
            </p:nvSpPr>
            <p:spPr bwMode="auto">
              <a:xfrm>
                <a:off x="5280759" y="2704393"/>
                <a:ext cx="9207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26"/>
              <p:cNvSpPr>
                <a:spLocks noChangeShapeType="1"/>
              </p:cNvSpPr>
              <p:nvPr/>
            </p:nvSpPr>
            <p:spPr bwMode="auto">
              <a:xfrm>
                <a:off x="5280759" y="3253668"/>
                <a:ext cx="9207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27"/>
              <p:cNvSpPr>
                <a:spLocks noChangeShapeType="1"/>
              </p:cNvSpPr>
              <p:nvPr/>
            </p:nvSpPr>
            <p:spPr bwMode="auto">
              <a:xfrm>
                <a:off x="5280759" y="3799768"/>
                <a:ext cx="9207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28"/>
              <p:cNvSpPr>
                <a:spLocks noChangeShapeType="1"/>
              </p:cNvSpPr>
              <p:nvPr/>
            </p:nvSpPr>
            <p:spPr bwMode="auto">
              <a:xfrm>
                <a:off x="5280759" y="4345868"/>
                <a:ext cx="9207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29"/>
              <p:cNvSpPr>
                <a:spLocks noChangeShapeType="1"/>
              </p:cNvSpPr>
              <p:nvPr/>
            </p:nvSpPr>
            <p:spPr bwMode="auto">
              <a:xfrm>
                <a:off x="5280759" y="4895143"/>
                <a:ext cx="9207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30"/>
              <p:cNvSpPr>
                <a:spLocks noChangeShapeType="1"/>
              </p:cNvSpPr>
              <p:nvPr/>
            </p:nvSpPr>
            <p:spPr bwMode="auto">
              <a:xfrm>
                <a:off x="5280759" y="5441243"/>
                <a:ext cx="9207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31"/>
              <p:cNvSpPr>
                <a:spLocks noChangeShapeType="1"/>
              </p:cNvSpPr>
              <p:nvPr/>
            </p:nvSpPr>
            <p:spPr bwMode="auto">
              <a:xfrm>
                <a:off x="8216046" y="5441243"/>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32"/>
              <p:cNvSpPr>
                <a:spLocks noChangeShapeType="1"/>
              </p:cNvSpPr>
              <p:nvPr/>
            </p:nvSpPr>
            <p:spPr bwMode="auto">
              <a:xfrm>
                <a:off x="7777896" y="5441243"/>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33"/>
              <p:cNvSpPr>
                <a:spLocks noChangeShapeType="1"/>
              </p:cNvSpPr>
              <p:nvPr/>
            </p:nvSpPr>
            <p:spPr bwMode="auto">
              <a:xfrm>
                <a:off x="7339746" y="5441243"/>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34"/>
              <p:cNvSpPr>
                <a:spLocks noChangeShapeType="1"/>
              </p:cNvSpPr>
              <p:nvPr/>
            </p:nvSpPr>
            <p:spPr bwMode="auto">
              <a:xfrm>
                <a:off x="6904771" y="5441243"/>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35"/>
              <p:cNvSpPr>
                <a:spLocks noChangeShapeType="1"/>
              </p:cNvSpPr>
              <p:nvPr/>
            </p:nvSpPr>
            <p:spPr bwMode="auto">
              <a:xfrm>
                <a:off x="6030059" y="5441243"/>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36"/>
              <p:cNvSpPr>
                <a:spLocks noChangeShapeType="1"/>
              </p:cNvSpPr>
              <p:nvPr/>
            </p:nvSpPr>
            <p:spPr bwMode="auto">
              <a:xfrm>
                <a:off x="7996971" y="5441243"/>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37"/>
              <p:cNvSpPr>
                <a:spLocks noChangeShapeType="1"/>
              </p:cNvSpPr>
              <p:nvPr/>
            </p:nvSpPr>
            <p:spPr bwMode="auto">
              <a:xfrm>
                <a:off x="7558821" y="5441243"/>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38"/>
              <p:cNvSpPr>
                <a:spLocks noChangeShapeType="1"/>
              </p:cNvSpPr>
              <p:nvPr/>
            </p:nvSpPr>
            <p:spPr bwMode="auto">
              <a:xfrm>
                <a:off x="7123846" y="5441243"/>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39"/>
              <p:cNvSpPr>
                <a:spLocks noChangeShapeType="1"/>
              </p:cNvSpPr>
              <p:nvPr/>
            </p:nvSpPr>
            <p:spPr bwMode="auto">
              <a:xfrm>
                <a:off x="6249134" y="5441243"/>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40"/>
              <p:cNvSpPr>
                <a:spLocks noChangeShapeType="1"/>
              </p:cNvSpPr>
              <p:nvPr/>
            </p:nvSpPr>
            <p:spPr bwMode="auto">
              <a:xfrm>
                <a:off x="5591909" y="5441243"/>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41"/>
              <p:cNvSpPr>
                <a:spLocks noChangeShapeType="1"/>
              </p:cNvSpPr>
              <p:nvPr/>
            </p:nvSpPr>
            <p:spPr bwMode="auto">
              <a:xfrm>
                <a:off x="6468209" y="5441243"/>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42"/>
              <p:cNvSpPr>
                <a:spLocks noChangeShapeType="1"/>
              </p:cNvSpPr>
              <p:nvPr/>
            </p:nvSpPr>
            <p:spPr bwMode="auto">
              <a:xfrm>
                <a:off x="6687284" y="5441243"/>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Line 43"/>
              <p:cNvSpPr>
                <a:spLocks noChangeShapeType="1"/>
              </p:cNvSpPr>
              <p:nvPr/>
            </p:nvSpPr>
            <p:spPr bwMode="auto">
              <a:xfrm>
                <a:off x="5810984" y="5441243"/>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Line 44"/>
              <p:cNvSpPr>
                <a:spLocks noChangeShapeType="1"/>
              </p:cNvSpPr>
              <p:nvPr/>
            </p:nvSpPr>
            <p:spPr bwMode="auto">
              <a:xfrm>
                <a:off x="5372834" y="5441243"/>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Freeform 45"/>
              <p:cNvSpPr>
                <a:spLocks/>
              </p:cNvSpPr>
              <p:nvPr/>
            </p:nvSpPr>
            <p:spPr bwMode="auto">
              <a:xfrm>
                <a:off x="5363309" y="2713918"/>
                <a:ext cx="2735263" cy="1651000"/>
              </a:xfrm>
              <a:custGeom>
                <a:avLst/>
                <a:gdLst>
                  <a:gd name="T0" fmla="*/ 20 w 862"/>
                  <a:gd name="T1" fmla="*/ 0 h 520"/>
                  <a:gd name="T2" fmla="*/ 62 w 862"/>
                  <a:gd name="T3" fmla="*/ 4 h 520"/>
                  <a:gd name="T4" fmla="*/ 64 w 862"/>
                  <a:gd name="T5" fmla="*/ 11 h 520"/>
                  <a:gd name="T6" fmla="*/ 72 w 862"/>
                  <a:gd name="T7" fmla="*/ 15 h 520"/>
                  <a:gd name="T8" fmla="*/ 111 w 862"/>
                  <a:gd name="T9" fmla="*/ 34 h 520"/>
                  <a:gd name="T10" fmla="*/ 115 w 862"/>
                  <a:gd name="T11" fmla="*/ 38 h 520"/>
                  <a:gd name="T12" fmla="*/ 125 w 862"/>
                  <a:gd name="T13" fmla="*/ 51 h 520"/>
                  <a:gd name="T14" fmla="*/ 147 w 862"/>
                  <a:gd name="T15" fmla="*/ 57 h 520"/>
                  <a:gd name="T16" fmla="*/ 153 w 862"/>
                  <a:gd name="T17" fmla="*/ 65 h 520"/>
                  <a:gd name="T18" fmla="*/ 158 w 862"/>
                  <a:gd name="T19" fmla="*/ 72 h 520"/>
                  <a:gd name="T20" fmla="*/ 181 w 862"/>
                  <a:gd name="T21" fmla="*/ 81 h 520"/>
                  <a:gd name="T22" fmla="*/ 185 w 862"/>
                  <a:gd name="T23" fmla="*/ 92 h 520"/>
                  <a:gd name="T24" fmla="*/ 208 w 862"/>
                  <a:gd name="T25" fmla="*/ 102 h 520"/>
                  <a:gd name="T26" fmla="*/ 216 w 862"/>
                  <a:gd name="T27" fmla="*/ 111 h 520"/>
                  <a:gd name="T28" fmla="*/ 219 w 862"/>
                  <a:gd name="T29" fmla="*/ 120 h 520"/>
                  <a:gd name="T30" fmla="*/ 248 w 862"/>
                  <a:gd name="T31" fmla="*/ 124 h 520"/>
                  <a:gd name="T32" fmla="*/ 253 w 862"/>
                  <a:gd name="T33" fmla="*/ 133 h 520"/>
                  <a:gd name="T34" fmla="*/ 261 w 862"/>
                  <a:gd name="T35" fmla="*/ 147 h 520"/>
                  <a:gd name="T36" fmla="*/ 280 w 862"/>
                  <a:gd name="T37" fmla="*/ 154 h 520"/>
                  <a:gd name="T38" fmla="*/ 298 w 862"/>
                  <a:gd name="T39" fmla="*/ 159 h 520"/>
                  <a:gd name="T40" fmla="*/ 303 w 862"/>
                  <a:gd name="T41" fmla="*/ 167 h 520"/>
                  <a:gd name="T42" fmla="*/ 313 w 862"/>
                  <a:gd name="T43" fmla="*/ 174 h 520"/>
                  <a:gd name="T44" fmla="*/ 332 w 862"/>
                  <a:gd name="T45" fmla="*/ 184 h 520"/>
                  <a:gd name="T46" fmla="*/ 342 w 862"/>
                  <a:gd name="T47" fmla="*/ 190 h 520"/>
                  <a:gd name="T48" fmla="*/ 364 w 862"/>
                  <a:gd name="T49" fmla="*/ 195 h 520"/>
                  <a:gd name="T50" fmla="*/ 372 w 862"/>
                  <a:gd name="T51" fmla="*/ 203 h 520"/>
                  <a:gd name="T52" fmla="*/ 381 w 862"/>
                  <a:gd name="T53" fmla="*/ 210 h 520"/>
                  <a:gd name="T54" fmla="*/ 387 w 862"/>
                  <a:gd name="T55" fmla="*/ 215 h 520"/>
                  <a:gd name="T56" fmla="*/ 391 w 862"/>
                  <a:gd name="T57" fmla="*/ 223 h 520"/>
                  <a:gd name="T58" fmla="*/ 394 w 862"/>
                  <a:gd name="T59" fmla="*/ 239 h 520"/>
                  <a:gd name="T60" fmla="*/ 420 w 862"/>
                  <a:gd name="T61" fmla="*/ 246 h 520"/>
                  <a:gd name="T62" fmla="*/ 428 w 862"/>
                  <a:gd name="T63" fmla="*/ 259 h 520"/>
                  <a:gd name="T64" fmla="*/ 434 w 862"/>
                  <a:gd name="T65" fmla="*/ 267 h 520"/>
                  <a:gd name="T66" fmla="*/ 435 w 862"/>
                  <a:gd name="T67" fmla="*/ 279 h 520"/>
                  <a:gd name="T68" fmla="*/ 437 w 862"/>
                  <a:gd name="T69" fmla="*/ 290 h 520"/>
                  <a:gd name="T70" fmla="*/ 439 w 862"/>
                  <a:gd name="T71" fmla="*/ 311 h 520"/>
                  <a:gd name="T72" fmla="*/ 541 w 862"/>
                  <a:gd name="T73" fmla="*/ 317 h 520"/>
                  <a:gd name="T74" fmla="*/ 543 w 862"/>
                  <a:gd name="T75" fmla="*/ 341 h 520"/>
                  <a:gd name="T76" fmla="*/ 544 w 862"/>
                  <a:gd name="T77" fmla="*/ 366 h 520"/>
                  <a:gd name="T78" fmla="*/ 547 w 862"/>
                  <a:gd name="T79" fmla="*/ 369 h 520"/>
                  <a:gd name="T80" fmla="*/ 550 w 862"/>
                  <a:gd name="T81" fmla="*/ 396 h 520"/>
                  <a:gd name="T82" fmla="*/ 597 w 862"/>
                  <a:gd name="T83" fmla="*/ 436 h 520"/>
                  <a:gd name="T84" fmla="*/ 753 w 862"/>
                  <a:gd name="T85" fmla="*/ 52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62" h="520">
                    <a:moveTo>
                      <a:pt x="0" y="0"/>
                    </a:moveTo>
                    <a:cubicBezTo>
                      <a:pt x="20" y="0"/>
                      <a:pt x="20" y="0"/>
                      <a:pt x="20" y="0"/>
                    </a:cubicBezTo>
                    <a:cubicBezTo>
                      <a:pt x="20" y="4"/>
                      <a:pt x="20" y="4"/>
                      <a:pt x="20" y="4"/>
                    </a:cubicBezTo>
                    <a:cubicBezTo>
                      <a:pt x="62" y="4"/>
                      <a:pt x="62" y="4"/>
                      <a:pt x="62" y="4"/>
                    </a:cubicBezTo>
                    <a:cubicBezTo>
                      <a:pt x="62" y="11"/>
                      <a:pt x="62" y="11"/>
                      <a:pt x="62" y="11"/>
                    </a:cubicBezTo>
                    <a:cubicBezTo>
                      <a:pt x="64" y="11"/>
                      <a:pt x="64" y="11"/>
                      <a:pt x="64" y="11"/>
                    </a:cubicBezTo>
                    <a:cubicBezTo>
                      <a:pt x="64" y="15"/>
                      <a:pt x="64" y="15"/>
                      <a:pt x="64" y="15"/>
                    </a:cubicBezTo>
                    <a:cubicBezTo>
                      <a:pt x="72" y="15"/>
                      <a:pt x="72" y="15"/>
                      <a:pt x="72" y="15"/>
                    </a:cubicBezTo>
                    <a:cubicBezTo>
                      <a:pt x="72" y="34"/>
                      <a:pt x="72" y="34"/>
                      <a:pt x="72" y="34"/>
                    </a:cubicBezTo>
                    <a:cubicBezTo>
                      <a:pt x="111" y="34"/>
                      <a:pt x="111" y="34"/>
                      <a:pt x="111" y="34"/>
                    </a:cubicBezTo>
                    <a:cubicBezTo>
                      <a:pt x="111" y="38"/>
                      <a:pt x="111" y="38"/>
                      <a:pt x="111" y="38"/>
                    </a:cubicBezTo>
                    <a:cubicBezTo>
                      <a:pt x="115" y="38"/>
                      <a:pt x="115" y="38"/>
                      <a:pt x="115" y="38"/>
                    </a:cubicBezTo>
                    <a:cubicBezTo>
                      <a:pt x="115" y="51"/>
                      <a:pt x="115" y="51"/>
                      <a:pt x="115" y="51"/>
                    </a:cubicBezTo>
                    <a:cubicBezTo>
                      <a:pt x="125" y="51"/>
                      <a:pt x="125" y="51"/>
                      <a:pt x="125" y="51"/>
                    </a:cubicBezTo>
                    <a:cubicBezTo>
                      <a:pt x="125" y="57"/>
                      <a:pt x="125" y="57"/>
                      <a:pt x="125" y="57"/>
                    </a:cubicBezTo>
                    <a:cubicBezTo>
                      <a:pt x="147" y="57"/>
                      <a:pt x="147" y="57"/>
                      <a:pt x="147" y="57"/>
                    </a:cubicBezTo>
                    <a:cubicBezTo>
                      <a:pt x="147" y="65"/>
                      <a:pt x="147" y="65"/>
                      <a:pt x="147" y="65"/>
                    </a:cubicBezTo>
                    <a:cubicBezTo>
                      <a:pt x="153" y="65"/>
                      <a:pt x="153" y="65"/>
                      <a:pt x="153" y="65"/>
                    </a:cubicBezTo>
                    <a:cubicBezTo>
                      <a:pt x="153" y="72"/>
                      <a:pt x="153" y="72"/>
                      <a:pt x="153" y="72"/>
                    </a:cubicBezTo>
                    <a:cubicBezTo>
                      <a:pt x="158" y="72"/>
                      <a:pt x="158" y="72"/>
                      <a:pt x="158" y="72"/>
                    </a:cubicBezTo>
                    <a:cubicBezTo>
                      <a:pt x="158" y="81"/>
                      <a:pt x="158" y="81"/>
                      <a:pt x="158" y="81"/>
                    </a:cubicBezTo>
                    <a:cubicBezTo>
                      <a:pt x="181" y="81"/>
                      <a:pt x="181" y="81"/>
                      <a:pt x="181" y="81"/>
                    </a:cubicBezTo>
                    <a:cubicBezTo>
                      <a:pt x="181" y="92"/>
                      <a:pt x="181" y="92"/>
                      <a:pt x="181" y="92"/>
                    </a:cubicBezTo>
                    <a:cubicBezTo>
                      <a:pt x="185" y="92"/>
                      <a:pt x="185" y="92"/>
                      <a:pt x="185" y="92"/>
                    </a:cubicBezTo>
                    <a:cubicBezTo>
                      <a:pt x="185" y="102"/>
                      <a:pt x="185" y="102"/>
                      <a:pt x="185" y="102"/>
                    </a:cubicBezTo>
                    <a:cubicBezTo>
                      <a:pt x="208" y="102"/>
                      <a:pt x="208" y="102"/>
                      <a:pt x="208" y="102"/>
                    </a:cubicBezTo>
                    <a:cubicBezTo>
                      <a:pt x="216" y="102"/>
                      <a:pt x="216" y="102"/>
                      <a:pt x="216" y="102"/>
                    </a:cubicBezTo>
                    <a:cubicBezTo>
                      <a:pt x="216" y="111"/>
                      <a:pt x="216" y="111"/>
                      <a:pt x="216" y="111"/>
                    </a:cubicBezTo>
                    <a:cubicBezTo>
                      <a:pt x="219" y="111"/>
                      <a:pt x="219" y="111"/>
                      <a:pt x="219" y="111"/>
                    </a:cubicBezTo>
                    <a:cubicBezTo>
                      <a:pt x="219" y="120"/>
                      <a:pt x="219" y="120"/>
                      <a:pt x="219" y="120"/>
                    </a:cubicBezTo>
                    <a:cubicBezTo>
                      <a:pt x="248" y="120"/>
                      <a:pt x="248" y="120"/>
                      <a:pt x="248" y="120"/>
                    </a:cubicBezTo>
                    <a:cubicBezTo>
                      <a:pt x="248" y="124"/>
                      <a:pt x="248" y="124"/>
                      <a:pt x="248" y="124"/>
                    </a:cubicBezTo>
                    <a:cubicBezTo>
                      <a:pt x="253" y="124"/>
                      <a:pt x="253" y="124"/>
                      <a:pt x="253" y="124"/>
                    </a:cubicBezTo>
                    <a:cubicBezTo>
                      <a:pt x="253" y="133"/>
                      <a:pt x="253" y="133"/>
                      <a:pt x="253" y="133"/>
                    </a:cubicBezTo>
                    <a:cubicBezTo>
                      <a:pt x="261" y="133"/>
                      <a:pt x="261" y="133"/>
                      <a:pt x="261" y="133"/>
                    </a:cubicBezTo>
                    <a:cubicBezTo>
                      <a:pt x="261" y="147"/>
                      <a:pt x="261" y="147"/>
                      <a:pt x="261" y="147"/>
                    </a:cubicBezTo>
                    <a:cubicBezTo>
                      <a:pt x="280" y="147"/>
                      <a:pt x="280" y="147"/>
                      <a:pt x="280" y="147"/>
                    </a:cubicBezTo>
                    <a:cubicBezTo>
                      <a:pt x="280" y="154"/>
                      <a:pt x="280" y="154"/>
                      <a:pt x="280" y="154"/>
                    </a:cubicBezTo>
                    <a:cubicBezTo>
                      <a:pt x="298" y="154"/>
                      <a:pt x="298" y="154"/>
                      <a:pt x="298" y="154"/>
                    </a:cubicBezTo>
                    <a:cubicBezTo>
                      <a:pt x="298" y="159"/>
                      <a:pt x="298" y="159"/>
                      <a:pt x="298" y="159"/>
                    </a:cubicBezTo>
                    <a:cubicBezTo>
                      <a:pt x="303" y="159"/>
                      <a:pt x="303" y="159"/>
                      <a:pt x="303" y="159"/>
                    </a:cubicBezTo>
                    <a:cubicBezTo>
                      <a:pt x="303" y="167"/>
                      <a:pt x="303" y="167"/>
                      <a:pt x="303" y="167"/>
                    </a:cubicBezTo>
                    <a:cubicBezTo>
                      <a:pt x="313" y="167"/>
                      <a:pt x="313" y="167"/>
                      <a:pt x="313" y="167"/>
                    </a:cubicBezTo>
                    <a:cubicBezTo>
                      <a:pt x="313" y="167"/>
                      <a:pt x="312" y="174"/>
                      <a:pt x="313" y="174"/>
                    </a:cubicBezTo>
                    <a:cubicBezTo>
                      <a:pt x="332" y="174"/>
                      <a:pt x="332" y="174"/>
                      <a:pt x="332" y="174"/>
                    </a:cubicBezTo>
                    <a:cubicBezTo>
                      <a:pt x="332" y="184"/>
                      <a:pt x="332" y="184"/>
                      <a:pt x="332" y="184"/>
                    </a:cubicBezTo>
                    <a:cubicBezTo>
                      <a:pt x="342" y="184"/>
                      <a:pt x="342" y="184"/>
                      <a:pt x="342" y="184"/>
                    </a:cubicBezTo>
                    <a:cubicBezTo>
                      <a:pt x="342" y="190"/>
                      <a:pt x="342" y="190"/>
                      <a:pt x="342" y="190"/>
                    </a:cubicBezTo>
                    <a:cubicBezTo>
                      <a:pt x="364" y="190"/>
                      <a:pt x="364" y="190"/>
                      <a:pt x="364" y="190"/>
                    </a:cubicBezTo>
                    <a:cubicBezTo>
                      <a:pt x="364" y="195"/>
                      <a:pt x="364" y="195"/>
                      <a:pt x="364" y="195"/>
                    </a:cubicBezTo>
                    <a:cubicBezTo>
                      <a:pt x="372" y="195"/>
                      <a:pt x="372" y="195"/>
                      <a:pt x="372" y="195"/>
                    </a:cubicBezTo>
                    <a:cubicBezTo>
                      <a:pt x="372" y="203"/>
                      <a:pt x="372" y="203"/>
                      <a:pt x="372" y="203"/>
                    </a:cubicBezTo>
                    <a:cubicBezTo>
                      <a:pt x="381" y="203"/>
                      <a:pt x="381" y="203"/>
                      <a:pt x="381" y="203"/>
                    </a:cubicBezTo>
                    <a:cubicBezTo>
                      <a:pt x="381" y="210"/>
                      <a:pt x="381" y="210"/>
                      <a:pt x="381" y="210"/>
                    </a:cubicBezTo>
                    <a:cubicBezTo>
                      <a:pt x="387" y="210"/>
                      <a:pt x="387" y="210"/>
                      <a:pt x="387" y="210"/>
                    </a:cubicBezTo>
                    <a:cubicBezTo>
                      <a:pt x="387" y="215"/>
                      <a:pt x="387" y="215"/>
                      <a:pt x="387" y="215"/>
                    </a:cubicBezTo>
                    <a:cubicBezTo>
                      <a:pt x="391" y="215"/>
                      <a:pt x="391" y="215"/>
                      <a:pt x="391" y="215"/>
                    </a:cubicBezTo>
                    <a:cubicBezTo>
                      <a:pt x="391" y="223"/>
                      <a:pt x="391" y="223"/>
                      <a:pt x="391" y="223"/>
                    </a:cubicBezTo>
                    <a:cubicBezTo>
                      <a:pt x="394" y="223"/>
                      <a:pt x="394" y="223"/>
                      <a:pt x="394" y="223"/>
                    </a:cubicBezTo>
                    <a:cubicBezTo>
                      <a:pt x="394" y="239"/>
                      <a:pt x="394" y="239"/>
                      <a:pt x="394" y="239"/>
                    </a:cubicBezTo>
                    <a:cubicBezTo>
                      <a:pt x="420" y="239"/>
                      <a:pt x="420" y="239"/>
                      <a:pt x="420" y="239"/>
                    </a:cubicBezTo>
                    <a:cubicBezTo>
                      <a:pt x="420" y="246"/>
                      <a:pt x="420" y="246"/>
                      <a:pt x="420" y="246"/>
                    </a:cubicBezTo>
                    <a:cubicBezTo>
                      <a:pt x="428" y="246"/>
                      <a:pt x="428" y="246"/>
                      <a:pt x="428" y="246"/>
                    </a:cubicBezTo>
                    <a:cubicBezTo>
                      <a:pt x="428" y="259"/>
                      <a:pt x="428" y="259"/>
                      <a:pt x="428" y="259"/>
                    </a:cubicBezTo>
                    <a:cubicBezTo>
                      <a:pt x="434" y="259"/>
                      <a:pt x="434" y="259"/>
                      <a:pt x="434" y="259"/>
                    </a:cubicBezTo>
                    <a:cubicBezTo>
                      <a:pt x="434" y="267"/>
                      <a:pt x="434" y="267"/>
                      <a:pt x="434" y="267"/>
                    </a:cubicBezTo>
                    <a:cubicBezTo>
                      <a:pt x="435" y="267"/>
                      <a:pt x="435" y="267"/>
                      <a:pt x="435" y="267"/>
                    </a:cubicBezTo>
                    <a:cubicBezTo>
                      <a:pt x="435" y="279"/>
                      <a:pt x="435" y="279"/>
                      <a:pt x="435" y="279"/>
                    </a:cubicBezTo>
                    <a:cubicBezTo>
                      <a:pt x="437" y="279"/>
                      <a:pt x="437" y="279"/>
                      <a:pt x="437" y="279"/>
                    </a:cubicBezTo>
                    <a:cubicBezTo>
                      <a:pt x="437" y="290"/>
                      <a:pt x="437" y="290"/>
                      <a:pt x="437" y="290"/>
                    </a:cubicBezTo>
                    <a:cubicBezTo>
                      <a:pt x="439" y="290"/>
                      <a:pt x="439" y="290"/>
                      <a:pt x="439" y="290"/>
                    </a:cubicBezTo>
                    <a:cubicBezTo>
                      <a:pt x="439" y="311"/>
                      <a:pt x="439" y="311"/>
                      <a:pt x="439" y="311"/>
                    </a:cubicBezTo>
                    <a:cubicBezTo>
                      <a:pt x="541" y="311"/>
                      <a:pt x="541" y="311"/>
                      <a:pt x="541" y="311"/>
                    </a:cubicBezTo>
                    <a:cubicBezTo>
                      <a:pt x="541" y="317"/>
                      <a:pt x="541" y="317"/>
                      <a:pt x="541" y="317"/>
                    </a:cubicBezTo>
                    <a:cubicBezTo>
                      <a:pt x="543" y="317"/>
                      <a:pt x="543" y="317"/>
                      <a:pt x="543" y="317"/>
                    </a:cubicBezTo>
                    <a:cubicBezTo>
                      <a:pt x="543" y="341"/>
                      <a:pt x="543" y="341"/>
                      <a:pt x="543" y="341"/>
                    </a:cubicBezTo>
                    <a:cubicBezTo>
                      <a:pt x="544" y="341"/>
                      <a:pt x="544" y="341"/>
                      <a:pt x="544" y="341"/>
                    </a:cubicBezTo>
                    <a:cubicBezTo>
                      <a:pt x="544" y="366"/>
                      <a:pt x="544" y="366"/>
                      <a:pt x="544" y="366"/>
                    </a:cubicBezTo>
                    <a:cubicBezTo>
                      <a:pt x="547" y="366"/>
                      <a:pt x="547" y="366"/>
                      <a:pt x="547" y="366"/>
                    </a:cubicBezTo>
                    <a:cubicBezTo>
                      <a:pt x="547" y="369"/>
                      <a:pt x="547" y="369"/>
                      <a:pt x="547" y="369"/>
                    </a:cubicBezTo>
                    <a:cubicBezTo>
                      <a:pt x="550" y="369"/>
                      <a:pt x="550" y="369"/>
                      <a:pt x="550" y="369"/>
                    </a:cubicBezTo>
                    <a:cubicBezTo>
                      <a:pt x="550" y="396"/>
                      <a:pt x="550" y="396"/>
                      <a:pt x="550" y="396"/>
                    </a:cubicBezTo>
                    <a:cubicBezTo>
                      <a:pt x="597" y="396"/>
                      <a:pt x="597" y="396"/>
                      <a:pt x="597" y="396"/>
                    </a:cubicBezTo>
                    <a:cubicBezTo>
                      <a:pt x="597" y="436"/>
                      <a:pt x="597" y="436"/>
                      <a:pt x="597" y="436"/>
                    </a:cubicBezTo>
                    <a:cubicBezTo>
                      <a:pt x="753" y="436"/>
                      <a:pt x="753" y="436"/>
                      <a:pt x="753" y="436"/>
                    </a:cubicBezTo>
                    <a:cubicBezTo>
                      <a:pt x="753" y="520"/>
                      <a:pt x="753" y="520"/>
                      <a:pt x="753" y="520"/>
                    </a:cubicBezTo>
                    <a:cubicBezTo>
                      <a:pt x="862" y="520"/>
                      <a:pt x="862" y="520"/>
                      <a:pt x="862" y="520"/>
                    </a:cubicBezTo>
                  </a:path>
                </a:pathLst>
              </a:custGeom>
              <a:noFill/>
              <a:ln w="28575"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Freeform 46"/>
              <p:cNvSpPr>
                <a:spLocks/>
              </p:cNvSpPr>
              <p:nvPr/>
            </p:nvSpPr>
            <p:spPr bwMode="auto">
              <a:xfrm>
                <a:off x="5356959" y="2710743"/>
                <a:ext cx="2563813" cy="2746375"/>
              </a:xfrm>
              <a:custGeom>
                <a:avLst/>
                <a:gdLst>
                  <a:gd name="T0" fmla="*/ 42 w 1615"/>
                  <a:gd name="T1" fmla="*/ 0 h 1730"/>
                  <a:gd name="T2" fmla="*/ 64 w 1615"/>
                  <a:gd name="T3" fmla="*/ 14 h 1730"/>
                  <a:gd name="T4" fmla="*/ 70 w 1615"/>
                  <a:gd name="T5" fmla="*/ 28 h 1730"/>
                  <a:gd name="T6" fmla="*/ 132 w 1615"/>
                  <a:gd name="T7" fmla="*/ 48 h 1730"/>
                  <a:gd name="T8" fmla="*/ 154 w 1615"/>
                  <a:gd name="T9" fmla="*/ 56 h 1730"/>
                  <a:gd name="T10" fmla="*/ 176 w 1615"/>
                  <a:gd name="T11" fmla="*/ 66 h 1730"/>
                  <a:gd name="T12" fmla="*/ 184 w 1615"/>
                  <a:gd name="T13" fmla="*/ 92 h 1730"/>
                  <a:gd name="T14" fmla="*/ 192 w 1615"/>
                  <a:gd name="T15" fmla="*/ 114 h 1730"/>
                  <a:gd name="T16" fmla="*/ 206 w 1615"/>
                  <a:gd name="T17" fmla="*/ 122 h 1730"/>
                  <a:gd name="T18" fmla="*/ 224 w 1615"/>
                  <a:gd name="T19" fmla="*/ 138 h 1730"/>
                  <a:gd name="T20" fmla="*/ 230 w 1615"/>
                  <a:gd name="T21" fmla="*/ 154 h 1730"/>
                  <a:gd name="T22" fmla="*/ 240 w 1615"/>
                  <a:gd name="T23" fmla="*/ 166 h 1730"/>
                  <a:gd name="T24" fmla="*/ 248 w 1615"/>
                  <a:gd name="T25" fmla="*/ 182 h 1730"/>
                  <a:gd name="T26" fmla="*/ 270 w 1615"/>
                  <a:gd name="T27" fmla="*/ 188 h 1730"/>
                  <a:gd name="T28" fmla="*/ 312 w 1615"/>
                  <a:gd name="T29" fmla="*/ 204 h 1730"/>
                  <a:gd name="T30" fmla="*/ 328 w 1615"/>
                  <a:gd name="T31" fmla="*/ 214 h 1730"/>
                  <a:gd name="T32" fmla="*/ 344 w 1615"/>
                  <a:gd name="T33" fmla="*/ 226 h 1730"/>
                  <a:gd name="T34" fmla="*/ 386 w 1615"/>
                  <a:gd name="T35" fmla="*/ 236 h 1730"/>
                  <a:gd name="T36" fmla="*/ 422 w 1615"/>
                  <a:gd name="T37" fmla="*/ 268 h 1730"/>
                  <a:gd name="T38" fmla="*/ 438 w 1615"/>
                  <a:gd name="T39" fmla="*/ 286 h 1730"/>
                  <a:gd name="T40" fmla="*/ 444 w 1615"/>
                  <a:gd name="T41" fmla="*/ 322 h 1730"/>
                  <a:gd name="T42" fmla="*/ 454 w 1615"/>
                  <a:gd name="T43" fmla="*/ 346 h 1730"/>
                  <a:gd name="T44" fmla="*/ 476 w 1615"/>
                  <a:gd name="T45" fmla="*/ 366 h 1730"/>
                  <a:gd name="T46" fmla="*/ 484 w 1615"/>
                  <a:gd name="T47" fmla="*/ 374 h 1730"/>
                  <a:gd name="T48" fmla="*/ 532 w 1615"/>
                  <a:gd name="T49" fmla="*/ 388 h 1730"/>
                  <a:gd name="T50" fmla="*/ 546 w 1615"/>
                  <a:gd name="T51" fmla="*/ 406 h 1730"/>
                  <a:gd name="T52" fmla="*/ 556 w 1615"/>
                  <a:gd name="T53" fmla="*/ 452 h 1730"/>
                  <a:gd name="T54" fmla="*/ 576 w 1615"/>
                  <a:gd name="T55" fmla="*/ 498 h 1730"/>
                  <a:gd name="T56" fmla="*/ 610 w 1615"/>
                  <a:gd name="T57" fmla="*/ 520 h 1730"/>
                  <a:gd name="T58" fmla="*/ 614 w 1615"/>
                  <a:gd name="T59" fmla="*/ 562 h 1730"/>
                  <a:gd name="T60" fmla="*/ 662 w 1615"/>
                  <a:gd name="T61" fmla="*/ 578 h 1730"/>
                  <a:gd name="T62" fmla="*/ 668 w 1615"/>
                  <a:gd name="T63" fmla="*/ 606 h 1730"/>
                  <a:gd name="T64" fmla="*/ 684 w 1615"/>
                  <a:gd name="T65" fmla="*/ 626 h 1730"/>
                  <a:gd name="T66" fmla="*/ 702 w 1615"/>
                  <a:gd name="T67" fmla="*/ 648 h 1730"/>
                  <a:gd name="T68" fmla="*/ 712 w 1615"/>
                  <a:gd name="T69" fmla="*/ 662 h 1730"/>
                  <a:gd name="T70" fmla="*/ 722 w 1615"/>
                  <a:gd name="T71" fmla="*/ 686 h 1730"/>
                  <a:gd name="T72" fmla="*/ 734 w 1615"/>
                  <a:gd name="T73" fmla="*/ 722 h 1730"/>
                  <a:gd name="T74" fmla="*/ 742 w 1615"/>
                  <a:gd name="T75" fmla="*/ 744 h 1730"/>
                  <a:gd name="T76" fmla="*/ 796 w 1615"/>
                  <a:gd name="T77" fmla="*/ 744 h 1730"/>
                  <a:gd name="T78" fmla="*/ 928 w 1615"/>
                  <a:gd name="T79" fmla="*/ 774 h 1730"/>
                  <a:gd name="T80" fmla="*/ 936 w 1615"/>
                  <a:gd name="T81" fmla="*/ 816 h 1730"/>
                  <a:gd name="T82" fmla="*/ 940 w 1615"/>
                  <a:gd name="T83" fmla="*/ 824 h 1730"/>
                  <a:gd name="T84" fmla="*/ 1027 w 1615"/>
                  <a:gd name="T85" fmla="*/ 852 h 1730"/>
                  <a:gd name="T86" fmla="*/ 1103 w 1615"/>
                  <a:gd name="T87" fmla="*/ 904 h 1730"/>
                  <a:gd name="T88" fmla="*/ 1185 w 1615"/>
                  <a:gd name="T89" fmla="*/ 964 h 1730"/>
                  <a:gd name="T90" fmla="*/ 1249 w 1615"/>
                  <a:gd name="T91" fmla="*/ 1042 h 1730"/>
                  <a:gd name="T92" fmla="*/ 1317 w 1615"/>
                  <a:gd name="T93" fmla="*/ 1130 h 1730"/>
                  <a:gd name="T94" fmla="*/ 1615 w 1615"/>
                  <a:gd name="T95" fmla="*/ 1246 h 1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5" h="1730">
                    <a:moveTo>
                      <a:pt x="0" y="0"/>
                    </a:moveTo>
                    <a:lnTo>
                      <a:pt x="42" y="0"/>
                    </a:lnTo>
                    <a:lnTo>
                      <a:pt x="42" y="14"/>
                    </a:lnTo>
                    <a:lnTo>
                      <a:pt x="64" y="14"/>
                    </a:lnTo>
                    <a:lnTo>
                      <a:pt x="64" y="28"/>
                    </a:lnTo>
                    <a:lnTo>
                      <a:pt x="70" y="28"/>
                    </a:lnTo>
                    <a:lnTo>
                      <a:pt x="70" y="48"/>
                    </a:lnTo>
                    <a:lnTo>
                      <a:pt x="132" y="48"/>
                    </a:lnTo>
                    <a:lnTo>
                      <a:pt x="132" y="56"/>
                    </a:lnTo>
                    <a:lnTo>
                      <a:pt x="154" y="56"/>
                    </a:lnTo>
                    <a:lnTo>
                      <a:pt x="154" y="66"/>
                    </a:lnTo>
                    <a:lnTo>
                      <a:pt x="176" y="66"/>
                    </a:lnTo>
                    <a:lnTo>
                      <a:pt x="184" y="66"/>
                    </a:lnTo>
                    <a:lnTo>
                      <a:pt x="184" y="92"/>
                    </a:lnTo>
                    <a:lnTo>
                      <a:pt x="192" y="92"/>
                    </a:lnTo>
                    <a:lnTo>
                      <a:pt x="192" y="114"/>
                    </a:lnTo>
                    <a:lnTo>
                      <a:pt x="206" y="114"/>
                    </a:lnTo>
                    <a:lnTo>
                      <a:pt x="206" y="122"/>
                    </a:lnTo>
                    <a:lnTo>
                      <a:pt x="224" y="122"/>
                    </a:lnTo>
                    <a:lnTo>
                      <a:pt x="224" y="138"/>
                    </a:lnTo>
                    <a:lnTo>
                      <a:pt x="230" y="138"/>
                    </a:lnTo>
                    <a:lnTo>
                      <a:pt x="230" y="154"/>
                    </a:lnTo>
                    <a:lnTo>
                      <a:pt x="240" y="154"/>
                    </a:lnTo>
                    <a:lnTo>
                      <a:pt x="240" y="166"/>
                    </a:lnTo>
                    <a:lnTo>
                      <a:pt x="248" y="166"/>
                    </a:lnTo>
                    <a:lnTo>
                      <a:pt x="248" y="182"/>
                    </a:lnTo>
                    <a:lnTo>
                      <a:pt x="270" y="182"/>
                    </a:lnTo>
                    <a:lnTo>
                      <a:pt x="270" y="188"/>
                    </a:lnTo>
                    <a:lnTo>
                      <a:pt x="312" y="188"/>
                    </a:lnTo>
                    <a:lnTo>
                      <a:pt x="312" y="204"/>
                    </a:lnTo>
                    <a:lnTo>
                      <a:pt x="328" y="204"/>
                    </a:lnTo>
                    <a:lnTo>
                      <a:pt x="328" y="214"/>
                    </a:lnTo>
                    <a:lnTo>
                      <a:pt x="344" y="214"/>
                    </a:lnTo>
                    <a:lnTo>
                      <a:pt x="344" y="226"/>
                    </a:lnTo>
                    <a:lnTo>
                      <a:pt x="386" y="226"/>
                    </a:lnTo>
                    <a:lnTo>
                      <a:pt x="386" y="236"/>
                    </a:lnTo>
                    <a:lnTo>
                      <a:pt x="422" y="236"/>
                    </a:lnTo>
                    <a:lnTo>
                      <a:pt x="422" y="268"/>
                    </a:lnTo>
                    <a:lnTo>
                      <a:pt x="438" y="268"/>
                    </a:lnTo>
                    <a:lnTo>
                      <a:pt x="438" y="286"/>
                    </a:lnTo>
                    <a:lnTo>
                      <a:pt x="444" y="286"/>
                    </a:lnTo>
                    <a:lnTo>
                      <a:pt x="444" y="322"/>
                    </a:lnTo>
                    <a:lnTo>
                      <a:pt x="454" y="322"/>
                    </a:lnTo>
                    <a:lnTo>
                      <a:pt x="454" y="346"/>
                    </a:lnTo>
                    <a:lnTo>
                      <a:pt x="476" y="346"/>
                    </a:lnTo>
                    <a:lnTo>
                      <a:pt x="476" y="366"/>
                    </a:lnTo>
                    <a:lnTo>
                      <a:pt x="484" y="366"/>
                    </a:lnTo>
                    <a:lnTo>
                      <a:pt x="484" y="374"/>
                    </a:lnTo>
                    <a:lnTo>
                      <a:pt x="532" y="374"/>
                    </a:lnTo>
                    <a:lnTo>
                      <a:pt x="532" y="388"/>
                    </a:lnTo>
                    <a:lnTo>
                      <a:pt x="546" y="388"/>
                    </a:lnTo>
                    <a:lnTo>
                      <a:pt x="546" y="406"/>
                    </a:lnTo>
                    <a:lnTo>
                      <a:pt x="556" y="406"/>
                    </a:lnTo>
                    <a:lnTo>
                      <a:pt x="556" y="452"/>
                    </a:lnTo>
                    <a:lnTo>
                      <a:pt x="576" y="452"/>
                    </a:lnTo>
                    <a:lnTo>
                      <a:pt x="576" y="498"/>
                    </a:lnTo>
                    <a:lnTo>
                      <a:pt x="610" y="498"/>
                    </a:lnTo>
                    <a:lnTo>
                      <a:pt x="610" y="520"/>
                    </a:lnTo>
                    <a:lnTo>
                      <a:pt x="614" y="520"/>
                    </a:lnTo>
                    <a:lnTo>
                      <a:pt x="614" y="562"/>
                    </a:lnTo>
                    <a:lnTo>
                      <a:pt x="662" y="562"/>
                    </a:lnTo>
                    <a:lnTo>
                      <a:pt x="662" y="578"/>
                    </a:lnTo>
                    <a:lnTo>
                      <a:pt x="668" y="578"/>
                    </a:lnTo>
                    <a:lnTo>
                      <a:pt x="668" y="606"/>
                    </a:lnTo>
                    <a:lnTo>
                      <a:pt x="684" y="606"/>
                    </a:lnTo>
                    <a:lnTo>
                      <a:pt x="684" y="626"/>
                    </a:lnTo>
                    <a:lnTo>
                      <a:pt x="702" y="626"/>
                    </a:lnTo>
                    <a:lnTo>
                      <a:pt x="702" y="648"/>
                    </a:lnTo>
                    <a:lnTo>
                      <a:pt x="712" y="648"/>
                    </a:lnTo>
                    <a:lnTo>
                      <a:pt x="712" y="662"/>
                    </a:lnTo>
                    <a:lnTo>
                      <a:pt x="722" y="662"/>
                    </a:lnTo>
                    <a:lnTo>
                      <a:pt x="722" y="686"/>
                    </a:lnTo>
                    <a:lnTo>
                      <a:pt x="734" y="686"/>
                    </a:lnTo>
                    <a:lnTo>
                      <a:pt x="734" y="722"/>
                    </a:lnTo>
                    <a:lnTo>
                      <a:pt x="742" y="722"/>
                    </a:lnTo>
                    <a:lnTo>
                      <a:pt x="742" y="744"/>
                    </a:lnTo>
                    <a:lnTo>
                      <a:pt x="754" y="744"/>
                    </a:lnTo>
                    <a:lnTo>
                      <a:pt x="796" y="744"/>
                    </a:lnTo>
                    <a:lnTo>
                      <a:pt x="796" y="774"/>
                    </a:lnTo>
                    <a:lnTo>
                      <a:pt x="928" y="774"/>
                    </a:lnTo>
                    <a:lnTo>
                      <a:pt x="928" y="816"/>
                    </a:lnTo>
                    <a:lnTo>
                      <a:pt x="936" y="816"/>
                    </a:lnTo>
                    <a:lnTo>
                      <a:pt x="936" y="824"/>
                    </a:lnTo>
                    <a:lnTo>
                      <a:pt x="940" y="824"/>
                    </a:lnTo>
                    <a:lnTo>
                      <a:pt x="940" y="852"/>
                    </a:lnTo>
                    <a:lnTo>
                      <a:pt x="1027" y="852"/>
                    </a:lnTo>
                    <a:lnTo>
                      <a:pt x="1027" y="904"/>
                    </a:lnTo>
                    <a:lnTo>
                      <a:pt x="1103" y="904"/>
                    </a:lnTo>
                    <a:lnTo>
                      <a:pt x="1103" y="964"/>
                    </a:lnTo>
                    <a:lnTo>
                      <a:pt x="1185" y="964"/>
                    </a:lnTo>
                    <a:lnTo>
                      <a:pt x="1185" y="1042"/>
                    </a:lnTo>
                    <a:lnTo>
                      <a:pt x="1249" y="1042"/>
                    </a:lnTo>
                    <a:lnTo>
                      <a:pt x="1249" y="1130"/>
                    </a:lnTo>
                    <a:lnTo>
                      <a:pt x="1317" y="1130"/>
                    </a:lnTo>
                    <a:lnTo>
                      <a:pt x="1317" y="1246"/>
                    </a:lnTo>
                    <a:lnTo>
                      <a:pt x="1615" y="1246"/>
                    </a:lnTo>
                    <a:lnTo>
                      <a:pt x="1615" y="1730"/>
                    </a:lnTo>
                  </a:path>
                </a:pathLst>
              </a:custGeom>
              <a:noFill/>
              <a:ln w="28575"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5144" name="TextBox 5143"/>
            <p:cNvSpPr txBox="1"/>
            <p:nvPr/>
          </p:nvSpPr>
          <p:spPr>
            <a:xfrm rot="16200000">
              <a:off x="4044760" y="3918929"/>
              <a:ext cx="1529586" cy="307777"/>
            </a:xfrm>
            <a:prstGeom prst="rect">
              <a:avLst/>
            </a:prstGeom>
            <a:noFill/>
          </p:spPr>
          <p:txBody>
            <a:bodyPr wrap="none" rtlCol="0">
              <a:spAutoFit/>
            </a:bodyPr>
            <a:lstStyle/>
            <a:p>
              <a:pPr algn="ctr"/>
              <a:r>
                <a:rPr lang="en-GB" sz="1400" dirty="0">
                  <a:latin typeface="Arial" panose="020B0604020202020204" pitchFamily="34" charset="0"/>
                  <a:cs typeface="Arial" panose="020B0604020202020204" pitchFamily="34" charset="0"/>
                </a:rPr>
                <a:t>Probability of OS</a:t>
              </a:r>
            </a:p>
          </p:txBody>
        </p:sp>
      </p:grpSp>
      <p:sp>
        <p:nvSpPr>
          <p:cNvPr id="5145" name="Rectangle 5144"/>
          <p:cNvSpPr/>
          <p:nvPr/>
        </p:nvSpPr>
        <p:spPr>
          <a:xfrm>
            <a:off x="6951829" y="3497876"/>
            <a:ext cx="2028119" cy="215444"/>
          </a:xfrm>
          <a:prstGeom prst="rect">
            <a:avLst/>
          </a:prstGeom>
        </p:spPr>
        <p:txBody>
          <a:bodyPr wrap="none">
            <a:spAutoFit/>
          </a:bodyPr>
          <a:lstStyle/>
          <a:p>
            <a:r>
              <a:rPr lang="it-IT" sz="800" dirty="0">
                <a:latin typeface="Arial" panose="020B0604020202020204" pitchFamily="34" charset="0"/>
              </a:rPr>
              <a:t>HR</a:t>
            </a:r>
            <a:r>
              <a:rPr lang="it-IT" sz="800" baseline="30000" dirty="0">
                <a:latin typeface="Arial" panose="020B0604020202020204" pitchFamily="34" charset="0"/>
              </a:rPr>
              <a:t>a</a:t>
            </a:r>
            <a:r>
              <a:rPr lang="it-IT" sz="800" dirty="0">
                <a:latin typeface="Arial" panose="020B0604020202020204" pitchFamily="34" charset="0"/>
              </a:rPr>
              <a:t> (95% CI) 1.62 (1.05, 2.52); p=0.029</a:t>
            </a:r>
            <a:endParaRPr lang="en-GB" sz="800" dirty="0"/>
          </a:p>
        </p:txBody>
      </p:sp>
      <p:graphicFrame>
        <p:nvGraphicFramePr>
          <p:cNvPr id="177" name="Table 176"/>
          <p:cNvGraphicFramePr>
            <a:graphicFrameLocks noGrp="1"/>
          </p:cNvGraphicFramePr>
          <p:nvPr>
            <p:extLst>
              <p:ext uri="{D42A27DB-BD31-4B8C-83A1-F6EECF244321}">
                <p14:modId xmlns:p14="http://schemas.microsoft.com/office/powerpoint/2010/main" val="1254367014"/>
              </p:ext>
            </p:extLst>
          </p:nvPr>
        </p:nvGraphicFramePr>
        <p:xfrm>
          <a:off x="2187575" y="2704392"/>
          <a:ext cx="2154237" cy="822960"/>
        </p:xfrm>
        <a:graphic>
          <a:graphicData uri="http://schemas.openxmlformats.org/drawingml/2006/table">
            <a:tbl>
              <a:tblPr firstRow="1" bandRow="1">
                <a:tableStyleId>{5C22544A-7EE6-4342-B048-85BDC9FD1C3A}</a:tableStyleId>
              </a:tblPr>
              <a:tblGrid>
                <a:gridCol w="805497">
                  <a:extLst>
                    <a:ext uri="{9D8B030D-6E8A-4147-A177-3AD203B41FA5}">
                      <a16:colId xmlns:a16="http://schemas.microsoft.com/office/drawing/2014/main" val="20000"/>
                    </a:ext>
                  </a:extLst>
                </a:gridCol>
                <a:gridCol w="703592">
                  <a:extLst>
                    <a:ext uri="{9D8B030D-6E8A-4147-A177-3AD203B41FA5}">
                      <a16:colId xmlns:a16="http://schemas.microsoft.com/office/drawing/2014/main" val="20001"/>
                    </a:ext>
                  </a:extLst>
                </a:gridCol>
                <a:gridCol w="645148">
                  <a:extLst>
                    <a:ext uri="{9D8B030D-6E8A-4147-A177-3AD203B41FA5}">
                      <a16:colId xmlns:a16="http://schemas.microsoft.com/office/drawing/2014/main" val="20002"/>
                    </a:ext>
                  </a:extLst>
                </a:gridCol>
              </a:tblGrid>
              <a:tr h="236193">
                <a:tc>
                  <a:txBody>
                    <a:bodyPr/>
                    <a:lstStyle/>
                    <a:p>
                      <a:endParaRPr lang="en-GB" sz="900" b="0" dirty="0">
                        <a:solidFill>
                          <a:schemeClr val="tx1"/>
                        </a:solidFill>
                      </a:endParaRP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b="0" dirty="0" err="1">
                          <a:solidFill>
                            <a:schemeClr val="tx1"/>
                          </a:solidFill>
                        </a:rPr>
                        <a:t>Gefitinib</a:t>
                      </a:r>
                      <a:r>
                        <a:rPr lang="en-GB" sz="900" b="0" dirty="0">
                          <a:solidFill>
                            <a:schemeClr val="tx1"/>
                          </a:solidFill>
                        </a:rPr>
                        <a:t> (n=133)</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b="0" dirty="0">
                          <a:solidFill>
                            <a:schemeClr val="tx1"/>
                          </a:solidFill>
                        </a:rPr>
                        <a:t>Placebo (n=132)</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8998">
                <a:tc>
                  <a:txBody>
                    <a:bodyPr/>
                    <a:lstStyle/>
                    <a:p>
                      <a:pPr marL="0" indent="0"/>
                      <a:r>
                        <a:rPr lang="en-GB" sz="900" dirty="0">
                          <a:solidFill>
                            <a:schemeClr val="tx1"/>
                          </a:solidFill>
                        </a:rPr>
                        <a:t>Median PFS, months</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900" dirty="0">
                          <a:solidFill>
                            <a:schemeClr val="tx1"/>
                          </a:solidFill>
                        </a:rPr>
                        <a:t>5.4</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900" dirty="0">
                          <a:solidFill>
                            <a:schemeClr val="tx1"/>
                          </a:solidFill>
                        </a:rPr>
                        <a:t>5.4</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8998">
                <a:tc>
                  <a:txBody>
                    <a:bodyPr/>
                    <a:lstStyle/>
                    <a:p>
                      <a:pPr marL="0" indent="0"/>
                      <a:r>
                        <a:rPr lang="en-GB" sz="900" dirty="0">
                          <a:solidFill>
                            <a:schemeClr val="tx1"/>
                          </a:solidFill>
                        </a:rPr>
                        <a:t>Number of events, n (%)</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a:solidFill>
                            <a:schemeClr val="tx1"/>
                          </a:solidFill>
                        </a:rPr>
                        <a:t>98 (73.7)</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a:solidFill>
                            <a:schemeClr val="tx1"/>
                          </a:solidFill>
                        </a:rPr>
                        <a:t>107 (81.1)</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5151" name="Group 5150"/>
          <p:cNvGrpSpPr/>
          <p:nvPr/>
        </p:nvGrpSpPr>
        <p:grpSpPr>
          <a:xfrm>
            <a:off x="283882" y="2310704"/>
            <a:ext cx="3842483" cy="4091945"/>
            <a:chOff x="283882" y="2310704"/>
            <a:chExt cx="3842483" cy="4091945"/>
          </a:xfrm>
        </p:grpSpPr>
        <p:sp>
          <p:nvSpPr>
            <p:cNvPr id="169" name="TextBox 168"/>
            <p:cNvSpPr txBox="1"/>
            <p:nvPr/>
          </p:nvSpPr>
          <p:spPr>
            <a:xfrm>
              <a:off x="605887" y="2312304"/>
              <a:ext cx="433132" cy="3453253"/>
            </a:xfrm>
            <a:prstGeom prst="rect">
              <a:avLst/>
            </a:prstGeom>
            <a:noFill/>
          </p:spPr>
          <p:txBody>
            <a:bodyPr wrap="none" rtlCol="0">
              <a:spAutoFit/>
            </a:bodyPr>
            <a:lstStyle/>
            <a:p>
              <a:pPr algn="r">
                <a:lnSpc>
                  <a:spcPct val="257000"/>
                </a:lnSpc>
              </a:pPr>
              <a:r>
                <a:rPr lang="en-GB" sz="1400" dirty="0">
                  <a:latin typeface="Arial" panose="020B0604020202020204" pitchFamily="34" charset="0"/>
                  <a:cs typeface="Arial" panose="020B0604020202020204" pitchFamily="34" charset="0"/>
                </a:rPr>
                <a:t>1.0</a:t>
              </a:r>
            </a:p>
            <a:p>
              <a:pPr algn="r">
                <a:lnSpc>
                  <a:spcPct val="257000"/>
                </a:lnSpc>
              </a:pPr>
              <a:r>
                <a:rPr lang="en-GB" sz="1400" dirty="0">
                  <a:latin typeface="Arial" panose="020B0604020202020204" pitchFamily="34" charset="0"/>
                  <a:cs typeface="Arial" panose="020B0604020202020204" pitchFamily="34" charset="0"/>
                </a:rPr>
                <a:t>0.8</a:t>
              </a:r>
            </a:p>
            <a:p>
              <a:pPr algn="r">
                <a:lnSpc>
                  <a:spcPct val="257000"/>
                </a:lnSpc>
              </a:pPr>
              <a:r>
                <a:rPr lang="en-GB" sz="1400" dirty="0">
                  <a:latin typeface="Arial" panose="020B0604020202020204" pitchFamily="34" charset="0"/>
                  <a:cs typeface="Arial" panose="020B0604020202020204" pitchFamily="34" charset="0"/>
                </a:rPr>
                <a:t>0.6</a:t>
              </a:r>
            </a:p>
            <a:p>
              <a:pPr algn="r">
                <a:lnSpc>
                  <a:spcPct val="257000"/>
                </a:lnSpc>
              </a:pPr>
              <a:r>
                <a:rPr lang="en-GB" sz="1400" dirty="0">
                  <a:latin typeface="Arial" panose="020B0604020202020204" pitchFamily="34" charset="0"/>
                  <a:cs typeface="Arial" panose="020B0604020202020204" pitchFamily="34" charset="0"/>
                </a:rPr>
                <a:t>0.4</a:t>
              </a:r>
            </a:p>
            <a:p>
              <a:pPr algn="r">
                <a:lnSpc>
                  <a:spcPct val="257000"/>
                </a:lnSpc>
              </a:pPr>
              <a:r>
                <a:rPr lang="en-GB" sz="1400" dirty="0">
                  <a:latin typeface="Arial" panose="020B0604020202020204" pitchFamily="34" charset="0"/>
                  <a:cs typeface="Arial" panose="020B0604020202020204" pitchFamily="34" charset="0"/>
                </a:rPr>
                <a:t>0.2</a:t>
              </a:r>
            </a:p>
            <a:p>
              <a:pPr algn="r">
                <a:lnSpc>
                  <a:spcPct val="257000"/>
                </a:lnSpc>
              </a:pPr>
              <a:r>
                <a:rPr lang="en-GB" sz="1400" dirty="0">
                  <a:latin typeface="Arial" panose="020B0604020202020204" pitchFamily="34" charset="0"/>
                  <a:cs typeface="Arial" panose="020B0604020202020204" pitchFamily="34" charset="0"/>
                </a:rPr>
                <a:t>0</a:t>
              </a:r>
            </a:p>
          </p:txBody>
        </p:sp>
        <p:grpSp>
          <p:nvGrpSpPr>
            <p:cNvPr id="5147" name="Group 5146"/>
            <p:cNvGrpSpPr/>
            <p:nvPr/>
          </p:nvGrpSpPr>
          <p:grpSpPr>
            <a:xfrm>
              <a:off x="998538" y="2682168"/>
              <a:ext cx="2947988" cy="2851150"/>
              <a:chOff x="998538" y="2682168"/>
              <a:chExt cx="2947988" cy="2851150"/>
            </a:xfrm>
          </p:grpSpPr>
          <p:sp>
            <p:nvSpPr>
              <p:cNvPr id="120" name="Freeform 119"/>
              <p:cNvSpPr>
                <a:spLocks/>
              </p:cNvSpPr>
              <p:nvPr/>
            </p:nvSpPr>
            <p:spPr bwMode="auto">
              <a:xfrm>
                <a:off x="1090613" y="2704393"/>
                <a:ext cx="2843213" cy="2736850"/>
              </a:xfrm>
              <a:custGeom>
                <a:avLst/>
                <a:gdLst>
                  <a:gd name="T0" fmla="*/ 0 w 1791"/>
                  <a:gd name="T1" fmla="*/ 0 h 1724"/>
                  <a:gd name="T2" fmla="*/ 0 w 1791"/>
                  <a:gd name="T3" fmla="*/ 1724 h 1724"/>
                  <a:gd name="T4" fmla="*/ 1791 w 1791"/>
                  <a:gd name="T5" fmla="*/ 1724 h 1724"/>
                </a:gdLst>
                <a:ahLst/>
                <a:cxnLst>
                  <a:cxn ang="0">
                    <a:pos x="T0" y="T1"/>
                  </a:cxn>
                  <a:cxn ang="0">
                    <a:pos x="T2" y="T3"/>
                  </a:cxn>
                  <a:cxn ang="0">
                    <a:pos x="T4" y="T5"/>
                  </a:cxn>
                </a:cxnLst>
                <a:rect l="0" t="0" r="r" b="b"/>
                <a:pathLst>
                  <a:path w="1791" h="1724">
                    <a:moveTo>
                      <a:pt x="0" y="0"/>
                    </a:moveTo>
                    <a:lnTo>
                      <a:pt x="0" y="1724"/>
                    </a:lnTo>
                    <a:lnTo>
                      <a:pt x="1791" y="1724"/>
                    </a:lnTo>
                  </a:path>
                </a:pathLst>
              </a:custGeom>
              <a:noFill/>
              <a:ln w="285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6"/>
              <p:cNvSpPr>
                <a:spLocks noChangeShapeType="1"/>
              </p:cNvSpPr>
              <p:nvPr/>
            </p:nvSpPr>
            <p:spPr bwMode="auto">
              <a:xfrm>
                <a:off x="998538" y="2704393"/>
                <a:ext cx="9207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7"/>
              <p:cNvSpPr>
                <a:spLocks noChangeShapeType="1"/>
              </p:cNvSpPr>
              <p:nvPr/>
            </p:nvSpPr>
            <p:spPr bwMode="auto">
              <a:xfrm>
                <a:off x="998538" y="3253668"/>
                <a:ext cx="9207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8"/>
              <p:cNvSpPr>
                <a:spLocks noChangeShapeType="1"/>
              </p:cNvSpPr>
              <p:nvPr/>
            </p:nvSpPr>
            <p:spPr bwMode="auto">
              <a:xfrm>
                <a:off x="998538" y="3799768"/>
                <a:ext cx="9207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9"/>
              <p:cNvSpPr>
                <a:spLocks noChangeShapeType="1"/>
              </p:cNvSpPr>
              <p:nvPr/>
            </p:nvSpPr>
            <p:spPr bwMode="auto">
              <a:xfrm>
                <a:off x="998538" y="4345868"/>
                <a:ext cx="9207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10"/>
              <p:cNvSpPr>
                <a:spLocks noChangeShapeType="1"/>
              </p:cNvSpPr>
              <p:nvPr/>
            </p:nvSpPr>
            <p:spPr bwMode="auto">
              <a:xfrm>
                <a:off x="998538" y="4895143"/>
                <a:ext cx="9207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11"/>
              <p:cNvSpPr>
                <a:spLocks noChangeShapeType="1"/>
              </p:cNvSpPr>
              <p:nvPr/>
            </p:nvSpPr>
            <p:spPr bwMode="auto">
              <a:xfrm>
                <a:off x="998538" y="5441243"/>
                <a:ext cx="9207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12"/>
              <p:cNvSpPr>
                <a:spLocks noChangeShapeType="1"/>
              </p:cNvSpPr>
              <p:nvPr/>
            </p:nvSpPr>
            <p:spPr bwMode="auto">
              <a:xfrm>
                <a:off x="3933826" y="5441243"/>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13"/>
              <p:cNvSpPr>
                <a:spLocks noChangeShapeType="1"/>
              </p:cNvSpPr>
              <p:nvPr/>
            </p:nvSpPr>
            <p:spPr bwMode="auto">
              <a:xfrm>
                <a:off x="3527426" y="5441243"/>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14"/>
              <p:cNvSpPr>
                <a:spLocks noChangeShapeType="1"/>
              </p:cNvSpPr>
              <p:nvPr/>
            </p:nvSpPr>
            <p:spPr bwMode="auto">
              <a:xfrm>
                <a:off x="3121026" y="5441243"/>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15"/>
              <p:cNvSpPr>
                <a:spLocks noChangeShapeType="1"/>
              </p:cNvSpPr>
              <p:nvPr/>
            </p:nvSpPr>
            <p:spPr bwMode="auto">
              <a:xfrm>
                <a:off x="2308226" y="5441243"/>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16"/>
              <p:cNvSpPr>
                <a:spLocks noChangeShapeType="1"/>
              </p:cNvSpPr>
              <p:nvPr/>
            </p:nvSpPr>
            <p:spPr bwMode="auto">
              <a:xfrm>
                <a:off x="1497013" y="5441243"/>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17"/>
              <p:cNvSpPr>
                <a:spLocks noChangeShapeType="1"/>
              </p:cNvSpPr>
              <p:nvPr/>
            </p:nvSpPr>
            <p:spPr bwMode="auto">
              <a:xfrm>
                <a:off x="2714626" y="5441243"/>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18"/>
              <p:cNvSpPr>
                <a:spLocks noChangeShapeType="1"/>
              </p:cNvSpPr>
              <p:nvPr/>
            </p:nvSpPr>
            <p:spPr bwMode="auto">
              <a:xfrm>
                <a:off x="1903413" y="5441243"/>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19"/>
              <p:cNvSpPr>
                <a:spLocks noChangeShapeType="1"/>
              </p:cNvSpPr>
              <p:nvPr/>
            </p:nvSpPr>
            <p:spPr bwMode="auto">
              <a:xfrm>
                <a:off x="1090613" y="5441243"/>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Freeform 20"/>
              <p:cNvSpPr>
                <a:spLocks/>
              </p:cNvSpPr>
              <p:nvPr/>
            </p:nvSpPr>
            <p:spPr bwMode="auto">
              <a:xfrm>
                <a:off x="1090613" y="2698043"/>
                <a:ext cx="2786063" cy="2638425"/>
              </a:xfrm>
              <a:custGeom>
                <a:avLst/>
                <a:gdLst>
                  <a:gd name="T0" fmla="*/ 48 w 1755"/>
                  <a:gd name="T1" fmla="*/ 14 h 1662"/>
                  <a:gd name="T2" fmla="*/ 86 w 1755"/>
                  <a:gd name="T3" fmla="*/ 24 h 1662"/>
                  <a:gd name="T4" fmla="*/ 92 w 1755"/>
                  <a:gd name="T5" fmla="*/ 66 h 1662"/>
                  <a:gd name="T6" fmla="*/ 144 w 1755"/>
                  <a:gd name="T7" fmla="*/ 74 h 1662"/>
                  <a:gd name="T8" fmla="*/ 154 w 1755"/>
                  <a:gd name="T9" fmla="*/ 128 h 1662"/>
                  <a:gd name="T10" fmla="*/ 164 w 1755"/>
                  <a:gd name="T11" fmla="*/ 148 h 1662"/>
                  <a:gd name="T12" fmla="*/ 168 w 1755"/>
                  <a:gd name="T13" fmla="*/ 220 h 1662"/>
                  <a:gd name="T14" fmla="*/ 176 w 1755"/>
                  <a:gd name="T15" fmla="*/ 242 h 1662"/>
                  <a:gd name="T16" fmla="*/ 182 w 1755"/>
                  <a:gd name="T17" fmla="*/ 314 h 1662"/>
                  <a:gd name="T18" fmla="*/ 230 w 1755"/>
                  <a:gd name="T19" fmla="*/ 352 h 1662"/>
                  <a:gd name="T20" fmla="*/ 280 w 1755"/>
                  <a:gd name="T21" fmla="*/ 372 h 1662"/>
                  <a:gd name="T22" fmla="*/ 336 w 1755"/>
                  <a:gd name="T23" fmla="*/ 390 h 1662"/>
                  <a:gd name="T24" fmla="*/ 342 w 1755"/>
                  <a:gd name="T25" fmla="*/ 446 h 1662"/>
                  <a:gd name="T26" fmla="*/ 406 w 1755"/>
                  <a:gd name="T27" fmla="*/ 488 h 1662"/>
                  <a:gd name="T28" fmla="*/ 458 w 1755"/>
                  <a:gd name="T29" fmla="*/ 530 h 1662"/>
                  <a:gd name="T30" fmla="*/ 514 w 1755"/>
                  <a:gd name="T31" fmla="*/ 548 h 1662"/>
                  <a:gd name="T32" fmla="*/ 522 w 1755"/>
                  <a:gd name="T33" fmla="*/ 600 h 1662"/>
                  <a:gd name="T34" fmla="*/ 534 w 1755"/>
                  <a:gd name="T35" fmla="*/ 622 h 1662"/>
                  <a:gd name="T36" fmla="*/ 546 w 1755"/>
                  <a:gd name="T37" fmla="*/ 666 h 1662"/>
                  <a:gd name="T38" fmla="*/ 584 w 1755"/>
                  <a:gd name="T39" fmla="*/ 682 h 1662"/>
                  <a:gd name="T40" fmla="*/ 590 w 1755"/>
                  <a:gd name="T41" fmla="*/ 722 h 1662"/>
                  <a:gd name="T42" fmla="*/ 614 w 1755"/>
                  <a:gd name="T43" fmla="*/ 742 h 1662"/>
                  <a:gd name="T44" fmla="*/ 660 w 1755"/>
                  <a:gd name="T45" fmla="*/ 756 h 1662"/>
                  <a:gd name="T46" fmla="*/ 674 w 1755"/>
                  <a:gd name="T47" fmla="*/ 802 h 1662"/>
                  <a:gd name="T48" fmla="*/ 684 w 1755"/>
                  <a:gd name="T49" fmla="*/ 842 h 1662"/>
                  <a:gd name="T50" fmla="*/ 692 w 1755"/>
                  <a:gd name="T51" fmla="*/ 896 h 1662"/>
                  <a:gd name="T52" fmla="*/ 700 w 1755"/>
                  <a:gd name="T53" fmla="*/ 986 h 1662"/>
                  <a:gd name="T54" fmla="*/ 720 w 1755"/>
                  <a:gd name="T55" fmla="*/ 1040 h 1662"/>
                  <a:gd name="T56" fmla="*/ 724 w 1755"/>
                  <a:gd name="T57" fmla="*/ 1078 h 1662"/>
                  <a:gd name="T58" fmla="*/ 742 w 1755"/>
                  <a:gd name="T59" fmla="*/ 1088 h 1662"/>
                  <a:gd name="T60" fmla="*/ 783 w 1755"/>
                  <a:gd name="T61" fmla="*/ 1124 h 1662"/>
                  <a:gd name="T62" fmla="*/ 827 w 1755"/>
                  <a:gd name="T63" fmla="*/ 1140 h 1662"/>
                  <a:gd name="T64" fmla="*/ 851 w 1755"/>
                  <a:gd name="T65" fmla="*/ 1174 h 1662"/>
                  <a:gd name="T66" fmla="*/ 855 w 1755"/>
                  <a:gd name="T67" fmla="*/ 1204 h 1662"/>
                  <a:gd name="T68" fmla="*/ 869 w 1755"/>
                  <a:gd name="T69" fmla="*/ 1224 h 1662"/>
                  <a:gd name="T70" fmla="*/ 879 w 1755"/>
                  <a:gd name="T71" fmla="*/ 1260 h 1662"/>
                  <a:gd name="T72" fmla="*/ 885 w 1755"/>
                  <a:gd name="T73" fmla="*/ 1304 h 1662"/>
                  <a:gd name="T74" fmla="*/ 895 w 1755"/>
                  <a:gd name="T75" fmla="*/ 1340 h 1662"/>
                  <a:gd name="T76" fmla="*/ 915 w 1755"/>
                  <a:gd name="T77" fmla="*/ 1358 h 1662"/>
                  <a:gd name="T78" fmla="*/ 941 w 1755"/>
                  <a:gd name="T79" fmla="*/ 1392 h 1662"/>
                  <a:gd name="T80" fmla="*/ 1003 w 1755"/>
                  <a:gd name="T81" fmla="*/ 1416 h 1662"/>
                  <a:gd name="T82" fmla="*/ 1031 w 1755"/>
                  <a:gd name="T83" fmla="*/ 1442 h 1662"/>
                  <a:gd name="T84" fmla="*/ 1073 w 1755"/>
                  <a:gd name="T85" fmla="*/ 1480 h 1662"/>
                  <a:gd name="T86" fmla="*/ 1091 w 1755"/>
                  <a:gd name="T87" fmla="*/ 1508 h 1662"/>
                  <a:gd name="T88" fmla="*/ 1241 w 1755"/>
                  <a:gd name="T89" fmla="*/ 1542 h 1662"/>
                  <a:gd name="T90" fmla="*/ 1257 w 1755"/>
                  <a:gd name="T91" fmla="*/ 1596 h 1662"/>
                  <a:gd name="T92" fmla="*/ 1619 w 1755"/>
                  <a:gd name="T93" fmla="*/ 1624 h 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55" h="1662">
                    <a:moveTo>
                      <a:pt x="0" y="0"/>
                    </a:moveTo>
                    <a:lnTo>
                      <a:pt x="48" y="0"/>
                    </a:lnTo>
                    <a:lnTo>
                      <a:pt x="48" y="14"/>
                    </a:lnTo>
                    <a:lnTo>
                      <a:pt x="76" y="14"/>
                    </a:lnTo>
                    <a:lnTo>
                      <a:pt x="76" y="24"/>
                    </a:lnTo>
                    <a:lnTo>
                      <a:pt x="86" y="24"/>
                    </a:lnTo>
                    <a:lnTo>
                      <a:pt x="86" y="50"/>
                    </a:lnTo>
                    <a:lnTo>
                      <a:pt x="92" y="50"/>
                    </a:lnTo>
                    <a:lnTo>
                      <a:pt x="92" y="66"/>
                    </a:lnTo>
                    <a:lnTo>
                      <a:pt x="116" y="66"/>
                    </a:lnTo>
                    <a:lnTo>
                      <a:pt x="116" y="74"/>
                    </a:lnTo>
                    <a:lnTo>
                      <a:pt x="144" y="74"/>
                    </a:lnTo>
                    <a:lnTo>
                      <a:pt x="144" y="98"/>
                    </a:lnTo>
                    <a:lnTo>
                      <a:pt x="154" y="98"/>
                    </a:lnTo>
                    <a:lnTo>
                      <a:pt x="154" y="128"/>
                    </a:lnTo>
                    <a:lnTo>
                      <a:pt x="160" y="128"/>
                    </a:lnTo>
                    <a:lnTo>
                      <a:pt x="160" y="148"/>
                    </a:lnTo>
                    <a:lnTo>
                      <a:pt x="164" y="148"/>
                    </a:lnTo>
                    <a:lnTo>
                      <a:pt x="164" y="202"/>
                    </a:lnTo>
                    <a:lnTo>
                      <a:pt x="168" y="202"/>
                    </a:lnTo>
                    <a:lnTo>
                      <a:pt x="168" y="220"/>
                    </a:lnTo>
                    <a:lnTo>
                      <a:pt x="172" y="220"/>
                    </a:lnTo>
                    <a:lnTo>
                      <a:pt x="172" y="242"/>
                    </a:lnTo>
                    <a:lnTo>
                      <a:pt x="176" y="242"/>
                    </a:lnTo>
                    <a:lnTo>
                      <a:pt x="176" y="288"/>
                    </a:lnTo>
                    <a:lnTo>
                      <a:pt x="182" y="288"/>
                    </a:lnTo>
                    <a:lnTo>
                      <a:pt x="182" y="314"/>
                    </a:lnTo>
                    <a:lnTo>
                      <a:pt x="184" y="314"/>
                    </a:lnTo>
                    <a:lnTo>
                      <a:pt x="184" y="352"/>
                    </a:lnTo>
                    <a:lnTo>
                      <a:pt x="230" y="352"/>
                    </a:lnTo>
                    <a:lnTo>
                      <a:pt x="230" y="360"/>
                    </a:lnTo>
                    <a:lnTo>
                      <a:pt x="280" y="360"/>
                    </a:lnTo>
                    <a:lnTo>
                      <a:pt x="280" y="372"/>
                    </a:lnTo>
                    <a:lnTo>
                      <a:pt x="330" y="372"/>
                    </a:lnTo>
                    <a:lnTo>
                      <a:pt x="330" y="390"/>
                    </a:lnTo>
                    <a:lnTo>
                      <a:pt x="336" y="390"/>
                    </a:lnTo>
                    <a:lnTo>
                      <a:pt x="336" y="414"/>
                    </a:lnTo>
                    <a:lnTo>
                      <a:pt x="342" y="414"/>
                    </a:lnTo>
                    <a:lnTo>
                      <a:pt x="342" y="446"/>
                    </a:lnTo>
                    <a:lnTo>
                      <a:pt x="366" y="446"/>
                    </a:lnTo>
                    <a:lnTo>
                      <a:pt x="366" y="488"/>
                    </a:lnTo>
                    <a:lnTo>
                      <a:pt x="406" y="488"/>
                    </a:lnTo>
                    <a:lnTo>
                      <a:pt x="406" y="514"/>
                    </a:lnTo>
                    <a:lnTo>
                      <a:pt x="458" y="514"/>
                    </a:lnTo>
                    <a:lnTo>
                      <a:pt x="458" y="530"/>
                    </a:lnTo>
                    <a:lnTo>
                      <a:pt x="508" y="530"/>
                    </a:lnTo>
                    <a:lnTo>
                      <a:pt x="508" y="548"/>
                    </a:lnTo>
                    <a:lnTo>
                      <a:pt x="514" y="548"/>
                    </a:lnTo>
                    <a:lnTo>
                      <a:pt x="514" y="578"/>
                    </a:lnTo>
                    <a:lnTo>
                      <a:pt x="522" y="578"/>
                    </a:lnTo>
                    <a:lnTo>
                      <a:pt x="522" y="600"/>
                    </a:lnTo>
                    <a:lnTo>
                      <a:pt x="530" y="600"/>
                    </a:lnTo>
                    <a:lnTo>
                      <a:pt x="530" y="622"/>
                    </a:lnTo>
                    <a:lnTo>
                      <a:pt x="534" y="622"/>
                    </a:lnTo>
                    <a:lnTo>
                      <a:pt x="534" y="652"/>
                    </a:lnTo>
                    <a:lnTo>
                      <a:pt x="546" y="652"/>
                    </a:lnTo>
                    <a:lnTo>
                      <a:pt x="546" y="666"/>
                    </a:lnTo>
                    <a:lnTo>
                      <a:pt x="556" y="666"/>
                    </a:lnTo>
                    <a:lnTo>
                      <a:pt x="556" y="682"/>
                    </a:lnTo>
                    <a:lnTo>
                      <a:pt x="584" y="682"/>
                    </a:lnTo>
                    <a:lnTo>
                      <a:pt x="584" y="700"/>
                    </a:lnTo>
                    <a:lnTo>
                      <a:pt x="590" y="700"/>
                    </a:lnTo>
                    <a:lnTo>
                      <a:pt x="590" y="722"/>
                    </a:lnTo>
                    <a:lnTo>
                      <a:pt x="590" y="726"/>
                    </a:lnTo>
                    <a:lnTo>
                      <a:pt x="614" y="726"/>
                    </a:lnTo>
                    <a:lnTo>
                      <a:pt x="614" y="742"/>
                    </a:lnTo>
                    <a:lnTo>
                      <a:pt x="628" y="742"/>
                    </a:lnTo>
                    <a:lnTo>
                      <a:pt x="628" y="756"/>
                    </a:lnTo>
                    <a:lnTo>
                      <a:pt x="660" y="756"/>
                    </a:lnTo>
                    <a:lnTo>
                      <a:pt x="660" y="770"/>
                    </a:lnTo>
                    <a:lnTo>
                      <a:pt x="674" y="770"/>
                    </a:lnTo>
                    <a:lnTo>
                      <a:pt x="674" y="802"/>
                    </a:lnTo>
                    <a:lnTo>
                      <a:pt x="678" y="802"/>
                    </a:lnTo>
                    <a:lnTo>
                      <a:pt x="678" y="842"/>
                    </a:lnTo>
                    <a:lnTo>
                      <a:pt x="684" y="842"/>
                    </a:lnTo>
                    <a:lnTo>
                      <a:pt x="684" y="864"/>
                    </a:lnTo>
                    <a:lnTo>
                      <a:pt x="684" y="896"/>
                    </a:lnTo>
                    <a:lnTo>
                      <a:pt x="692" y="896"/>
                    </a:lnTo>
                    <a:lnTo>
                      <a:pt x="692" y="938"/>
                    </a:lnTo>
                    <a:lnTo>
                      <a:pt x="700" y="938"/>
                    </a:lnTo>
                    <a:lnTo>
                      <a:pt x="700" y="986"/>
                    </a:lnTo>
                    <a:lnTo>
                      <a:pt x="708" y="986"/>
                    </a:lnTo>
                    <a:lnTo>
                      <a:pt x="708" y="1040"/>
                    </a:lnTo>
                    <a:lnTo>
                      <a:pt x="720" y="1040"/>
                    </a:lnTo>
                    <a:lnTo>
                      <a:pt x="720" y="1062"/>
                    </a:lnTo>
                    <a:lnTo>
                      <a:pt x="724" y="1062"/>
                    </a:lnTo>
                    <a:lnTo>
                      <a:pt x="724" y="1078"/>
                    </a:lnTo>
                    <a:lnTo>
                      <a:pt x="732" y="1078"/>
                    </a:lnTo>
                    <a:lnTo>
                      <a:pt x="732" y="1088"/>
                    </a:lnTo>
                    <a:lnTo>
                      <a:pt x="742" y="1088"/>
                    </a:lnTo>
                    <a:lnTo>
                      <a:pt x="742" y="1108"/>
                    </a:lnTo>
                    <a:lnTo>
                      <a:pt x="783" y="1108"/>
                    </a:lnTo>
                    <a:lnTo>
                      <a:pt x="783" y="1124"/>
                    </a:lnTo>
                    <a:lnTo>
                      <a:pt x="821" y="1124"/>
                    </a:lnTo>
                    <a:lnTo>
                      <a:pt x="821" y="1140"/>
                    </a:lnTo>
                    <a:lnTo>
                      <a:pt x="827" y="1140"/>
                    </a:lnTo>
                    <a:lnTo>
                      <a:pt x="827" y="1156"/>
                    </a:lnTo>
                    <a:lnTo>
                      <a:pt x="851" y="1156"/>
                    </a:lnTo>
                    <a:lnTo>
                      <a:pt x="851" y="1174"/>
                    </a:lnTo>
                    <a:lnTo>
                      <a:pt x="855" y="1174"/>
                    </a:lnTo>
                    <a:lnTo>
                      <a:pt x="855" y="1192"/>
                    </a:lnTo>
                    <a:lnTo>
                      <a:pt x="855" y="1204"/>
                    </a:lnTo>
                    <a:lnTo>
                      <a:pt x="861" y="1204"/>
                    </a:lnTo>
                    <a:lnTo>
                      <a:pt x="861" y="1224"/>
                    </a:lnTo>
                    <a:lnTo>
                      <a:pt x="869" y="1224"/>
                    </a:lnTo>
                    <a:lnTo>
                      <a:pt x="869" y="1248"/>
                    </a:lnTo>
                    <a:lnTo>
                      <a:pt x="879" y="1248"/>
                    </a:lnTo>
                    <a:lnTo>
                      <a:pt x="879" y="1260"/>
                    </a:lnTo>
                    <a:lnTo>
                      <a:pt x="881" y="1260"/>
                    </a:lnTo>
                    <a:lnTo>
                      <a:pt x="881" y="1304"/>
                    </a:lnTo>
                    <a:lnTo>
                      <a:pt x="885" y="1304"/>
                    </a:lnTo>
                    <a:lnTo>
                      <a:pt x="885" y="1324"/>
                    </a:lnTo>
                    <a:lnTo>
                      <a:pt x="895" y="1324"/>
                    </a:lnTo>
                    <a:lnTo>
                      <a:pt x="895" y="1340"/>
                    </a:lnTo>
                    <a:lnTo>
                      <a:pt x="903" y="1340"/>
                    </a:lnTo>
                    <a:lnTo>
                      <a:pt x="903" y="1358"/>
                    </a:lnTo>
                    <a:lnTo>
                      <a:pt x="915" y="1358"/>
                    </a:lnTo>
                    <a:lnTo>
                      <a:pt x="915" y="1376"/>
                    </a:lnTo>
                    <a:lnTo>
                      <a:pt x="941" y="1376"/>
                    </a:lnTo>
                    <a:lnTo>
                      <a:pt x="941" y="1392"/>
                    </a:lnTo>
                    <a:lnTo>
                      <a:pt x="981" y="1392"/>
                    </a:lnTo>
                    <a:lnTo>
                      <a:pt x="981" y="1416"/>
                    </a:lnTo>
                    <a:lnTo>
                      <a:pt x="1003" y="1416"/>
                    </a:lnTo>
                    <a:lnTo>
                      <a:pt x="1003" y="1428"/>
                    </a:lnTo>
                    <a:lnTo>
                      <a:pt x="1031" y="1428"/>
                    </a:lnTo>
                    <a:lnTo>
                      <a:pt x="1031" y="1442"/>
                    </a:lnTo>
                    <a:lnTo>
                      <a:pt x="1061" y="1442"/>
                    </a:lnTo>
                    <a:lnTo>
                      <a:pt x="1061" y="1480"/>
                    </a:lnTo>
                    <a:lnTo>
                      <a:pt x="1073" y="1480"/>
                    </a:lnTo>
                    <a:lnTo>
                      <a:pt x="1073" y="1488"/>
                    </a:lnTo>
                    <a:lnTo>
                      <a:pt x="1091" y="1488"/>
                    </a:lnTo>
                    <a:lnTo>
                      <a:pt x="1091" y="1508"/>
                    </a:lnTo>
                    <a:lnTo>
                      <a:pt x="1233" y="1508"/>
                    </a:lnTo>
                    <a:lnTo>
                      <a:pt x="1233" y="1542"/>
                    </a:lnTo>
                    <a:lnTo>
                      <a:pt x="1241" y="1542"/>
                    </a:lnTo>
                    <a:lnTo>
                      <a:pt x="1241" y="1576"/>
                    </a:lnTo>
                    <a:lnTo>
                      <a:pt x="1257" y="1576"/>
                    </a:lnTo>
                    <a:lnTo>
                      <a:pt x="1257" y="1596"/>
                    </a:lnTo>
                    <a:lnTo>
                      <a:pt x="1545" y="1596"/>
                    </a:lnTo>
                    <a:lnTo>
                      <a:pt x="1545" y="1624"/>
                    </a:lnTo>
                    <a:lnTo>
                      <a:pt x="1619" y="1624"/>
                    </a:lnTo>
                    <a:lnTo>
                      <a:pt x="1619" y="1662"/>
                    </a:lnTo>
                    <a:lnTo>
                      <a:pt x="1755" y="1662"/>
                    </a:lnTo>
                  </a:path>
                </a:pathLst>
              </a:custGeom>
              <a:noFill/>
              <a:ln w="28575"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Freeform 21"/>
              <p:cNvSpPr>
                <a:spLocks/>
              </p:cNvSpPr>
              <p:nvPr/>
            </p:nvSpPr>
            <p:spPr bwMode="auto">
              <a:xfrm>
                <a:off x="1081088" y="2682168"/>
                <a:ext cx="2865438" cy="2606675"/>
              </a:xfrm>
              <a:custGeom>
                <a:avLst/>
                <a:gdLst>
                  <a:gd name="T0" fmla="*/ 74 w 1805"/>
                  <a:gd name="T1" fmla="*/ 14 h 1642"/>
                  <a:gd name="T2" fmla="*/ 90 w 1805"/>
                  <a:gd name="T3" fmla="*/ 28 h 1642"/>
                  <a:gd name="T4" fmla="*/ 96 w 1805"/>
                  <a:gd name="T5" fmla="*/ 66 h 1642"/>
                  <a:gd name="T6" fmla="*/ 132 w 1805"/>
                  <a:gd name="T7" fmla="*/ 82 h 1642"/>
                  <a:gd name="T8" fmla="*/ 158 w 1805"/>
                  <a:gd name="T9" fmla="*/ 106 h 1642"/>
                  <a:gd name="T10" fmla="*/ 176 w 1805"/>
                  <a:gd name="T11" fmla="*/ 120 h 1642"/>
                  <a:gd name="T12" fmla="*/ 182 w 1805"/>
                  <a:gd name="T13" fmla="*/ 164 h 1642"/>
                  <a:gd name="T14" fmla="*/ 210 w 1805"/>
                  <a:gd name="T15" fmla="*/ 186 h 1642"/>
                  <a:gd name="T16" fmla="*/ 336 w 1805"/>
                  <a:gd name="T17" fmla="*/ 258 h 1642"/>
                  <a:gd name="T18" fmla="*/ 350 w 1805"/>
                  <a:gd name="T19" fmla="*/ 274 h 1642"/>
                  <a:gd name="T20" fmla="*/ 356 w 1805"/>
                  <a:gd name="T21" fmla="*/ 316 h 1642"/>
                  <a:gd name="T22" fmla="*/ 372 w 1805"/>
                  <a:gd name="T23" fmla="*/ 324 h 1642"/>
                  <a:gd name="T24" fmla="*/ 384 w 1805"/>
                  <a:gd name="T25" fmla="*/ 362 h 1642"/>
                  <a:gd name="T26" fmla="*/ 402 w 1805"/>
                  <a:gd name="T27" fmla="*/ 388 h 1642"/>
                  <a:gd name="T28" fmla="*/ 446 w 1805"/>
                  <a:gd name="T29" fmla="*/ 404 h 1642"/>
                  <a:gd name="T30" fmla="*/ 506 w 1805"/>
                  <a:gd name="T31" fmla="*/ 444 h 1642"/>
                  <a:gd name="T32" fmla="*/ 520 w 1805"/>
                  <a:gd name="T33" fmla="*/ 460 h 1642"/>
                  <a:gd name="T34" fmla="*/ 524 w 1805"/>
                  <a:gd name="T35" fmla="*/ 494 h 1642"/>
                  <a:gd name="T36" fmla="*/ 532 w 1805"/>
                  <a:gd name="T37" fmla="*/ 518 h 1642"/>
                  <a:gd name="T38" fmla="*/ 540 w 1805"/>
                  <a:gd name="T39" fmla="*/ 580 h 1642"/>
                  <a:gd name="T40" fmla="*/ 552 w 1805"/>
                  <a:gd name="T41" fmla="*/ 650 h 1642"/>
                  <a:gd name="T42" fmla="*/ 570 w 1805"/>
                  <a:gd name="T43" fmla="*/ 708 h 1642"/>
                  <a:gd name="T44" fmla="*/ 594 w 1805"/>
                  <a:gd name="T45" fmla="*/ 722 h 1642"/>
                  <a:gd name="T46" fmla="*/ 632 w 1805"/>
                  <a:gd name="T47" fmla="*/ 738 h 1642"/>
                  <a:gd name="T48" fmla="*/ 688 w 1805"/>
                  <a:gd name="T49" fmla="*/ 770 h 1642"/>
                  <a:gd name="T50" fmla="*/ 702 w 1805"/>
                  <a:gd name="T51" fmla="*/ 778 h 1642"/>
                  <a:gd name="T52" fmla="*/ 704 w 1805"/>
                  <a:gd name="T53" fmla="*/ 926 h 1642"/>
                  <a:gd name="T54" fmla="*/ 714 w 1805"/>
                  <a:gd name="T55" fmla="*/ 946 h 1642"/>
                  <a:gd name="T56" fmla="*/ 728 w 1805"/>
                  <a:gd name="T57" fmla="*/ 992 h 1642"/>
                  <a:gd name="T58" fmla="*/ 787 w 1805"/>
                  <a:gd name="T59" fmla="*/ 1028 h 1642"/>
                  <a:gd name="T60" fmla="*/ 863 w 1805"/>
                  <a:gd name="T61" fmla="*/ 1084 h 1642"/>
                  <a:gd name="T62" fmla="*/ 881 w 1805"/>
                  <a:gd name="T63" fmla="*/ 1110 h 1642"/>
                  <a:gd name="T64" fmla="*/ 887 w 1805"/>
                  <a:gd name="T65" fmla="*/ 1214 h 1642"/>
                  <a:gd name="T66" fmla="*/ 939 w 1805"/>
                  <a:gd name="T67" fmla="*/ 1226 h 1642"/>
                  <a:gd name="T68" fmla="*/ 1065 w 1805"/>
                  <a:gd name="T69" fmla="*/ 1250 h 1642"/>
                  <a:gd name="T70" fmla="*/ 1075 w 1805"/>
                  <a:gd name="T71" fmla="*/ 1288 h 1642"/>
                  <a:gd name="T72" fmla="*/ 1091 w 1805"/>
                  <a:gd name="T73" fmla="*/ 1352 h 1642"/>
                  <a:gd name="T74" fmla="*/ 1209 w 1805"/>
                  <a:gd name="T75" fmla="*/ 1394 h 1642"/>
                  <a:gd name="T76" fmla="*/ 1233 w 1805"/>
                  <a:gd name="T77" fmla="*/ 1412 h 1642"/>
                  <a:gd name="T78" fmla="*/ 1259 w 1805"/>
                  <a:gd name="T79" fmla="*/ 1454 h 1642"/>
                  <a:gd name="T80" fmla="*/ 1397 w 1805"/>
                  <a:gd name="T81" fmla="*/ 1476 h 1642"/>
                  <a:gd name="T82" fmla="*/ 1409 w 1805"/>
                  <a:gd name="T83" fmla="*/ 1548 h 1642"/>
                  <a:gd name="T84" fmla="*/ 1431 w 1805"/>
                  <a:gd name="T85" fmla="*/ 1568 h 1642"/>
                  <a:gd name="T86" fmla="*/ 1573 w 1805"/>
                  <a:gd name="T87" fmla="*/ 1612 h 1642"/>
                  <a:gd name="T88" fmla="*/ 1585 w 1805"/>
                  <a:gd name="T89" fmla="*/ 1622 h 1642"/>
                  <a:gd name="T90" fmla="*/ 1603 w 1805"/>
                  <a:gd name="T91" fmla="*/ 1642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05" h="1642">
                    <a:moveTo>
                      <a:pt x="0" y="0"/>
                    </a:moveTo>
                    <a:lnTo>
                      <a:pt x="74" y="0"/>
                    </a:lnTo>
                    <a:lnTo>
                      <a:pt x="74" y="14"/>
                    </a:lnTo>
                    <a:lnTo>
                      <a:pt x="82" y="14"/>
                    </a:lnTo>
                    <a:lnTo>
                      <a:pt x="82" y="28"/>
                    </a:lnTo>
                    <a:lnTo>
                      <a:pt x="90" y="28"/>
                    </a:lnTo>
                    <a:lnTo>
                      <a:pt x="90" y="50"/>
                    </a:lnTo>
                    <a:lnTo>
                      <a:pt x="96" y="50"/>
                    </a:lnTo>
                    <a:lnTo>
                      <a:pt x="96" y="66"/>
                    </a:lnTo>
                    <a:lnTo>
                      <a:pt x="122" y="66"/>
                    </a:lnTo>
                    <a:lnTo>
                      <a:pt x="122" y="82"/>
                    </a:lnTo>
                    <a:lnTo>
                      <a:pt x="132" y="82"/>
                    </a:lnTo>
                    <a:lnTo>
                      <a:pt x="132" y="96"/>
                    </a:lnTo>
                    <a:lnTo>
                      <a:pt x="158" y="96"/>
                    </a:lnTo>
                    <a:lnTo>
                      <a:pt x="158" y="106"/>
                    </a:lnTo>
                    <a:lnTo>
                      <a:pt x="168" y="106"/>
                    </a:lnTo>
                    <a:lnTo>
                      <a:pt x="168" y="120"/>
                    </a:lnTo>
                    <a:lnTo>
                      <a:pt x="176" y="120"/>
                    </a:lnTo>
                    <a:lnTo>
                      <a:pt x="176" y="138"/>
                    </a:lnTo>
                    <a:lnTo>
                      <a:pt x="182" y="138"/>
                    </a:lnTo>
                    <a:lnTo>
                      <a:pt x="182" y="164"/>
                    </a:lnTo>
                    <a:lnTo>
                      <a:pt x="190" y="164"/>
                    </a:lnTo>
                    <a:lnTo>
                      <a:pt x="190" y="186"/>
                    </a:lnTo>
                    <a:lnTo>
                      <a:pt x="210" y="186"/>
                    </a:lnTo>
                    <a:lnTo>
                      <a:pt x="210" y="220"/>
                    </a:lnTo>
                    <a:lnTo>
                      <a:pt x="336" y="220"/>
                    </a:lnTo>
                    <a:lnTo>
                      <a:pt x="336" y="258"/>
                    </a:lnTo>
                    <a:lnTo>
                      <a:pt x="346" y="258"/>
                    </a:lnTo>
                    <a:lnTo>
                      <a:pt x="346" y="274"/>
                    </a:lnTo>
                    <a:lnTo>
                      <a:pt x="350" y="274"/>
                    </a:lnTo>
                    <a:lnTo>
                      <a:pt x="350" y="306"/>
                    </a:lnTo>
                    <a:lnTo>
                      <a:pt x="356" y="306"/>
                    </a:lnTo>
                    <a:lnTo>
                      <a:pt x="356" y="316"/>
                    </a:lnTo>
                    <a:lnTo>
                      <a:pt x="366" y="316"/>
                    </a:lnTo>
                    <a:lnTo>
                      <a:pt x="366" y="324"/>
                    </a:lnTo>
                    <a:lnTo>
                      <a:pt x="372" y="324"/>
                    </a:lnTo>
                    <a:lnTo>
                      <a:pt x="372" y="346"/>
                    </a:lnTo>
                    <a:lnTo>
                      <a:pt x="372" y="362"/>
                    </a:lnTo>
                    <a:lnTo>
                      <a:pt x="384" y="362"/>
                    </a:lnTo>
                    <a:lnTo>
                      <a:pt x="384" y="372"/>
                    </a:lnTo>
                    <a:lnTo>
                      <a:pt x="402" y="372"/>
                    </a:lnTo>
                    <a:lnTo>
                      <a:pt x="402" y="388"/>
                    </a:lnTo>
                    <a:lnTo>
                      <a:pt x="442" y="388"/>
                    </a:lnTo>
                    <a:lnTo>
                      <a:pt x="442" y="404"/>
                    </a:lnTo>
                    <a:lnTo>
                      <a:pt x="446" y="404"/>
                    </a:lnTo>
                    <a:lnTo>
                      <a:pt x="446" y="420"/>
                    </a:lnTo>
                    <a:lnTo>
                      <a:pt x="506" y="420"/>
                    </a:lnTo>
                    <a:lnTo>
                      <a:pt x="506" y="444"/>
                    </a:lnTo>
                    <a:lnTo>
                      <a:pt x="514" y="444"/>
                    </a:lnTo>
                    <a:lnTo>
                      <a:pt x="514" y="460"/>
                    </a:lnTo>
                    <a:lnTo>
                      <a:pt x="520" y="460"/>
                    </a:lnTo>
                    <a:lnTo>
                      <a:pt x="520" y="476"/>
                    </a:lnTo>
                    <a:lnTo>
                      <a:pt x="524" y="476"/>
                    </a:lnTo>
                    <a:lnTo>
                      <a:pt x="524" y="494"/>
                    </a:lnTo>
                    <a:lnTo>
                      <a:pt x="528" y="494"/>
                    </a:lnTo>
                    <a:lnTo>
                      <a:pt x="528" y="518"/>
                    </a:lnTo>
                    <a:lnTo>
                      <a:pt x="532" y="518"/>
                    </a:lnTo>
                    <a:lnTo>
                      <a:pt x="532" y="548"/>
                    </a:lnTo>
                    <a:lnTo>
                      <a:pt x="540" y="548"/>
                    </a:lnTo>
                    <a:lnTo>
                      <a:pt x="540" y="580"/>
                    </a:lnTo>
                    <a:lnTo>
                      <a:pt x="544" y="580"/>
                    </a:lnTo>
                    <a:lnTo>
                      <a:pt x="544" y="650"/>
                    </a:lnTo>
                    <a:lnTo>
                      <a:pt x="552" y="650"/>
                    </a:lnTo>
                    <a:lnTo>
                      <a:pt x="552" y="680"/>
                    </a:lnTo>
                    <a:lnTo>
                      <a:pt x="570" y="680"/>
                    </a:lnTo>
                    <a:lnTo>
                      <a:pt x="570" y="708"/>
                    </a:lnTo>
                    <a:lnTo>
                      <a:pt x="578" y="708"/>
                    </a:lnTo>
                    <a:lnTo>
                      <a:pt x="578" y="722"/>
                    </a:lnTo>
                    <a:lnTo>
                      <a:pt x="594" y="722"/>
                    </a:lnTo>
                    <a:lnTo>
                      <a:pt x="594" y="738"/>
                    </a:lnTo>
                    <a:lnTo>
                      <a:pt x="618" y="738"/>
                    </a:lnTo>
                    <a:lnTo>
                      <a:pt x="632" y="738"/>
                    </a:lnTo>
                    <a:lnTo>
                      <a:pt x="632" y="752"/>
                    </a:lnTo>
                    <a:lnTo>
                      <a:pt x="688" y="752"/>
                    </a:lnTo>
                    <a:lnTo>
                      <a:pt x="688" y="770"/>
                    </a:lnTo>
                    <a:lnTo>
                      <a:pt x="694" y="770"/>
                    </a:lnTo>
                    <a:lnTo>
                      <a:pt x="694" y="778"/>
                    </a:lnTo>
                    <a:lnTo>
                      <a:pt x="702" y="778"/>
                    </a:lnTo>
                    <a:lnTo>
                      <a:pt x="702" y="906"/>
                    </a:lnTo>
                    <a:lnTo>
                      <a:pt x="704" y="906"/>
                    </a:lnTo>
                    <a:lnTo>
                      <a:pt x="704" y="926"/>
                    </a:lnTo>
                    <a:lnTo>
                      <a:pt x="710" y="926"/>
                    </a:lnTo>
                    <a:lnTo>
                      <a:pt x="710" y="946"/>
                    </a:lnTo>
                    <a:lnTo>
                      <a:pt x="714" y="946"/>
                    </a:lnTo>
                    <a:lnTo>
                      <a:pt x="714" y="962"/>
                    </a:lnTo>
                    <a:lnTo>
                      <a:pt x="728" y="962"/>
                    </a:lnTo>
                    <a:lnTo>
                      <a:pt x="728" y="992"/>
                    </a:lnTo>
                    <a:lnTo>
                      <a:pt x="740" y="992"/>
                    </a:lnTo>
                    <a:lnTo>
                      <a:pt x="740" y="1028"/>
                    </a:lnTo>
                    <a:lnTo>
                      <a:pt x="787" y="1028"/>
                    </a:lnTo>
                    <a:lnTo>
                      <a:pt x="787" y="1048"/>
                    </a:lnTo>
                    <a:lnTo>
                      <a:pt x="863" y="1048"/>
                    </a:lnTo>
                    <a:lnTo>
                      <a:pt x="863" y="1084"/>
                    </a:lnTo>
                    <a:lnTo>
                      <a:pt x="877" y="1084"/>
                    </a:lnTo>
                    <a:lnTo>
                      <a:pt x="877" y="1110"/>
                    </a:lnTo>
                    <a:lnTo>
                      <a:pt x="881" y="1110"/>
                    </a:lnTo>
                    <a:lnTo>
                      <a:pt x="881" y="1156"/>
                    </a:lnTo>
                    <a:lnTo>
                      <a:pt x="887" y="1156"/>
                    </a:lnTo>
                    <a:lnTo>
                      <a:pt x="887" y="1214"/>
                    </a:lnTo>
                    <a:lnTo>
                      <a:pt x="899" y="1214"/>
                    </a:lnTo>
                    <a:lnTo>
                      <a:pt x="899" y="1226"/>
                    </a:lnTo>
                    <a:lnTo>
                      <a:pt x="939" y="1226"/>
                    </a:lnTo>
                    <a:lnTo>
                      <a:pt x="939" y="1250"/>
                    </a:lnTo>
                    <a:lnTo>
                      <a:pt x="1051" y="1250"/>
                    </a:lnTo>
                    <a:lnTo>
                      <a:pt x="1065" y="1250"/>
                    </a:lnTo>
                    <a:lnTo>
                      <a:pt x="1065" y="1268"/>
                    </a:lnTo>
                    <a:lnTo>
                      <a:pt x="1075" y="1268"/>
                    </a:lnTo>
                    <a:lnTo>
                      <a:pt x="1075" y="1288"/>
                    </a:lnTo>
                    <a:lnTo>
                      <a:pt x="1081" y="1288"/>
                    </a:lnTo>
                    <a:lnTo>
                      <a:pt x="1081" y="1352"/>
                    </a:lnTo>
                    <a:lnTo>
                      <a:pt x="1091" y="1352"/>
                    </a:lnTo>
                    <a:lnTo>
                      <a:pt x="1091" y="1370"/>
                    </a:lnTo>
                    <a:lnTo>
                      <a:pt x="1209" y="1370"/>
                    </a:lnTo>
                    <a:lnTo>
                      <a:pt x="1209" y="1394"/>
                    </a:lnTo>
                    <a:lnTo>
                      <a:pt x="1217" y="1394"/>
                    </a:lnTo>
                    <a:lnTo>
                      <a:pt x="1217" y="1412"/>
                    </a:lnTo>
                    <a:lnTo>
                      <a:pt x="1233" y="1412"/>
                    </a:lnTo>
                    <a:lnTo>
                      <a:pt x="1233" y="1430"/>
                    </a:lnTo>
                    <a:lnTo>
                      <a:pt x="1259" y="1430"/>
                    </a:lnTo>
                    <a:lnTo>
                      <a:pt x="1259" y="1454"/>
                    </a:lnTo>
                    <a:lnTo>
                      <a:pt x="1269" y="1454"/>
                    </a:lnTo>
                    <a:lnTo>
                      <a:pt x="1269" y="1476"/>
                    </a:lnTo>
                    <a:lnTo>
                      <a:pt x="1397" y="1476"/>
                    </a:lnTo>
                    <a:lnTo>
                      <a:pt x="1397" y="1518"/>
                    </a:lnTo>
                    <a:lnTo>
                      <a:pt x="1409" y="1518"/>
                    </a:lnTo>
                    <a:lnTo>
                      <a:pt x="1409" y="1548"/>
                    </a:lnTo>
                    <a:lnTo>
                      <a:pt x="1415" y="1548"/>
                    </a:lnTo>
                    <a:lnTo>
                      <a:pt x="1415" y="1568"/>
                    </a:lnTo>
                    <a:lnTo>
                      <a:pt x="1431" y="1568"/>
                    </a:lnTo>
                    <a:lnTo>
                      <a:pt x="1431" y="1592"/>
                    </a:lnTo>
                    <a:lnTo>
                      <a:pt x="1573" y="1592"/>
                    </a:lnTo>
                    <a:lnTo>
                      <a:pt x="1573" y="1612"/>
                    </a:lnTo>
                    <a:lnTo>
                      <a:pt x="1577" y="1612"/>
                    </a:lnTo>
                    <a:lnTo>
                      <a:pt x="1577" y="1622"/>
                    </a:lnTo>
                    <a:lnTo>
                      <a:pt x="1585" y="1622"/>
                    </a:lnTo>
                    <a:lnTo>
                      <a:pt x="1585" y="1632"/>
                    </a:lnTo>
                    <a:lnTo>
                      <a:pt x="1603" y="1632"/>
                    </a:lnTo>
                    <a:lnTo>
                      <a:pt x="1603" y="1642"/>
                    </a:lnTo>
                    <a:lnTo>
                      <a:pt x="1805" y="1642"/>
                    </a:lnTo>
                  </a:path>
                </a:pathLst>
              </a:custGeom>
              <a:noFill/>
              <a:ln w="28575"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68" name="Rectangle 167"/>
            <p:cNvSpPr/>
            <p:nvPr/>
          </p:nvSpPr>
          <p:spPr>
            <a:xfrm>
              <a:off x="2246810" y="2310704"/>
              <a:ext cx="582211" cy="338554"/>
            </a:xfrm>
            <a:prstGeom prst="rect">
              <a:avLst/>
            </a:prstGeom>
          </p:spPr>
          <p:txBody>
            <a:bodyPr wrap="none">
              <a:spAutoFit/>
            </a:bodyPr>
            <a:lstStyle/>
            <a:p>
              <a:pPr algn="ctr" defTabSz="914400" fontAlgn="base">
                <a:spcBef>
                  <a:spcPct val="0"/>
                </a:spcBef>
                <a:spcAft>
                  <a:spcPct val="0"/>
                </a:spcAft>
              </a:pPr>
              <a:r>
                <a:rPr lang="en-GB" sz="1600" b="1" dirty="0">
                  <a:solidFill>
                    <a:srgbClr val="363636"/>
                  </a:solidFill>
                  <a:latin typeface="Arial" charset="0"/>
                  <a:cs typeface="Arial" charset="0"/>
                </a:rPr>
                <a:t>PFS</a:t>
              </a:r>
            </a:p>
          </p:txBody>
        </p:sp>
        <p:sp>
          <p:nvSpPr>
            <p:cNvPr id="170" name="TextBox 169"/>
            <p:cNvSpPr txBox="1"/>
            <p:nvPr/>
          </p:nvSpPr>
          <p:spPr>
            <a:xfrm>
              <a:off x="955185" y="5515150"/>
              <a:ext cx="3161443" cy="307777"/>
            </a:xfrm>
            <a:prstGeom prst="rect">
              <a:avLst/>
            </a:prstGeom>
            <a:noFill/>
          </p:spPr>
          <p:txBody>
            <a:bodyPr wrap="none" rtlCol="0">
              <a:spAutoFit/>
            </a:bodyPr>
            <a:lstStyle/>
            <a:p>
              <a:pPr>
                <a:tabLst>
                  <a:tab pos="454025" algn="ctr"/>
                  <a:tab pos="857250" algn="ctr"/>
                  <a:tab pos="1260475" algn="ctr"/>
                  <a:tab pos="1666875" algn="ctr"/>
                  <a:tab pos="2073275" algn="ctr"/>
                  <a:tab pos="2479675" algn="ctr"/>
                  <a:tab pos="2882900" algn="ctr"/>
                </a:tabLst>
              </a:pPr>
              <a:r>
                <a:rPr lang="en-GB" sz="1400" dirty="0">
                  <a:latin typeface="Arial Narrow" panose="020B0606020202030204" pitchFamily="34" charset="0"/>
                </a:rPr>
                <a:t>0	2	4	6	8	10	12	14</a:t>
              </a:r>
            </a:p>
          </p:txBody>
        </p:sp>
        <p:sp>
          <p:nvSpPr>
            <p:cNvPr id="171" name="TextBox 170"/>
            <p:cNvSpPr txBox="1"/>
            <p:nvPr/>
          </p:nvSpPr>
          <p:spPr>
            <a:xfrm>
              <a:off x="1231560" y="5736333"/>
              <a:ext cx="2702728" cy="307777"/>
            </a:xfrm>
            <a:prstGeom prst="rect">
              <a:avLst/>
            </a:prstGeom>
            <a:noFill/>
          </p:spPr>
          <p:txBody>
            <a:bodyPr wrap="none" rtlCol="0">
              <a:spAutoFit/>
            </a:bodyPr>
            <a:lstStyle/>
            <a:p>
              <a:pPr algn="ctr"/>
              <a:r>
                <a:rPr lang="en-GB" sz="1400" dirty="0"/>
                <a:t>Time of randomisation (months)</a:t>
              </a:r>
            </a:p>
          </p:txBody>
        </p:sp>
        <p:grpSp>
          <p:nvGrpSpPr>
            <p:cNvPr id="172" name="Group 171"/>
            <p:cNvGrpSpPr/>
            <p:nvPr/>
          </p:nvGrpSpPr>
          <p:grpSpPr>
            <a:xfrm>
              <a:off x="3235188" y="2652504"/>
              <a:ext cx="891177" cy="0"/>
              <a:chOff x="7523306" y="2652504"/>
              <a:chExt cx="891177" cy="0"/>
            </a:xfrm>
          </p:grpSpPr>
          <p:cxnSp>
            <p:nvCxnSpPr>
              <p:cNvPr id="174" name="Straight Connector 173"/>
              <p:cNvCxnSpPr/>
              <p:nvPr/>
            </p:nvCxnSpPr>
            <p:spPr>
              <a:xfrm>
                <a:off x="7523306" y="2652504"/>
                <a:ext cx="203200" cy="0"/>
              </a:xfrm>
              <a:prstGeom prst="line">
                <a:avLst/>
              </a:prstGeom>
              <a:ln w="25400">
                <a:solidFill>
                  <a:srgbClr val="2894FF"/>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8211283" y="2652504"/>
                <a:ext cx="203200" cy="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grpSp>
        <p:sp>
          <p:nvSpPr>
            <p:cNvPr id="176" name="TextBox 175"/>
            <p:cNvSpPr txBox="1"/>
            <p:nvPr/>
          </p:nvSpPr>
          <p:spPr>
            <a:xfrm>
              <a:off x="283882" y="5848651"/>
              <a:ext cx="3797835" cy="553998"/>
            </a:xfrm>
            <a:prstGeom prst="rect">
              <a:avLst/>
            </a:prstGeom>
            <a:noFill/>
          </p:spPr>
          <p:txBody>
            <a:bodyPr wrap="none" rtlCol="0">
              <a:spAutoFit/>
            </a:bodyPr>
            <a:lstStyle/>
            <a:p>
              <a:pPr>
                <a:tabLst>
                  <a:tab pos="704850" algn="ctr"/>
                  <a:tab pos="1114425" algn="ctr"/>
                  <a:tab pos="1524000" algn="ctr"/>
                  <a:tab pos="1933575" algn="ctr"/>
                  <a:tab pos="2338388" algn="ctr"/>
                  <a:tab pos="2743200" algn="ctr"/>
                  <a:tab pos="3148013" algn="ctr"/>
                  <a:tab pos="3549650" algn="ctr"/>
                </a:tabLst>
              </a:pPr>
              <a:r>
                <a:rPr lang="en-GB" sz="1000" dirty="0">
                  <a:latin typeface="Arial Narrow" panose="020B0606020202030204" pitchFamily="34" charset="0"/>
                </a:rPr>
                <a:t>Patients at risk</a:t>
              </a:r>
            </a:p>
            <a:p>
              <a:pPr>
                <a:tabLst>
                  <a:tab pos="704850" algn="ctr"/>
                  <a:tab pos="1114425" algn="ctr"/>
                  <a:tab pos="1524000" algn="ctr"/>
                  <a:tab pos="1933575" algn="ctr"/>
                  <a:tab pos="2338388" algn="ctr"/>
                  <a:tab pos="2743200" algn="ctr"/>
                  <a:tab pos="3148013" algn="ctr"/>
                  <a:tab pos="3549650" algn="ctr"/>
                </a:tabLst>
              </a:pPr>
              <a:r>
                <a:rPr lang="en-GB" sz="1000" dirty="0" err="1">
                  <a:latin typeface="Arial Narrow" panose="020B0606020202030204" pitchFamily="34" charset="0"/>
                </a:rPr>
                <a:t>Gefitinib</a:t>
              </a:r>
              <a:r>
                <a:rPr lang="en-GB" sz="1000" dirty="0">
                  <a:latin typeface="Arial Narrow" panose="020B0606020202030204" pitchFamily="34" charset="0"/>
                </a:rPr>
                <a:t>	133	110	88	40	25	12	6	0</a:t>
              </a:r>
            </a:p>
            <a:p>
              <a:pPr>
                <a:tabLst>
                  <a:tab pos="704850" algn="ctr"/>
                  <a:tab pos="1114425" algn="ctr"/>
                  <a:tab pos="1524000" algn="ctr"/>
                  <a:tab pos="1933575" algn="ctr"/>
                  <a:tab pos="2338388" algn="ctr"/>
                  <a:tab pos="2743200" algn="ctr"/>
                  <a:tab pos="3148013" algn="ctr"/>
                  <a:tab pos="3549650" algn="ctr"/>
                </a:tabLst>
              </a:pPr>
              <a:r>
                <a:rPr lang="en-GB" sz="1000" dirty="0">
                  <a:latin typeface="Arial Narrow" panose="020B0606020202030204" pitchFamily="34" charset="0"/>
                </a:rPr>
                <a:t>Placebo	132	100	85	39	17	5	4	0</a:t>
              </a:r>
            </a:p>
          </p:txBody>
        </p:sp>
        <p:sp>
          <p:nvSpPr>
            <p:cNvPr id="178" name="TextBox 177"/>
            <p:cNvSpPr txBox="1"/>
            <p:nvPr/>
          </p:nvSpPr>
          <p:spPr>
            <a:xfrm rot="16200000">
              <a:off x="-288242" y="3918929"/>
              <a:ext cx="1619354" cy="307777"/>
            </a:xfrm>
            <a:prstGeom prst="rect">
              <a:avLst/>
            </a:prstGeom>
            <a:noFill/>
          </p:spPr>
          <p:txBody>
            <a:bodyPr wrap="none" rtlCol="0">
              <a:spAutoFit/>
            </a:bodyPr>
            <a:lstStyle/>
            <a:p>
              <a:pPr algn="ctr"/>
              <a:r>
                <a:rPr lang="en-GB" sz="1400" dirty="0">
                  <a:latin typeface="Arial" panose="020B0604020202020204" pitchFamily="34" charset="0"/>
                  <a:cs typeface="Arial" panose="020B0604020202020204" pitchFamily="34" charset="0"/>
                </a:rPr>
                <a:t>Probability of PFS</a:t>
              </a:r>
            </a:p>
          </p:txBody>
        </p:sp>
      </p:grpSp>
      <p:sp>
        <p:nvSpPr>
          <p:cNvPr id="179" name="Rectangle 178"/>
          <p:cNvSpPr/>
          <p:nvPr/>
        </p:nvSpPr>
        <p:spPr>
          <a:xfrm>
            <a:off x="2338554" y="3497876"/>
            <a:ext cx="2028119" cy="215444"/>
          </a:xfrm>
          <a:prstGeom prst="rect">
            <a:avLst/>
          </a:prstGeom>
        </p:spPr>
        <p:txBody>
          <a:bodyPr wrap="none">
            <a:spAutoFit/>
          </a:bodyPr>
          <a:lstStyle/>
          <a:p>
            <a:r>
              <a:rPr lang="it-IT" sz="800" dirty="0">
                <a:latin typeface="Arial" panose="020B0604020202020204" pitchFamily="34" charset="0"/>
              </a:rPr>
              <a:t>HR</a:t>
            </a:r>
            <a:r>
              <a:rPr lang="it-IT" sz="800" baseline="30000" dirty="0">
                <a:latin typeface="Arial" panose="020B0604020202020204" pitchFamily="34" charset="0"/>
              </a:rPr>
              <a:t>a</a:t>
            </a:r>
            <a:r>
              <a:rPr lang="it-IT" sz="800" dirty="0">
                <a:latin typeface="Arial" panose="020B0604020202020204" pitchFamily="34" charset="0"/>
              </a:rPr>
              <a:t> (95% CI) 0.86 (0.65, 1.13); p=0.273</a:t>
            </a:r>
            <a:endParaRPr lang="en-GB" sz="800" dirty="0"/>
          </a:p>
        </p:txBody>
      </p:sp>
      <p:sp>
        <p:nvSpPr>
          <p:cNvPr id="5146" name="Rectangle 5145"/>
          <p:cNvSpPr/>
          <p:nvPr/>
        </p:nvSpPr>
        <p:spPr>
          <a:xfrm>
            <a:off x="283882" y="6444119"/>
            <a:ext cx="1895071" cy="215444"/>
          </a:xfrm>
          <a:prstGeom prst="rect">
            <a:avLst/>
          </a:prstGeom>
        </p:spPr>
        <p:txBody>
          <a:bodyPr wrap="none">
            <a:spAutoFit/>
          </a:bodyPr>
          <a:lstStyle/>
          <a:p>
            <a:r>
              <a:rPr lang="en-GB" sz="800" baseline="30000" dirty="0" err="1">
                <a:latin typeface="Arial" panose="020B0604020202020204" pitchFamily="34" charset="0"/>
              </a:rPr>
              <a:t>a</a:t>
            </a:r>
            <a:r>
              <a:rPr lang="en-GB" sz="800" dirty="0" err="1">
                <a:latin typeface="Arial" panose="020B0604020202020204" pitchFamily="34" charset="0"/>
              </a:rPr>
              <a:t>Primary</a:t>
            </a:r>
            <a:r>
              <a:rPr lang="en-GB" sz="800" dirty="0">
                <a:latin typeface="Arial" panose="020B0604020202020204" pitchFamily="34" charset="0"/>
              </a:rPr>
              <a:t> Cox analysis with covariates</a:t>
            </a:r>
            <a:endParaRPr lang="en-GB" sz="800" dirty="0"/>
          </a:p>
        </p:txBody>
      </p:sp>
    </p:spTree>
    <p:custDataLst>
      <p:tags r:id="rId1"/>
    </p:custDataLst>
    <p:extLst>
      <p:ext uri="{BB962C8B-B14F-4D97-AF65-F5344CB8AC3E}">
        <p14:creationId xmlns:p14="http://schemas.microsoft.com/office/powerpoint/2010/main" val="27937094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NZ" sz="1800" dirty="0"/>
              <a:t>LBA2_PR: Gefitinib/chemotherapy vs chemotherapy in epidermal growth factor receptor (EGFR) mutation-positive non-small-cell lung cancer (NSCLC) after progression on first-line gefitinib: The phase III, randomised IMPRESS study </a:t>
            </a:r>
            <a:br>
              <a:rPr lang="en-NZ" sz="1800" dirty="0"/>
            </a:br>
            <a:r>
              <a:rPr lang="en-NZ" sz="1800" dirty="0"/>
              <a:t>– </a:t>
            </a:r>
            <a:r>
              <a:rPr lang="en-NZ" sz="1800" dirty="0" err="1"/>
              <a:t>Mok</a:t>
            </a:r>
            <a:r>
              <a:rPr lang="en-NZ" sz="1800" dirty="0"/>
              <a:t> T et al</a:t>
            </a:r>
            <a:endParaRPr lang="en-GB" sz="1800" dirty="0"/>
          </a:p>
        </p:txBody>
      </p:sp>
      <p:sp>
        <p:nvSpPr>
          <p:cNvPr id="5123" name="Rectangle 3"/>
          <p:cNvSpPr>
            <a:spLocks noGrp="1" noChangeArrowheads="1"/>
          </p:cNvSpPr>
          <p:nvPr>
            <p:ph type="body" idx="1"/>
          </p:nvPr>
        </p:nvSpPr>
        <p:spPr>
          <a:xfrm>
            <a:off x="220662" y="1320800"/>
            <a:ext cx="8686800" cy="5308600"/>
          </a:xfrm>
        </p:spPr>
        <p:txBody>
          <a:bodyPr/>
          <a:lstStyle/>
          <a:p>
            <a:pPr>
              <a:spcAft>
                <a:spcPts val="300"/>
              </a:spcAft>
            </a:pPr>
            <a:r>
              <a:rPr lang="en-NZ" sz="1800" b="1" dirty="0"/>
              <a:t>Key results (cont.)</a:t>
            </a:r>
          </a:p>
          <a:p>
            <a:pPr lvl="1">
              <a:spcAft>
                <a:spcPts val="300"/>
              </a:spcAft>
            </a:pPr>
            <a:r>
              <a:rPr lang="en-NZ" sz="1800" dirty="0"/>
              <a:t>No treatment differences were observed for ORR or DCR</a:t>
            </a:r>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NZ" sz="1800" dirty="0"/>
          </a:p>
          <a:p>
            <a:pPr lvl="1">
              <a:spcAft>
                <a:spcPts val="300"/>
              </a:spcAft>
            </a:pPr>
            <a:endParaRPr lang="en-GB" sz="1800" dirty="0"/>
          </a:p>
          <a:p>
            <a:pPr>
              <a:spcAft>
                <a:spcPts val="300"/>
              </a:spcAft>
            </a:pPr>
            <a:r>
              <a:rPr lang="en-GB" sz="1800" b="1" dirty="0"/>
              <a:t>Conclusion</a:t>
            </a:r>
          </a:p>
          <a:p>
            <a:pPr lvl="1">
              <a:spcAft>
                <a:spcPts val="300"/>
              </a:spcAft>
            </a:pPr>
            <a:r>
              <a:rPr lang="en-NZ" sz="1800" dirty="0"/>
              <a:t>IMPRESS results do not support continuation of gefitinib after PD when platinum-based doublet chemotherapy is used as second-line treatment</a:t>
            </a:r>
          </a:p>
        </p:txBody>
      </p:sp>
      <p:sp>
        <p:nvSpPr>
          <p:cNvPr id="5124" name="Text Box 4"/>
          <p:cNvSpPr txBox="1">
            <a:spLocks noChangeArrowheads="1"/>
          </p:cNvSpPr>
          <p:nvPr/>
        </p:nvSpPr>
        <p:spPr bwMode="auto">
          <a:xfrm>
            <a:off x="4986811" y="6474897"/>
            <a:ext cx="393652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err="1">
                <a:solidFill>
                  <a:srgbClr val="363636"/>
                </a:solidFill>
                <a:latin typeface="Arial" charset="0"/>
                <a:cs typeface="Arial" charset="0"/>
              </a:rPr>
              <a:t>Mok</a:t>
            </a:r>
            <a:r>
              <a:rPr lang="en-NZ" sz="1200" dirty="0">
                <a:solidFill>
                  <a:srgbClr val="363636"/>
                </a:solidFill>
                <a:latin typeface="Arial" charset="0"/>
                <a:cs typeface="Arial" charset="0"/>
              </a:rPr>
              <a:t> </a:t>
            </a:r>
            <a:r>
              <a:rPr lang="en-GB" sz="1200" dirty="0">
                <a:solidFill>
                  <a:srgbClr val="363636"/>
                </a:solidFill>
                <a:latin typeface="Arial" charset="0"/>
                <a:cs typeface="Arial" charset="0"/>
              </a:rPr>
              <a:t>et al. </a:t>
            </a:r>
            <a:r>
              <a:rPr lang="en-GB" sz="1200" dirty="0">
                <a:solidFill>
                  <a:srgbClr val="363636"/>
                </a:solidFill>
              </a:rPr>
              <a:t>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latin typeface="Arial" charset="0"/>
                <a:cs typeface="Arial" charset="0"/>
              </a:rPr>
              <a:t>abstr</a:t>
            </a:r>
            <a:r>
              <a:rPr lang="en-GB" sz="1200" dirty="0">
                <a:solidFill>
                  <a:srgbClr val="363636"/>
                </a:solidFill>
                <a:latin typeface="Arial" charset="0"/>
                <a:cs typeface="Arial" charset="0"/>
              </a:rPr>
              <a:t> LBA2_PR</a:t>
            </a:r>
          </a:p>
        </p:txBody>
      </p:sp>
      <p:graphicFrame>
        <p:nvGraphicFramePr>
          <p:cNvPr id="4" name="Chart 3"/>
          <p:cNvGraphicFramePr/>
          <p:nvPr>
            <p:extLst>
              <p:ext uri="{D42A27DB-BD31-4B8C-83A1-F6EECF244321}">
                <p14:modId xmlns:p14="http://schemas.microsoft.com/office/powerpoint/2010/main" val="1608428148"/>
              </p:ext>
            </p:extLst>
          </p:nvPr>
        </p:nvGraphicFramePr>
        <p:xfrm>
          <a:off x="220662" y="2562225"/>
          <a:ext cx="4351338" cy="2793545"/>
        </p:xfrm>
        <a:graphic>
          <a:graphicData uri="http://schemas.openxmlformats.org/drawingml/2006/chart">
            <c:chart xmlns:c="http://schemas.openxmlformats.org/drawingml/2006/chart" xmlns:r="http://schemas.openxmlformats.org/officeDocument/2006/relationships" r:id="rId3"/>
          </a:graphicData>
        </a:graphic>
      </p:graphicFrame>
      <p:sp>
        <p:nvSpPr>
          <p:cNvPr id="58" name="Rectangle 57"/>
          <p:cNvSpPr/>
          <p:nvPr/>
        </p:nvSpPr>
        <p:spPr>
          <a:xfrm>
            <a:off x="2217956" y="1988840"/>
            <a:ext cx="639919" cy="338554"/>
          </a:xfrm>
          <a:prstGeom prst="rect">
            <a:avLst/>
          </a:prstGeom>
        </p:spPr>
        <p:txBody>
          <a:bodyPr wrap="none">
            <a:spAutoFit/>
          </a:bodyPr>
          <a:lstStyle/>
          <a:p>
            <a:pPr algn="ctr" defTabSz="914400" fontAlgn="base">
              <a:spcBef>
                <a:spcPct val="0"/>
              </a:spcBef>
              <a:spcAft>
                <a:spcPct val="0"/>
              </a:spcAft>
            </a:pPr>
            <a:r>
              <a:rPr lang="en-GB" sz="1600" b="1" dirty="0">
                <a:solidFill>
                  <a:srgbClr val="363636"/>
                </a:solidFill>
                <a:latin typeface="Arial" charset="0"/>
                <a:cs typeface="Arial" charset="0"/>
              </a:rPr>
              <a:t>ORR</a:t>
            </a:r>
          </a:p>
        </p:txBody>
      </p:sp>
      <p:sp>
        <p:nvSpPr>
          <p:cNvPr id="59" name="Rectangle 58"/>
          <p:cNvSpPr/>
          <p:nvPr/>
        </p:nvSpPr>
        <p:spPr>
          <a:xfrm>
            <a:off x="6512486" y="1988840"/>
            <a:ext cx="627096" cy="338554"/>
          </a:xfrm>
          <a:prstGeom prst="rect">
            <a:avLst/>
          </a:prstGeom>
        </p:spPr>
        <p:txBody>
          <a:bodyPr wrap="none">
            <a:spAutoFit/>
          </a:bodyPr>
          <a:lstStyle/>
          <a:p>
            <a:pPr algn="ctr" defTabSz="914400" fontAlgn="base">
              <a:spcBef>
                <a:spcPct val="0"/>
              </a:spcBef>
              <a:spcAft>
                <a:spcPct val="0"/>
              </a:spcAft>
            </a:pPr>
            <a:r>
              <a:rPr lang="en-GB" sz="1600" b="1" dirty="0">
                <a:solidFill>
                  <a:srgbClr val="363636"/>
                </a:solidFill>
                <a:latin typeface="Arial" charset="0"/>
                <a:cs typeface="Arial" charset="0"/>
              </a:rPr>
              <a:t>DCR</a:t>
            </a:r>
          </a:p>
        </p:txBody>
      </p:sp>
      <p:sp>
        <p:nvSpPr>
          <p:cNvPr id="5" name="Rectangle 4"/>
          <p:cNvSpPr/>
          <p:nvPr/>
        </p:nvSpPr>
        <p:spPr>
          <a:xfrm>
            <a:off x="1414851" y="2327394"/>
            <a:ext cx="2246128" cy="523220"/>
          </a:xfrm>
          <a:prstGeom prst="rect">
            <a:avLst/>
          </a:prstGeom>
        </p:spPr>
        <p:txBody>
          <a:bodyPr wrap="none">
            <a:spAutoFit/>
          </a:bodyPr>
          <a:lstStyle/>
          <a:p>
            <a:pPr algn="ctr"/>
            <a:r>
              <a:rPr lang="en-GB" sz="1400" dirty="0">
                <a:latin typeface="Arial" panose="020B0604020202020204" pitchFamily="34" charset="0"/>
              </a:rPr>
              <a:t>Odds ratio (95% CI) </a:t>
            </a:r>
            <a:br>
              <a:rPr lang="en-GB" sz="1400" dirty="0">
                <a:latin typeface="Arial" panose="020B0604020202020204" pitchFamily="34" charset="0"/>
              </a:rPr>
            </a:br>
            <a:r>
              <a:rPr lang="en-GB" sz="1400" dirty="0">
                <a:latin typeface="Arial" panose="020B0604020202020204" pitchFamily="34" charset="0"/>
              </a:rPr>
              <a:t>0.92 (0.55, 1.55); p=0.760</a:t>
            </a:r>
            <a:endParaRPr lang="en-GB" sz="1400" dirty="0"/>
          </a:p>
        </p:txBody>
      </p:sp>
      <p:graphicFrame>
        <p:nvGraphicFramePr>
          <p:cNvPr id="61" name="Chart 60"/>
          <p:cNvGraphicFramePr/>
          <p:nvPr>
            <p:extLst>
              <p:ext uri="{D42A27DB-BD31-4B8C-83A1-F6EECF244321}">
                <p14:modId xmlns:p14="http://schemas.microsoft.com/office/powerpoint/2010/main" val="4077039677"/>
              </p:ext>
            </p:extLst>
          </p:nvPr>
        </p:nvGraphicFramePr>
        <p:xfrm>
          <a:off x="4572000" y="2562225"/>
          <a:ext cx="4351338" cy="2793545"/>
        </p:xfrm>
        <a:graphic>
          <a:graphicData uri="http://schemas.openxmlformats.org/drawingml/2006/chart">
            <c:chart xmlns:c="http://schemas.openxmlformats.org/drawingml/2006/chart" xmlns:r="http://schemas.openxmlformats.org/officeDocument/2006/relationships" r:id="rId4"/>
          </a:graphicData>
        </a:graphic>
      </p:graphicFrame>
      <p:sp>
        <p:nvSpPr>
          <p:cNvPr id="62" name="Rectangle 61"/>
          <p:cNvSpPr/>
          <p:nvPr/>
        </p:nvSpPr>
        <p:spPr>
          <a:xfrm>
            <a:off x="5766189" y="2327394"/>
            <a:ext cx="2246128" cy="523220"/>
          </a:xfrm>
          <a:prstGeom prst="rect">
            <a:avLst/>
          </a:prstGeom>
        </p:spPr>
        <p:txBody>
          <a:bodyPr wrap="none">
            <a:spAutoFit/>
          </a:bodyPr>
          <a:lstStyle/>
          <a:p>
            <a:pPr algn="ctr"/>
            <a:r>
              <a:rPr lang="en-GB" sz="1400" dirty="0">
                <a:latin typeface="Arial" panose="020B0604020202020204" pitchFamily="34" charset="0"/>
              </a:rPr>
              <a:t>Odds ratio (95% CI) </a:t>
            </a:r>
            <a:br>
              <a:rPr lang="en-GB" sz="1400" dirty="0">
                <a:latin typeface="Arial" panose="020B0604020202020204" pitchFamily="34" charset="0"/>
              </a:rPr>
            </a:br>
            <a:r>
              <a:rPr lang="en-GB" sz="1400" dirty="0">
                <a:latin typeface="Arial" panose="020B0604020202020204" pitchFamily="34" charset="0"/>
              </a:rPr>
              <a:t>1.39 (0.74, 2.62); p=0.308</a:t>
            </a:r>
            <a:endParaRPr lang="en-GB" sz="1400" dirty="0"/>
          </a:p>
        </p:txBody>
      </p:sp>
    </p:spTree>
    <p:custDataLst>
      <p:tags r:id="rId1"/>
    </p:custDataLst>
    <p:extLst>
      <p:ext uri="{BB962C8B-B14F-4D97-AF65-F5344CB8AC3E}">
        <p14:creationId xmlns:p14="http://schemas.microsoft.com/office/powerpoint/2010/main" val="22384446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1229PD</a:t>
            </a:r>
            <a:r>
              <a:rPr lang="en-NZ" sz="1800" dirty="0"/>
              <a:t>: Smoking history and response to </a:t>
            </a:r>
            <a:r>
              <a:rPr lang="en-NZ" sz="1800" dirty="0" err="1"/>
              <a:t>nivolumab</a:t>
            </a:r>
            <a:r>
              <a:rPr lang="en-NZ" sz="1800" dirty="0"/>
              <a:t> in patients with advanced NSCLCs – Hellman MD et al</a:t>
            </a:r>
            <a:endParaRPr lang="en-GB" sz="1800" dirty="0"/>
          </a:p>
        </p:txBody>
      </p:sp>
      <p:sp>
        <p:nvSpPr>
          <p:cNvPr id="5123" name="Rectangle 3"/>
          <p:cNvSpPr>
            <a:spLocks noGrp="1" noChangeArrowheads="1"/>
          </p:cNvSpPr>
          <p:nvPr>
            <p:ph type="body" idx="1"/>
          </p:nvPr>
        </p:nvSpPr>
        <p:spPr/>
        <p:txBody>
          <a:bodyPr/>
          <a:lstStyle/>
          <a:p>
            <a:pPr>
              <a:spcAft>
                <a:spcPts val="0"/>
              </a:spcAft>
            </a:pPr>
            <a:r>
              <a:rPr lang="en-GB" sz="1600" b="1" dirty="0"/>
              <a:t>Study objective</a:t>
            </a:r>
          </a:p>
          <a:p>
            <a:pPr lvl="1">
              <a:spcAft>
                <a:spcPts val="0"/>
              </a:spcAft>
            </a:pPr>
            <a:r>
              <a:rPr lang="en-GB" sz="1400" dirty="0"/>
              <a:t>To </a:t>
            </a:r>
            <a:r>
              <a:rPr lang="en-NZ" sz="1400" dirty="0"/>
              <a:t>determine the influence of smoking on response to </a:t>
            </a:r>
            <a:r>
              <a:rPr lang="en-NZ" sz="1400" dirty="0" err="1"/>
              <a:t>nivolumab</a:t>
            </a:r>
            <a:r>
              <a:rPr lang="en-NZ" sz="1400" dirty="0"/>
              <a:t> in patients with NSCLC</a:t>
            </a:r>
          </a:p>
          <a:p>
            <a:pPr>
              <a:spcBef>
                <a:spcPts val="600"/>
              </a:spcBef>
              <a:spcAft>
                <a:spcPts val="0"/>
              </a:spcAft>
            </a:pPr>
            <a:r>
              <a:rPr lang="en-GB" sz="1600" b="1" dirty="0"/>
              <a:t>Study design</a:t>
            </a:r>
          </a:p>
          <a:p>
            <a:pPr lvl="1">
              <a:spcAft>
                <a:spcPts val="0"/>
              </a:spcAft>
            </a:pPr>
            <a:r>
              <a:rPr lang="en-NZ" sz="1400" dirty="0"/>
              <a:t>Retrospective analysis of 89 of 129 </a:t>
            </a:r>
            <a:r>
              <a:rPr lang="en-NZ" sz="1400" dirty="0" err="1"/>
              <a:t>pretreated</a:t>
            </a:r>
            <a:r>
              <a:rPr lang="en-NZ" sz="1400" dirty="0"/>
              <a:t> patients with advanced NSCLC who had been treated with nivolumab (NCT00730639)</a:t>
            </a:r>
          </a:p>
          <a:p>
            <a:pPr lvl="1">
              <a:spcAft>
                <a:spcPts val="0"/>
              </a:spcAft>
            </a:pPr>
            <a:r>
              <a:rPr lang="en-NZ" sz="1400" dirty="0"/>
              <a:t>Patients were categorised by smoking history (never/minimal [≤5 pack-years] or former/current [&gt;5 pack-years])</a:t>
            </a:r>
          </a:p>
          <a:p>
            <a:pPr>
              <a:spcBef>
                <a:spcPts val="600"/>
              </a:spcBef>
              <a:spcAft>
                <a:spcPts val="0"/>
              </a:spcAft>
            </a:pPr>
            <a:r>
              <a:rPr lang="en-NZ" sz="1600" b="1" dirty="0"/>
              <a:t>Key results</a:t>
            </a:r>
          </a:p>
          <a:p>
            <a:pPr lvl="1">
              <a:spcAft>
                <a:spcPts val="0"/>
              </a:spcAft>
            </a:pPr>
            <a:r>
              <a:rPr lang="en-NZ" sz="1400" dirty="0"/>
              <a:t>ORR was significantly higher in former/current smokers (30% [95% CI 20, 43]) vs. never/minimal smokers (0% [95% CI 0, 23]; p=0.018) </a:t>
            </a:r>
          </a:p>
          <a:p>
            <a:pPr lvl="1">
              <a:spcAft>
                <a:spcPts val="0"/>
              </a:spcAft>
            </a:pPr>
            <a:r>
              <a:rPr lang="en-NZ" sz="1400" dirty="0"/>
              <a:t>There was no association between response and time-since-quitting in smokers (current smokers ORR 27%; quit 1–5 years ago 46%; quit 6–15 years ago 17%, quit &gt;15 years ago 26%; p=0.12)</a:t>
            </a:r>
          </a:p>
          <a:p>
            <a:pPr lvl="1">
              <a:spcAft>
                <a:spcPts val="0"/>
              </a:spcAft>
            </a:pPr>
            <a:r>
              <a:rPr lang="en-NZ" sz="1400" dirty="0"/>
              <a:t>PFS was significantly longer in former/current smokers than never/minimal smokers </a:t>
            </a:r>
            <a:br>
              <a:rPr lang="en-NZ" sz="1400" dirty="0"/>
            </a:br>
            <a:r>
              <a:rPr lang="en-NZ" sz="1400" dirty="0"/>
              <a:t>(2.2 vs. 1.7 months; HR 0.41; p=0.003), but there was no difference in OS (10.1 vs. 13.7 months; HR 1.34; p=0.44)</a:t>
            </a:r>
          </a:p>
          <a:p>
            <a:pPr>
              <a:spcBef>
                <a:spcPts val="600"/>
              </a:spcBef>
              <a:spcAft>
                <a:spcPts val="0"/>
              </a:spcAft>
            </a:pPr>
            <a:r>
              <a:rPr lang="en-NZ" sz="1600" b="1" dirty="0"/>
              <a:t>Conclusions</a:t>
            </a:r>
          </a:p>
          <a:p>
            <a:pPr lvl="1">
              <a:spcAft>
                <a:spcPts val="0"/>
              </a:spcAft>
            </a:pPr>
            <a:r>
              <a:rPr lang="en-NZ" sz="1400" dirty="0"/>
              <a:t>Compared with never/minimal smokers, response to nivolumab in advanced NSCLC was significantly higher in former/current smokers</a:t>
            </a:r>
          </a:p>
          <a:p>
            <a:pPr lvl="1">
              <a:spcAft>
                <a:spcPts val="0"/>
              </a:spcAft>
            </a:pPr>
            <a:r>
              <a:rPr lang="en-NZ" sz="1400" dirty="0"/>
              <a:t>The findings suggest that smoking history might be used as a stratification factor in trials of PD-1 pathway inhibitors</a:t>
            </a:r>
          </a:p>
          <a:p>
            <a:pPr lvl="1">
              <a:spcAft>
                <a:spcPts val="0"/>
              </a:spcAft>
            </a:pPr>
            <a:r>
              <a:rPr lang="en-NZ" sz="1400" dirty="0"/>
              <a:t>Correlation between smoking and PD-L1 expression needs to be explored</a:t>
            </a:r>
          </a:p>
        </p:txBody>
      </p:sp>
      <p:sp>
        <p:nvSpPr>
          <p:cNvPr id="5124" name="Text Box 4"/>
          <p:cNvSpPr txBox="1">
            <a:spLocks noChangeArrowheads="1"/>
          </p:cNvSpPr>
          <p:nvPr/>
        </p:nvSpPr>
        <p:spPr bwMode="auto">
          <a:xfrm>
            <a:off x="4811635" y="6474897"/>
            <a:ext cx="41117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a:t>Hellman et </a:t>
            </a:r>
            <a:r>
              <a:rPr lang="en-GB" sz="1200" dirty="0">
                <a:solidFill>
                  <a:srgbClr val="363636"/>
                </a:solidFill>
              </a:rPr>
              <a:t>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1229PD</a:t>
            </a:r>
            <a:endParaRPr lang="en-GB" sz="1200" dirty="0"/>
          </a:p>
        </p:txBody>
      </p:sp>
    </p:spTree>
    <p:custDataLst>
      <p:tags r:id="rId1"/>
    </p:custDataLst>
    <p:extLst>
      <p:ext uri="{BB962C8B-B14F-4D97-AF65-F5344CB8AC3E}">
        <p14:creationId xmlns:p14="http://schemas.microsoft.com/office/powerpoint/2010/main" val="10762196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en-GB" sz="4000" dirty="0"/>
              <a:t>Other malignancies</a:t>
            </a:r>
          </a:p>
        </p:txBody>
      </p:sp>
      <p:sp>
        <p:nvSpPr>
          <p:cNvPr id="3" name="Subtitle 2"/>
          <p:cNvSpPr>
            <a:spLocks noGrp="1"/>
          </p:cNvSpPr>
          <p:nvPr>
            <p:ph type="subTitle" idx="1"/>
          </p:nvPr>
        </p:nvSpPr>
        <p:spPr/>
        <p:txBody>
          <a:bodyPr/>
          <a:lstStyle/>
          <a:p>
            <a:r>
              <a:rPr lang="en-GB" sz="2800" dirty="0"/>
              <a:t>SCLC and mesothelioma</a:t>
            </a:r>
          </a:p>
        </p:txBody>
      </p:sp>
    </p:spTree>
    <p:custDataLst>
      <p:tags r:id="rId1"/>
    </p:custDataLst>
    <p:extLst>
      <p:ext uri="{BB962C8B-B14F-4D97-AF65-F5344CB8AC3E}">
        <p14:creationId xmlns:p14="http://schemas.microsoft.com/office/powerpoint/2010/main" val="20547376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1463O</a:t>
            </a:r>
            <a:r>
              <a:rPr lang="en-NZ" sz="1800" dirty="0"/>
              <a:t>: Prospective molecular evaluation of small cell lung cancer (SCLC) utilizing the comprehensive Mutation Analysis Program (MAP) at Memorial Sloan Kettering Cancer </a:t>
            </a:r>
            <a:r>
              <a:rPr lang="en-NZ" sz="1800" dirty="0" err="1"/>
              <a:t>Center</a:t>
            </a:r>
            <a:r>
              <a:rPr lang="en-NZ" sz="1800" dirty="0"/>
              <a:t> (MSKCC) – Krug LM et al</a:t>
            </a:r>
            <a:endParaRPr lang="en-GB" sz="1800" dirty="0"/>
          </a:p>
        </p:txBody>
      </p:sp>
      <p:sp>
        <p:nvSpPr>
          <p:cNvPr id="5123" name="Rectangle 3"/>
          <p:cNvSpPr>
            <a:spLocks noGrp="1" noChangeArrowheads="1"/>
          </p:cNvSpPr>
          <p:nvPr>
            <p:ph type="body" idx="1"/>
          </p:nvPr>
        </p:nvSpPr>
        <p:spPr>
          <a:xfrm>
            <a:off x="228600" y="1320800"/>
            <a:ext cx="8688978" cy="5308600"/>
          </a:xfrm>
        </p:spPr>
        <p:txBody>
          <a:bodyPr/>
          <a:lstStyle/>
          <a:p>
            <a:pPr>
              <a:spcAft>
                <a:spcPts val="300"/>
              </a:spcAft>
            </a:pPr>
            <a:r>
              <a:rPr lang="en-GB" sz="1600" b="1" dirty="0"/>
              <a:t>Study objective</a:t>
            </a:r>
          </a:p>
          <a:p>
            <a:pPr lvl="1">
              <a:spcAft>
                <a:spcPts val="300"/>
              </a:spcAft>
            </a:pPr>
            <a:r>
              <a:rPr lang="en-GB" sz="1600" dirty="0"/>
              <a:t>To examine </a:t>
            </a:r>
            <a:r>
              <a:rPr lang="en-NZ" sz="1600" dirty="0"/>
              <a:t>comprehensive mutation analysis in patients with advanced SCLC</a:t>
            </a:r>
          </a:p>
          <a:p>
            <a:pPr>
              <a:spcAft>
                <a:spcPts val="300"/>
              </a:spcAft>
            </a:pPr>
            <a:r>
              <a:rPr lang="en-GB" sz="1600" b="1" dirty="0"/>
              <a:t>Study design</a:t>
            </a:r>
          </a:p>
          <a:p>
            <a:pPr lvl="1">
              <a:spcAft>
                <a:spcPts val="300"/>
              </a:spcAft>
            </a:pPr>
            <a:r>
              <a:rPr lang="en-NZ" sz="1600" dirty="0"/>
              <a:t>This ongoing study is examining biopsies from patients with advanced SCLC who are receiving active treatment; analyses include FISH, point mutation genotyping by mass spectrometry based assay (</a:t>
            </a:r>
            <a:r>
              <a:rPr lang="en-NZ" sz="1600" dirty="0" err="1"/>
              <a:t>Sequenom</a:t>
            </a:r>
            <a:r>
              <a:rPr lang="en-NZ" sz="1600" dirty="0"/>
              <a:t>) and next-generation sequencing</a:t>
            </a:r>
          </a:p>
          <a:p>
            <a:pPr lvl="1">
              <a:spcAft>
                <a:spcPts val="300"/>
              </a:spcAft>
            </a:pPr>
            <a:r>
              <a:rPr lang="en-NZ" sz="1600" dirty="0"/>
              <a:t>A feasibility analysis was performed in patients with SCLC identified retrospectively</a:t>
            </a:r>
          </a:p>
          <a:p>
            <a:pPr>
              <a:spcAft>
                <a:spcPts val="300"/>
              </a:spcAft>
            </a:pPr>
            <a:r>
              <a:rPr lang="en-NZ" sz="1600" b="1" dirty="0"/>
              <a:t>Key results</a:t>
            </a:r>
          </a:p>
          <a:p>
            <a:pPr lvl="1">
              <a:spcAft>
                <a:spcPts val="300"/>
              </a:spcAft>
            </a:pPr>
            <a:r>
              <a:rPr lang="en-NZ" sz="1600" dirty="0"/>
              <a:t>Of 21 patients involved in the feasibility analysis, adequate material for next-generation sequencing was available for 10 patients</a:t>
            </a:r>
          </a:p>
          <a:p>
            <a:pPr lvl="2">
              <a:spcAft>
                <a:spcPts val="300"/>
              </a:spcAft>
            </a:pPr>
            <a:r>
              <a:rPr lang="en-NZ" sz="1600" dirty="0"/>
              <a:t>Using as little as 15 ng of DNA, recurrent mutations in RB1, TP53 and amplification of FGFR1 and MET were detected</a:t>
            </a:r>
          </a:p>
          <a:p>
            <a:pPr lvl="1">
              <a:spcAft>
                <a:spcPts val="300"/>
              </a:spcAft>
            </a:pPr>
            <a:r>
              <a:rPr lang="en-NZ" sz="1600" dirty="0"/>
              <a:t>Samples from 36 actively treated patients have been tested</a:t>
            </a:r>
          </a:p>
          <a:p>
            <a:pPr lvl="2">
              <a:spcAft>
                <a:spcPts val="300"/>
              </a:spcAft>
            </a:pPr>
            <a:r>
              <a:rPr lang="en-NZ" sz="1600" dirty="0" err="1"/>
              <a:t>Sequenom</a:t>
            </a:r>
            <a:r>
              <a:rPr lang="en-NZ" sz="1600" dirty="0"/>
              <a:t> identified an AKT1 E17 and PIK3CA E542K mutation</a:t>
            </a:r>
          </a:p>
          <a:p>
            <a:pPr lvl="2">
              <a:spcAft>
                <a:spcPts val="300"/>
              </a:spcAft>
            </a:pPr>
            <a:r>
              <a:rPr lang="en-NZ" sz="1600" dirty="0"/>
              <a:t>Next-generation sequencing detected loss of RB1; mutations in TP53, MLL3 and </a:t>
            </a:r>
            <a:br>
              <a:rPr lang="en-NZ" sz="1600" dirty="0"/>
            </a:br>
            <a:r>
              <a:rPr lang="en-NZ" sz="1600" dirty="0"/>
              <a:t>EPHA 5; amplifications of CDKN2C, MYCL1, SOX2 and FGFR1 (the latter confirmed by FISH)</a:t>
            </a:r>
          </a:p>
          <a:p>
            <a:pPr>
              <a:spcAft>
                <a:spcPts val="300"/>
              </a:spcAft>
            </a:pPr>
            <a:r>
              <a:rPr lang="en-NZ" sz="1600" b="1" dirty="0"/>
              <a:t>Conclusion</a:t>
            </a:r>
            <a:endParaRPr lang="en-NZ" sz="1600" dirty="0"/>
          </a:p>
          <a:p>
            <a:pPr lvl="1">
              <a:spcAft>
                <a:spcPts val="300"/>
              </a:spcAft>
            </a:pPr>
            <a:r>
              <a:rPr lang="en-NZ" sz="1600" dirty="0"/>
              <a:t>Comprehensive molecular evaluation of SCLC can be performed on clinical specimens</a:t>
            </a:r>
            <a:endParaRPr lang="en-NZ" sz="1600" b="1" dirty="0"/>
          </a:p>
        </p:txBody>
      </p:sp>
      <p:sp>
        <p:nvSpPr>
          <p:cNvPr id="5124" name="Text Box 4"/>
          <p:cNvSpPr txBox="1">
            <a:spLocks noChangeArrowheads="1"/>
          </p:cNvSpPr>
          <p:nvPr/>
        </p:nvSpPr>
        <p:spPr bwMode="auto">
          <a:xfrm>
            <a:off x="5209629" y="6474897"/>
            <a:ext cx="371370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a:t>Krug et </a:t>
            </a:r>
            <a:r>
              <a:rPr lang="en-GB" sz="1200" dirty="0">
                <a:solidFill>
                  <a:srgbClr val="363636"/>
                </a:solidFill>
              </a:rPr>
              <a:t>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1463O</a:t>
            </a:r>
            <a:endParaRPr lang="en-GB" sz="1200" dirty="0"/>
          </a:p>
        </p:txBody>
      </p:sp>
    </p:spTree>
    <p:custDataLst>
      <p:tags r:id="rId1"/>
    </p:custDataLst>
    <p:extLst>
      <p:ext uri="{BB962C8B-B14F-4D97-AF65-F5344CB8AC3E}">
        <p14:creationId xmlns:p14="http://schemas.microsoft.com/office/powerpoint/2010/main" val="9794148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1556O_PR</a:t>
            </a:r>
            <a:r>
              <a:rPr lang="en-NZ" sz="1800" dirty="0"/>
              <a:t>: Analysis of expression of programmed cell death 1 ligand 1 (PD-L1) in malignant pleural mesothelioma (MPM) – </a:t>
            </a:r>
            <a:r>
              <a:rPr lang="en-NZ" sz="1800" dirty="0" err="1"/>
              <a:t>Cedres</a:t>
            </a:r>
            <a:r>
              <a:rPr lang="en-NZ" sz="1800" dirty="0"/>
              <a:t> S et al</a:t>
            </a:r>
            <a:endParaRPr lang="en-GB" sz="1800" dirty="0"/>
          </a:p>
        </p:txBody>
      </p:sp>
      <p:sp>
        <p:nvSpPr>
          <p:cNvPr id="5123" name="Rectangle 3"/>
          <p:cNvSpPr>
            <a:spLocks noGrp="1" noChangeArrowheads="1"/>
          </p:cNvSpPr>
          <p:nvPr>
            <p:ph type="body" idx="1"/>
          </p:nvPr>
        </p:nvSpPr>
        <p:spPr>
          <a:xfrm>
            <a:off x="228599" y="1320800"/>
            <a:ext cx="8845732" cy="5308600"/>
          </a:xfrm>
        </p:spPr>
        <p:txBody>
          <a:bodyPr/>
          <a:lstStyle/>
          <a:p>
            <a:pPr>
              <a:spcAft>
                <a:spcPts val="100"/>
              </a:spcAft>
            </a:pPr>
            <a:r>
              <a:rPr lang="en-GB" sz="1700" b="1" dirty="0"/>
              <a:t>Study objective</a:t>
            </a:r>
          </a:p>
          <a:p>
            <a:pPr lvl="1">
              <a:spcAft>
                <a:spcPts val="100"/>
              </a:spcAft>
            </a:pPr>
            <a:r>
              <a:rPr lang="en-GB" sz="1700" dirty="0"/>
              <a:t>To evaluate PD-L1 expression in patients with malignant pleural mesothelioma (MPM)</a:t>
            </a:r>
            <a:endParaRPr lang="en-NZ" sz="1700" dirty="0"/>
          </a:p>
          <a:p>
            <a:pPr>
              <a:spcAft>
                <a:spcPts val="100"/>
              </a:spcAft>
            </a:pPr>
            <a:r>
              <a:rPr lang="en-GB" sz="1700" b="1" dirty="0"/>
              <a:t>Study design</a:t>
            </a:r>
          </a:p>
          <a:p>
            <a:pPr lvl="1">
              <a:spcAft>
                <a:spcPts val="100"/>
              </a:spcAft>
            </a:pPr>
            <a:r>
              <a:rPr lang="en-NZ" sz="1700" dirty="0"/>
              <a:t>From 2000 to 2014, consecutive patients were recruited and a PD-L1 rabbit monoclonal antibody was used to confirm expression</a:t>
            </a:r>
          </a:p>
          <a:p>
            <a:pPr>
              <a:spcAft>
                <a:spcPts val="100"/>
              </a:spcAft>
            </a:pPr>
            <a:r>
              <a:rPr lang="en-NZ" sz="1700" b="1" dirty="0"/>
              <a:t>Key results</a:t>
            </a:r>
          </a:p>
          <a:p>
            <a:pPr lvl="1">
              <a:spcAft>
                <a:spcPts val="100"/>
              </a:spcAft>
            </a:pPr>
            <a:r>
              <a:rPr lang="en-NZ" sz="1700" dirty="0"/>
              <a:t>Of 119 patients, 77 tumour samples were available; </a:t>
            </a:r>
            <a:br>
              <a:rPr lang="en-NZ" sz="1700" dirty="0"/>
            </a:br>
            <a:r>
              <a:rPr lang="en-NZ" sz="1700" dirty="0"/>
              <a:t>of these 16 (20.8%) were positive for PD-L1</a:t>
            </a:r>
          </a:p>
          <a:p>
            <a:pPr lvl="1">
              <a:spcAft>
                <a:spcPts val="100"/>
              </a:spcAft>
            </a:pPr>
            <a:r>
              <a:rPr lang="en-NZ" sz="1700" dirty="0"/>
              <a:t>OS was 13.8 months and significantly longer in: </a:t>
            </a:r>
          </a:p>
          <a:p>
            <a:pPr lvl="2">
              <a:spcAft>
                <a:spcPts val="100"/>
              </a:spcAft>
            </a:pPr>
            <a:r>
              <a:rPr lang="en-NZ" sz="1700" dirty="0"/>
              <a:t>Patients with PS score 0–1 vs. 2–3 </a:t>
            </a:r>
            <a:br>
              <a:rPr lang="en-NZ" sz="1700" dirty="0"/>
            </a:br>
            <a:r>
              <a:rPr lang="en-NZ" sz="1700" dirty="0"/>
              <a:t>(20 vs. 2.4 months; p&lt;0.001) </a:t>
            </a:r>
          </a:p>
          <a:p>
            <a:pPr lvl="2">
              <a:spcAft>
                <a:spcPts val="100"/>
              </a:spcAft>
            </a:pPr>
            <a:r>
              <a:rPr lang="en-NZ" sz="1700" spc="-30" dirty="0" err="1"/>
              <a:t>Epithelioid</a:t>
            </a:r>
            <a:r>
              <a:rPr lang="en-NZ" sz="1700" spc="-30" dirty="0"/>
              <a:t> vs. non-</a:t>
            </a:r>
            <a:r>
              <a:rPr lang="en-NZ" sz="1700" spc="-30" dirty="0" err="1"/>
              <a:t>epithelioid</a:t>
            </a:r>
            <a:r>
              <a:rPr lang="en-NZ" sz="1700" spc="-30" dirty="0"/>
              <a:t> histology </a:t>
            </a:r>
            <a:br>
              <a:rPr lang="en-NZ" sz="1700" spc="-30" dirty="0"/>
            </a:br>
            <a:r>
              <a:rPr lang="en-NZ" sz="1700" spc="-30" dirty="0"/>
              <a:t>(16.4 vs. 5.5 months; p&lt;0.001)</a:t>
            </a:r>
          </a:p>
          <a:p>
            <a:pPr lvl="2">
              <a:spcAft>
                <a:spcPts val="100"/>
              </a:spcAft>
            </a:pPr>
            <a:r>
              <a:rPr lang="en-NZ" sz="1700" dirty="0"/>
              <a:t>PR or SD vs. PD </a:t>
            </a:r>
            <a:br>
              <a:rPr lang="en-NZ" sz="1700" dirty="0"/>
            </a:br>
            <a:r>
              <a:rPr lang="en-NZ" sz="1700" dirty="0"/>
              <a:t>(26.2, 17.5 vs. 7.8 months; p=0.003)</a:t>
            </a:r>
          </a:p>
          <a:p>
            <a:pPr lvl="1">
              <a:spcAft>
                <a:spcPts val="100"/>
              </a:spcAft>
            </a:pPr>
            <a:r>
              <a:rPr lang="en-NZ" sz="1700" dirty="0"/>
              <a:t>PD-L1 was a significant prognostic factor* (HR 2.08, 95% CI 1.12, 3.88; p=0.021)</a:t>
            </a:r>
          </a:p>
          <a:p>
            <a:pPr>
              <a:spcAft>
                <a:spcPts val="100"/>
              </a:spcAft>
            </a:pPr>
            <a:r>
              <a:rPr lang="en-NZ" sz="1700" b="1" dirty="0"/>
              <a:t>Conclusion</a:t>
            </a:r>
          </a:p>
          <a:p>
            <a:pPr lvl="1">
              <a:spcAft>
                <a:spcPts val="100"/>
              </a:spcAft>
            </a:pPr>
            <a:r>
              <a:rPr lang="en-NZ" sz="1700" dirty="0"/>
              <a:t>In patients with MPM, being PD-L1 positive is a negative prognostic factor</a:t>
            </a:r>
          </a:p>
        </p:txBody>
      </p:sp>
      <p:sp>
        <p:nvSpPr>
          <p:cNvPr id="5124" name="Text Box 4"/>
          <p:cNvSpPr txBox="1">
            <a:spLocks noChangeArrowheads="1"/>
          </p:cNvSpPr>
          <p:nvPr/>
        </p:nvSpPr>
        <p:spPr bwMode="auto">
          <a:xfrm>
            <a:off x="4828114" y="6474897"/>
            <a:ext cx="40952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err="1"/>
              <a:t>Cedres</a:t>
            </a:r>
            <a:r>
              <a:rPr lang="en-NZ" sz="1200" dirty="0"/>
              <a:t> et </a:t>
            </a:r>
            <a:r>
              <a:rPr lang="en-GB" sz="1200" dirty="0">
                <a:solidFill>
                  <a:srgbClr val="363636"/>
                </a:solidFill>
              </a:rPr>
              <a:t>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15560_PR</a:t>
            </a:r>
            <a:endParaRPr lang="en-GB" sz="1200" dirty="0"/>
          </a:p>
        </p:txBody>
      </p:sp>
      <p:sp>
        <p:nvSpPr>
          <p:cNvPr id="9" name="Text Box 5"/>
          <p:cNvSpPr txBox="1">
            <a:spLocks noChangeArrowheads="1"/>
          </p:cNvSpPr>
          <p:nvPr/>
        </p:nvSpPr>
        <p:spPr bwMode="auto">
          <a:xfrm>
            <a:off x="231775" y="6290231"/>
            <a:ext cx="41268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a:t>*</a:t>
            </a:r>
            <a:r>
              <a:rPr lang="en-NZ" sz="1200" dirty="0"/>
              <a:t>After adjusting for performance status, histology and response to chemotherapy</a:t>
            </a:r>
          </a:p>
        </p:txBody>
      </p:sp>
      <p:sp>
        <p:nvSpPr>
          <p:cNvPr id="6" name="Freeform 5"/>
          <p:cNvSpPr>
            <a:spLocks/>
          </p:cNvSpPr>
          <p:nvPr/>
        </p:nvSpPr>
        <p:spPr bwMode="auto">
          <a:xfrm>
            <a:off x="6226910" y="3279404"/>
            <a:ext cx="2455863" cy="1552574"/>
          </a:xfrm>
          <a:custGeom>
            <a:avLst/>
            <a:gdLst>
              <a:gd name="T0" fmla="*/ 0 w 1547"/>
              <a:gd name="T1" fmla="*/ 0 h 1310"/>
              <a:gd name="T2" fmla="*/ 0 w 1547"/>
              <a:gd name="T3" fmla="*/ 1310 h 1310"/>
              <a:gd name="T4" fmla="*/ 1547 w 1547"/>
              <a:gd name="T5" fmla="*/ 1310 h 1310"/>
            </a:gdLst>
            <a:ahLst/>
            <a:cxnLst>
              <a:cxn ang="0">
                <a:pos x="T0" y="T1"/>
              </a:cxn>
              <a:cxn ang="0">
                <a:pos x="T2" y="T3"/>
              </a:cxn>
              <a:cxn ang="0">
                <a:pos x="T4" y="T5"/>
              </a:cxn>
            </a:cxnLst>
            <a:rect l="0" t="0" r="r" b="b"/>
            <a:pathLst>
              <a:path w="1547" h="1310">
                <a:moveTo>
                  <a:pt x="0" y="0"/>
                </a:moveTo>
                <a:lnTo>
                  <a:pt x="0" y="1310"/>
                </a:lnTo>
                <a:lnTo>
                  <a:pt x="1547" y="1310"/>
                </a:lnTo>
              </a:path>
            </a:pathLst>
          </a:custGeom>
          <a:noFill/>
          <a:ln w="285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Line 6"/>
          <p:cNvSpPr>
            <a:spLocks noChangeShapeType="1"/>
          </p:cNvSpPr>
          <p:nvPr/>
        </p:nvSpPr>
        <p:spPr bwMode="auto">
          <a:xfrm>
            <a:off x="6138010" y="3279403"/>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7"/>
          <p:cNvSpPr>
            <a:spLocks noChangeShapeType="1"/>
          </p:cNvSpPr>
          <p:nvPr/>
        </p:nvSpPr>
        <p:spPr bwMode="auto">
          <a:xfrm>
            <a:off x="6138010" y="3590553"/>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8"/>
          <p:cNvSpPr>
            <a:spLocks noChangeShapeType="1"/>
          </p:cNvSpPr>
          <p:nvPr/>
        </p:nvSpPr>
        <p:spPr bwMode="auto">
          <a:xfrm>
            <a:off x="6138010" y="3901703"/>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9"/>
          <p:cNvSpPr>
            <a:spLocks noChangeShapeType="1"/>
          </p:cNvSpPr>
          <p:nvPr/>
        </p:nvSpPr>
        <p:spPr bwMode="auto">
          <a:xfrm>
            <a:off x="6138010" y="4209678"/>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10"/>
          <p:cNvSpPr>
            <a:spLocks noChangeShapeType="1"/>
          </p:cNvSpPr>
          <p:nvPr/>
        </p:nvSpPr>
        <p:spPr bwMode="auto">
          <a:xfrm>
            <a:off x="6138010" y="4520828"/>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1"/>
          <p:cNvSpPr>
            <a:spLocks noChangeShapeType="1"/>
          </p:cNvSpPr>
          <p:nvPr/>
        </p:nvSpPr>
        <p:spPr bwMode="auto">
          <a:xfrm>
            <a:off x="6138010" y="4831978"/>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2"/>
          <p:cNvSpPr>
            <a:spLocks noChangeShapeType="1"/>
          </p:cNvSpPr>
          <p:nvPr/>
        </p:nvSpPr>
        <p:spPr bwMode="auto">
          <a:xfrm>
            <a:off x="8273198" y="4831978"/>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3"/>
          <p:cNvSpPr>
            <a:spLocks noChangeShapeType="1"/>
          </p:cNvSpPr>
          <p:nvPr/>
        </p:nvSpPr>
        <p:spPr bwMode="auto">
          <a:xfrm>
            <a:off x="7863623" y="4831978"/>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4"/>
          <p:cNvSpPr>
            <a:spLocks noChangeShapeType="1"/>
          </p:cNvSpPr>
          <p:nvPr/>
        </p:nvSpPr>
        <p:spPr bwMode="auto">
          <a:xfrm>
            <a:off x="8682773" y="4831978"/>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5"/>
          <p:cNvSpPr>
            <a:spLocks noChangeShapeType="1"/>
          </p:cNvSpPr>
          <p:nvPr/>
        </p:nvSpPr>
        <p:spPr bwMode="auto">
          <a:xfrm>
            <a:off x="7455635" y="4831978"/>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6"/>
          <p:cNvSpPr>
            <a:spLocks noChangeShapeType="1"/>
          </p:cNvSpPr>
          <p:nvPr/>
        </p:nvSpPr>
        <p:spPr bwMode="auto">
          <a:xfrm>
            <a:off x="7046060" y="4831978"/>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7"/>
          <p:cNvSpPr>
            <a:spLocks noChangeShapeType="1"/>
          </p:cNvSpPr>
          <p:nvPr/>
        </p:nvSpPr>
        <p:spPr bwMode="auto">
          <a:xfrm>
            <a:off x="6636485" y="4831978"/>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8"/>
          <p:cNvSpPr>
            <a:spLocks noChangeShapeType="1"/>
          </p:cNvSpPr>
          <p:nvPr/>
        </p:nvSpPr>
        <p:spPr bwMode="auto">
          <a:xfrm>
            <a:off x="6226910" y="4831978"/>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2074" name="Group 2073"/>
          <p:cNvGrpSpPr/>
          <p:nvPr/>
        </p:nvGrpSpPr>
        <p:grpSpPr>
          <a:xfrm>
            <a:off x="6226910" y="3279403"/>
            <a:ext cx="1370013" cy="1552575"/>
            <a:chOff x="6270625" y="3785077"/>
            <a:chExt cx="1370013" cy="1552575"/>
          </a:xfrm>
        </p:grpSpPr>
        <p:sp>
          <p:nvSpPr>
            <p:cNvPr id="23" name="Freeform 19"/>
            <p:cNvSpPr>
              <a:spLocks/>
            </p:cNvSpPr>
            <p:nvPr/>
          </p:nvSpPr>
          <p:spPr bwMode="auto">
            <a:xfrm>
              <a:off x="6270625" y="3785077"/>
              <a:ext cx="1370013" cy="1552575"/>
            </a:xfrm>
            <a:custGeom>
              <a:avLst/>
              <a:gdLst>
                <a:gd name="T0" fmla="*/ 0 w 863"/>
                <a:gd name="T1" fmla="*/ 0 h 978"/>
                <a:gd name="T2" fmla="*/ 18 w 863"/>
                <a:gd name="T3" fmla="*/ 0 h 978"/>
                <a:gd name="T4" fmla="*/ 18 w 863"/>
                <a:gd name="T5" fmla="*/ 62 h 978"/>
                <a:gd name="T6" fmla="*/ 22 w 863"/>
                <a:gd name="T7" fmla="*/ 62 h 978"/>
                <a:gd name="T8" fmla="*/ 22 w 863"/>
                <a:gd name="T9" fmla="*/ 130 h 978"/>
                <a:gd name="T10" fmla="*/ 48 w 863"/>
                <a:gd name="T11" fmla="*/ 130 h 978"/>
                <a:gd name="T12" fmla="*/ 48 w 863"/>
                <a:gd name="T13" fmla="*/ 194 h 978"/>
                <a:gd name="T14" fmla="*/ 64 w 863"/>
                <a:gd name="T15" fmla="*/ 194 h 978"/>
                <a:gd name="T16" fmla="*/ 64 w 863"/>
                <a:gd name="T17" fmla="*/ 262 h 978"/>
                <a:gd name="T18" fmla="*/ 70 w 863"/>
                <a:gd name="T19" fmla="*/ 262 h 978"/>
                <a:gd name="T20" fmla="*/ 70 w 863"/>
                <a:gd name="T21" fmla="*/ 328 h 978"/>
                <a:gd name="T22" fmla="*/ 86 w 863"/>
                <a:gd name="T23" fmla="*/ 328 h 978"/>
                <a:gd name="T24" fmla="*/ 86 w 863"/>
                <a:gd name="T25" fmla="*/ 390 h 978"/>
                <a:gd name="T26" fmla="*/ 102 w 863"/>
                <a:gd name="T27" fmla="*/ 390 h 978"/>
                <a:gd name="T28" fmla="*/ 102 w 863"/>
                <a:gd name="T29" fmla="*/ 458 h 978"/>
                <a:gd name="T30" fmla="*/ 128 w 863"/>
                <a:gd name="T31" fmla="*/ 458 h 978"/>
                <a:gd name="T32" fmla="*/ 128 w 863"/>
                <a:gd name="T33" fmla="*/ 522 h 978"/>
                <a:gd name="T34" fmla="*/ 144 w 863"/>
                <a:gd name="T35" fmla="*/ 522 h 978"/>
                <a:gd name="T36" fmla="*/ 144 w 863"/>
                <a:gd name="T37" fmla="*/ 586 h 978"/>
                <a:gd name="T38" fmla="*/ 234 w 863"/>
                <a:gd name="T39" fmla="*/ 586 h 978"/>
                <a:gd name="T40" fmla="*/ 234 w 863"/>
                <a:gd name="T41" fmla="*/ 654 h 978"/>
                <a:gd name="T42" fmla="*/ 302 w 863"/>
                <a:gd name="T43" fmla="*/ 654 h 978"/>
                <a:gd name="T44" fmla="*/ 302 w 863"/>
                <a:gd name="T45" fmla="*/ 716 h 978"/>
                <a:gd name="T46" fmla="*/ 380 w 863"/>
                <a:gd name="T47" fmla="*/ 716 h 978"/>
                <a:gd name="T48" fmla="*/ 380 w 863"/>
                <a:gd name="T49" fmla="*/ 784 h 978"/>
                <a:gd name="T50" fmla="*/ 638 w 863"/>
                <a:gd name="T51" fmla="*/ 784 h 978"/>
                <a:gd name="T52" fmla="*/ 638 w 863"/>
                <a:gd name="T53" fmla="*/ 880 h 978"/>
                <a:gd name="T54" fmla="*/ 863 w 863"/>
                <a:gd name="T55" fmla="*/ 880 h 978"/>
                <a:gd name="T56" fmla="*/ 863 w 863"/>
                <a:gd name="T57" fmla="*/ 978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3" h="978">
                  <a:moveTo>
                    <a:pt x="0" y="0"/>
                  </a:moveTo>
                  <a:lnTo>
                    <a:pt x="18" y="0"/>
                  </a:lnTo>
                  <a:lnTo>
                    <a:pt x="18" y="62"/>
                  </a:lnTo>
                  <a:lnTo>
                    <a:pt x="22" y="62"/>
                  </a:lnTo>
                  <a:lnTo>
                    <a:pt x="22" y="130"/>
                  </a:lnTo>
                  <a:lnTo>
                    <a:pt x="48" y="130"/>
                  </a:lnTo>
                  <a:lnTo>
                    <a:pt x="48" y="194"/>
                  </a:lnTo>
                  <a:lnTo>
                    <a:pt x="64" y="194"/>
                  </a:lnTo>
                  <a:lnTo>
                    <a:pt x="64" y="262"/>
                  </a:lnTo>
                  <a:lnTo>
                    <a:pt x="70" y="262"/>
                  </a:lnTo>
                  <a:lnTo>
                    <a:pt x="70" y="328"/>
                  </a:lnTo>
                  <a:lnTo>
                    <a:pt x="86" y="328"/>
                  </a:lnTo>
                  <a:lnTo>
                    <a:pt x="86" y="390"/>
                  </a:lnTo>
                  <a:lnTo>
                    <a:pt x="102" y="390"/>
                  </a:lnTo>
                  <a:lnTo>
                    <a:pt x="102" y="458"/>
                  </a:lnTo>
                  <a:lnTo>
                    <a:pt x="128" y="458"/>
                  </a:lnTo>
                  <a:lnTo>
                    <a:pt x="128" y="522"/>
                  </a:lnTo>
                  <a:lnTo>
                    <a:pt x="144" y="522"/>
                  </a:lnTo>
                  <a:lnTo>
                    <a:pt x="144" y="586"/>
                  </a:lnTo>
                  <a:lnTo>
                    <a:pt x="234" y="586"/>
                  </a:lnTo>
                  <a:lnTo>
                    <a:pt x="234" y="654"/>
                  </a:lnTo>
                  <a:lnTo>
                    <a:pt x="302" y="654"/>
                  </a:lnTo>
                  <a:lnTo>
                    <a:pt x="302" y="716"/>
                  </a:lnTo>
                  <a:lnTo>
                    <a:pt x="380" y="716"/>
                  </a:lnTo>
                  <a:lnTo>
                    <a:pt x="380" y="784"/>
                  </a:lnTo>
                  <a:lnTo>
                    <a:pt x="638" y="784"/>
                  </a:lnTo>
                  <a:lnTo>
                    <a:pt x="638" y="880"/>
                  </a:lnTo>
                  <a:lnTo>
                    <a:pt x="863" y="880"/>
                  </a:lnTo>
                  <a:lnTo>
                    <a:pt x="863" y="978"/>
                  </a:lnTo>
                </a:path>
              </a:pathLst>
            </a:custGeom>
            <a:noFill/>
            <a:ln w="28575"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20"/>
            <p:cNvSpPr>
              <a:spLocks noChangeShapeType="1"/>
            </p:cNvSpPr>
            <p:nvPr/>
          </p:nvSpPr>
          <p:spPr bwMode="auto">
            <a:xfrm>
              <a:off x="7197725" y="4982052"/>
              <a:ext cx="0" cy="952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21"/>
            <p:cNvSpPr>
              <a:spLocks noChangeShapeType="1"/>
            </p:cNvSpPr>
            <p:nvPr/>
          </p:nvSpPr>
          <p:spPr bwMode="auto">
            <a:xfrm>
              <a:off x="7150100" y="5029677"/>
              <a:ext cx="95250" cy="0"/>
            </a:xfrm>
            <a:prstGeom prst="line">
              <a:avLst/>
            </a:prstGeom>
            <a:noFill/>
            <a:ln w="19050"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2075" name="Group 2074"/>
          <p:cNvGrpSpPr/>
          <p:nvPr/>
        </p:nvGrpSpPr>
        <p:grpSpPr>
          <a:xfrm>
            <a:off x="6204685" y="3228603"/>
            <a:ext cx="2674938" cy="1508125"/>
            <a:chOff x="6248400" y="3734277"/>
            <a:chExt cx="2674938" cy="1508125"/>
          </a:xfrm>
        </p:grpSpPr>
        <p:sp>
          <p:nvSpPr>
            <p:cNvPr id="26" name="Freeform 22"/>
            <p:cNvSpPr>
              <a:spLocks/>
            </p:cNvSpPr>
            <p:nvPr/>
          </p:nvSpPr>
          <p:spPr bwMode="auto">
            <a:xfrm>
              <a:off x="6270625" y="3785077"/>
              <a:ext cx="2605088" cy="1409700"/>
            </a:xfrm>
            <a:custGeom>
              <a:avLst/>
              <a:gdLst>
                <a:gd name="T0" fmla="*/ 28 w 1641"/>
                <a:gd name="T1" fmla="*/ 0 h 888"/>
                <a:gd name="T2" fmla="*/ 34 w 1641"/>
                <a:gd name="T3" fmla="*/ 18 h 888"/>
                <a:gd name="T4" fmla="*/ 38 w 1641"/>
                <a:gd name="T5" fmla="*/ 68 h 888"/>
                <a:gd name="T6" fmla="*/ 52 w 1641"/>
                <a:gd name="T7" fmla="*/ 88 h 888"/>
                <a:gd name="T8" fmla="*/ 62 w 1641"/>
                <a:gd name="T9" fmla="*/ 106 h 888"/>
                <a:gd name="T10" fmla="*/ 74 w 1641"/>
                <a:gd name="T11" fmla="*/ 140 h 888"/>
                <a:gd name="T12" fmla="*/ 80 w 1641"/>
                <a:gd name="T13" fmla="*/ 156 h 888"/>
                <a:gd name="T14" fmla="*/ 106 w 1641"/>
                <a:gd name="T15" fmla="*/ 192 h 888"/>
                <a:gd name="T16" fmla="*/ 118 w 1641"/>
                <a:gd name="T17" fmla="*/ 208 h 888"/>
                <a:gd name="T18" fmla="*/ 122 w 1641"/>
                <a:gd name="T19" fmla="*/ 226 h 888"/>
                <a:gd name="T20" fmla="*/ 144 w 1641"/>
                <a:gd name="T21" fmla="*/ 246 h 888"/>
                <a:gd name="T22" fmla="*/ 154 w 1641"/>
                <a:gd name="T23" fmla="*/ 262 h 888"/>
                <a:gd name="T24" fmla="*/ 200 w 1641"/>
                <a:gd name="T25" fmla="*/ 284 h 888"/>
                <a:gd name="T26" fmla="*/ 238 w 1641"/>
                <a:gd name="T27" fmla="*/ 322 h 888"/>
                <a:gd name="T28" fmla="*/ 248 w 1641"/>
                <a:gd name="T29" fmla="*/ 342 h 888"/>
                <a:gd name="T30" fmla="*/ 328 w 1641"/>
                <a:gd name="T31" fmla="*/ 358 h 888"/>
                <a:gd name="T32" fmla="*/ 330 w 1641"/>
                <a:gd name="T33" fmla="*/ 400 h 888"/>
                <a:gd name="T34" fmla="*/ 334 w 1641"/>
                <a:gd name="T35" fmla="*/ 406 h 888"/>
                <a:gd name="T36" fmla="*/ 338 w 1641"/>
                <a:gd name="T37" fmla="*/ 422 h 888"/>
                <a:gd name="T38" fmla="*/ 344 w 1641"/>
                <a:gd name="T39" fmla="*/ 442 h 888"/>
                <a:gd name="T40" fmla="*/ 418 w 1641"/>
                <a:gd name="T41" fmla="*/ 462 h 888"/>
                <a:gd name="T42" fmla="*/ 422 w 1641"/>
                <a:gd name="T43" fmla="*/ 486 h 888"/>
                <a:gd name="T44" fmla="*/ 448 w 1641"/>
                <a:gd name="T45" fmla="*/ 506 h 888"/>
                <a:gd name="T46" fmla="*/ 468 w 1641"/>
                <a:gd name="T47" fmla="*/ 526 h 888"/>
                <a:gd name="T48" fmla="*/ 516 w 1641"/>
                <a:gd name="T49" fmla="*/ 550 h 888"/>
                <a:gd name="T50" fmla="*/ 544 w 1641"/>
                <a:gd name="T51" fmla="*/ 570 h 888"/>
                <a:gd name="T52" fmla="*/ 586 w 1641"/>
                <a:gd name="T53" fmla="*/ 594 h 888"/>
                <a:gd name="T54" fmla="*/ 600 w 1641"/>
                <a:gd name="T55" fmla="*/ 612 h 888"/>
                <a:gd name="T56" fmla="*/ 646 w 1641"/>
                <a:gd name="T57" fmla="*/ 638 h 888"/>
                <a:gd name="T58" fmla="*/ 680 w 1641"/>
                <a:gd name="T59" fmla="*/ 662 h 888"/>
                <a:gd name="T60" fmla="*/ 748 w 1641"/>
                <a:gd name="T61" fmla="*/ 686 h 888"/>
                <a:gd name="T62" fmla="*/ 838 w 1641"/>
                <a:gd name="T63" fmla="*/ 708 h 888"/>
                <a:gd name="T64" fmla="*/ 851 w 1641"/>
                <a:gd name="T65" fmla="*/ 732 h 888"/>
                <a:gd name="T66" fmla="*/ 889 w 1641"/>
                <a:gd name="T67" fmla="*/ 756 h 888"/>
                <a:gd name="T68" fmla="*/ 899 w 1641"/>
                <a:gd name="T69" fmla="*/ 780 h 888"/>
                <a:gd name="T70" fmla="*/ 1035 w 1641"/>
                <a:gd name="T71" fmla="*/ 804 h 888"/>
                <a:gd name="T72" fmla="*/ 1067 w 1641"/>
                <a:gd name="T73" fmla="*/ 832 h 888"/>
                <a:gd name="T74" fmla="*/ 1085 w 1641"/>
                <a:gd name="T75" fmla="*/ 860 h 888"/>
                <a:gd name="T76" fmla="*/ 1641 w 1641"/>
                <a:gd name="T77" fmla="*/ 88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41" h="888">
                  <a:moveTo>
                    <a:pt x="0" y="0"/>
                  </a:moveTo>
                  <a:lnTo>
                    <a:pt x="28" y="0"/>
                  </a:lnTo>
                  <a:lnTo>
                    <a:pt x="28" y="18"/>
                  </a:lnTo>
                  <a:lnTo>
                    <a:pt x="34" y="18"/>
                  </a:lnTo>
                  <a:lnTo>
                    <a:pt x="34" y="68"/>
                  </a:lnTo>
                  <a:lnTo>
                    <a:pt x="38" y="68"/>
                  </a:lnTo>
                  <a:lnTo>
                    <a:pt x="38" y="88"/>
                  </a:lnTo>
                  <a:lnTo>
                    <a:pt x="52" y="88"/>
                  </a:lnTo>
                  <a:lnTo>
                    <a:pt x="52" y="106"/>
                  </a:lnTo>
                  <a:lnTo>
                    <a:pt x="62" y="106"/>
                  </a:lnTo>
                  <a:lnTo>
                    <a:pt x="62" y="140"/>
                  </a:lnTo>
                  <a:lnTo>
                    <a:pt x="74" y="140"/>
                  </a:lnTo>
                  <a:lnTo>
                    <a:pt x="74" y="156"/>
                  </a:lnTo>
                  <a:lnTo>
                    <a:pt x="80" y="156"/>
                  </a:lnTo>
                  <a:lnTo>
                    <a:pt x="80" y="192"/>
                  </a:lnTo>
                  <a:lnTo>
                    <a:pt x="106" y="192"/>
                  </a:lnTo>
                  <a:lnTo>
                    <a:pt x="106" y="208"/>
                  </a:lnTo>
                  <a:lnTo>
                    <a:pt x="118" y="208"/>
                  </a:lnTo>
                  <a:lnTo>
                    <a:pt x="118" y="226"/>
                  </a:lnTo>
                  <a:lnTo>
                    <a:pt x="122" y="226"/>
                  </a:lnTo>
                  <a:lnTo>
                    <a:pt x="122" y="246"/>
                  </a:lnTo>
                  <a:lnTo>
                    <a:pt x="144" y="246"/>
                  </a:lnTo>
                  <a:lnTo>
                    <a:pt x="144" y="262"/>
                  </a:lnTo>
                  <a:lnTo>
                    <a:pt x="154" y="262"/>
                  </a:lnTo>
                  <a:lnTo>
                    <a:pt x="154" y="284"/>
                  </a:lnTo>
                  <a:lnTo>
                    <a:pt x="200" y="284"/>
                  </a:lnTo>
                  <a:lnTo>
                    <a:pt x="200" y="322"/>
                  </a:lnTo>
                  <a:lnTo>
                    <a:pt x="238" y="322"/>
                  </a:lnTo>
                  <a:lnTo>
                    <a:pt x="238" y="342"/>
                  </a:lnTo>
                  <a:lnTo>
                    <a:pt x="248" y="342"/>
                  </a:lnTo>
                  <a:lnTo>
                    <a:pt x="248" y="358"/>
                  </a:lnTo>
                  <a:lnTo>
                    <a:pt x="328" y="358"/>
                  </a:lnTo>
                  <a:lnTo>
                    <a:pt x="328" y="400"/>
                  </a:lnTo>
                  <a:lnTo>
                    <a:pt x="330" y="400"/>
                  </a:lnTo>
                  <a:lnTo>
                    <a:pt x="330" y="406"/>
                  </a:lnTo>
                  <a:lnTo>
                    <a:pt x="334" y="406"/>
                  </a:lnTo>
                  <a:lnTo>
                    <a:pt x="334" y="422"/>
                  </a:lnTo>
                  <a:lnTo>
                    <a:pt x="338" y="422"/>
                  </a:lnTo>
                  <a:lnTo>
                    <a:pt x="338" y="442"/>
                  </a:lnTo>
                  <a:lnTo>
                    <a:pt x="344" y="442"/>
                  </a:lnTo>
                  <a:lnTo>
                    <a:pt x="344" y="462"/>
                  </a:lnTo>
                  <a:lnTo>
                    <a:pt x="418" y="462"/>
                  </a:lnTo>
                  <a:lnTo>
                    <a:pt x="418" y="486"/>
                  </a:lnTo>
                  <a:lnTo>
                    <a:pt x="422" y="486"/>
                  </a:lnTo>
                  <a:lnTo>
                    <a:pt x="422" y="506"/>
                  </a:lnTo>
                  <a:lnTo>
                    <a:pt x="448" y="506"/>
                  </a:lnTo>
                  <a:lnTo>
                    <a:pt x="448" y="526"/>
                  </a:lnTo>
                  <a:lnTo>
                    <a:pt x="468" y="526"/>
                  </a:lnTo>
                  <a:lnTo>
                    <a:pt x="468" y="550"/>
                  </a:lnTo>
                  <a:lnTo>
                    <a:pt x="516" y="550"/>
                  </a:lnTo>
                  <a:lnTo>
                    <a:pt x="516" y="570"/>
                  </a:lnTo>
                  <a:lnTo>
                    <a:pt x="544" y="570"/>
                  </a:lnTo>
                  <a:lnTo>
                    <a:pt x="544" y="594"/>
                  </a:lnTo>
                  <a:lnTo>
                    <a:pt x="586" y="594"/>
                  </a:lnTo>
                  <a:lnTo>
                    <a:pt x="586" y="612"/>
                  </a:lnTo>
                  <a:lnTo>
                    <a:pt x="600" y="612"/>
                  </a:lnTo>
                  <a:lnTo>
                    <a:pt x="600" y="638"/>
                  </a:lnTo>
                  <a:lnTo>
                    <a:pt x="646" y="638"/>
                  </a:lnTo>
                  <a:lnTo>
                    <a:pt x="646" y="662"/>
                  </a:lnTo>
                  <a:lnTo>
                    <a:pt x="680" y="662"/>
                  </a:lnTo>
                  <a:lnTo>
                    <a:pt x="680" y="686"/>
                  </a:lnTo>
                  <a:lnTo>
                    <a:pt x="748" y="686"/>
                  </a:lnTo>
                  <a:lnTo>
                    <a:pt x="748" y="708"/>
                  </a:lnTo>
                  <a:lnTo>
                    <a:pt x="838" y="708"/>
                  </a:lnTo>
                  <a:lnTo>
                    <a:pt x="838" y="732"/>
                  </a:lnTo>
                  <a:lnTo>
                    <a:pt x="851" y="732"/>
                  </a:lnTo>
                  <a:lnTo>
                    <a:pt x="851" y="756"/>
                  </a:lnTo>
                  <a:lnTo>
                    <a:pt x="889" y="756"/>
                  </a:lnTo>
                  <a:lnTo>
                    <a:pt x="889" y="780"/>
                  </a:lnTo>
                  <a:lnTo>
                    <a:pt x="899" y="780"/>
                  </a:lnTo>
                  <a:lnTo>
                    <a:pt x="899" y="804"/>
                  </a:lnTo>
                  <a:lnTo>
                    <a:pt x="1035" y="804"/>
                  </a:lnTo>
                  <a:lnTo>
                    <a:pt x="1035" y="832"/>
                  </a:lnTo>
                  <a:lnTo>
                    <a:pt x="1067" y="832"/>
                  </a:lnTo>
                  <a:lnTo>
                    <a:pt x="1067" y="860"/>
                  </a:lnTo>
                  <a:lnTo>
                    <a:pt x="1085" y="860"/>
                  </a:lnTo>
                  <a:lnTo>
                    <a:pt x="1085" y="888"/>
                  </a:lnTo>
                  <a:lnTo>
                    <a:pt x="1641" y="888"/>
                  </a:lnTo>
                </a:path>
              </a:pathLst>
            </a:custGeom>
            <a:solidFill>
              <a:srgbClr val="FFFFFF"/>
            </a:solidFill>
            <a:ln w="285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 name="Line 23"/>
            <p:cNvSpPr>
              <a:spLocks noChangeShapeType="1"/>
            </p:cNvSpPr>
            <p:nvPr/>
          </p:nvSpPr>
          <p:spPr bwMode="auto">
            <a:xfrm>
              <a:off x="6296025" y="3734277"/>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4"/>
            <p:cNvSpPr>
              <a:spLocks noChangeShapeType="1"/>
            </p:cNvSpPr>
            <p:nvPr/>
          </p:nvSpPr>
          <p:spPr bwMode="auto">
            <a:xfrm>
              <a:off x="6248400" y="3781902"/>
              <a:ext cx="92075"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25"/>
            <p:cNvSpPr>
              <a:spLocks noChangeShapeType="1"/>
            </p:cNvSpPr>
            <p:nvPr/>
          </p:nvSpPr>
          <p:spPr bwMode="auto">
            <a:xfrm>
              <a:off x="6346825" y="3877152"/>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6"/>
            <p:cNvSpPr>
              <a:spLocks noChangeShapeType="1"/>
            </p:cNvSpPr>
            <p:nvPr/>
          </p:nvSpPr>
          <p:spPr bwMode="auto">
            <a:xfrm>
              <a:off x="6299200" y="3924777"/>
              <a:ext cx="92075"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27"/>
            <p:cNvSpPr>
              <a:spLocks noChangeShapeType="1"/>
            </p:cNvSpPr>
            <p:nvPr/>
          </p:nvSpPr>
          <p:spPr bwMode="auto">
            <a:xfrm>
              <a:off x="6400800" y="4042252"/>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8" name="Line 28"/>
            <p:cNvSpPr>
              <a:spLocks noChangeShapeType="1"/>
            </p:cNvSpPr>
            <p:nvPr/>
          </p:nvSpPr>
          <p:spPr bwMode="auto">
            <a:xfrm>
              <a:off x="6353175" y="4089877"/>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9" name="Line 29"/>
            <p:cNvSpPr>
              <a:spLocks noChangeShapeType="1"/>
            </p:cNvSpPr>
            <p:nvPr/>
          </p:nvSpPr>
          <p:spPr bwMode="auto">
            <a:xfrm>
              <a:off x="6438900" y="4067652"/>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1" name="Line 30"/>
            <p:cNvSpPr>
              <a:spLocks noChangeShapeType="1"/>
            </p:cNvSpPr>
            <p:nvPr/>
          </p:nvSpPr>
          <p:spPr bwMode="auto">
            <a:xfrm>
              <a:off x="6391275" y="4115277"/>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2" name="Line 31"/>
            <p:cNvSpPr>
              <a:spLocks noChangeShapeType="1"/>
            </p:cNvSpPr>
            <p:nvPr/>
          </p:nvSpPr>
          <p:spPr bwMode="auto">
            <a:xfrm>
              <a:off x="6499225" y="4153377"/>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3" name="Line 32"/>
            <p:cNvSpPr>
              <a:spLocks noChangeShapeType="1"/>
            </p:cNvSpPr>
            <p:nvPr/>
          </p:nvSpPr>
          <p:spPr bwMode="auto">
            <a:xfrm>
              <a:off x="6451600" y="4201002"/>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4" name="Line 33"/>
            <p:cNvSpPr>
              <a:spLocks noChangeShapeType="1"/>
            </p:cNvSpPr>
            <p:nvPr/>
          </p:nvSpPr>
          <p:spPr bwMode="auto">
            <a:xfrm>
              <a:off x="6562725" y="4188302"/>
              <a:ext cx="0" cy="92075"/>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5" name="Line 34"/>
            <p:cNvSpPr>
              <a:spLocks noChangeShapeType="1"/>
            </p:cNvSpPr>
            <p:nvPr/>
          </p:nvSpPr>
          <p:spPr bwMode="auto">
            <a:xfrm>
              <a:off x="6515100" y="4235927"/>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6" name="Line 35"/>
            <p:cNvSpPr>
              <a:spLocks noChangeShapeType="1"/>
            </p:cNvSpPr>
            <p:nvPr/>
          </p:nvSpPr>
          <p:spPr bwMode="auto">
            <a:xfrm>
              <a:off x="6689725" y="4305777"/>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7" name="Line 36"/>
            <p:cNvSpPr>
              <a:spLocks noChangeShapeType="1"/>
            </p:cNvSpPr>
            <p:nvPr/>
          </p:nvSpPr>
          <p:spPr bwMode="auto">
            <a:xfrm>
              <a:off x="6642100" y="4353402"/>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8" name="Line 37"/>
            <p:cNvSpPr>
              <a:spLocks noChangeShapeType="1"/>
            </p:cNvSpPr>
            <p:nvPr/>
          </p:nvSpPr>
          <p:spPr bwMode="auto">
            <a:xfrm>
              <a:off x="6756400" y="4305777"/>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9" name="Line 38"/>
            <p:cNvSpPr>
              <a:spLocks noChangeShapeType="1"/>
            </p:cNvSpPr>
            <p:nvPr/>
          </p:nvSpPr>
          <p:spPr bwMode="auto">
            <a:xfrm>
              <a:off x="6708775" y="4353402"/>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0" name="Line 39"/>
            <p:cNvSpPr>
              <a:spLocks noChangeShapeType="1"/>
            </p:cNvSpPr>
            <p:nvPr/>
          </p:nvSpPr>
          <p:spPr bwMode="auto">
            <a:xfrm>
              <a:off x="6867525" y="4470877"/>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1" name="Line 40"/>
            <p:cNvSpPr>
              <a:spLocks noChangeShapeType="1"/>
            </p:cNvSpPr>
            <p:nvPr/>
          </p:nvSpPr>
          <p:spPr bwMode="auto">
            <a:xfrm>
              <a:off x="6819900" y="4518502"/>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2" name="Line 41"/>
            <p:cNvSpPr>
              <a:spLocks noChangeShapeType="1"/>
            </p:cNvSpPr>
            <p:nvPr/>
          </p:nvSpPr>
          <p:spPr bwMode="auto">
            <a:xfrm>
              <a:off x="7143750" y="4680427"/>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3" name="Line 42"/>
            <p:cNvSpPr>
              <a:spLocks noChangeShapeType="1"/>
            </p:cNvSpPr>
            <p:nvPr/>
          </p:nvSpPr>
          <p:spPr bwMode="auto">
            <a:xfrm>
              <a:off x="7096125" y="4728052"/>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4" name="Line 43"/>
            <p:cNvSpPr>
              <a:spLocks noChangeShapeType="1"/>
            </p:cNvSpPr>
            <p:nvPr/>
          </p:nvSpPr>
          <p:spPr bwMode="auto">
            <a:xfrm>
              <a:off x="7397750" y="4826477"/>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5" name="Line 44"/>
            <p:cNvSpPr>
              <a:spLocks noChangeShapeType="1"/>
            </p:cNvSpPr>
            <p:nvPr/>
          </p:nvSpPr>
          <p:spPr bwMode="auto">
            <a:xfrm>
              <a:off x="7350125" y="4874102"/>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6" name="Line 45"/>
            <p:cNvSpPr>
              <a:spLocks noChangeShapeType="1"/>
            </p:cNvSpPr>
            <p:nvPr/>
          </p:nvSpPr>
          <p:spPr bwMode="auto">
            <a:xfrm>
              <a:off x="7964488" y="5058252"/>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7" name="Line 46"/>
            <p:cNvSpPr>
              <a:spLocks noChangeShapeType="1"/>
            </p:cNvSpPr>
            <p:nvPr/>
          </p:nvSpPr>
          <p:spPr bwMode="auto">
            <a:xfrm>
              <a:off x="7916863" y="5105877"/>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8" name="Line 47"/>
            <p:cNvSpPr>
              <a:spLocks noChangeShapeType="1"/>
            </p:cNvSpPr>
            <p:nvPr/>
          </p:nvSpPr>
          <p:spPr bwMode="auto">
            <a:xfrm>
              <a:off x="8167688" y="5147152"/>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9" name="Line 48"/>
            <p:cNvSpPr>
              <a:spLocks noChangeShapeType="1"/>
            </p:cNvSpPr>
            <p:nvPr/>
          </p:nvSpPr>
          <p:spPr bwMode="auto">
            <a:xfrm>
              <a:off x="8120063" y="5194777"/>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0" name="Line 49"/>
            <p:cNvSpPr>
              <a:spLocks noChangeShapeType="1"/>
            </p:cNvSpPr>
            <p:nvPr/>
          </p:nvSpPr>
          <p:spPr bwMode="auto">
            <a:xfrm>
              <a:off x="8450263" y="5147152"/>
              <a:ext cx="0" cy="9525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1" name="Line 50"/>
            <p:cNvSpPr>
              <a:spLocks noChangeShapeType="1"/>
            </p:cNvSpPr>
            <p:nvPr/>
          </p:nvSpPr>
          <p:spPr bwMode="auto">
            <a:xfrm>
              <a:off x="8402638" y="5194777"/>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2" name="Line 51"/>
            <p:cNvSpPr>
              <a:spLocks noChangeShapeType="1"/>
            </p:cNvSpPr>
            <p:nvPr/>
          </p:nvSpPr>
          <p:spPr bwMode="auto">
            <a:xfrm>
              <a:off x="8875713" y="5147152"/>
              <a:ext cx="0" cy="952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3" name="Line 52"/>
            <p:cNvSpPr>
              <a:spLocks noChangeShapeType="1"/>
            </p:cNvSpPr>
            <p:nvPr/>
          </p:nvSpPr>
          <p:spPr bwMode="auto">
            <a:xfrm>
              <a:off x="8828088" y="5194777"/>
              <a:ext cx="95250" cy="0"/>
            </a:xfrm>
            <a:prstGeom prst="line">
              <a:avLst/>
            </a:prstGeom>
            <a:noFill/>
            <a:ln w="19050" cap="flat">
              <a:solidFill>
                <a:srgbClr val="2894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61" name="TextBox 60"/>
          <p:cNvSpPr txBox="1"/>
          <p:nvPr/>
        </p:nvSpPr>
        <p:spPr>
          <a:xfrm>
            <a:off x="5782634" y="3143939"/>
            <a:ext cx="397866" cy="1841530"/>
          </a:xfrm>
          <a:prstGeom prst="rect">
            <a:avLst/>
          </a:prstGeom>
          <a:noFill/>
        </p:spPr>
        <p:txBody>
          <a:bodyPr wrap="none" rtlCol="0">
            <a:spAutoFit/>
          </a:bodyPr>
          <a:lstStyle/>
          <a:p>
            <a:pPr algn="r">
              <a:spcAft>
                <a:spcPts val="1000"/>
              </a:spcAft>
            </a:pPr>
            <a:r>
              <a:rPr lang="en-GB" sz="1200" dirty="0"/>
              <a:t>1.0</a:t>
            </a:r>
          </a:p>
          <a:p>
            <a:pPr algn="r">
              <a:spcAft>
                <a:spcPts val="1000"/>
              </a:spcAft>
            </a:pPr>
            <a:r>
              <a:rPr lang="en-GB" sz="1200" dirty="0"/>
              <a:t>0.8</a:t>
            </a:r>
          </a:p>
          <a:p>
            <a:pPr algn="r">
              <a:spcAft>
                <a:spcPts val="1000"/>
              </a:spcAft>
            </a:pPr>
            <a:r>
              <a:rPr lang="en-GB" sz="1200" dirty="0"/>
              <a:t>0.6</a:t>
            </a:r>
          </a:p>
          <a:p>
            <a:pPr algn="r">
              <a:spcAft>
                <a:spcPts val="1000"/>
              </a:spcAft>
            </a:pPr>
            <a:r>
              <a:rPr lang="en-GB" sz="1200" dirty="0"/>
              <a:t>0.4</a:t>
            </a:r>
          </a:p>
          <a:p>
            <a:pPr algn="r">
              <a:spcAft>
                <a:spcPts val="1000"/>
              </a:spcAft>
            </a:pPr>
            <a:r>
              <a:rPr lang="en-GB" sz="1200" dirty="0"/>
              <a:t>0.2</a:t>
            </a:r>
          </a:p>
          <a:p>
            <a:pPr algn="r">
              <a:spcAft>
                <a:spcPts val="1000"/>
              </a:spcAft>
            </a:pPr>
            <a:r>
              <a:rPr lang="en-GB" sz="1200" dirty="0"/>
              <a:t>0</a:t>
            </a:r>
          </a:p>
        </p:txBody>
      </p:sp>
      <p:sp>
        <p:nvSpPr>
          <p:cNvPr id="62" name="TextBox 61"/>
          <p:cNvSpPr txBox="1"/>
          <p:nvPr/>
        </p:nvSpPr>
        <p:spPr>
          <a:xfrm rot="16200000">
            <a:off x="5294213" y="3926205"/>
            <a:ext cx="899605" cy="276999"/>
          </a:xfrm>
          <a:prstGeom prst="rect">
            <a:avLst/>
          </a:prstGeom>
          <a:noFill/>
        </p:spPr>
        <p:txBody>
          <a:bodyPr wrap="none" rtlCol="0">
            <a:spAutoFit/>
          </a:bodyPr>
          <a:lstStyle/>
          <a:p>
            <a:pPr algn="ctr"/>
            <a:r>
              <a:rPr lang="en-GB" sz="1200" dirty="0"/>
              <a:t>Probability</a:t>
            </a:r>
          </a:p>
        </p:txBody>
      </p:sp>
      <p:sp>
        <p:nvSpPr>
          <p:cNvPr id="63" name="TextBox 62"/>
          <p:cNvSpPr txBox="1"/>
          <p:nvPr/>
        </p:nvSpPr>
        <p:spPr>
          <a:xfrm>
            <a:off x="6091586" y="4882778"/>
            <a:ext cx="2872902" cy="276999"/>
          </a:xfrm>
          <a:prstGeom prst="rect">
            <a:avLst/>
          </a:prstGeom>
          <a:noFill/>
        </p:spPr>
        <p:txBody>
          <a:bodyPr wrap="none" rtlCol="0">
            <a:spAutoFit/>
          </a:bodyPr>
          <a:lstStyle/>
          <a:p>
            <a:pPr>
              <a:tabLst>
                <a:tab pos="447675" algn="ctr"/>
                <a:tab pos="857250" algn="ctr"/>
                <a:tab pos="1271588" algn="ctr"/>
                <a:tab pos="1671638" algn="ctr"/>
                <a:tab pos="2085975" algn="ctr"/>
                <a:tab pos="2495550" algn="ctr"/>
                <a:tab pos="3355975" algn="ctr"/>
              </a:tabLst>
            </a:pPr>
            <a:r>
              <a:rPr lang="en-GB" sz="1200" dirty="0"/>
              <a:t>0	10	20	30	40	50	60</a:t>
            </a:r>
          </a:p>
        </p:txBody>
      </p:sp>
      <p:sp>
        <p:nvSpPr>
          <p:cNvPr id="64" name="TextBox 63"/>
          <p:cNvSpPr txBox="1"/>
          <p:nvPr/>
        </p:nvSpPr>
        <p:spPr>
          <a:xfrm>
            <a:off x="6586914" y="5103961"/>
            <a:ext cx="1882247" cy="276999"/>
          </a:xfrm>
          <a:prstGeom prst="rect">
            <a:avLst/>
          </a:prstGeom>
          <a:noFill/>
        </p:spPr>
        <p:txBody>
          <a:bodyPr wrap="none" rtlCol="0">
            <a:spAutoFit/>
          </a:bodyPr>
          <a:lstStyle/>
          <a:p>
            <a:pPr algn="ctr"/>
            <a:r>
              <a:rPr lang="en-GB" sz="1200" dirty="0"/>
              <a:t>Overall survival (months)</a:t>
            </a:r>
          </a:p>
        </p:txBody>
      </p:sp>
      <p:cxnSp>
        <p:nvCxnSpPr>
          <p:cNvPr id="68" name="Straight Connector 67"/>
          <p:cNvCxnSpPr/>
          <p:nvPr/>
        </p:nvCxnSpPr>
        <p:spPr>
          <a:xfrm>
            <a:off x="7354035" y="3323853"/>
            <a:ext cx="203200" cy="0"/>
          </a:xfrm>
          <a:prstGeom prst="line">
            <a:avLst/>
          </a:prstGeom>
          <a:ln w="25400">
            <a:solidFill>
              <a:srgbClr val="2894FF"/>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354035" y="3489350"/>
            <a:ext cx="2032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77" name="TextBox 2076"/>
          <p:cNvSpPr txBox="1"/>
          <p:nvPr/>
        </p:nvSpPr>
        <p:spPr>
          <a:xfrm>
            <a:off x="7533926" y="3181445"/>
            <a:ext cx="1608133" cy="646331"/>
          </a:xfrm>
          <a:prstGeom prst="rect">
            <a:avLst/>
          </a:prstGeom>
          <a:noFill/>
        </p:spPr>
        <p:txBody>
          <a:bodyPr wrap="none" rtlCol="0">
            <a:spAutoFit/>
          </a:bodyPr>
          <a:lstStyle/>
          <a:p>
            <a:r>
              <a:rPr lang="en-GB" sz="1200" dirty="0"/>
              <a:t>PD-L1-  16.3 months</a:t>
            </a:r>
          </a:p>
          <a:p>
            <a:r>
              <a:rPr lang="en-GB" sz="1200" dirty="0"/>
              <a:t>PD-L1+  4.8 months</a:t>
            </a:r>
          </a:p>
          <a:p>
            <a:r>
              <a:rPr lang="en-GB" sz="1200" dirty="0"/>
              <a:t>p=0.012</a:t>
            </a:r>
          </a:p>
        </p:txBody>
      </p:sp>
    </p:spTree>
    <p:custDataLst>
      <p:tags r:id="rId1"/>
    </p:custDataLst>
    <p:extLst>
      <p:ext uri="{BB962C8B-B14F-4D97-AF65-F5344CB8AC3E}">
        <p14:creationId xmlns:p14="http://schemas.microsoft.com/office/powerpoint/2010/main" val="10449312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NZ" sz="1800" dirty="0">
                <a:solidFill>
                  <a:srgbClr val="002850"/>
                </a:solidFill>
              </a:rPr>
              <a:t>LBA37_PR: </a:t>
            </a:r>
            <a:r>
              <a:rPr lang="en-NZ" sz="1800" dirty="0" err="1">
                <a:solidFill>
                  <a:srgbClr val="002850"/>
                </a:solidFill>
              </a:rPr>
              <a:t>Neoadjuvant</a:t>
            </a:r>
            <a:r>
              <a:rPr lang="en-NZ" sz="1800" dirty="0">
                <a:solidFill>
                  <a:srgbClr val="002850"/>
                </a:solidFill>
              </a:rPr>
              <a:t> chemotherapy and </a:t>
            </a:r>
            <a:r>
              <a:rPr lang="en-NZ" sz="1800" dirty="0" err="1">
                <a:solidFill>
                  <a:srgbClr val="002850"/>
                </a:solidFill>
              </a:rPr>
              <a:t>extrapleural</a:t>
            </a:r>
            <a:r>
              <a:rPr lang="en-NZ" sz="1800" dirty="0">
                <a:solidFill>
                  <a:srgbClr val="002850"/>
                </a:solidFill>
              </a:rPr>
              <a:t> </a:t>
            </a:r>
            <a:r>
              <a:rPr lang="en-NZ" sz="1800" dirty="0" err="1">
                <a:solidFill>
                  <a:srgbClr val="002850"/>
                </a:solidFill>
              </a:rPr>
              <a:t>pneumonectomy</a:t>
            </a:r>
            <a:r>
              <a:rPr lang="en-NZ" sz="1800" dirty="0">
                <a:solidFill>
                  <a:srgbClr val="002850"/>
                </a:solidFill>
              </a:rPr>
              <a:t> (EPP) of malignant pleural mesothelioma (MPM) with or without </a:t>
            </a:r>
            <a:r>
              <a:rPr lang="en-NZ" sz="1800" dirty="0" err="1">
                <a:solidFill>
                  <a:srgbClr val="002850"/>
                </a:solidFill>
              </a:rPr>
              <a:t>hemithoracic</a:t>
            </a:r>
            <a:r>
              <a:rPr lang="en-NZ" sz="1800" dirty="0">
                <a:solidFill>
                  <a:srgbClr val="002850"/>
                </a:solidFill>
              </a:rPr>
              <a:t> radiotherapy: Final results of the randomized </a:t>
            </a:r>
            <a:r>
              <a:rPr lang="en-NZ" sz="1800" dirty="0" err="1">
                <a:solidFill>
                  <a:srgbClr val="002850"/>
                </a:solidFill>
              </a:rPr>
              <a:t>multicenter</a:t>
            </a:r>
            <a:r>
              <a:rPr lang="en-NZ" sz="1800" dirty="0">
                <a:solidFill>
                  <a:srgbClr val="002850"/>
                </a:solidFill>
              </a:rPr>
              <a:t> phase II trial SAKK17/04 – </a:t>
            </a:r>
            <a:r>
              <a:rPr lang="en-NZ" sz="1800" dirty="0" err="1">
                <a:solidFill>
                  <a:srgbClr val="002850"/>
                </a:solidFill>
              </a:rPr>
              <a:t>Stahel</a:t>
            </a:r>
            <a:r>
              <a:rPr lang="en-NZ" sz="1800" dirty="0">
                <a:solidFill>
                  <a:srgbClr val="002850"/>
                </a:solidFill>
              </a:rPr>
              <a:t> R et al</a:t>
            </a:r>
            <a:endParaRPr lang="en-GB" sz="1800" dirty="0"/>
          </a:p>
        </p:txBody>
      </p:sp>
      <p:sp>
        <p:nvSpPr>
          <p:cNvPr id="5123" name="Rectangle 3"/>
          <p:cNvSpPr>
            <a:spLocks noGrp="1" noChangeArrowheads="1"/>
          </p:cNvSpPr>
          <p:nvPr>
            <p:ph type="body" idx="1"/>
          </p:nvPr>
        </p:nvSpPr>
        <p:spPr/>
        <p:txBody>
          <a:bodyPr/>
          <a:lstStyle/>
          <a:p>
            <a:pPr>
              <a:spcAft>
                <a:spcPts val="300"/>
              </a:spcAft>
            </a:pPr>
            <a:r>
              <a:rPr lang="en-GB" sz="1600" b="1" dirty="0"/>
              <a:t>Study objective</a:t>
            </a:r>
          </a:p>
          <a:p>
            <a:pPr lvl="1">
              <a:spcAft>
                <a:spcPts val="300"/>
              </a:spcAft>
            </a:pPr>
            <a:r>
              <a:rPr lang="en-GB" sz="1600" dirty="0"/>
              <a:t>To </a:t>
            </a:r>
            <a:r>
              <a:rPr lang="en-NZ" sz="1600" dirty="0"/>
              <a:t>examine the short-term outcomes of neoadjuvant chemotherapy and </a:t>
            </a:r>
            <a:r>
              <a:rPr lang="en-NZ" sz="1600" dirty="0" err="1"/>
              <a:t>extrapleural</a:t>
            </a:r>
            <a:r>
              <a:rPr lang="en-NZ" sz="1600" dirty="0"/>
              <a:t> </a:t>
            </a:r>
            <a:r>
              <a:rPr lang="en-NZ" sz="1600" dirty="0" err="1"/>
              <a:t>pneumonectomy</a:t>
            </a:r>
            <a:r>
              <a:rPr lang="en-NZ" sz="1600" dirty="0"/>
              <a:t> (EPP) followed by long-term outcomes with or without hemithoracic radiotherapy in patients with malignant pleural mesothelioma (MPM)</a:t>
            </a:r>
          </a:p>
          <a:p>
            <a:pPr>
              <a:spcAft>
                <a:spcPts val="300"/>
              </a:spcAft>
            </a:pPr>
            <a:r>
              <a:rPr lang="en-GB" sz="1600" b="1" dirty="0"/>
              <a:t>Study design</a:t>
            </a:r>
          </a:p>
          <a:p>
            <a:pPr lvl="1">
              <a:spcAft>
                <a:spcPts val="300"/>
              </a:spcAft>
            </a:pPr>
            <a:r>
              <a:rPr lang="en-NZ" sz="1600" dirty="0"/>
              <a:t>Part 1: Prospective phase II study in which patients received neoadjuvant chemotherapy (3 cycles of cisplatin 75 mg/m</a:t>
            </a:r>
            <a:r>
              <a:rPr lang="en-NZ" sz="1600" baseline="30000" dirty="0"/>
              <a:t>2</a:t>
            </a:r>
            <a:r>
              <a:rPr lang="en-NZ" sz="1600" dirty="0"/>
              <a:t> + pemetrexed 500 mg/m</a:t>
            </a:r>
            <a:r>
              <a:rPr lang="en-NZ" sz="1600" baseline="30000" dirty="0"/>
              <a:t>2</a:t>
            </a:r>
            <a:r>
              <a:rPr lang="en-NZ" sz="1600" dirty="0"/>
              <a:t> q3w, 3 cycles) followed by restaging and EPP with RFS as primary endpoint</a:t>
            </a:r>
          </a:p>
          <a:p>
            <a:pPr lvl="1">
              <a:spcAft>
                <a:spcPts val="300"/>
              </a:spcAft>
            </a:pPr>
            <a:r>
              <a:rPr lang="en-NZ" sz="1600" dirty="0"/>
              <a:t>Part 2: Patients who achieved complete macroscopic resection were randomised to control arm or radiotherapy arm (56 Gy in 2 Gy fractions) with RFS as primary endpoint</a:t>
            </a:r>
          </a:p>
          <a:p>
            <a:pPr>
              <a:spcAft>
                <a:spcPts val="300"/>
              </a:spcAft>
            </a:pPr>
            <a:r>
              <a:rPr lang="en-NZ" sz="1600" b="1" dirty="0"/>
              <a:t>Key results</a:t>
            </a:r>
          </a:p>
          <a:p>
            <a:pPr lvl="1">
              <a:spcAft>
                <a:spcPts val="300"/>
              </a:spcAft>
            </a:pPr>
            <a:r>
              <a:rPr lang="en-NZ" sz="1600" dirty="0"/>
              <a:t>Of 153 patients who entered the trial, 99 achieved complete resection and 54 were randomised to control (n=27) or radiotherapy (n=27)</a:t>
            </a:r>
          </a:p>
          <a:p>
            <a:pPr lvl="1">
              <a:spcAft>
                <a:spcPts val="300"/>
              </a:spcAft>
            </a:pPr>
            <a:r>
              <a:rPr lang="en-US" sz="1600" dirty="0"/>
              <a:t>Median RFS after initial CT and surgery of part 1 was 8.8 months (95% CI 7.3, 10.7) </a:t>
            </a:r>
          </a:p>
          <a:p>
            <a:pPr lvl="1">
              <a:spcAft>
                <a:spcPts val="300"/>
              </a:spcAft>
            </a:pPr>
            <a:r>
              <a:rPr lang="en-US" sz="1600" dirty="0"/>
              <a:t>Radiotherapy in part 2 did not significantly prolong RFS compared with no radiotherapy (9.4 months [95% CI 6.5, 11.9] vs. 7.6 months [95% CI 4.5, 10.7])</a:t>
            </a:r>
            <a:endParaRPr lang="en-GB" sz="1600" dirty="0"/>
          </a:p>
          <a:p>
            <a:pPr>
              <a:spcAft>
                <a:spcPts val="300"/>
              </a:spcAft>
            </a:pPr>
            <a:r>
              <a:rPr lang="en-NZ" sz="1600" b="1" dirty="0"/>
              <a:t>Conclusion</a:t>
            </a:r>
          </a:p>
          <a:p>
            <a:pPr lvl="1">
              <a:spcAft>
                <a:spcPts val="300"/>
              </a:spcAft>
            </a:pPr>
            <a:r>
              <a:rPr lang="en-NZ" sz="1600" dirty="0"/>
              <a:t>Routine use of hemithoracic radiotherapy after neoadjuvant chemotherapy and EPP is not supported by this trial</a:t>
            </a:r>
          </a:p>
        </p:txBody>
      </p:sp>
      <p:sp>
        <p:nvSpPr>
          <p:cNvPr id="5124" name="Text Box 4"/>
          <p:cNvSpPr txBox="1">
            <a:spLocks noChangeArrowheads="1"/>
          </p:cNvSpPr>
          <p:nvPr/>
        </p:nvSpPr>
        <p:spPr bwMode="auto">
          <a:xfrm>
            <a:off x="4741104" y="6474897"/>
            <a:ext cx="418223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err="1"/>
              <a:t>Stahel</a:t>
            </a:r>
            <a:r>
              <a:rPr lang="en-NZ" sz="1200" dirty="0"/>
              <a:t> </a:t>
            </a:r>
            <a:r>
              <a:rPr lang="en-GB" sz="1200" dirty="0">
                <a:solidFill>
                  <a:srgbClr val="363636"/>
                </a:solidFill>
              </a:rPr>
              <a:t>et 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LBA37_PR</a:t>
            </a:r>
            <a:endParaRPr lang="en-GB" sz="1200" dirty="0"/>
          </a:p>
        </p:txBody>
      </p:sp>
      <p:sp>
        <p:nvSpPr>
          <p:cNvPr id="6" name="Text Box 5"/>
          <p:cNvSpPr txBox="1">
            <a:spLocks noChangeArrowheads="1"/>
          </p:cNvSpPr>
          <p:nvPr/>
        </p:nvSpPr>
        <p:spPr bwMode="auto">
          <a:xfrm>
            <a:off x="231775" y="6474897"/>
            <a:ext cx="412686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a:t>RFS, relapse-free survival</a:t>
            </a:r>
          </a:p>
        </p:txBody>
      </p:sp>
    </p:spTree>
    <p:custDataLst>
      <p:tags r:id="rId1"/>
    </p:custDataLst>
    <p:extLst>
      <p:ext uri="{BB962C8B-B14F-4D97-AF65-F5344CB8AC3E}">
        <p14:creationId xmlns:p14="http://schemas.microsoft.com/office/powerpoint/2010/main" val="19411609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en-GB" sz="4000" dirty="0"/>
              <a:t>Other malignancies</a:t>
            </a:r>
          </a:p>
        </p:txBody>
      </p:sp>
      <p:sp>
        <p:nvSpPr>
          <p:cNvPr id="3" name="Subtitle 2"/>
          <p:cNvSpPr>
            <a:spLocks noGrp="1"/>
          </p:cNvSpPr>
          <p:nvPr>
            <p:ph type="subTitle" idx="1"/>
          </p:nvPr>
        </p:nvSpPr>
        <p:spPr/>
        <p:txBody>
          <a:bodyPr/>
          <a:lstStyle/>
          <a:p>
            <a:r>
              <a:rPr lang="en-GB" sz="2800" dirty="0"/>
              <a:t>Rare tumours</a:t>
            </a:r>
          </a:p>
        </p:txBody>
      </p:sp>
    </p:spTree>
    <p:custDataLst>
      <p:tags r:id="rId1"/>
    </p:custDataLst>
    <p:extLst>
      <p:ext uri="{BB962C8B-B14F-4D97-AF65-F5344CB8AC3E}">
        <p14:creationId xmlns:p14="http://schemas.microsoft.com/office/powerpoint/2010/main" val="8859220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1557PD: </a:t>
            </a:r>
            <a:r>
              <a:rPr lang="en-NZ" sz="1800" dirty="0"/>
              <a:t>GTF2I mutations are frequent in </a:t>
            </a:r>
            <a:r>
              <a:rPr lang="en-NZ" sz="1800" dirty="0" err="1"/>
              <a:t>thymic</a:t>
            </a:r>
            <a:r>
              <a:rPr lang="en-NZ" sz="1800" dirty="0"/>
              <a:t> epithelial </a:t>
            </a:r>
            <a:r>
              <a:rPr lang="en-NZ" sz="1800" dirty="0" err="1"/>
              <a:t>tumors</a:t>
            </a:r>
            <a:r>
              <a:rPr lang="en-NZ" sz="1800" dirty="0"/>
              <a:t> </a:t>
            </a:r>
            <a:br>
              <a:rPr lang="en-NZ" sz="1800" dirty="0"/>
            </a:br>
            <a:r>
              <a:rPr lang="en-NZ" sz="1800" dirty="0"/>
              <a:t>– </a:t>
            </a:r>
            <a:r>
              <a:rPr lang="en-NZ" sz="1800" dirty="0" err="1"/>
              <a:t>Petrini</a:t>
            </a:r>
            <a:r>
              <a:rPr lang="en-NZ" sz="1800" dirty="0"/>
              <a:t> I et al</a:t>
            </a:r>
            <a:endParaRPr lang="en-GB" sz="1800" dirty="0"/>
          </a:p>
        </p:txBody>
      </p:sp>
      <p:sp>
        <p:nvSpPr>
          <p:cNvPr id="5123" name="Rectangle 3"/>
          <p:cNvSpPr>
            <a:spLocks noGrp="1" noChangeArrowheads="1"/>
          </p:cNvSpPr>
          <p:nvPr>
            <p:ph type="body" idx="1"/>
          </p:nvPr>
        </p:nvSpPr>
        <p:spPr/>
        <p:txBody>
          <a:bodyPr/>
          <a:lstStyle/>
          <a:p>
            <a:pPr>
              <a:spcAft>
                <a:spcPts val="300"/>
              </a:spcAft>
            </a:pPr>
            <a:r>
              <a:rPr lang="en-GB" sz="1600" b="1" dirty="0"/>
              <a:t>Study objective</a:t>
            </a:r>
          </a:p>
          <a:p>
            <a:pPr lvl="1">
              <a:spcAft>
                <a:spcPts val="300"/>
              </a:spcAft>
            </a:pPr>
            <a:r>
              <a:rPr lang="en-GB" sz="1600" dirty="0"/>
              <a:t>To investigate gene expression in </a:t>
            </a:r>
            <a:r>
              <a:rPr lang="en-GB" sz="1600" dirty="0" err="1"/>
              <a:t>thymic</a:t>
            </a:r>
            <a:r>
              <a:rPr lang="en-GB" sz="1600" dirty="0"/>
              <a:t> epithelial tumours </a:t>
            </a:r>
          </a:p>
          <a:p>
            <a:pPr>
              <a:spcAft>
                <a:spcPts val="300"/>
              </a:spcAft>
            </a:pPr>
            <a:r>
              <a:rPr lang="en-GB" sz="1600" b="1" dirty="0"/>
              <a:t>Study design</a:t>
            </a:r>
          </a:p>
          <a:p>
            <a:pPr lvl="1">
              <a:spcAft>
                <a:spcPts val="300"/>
              </a:spcAft>
            </a:pPr>
            <a:r>
              <a:rPr lang="en-NZ" sz="1600" dirty="0"/>
              <a:t>Tumour and blood samples from 28 patients with </a:t>
            </a:r>
            <a:r>
              <a:rPr lang="en-GB" sz="1600" dirty="0" err="1"/>
              <a:t>thymic</a:t>
            </a:r>
            <a:r>
              <a:rPr lang="en-GB" sz="1600" dirty="0"/>
              <a:t> epithelial tumours were examined with </a:t>
            </a:r>
            <a:r>
              <a:rPr lang="en-GB" sz="1600" dirty="0" err="1"/>
              <a:t>exome</a:t>
            </a:r>
            <a:r>
              <a:rPr lang="en-GB" sz="1600" dirty="0"/>
              <a:t> capture and then sequenced and screened for mutations</a:t>
            </a:r>
            <a:endParaRPr lang="en-NZ" sz="1600" dirty="0"/>
          </a:p>
          <a:p>
            <a:pPr>
              <a:spcAft>
                <a:spcPts val="300"/>
              </a:spcAft>
            </a:pPr>
            <a:r>
              <a:rPr lang="en-GB" sz="1600" b="1" dirty="0"/>
              <a:t>Key results</a:t>
            </a:r>
          </a:p>
          <a:p>
            <a:pPr lvl="1">
              <a:spcAft>
                <a:spcPts val="300"/>
              </a:spcAft>
            </a:pPr>
            <a:r>
              <a:rPr lang="en-NZ" sz="1600" dirty="0"/>
              <a:t>The number of mutations was significantly higher in </a:t>
            </a:r>
            <a:r>
              <a:rPr lang="en-NZ" sz="1600" dirty="0" err="1"/>
              <a:t>thymic</a:t>
            </a:r>
            <a:r>
              <a:rPr lang="en-NZ" sz="1600" dirty="0"/>
              <a:t> carcinomas vs. </a:t>
            </a:r>
            <a:r>
              <a:rPr lang="en-NZ" sz="1600" dirty="0" err="1"/>
              <a:t>thymomas</a:t>
            </a:r>
            <a:r>
              <a:rPr lang="en-NZ" sz="1600" dirty="0"/>
              <a:t> (43.5 vs. 17.4, respectively; p=0.001)</a:t>
            </a:r>
          </a:p>
          <a:p>
            <a:pPr lvl="1">
              <a:spcAft>
                <a:spcPts val="300"/>
              </a:spcAft>
            </a:pPr>
            <a:r>
              <a:rPr lang="en-NZ" sz="1600" dirty="0"/>
              <a:t>Thymic carcinomas had recurrent mutations in TP53, CYLD, BAP1, CDKN2A and PBRM1</a:t>
            </a:r>
          </a:p>
          <a:p>
            <a:pPr lvl="1">
              <a:spcAft>
                <a:spcPts val="300"/>
              </a:spcAft>
            </a:pPr>
            <a:r>
              <a:rPr lang="en-NZ" sz="1600" dirty="0"/>
              <a:t>A single nucleotide mutation of GTF2I (chr7:74146970T/A) was observed in 42% of </a:t>
            </a:r>
            <a:r>
              <a:rPr lang="en-NZ" sz="1600" dirty="0" err="1"/>
              <a:t>thymomas</a:t>
            </a:r>
            <a:r>
              <a:rPr lang="en-NZ" sz="1600" dirty="0"/>
              <a:t>; this was a missense mutation (leucine to histidine), not previously described in cancer or as a polymorphism in the dbSNP137 database and was predicted to alter the structure and, therefore, function of the protein</a:t>
            </a:r>
          </a:p>
          <a:p>
            <a:pPr lvl="2">
              <a:spcAft>
                <a:spcPts val="300"/>
              </a:spcAft>
            </a:pPr>
            <a:r>
              <a:rPr lang="en-NZ" sz="1600" dirty="0"/>
              <a:t>In an extended cohort analysis, GTF21 mutation was present in 82% of A, 74% of AB, 32% of B1, 22% of B2 and 21% of B3 </a:t>
            </a:r>
            <a:r>
              <a:rPr lang="en-NZ" sz="1600" dirty="0" err="1"/>
              <a:t>thymomas</a:t>
            </a:r>
            <a:r>
              <a:rPr lang="en-NZ" sz="1600" dirty="0"/>
              <a:t>, and 8% of </a:t>
            </a:r>
            <a:r>
              <a:rPr lang="en-NZ" sz="1600" dirty="0" err="1"/>
              <a:t>thymic</a:t>
            </a:r>
            <a:r>
              <a:rPr lang="en-NZ" sz="1600" dirty="0"/>
              <a:t> carcinomas</a:t>
            </a:r>
          </a:p>
          <a:p>
            <a:pPr>
              <a:spcAft>
                <a:spcPts val="300"/>
              </a:spcAft>
            </a:pPr>
            <a:r>
              <a:rPr lang="en-NZ" sz="1600" b="1" dirty="0"/>
              <a:t>Conclusion</a:t>
            </a:r>
          </a:p>
          <a:p>
            <a:pPr lvl="1">
              <a:spcAft>
                <a:spcPts val="300"/>
              </a:spcAft>
            </a:pPr>
            <a:r>
              <a:rPr lang="en-NZ" sz="1600" dirty="0"/>
              <a:t>Mutation in GTF21 occurs frequently in </a:t>
            </a:r>
            <a:r>
              <a:rPr lang="en-NZ" sz="1600" dirty="0" err="1"/>
              <a:t>thymic</a:t>
            </a:r>
            <a:r>
              <a:rPr lang="en-NZ" sz="1600" dirty="0"/>
              <a:t> epithelial tumours (particularly A-AB </a:t>
            </a:r>
            <a:r>
              <a:rPr lang="en-NZ" sz="1600" dirty="0" err="1"/>
              <a:t>histotypes</a:t>
            </a:r>
            <a:r>
              <a:rPr lang="en-NZ" sz="1600" dirty="0"/>
              <a:t>) and is associated with better outcomes</a:t>
            </a:r>
            <a:endParaRPr lang="en-GB" sz="1600" dirty="0"/>
          </a:p>
        </p:txBody>
      </p:sp>
      <p:sp>
        <p:nvSpPr>
          <p:cNvPr id="5124" name="Text Box 4"/>
          <p:cNvSpPr txBox="1">
            <a:spLocks noChangeArrowheads="1"/>
          </p:cNvSpPr>
          <p:nvPr/>
        </p:nvSpPr>
        <p:spPr bwMode="auto">
          <a:xfrm>
            <a:off x="4962767" y="6474897"/>
            <a:ext cx="396057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err="1"/>
              <a:t>Petrini</a:t>
            </a:r>
            <a:r>
              <a:rPr lang="en-NZ" sz="1200" dirty="0"/>
              <a:t> </a:t>
            </a:r>
            <a:r>
              <a:rPr lang="en-GB" sz="1200" dirty="0">
                <a:solidFill>
                  <a:srgbClr val="363636"/>
                </a:solidFill>
              </a:rPr>
              <a:t>et 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1557PD</a:t>
            </a:r>
            <a:endParaRPr lang="en-GB" sz="1200" dirty="0"/>
          </a:p>
        </p:txBody>
      </p:sp>
    </p:spTree>
    <p:custDataLst>
      <p:tags r:id="rId1"/>
    </p:custDataLst>
    <p:extLst>
      <p:ext uri="{BB962C8B-B14F-4D97-AF65-F5344CB8AC3E}">
        <p14:creationId xmlns:p14="http://schemas.microsoft.com/office/powerpoint/2010/main" val="4161434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167O: </a:t>
            </a:r>
            <a:r>
              <a:rPr lang="en-NZ" sz="1800" dirty="0"/>
              <a:t>Prognostic and predictive biomarkers for ACT (adjuvant chemotherapy) in resected non-small cell lung cancer (R-NSCLC): LACE-Bio </a:t>
            </a:r>
            <a:br>
              <a:rPr lang="en-NZ" sz="1800" dirty="0"/>
            </a:br>
            <a:r>
              <a:rPr lang="en-NZ" sz="1800" dirty="0"/>
              <a:t>– Seymour LK et al</a:t>
            </a:r>
            <a:endParaRPr lang="en-GB" sz="1800" dirty="0"/>
          </a:p>
        </p:txBody>
      </p:sp>
      <p:sp>
        <p:nvSpPr>
          <p:cNvPr id="5123" name="Rectangle 3"/>
          <p:cNvSpPr>
            <a:spLocks noGrp="1" noChangeArrowheads="1"/>
          </p:cNvSpPr>
          <p:nvPr>
            <p:ph type="body" idx="1"/>
          </p:nvPr>
        </p:nvSpPr>
        <p:spPr/>
        <p:txBody>
          <a:bodyPr/>
          <a:lstStyle/>
          <a:p>
            <a:pPr>
              <a:spcAft>
                <a:spcPts val="300"/>
              </a:spcAft>
            </a:pPr>
            <a:r>
              <a:rPr lang="en-GB" sz="1800" b="1" dirty="0"/>
              <a:t>Key results (cont.)</a:t>
            </a:r>
          </a:p>
          <a:p>
            <a:pPr>
              <a:spcAft>
                <a:spcPts val="300"/>
              </a:spcAft>
            </a:pPr>
            <a:endParaRPr lang="en-GB" sz="1800" b="1" dirty="0"/>
          </a:p>
          <a:p>
            <a:pPr>
              <a:spcAft>
                <a:spcPts val="300"/>
              </a:spcAft>
            </a:pPr>
            <a:endParaRPr lang="en-GB" sz="1800" b="1" dirty="0"/>
          </a:p>
          <a:p>
            <a:pPr>
              <a:spcAft>
                <a:spcPts val="300"/>
              </a:spcAft>
            </a:pPr>
            <a:endParaRPr lang="en-GB" sz="1800" b="1" dirty="0"/>
          </a:p>
          <a:p>
            <a:pPr lvl="1">
              <a:spcAft>
                <a:spcPts val="300"/>
              </a:spcAft>
            </a:pPr>
            <a:endParaRPr lang="en-NZ" sz="1800" dirty="0">
              <a:solidFill>
                <a:srgbClr val="363636"/>
              </a:solidFill>
            </a:endParaRPr>
          </a:p>
          <a:p>
            <a:pPr lvl="1">
              <a:spcAft>
                <a:spcPts val="300"/>
              </a:spcAft>
            </a:pPr>
            <a:endParaRPr lang="en-NZ" sz="1800" dirty="0">
              <a:solidFill>
                <a:srgbClr val="363636"/>
              </a:solidFill>
            </a:endParaRPr>
          </a:p>
          <a:p>
            <a:pPr lvl="1">
              <a:spcAft>
                <a:spcPts val="300"/>
              </a:spcAft>
            </a:pPr>
            <a:endParaRPr lang="en-NZ" sz="1800" dirty="0">
              <a:solidFill>
                <a:srgbClr val="363636"/>
              </a:solidFill>
            </a:endParaRPr>
          </a:p>
          <a:p>
            <a:pPr lvl="1">
              <a:spcAft>
                <a:spcPts val="300"/>
              </a:spcAft>
            </a:pPr>
            <a:endParaRPr lang="en-NZ" sz="1800" dirty="0">
              <a:solidFill>
                <a:srgbClr val="363636"/>
              </a:solidFill>
            </a:endParaRPr>
          </a:p>
          <a:p>
            <a:pPr lvl="1">
              <a:spcAft>
                <a:spcPts val="300"/>
              </a:spcAft>
            </a:pPr>
            <a:endParaRPr lang="en-NZ" sz="1800" dirty="0">
              <a:solidFill>
                <a:srgbClr val="363636"/>
              </a:solidFill>
            </a:endParaRPr>
          </a:p>
          <a:p>
            <a:pPr lvl="1">
              <a:spcAft>
                <a:spcPts val="300"/>
              </a:spcAft>
            </a:pPr>
            <a:endParaRPr lang="en-NZ" sz="1800" dirty="0">
              <a:solidFill>
                <a:srgbClr val="363636"/>
              </a:solidFill>
            </a:endParaRPr>
          </a:p>
          <a:p>
            <a:pPr lvl="1">
              <a:spcAft>
                <a:spcPts val="300"/>
              </a:spcAft>
            </a:pPr>
            <a:endParaRPr lang="en-NZ" sz="1800" dirty="0">
              <a:solidFill>
                <a:srgbClr val="363636"/>
              </a:solidFill>
            </a:endParaRPr>
          </a:p>
          <a:p>
            <a:pPr marL="0" indent="0">
              <a:spcAft>
                <a:spcPts val="300"/>
              </a:spcAft>
              <a:buNone/>
            </a:pPr>
            <a:endParaRPr lang="en-GB" sz="1800" b="1" dirty="0"/>
          </a:p>
          <a:p>
            <a:pPr>
              <a:spcAft>
                <a:spcPts val="300"/>
              </a:spcAft>
            </a:pPr>
            <a:r>
              <a:rPr lang="en-GB" sz="1800" b="1" dirty="0"/>
              <a:t>Conclusion</a:t>
            </a:r>
          </a:p>
          <a:p>
            <a:pPr lvl="1">
              <a:spcAft>
                <a:spcPts val="300"/>
              </a:spcAft>
            </a:pPr>
            <a:r>
              <a:rPr lang="en-GB" sz="1800" dirty="0" err="1"/>
              <a:t>Immunohistochemical</a:t>
            </a:r>
            <a:r>
              <a:rPr lang="en-GB" sz="1800" dirty="0"/>
              <a:t> assays from single trials may be misleading and should be validated before being implemented</a:t>
            </a:r>
          </a:p>
        </p:txBody>
      </p:sp>
      <p:sp>
        <p:nvSpPr>
          <p:cNvPr id="5124" name="Text Box 4"/>
          <p:cNvSpPr txBox="1">
            <a:spLocks noChangeArrowheads="1"/>
          </p:cNvSpPr>
          <p:nvPr/>
        </p:nvSpPr>
        <p:spPr bwMode="auto">
          <a:xfrm>
            <a:off x="5004445" y="6474897"/>
            <a:ext cx="391889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a:t>Seymour </a:t>
            </a:r>
            <a:r>
              <a:rPr lang="en-GB" sz="1200" dirty="0">
                <a:solidFill>
                  <a:srgbClr val="363636"/>
                </a:solidFill>
              </a:rPr>
              <a:t>et 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167O</a:t>
            </a:r>
            <a:endParaRPr lang="en-GB" sz="1200" dirty="0"/>
          </a:p>
        </p:txBody>
      </p:sp>
      <p:graphicFrame>
        <p:nvGraphicFramePr>
          <p:cNvPr id="6" name="Group 88"/>
          <p:cNvGraphicFramePr>
            <a:graphicFrameLocks noGrp="1"/>
          </p:cNvGraphicFramePr>
          <p:nvPr>
            <p:extLst>
              <p:ext uri="{D42A27DB-BD31-4B8C-83A1-F6EECF244321}">
                <p14:modId xmlns:p14="http://schemas.microsoft.com/office/powerpoint/2010/main" val="1139716917"/>
              </p:ext>
            </p:extLst>
          </p:nvPr>
        </p:nvGraphicFramePr>
        <p:xfrm>
          <a:off x="236540" y="1712595"/>
          <a:ext cx="8686798" cy="3383280"/>
        </p:xfrm>
        <a:graphic>
          <a:graphicData uri="http://schemas.openxmlformats.org/drawingml/2006/table">
            <a:tbl>
              <a:tblPr firstRow="1" bandRow="1">
                <a:tableStyleId>{69012ECD-51FC-41F1-AA8D-1B2483CD663E}</a:tableStyleId>
              </a:tblPr>
              <a:tblGrid>
                <a:gridCol w="1850878">
                  <a:extLst>
                    <a:ext uri="{9D8B030D-6E8A-4147-A177-3AD203B41FA5}">
                      <a16:colId xmlns:a16="http://schemas.microsoft.com/office/drawing/2014/main" val="20000"/>
                    </a:ext>
                  </a:extLst>
                </a:gridCol>
                <a:gridCol w="1985818">
                  <a:extLst>
                    <a:ext uri="{9D8B030D-6E8A-4147-A177-3AD203B41FA5}">
                      <a16:colId xmlns:a16="http://schemas.microsoft.com/office/drawing/2014/main" val="20001"/>
                    </a:ext>
                  </a:extLst>
                </a:gridCol>
                <a:gridCol w="1339273">
                  <a:extLst>
                    <a:ext uri="{9D8B030D-6E8A-4147-A177-3AD203B41FA5}">
                      <a16:colId xmlns:a16="http://schemas.microsoft.com/office/drawing/2014/main" val="20002"/>
                    </a:ext>
                  </a:extLst>
                </a:gridCol>
                <a:gridCol w="1431636">
                  <a:extLst>
                    <a:ext uri="{9D8B030D-6E8A-4147-A177-3AD203B41FA5}">
                      <a16:colId xmlns:a16="http://schemas.microsoft.com/office/drawing/2014/main" val="20003"/>
                    </a:ext>
                  </a:extLst>
                </a:gridCol>
                <a:gridCol w="2079193">
                  <a:extLst>
                    <a:ext uri="{9D8B030D-6E8A-4147-A177-3AD203B41FA5}">
                      <a16:colId xmlns:a16="http://schemas.microsoft.com/office/drawing/2014/main" val="20004"/>
                    </a:ext>
                  </a:extLst>
                </a:gridCol>
              </a:tblGrid>
              <a:tr h="264482">
                <a:tc>
                  <a:txBody>
                    <a:bodyPr/>
                    <a:lstStyle/>
                    <a:p>
                      <a:pPr algn="l"/>
                      <a:r>
                        <a:rPr lang="en-GB" sz="1600" dirty="0">
                          <a:solidFill>
                            <a:srgbClr val="FFFFFF"/>
                          </a:solidFill>
                        </a:rPr>
                        <a:t>Marker</a:t>
                      </a:r>
                    </a:p>
                  </a:txBody>
                  <a:tcPr anchor="ctr"/>
                </a:tc>
                <a:tc>
                  <a:txBody>
                    <a:bodyPr/>
                    <a:lstStyle/>
                    <a:p>
                      <a:pPr algn="ctr"/>
                      <a:r>
                        <a:rPr lang="en-GB" sz="1600" dirty="0">
                          <a:solidFill>
                            <a:srgbClr val="FFFFFF"/>
                          </a:solidFill>
                        </a:rPr>
                        <a:t>Trial 1</a:t>
                      </a:r>
                      <a:r>
                        <a:rPr lang="en-GB" sz="1600" baseline="30000" dirty="0">
                          <a:solidFill>
                            <a:srgbClr val="FFFFFF"/>
                          </a:solidFill>
                        </a:rPr>
                        <a:t>st</a:t>
                      </a:r>
                      <a:r>
                        <a:rPr lang="en-GB" sz="1600" dirty="0">
                          <a:solidFill>
                            <a:srgbClr val="FFFFFF"/>
                          </a:solidFill>
                        </a:rPr>
                        <a:t> tested in</a:t>
                      </a:r>
                    </a:p>
                  </a:txBody>
                  <a:tcPr anchor="ctr"/>
                </a:tc>
                <a:tc>
                  <a:txBody>
                    <a:bodyPr/>
                    <a:lstStyle/>
                    <a:p>
                      <a:pPr algn="ctr"/>
                      <a:r>
                        <a:rPr lang="en-GB" sz="1600" dirty="0">
                          <a:solidFill>
                            <a:srgbClr val="FFFFFF"/>
                          </a:solidFill>
                        </a:rPr>
                        <a:t>Predictive?</a:t>
                      </a:r>
                    </a:p>
                  </a:txBody>
                  <a:tcPr anchor="ctr"/>
                </a:tc>
                <a:tc>
                  <a:txBody>
                    <a:bodyPr/>
                    <a:lstStyle/>
                    <a:p>
                      <a:pPr algn="ctr"/>
                      <a:r>
                        <a:rPr lang="en-GB" sz="1600" dirty="0">
                          <a:solidFill>
                            <a:srgbClr val="FFFFFF"/>
                          </a:solidFill>
                        </a:rPr>
                        <a:t>Prognostic?</a:t>
                      </a:r>
                    </a:p>
                  </a:txBody>
                  <a:tcPr anchor="ctr"/>
                </a:tc>
                <a:tc>
                  <a:txBody>
                    <a:bodyPr/>
                    <a:lstStyle/>
                    <a:p>
                      <a:pPr algn="ctr"/>
                      <a:r>
                        <a:rPr lang="en-GB" sz="1600" dirty="0">
                          <a:solidFill>
                            <a:srgbClr val="FFFFFF"/>
                          </a:solidFill>
                        </a:rPr>
                        <a:t>Validated?</a:t>
                      </a:r>
                    </a:p>
                  </a:txBody>
                  <a:tcPr anchor="ctr"/>
                </a:tc>
                <a:extLst>
                  <a:ext uri="{0D108BD9-81ED-4DB2-BD59-A6C34878D82A}">
                    <a16:rowId xmlns:a16="http://schemas.microsoft.com/office/drawing/2014/main" val="10000"/>
                  </a:ext>
                </a:extLst>
              </a:tr>
              <a:tr h="265255">
                <a:tc>
                  <a:txBody>
                    <a:bodyPr/>
                    <a:lstStyle/>
                    <a:p>
                      <a:r>
                        <a:rPr lang="en-GB" sz="1400"/>
                        <a:t>ERCC1</a:t>
                      </a:r>
                    </a:p>
                  </a:txBody>
                  <a:tcPr anchor="ctr"/>
                </a:tc>
                <a:tc>
                  <a:txBody>
                    <a:bodyPr/>
                    <a:lstStyle/>
                    <a:p>
                      <a:pPr algn="ctr"/>
                      <a:r>
                        <a:rPr lang="en-GB" sz="1400"/>
                        <a:t>IALT</a:t>
                      </a:r>
                    </a:p>
                  </a:txBody>
                  <a:tcPr anchor="ctr"/>
                </a:tc>
                <a:tc>
                  <a:txBody>
                    <a:bodyPr/>
                    <a:lstStyle/>
                    <a:p>
                      <a:pPr algn="ctr"/>
                      <a:r>
                        <a:rPr lang="en-GB" sz="1400"/>
                        <a:t>Yes</a:t>
                      </a:r>
                    </a:p>
                  </a:txBody>
                  <a:tcPr anchor="ctr"/>
                </a:tc>
                <a:tc>
                  <a:txBody>
                    <a:bodyPr/>
                    <a:lstStyle/>
                    <a:p>
                      <a:pPr algn="ctr"/>
                      <a:r>
                        <a:rPr lang="en-GB" sz="1400" dirty="0"/>
                        <a:t>Yes</a:t>
                      </a:r>
                    </a:p>
                  </a:txBody>
                  <a:tcPr anchor="ctr"/>
                </a:tc>
                <a:tc>
                  <a:txBody>
                    <a:bodyPr/>
                    <a:lstStyle/>
                    <a:p>
                      <a:pPr algn="ctr"/>
                      <a:r>
                        <a:rPr lang="en-GB" sz="1400" dirty="0"/>
                        <a:t>No</a:t>
                      </a:r>
                    </a:p>
                  </a:txBody>
                  <a:tcPr anchor="ctr"/>
                </a:tc>
                <a:extLst>
                  <a:ext uri="{0D108BD9-81ED-4DB2-BD59-A6C34878D82A}">
                    <a16:rowId xmlns:a16="http://schemas.microsoft.com/office/drawing/2014/main" val="10001"/>
                  </a:ext>
                </a:extLst>
              </a:tr>
              <a:tr h="264482">
                <a:tc>
                  <a:txBody>
                    <a:bodyPr/>
                    <a:lstStyle/>
                    <a:p>
                      <a:r>
                        <a:rPr lang="en-GB" sz="1400" dirty="0"/>
                        <a:t>Lymphocyte infiltrate</a:t>
                      </a:r>
                    </a:p>
                  </a:txBody>
                  <a:tcPr anchor="ctr"/>
                </a:tc>
                <a:tc>
                  <a:txBody>
                    <a:bodyPr/>
                    <a:lstStyle/>
                    <a:p>
                      <a:pPr algn="ctr"/>
                      <a:r>
                        <a:rPr lang="en-GB" sz="1400"/>
                        <a:t>IALT</a:t>
                      </a:r>
                    </a:p>
                  </a:txBody>
                  <a:tcPr anchor="ctr"/>
                </a:tc>
                <a:tc>
                  <a:txBody>
                    <a:bodyPr/>
                    <a:lstStyle/>
                    <a:p>
                      <a:pPr algn="ctr"/>
                      <a:r>
                        <a:rPr lang="en-GB" sz="1400"/>
                        <a:t>No</a:t>
                      </a:r>
                    </a:p>
                  </a:txBody>
                  <a:tcPr anchor="ctr"/>
                </a:tc>
                <a:tc>
                  <a:txBody>
                    <a:bodyPr/>
                    <a:lstStyle/>
                    <a:p>
                      <a:pPr algn="ctr"/>
                      <a:r>
                        <a:rPr lang="en-GB" sz="1400"/>
                        <a:t>Yes</a:t>
                      </a:r>
                    </a:p>
                  </a:txBody>
                  <a:tcPr anchor="ctr"/>
                </a:tc>
                <a:tc>
                  <a:txBody>
                    <a:bodyPr/>
                    <a:lstStyle/>
                    <a:p>
                      <a:pPr algn="ctr"/>
                      <a:r>
                        <a:rPr lang="en-GB" sz="1400" dirty="0"/>
                        <a:t>Prognostic</a:t>
                      </a:r>
                      <a:r>
                        <a:rPr lang="en-GB" sz="1400" baseline="0" dirty="0"/>
                        <a:t> (OS &amp; DFS)</a:t>
                      </a:r>
                      <a:endParaRPr lang="en-GB" sz="1400" dirty="0"/>
                    </a:p>
                  </a:txBody>
                  <a:tcPr anchor="ctr"/>
                </a:tc>
                <a:extLst>
                  <a:ext uri="{0D108BD9-81ED-4DB2-BD59-A6C34878D82A}">
                    <a16:rowId xmlns:a16="http://schemas.microsoft.com/office/drawing/2014/main" val="10002"/>
                  </a:ext>
                </a:extLst>
              </a:tr>
              <a:tr h="264482">
                <a:tc>
                  <a:txBody>
                    <a:bodyPr/>
                    <a:lstStyle/>
                    <a:p>
                      <a:r>
                        <a:rPr lang="en-GB" sz="1400" dirty="0" err="1"/>
                        <a:t>Mucin</a:t>
                      </a:r>
                      <a:endParaRPr lang="en-GB" sz="1400" dirty="0"/>
                    </a:p>
                  </a:txBody>
                  <a:tcPr anchor="ctr"/>
                </a:tc>
                <a:tc>
                  <a:txBody>
                    <a:bodyPr/>
                    <a:lstStyle/>
                    <a:p>
                      <a:pPr algn="ctr"/>
                      <a:r>
                        <a:rPr lang="en-GB" sz="1400"/>
                        <a:t>CALGB</a:t>
                      </a:r>
                    </a:p>
                  </a:txBody>
                  <a:tcPr anchor="ctr"/>
                </a:tc>
                <a:tc>
                  <a:txBody>
                    <a:bodyPr/>
                    <a:lstStyle/>
                    <a:p>
                      <a:pPr algn="ctr"/>
                      <a:r>
                        <a:rPr lang="en-GB" sz="1400"/>
                        <a:t>No</a:t>
                      </a:r>
                    </a:p>
                  </a:txBody>
                  <a:tcPr anchor="ctr"/>
                </a:tc>
                <a:tc>
                  <a:txBody>
                    <a:bodyPr/>
                    <a:lstStyle/>
                    <a:p>
                      <a:pPr algn="ctr"/>
                      <a:r>
                        <a:rPr lang="en-GB" sz="1400"/>
                        <a:t>Yes</a:t>
                      </a:r>
                    </a:p>
                  </a:txBody>
                  <a:tcPr anchor="ctr"/>
                </a:tc>
                <a:tc>
                  <a:txBody>
                    <a:bodyPr/>
                    <a:lstStyle/>
                    <a:p>
                      <a:pPr algn="ctr"/>
                      <a:r>
                        <a:rPr lang="en-GB" sz="1400" dirty="0"/>
                        <a:t>No</a:t>
                      </a:r>
                    </a:p>
                  </a:txBody>
                  <a:tcPr anchor="ctr"/>
                </a:tc>
                <a:extLst>
                  <a:ext uri="{0D108BD9-81ED-4DB2-BD59-A6C34878D82A}">
                    <a16:rowId xmlns:a16="http://schemas.microsoft.com/office/drawing/2014/main" val="10003"/>
                  </a:ext>
                </a:extLst>
              </a:tr>
              <a:tr h="265255">
                <a:tc>
                  <a:txBody>
                    <a:bodyPr/>
                    <a:lstStyle/>
                    <a:p>
                      <a:r>
                        <a:rPr lang="el-GR" sz="1400" dirty="0"/>
                        <a:t>β</a:t>
                      </a:r>
                      <a:r>
                        <a:rPr lang="en-GB" sz="1400" dirty="0"/>
                        <a:t>-tubulin</a:t>
                      </a:r>
                    </a:p>
                  </a:txBody>
                  <a:tcPr anchor="ctr"/>
                </a:tc>
                <a:tc>
                  <a:txBody>
                    <a:bodyPr/>
                    <a:lstStyle/>
                    <a:p>
                      <a:pPr algn="ctr"/>
                      <a:r>
                        <a:rPr lang="en-GB" sz="1400"/>
                        <a:t>JBR10</a:t>
                      </a:r>
                    </a:p>
                  </a:txBody>
                  <a:tcPr anchor="ctr"/>
                </a:tc>
                <a:tc>
                  <a:txBody>
                    <a:bodyPr/>
                    <a:lstStyle/>
                    <a:p>
                      <a:pPr algn="ctr"/>
                      <a:r>
                        <a:rPr lang="en-GB" sz="1400"/>
                        <a:t>Trend</a:t>
                      </a:r>
                    </a:p>
                  </a:txBody>
                  <a:tcPr anchor="ctr"/>
                </a:tc>
                <a:tc>
                  <a:txBody>
                    <a:bodyPr/>
                    <a:lstStyle/>
                    <a:p>
                      <a:pPr algn="ctr"/>
                      <a:r>
                        <a:rPr lang="en-GB" sz="1400"/>
                        <a:t>Yes</a:t>
                      </a:r>
                    </a:p>
                  </a:txBody>
                  <a:tcPr anchor="ctr"/>
                </a:tc>
                <a:tc>
                  <a:txBody>
                    <a:bodyPr/>
                    <a:lstStyle/>
                    <a:p>
                      <a:pPr algn="ctr"/>
                      <a:r>
                        <a:rPr lang="en-GB" sz="1400" dirty="0"/>
                        <a:t>Prognostic (OS &amp; DFS)</a:t>
                      </a:r>
                    </a:p>
                  </a:txBody>
                  <a:tcPr anchor="ctr"/>
                </a:tc>
                <a:extLst>
                  <a:ext uri="{0D108BD9-81ED-4DB2-BD59-A6C34878D82A}">
                    <a16:rowId xmlns:a16="http://schemas.microsoft.com/office/drawing/2014/main" val="10004"/>
                  </a:ext>
                </a:extLst>
              </a:tr>
              <a:tr h="264482">
                <a:tc>
                  <a:txBody>
                    <a:bodyPr/>
                    <a:lstStyle/>
                    <a:p>
                      <a:r>
                        <a:rPr lang="en-GB" sz="1400" dirty="0"/>
                        <a:t>P27</a:t>
                      </a:r>
                    </a:p>
                  </a:txBody>
                  <a:tcPr anchor="ctr"/>
                </a:tc>
                <a:tc>
                  <a:txBody>
                    <a:bodyPr/>
                    <a:lstStyle/>
                    <a:p>
                      <a:pPr algn="ctr"/>
                      <a:r>
                        <a:rPr lang="en-GB" sz="1400" dirty="0"/>
                        <a:t>IALT</a:t>
                      </a:r>
                    </a:p>
                  </a:txBody>
                  <a:tcPr anchor="ctr"/>
                </a:tc>
                <a:tc>
                  <a:txBody>
                    <a:bodyPr/>
                    <a:lstStyle/>
                    <a:p>
                      <a:pPr algn="ctr"/>
                      <a:r>
                        <a:rPr lang="en-GB" sz="1400" dirty="0"/>
                        <a:t>Yes</a:t>
                      </a:r>
                    </a:p>
                  </a:txBody>
                  <a:tcPr anchor="ctr"/>
                </a:tc>
                <a:tc>
                  <a:txBody>
                    <a:bodyPr/>
                    <a:lstStyle/>
                    <a:p>
                      <a:pPr algn="ctr"/>
                      <a:r>
                        <a:rPr lang="en-GB" sz="1400" dirty="0"/>
                        <a:t>No</a:t>
                      </a:r>
                    </a:p>
                  </a:txBody>
                  <a:tcPr anchor="ctr"/>
                </a:tc>
                <a:tc>
                  <a:txBody>
                    <a:bodyPr/>
                    <a:lstStyle/>
                    <a:p>
                      <a:pPr algn="ctr"/>
                      <a:r>
                        <a:rPr lang="en-GB" sz="1400"/>
                        <a:t>No</a:t>
                      </a:r>
                    </a:p>
                  </a:txBody>
                  <a:tcPr anchor="ctr"/>
                </a:tc>
                <a:extLst>
                  <a:ext uri="{0D108BD9-81ED-4DB2-BD59-A6C34878D82A}">
                    <a16:rowId xmlns:a16="http://schemas.microsoft.com/office/drawing/2014/main" val="10005"/>
                  </a:ext>
                </a:extLst>
              </a:tr>
              <a:tr h="264482">
                <a:tc>
                  <a:txBody>
                    <a:bodyPr/>
                    <a:lstStyle/>
                    <a:p>
                      <a:r>
                        <a:rPr lang="en-GB" sz="1400" dirty="0"/>
                        <a:t>FASL</a:t>
                      </a:r>
                    </a:p>
                  </a:txBody>
                  <a:tcPr anchor="ctr"/>
                </a:tc>
                <a:tc>
                  <a:txBody>
                    <a:bodyPr/>
                    <a:lstStyle/>
                    <a:p>
                      <a:pPr algn="ctr"/>
                      <a:r>
                        <a:rPr lang="en-GB" sz="1400"/>
                        <a:t>IALT</a:t>
                      </a:r>
                    </a:p>
                  </a:txBody>
                  <a:tcPr anchor="ctr"/>
                </a:tc>
                <a:tc>
                  <a:txBody>
                    <a:bodyPr/>
                    <a:lstStyle/>
                    <a:p>
                      <a:pPr algn="ctr"/>
                      <a:r>
                        <a:rPr lang="en-GB" sz="1400" dirty="0"/>
                        <a:t>Trend</a:t>
                      </a:r>
                    </a:p>
                  </a:txBody>
                  <a:tcPr anchor="ctr"/>
                </a:tc>
                <a:tc>
                  <a:txBody>
                    <a:bodyPr/>
                    <a:lstStyle/>
                    <a:p>
                      <a:pPr algn="ctr"/>
                      <a:r>
                        <a:rPr lang="en-GB" sz="1400" dirty="0"/>
                        <a:t>No</a:t>
                      </a:r>
                    </a:p>
                  </a:txBody>
                  <a:tcPr anchor="ctr"/>
                </a:tc>
                <a:tc>
                  <a:txBody>
                    <a:bodyPr/>
                    <a:lstStyle/>
                    <a:p>
                      <a:pPr algn="ctr"/>
                      <a:r>
                        <a:rPr lang="en-GB" sz="1400" dirty="0"/>
                        <a:t>Predictive</a:t>
                      </a:r>
                      <a:r>
                        <a:rPr lang="en-GB" sz="1400" baseline="0" dirty="0"/>
                        <a:t> (OS)</a:t>
                      </a:r>
                      <a:endParaRPr lang="en-GB" sz="1400" dirty="0"/>
                    </a:p>
                  </a:txBody>
                  <a:tcPr anchor="ctr"/>
                </a:tc>
                <a:extLst>
                  <a:ext uri="{0D108BD9-81ED-4DB2-BD59-A6C34878D82A}">
                    <a16:rowId xmlns:a16="http://schemas.microsoft.com/office/drawing/2014/main" val="10006"/>
                  </a:ext>
                </a:extLst>
              </a:tr>
              <a:tr h="264482">
                <a:tc>
                  <a:txBody>
                    <a:bodyPr/>
                    <a:lstStyle/>
                    <a:p>
                      <a:r>
                        <a:rPr lang="en-GB" sz="1400" dirty="0"/>
                        <a:t>FAS/FASL</a:t>
                      </a:r>
                    </a:p>
                  </a:txBody>
                  <a:tcPr anchor="ctr"/>
                </a:tc>
                <a:tc>
                  <a:txBody>
                    <a:bodyPr/>
                    <a:lstStyle/>
                    <a:p>
                      <a:pPr algn="ctr"/>
                      <a:r>
                        <a:rPr lang="en-GB" sz="1400"/>
                        <a:t>IALT</a:t>
                      </a:r>
                    </a:p>
                  </a:txBody>
                  <a:tcPr anchor="ctr"/>
                </a:tc>
                <a:tc>
                  <a:txBody>
                    <a:bodyPr/>
                    <a:lstStyle/>
                    <a:p>
                      <a:pPr algn="ctr"/>
                      <a:r>
                        <a:rPr lang="en-GB" sz="1400"/>
                        <a:t>Yes</a:t>
                      </a:r>
                    </a:p>
                  </a:txBody>
                  <a:tcPr anchor="ctr"/>
                </a:tc>
                <a:tc>
                  <a:txBody>
                    <a:bodyPr/>
                    <a:lstStyle/>
                    <a:p>
                      <a:pPr algn="ctr"/>
                      <a:r>
                        <a:rPr lang="en-GB" sz="1400" dirty="0"/>
                        <a:t>Yes</a:t>
                      </a:r>
                    </a:p>
                  </a:txBody>
                  <a:tcPr anchor="ctr"/>
                </a:tc>
                <a:tc>
                  <a:txBody>
                    <a:bodyPr/>
                    <a:lstStyle/>
                    <a:p>
                      <a:pPr algn="ctr"/>
                      <a:r>
                        <a:rPr lang="en-GB" sz="1400" dirty="0"/>
                        <a:t>No</a:t>
                      </a:r>
                    </a:p>
                  </a:txBody>
                  <a:tcPr anchor="ctr"/>
                </a:tc>
                <a:extLst>
                  <a:ext uri="{0D108BD9-81ED-4DB2-BD59-A6C34878D82A}">
                    <a16:rowId xmlns:a16="http://schemas.microsoft.com/office/drawing/2014/main" val="10007"/>
                  </a:ext>
                </a:extLst>
              </a:tr>
              <a:tr h="264482">
                <a:tc>
                  <a:txBody>
                    <a:bodyPr/>
                    <a:lstStyle/>
                    <a:p>
                      <a:r>
                        <a:rPr lang="en-GB" sz="1400" dirty="0"/>
                        <a:t>BAX</a:t>
                      </a:r>
                    </a:p>
                  </a:txBody>
                  <a:tcPr anchor="ctr"/>
                </a:tc>
                <a:tc>
                  <a:txBody>
                    <a:bodyPr/>
                    <a:lstStyle/>
                    <a:p>
                      <a:pPr algn="ctr"/>
                      <a:r>
                        <a:rPr lang="en-GB" sz="1400" dirty="0"/>
                        <a:t>IALT</a:t>
                      </a:r>
                    </a:p>
                  </a:txBody>
                  <a:tcPr anchor="ctr"/>
                </a:tc>
                <a:tc>
                  <a:txBody>
                    <a:bodyPr/>
                    <a:lstStyle/>
                    <a:p>
                      <a:pPr algn="ctr"/>
                      <a:r>
                        <a:rPr lang="en-GB" sz="1400"/>
                        <a:t>Trend</a:t>
                      </a:r>
                    </a:p>
                  </a:txBody>
                  <a:tcPr anchor="ctr"/>
                </a:tc>
                <a:tc>
                  <a:txBody>
                    <a:bodyPr/>
                    <a:lstStyle/>
                    <a:p>
                      <a:pPr algn="ctr"/>
                      <a:r>
                        <a:rPr lang="en-GB" sz="1400" dirty="0"/>
                        <a:t>No</a:t>
                      </a:r>
                    </a:p>
                  </a:txBody>
                  <a:tcPr anchor="ctr"/>
                </a:tc>
                <a:tc>
                  <a:txBody>
                    <a:bodyPr/>
                    <a:lstStyle/>
                    <a:p>
                      <a:pPr algn="ctr"/>
                      <a:r>
                        <a:rPr lang="en-GB" sz="1400" dirty="0"/>
                        <a:t>No</a:t>
                      </a:r>
                    </a:p>
                  </a:txBody>
                  <a:tcPr anchor="ctr"/>
                </a:tc>
                <a:extLst>
                  <a:ext uri="{0D108BD9-81ED-4DB2-BD59-A6C34878D82A}">
                    <a16:rowId xmlns:a16="http://schemas.microsoft.com/office/drawing/2014/main" val="10008"/>
                  </a:ext>
                </a:extLst>
              </a:tr>
              <a:tr h="264482">
                <a:tc>
                  <a:txBody>
                    <a:bodyPr/>
                    <a:lstStyle/>
                    <a:p>
                      <a:r>
                        <a:rPr lang="en-GB" sz="1400" dirty="0" err="1"/>
                        <a:t>Cyclin</a:t>
                      </a:r>
                      <a:r>
                        <a:rPr lang="en-GB" sz="1400" dirty="0"/>
                        <a:t> E/P16*</a:t>
                      </a:r>
                    </a:p>
                  </a:txBody>
                  <a:tcPr anchor="ctr"/>
                </a:tc>
                <a:tc>
                  <a:txBody>
                    <a:bodyPr/>
                    <a:lstStyle/>
                    <a:p>
                      <a:pPr algn="ctr"/>
                      <a:r>
                        <a:rPr lang="en-GB" sz="1400" dirty="0"/>
                        <a:t>IALT, JBR10</a:t>
                      </a:r>
                    </a:p>
                  </a:txBody>
                  <a:tcPr anchor="ctr"/>
                </a:tc>
                <a:tc>
                  <a:txBody>
                    <a:bodyPr/>
                    <a:lstStyle/>
                    <a:p>
                      <a:pPr algn="ctr"/>
                      <a:r>
                        <a:rPr lang="en-GB" sz="1400" dirty="0"/>
                        <a:t>No</a:t>
                      </a:r>
                    </a:p>
                  </a:txBody>
                  <a:tcPr anchor="ctr"/>
                </a:tc>
                <a:tc>
                  <a:txBody>
                    <a:bodyPr/>
                    <a:lstStyle/>
                    <a:p>
                      <a:pPr algn="ctr"/>
                      <a:r>
                        <a:rPr lang="en-GB" sz="1400" dirty="0"/>
                        <a:t>No</a:t>
                      </a:r>
                    </a:p>
                  </a:txBody>
                  <a:tcPr anchor="ctr"/>
                </a:tc>
                <a:tc>
                  <a:txBody>
                    <a:bodyPr/>
                    <a:lstStyle/>
                    <a:p>
                      <a:pPr algn="ctr"/>
                      <a:r>
                        <a:rPr lang="en-GB" sz="1400" dirty="0"/>
                        <a:t>No</a:t>
                      </a:r>
                    </a:p>
                  </a:txBody>
                  <a:tcPr anchor="ctr"/>
                </a:tc>
                <a:extLst>
                  <a:ext uri="{0D108BD9-81ED-4DB2-BD59-A6C34878D82A}">
                    <a16:rowId xmlns:a16="http://schemas.microsoft.com/office/drawing/2014/main" val="10009"/>
                  </a:ext>
                </a:extLst>
              </a:tr>
              <a:tr h="264482">
                <a:tc>
                  <a:txBody>
                    <a:bodyPr/>
                    <a:lstStyle/>
                    <a:p>
                      <a:r>
                        <a:rPr lang="en-GB" sz="1400" dirty="0"/>
                        <a:t>P53*</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t>IALT, JBR10</a:t>
                      </a:r>
                      <a:r>
                        <a:rPr lang="en-GB" sz="1400" baseline="0" dirty="0"/>
                        <a:t>, </a:t>
                      </a:r>
                      <a:r>
                        <a:rPr lang="en-GB" sz="1400" dirty="0"/>
                        <a:t>CALGB</a:t>
                      </a:r>
                    </a:p>
                  </a:txBody>
                  <a:tcPr anchor="ctr"/>
                </a:tc>
                <a:tc>
                  <a:txBody>
                    <a:bodyPr/>
                    <a:lstStyle/>
                    <a:p>
                      <a:pPr algn="ctr"/>
                      <a:r>
                        <a:rPr lang="en-GB" sz="1400" dirty="0"/>
                        <a:t>Yes**</a:t>
                      </a:r>
                    </a:p>
                  </a:txBody>
                  <a:tcPr anchor="ctr"/>
                </a:tc>
                <a:tc>
                  <a:txBody>
                    <a:bodyPr/>
                    <a:lstStyle/>
                    <a:p>
                      <a:pPr algn="ctr"/>
                      <a:r>
                        <a:rPr lang="en-GB" sz="1400" dirty="0"/>
                        <a:t>Yes**</a:t>
                      </a:r>
                    </a:p>
                  </a:txBody>
                  <a:tcPr anchor="ctr"/>
                </a:tc>
                <a:tc>
                  <a:txBody>
                    <a:bodyPr/>
                    <a:lstStyle/>
                    <a:p>
                      <a:pPr algn="ctr"/>
                      <a:r>
                        <a:rPr lang="en-GB" sz="1400" dirty="0"/>
                        <a:t>No</a:t>
                      </a:r>
                    </a:p>
                  </a:txBody>
                  <a:tcPr anchor="ctr"/>
                </a:tc>
                <a:extLst>
                  <a:ext uri="{0D108BD9-81ED-4DB2-BD59-A6C34878D82A}">
                    <a16:rowId xmlns:a16="http://schemas.microsoft.com/office/drawing/2014/main" val="10010"/>
                  </a:ext>
                </a:extLst>
              </a:tr>
            </a:tbl>
          </a:graphicData>
        </a:graphic>
      </p:graphicFrame>
      <p:sp>
        <p:nvSpPr>
          <p:cNvPr id="7" name="Text Box 5"/>
          <p:cNvSpPr txBox="1">
            <a:spLocks noChangeArrowheads="1"/>
          </p:cNvSpPr>
          <p:nvPr/>
        </p:nvSpPr>
        <p:spPr bwMode="auto">
          <a:xfrm>
            <a:off x="231776" y="6105565"/>
            <a:ext cx="361055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a:t>*Exploratory pooled analyses; **in at least one trial</a:t>
            </a:r>
          </a:p>
          <a:p>
            <a:r>
              <a:rPr lang="en-GB" sz="1200" dirty="0"/>
              <a:t>CALGB, Cancer and </a:t>
            </a:r>
            <a:r>
              <a:rPr lang="en-GB" sz="1200" dirty="0" err="1"/>
              <a:t>Leukemia</a:t>
            </a:r>
            <a:r>
              <a:rPr lang="en-GB" sz="1200" dirty="0"/>
              <a:t> Group B; </a:t>
            </a:r>
            <a:br>
              <a:rPr lang="en-GB" sz="1200" dirty="0"/>
            </a:br>
            <a:r>
              <a:rPr lang="en-GB" sz="1200" dirty="0"/>
              <a:t>IALT, International Adjuvant Lung Trial</a:t>
            </a:r>
          </a:p>
        </p:txBody>
      </p:sp>
    </p:spTree>
    <p:custDataLst>
      <p:tags r:id="rId1"/>
    </p:custDataLst>
    <p:extLst>
      <p:ext uri="{BB962C8B-B14F-4D97-AF65-F5344CB8AC3E}">
        <p14:creationId xmlns:p14="http://schemas.microsoft.com/office/powerpoint/2010/main" val="3894882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1174O: </a:t>
            </a:r>
            <a:r>
              <a:rPr lang="en-NZ" sz="1800" dirty="0"/>
              <a:t>Prognostic and predictive roles of EGFR copy number and KRAS mutation status from the RADIANT trial of adjuvant erlotinib (E) versus </a:t>
            </a:r>
            <a:br>
              <a:rPr lang="en-NZ" sz="1800" dirty="0"/>
            </a:br>
            <a:r>
              <a:rPr lang="en-NZ" sz="1800" dirty="0"/>
              <a:t>placebo (P) – Shepherd FA et al</a:t>
            </a:r>
            <a:endParaRPr lang="en-GB" sz="1800" dirty="0"/>
          </a:p>
        </p:txBody>
      </p:sp>
      <p:sp>
        <p:nvSpPr>
          <p:cNvPr id="5123" name="Rectangle 3"/>
          <p:cNvSpPr>
            <a:spLocks noGrp="1" noChangeArrowheads="1"/>
          </p:cNvSpPr>
          <p:nvPr>
            <p:ph type="body" idx="1"/>
          </p:nvPr>
        </p:nvSpPr>
        <p:spPr>
          <a:xfrm>
            <a:off x="228599" y="1320800"/>
            <a:ext cx="8776063" cy="5308600"/>
          </a:xfrm>
        </p:spPr>
        <p:txBody>
          <a:bodyPr/>
          <a:lstStyle/>
          <a:p>
            <a:pPr>
              <a:spcAft>
                <a:spcPts val="300"/>
              </a:spcAft>
            </a:pPr>
            <a:r>
              <a:rPr lang="en-GB" sz="1800" b="1" dirty="0"/>
              <a:t>Study objective</a:t>
            </a:r>
          </a:p>
          <a:p>
            <a:pPr lvl="1">
              <a:spcAft>
                <a:spcPts val="300"/>
              </a:spcAft>
            </a:pPr>
            <a:r>
              <a:rPr lang="en-GB" sz="1800" dirty="0"/>
              <a:t>To determine if KRAS mutation status or EGFR copy number are prognostic and predictive of response to erlotinib in patients with </a:t>
            </a:r>
            <a:r>
              <a:rPr lang="en-NZ" sz="1800" dirty="0"/>
              <a:t>completely resected stage IB–IIIA NSCLC</a:t>
            </a:r>
          </a:p>
          <a:p>
            <a:pPr>
              <a:spcAft>
                <a:spcPts val="300"/>
              </a:spcAft>
            </a:pPr>
            <a:r>
              <a:rPr lang="en-GB" sz="1800" b="1" dirty="0"/>
              <a:t>Study design</a:t>
            </a:r>
          </a:p>
          <a:p>
            <a:pPr lvl="1">
              <a:spcAft>
                <a:spcPts val="300"/>
              </a:spcAft>
            </a:pPr>
            <a:r>
              <a:rPr lang="en-NZ" sz="1800" dirty="0"/>
              <a:t>Tissue samples from the randomised RADIANT study were analysed </a:t>
            </a:r>
          </a:p>
          <a:p>
            <a:pPr lvl="1">
              <a:spcAft>
                <a:spcPts val="300"/>
              </a:spcAft>
            </a:pPr>
            <a:r>
              <a:rPr lang="en-NZ" sz="1800" dirty="0"/>
              <a:t>Association of KRAS M+ status (n=828) or EGFR </a:t>
            </a:r>
            <a:r>
              <a:rPr lang="en-GB" sz="1800" dirty="0"/>
              <a:t>copy number (n=921) </a:t>
            </a:r>
            <a:r>
              <a:rPr lang="en-NZ" sz="1800" dirty="0"/>
              <a:t>and baseline characteristics were evaluated with Cox models to determine prognostic role of EGFR count in EGFR WT, plus KRAS M+ in the full analysis set and KRAS in adenocarcinoma EGFR WT, as well as their predictive roles in DFS and OS</a:t>
            </a:r>
          </a:p>
          <a:p>
            <a:pPr>
              <a:spcAft>
                <a:spcPts val="300"/>
              </a:spcAft>
            </a:pPr>
            <a:r>
              <a:rPr lang="en-GB" sz="1800" b="1" dirty="0"/>
              <a:t>Key results</a:t>
            </a:r>
          </a:p>
          <a:p>
            <a:pPr lvl="1">
              <a:spcAft>
                <a:spcPts val="300"/>
              </a:spcAft>
            </a:pPr>
            <a:r>
              <a:rPr lang="en-NZ" sz="1800" dirty="0"/>
              <a:t>Only EGFR M+ was associated with high baseline EGFR copy number</a:t>
            </a:r>
          </a:p>
          <a:p>
            <a:pPr>
              <a:spcAft>
                <a:spcPts val="300"/>
              </a:spcAft>
            </a:pPr>
            <a:r>
              <a:rPr lang="en-NZ" sz="1800" b="1" dirty="0"/>
              <a:t>Conclusion</a:t>
            </a:r>
          </a:p>
          <a:p>
            <a:pPr lvl="1">
              <a:spcAft>
                <a:spcPts val="300"/>
              </a:spcAft>
            </a:pPr>
            <a:r>
              <a:rPr lang="en-NZ" sz="1800" dirty="0"/>
              <a:t>Neither KRAS status or EGFR copy number were prognostic or predictive of response to adjuvant erlotinib</a:t>
            </a:r>
          </a:p>
        </p:txBody>
      </p:sp>
      <p:sp>
        <p:nvSpPr>
          <p:cNvPr id="5124" name="Text Box 4"/>
          <p:cNvSpPr txBox="1">
            <a:spLocks noChangeArrowheads="1"/>
          </p:cNvSpPr>
          <p:nvPr/>
        </p:nvSpPr>
        <p:spPr bwMode="auto">
          <a:xfrm>
            <a:off x="4881206" y="6474897"/>
            <a:ext cx="404213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a:t>Shepherd </a:t>
            </a:r>
            <a:r>
              <a:rPr lang="en-GB" sz="1200" dirty="0">
                <a:solidFill>
                  <a:srgbClr val="363636"/>
                </a:solidFill>
              </a:rPr>
              <a:t>et 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1174O</a:t>
            </a:r>
            <a:endParaRPr lang="en-GB" sz="1200" dirty="0"/>
          </a:p>
        </p:txBody>
      </p:sp>
    </p:spTree>
    <p:custDataLst>
      <p:tags r:id="rId1"/>
    </p:custDataLst>
    <p:extLst>
      <p:ext uri="{BB962C8B-B14F-4D97-AF65-F5344CB8AC3E}">
        <p14:creationId xmlns:p14="http://schemas.microsoft.com/office/powerpoint/2010/main" val="2654320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1227PD</a:t>
            </a:r>
            <a:r>
              <a:rPr lang="en-NZ" sz="1800" dirty="0"/>
              <a:t>: Nationwide genomic screening for RET fusion in advanced EGFR mutation-negative non-squamous lung cancer and development of molecular targeted therapy in Japan: LC-SCRUM-Japan – </a:t>
            </a:r>
            <a:r>
              <a:rPr lang="en-NZ" sz="1800" dirty="0" err="1"/>
              <a:t>Yoh</a:t>
            </a:r>
            <a:r>
              <a:rPr lang="en-NZ" sz="1800" dirty="0"/>
              <a:t> K et al</a:t>
            </a:r>
            <a:endParaRPr lang="en-GB" sz="1800" dirty="0"/>
          </a:p>
        </p:txBody>
      </p:sp>
      <p:sp>
        <p:nvSpPr>
          <p:cNvPr id="5123" name="Rectangle 3"/>
          <p:cNvSpPr>
            <a:spLocks noGrp="1" noChangeArrowheads="1"/>
          </p:cNvSpPr>
          <p:nvPr>
            <p:ph type="body" idx="1"/>
          </p:nvPr>
        </p:nvSpPr>
        <p:spPr/>
        <p:txBody>
          <a:bodyPr/>
          <a:lstStyle/>
          <a:p>
            <a:pPr>
              <a:spcAft>
                <a:spcPts val="300"/>
              </a:spcAft>
            </a:pPr>
            <a:r>
              <a:rPr lang="en-GB" sz="1800" b="1" dirty="0"/>
              <a:t>Study objective</a:t>
            </a:r>
          </a:p>
          <a:p>
            <a:pPr lvl="1">
              <a:spcAft>
                <a:spcPts val="300"/>
              </a:spcAft>
            </a:pPr>
            <a:r>
              <a:rPr lang="en-GB" sz="1800" dirty="0"/>
              <a:t>To </a:t>
            </a:r>
            <a:r>
              <a:rPr lang="en-NZ" sz="1800" dirty="0"/>
              <a:t>screen for rare driver mutations in NSCLC and develop individualised targeted therapies for these patients</a:t>
            </a:r>
          </a:p>
          <a:p>
            <a:pPr>
              <a:spcAft>
                <a:spcPts val="300"/>
              </a:spcAft>
            </a:pPr>
            <a:r>
              <a:rPr lang="en-GB" sz="1800" b="1" dirty="0"/>
              <a:t>Study design</a:t>
            </a:r>
          </a:p>
          <a:p>
            <a:pPr lvl="1">
              <a:spcAft>
                <a:spcPts val="300"/>
              </a:spcAft>
            </a:pPr>
            <a:r>
              <a:rPr lang="en-NZ" sz="1800" dirty="0"/>
              <a:t>Prospective observational study in patients with advanced or recurrent EGFR mutation negative non-squamous NSCLC</a:t>
            </a:r>
          </a:p>
          <a:p>
            <a:pPr lvl="1">
              <a:spcAft>
                <a:spcPts val="300"/>
              </a:spcAft>
            </a:pPr>
            <a:r>
              <a:rPr lang="en-NZ" sz="1800" dirty="0"/>
              <a:t>Tumour samples screened with RT-PCR; primarily for RET, ROS1 and ALK</a:t>
            </a:r>
          </a:p>
          <a:p>
            <a:pPr lvl="2">
              <a:spcAft>
                <a:spcPts val="300"/>
              </a:spcAft>
            </a:pPr>
            <a:r>
              <a:rPr lang="en-NZ" sz="1800" dirty="0"/>
              <a:t>Positive results validated with break-apart FISH</a:t>
            </a:r>
          </a:p>
          <a:p>
            <a:pPr>
              <a:spcAft>
                <a:spcPts val="300"/>
              </a:spcAft>
            </a:pPr>
            <a:r>
              <a:rPr lang="en-NZ" sz="1800" b="1" dirty="0"/>
              <a:t>Key results</a:t>
            </a:r>
          </a:p>
          <a:p>
            <a:pPr lvl="1">
              <a:spcAft>
                <a:spcPts val="300"/>
              </a:spcAft>
            </a:pPr>
            <a:r>
              <a:rPr lang="en-NZ" sz="1800" dirty="0"/>
              <a:t>As of July 2014, a total of 940 patients were enrolled (608 male, median age </a:t>
            </a:r>
            <a:br>
              <a:rPr lang="en-NZ" sz="1800" dirty="0"/>
            </a:br>
            <a:r>
              <a:rPr lang="en-NZ" sz="1800" dirty="0"/>
              <a:t>64 years and 93% had adenocarcinoma)</a:t>
            </a:r>
          </a:p>
          <a:p>
            <a:pPr lvl="1">
              <a:spcAft>
                <a:spcPts val="300"/>
              </a:spcAft>
            </a:pPr>
            <a:r>
              <a:rPr lang="en-NZ" sz="1800" dirty="0"/>
              <a:t>Of these 842 (90%) tumour samples had been screened</a:t>
            </a:r>
          </a:p>
          <a:p>
            <a:pPr lvl="1">
              <a:spcAft>
                <a:spcPts val="300"/>
              </a:spcAft>
            </a:pPr>
            <a:r>
              <a:rPr lang="en-NZ" sz="1800" dirty="0"/>
              <a:t>RET-fusion positive NSCLC was detected in 24 patients, ROS1 in 36 patients and ALK in 16 patients</a:t>
            </a:r>
          </a:p>
          <a:p>
            <a:pPr marL="252412" lvl="1" indent="0">
              <a:spcAft>
                <a:spcPts val="300"/>
              </a:spcAft>
              <a:buNone/>
            </a:pPr>
            <a:endParaRPr lang="en-NZ" sz="1800" dirty="0"/>
          </a:p>
          <a:p>
            <a:pPr marL="252412" lvl="1" indent="0">
              <a:spcAft>
                <a:spcPts val="300"/>
              </a:spcAft>
              <a:buNone/>
            </a:pPr>
            <a:endParaRPr lang="en-NZ" sz="1800" dirty="0"/>
          </a:p>
        </p:txBody>
      </p:sp>
      <p:sp>
        <p:nvSpPr>
          <p:cNvPr id="5124" name="Text Box 4"/>
          <p:cNvSpPr txBox="1">
            <a:spLocks noChangeArrowheads="1"/>
          </p:cNvSpPr>
          <p:nvPr/>
        </p:nvSpPr>
        <p:spPr bwMode="auto">
          <a:xfrm>
            <a:off x="5138776" y="6474897"/>
            <a:ext cx="37845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err="1"/>
              <a:t>Yoh</a:t>
            </a:r>
            <a:r>
              <a:rPr lang="en-NZ" sz="1200" dirty="0"/>
              <a:t> </a:t>
            </a:r>
            <a:r>
              <a:rPr lang="en-GB" sz="1200" dirty="0">
                <a:solidFill>
                  <a:srgbClr val="363636"/>
                </a:solidFill>
              </a:rPr>
              <a:t>et al. Ann </a:t>
            </a:r>
            <a:r>
              <a:rPr lang="en-GB" sz="1200" dirty="0" err="1">
                <a:solidFill>
                  <a:srgbClr val="363636"/>
                </a:solidFill>
              </a:rPr>
              <a:t>Oncol</a:t>
            </a:r>
            <a:r>
              <a:rPr lang="en-GB" sz="1200" dirty="0">
                <a:solidFill>
                  <a:srgbClr val="363636"/>
                </a:solidFill>
              </a:rPr>
              <a:t> 2014; 25 (</a:t>
            </a:r>
            <a:r>
              <a:rPr lang="en-GB" sz="1200" dirty="0" err="1">
                <a:solidFill>
                  <a:srgbClr val="363636"/>
                </a:solidFill>
              </a:rPr>
              <a:t>suppl</a:t>
            </a:r>
            <a:r>
              <a:rPr lang="en-GB" sz="1200" dirty="0">
                <a:solidFill>
                  <a:srgbClr val="363636"/>
                </a:solidFill>
              </a:rPr>
              <a:t> 4): </a:t>
            </a:r>
            <a:r>
              <a:rPr lang="en-GB" sz="1200" dirty="0" err="1">
                <a:solidFill>
                  <a:srgbClr val="363636"/>
                </a:solidFill>
              </a:rPr>
              <a:t>abstr</a:t>
            </a:r>
            <a:r>
              <a:rPr lang="en-GB" sz="1200" dirty="0">
                <a:solidFill>
                  <a:srgbClr val="363636"/>
                </a:solidFill>
              </a:rPr>
              <a:t> 1227PD</a:t>
            </a:r>
            <a:endParaRPr lang="en-GB" sz="1200" dirty="0"/>
          </a:p>
        </p:txBody>
      </p:sp>
    </p:spTree>
    <p:custDataLst>
      <p:tags r:id="rId1"/>
    </p:custDataLst>
    <p:extLst>
      <p:ext uri="{BB962C8B-B14F-4D97-AF65-F5344CB8AC3E}">
        <p14:creationId xmlns:p14="http://schemas.microsoft.com/office/powerpoint/2010/main" val="34682647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DELIMITERS" val="3.1"/>
</p:tagLst>
</file>

<file path=ppt/tags/tag52.xml><?xml version="1.0" encoding="utf-8"?>
<p:tagLst xmlns:a="http://schemas.openxmlformats.org/drawingml/2006/main" xmlns:r="http://schemas.openxmlformats.org/officeDocument/2006/relationships" xmlns:p="http://schemas.openxmlformats.org/presentationml/2006/main">
  <p:tag name="DELIMITERS" val="3.1"/>
</p:tagLst>
</file>

<file path=ppt/tags/tag53.xml><?xml version="1.0" encoding="utf-8"?>
<p:tagLst xmlns:a="http://schemas.openxmlformats.org/drawingml/2006/main" xmlns:r="http://schemas.openxmlformats.org/officeDocument/2006/relationships" xmlns:p="http://schemas.openxmlformats.org/presentationml/2006/main">
  <p:tag name="DELIMITERS" val="3.1"/>
</p:tagLst>
</file>

<file path=ppt/tags/tag54.xml><?xml version="1.0" encoding="utf-8"?>
<p:tagLst xmlns:a="http://schemas.openxmlformats.org/drawingml/2006/main" xmlns:r="http://schemas.openxmlformats.org/officeDocument/2006/relationships" xmlns:p="http://schemas.openxmlformats.org/presentationml/2006/main">
  <p:tag name="DELIMITERS" val="3.1"/>
</p:tagLst>
</file>

<file path=ppt/tags/tag55.xml><?xml version="1.0" encoding="utf-8"?>
<p:tagLst xmlns:a="http://schemas.openxmlformats.org/drawingml/2006/main" xmlns:r="http://schemas.openxmlformats.org/officeDocument/2006/relationships" xmlns:p="http://schemas.openxmlformats.org/presentationml/2006/main">
  <p:tag name="DELIMITERS" val="3.1"/>
</p:tagLst>
</file>

<file path=ppt/tags/tag56.xml><?xml version="1.0" encoding="utf-8"?>
<p:tagLst xmlns:a="http://schemas.openxmlformats.org/drawingml/2006/main" xmlns:r="http://schemas.openxmlformats.org/officeDocument/2006/relationships" xmlns:p="http://schemas.openxmlformats.org/presentationml/2006/main">
  <p:tag name="DELIMITERS" val="3.1"/>
</p:tagLst>
</file>

<file path=ppt/tags/tag57.xml><?xml version="1.0" encoding="utf-8"?>
<p:tagLst xmlns:a="http://schemas.openxmlformats.org/drawingml/2006/main" xmlns:r="http://schemas.openxmlformats.org/officeDocument/2006/relationships" xmlns:p="http://schemas.openxmlformats.org/presentationml/2006/main">
  <p:tag name="DELIMITERS" val="3.1"/>
</p:tagLst>
</file>

<file path=ppt/tags/tag58.xml><?xml version="1.0" encoding="utf-8"?>
<p:tagLst xmlns:a="http://schemas.openxmlformats.org/drawingml/2006/main" xmlns:r="http://schemas.openxmlformats.org/officeDocument/2006/relationships" xmlns:p="http://schemas.openxmlformats.org/presentationml/2006/main">
  <p:tag name="DELIMITERS" val="3.1"/>
</p:tagLst>
</file>

<file path=ppt/tags/tag59.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DELIMITERS" val="3.1"/>
</p:tagLst>
</file>

<file path=ppt/tags/tag61.xml><?xml version="1.0" encoding="utf-8"?>
<p:tagLst xmlns:a="http://schemas.openxmlformats.org/drawingml/2006/main" xmlns:r="http://schemas.openxmlformats.org/officeDocument/2006/relationships" xmlns:p="http://schemas.openxmlformats.org/presentationml/2006/main">
  <p:tag name="DELIMITERS" val="3.1"/>
</p:tagLst>
</file>

<file path=ppt/tags/tag62.xml><?xml version="1.0" encoding="utf-8"?>
<p:tagLst xmlns:a="http://schemas.openxmlformats.org/drawingml/2006/main" xmlns:r="http://schemas.openxmlformats.org/officeDocument/2006/relationships" xmlns:p="http://schemas.openxmlformats.org/presentationml/2006/main">
  <p:tag name="DELIMITERS" val="3.1"/>
</p:tagLst>
</file>

<file path=ppt/tags/tag63.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3">
      <a:dk1>
        <a:srgbClr val="969696"/>
      </a:dk1>
      <a:lt1>
        <a:srgbClr val="363636"/>
      </a:lt1>
      <a:dk2>
        <a:srgbClr val="002850"/>
      </a:dk2>
      <a:lt2>
        <a:srgbClr val="FFFFFF"/>
      </a:lt2>
      <a:accent1>
        <a:srgbClr val="2894FF"/>
      </a:accent1>
      <a:accent2>
        <a:srgbClr val="FF6600"/>
      </a:accent2>
      <a:accent3>
        <a:srgbClr val="FFC000"/>
      </a:accent3>
      <a:accent4>
        <a:srgbClr val="C0C0C0"/>
      </a:accent4>
      <a:accent5>
        <a:srgbClr val="AACAFF"/>
      </a:accent5>
      <a:accent6>
        <a:srgbClr val="E75C00"/>
      </a:accent6>
      <a:hlink>
        <a:srgbClr val="00CC66"/>
      </a:hlink>
      <a:folHlink>
        <a:srgbClr val="FF66CC"/>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TotalTime>
  <Words>12408</Words>
  <Application>Microsoft Office PowerPoint</Application>
  <PresentationFormat>全屏显示(4:3)</PresentationFormat>
  <Paragraphs>1854</Paragraphs>
  <Slides>68</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68</vt:i4>
      </vt:variant>
    </vt:vector>
  </HeadingPairs>
  <TitlesOfParts>
    <vt:vector size="74" baseType="lpstr">
      <vt:lpstr>Lucida Grande</vt:lpstr>
      <vt:lpstr>Arial</vt:lpstr>
      <vt:lpstr>Arial Narrow</vt:lpstr>
      <vt:lpstr>Calibri</vt:lpstr>
      <vt:lpstr>Wingdings</vt:lpstr>
      <vt:lpstr>Default Design</vt:lpstr>
      <vt:lpstr>PowerPoint 演示文稿</vt:lpstr>
      <vt:lpstr>Letter from Prof Rolf Stahel</vt:lpstr>
      <vt:lpstr>ETOP Medical Oncology Slide Deck Editors 2014</vt:lpstr>
      <vt:lpstr>Contents</vt:lpstr>
      <vt:lpstr>Biomarkers</vt:lpstr>
      <vt:lpstr>167O: Prognostic and predictive biomarkers for ACT (adjuvant chemotherapy) in resected non-small cell lung cancer (R-NSCLC): LACE-Bio  – Seymour LK et al</vt:lpstr>
      <vt:lpstr>167O: Prognostic and predictive biomarkers for ACT (adjuvant chemotherapy) in resected non-small cell lung cancer (R-NSCLC): LACE-Bio  – Seymour LK et al</vt:lpstr>
      <vt:lpstr>1174O: Prognostic and predictive roles of EGFR copy number and KRAS mutation status from the RADIANT trial of adjuvant erlotinib (E) versus  placebo (P) – Shepherd FA et al</vt:lpstr>
      <vt:lpstr>1227PD: Nationwide genomic screening for RET fusion in advanced EGFR mutation-negative non-squamous lung cancer and development of molecular targeted therapy in Japan: LC-SCRUM-Japan – Yoh K et al</vt:lpstr>
      <vt:lpstr>1227PD: Nationwide genomic screening for RET fusion in advanced EGFR mutation-negative non-squamous lung cancer and development of molecular targeted therapy in Japan: LC-SCRUM-Japan – Yoh K et al</vt:lpstr>
      <vt:lpstr>Early and locally advanced NSCLC Stages I, II and III</vt:lpstr>
      <vt:lpstr>1177PD: EGFR del19/L858R activating mutation (M+) subgroup in RADIANT: Baseline characteristics, prognostic role, and disease-free survival (DFS) by stage – Altorki NK et al</vt:lpstr>
      <vt:lpstr>1179PD: Prognostic impact of immune microenvironment markers in tumor and stroma in resectable NSCLC – Usó M et al</vt:lpstr>
      <vt:lpstr>1179PD: Prognostic impact of immune microenvironment markers in tumor and stroma in resectable NSCLC – Usó M et al</vt:lpstr>
      <vt:lpstr>1176O: Impact of harvested lymph nodes count on staging and survival at radical resection for non-small cell lung cancer: A minimum of 14 lymph nodes should be sampled – Liang W et al</vt:lpstr>
      <vt:lpstr>1176O: Impact of harvested lymph nodes count on staging and survival at radical resection for non-small cell lung cancer: A minimum of 14 lymph nodes should be sampled – Liang W et al</vt:lpstr>
      <vt:lpstr>1173O: MAGRIT, a double-blind, randomized, placebo-controlled phase III study to assess the efficacy of the recMAGE-A3 + AS15 cancer immunotherapeutic as adjuvant therapy in patients with resected MAGE-A3-positive non-small cell lung cancer (NSCLC) – Vansteenkiste JF et al</vt:lpstr>
      <vt:lpstr>1173O: MAGRIT, a double-blind, randomized, placebo-controlled phase III study to assess the efficacy of the recMAGE-A3 + AS15 cancer immunotherapeutic as adjuvant therapy in patients with resected MAGE-A3-positive non-small cell lung cancer (NSCLC) – Vansteenkiste JF et al</vt:lpstr>
      <vt:lpstr>1173O: MAGRIT, a double-blind, randomized, placebo-controlled phase III study to assess the efficacy of the recMAGE-A3 + AS15 cancer immunotherapeutic as adjuvant therapy in patients with resected MAGE-A3-positive non-small cell lung cancer (NSCLC) – Vansteenkiste JF et al</vt:lpstr>
      <vt:lpstr>1195O: Final results of the SAKK 16/00 trial: A randomized phase III trial comparing neoadjuvant chemoradiation to chemotherapy alone in stage IIIA/N2 non-small cell lung cancer (NSCLC) – Pless M et al</vt:lpstr>
      <vt:lpstr>1195O: Final results of the SAKK 16/00 trial: a randomized phase III trial comparing neoadjuvant chemoradiation to chemotherapy alone in stage IIIA/N2 non-small cell lung cancer (NSCLC) – Pless M et al</vt:lpstr>
      <vt:lpstr>1195O: Final results of the SAKK 16/00 trial: a randomized phase III trial comparing neoadjuvant chemoradiation to chemotherapy alone in stage IIIA/N2 non-small cell lung cancer (NSCLC) – Pless M et al</vt:lpstr>
      <vt:lpstr>1196O: Postoperative radiotherapy in resected ypN2 stage III-N2 non-small cell lung cancer: Can modern conformal radiotherapy compensate for the poor outcome? – Billiet C et al</vt:lpstr>
      <vt:lpstr>1196O: Postoperative radiotherapy in resected ypN2 stage III-N2 non-small cell lung cancer: Can modern conformal radiotherapy compensate for the poor outcome? – Billiet C et al</vt:lpstr>
      <vt:lpstr>1198PD: German Clinical Registries: Neoadjuvant chemoradiotherapy in non small cell lung cancer – De Wit M et al</vt:lpstr>
      <vt:lpstr>Advanced NSCLC Not radically treatable stage III and stage IV</vt:lpstr>
      <vt:lpstr>1223O: ASPIRATION: first-line erlotinib (E) until and beyond RECIST progression (PD) in Asian patients (pts) with EGFR mutation-positive (mut+) NSCLC – Park K et al</vt:lpstr>
      <vt:lpstr>1223O: ASPIRATION: first-line erlotinib (E) until and beyond RECIST progression (PD) in Asian patients (pts) with EGFR mutation-positive (mut+) NSCLC – Park K et al</vt:lpstr>
      <vt:lpstr>LBA41_PR: A randomized phase III study of docetaxel plus cisplatin versus pemetrexed plus cisplatin in first line non-squamous non-small cell lung cancer (NSq-NSCLC) – Kim Y et al</vt:lpstr>
      <vt:lpstr>LBA41_PR: A randomized phase III study of docetaxel plus cisplatin versus pemetrexed plus cisplatin in first line non-squamous non-small cell lung cancer (NSq-NSCLC) – Kim Y et al</vt:lpstr>
      <vt:lpstr>LBA41_PR: A randomized phase III study of docetaxel plus cisplatin versus pemetrexed plus cisplatin in first line non-squamous non-small cell lung cancer (NSq-NSCLC) – Kim Y et al</vt:lpstr>
      <vt:lpstr>LBA42_PR: Cisplatin plus pemetrexed (CP) versus cisplatin plus gemcitabine (CG) according to thymidylate synthase expression in non-squamous NSCLC: A biomarker-stratified randomized phase II trial – Ahn M et al</vt:lpstr>
      <vt:lpstr>LBA42_PR: Cisplatin plus pemetrexed (CP) versus cisplatin plus gemcitabine (CG) according to thymidylate synthase expression in non-squamous NSCLC: A biomarker-stratified randomized phase II trial – Ahn M et al</vt:lpstr>
      <vt:lpstr>LBA42_PR: Cisplatin plus pemetrexed (CP) versus cisplatin plus gemcitabine (CG) according to thymidylate synthase expression in non-squamous NSCLC: A biomarker-stratified randomized phase II trial – Ahn M et al</vt:lpstr>
      <vt:lpstr>1225O: Overall and intracranial (IC) efficacy results and time to symptom deterioration in PROFILE 1014: 1st-line crizotinib vs pemetrexed - platinum chemotherapy (PPC) in patients (pts) with advanced ALK-positive non-squamous non-small cell lung cancer (NSCLC) – Solomon B et al</vt:lpstr>
      <vt:lpstr>1225O: Overall and intracranial (IC) efficacy results and time to symptom deterioration in PROFILE 1014: 1st-line crizotinib vs pemetrexed−platinum chemotherapy (PPC) in patients (pts) with advanced ALK-positive non-squamous non-small cell lung cancer (NSCLC) – Solomon B et al</vt:lpstr>
      <vt:lpstr>1055PD: TIME, a phase 2b/3 study evaluating TG4010 in combination with first line therapy in advanced non small cell lung cancer (NSCLC). Phase 2b results – Quoix E et al</vt:lpstr>
      <vt:lpstr>1055PD: TIME, a phase 2b/3 study evaluating TG4010 in combination with first line therapy in advanced non small cell lung cancer (NSCLC). Phase 2b results – Quoix E et al</vt:lpstr>
      <vt:lpstr>LBA32: Imprime PGG, a novel immune modulator, in the 1st-line treatment of stage IV NSCLC: Results from a randomized, controlled, multicenter phase 2 study – Engel-Riedel et al </vt:lpstr>
      <vt:lpstr>LBA32: Imprime PGG, a novel immune modulator, in the 1st-line treatment of stage IV NSCLC: Results from a randomized, controlled, multicenter phase 2 study – Engel-Riedel et al </vt:lpstr>
      <vt:lpstr>Advanced NSCLC Not radically treatable stage III and stage IV</vt:lpstr>
      <vt:lpstr>LBA40_PR: TARGET: A randomized, phase II trial comparing vintafolide versus vintafolide plus docetaxel, versus docetaxel alone in second-line treatment of folate-receptor-positive non-small cell lung cancer (NSCLC) patients  – Hanna N et al</vt:lpstr>
      <vt:lpstr>LBA40_PR: TARGET: A randomized, phase II trial comparing vintafolide versus vintafolide plus docetaxel, versus docetaxel alone in second-line treatment of folate-receptor-positive non-small cell lung cancer (NSCLC) patients  – Hanna N et al</vt:lpstr>
      <vt:lpstr>LBA40_PR: TARGET: A randomized, phase II trial comparing vintafolide versus vintafolide plus docetaxel, versus docetaxel alone in second-line treatment of folate-receptor-positive non-small cell lung cancer (NSCLC) patients  – Hanna N et al</vt:lpstr>
      <vt:lpstr>1222O: A randomized, open-label, phase III trial of afatinib (A) vs erlotinib (E) as second-line treatment of patients (pts) with advanced squamous cell carcinoma (SCC) of the lung following first-line platinum-based chemotherapy:  LUX-Lung 8 (LL8) – Goss G et al</vt:lpstr>
      <vt:lpstr>1222O: A randomized, open-label, phase III trial of afatinib (A) vs erlotinib (E) as second-line treatment of patients (pts) with advanced squamous cell carcinoma (SCC) of the lung following first-line platinum-based chemotherapy:  LUX-Lung 8 (LL8) – Goss G et al</vt:lpstr>
      <vt:lpstr>1222O: A randomized, open-label, phase III trial of afatinib (A) vs erlotinib (E) as second-line treatment of patients (pts) with advanced squamous cell carcinoma (SCC) of the lung following first-line platinum-based chemotherapy:  LUX-Lung 8 (LL8) – Goss G et al</vt:lpstr>
      <vt:lpstr>1224O: Anti-tumor activity of alectinib in crizotinib pre-treated ALK-rearranged NSCLC in JP28927 study – Seto T et al</vt:lpstr>
      <vt:lpstr>LBA38_PR: Dabrafenib in patients with BRAF V600E-mutant advanced  non-small cell lung cancer (NSCLC): A multicenter, open-label, phase II trial (BRF113928) – Planchard B et al</vt:lpstr>
      <vt:lpstr>LBA38_PR: Dabrafenib in patients with BRAF V600E-mutant advanced  non-small cell lung cancer (NSCLC): A multicenter, open-label, phase II trial (BRF113928) – Planchard B et al</vt:lpstr>
      <vt:lpstr>LBA38_PR: Dabrafenib in patients with BRAF V600E-mutant advanced  non-small cell lung cancer (NSCLC): A multicenter, open-label, phase II trial (BRF113928) – Planchard B et al</vt:lpstr>
      <vt:lpstr>LBA43: Antitumor activity of pembrolizumab (Pembro; MK-3475) and correlation with programmed death ligand 1 (PD-L1) expression in a pooled analysis of patients (pts) with advanced non-small cell lung carcinoma (NSCLC) – Garon E et al</vt:lpstr>
      <vt:lpstr>LBA43: Antitumor activity of pembrolizumab (Pembro; MK-3475) and correlation with programmed death ligand 1 (PD-L1) expression in a pooled analysis of patients (pts) with advanced non-small cell lung carcinoma (NSCLC) – Garon E et al</vt:lpstr>
      <vt:lpstr>LBA43: Antitumor activity of pembrolizumab (Pembro; MK-3475) and correlation with programmed death ligand 1 (PD-L1) expression in a pooled analysis of patients (pts) with advanced non-small cell lung carcinoma (NSCLC) – Garon E et al</vt:lpstr>
      <vt:lpstr>LBA39_PR: Neratinib (N) with or without temsirolimus (TEM) in patients (pts) with non-small cell lung cancer (NSCLC) carrying HER2 somatic mutations: An international randomized phase II study – Besse B et al</vt:lpstr>
      <vt:lpstr>LBA39_PR: Neratinib (N) with or without temsirolimus (TEM) in patients (pts) with non-small cell lung cancer (NSCLC) carrying HER2 somatic mutations: An international randomized phase II study – Besse B et al</vt:lpstr>
      <vt:lpstr>LBA39_PR: Neratinib (N) with or without temsirolimus (TEM) in patients (pts) with non-small cell lung cancer (NSCLC) carrying HER2 somatic mutations: An international randomized phase II study – Besse B et al</vt:lpstr>
      <vt:lpstr>LBA39_PR: Neratinib (N) with or without temsirolimus (TEM) in patients (pts) with non-small cell lung cancer (NSCLC) carrying HER2 somatic mutations: An international randomized phase II study – Besse B et al</vt:lpstr>
      <vt:lpstr>LBA2_PR: Gefitinib/chemotherapy vs chemotherapy in epidermal growth factor receptor (EGFR) mutation-positive non-small-cell lung cancer (NSCLC) after progression on first-line gefitinib: The phase III, randomised IMPRESS study  – Mok T et al</vt:lpstr>
      <vt:lpstr>LBA2_PR: Gefitinib/chemotherapy vs chemotherapy in epidermal growth factor receptor (EGFR) mutation-positive non-small-cell lung cancer (NSCLC) after progression on first-line gefitinib: The phase III, randomised IMPRESS study  – Mok T et al</vt:lpstr>
      <vt:lpstr>LBA2_PR: Gefitinib/chemotherapy vs chemotherapy in epidermal growth factor receptor (EGFR) mutation-positive non-small-cell lung cancer (NSCLC) after progression on first-line gefitinib: The phase III, randomised IMPRESS study  – Mok T et al</vt:lpstr>
      <vt:lpstr>1229PD: Smoking history and response to nivolumab in patients with advanced NSCLCs – Hellman MD et al</vt:lpstr>
      <vt:lpstr>Other malignancies</vt:lpstr>
      <vt:lpstr>1463O: Prospective molecular evaluation of small cell lung cancer (SCLC) utilizing the comprehensive Mutation Analysis Program (MAP) at Memorial Sloan Kettering Cancer Center (MSKCC) – Krug LM et al</vt:lpstr>
      <vt:lpstr>1556O_PR: Analysis of expression of programmed cell death 1 ligand 1 (PD-L1) in malignant pleural mesothelioma (MPM) – Cedres S et al</vt:lpstr>
      <vt:lpstr>LBA37_PR: Neoadjuvant chemotherapy and extrapleural pneumonectomy (EPP) of malignant pleural mesothelioma (MPM) with or without hemithoracic radiotherapy: Final results of the randomized multicenter phase II trial SAKK17/04 – Stahel R et al</vt:lpstr>
      <vt:lpstr>Other malignancies</vt:lpstr>
      <vt:lpstr>1557PD: GTF2I mutations are frequent in thymic epithelial tumors  – Petrini I et al</vt:lpstr>
    </vt:vector>
  </TitlesOfParts>
  <Company>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lingyu</cp:lastModifiedBy>
  <cp:revision>588</cp:revision>
  <dcterms:created xsi:type="dcterms:W3CDTF">2011-02-23T10:20:57Z</dcterms:created>
  <dcterms:modified xsi:type="dcterms:W3CDTF">2022-03-09T08:19:40Z</dcterms:modified>
</cp:coreProperties>
</file>