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2"/>
  </p:notesMasterIdLst>
  <p:sldIdLst>
    <p:sldId id="447" r:id="rId3"/>
    <p:sldId id="374" r:id="rId4"/>
    <p:sldId id="375" r:id="rId5"/>
    <p:sldId id="376" r:id="rId6"/>
    <p:sldId id="315" r:id="rId7"/>
    <p:sldId id="316" r:id="rId8"/>
    <p:sldId id="304" r:id="rId9"/>
    <p:sldId id="305" r:id="rId10"/>
    <p:sldId id="306" r:id="rId11"/>
    <p:sldId id="312" r:id="rId12"/>
    <p:sldId id="313" r:id="rId13"/>
    <p:sldId id="314" r:id="rId14"/>
    <p:sldId id="390" r:id="rId15"/>
    <p:sldId id="295" r:id="rId16"/>
    <p:sldId id="296" r:id="rId17"/>
    <p:sldId id="297" r:id="rId18"/>
    <p:sldId id="298" r:id="rId19"/>
    <p:sldId id="299" r:id="rId20"/>
    <p:sldId id="300" r:id="rId21"/>
    <p:sldId id="317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77" r:id="rId36"/>
    <p:sldId id="335" r:id="rId37"/>
    <p:sldId id="336" r:id="rId38"/>
    <p:sldId id="337" r:id="rId39"/>
    <p:sldId id="338" r:id="rId40"/>
    <p:sldId id="403" r:id="rId41"/>
    <p:sldId id="404" r:id="rId42"/>
    <p:sldId id="405" r:id="rId43"/>
    <p:sldId id="392" r:id="rId44"/>
    <p:sldId id="393" r:id="rId45"/>
    <p:sldId id="394" r:id="rId46"/>
    <p:sldId id="412" r:id="rId47"/>
    <p:sldId id="406" r:id="rId48"/>
    <p:sldId id="407" r:id="rId49"/>
    <p:sldId id="408" r:id="rId50"/>
    <p:sldId id="409" r:id="rId51"/>
    <p:sldId id="410" r:id="rId52"/>
    <p:sldId id="411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378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355" r:id="rId74"/>
    <p:sldId id="356" r:id="rId75"/>
    <p:sldId id="357" r:id="rId76"/>
    <p:sldId id="380" r:id="rId77"/>
    <p:sldId id="308" r:id="rId78"/>
    <p:sldId id="379" r:id="rId79"/>
    <p:sldId id="307" r:id="rId80"/>
    <p:sldId id="318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384" r:id="rId89"/>
    <p:sldId id="275" r:id="rId90"/>
    <p:sldId id="276" r:id="rId91"/>
    <p:sldId id="277" r:id="rId92"/>
    <p:sldId id="281" r:id="rId93"/>
    <p:sldId id="279" r:id="rId94"/>
    <p:sldId id="280" r:id="rId95"/>
    <p:sldId id="389" r:id="rId96"/>
    <p:sldId id="309" r:id="rId97"/>
    <p:sldId id="310" r:id="rId98"/>
    <p:sldId id="311" r:id="rId99"/>
    <p:sldId id="383" r:id="rId100"/>
    <p:sldId id="344" r:id="rId101"/>
    <p:sldId id="345" r:id="rId102"/>
    <p:sldId id="346" r:id="rId103"/>
    <p:sldId id="347" r:id="rId104"/>
    <p:sldId id="348" r:id="rId105"/>
    <p:sldId id="349" r:id="rId106"/>
    <p:sldId id="350" r:id="rId107"/>
    <p:sldId id="351" r:id="rId108"/>
    <p:sldId id="352" r:id="rId109"/>
    <p:sldId id="353" r:id="rId110"/>
    <p:sldId id="354" r:id="rId111"/>
  </p:sldIdLst>
  <p:sldSz cx="9144000" cy="6858000" type="screen4x3"/>
  <p:notesSz cx="6858000" cy="9144000"/>
  <p:custDataLst>
    <p:tags r:id="rId1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2256">
          <p15:clr>
            <a:srgbClr val="A4A3A4"/>
          </p15:clr>
        </p15:guide>
        <p15:guide id="4" orient="horz" pos="690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075"/>
    <a:srgbClr val="FF0000"/>
    <a:srgbClr val="00FF00"/>
    <a:srgbClr val="FFCC00"/>
    <a:srgbClr val="FF9900"/>
    <a:srgbClr val="FF66CC"/>
    <a:srgbClr val="03469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8" autoAdjust="0"/>
    <p:restoredTop sz="94563" autoAdjust="0"/>
  </p:normalViewPr>
  <p:slideViewPr>
    <p:cSldViewPr snapToGrid="0">
      <p:cViewPr varScale="1">
        <p:scale>
          <a:sx n="74" d="100"/>
          <a:sy n="74" d="100"/>
        </p:scale>
        <p:origin x="1402" y="77"/>
      </p:cViewPr>
      <p:guideLst>
        <p:guide orient="horz" pos="4176"/>
        <p:guide orient="horz" pos="144"/>
        <p:guide orient="horz" pos="2256"/>
        <p:guide orient="horz" pos="690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600"/>
            </a:pPr>
            <a:r>
              <a:rPr lang="en-US" sz="1600" dirty="0"/>
              <a:t>LDCT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979150464763174"/>
          <c:y val="0.22991701500377118"/>
          <c:w val="0.55774063824558684"/>
          <c:h val="0.770082984996226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52DB-40B9-97F6-D96F0506C67C}"/>
              </c:ext>
            </c:extLst>
          </c:dPt>
          <c:cat>
            <c:strRef>
              <c:f>Sheet1!$A$2:$A$3</c:f>
              <c:strCache>
                <c:ptCount val="2"/>
                <c:pt idx="0">
                  <c:v>No resection</c:v>
                </c:pt>
                <c:pt idx="1">
                  <c:v>Resection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0.37400000000000089</c:v>
                </c:pt>
                <c:pt idx="1">
                  <c:v>0.626000000000002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B-40B9-97F6-D96F0506C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600"/>
            </a:pPr>
            <a:r>
              <a:rPr lang="en-US" sz="1600" dirty="0"/>
              <a:t>Control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979150464763174"/>
          <c:y val="0.22991701500377099"/>
          <c:w val="0.55774063824558684"/>
          <c:h val="0.77008298499622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3B0E-4F56-8391-61735A0D4743}"/>
              </c:ext>
            </c:extLst>
          </c:dPt>
          <c:cat>
            <c:strRef>
              <c:f>Sheet1!$A$2:$A$3</c:f>
              <c:strCache>
                <c:ptCount val="2"/>
                <c:pt idx="0">
                  <c:v>No resection</c:v>
                </c:pt>
                <c:pt idx="1">
                  <c:v>Resection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0.65000000000000213</c:v>
                </c:pt>
                <c:pt idx="1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E-4F56-8391-61735A0D4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800"/>
            </a:pPr>
            <a:r>
              <a:rPr lang="en-GB" sz="1800" dirty="0"/>
              <a:t>2011</a:t>
            </a:r>
          </a:p>
        </c:rich>
      </c:tx>
      <c:layout>
        <c:manualLayout>
          <c:xMode val="edge"/>
          <c:yMode val="edge"/>
          <c:x val="0.40000402430957382"/>
          <c:y val="2.581014033671059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1051545231982"/>
          <c:y val="0.17230436455570025"/>
          <c:w val="0.63959403862560105"/>
          <c:h val="0.666496744264189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LDCT</c:v>
                </c:pt>
                <c:pt idx="1">
                  <c:v>Control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B-4FFD-BFBF-F922A3604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LDCT</c:v>
                </c:pt>
                <c:pt idx="1">
                  <c:v>Control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B-4FFD-BFBF-F922A3604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II-III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LDCT</c:v>
                </c:pt>
                <c:pt idx="1">
                  <c:v>Control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B-4FFD-BFBF-F922A3604D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LDCT</c:v>
                </c:pt>
                <c:pt idx="1">
                  <c:v>Control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55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9B-4FFD-BFBF-F922A3604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53120"/>
        <c:axId val="68887680"/>
      </c:barChart>
      <c:catAx>
        <c:axId val="6885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lang="en-GB" sz="1400" b="1"/>
            </a:pPr>
            <a:endParaRPr lang="zh-CN"/>
          </a:p>
        </c:txPr>
        <c:crossAx val="68887680"/>
        <c:crosses val="autoZero"/>
        <c:auto val="1"/>
        <c:lblAlgn val="ctr"/>
        <c:lblOffset val="100"/>
        <c:noMultiLvlLbl val="0"/>
      </c:catAx>
      <c:valAx>
        <c:axId val="6888768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lang="en-GB" sz="1400" b="1"/>
            </a:pPr>
            <a:endParaRPr lang="zh-CN"/>
          </a:p>
        </c:txPr>
        <c:crossAx val="6885312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130025670979524"/>
          <c:y val="0.14374351359334109"/>
          <c:w val="0.12831213825515542"/>
          <c:h val="0.33680455258057845"/>
        </c:manualLayout>
      </c:layout>
      <c:overlay val="0"/>
      <c:txPr>
        <a:bodyPr/>
        <a:lstStyle/>
        <a:p>
          <a:pPr>
            <a:defRPr lang="en-GB" sz="1400" b="1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4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A-4EA2-A10C-79A3197D01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4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A-4EA2-A10C-79A3197D0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9565056"/>
        <c:axId val="69566848"/>
      </c:barChart>
      <c:catAx>
        <c:axId val="695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28575"/>
        </c:spPr>
        <c:txPr>
          <a:bodyPr/>
          <a:lstStyle/>
          <a:p>
            <a:pPr>
              <a:defRPr lang="en-GB"/>
            </a:pPr>
            <a:endParaRPr lang="zh-CN"/>
          </a:p>
        </c:txPr>
        <c:crossAx val="69566848"/>
        <c:crosses val="autoZero"/>
        <c:auto val="1"/>
        <c:lblAlgn val="ctr"/>
        <c:lblOffset val="100"/>
        <c:noMultiLvlLbl val="0"/>
      </c:catAx>
      <c:valAx>
        <c:axId val="695668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one"/>
        <c:spPr>
          <a:ln w="28575"/>
        </c:spPr>
        <c:txPr>
          <a:bodyPr/>
          <a:lstStyle/>
          <a:p>
            <a:pPr>
              <a:defRPr lang="en-GB"/>
            </a:pPr>
            <a:endParaRPr lang="zh-CN"/>
          </a:p>
        </c:txPr>
        <c:crossAx val="6956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5458510347646"/>
          <c:y val="5.9901164698162715E-2"/>
          <c:w val="0.47103463234947646"/>
          <c:h val="0.905723835301837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9017-40B3-9B07-F4FF5CB51444}"/>
              </c:ext>
            </c:extLst>
          </c:dPt>
          <c:dPt>
            <c:idx val="1"/>
            <c:bubble3D val="0"/>
            <c:spPr>
              <a:solidFill>
                <a:srgbClr val="4ABF00"/>
              </a:solidFill>
            </c:spPr>
            <c:extLst>
              <c:ext xmlns:c16="http://schemas.microsoft.com/office/drawing/2014/chart" uri="{C3380CC4-5D6E-409C-BE32-E72D297353CC}">
                <c16:uniqueId val="{00000001-9017-40B3-9B07-F4FF5CB51444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2-9017-40B3-9B07-F4FF5CB5144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017-40B3-9B07-F4FF5CB5144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4-9017-40B3-9B07-F4FF5CB51444}"/>
              </c:ext>
            </c:extLst>
          </c:dPt>
          <c:dPt>
            <c:idx val="5"/>
            <c:bubble3D val="0"/>
            <c:spPr>
              <a:solidFill>
                <a:srgbClr val="FF66CC"/>
              </a:solidFill>
            </c:spPr>
            <c:extLst>
              <c:ext xmlns:c16="http://schemas.microsoft.com/office/drawing/2014/chart" uri="{C3380CC4-5D6E-409C-BE32-E72D297353CC}">
                <c16:uniqueId val="{00000005-9017-40B3-9B07-F4FF5CB51444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6-9017-40B3-9B07-F4FF5CB51444}"/>
              </c:ext>
            </c:extLst>
          </c:dPt>
          <c:cat>
            <c:strRef>
              <c:f>Sheet1!$A$2:$A$8</c:f>
              <c:strCache>
                <c:ptCount val="7"/>
                <c:pt idx="0">
                  <c:v>KRAS</c:v>
                </c:pt>
                <c:pt idx="1">
                  <c:v>EGFR</c:v>
                </c:pt>
                <c:pt idx="2">
                  <c:v>EML4-ALK</c:v>
                </c:pt>
                <c:pt idx="3">
                  <c:v>BRAF</c:v>
                </c:pt>
                <c:pt idx="4">
                  <c:v>PIK3CA</c:v>
                </c:pt>
                <c:pt idx="5">
                  <c:v>ERBB2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10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17-40B3-9B07-F4FF5CB51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74493409725088"/>
          <c:y val="0.12399647309711324"/>
          <c:w val="0.23774300966312123"/>
          <c:h val="0.78325705380577415"/>
        </c:manualLayout>
      </c:layout>
      <c:overlay val="0"/>
      <c:txPr>
        <a:bodyPr/>
        <a:lstStyle/>
        <a:p>
          <a:pPr>
            <a:defRPr lang="en-GB" sz="1400"/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5458510347646"/>
          <c:y val="5.9901164698162715E-2"/>
          <c:w val="0.47103463234947646"/>
          <c:h val="0.905723835301837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0-70D0-4955-B208-ABE71A8734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D0-4955-B208-ABE71A87342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70D0-4955-B208-ABE71A87342E}"/>
              </c:ext>
            </c:extLst>
          </c:dPt>
          <c:cat>
            <c:strRef>
              <c:f>Sheet1!$A$2:$A$4</c:f>
              <c:strCache>
                <c:ptCount val="3"/>
                <c:pt idx="0">
                  <c:v>PIK3CA</c:v>
                </c:pt>
                <c:pt idx="1">
                  <c:v>BRAF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0-4955-B208-ABE71A873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120159295285573"/>
          <c:y val="0.35837147309711442"/>
          <c:w val="0.23774300966312123"/>
          <c:h val="0.37322396202473618"/>
        </c:manualLayout>
      </c:layout>
      <c:overlay val="0"/>
      <c:txPr>
        <a:bodyPr/>
        <a:lstStyle/>
        <a:p>
          <a:pPr>
            <a:defRPr lang="en-GB" sz="1400"/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Static</c:v>
                </c:pt>
                <c:pt idx="1">
                  <c:v>Expanded (5 units)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</c:v>
                </c:pt>
                <c:pt idx="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4-45B8-9F0F-F325577B4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Static</c:v>
                </c:pt>
                <c:pt idx="1">
                  <c:v>Expanded (5 units)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3.3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4-45B8-9F0F-F325577B4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Static</c:v>
                </c:pt>
                <c:pt idx="1">
                  <c:v>Expanded (5 units)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E3F4-45B8-9F0F-F325577B4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428288"/>
        <c:axId val="86430080"/>
      </c:barChart>
      <c:catAx>
        <c:axId val="8642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lang="en-GB" sz="1400" b="1"/>
            </a:pPr>
            <a:endParaRPr lang="zh-CN"/>
          </a:p>
        </c:txPr>
        <c:crossAx val="86430080"/>
        <c:crosses val="autoZero"/>
        <c:auto val="1"/>
        <c:lblAlgn val="ctr"/>
        <c:lblOffset val="100"/>
        <c:noMultiLvlLbl val="0"/>
      </c:catAx>
      <c:valAx>
        <c:axId val="8643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lang="en-GB" sz="1400" b="1"/>
            </a:pPr>
            <a:endParaRPr lang="zh-CN"/>
          </a:p>
        </c:txPr>
        <c:crossAx val="8642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4709C4-58C6-4373-B4AF-90706456409A}" type="datetimeFigureOut">
              <a:rPr lang="en-GB"/>
              <a:pPr>
                <a:defRPr/>
              </a:pPr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705CD44-9A5E-42E0-BC00-6449FC9E9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5D89A-96E9-4582-89C7-E135111931BE}" type="slidenum">
              <a:rPr lang="en-GB"/>
              <a:pPr/>
              <a:t>76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4411663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73866"/>
            <a:ext cx="8686800" cy="1798638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86807"/>
            <a:ext cx="8686800" cy="14160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4"/>
            <a:ext cx="4268788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3932"/>
            <a:ext cx="42703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0375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4411663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73866"/>
            <a:ext cx="8686800" cy="1798638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86807"/>
            <a:ext cx="8686800" cy="14160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 algn="l">
              <a:buNone/>
              <a:defRPr sz="1200"/>
            </a:lvl1pPr>
            <a:lvl2pPr marL="252412" indent="0" algn="r">
              <a:buNone/>
              <a:defRPr sz="1200"/>
            </a:lvl2pPr>
            <a:lvl3pPr marL="563562" indent="0" algn="r">
              <a:buNone/>
              <a:defRPr sz="1200"/>
            </a:lvl3pPr>
            <a:lvl4pPr marL="814387" indent="0" algn="r">
              <a:buNone/>
              <a:defRPr sz="1200"/>
            </a:lvl4pPr>
            <a:lvl5pPr marL="1103312" indent="0" algn="r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4"/>
            <a:ext cx="4268788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3932"/>
            <a:ext cx="42703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0375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952"/>
            <a:ext cx="4343400" cy="182880"/>
          </a:xfrm>
        </p:spPr>
        <p:txBody>
          <a:bodyPr tIns="0" bIns="0"/>
          <a:lstStyle>
            <a:lvl1pPr marL="0" indent="0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6473952"/>
            <a:ext cx="4352544" cy="182880"/>
          </a:xfrm>
        </p:spPr>
        <p:txBody>
          <a:bodyPr tIns="0" bIns="0"/>
          <a:lstStyle>
            <a:lvl1pPr marL="0" indent="0" algn="r">
              <a:buNone/>
              <a:defRPr sz="1200"/>
            </a:lvl1pPr>
            <a:lvl2pPr marL="252412" indent="0">
              <a:buNone/>
              <a:defRPr/>
            </a:lvl2pPr>
            <a:lvl3pPr marL="563562" indent="0">
              <a:buNone/>
              <a:defRPr/>
            </a:lvl3pPr>
            <a:lvl4pPr marL="814387" indent="0">
              <a:buNone/>
              <a:defRPr/>
            </a:lvl4pPr>
            <a:lvl5pPr marL="11033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3200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922866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6400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194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3200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922866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6400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194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0800"/>
            <a:ext cx="86868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3" r:id="rId3"/>
    <p:sldLayoutId id="2147483700" r:id="rId4"/>
    <p:sldLayoutId id="2147483701" r:id="rId5"/>
    <p:sldLayoutId id="2147483702" r:id="rId6"/>
    <p:sldLayoutId id="2147483692" r:id="rId7"/>
    <p:sldLayoutId id="2147483703" r:id="rId8"/>
    <p:sldLayoutId id="2147483691" r:id="rId9"/>
    <p:sldLayoutId id="2147483704" r:id="rId10"/>
    <p:sldLayoutId id="2147483690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5" r:id="rId42"/>
    <p:sldLayoutId id="2147483746" r:id="rId43"/>
    <p:sldLayoutId id="2147483747" r:id="rId44"/>
    <p:sldLayoutId id="2147483748" r:id="rId45"/>
    <p:sldLayoutId id="2147483752" r:id="rId46"/>
    <p:sldLayoutId id="2147483753" r:id="rId47"/>
    <p:sldLayoutId id="2147483754" r:id="rId48"/>
    <p:sldLayoutId id="2147483755" r:id="rId49"/>
    <p:sldLayoutId id="2147483756" r:id="rId50"/>
    <p:sldLayoutId id="2147483757" r:id="rId51"/>
    <p:sldLayoutId id="2147483759" r:id="rId52"/>
    <p:sldLayoutId id="2147483760" r:id="rId53"/>
    <p:sldLayoutId id="2147483761" r:id="rId54"/>
    <p:sldLayoutId id="2147483762" r:id="rId55"/>
    <p:sldLayoutId id="2147483763" r:id="rId56"/>
    <p:sldLayoutId id="2147483764" r:id="rId5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3095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12800" indent="-2492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01725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90650" indent="-287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0800"/>
            <a:ext cx="86868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697" r:id="rId3"/>
    <p:sldLayoutId id="2147483722" r:id="rId4"/>
    <p:sldLayoutId id="2147483723" r:id="rId5"/>
    <p:sldLayoutId id="2147483724" r:id="rId6"/>
    <p:sldLayoutId id="2147483696" r:id="rId7"/>
    <p:sldLayoutId id="2147483725" r:id="rId8"/>
    <p:sldLayoutId id="2147483695" r:id="rId9"/>
    <p:sldLayoutId id="2147483726" r:id="rId10"/>
    <p:sldLayoutId id="2147483694" r:id="rId11"/>
    <p:sldLayoutId id="21474837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3095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12800" indent="-2492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01725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90650" indent="-287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F65CA17-5220-4CFC-A558-75BFAD9D0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" y="65087"/>
            <a:ext cx="1108581" cy="1135137"/>
          </a:xfrm>
          <a:prstGeom prst="rect">
            <a:avLst/>
          </a:prstGeom>
        </p:spPr>
      </p:pic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80E82CCD-4190-4AB3-B799-895F5A034486}"/>
              </a:ext>
            </a:extLst>
          </p:cNvPr>
          <p:cNvCxnSpPr/>
          <p:nvPr/>
        </p:nvCxnSpPr>
        <p:spPr>
          <a:xfrm rot="5400000" flipH="1" flipV="1">
            <a:off x="1368500" y="647586"/>
            <a:ext cx="841556" cy="1588"/>
          </a:xfrm>
          <a:prstGeom prst="line">
            <a:avLst/>
          </a:prstGeom>
          <a:noFill/>
          <a:ln w="6350" cap="flat" cmpd="sng" algn="ctr">
            <a:solidFill>
              <a:srgbClr val="3F50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606C2B37-6619-4BE2-B3BC-95BC4C382CBC}"/>
              </a:ext>
            </a:extLst>
          </p:cNvPr>
          <p:cNvSpPr txBox="1">
            <a:spLocks/>
          </p:cNvSpPr>
          <p:nvPr/>
        </p:nvSpPr>
        <p:spPr>
          <a:xfrm>
            <a:off x="1788484" y="382198"/>
            <a:ext cx="3703329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50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Beijing Capstone Management Consulting Co. Ltd.</a:t>
            </a:r>
          </a:p>
        </p:txBody>
      </p:sp>
      <p:pic>
        <p:nvPicPr>
          <p:cNvPr id="9" name="Picture 3" descr="C:\Users\Anthony Paisley\Documents\Work\Springer\2011\Lilly IASLC Amsterdam holding slide 23.05.11\shutterstock_53608381.jpg">
            <a:extLst>
              <a:ext uri="{FF2B5EF4-FFF2-40B4-BE49-F238E27FC236}">
                <a16:creationId xmlns:a16="http://schemas.microsoft.com/office/drawing/2014/main" id="{04BDBFBA-1532-4782-BAD3-E92E951E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6039" b="13536"/>
          <a:stretch>
            <a:fillRect/>
          </a:stretch>
        </p:blipFill>
        <p:spPr bwMode="auto">
          <a:xfrm>
            <a:off x="-3175" y="1239838"/>
            <a:ext cx="915352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E256E8-3733-4D79-A6C0-BFBBD92DDACE}"/>
              </a:ext>
            </a:extLst>
          </p:cNvPr>
          <p:cNvSpPr txBox="1">
            <a:spLocks/>
          </p:cNvSpPr>
          <p:nvPr/>
        </p:nvSpPr>
        <p:spPr bwMode="auto">
          <a:xfrm>
            <a:off x="2288185" y="1360583"/>
            <a:ext cx="4504343" cy="11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ker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WCLC 2011 </a:t>
            </a:r>
            <a:endParaRPr lang="en-US" sz="2400" i="1" kern="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B75D0BC-2242-4DA4-960C-1FE04EED7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278063"/>
            <a:ext cx="4233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3-7 July 2011 | Amsterdam, The Netherlands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3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>
          <a:xfrm>
            <a:off x="3965184" y="2493814"/>
            <a:ext cx="0" cy="31683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39363" y="2493814"/>
            <a:ext cx="0" cy="31683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13542" y="2493814"/>
            <a:ext cx="0" cy="31683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387721" y="2493814"/>
            <a:ext cx="0" cy="31683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3"/>
          </p:cNvCxnSpPr>
          <p:nvPr/>
        </p:nvCxnSpPr>
        <p:spPr>
          <a:xfrm flipV="1">
            <a:off x="2911322" y="2500362"/>
            <a:ext cx="495824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#O17.03: CT screening of lung cancer brings forward early disease. The Danish Lung Cancer Screening Trial (DLCST): Status after five years of CT screening – Z </a:t>
            </a:r>
            <a:r>
              <a:rPr lang="en-GB" sz="2400" dirty="0" err="1"/>
              <a:t>Saghir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20800"/>
            <a:ext cx="8001000" cy="740048"/>
          </a:xfrm>
        </p:spPr>
        <p:txBody>
          <a:bodyPr/>
          <a:lstStyle/>
          <a:p>
            <a:r>
              <a:rPr lang="en-GB" sz="1600" dirty="0"/>
              <a:t>Study objective: To evaluate the impact of CT screening on detection </a:t>
            </a:r>
            <a:r>
              <a:rPr lang="en-GB" sz="1600"/>
              <a:t>of early-stage </a:t>
            </a:r>
            <a:br>
              <a:rPr lang="en-GB" sz="1600" dirty="0"/>
            </a:br>
            <a:r>
              <a:rPr lang="en-GB" sz="1600" dirty="0"/>
              <a:t>lung cancer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6061" y="1847253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Study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5238" y="64276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Saghir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O17.03)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2540" y="2313077"/>
            <a:ext cx="1778782" cy="374571"/>
          </a:xfrm>
          <a:prstGeom prst="roundRect">
            <a:avLst/>
          </a:prstGeom>
          <a:solidFill>
            <a:schemeClr val="tx2"/>
          </a:solidFill>
        </p:spPr>
        <p:txBody>
          <a:bodyPr wrap="none" lIns="45720" rIns="45720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Prevalence year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0348" y="3008422"/>
            <a:ext cx="789171" cy="825256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none" lIns="45720" rIns="4572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Control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2052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5513" y="4152901"/>
            <a:ext cx="755809" cy="1162108"/>
          </a:xfrm>
          <a:prstGeom prst="roundRect">
            <a:avLst>
              <a:gd name="adj" fmla="val 11841"/>
            </a:avLst>
          </a:prstGeom>
          <a:solidFill>
            <a:schemeClr val="tx2"/>
          </a:solidFill>
        </p:spPr>
        <p:txBody>
          <a:bodyPr wrap="none" lIns="45720" rIns="4572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CT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screen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2052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019675"/>
            <a:ext cx="1024876" cy="887254"/>
          </a:xfrm>
          <a:prstGeom prst="roundRect">
            <a:avLst>
              <a:gd name="adj" fmla="val 12020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QoL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Smoke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7030" y="2313077"/>
            <a:ext cx="1036308" cy="36147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Year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1209" y="2313077"/>
            <a:ext cx="1036308" cy="36147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Year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95388" y="2313077"/>
            <a:ext cx="1036308" cy="36147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Year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9567" y="2313077"/>
            <a:ext cx="1036308" cy="36147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Year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7030" y="3108868"/>
            <a:ext cx="1036308" cy="62436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1209" y="3108868"/>
            <a:ext cx="1036308" cy="62436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5388" y="3108868"/>
            <a:ext cx="1036308" cy="62436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9567" y="3108868"/>
            <a:ext cx="1036308" cy="62436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7030" y="4294346"/>
            <a:ext cx="1036308" cy="887254"/>
          </a:xfrm>
          <a:prstGeom prst="roundRect">
            <a:avLst>
              <a:gd name="adj" fmla="val 7090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CT + </a:t>
            </a:r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47031" y="5662136"/>
            <a:ext cx="5458844" cy="624364"/>
          </a:xfrm>
          <a:prstGeom prst="roundRect">
            <a:avLst>
              <a:gd name="adj" fmla="val 1138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End points: lung cancer incidence, stage, treatment, mortality, smoking habits, </a:t>
            </a:r>
            <a:r>
              <a:rPr lang="en-GB" sz="1600" dirty="0" err="1">
                <a:solidFill>
                  <a:schemeClr val="bg1"/>
                </a:solidFill>
              </a:rPr>
              <a:t>QoL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1209" y="4294346"/>
            <a:ext cx="1036308" cy="887254"/>
          </a:xfrm>
          <a:prstGeom prst="roundRect">
            <a:avLst>
              <a:gd name="adj" fmla="val 7090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CT + </a:t>
            </a:r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5388" y="4294346"/>
            <a:ext cx="1036308" cy="887254"/>
          </a:xfrm>
          <a:prstGeom prst="roundRect">
            <a:avLst>
              <a:gd name="adj" fmla="val 7090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CT + </a:t>
            </a:r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69567" y="4294346"/>
            <a:ext cx="1036308" cy="887254"/>
          </a:xfrm>
          <a:prstGeom prst="roundRect">
            <a:avLst>
              <a:gd name="adj" fmla="val 7090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CT + </a:t>
            </a:r>
            <a:r>
              <a:rPr lang="en-GB" sz="1600" dirty="0" err="1">
                <a:solidFill>
                  <a:schemeClr val="bg1"/>
                </a:solidFill>
              </a:rPr>
              <a:t>QoL</a:t>
            </a:r>
            <a:r>
              <a:rPr lang="en-GB" sz="1600" dirty="0">
                <a:solidFill>
                  <a:schemeClr val="bg1"/>
                </a:solidFill>
              </a:rPr>
              <a:t> +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 err="1">
                <a:solidFill>
                  <a:schemeClr val="bg1"/>
                </a:solidFill>
              </a:rPr>
              <a:t>smok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50" name="Straight Arrow Connector 49"/>
          <p:cNvCxnSpPr>
            <a:endCxn id="20" idx="1"/>
          </p:cNvCxnSpPr>
          <p:nvPr/>
        </p:nvCxnSpPr>
        <p:spPr>
          <a:xfrm flipV="1">
            <a:off x="1026319" y="3421050"/>
            <a:ext cx="1104029" cy="6774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1" idx="1"/>
          </p:cNvCxnSpPr>
          <p:nvPr/>
        </p:nvCxnSpPr>
        <p:spPr>
          <a:xfrm>
            <a:off x="1123950" y="3952875"/>
            <a:ext cx="1031563" cy="7810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3693643"/>
            <a:ext cx="976314" cy="563701"/>
          </a:xfrm>
          <a:prstGeom prst="roundRect">
            <a:avLst>
              <a:gd name="adj" fmla="val 12704"/>
            </a:avLst>
          </a:prstGeom>
          <a:solidFill>
            <a:schemeClr val="tx2"/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Randomize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4104</a:t>
            </a:r>
          </a:p>
        </p:txBody>
      </p:sp>
    </p:spTree>
    <p:extLst>
      <p:ext uri="{BB962C8B-B14F-4D97-AF65-F5344CB8AC3E}">
        <p14:creationId xmlns:p14="http://schemas.microsoft.com/office/powerpoint/2010/main" val="42412075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606215"/>
              </p:ext>
            </p:extLst>
          </p:nvPr>
        </p:nvGraphicFramePr>
        <p:xfrm>
          <a:off x="5061749" y="2420937"/>
          <a:ext cx="3776662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CorelDRAW" r:id="rId3" imgW="3777120" imgH="2721960" progId="">
                  <p:embed/>
                </p:oleObj>
              </mc:Choice>
              <mc:Fallback>
                <p:oleObj name="CorelDRAW" r:id="rId3" imgW="3777120" imgH="2721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749" y="2420937"/>
                        <a:ext cx="3776662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20893"/>
              </p:ext>
            </p:extLst>
          </p:nvPr>
        </p:nvGraphicFramePr>
        <p:xfrm>
          <a:off x="753054" y="2381250"/>
          <a:ext cx="3735387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CorelDRAW" r:id="rId5" imgW="3735720" imgH="2761560" progId="">
                  <p:embed/>
                </p:oleObj>
              </mc:Choice>
              <mc:Fallback>
                <p:oleObj name="CorelDRAW" r:id="rId5" imgW="3735720" imgH="2761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54" y="2381250"/>
                        <a:ext cx="3735387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 by T status and pathological stage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266" y="1340768"/>
            <a:ext cx="42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OS by T status (surgery with </a:t>
            </a:r>
            <a:br>
              <a:rPr lang="en-GB" sz="1400" b="1" dirty="0"/>
            </a:br>
            <a:r>
              <a:rPr lang="en-GB" sz="1400" b="1" dirty="0"/>
              <a:t>curative intent, T1-4 N0-2 M0)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3484" y="1340768"/>
            <a:ext cx="436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OS by pathological stage</a:t>
            </a:r>
            <a:br>
              <a:rPr lang="en-GB" sz="1400" b="1" dirty="0"/>
            </a:br>
            <a:r>
              <a:rPr lang="en-GB" sz="1400" b="1" dirty="0"/>
              <a:t> (any surgical procedure)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5238" y="64378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Rusch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O30.01)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76" y="23050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6810" y="360848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% alive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762" y="281880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762" y="33325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762" y="38463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762" y="436007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148" y="48738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311" y="5095874"/>
            <a:ext cx="3881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450" algn="ctr"/>
                <a:tab pos="819150" algn="ctr"/>
                <a:tab pos="1466850" algn="ctr"/>
                <a:tab pos="2114550" algn="ctr"/>
                <a:tab pos="2771775" algn="ctr"/>
                <a:tab pos="3414713" algn="ctr"/>
              </a:tabLst>
            </a:pPr>
            <a:r>
              <a:rPr lang="en-GB" sz="1400" dirty="0"/>
              <a:t>	0	2	4	6	8	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2589" y="5343526"/>
            <a:ext cx="184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Years after diagnosis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9221" y="2362200"/>
            <a:ext cx="2126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		Median in</a:t>
            </a:r>
            <a:br>
              <a:rPr lang="en-GB" sz="1400" dirty="0"/>
            </a:br>
            <a:r>
              <a:rPr lang="en-GB" sz="1400" dirty="0"/>
              <a:t>	 Deaths/N 	months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T1	106/149	29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T2	375/461	20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T3	517/674	16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T4	147/170	13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114550" y="2952750"/>
            <a:ext cx="314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14550" y="3163788"/>
            <a:ext cx="314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14550" y="3381375"/>
            <a:ext cx="31432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14550" y="3590925"/>
            <a:ext cx="314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64133" y="2362200"/>
            <a:ext cx="2126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		Median in</a:t>
            </a:r>
            <a:br>
              <a:rPr lang="en-GB" sz="1400" dirty="0"/>
            </a:br>
            <a:r>
              <a:rPr lang="en-GB" sz="1400" dirty="0"/>
              <a:t>	 Deaths/N 	months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I	138/192	21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II	282/378	21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III	757/975	16</a:t>
            </a:r>
          </a:p>
          <a:p>
            <a:pPr>
              <a:tabLst>
                <a:tab pos="661988" algn="ctr"/>
                <a:tab pos="1516063" algn="ctr"/>
              </a:tabLst>
            </a:pPr>
            <a:r>
              <a:rPr lang="en-GB" sz="1400" dirty="0"/>
              <a:t>IV	307/381	11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359462" y="2952750"/>
            <a:ext cx="314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59462" y="3163788"/>
            <a:ext cx="314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59462" y="3381375"/>
            <a:ext cx="31432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59462" y="3590925"/>
            <a:ext cx="314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38689" y="230505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4236503" y="3608488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% alive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38075" y="281880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38075" y="33325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8075" y="3846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38075" y="43600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37461" y="48738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91079" y="5095874"/>
            <a:ext cx="3881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450" algn="ctr"/>
                <a:tab pos="819150" algn="ctr"/>
                <a:tab pos="1466850" algn="ctr"/>
                <a:tab pos="2114550" algn="ctr"/>
                <a:tab pos="2771775" algn="ctr"/>
                <a:tab pos="3414713" algn="ctr"/>
              </a:tabLst>
            </a:pPr>
            <a:r>
              <a:rPr lang="en-GB" sz="1400" dirty="0"/>
              <a:t>	0	2	4	6	8	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8357" y="5343526"/>
            <a:ext cx="184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Years after diagnosis</a:t>
            </a:r>
          </a:p>
        </p:txBody>
      </p:sp>
    </p:spTree>
    <p:extLst>
      <p:ext uri="{BB962C8B-B14F-4D97-AF65-F5344CB8AC3E}">
        <p14:creationId xmlns:p14="http://schemas.microsoft.com/office/powerpoint/2010/main" val="2595862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Cox regression model of 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5238" y="64378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Rusch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O30.01)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7453"/>
              </p:ext>
            </p:extLst>
          </p:nvPr>
        </p:nvGraphicFramePr>
        <p:xfrm>
          <a:off x="257174" y="1524000"/>
          <a:ext cx="8658225" cy="458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/>
                          </a:solidFill>
                        </a:rPr>
                        <a:t>Variable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2"/>
                          </a:solidFill>
                        </a:rPr>
                        <a:t>Hazard ratio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>
                          <a:solidFill>
                            <a:schemeClr val="tx2"/>
                          </a:solidFill>
                        </a:rPr>
                        <a:t>p value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2"/>
                          </a:solidFill>
                        </a:rPr>
                        <a:t>T2 </a:t>
                      </a:r>
                      <a:r>
                        <a:rPr lang="en-GB" b="0" dirty="0" err="1">
                          <a:solidFill>
                            <a:schemeClr val="tx2"/>
                          </a:solidFill>
                        </a:rPr>
                        <a:t>vs</a:t>
                      </a:r>
                      <a:r>
                        <a:rPr lang="en-GB" b="0" dirty="0">
                          <a:solidFill>
                            <a:schemeClr val="tx2"/>
                          </a:solidFill>
                        </a:rPr>
                        <a:t> T1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; T3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T2; T4 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T3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</a:rPr>
                        <a:t>0.9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; 0.03; 0.003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1.16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2"/>
                          </a:solidFill>
                        </a:rPr>
                        <a:t>0.1153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III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1.27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0.0002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IV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III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1.26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0.0008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N0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N1 or N2;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>
                          <a:solidFill>
                            <a:schemeClr val="tx2"/>
                          </a:solidFill>
                        </a:rPr>
                        <a:t>N1 </a:t>
                      </a:r>
                      <a:r>
                        <a:rPr lang="en-GB" b="0" baseline="0" dirty="0" err="1">
                          <a:solidFill>
                            <a:schemeClr val="tx2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2"/>
                          </a:solidFill>
                        </a:rPr>
                        <a:t> N2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0.007; 0.0001;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>
                          <a:solidFill>
                            <a:schemeClr val="tx2"/>
                          </a:solidFill>
                        </a:rPr>
                        <a:t>0.275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histology 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epithelioid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1.70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&lt;0.0001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Male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female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1.28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0.0002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Age 65+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&lt; 50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1.31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0.0006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Palliative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 err="1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curative surgery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1.71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&lt;0.0001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2171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This is the largest multicentre database to date of surgically managed patients</a:t>
            </a:r>
          </a:p>
          <a:p>
            <a:pPr>
              <a:spcAft>
                <a:spcPts val="1800"/>
              </a:spcAft>
            </a:pPr>
            <a:r>
              <a:rPr lang="en-GB" dirty="0"/>
              <a:t>Demographic information captured are consistent with published literature</a:t>
            </a:r>
          </a:p>
          <a:p>
            <a:pPr>
              <a:spcAft>
                <a:spcPts val="1800"/>
              </a:spcAft>
            </a:pPr>
            <a:r>
              <a:rPr lang="en-GB" dirty="0"/>
              <a:t>Despite being a surgical database, the majority of patients had locally advanced disease</a:t>
            </a:r>
          </a:p>
          <a:p>
            <a:pPr>
              <a:spcAft>
                <a:spcPts val="1800"/>
              </a:spcAft>
            </a:pPr>
            <a:r>
              <a:rPr lang="en-GB" dirty="0"/>
              <a:t>These analyses reveal inadequacies of current MPM staging, especially in T1 </a:t>
            </a:r>
            <a:r>
              <a:rPr lang="en-GB" dirty="0" err="1"/>
              <a:t>vs</a:t>
            </a:r>
            <a:r>
              <a:rPr lang="en-GB" dirty="0"/>
              <a:t> T2, Stage I </a:t>
            </a:r>
            <a:r>
              <a:rPr lang="en-GB" dirty="0" err="1"/>
              <a:t>vs</a:t>
            </a:r>
            <a:r>
              <a:rPr lang="en-GB" dirty="0"/>
              <a:t> II and N staging</a:t>
            </a:r>
          </a:p>
          <a:p>
            <a:pPr>
              <a:spcAft>
                <a:spcPts val="1800"/>
              </a:spcAft>
            </a:pPr>
            <a:r>
              <a:rPr lang="en-GB" dirty="0"/>
              <a:t>This prospective IASLC database is critically important to address these issues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5238" y="64378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Rusch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O30.01)</a:t>
            </a:r>
          </a:p>
        </p:txBody>
      </p:sp>
    </p:spTree>
    <p:extLst>
      <p:ext uri="{BB962C8B-B14F-4D97-AF65-F5344CB8AC3E}">
        <p14:creationId xmlns:p14="http://schemas.microsoft.com/office/powerpoint/2010/main" val="3824566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#O30.03: Detection of mesothelioma in asbestos exposed Individuals with </a:t>
            </a:r>
            <a:r>
              <a:rPr lang="en-GB" sz="2200" dirty="0" err="1"/>
              <a:t>SOMAmer</a:t>
            </a:r>
            <a:r>
              <a:rPr lang="en-GB" sz="2200" dirty="0"/>
              <a:t> Proteomic Technology - R </a:t>
            </a:r>
            <a:r>
              <a:rPr lang="en-GB" sz="2200" dirty="0" err="1"/>
              <a:t>Ostroff</a:t>
            </a:r>
            <a:endParaRPr lang="en-GB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599" y="1447800"/>
            <a:ext cx="4374931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300" b="1" dirty="0"/>
              <a:t>Study objectives</a:t>
            </a:r>
          </a:p>
          <a:p>
            <a:r>
              <a:rPr lang="en-GB" sz="1300" dirty="0"/>
              <a:t>To  identify MPM in a population of high-risk asbestos-exposed individuals</a:t>
            </a:r>
          </a:p>
          <a:p>
            <a:pPr lvl="1"/>
            <a:r>
              <a:rPr lang="en-GB" sz="1300" dirty="0"/>
              <a:t>Identify statistically robust FDR-corrected protein biomarkers</a:t>
            </a:r>
          </a:p>
          <a:p>
            <a:pPr lvl="1"/>
            <a:r>
              <a:rPr lang="en-GB" sz="1300" dirty="0"/>
              <a:t>Eliminate markers affected by pre-analytical variable bias</a:t>
            </a:r>
          </a:p>
          <a:p>
            <a:pPr lvl="2"/>
            <a:r>
              <a:rPr lang="en-GB" sz="1300" dirty="0"/>
              <a:t>i.e. site or pre-op </a:t>
            </a:r>
            <a:r>
              <a:rPr lang="en-GB" sz="1300" dirty="0" err="1"/>
              <a:t>vs</a:t>
            </a:r>
            <a:r>
              <a:rPr lang="en-GB" sz="1300" dirty="0"/>
              <a:t> intra-op sample collection</a:t>
            </a:r>
          </a:p>
          <a:p>
            <a:pPr lvl="1"/>
            <a:r>
              <a:rPr lang="en-GB" sz="1300" dirty="0"/>
              <a:t>Build a diagnostic classifier with internal 10-fold stratified cross validation</a:t>
            </a:r>
          </a:p>
          <a:p>
            <a:pPr lvl="1">
              <a:spcAft>
                <a:spcPts val="600"/>
              </a:spcAft>
            </a:pPr>
            <a:r>
              <a:rPr lang="en-GB" sz="1300" dirty="0"/>
              <a:t>Verify and validate the classifier  using independent sample sets</a:t>
            </a:r>
          </a:p>
          <a:p>
            <a:pPr marL="0" indent="0">
              <a:buNone/>
            </a:pPr>
            <a:r>
              <a:rPr lang="en-GB" sz="1300" b="1" dirty="0"/>
              <a:t>The </a:t>
            </a:r>
            <a:r>
              <a:rPr lang="en-GB" sz="1300" b="1" dirty="0" err="1"/>
              <a:t>SOMAmer</a:t>
            </a:r>
            <a:r>
              <a:rPr lang="en-GB" sz="1300" b="1" dirty="0"/>
              <a:t> proteomic platform</a:t>
            </a:r>
          </a:p>
          <a:p>
            <a:r>
              <a:rPr lang="en-GB" sz="1300" dirty="0"/>
              <a:t>A highly multiplexed proteomic technology</a:t>
            </a:r>
          </a:p>
          <a:p>
            <a:pPr lvl="1"/>
            <a:r>
              <a:rPr lang="en-GB" sz="1300" dirty="0"/>
              <a:t>Measures &gt;1000 proteins </a:t>
            </a:r>
            <a:r>
              <a:rPr lang="en-GB" sz="1300"/>
              <a:t>simultaneously from</a:t>
            </a:r>
            <a:br>
              <a:rPr lang="en-GB" sz="1300"/>
            </a:br>
            <a:r>
              <a:rPr lang="en-GB" sz="1300"/>
              <a:t>10 µL </a:t>
            </a:r>
            <a:r>
              <a:rPr lang="en-GB" sz="1300" dirty="0"/>
              <a:t>blood</a:t>
            </a:r>
          </a:p>
          <a:p>
            <a:pPr lvl="1"/>
            <a:r>
              <a:rPr lang="en-GB" sz="1300" dirty="0"/>
              <a:t>Throughput of 300 samples/day</a:t>
            </a:r>
          </a:p>
          <a:p>
            <a:pPr lvl="1"/>
            <a:r>
              <a:rPr lang="en-GB" sz="1300" dirty="0"/>
              <a:t>Median LLQ &lt;1 </a:t>
            </a:r>
            <a:r>
              <a:rPr lang="en-GB" sz="1300" dirty="0" err="1"/>
              <a:t>pM</a:t>
            </a:r>
            <a:endParaRPr lang="en-GB" sz="1300" dirty="0"/>
          </a:p>
          <a:p>
            <a:pPr lvl="1"/>
            <a:r>
              <a:rPr lang="en-GB" sz="1300" dirty="0"/>
              <a:t>Median coefficient of variation for each protein &lt;5%</a:t>
            </a:r>
          </a:p>
          <a:p>
            <a:pPr lvl="1"/>
            <a:r>
              <a:rPr lang="en-GB" sz="1300" dirty="0"/>
              <a:t>Seamless translation from discovery and validation to high throughput diagnostic products</a:t>
            </a:r>
          </a:p>
          <a:p>
            <a:endParaRPr lang="en-GB" sz="13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553272" y="1439634"/>
            <a:ext cx="4267200" cy="31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design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6692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0825" lvl="0" indent="-250825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Ostroff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O30.03)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57355" y="1905000"/>
            <a:ext cx="2859034" cy="990600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Hypothesis</a:t>
            </a:r>
            <a:b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200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SOMAmer</a:t>
            </a: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Platform can distinguish MPM patients from asbestos exposed individuals without MPM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65197" y="3422469"/>
            <a:ext cx="1262742" cy="851262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90 MPM</a:t>
            </a:r>
          </a:p>
          <a:p>
            <a:pPr algn="ctr"/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NYU/</a:t>
            </a:r>
            <a:r>
              <a:rPr lang="en-GB" sz="1200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Kamanos</a:t>
            </a:r>
            <a:endParaRPr lang="en-GB" sz="1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59461" y="3422469"/>
            <a:ext cx="1262742" cy="851262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80 asbestos exposed</a:t>
            </a:r>
          </a:p>
          <a:p>
            <a:pPr algn="ctr"/>
            <a:r>
              <a:rPr lang="en-GB" sz="1200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Kamanos</a:t>
            </a: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/</a:t>
            </a:r>
            <a:b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Libby MT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2000" y="4800599"/>
            <a:ext cx="982336" cy="790303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75% </a:t>
            </a:r>
            <a:b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Training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33064" y="4772296"/>
            <a:ext cx="982336" cy="790303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25% </a:t>
            </a:r>
            <a:b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Blinded validation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66264" y="4772296"/>
            <a:ext cx="982336" cy="790303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75% </a:t>
            </a:r>
            <a:b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Training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38800" y="4800599"/>
            <a:ext cx="982336" cy="790303"/>
          </a:xfrm>
          <a:prstGeom prst="roundRect">
            <a:avLst>
              <a:gd name="adj" fmla="val 952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25% </a:t>
            </a:r>
            <a:b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Blinded validation</a:t>
            </a:r>
          </a:p>
        </p:txBody>
      </p:sp>
      <p:cxnSp>
        <p:nvCxnSpPr>
          <p:cNvPr id="33" name="Elbow Connector 32"/>
          <p:cNvCxnSpPr>
            <a:stCxn id="24" idx="2"/>
            <a:endCxn id="26" idx="0"/>
          </p:cNvCxnSpPr>
          <p:nvPr/>
        </p:nvCxnSpPr>
        <p:spPr>
          <a:xfrm rot="16200000" flipH="1">
            <a:off x="7025418" y="2557054"/>
            <a:ext cx="526869" cy="1203960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4" idx="2"/>
            <a:endCxn id="25" idx="0"/>
          </p:cNvCxnSpPr>
          <p:nvPr/>
        </p:nvCxnSpPr>
        <p:spPr>
          <a:xfrm rot="5400000">
            <a:off x="5878286" y="2613882"/>
            <a:ext cx="526869" cy="1090304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5" idx="2"/>
            <a:endCxn id="27" idx="0"/>
          </p:cNvCxnSpPr>
          <p:nvPr/>
        </p:nvCxnSpPr>
        <p:spPr>
          <a:xfrm rot="5400000">
            <a:off x="5066434" y="4270465"/>
            <a:ext cx="526868" cy="533400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5" idx="2"/>
            <a:endCxn id="31" idx="0"/>
          </p:cNvCxnSpPr>
          <p:nvPr/>
        </p:nvCxnSpPr>
        <p:spPr>
          <a:xfrm rot="16200000" flipH="1">
            <a:off x="5599834" y="4270465"/>
            <a:ext cx="526868" cy="533400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6" idx="2"/>
            <a:endCxn id="28" idx="0"/>
          </p:cNvCxnSpPr>
          <p:nvPr/>
        </p:nvCxnSpPr>
        <p:spPr>
          <a:xfrm rot="16200000" flipH="1">
            <a:off x="7908250" y="4256313"/>
            <a:ext cx="498565" cy="533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2"/>
            <a:endCxn id="29" idx="0"/>
          </p:cNvCxnSpPr>
          <p:nvPr/>
        </p:nvCxnSpPr>
        <p:spPr>
          <a:xfrm rot="5400000">
            <a:off x="7374850" y="4256313"/>
            <a:ext cx="498565" cy="533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070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13 biomarker panel of disease specific biomarkers (MPM vs asbestosis)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36692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0825" lvl="0" indent="-250825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Ostroff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O30.03)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32726"/>
              </p:ext>
            </p:extLst>
          </p:nvPr>
        </p:nvGraphicFramePr>
        <p:xfrm>
          <a:off x="228600" y="1396361"/>
          <a:ext cx="8686800" cy="477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88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Biomarker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Function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Algorithm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MPM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2"/>
                          </a:solidFill>
                        </a:rPr>
                        <a:t>vs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asbestos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C9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Innate immunity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9.94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1.43E-12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MDK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Growth promoter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7.44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7.13E-10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30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FCN2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Apoptosis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Innate immunity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7.06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3.26E-13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CCL23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Chemokine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6.11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8.86E-10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F9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Coagulation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5.56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5.34E-10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Apo AI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Metabolism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4.91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9.30E-12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Down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SERPINA4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Protease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inhibitor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4.02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1.61E-10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Down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KIT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Growth factor receptor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3.87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3.75E-08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Down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ICAM2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Extracellular matrix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3.86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3.32E-06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CXCL13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Chemokine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3.52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9.25E-13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FN1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Extracellular matrix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3.26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1.06E-09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Down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CDK5 CDK5R1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Cell cycle control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3.08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1.29E-09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TNF RSF 8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Signal transduction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2.93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3.25E-10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496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758962"/>
              </p:ext>
            </p:extLst>
          </p:nvPr>
        </p:nvGraphicFramePr>
        <p:xfrm>
          <a:off x="923925" y="1695450"/>
          <a:ext cx="3463560" cy="238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CorelDRAW" r:id="rId3" imgW="3463560" imgH="2387880" progId="">
                  <p:embed/>
                </p:oleObj>
              </mc:Choice>
              <mc:Fallback>
                <p:oleObj name="CorelDRAW" r:id="rId3" imgW="3463560" imgH="2387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695450"/>
                        <a:ext cx="3463560" cy="238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868032"/>
              </p:ext>
            </p:extLst>
          </p:nvPr>
        </p:nvGraphicFramePr>
        <p:xfrm>
          <a:off x="5225817" y="1695450"/>
          <a:ext cx="3463560" cy="238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CorelDRAW" r:id="rId5" imgW="3463560" imgH="2387880" progId="">
                  <p:embed/>
                </p:oleObj>
              </mc:Choice>
              <mc:Fallback>
                <p:oleObj name="CorelDRAW" r:id="rId5" imgW="3463560" imgH="2387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817" y="1695450"/>
                        <a:ext cx="3463560" cy="238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381000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Training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381000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Validation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825" y="5915025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C000"/>
                </a:solidFill>
              </a:rPr>
              <a:t>SOMAmer</a:t>
            </a:r>
            <a:r>
              <a:rPr lang="en-GB" sz="1400" dirty="0">
                <a:solidFill>
                  <a:srgbClr val="FFC000"/>
                </a:solidFill>
              </a:rPr>
              <a:t> assay correlated with ELISA for </a:t>
            </a:r>
            <a:r>
              <a:rPr lang="en-GB" sz="1400" dirty="0" err="1">
                <a:solidFill>
                  <a:srgbClr val="FFC000"/>
                </a:solidFill>
              </a:rPr>
              <a:t>Ficolin</a:t>
            </a:r>
            <a:r>
              <a:rPr lang="en-GB" sz="1400" dirty="0">
                <a:solidFill>
                  <a:srgbClr val="FFC000"/>
                </a:solidFill>
              </a:rPr>
              <a:t> 2 (Spearman correlation)= 0.87) and had extended low-end detection. ELISA correlation with additional markers confirm </a:t>
            </a:r>
            <a:r>
              <a:rPr lang="en-GB" sz="1400" dirty="0" err="1">
                <a:solidFill>
                  <a:srgbClr val="FFC000"/>
                </a:solidFill>
              </a:rPr>
              <a:t>SOMAmer</a:t>
            </a:r>
            <a:r>
              <a:rPr lang="en-GB" sz="1400" dirty="0">
                <a:solidFill>
                  <a:srgbClr val="FFC000"/>
                </a:solidFill>
              </a:rPr>
              <a:t> findings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6692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0825" lvl="0" indent="-250825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Ostroff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O30.03)</a:t>
            </a:r>
          </a:p>
        </p:txBody>
      </p:sp>
      <p:sp>
        <p:nvSpPr>
          <p:cNvPr id="23" name="Content Placeholder 5"/>
          <p:cNvSpPr txBox="1">
            <a:spLocks/>
          </p:cNvSpPr>
          <p:nvPr/>
        </p:nvSpPr>
        <p:spPr bwMode="auto">
          <a:xfrm>
            <a:off x="228600" y="4637715"/>
            <a:ext cx="426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400" dirty="0"/>
              <a:t>Random Forest classifier</a:t>
            </a:r>
          </a:p>
          <a:p>
            <a:r>
              <a:rPr lang="en-GB" sz="1400" dirty="0"/>
              <a:t>Maximized specificity at 100% with 80% sensitivity on blinded verification set</a:t>
            </a:r>
          </a:p>
          <a:p>
            <a:r>
              <a:rPr lang="en-GB" sz="1400" dirty="0"/>
              <a:t>Achieves sensitive early-stage detection while avoiding false positive results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4648200" y="4637715"/>
            <a:ext cx="426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400" dirty="0"/>
              <a:t>Validation samples run on improved assay format</a:t>
            </a:r>
          </a:p>
          <a:p>
            <a:pPr lvl="1"/>
            <a:r>
              <a:rPr lang="en-GB" sz="1400" dirty="0"/>
              <a:t>100 independent samples: 38 MPM cases; 62 </a:t>
            </a:r>
            <a:r>
              <a:rPr lang="en-GB" sz="1400" dirty="0" err="1"/>
              <a:t>absestos</a:t>
            </a:r>
            <a:r>
              <a:rPr lang="en-GB" sz="1400" dirty="0"/>
              <a:t>-exposed cases</a:t>
            </a:r>
          </a:p>
          <a:p>
            <a:r>
              <a:rPr lang="en-GB" sz="1400" dirty="0"/>
              <a:t>Original findings confirmed: AUC=0.97</a:t>
            </a:r>
          </a:p>
          <a:p>
            <a:r>
              <a:rPr lang="en-GB" sz="1400" dirty="0"/>
              <a:t>Sensitivity/specificity: 92%/92%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50103" y="271214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Sensitivity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785" y="157817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1.0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785" y="202775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85" y="247733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85" y="29269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785" y="337649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865" y="38260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402215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5250" algn="ctr"/>
                <a:tab pos="766763" algn="ctr"/>
                <a:tab pos="1428750" algn="ctr"/>
                <a:tab pos="2090738" algn="ctr"/>
                <a:tab pos="2757488" algn="ctr"/>
                <a:tab pos="3424238" algn="ctr"/>
              </a:tabLst>
            </a:pPr>
            <a:r>
              <a:rPr lang="en-GB" sz="1400" dirty="0"/>
              <a:t>	0	0.2	0.4	0.6	0.8	1.0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9119" y="42642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1-Specificity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0383" y="281940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</a:rPr>
              <a:t>AUC=0.994</a:t>
            </a:r>
          </a:p>
          <a:p>
            <a:r>
              <a:rPr lang="en-GB" sz="1400" dirty="0">
                <a:solidFill>
                  <a:srgbClr val="FFC000"/>
                </a:solidFill>
              </a:rPr>
              <a:t>AUC=0.974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7800" y="221998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High specificity</a:t>
            </a:r>
          </a:p>
          <a:p>
            <a:r>
              <a:rPr lang="en-GB" sz="1400" dirty="0"/>
              <a:t>decision point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08457" y="3374953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Train</a:t>
            </a:r>
          </a:p>
          <a:p>
            <a:r>
              <a:rPr lang="en-GB" sz="1400" dirty="0"/>
              <a:t>Blinded verification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430780" y="3530381"/>
            <a:ext cx="2819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0780" y="3758981"/>
            <a:ext cx="2819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4248649" y="271214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Sensitivity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64537" y="157817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1.0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64537" y="202775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4537" y="247733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4537" y="29269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64537" y="337649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13617" y="38260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36952" y="402215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5250" algn="ctr"/>
                <a:tab pos="766763" algn="ctr"/>
                <a:tab pos="1428750" algn="ctr"/>
                <a:tab pos="2090738" algn="ctr"/>
                <a:tab pos="2757488" algn="ctr"/>
                <a:tab pos="3424238" algn="ctr"/>
              </a:tabLst>
            </a:pPr>
            <a:r>
              <a:rPr lang="en-GB" sz="1400" dirty="0"/>
              <a:t>	0	0.2	0.4	0.6	0.8	1.0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97871" y="42642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1-Specificity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9000" y="2944973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</a:rPr>
              <a:t>AUC=0.967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0800000">
            <a:off x="1066800" y="20574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43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Using the </a:t>
            </a:r>
            <a:r>
              <a:rPr lang="en-GB" dirty="0" err="1"/>
              <a:t>SomaLogic</a:t>
            </a:r>
            <a:r>
              <a:rPr lang="en-GB" dirty="0"/>
              <a:t> multiplexed platform, a 13 biomarker panel is capable of distinguishing MPM from a high-risk, asbestos-exposed population</a:t>
            </a:r>
          </a:p>
          <a:p>
            <a:pPr>
              <a:spcAft>
                <a:spcPts val="1800"/>
              </a:spcAft>
            </a:pPr>
            <a:r>
              <a:rPr lang="en-GB" dirty="0"/>
              <a:t>The classifier was trained, tested and validated in clinically-appropriate, independent and blinded cohorts</a:t>
            </a:r>
          </a:p>
          <a:p>
            <a:pPr>
              <a:spcAft>
                <a:spcPts val="1800"/>
              </a:spcAft>
            </a:pPr>
            <a:r>
              <a:rPr lang="en-GB" dirty="0"/>
              <a:t>Further investigation is underway to explore prognostic and recurrence monitoring applications using this platform</a:t>
            </a:r>
          </a:p>
          <a:p>
            <a:pPr>
              <a:spcAft>
                <a:spcPts val="1800"/>
              </a:spcAft>
            </a:pPr>
            <a:r>
              <a:rPr lang="en-GB" dirty="0" err="1"/>
              <a:t>SOMAmers</a:t>
            </a:r>
            <a:r>
              <a:rPr lang="en-GB" dirty="0"/>
              <a:t> are presently being used for biomarker discovery in a broad range of additional oncology applications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6692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0825" lvl="0" indent="-250825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Ostroff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O30.03)</a:t>
            </a:r>
          </a:p>
        </p:txBody>
      </p:sp>
    </p:spTree>
    <p:extLst>
      <p:ext uri="{BB962C8B-B14F-4D97-AF65-F5344CB8AC3E}">
        <p14:creationId xmlns:p14="http://schemas.microsoft.com/office/powerpoint/2010/main" val="6970177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5280" y="4025536"/>
            <a:ext cx="4267200" cy="235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en-GB" sz="1300" kern="0" dirty="0"/>
              <a:t>8 patients randomized to EPP did not  undergo EPP</a:t>
            </a:r>
          </a:p>
          <a:p>
            <a:pPr marL="392113" lvl="1" indent="-174625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 declined</a:t>
            </a:r>
          </a:p>
          <a:p>
            <a:pPr marL="392113" lvl="1" indent="-174625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2 surgeons declined</a:t>
            </a:r>
          </a:p>
          <a:p>
            <a:pPr marL="392113" lvl="1" indent="-174625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lang="en-GB" sz="1300" kern="0" dirty="0">
                <a:latin typeface="+mn-lt"/>
                <a:cs typeface="+mn-cs"/>
              </a:rPr>
              <a:t>2:</a:t>
            </a: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EPP not possible</a:t>
            </a:r>
          </a:p>
          <a:p>
            <a:pPr marL="392113" lvl="1" indent="-174625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1 died during surgery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8 patients did not have  RTX:</a:t>
            </a:r>
          </a:p>
          <a:p>
            <a:pPr marL="392113" lvl="1" indent="-1746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 died (1 post op)</a:t>
            </a:r>
          </a:p>
          <a:p>
            <a:pPr marL="392113" lvl="1" indent="-1746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lang="en-GB" sz="1300" kern="0" dirty="0"/>
              <a:t>2</a:t>
            </a: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had PD</a:t>
            </a:r>
          </a:p>
          <a:p>
            <a:pPr marL="392113" lvl="1" indent="-1746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̶"/>
            </a:pPr>
            <a:r>
              <a:rPr kumimoji="0" lang="en-GB" sz="1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 did not recover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#O30.07: Feasibility phase of the Mesothelioma and Radical Surgery (MARS) randomised controlled trial comparing extra-pleural </a:t>
            </a:r>
            <a:r>
              <a:rPr lang="en-GB" sz="1900" dirty="0" err="1"/>
              <a:t>pneumonectomy</a:t>
            </a:r>
            <a:r>
              <a:rPr lang="en-GB" sz="1900" dirty="0"/>
              <a:t> (EPP) with no EPP in patients with malignant pleural mesothelioma - MP </a:t>
            </a:r>
            <a:r>
              <a:rPr lang="en-GB" sz="1900" dirty="0" err="1"/>
              <a:t>Snee</a:t>
            </a:r>
            <a:endParaRPr lang="en-GB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21038"/>
            <a:ext cx="4267200" cy="5181600"/>
          </a:xfrm>
        </p:spPr>
        <p:txBody>
          <a:bodyPr/>
          <a:lstStyle/>
          <a:p>
            <a:pPr marL="0" indent="0">
              <a:buNone/>
            </a:pPr>
            <a:r>
              <a:rPr lang="en-GB" sz="1300" b="1" dirty="0"/>
              <a:t>Study objective</a:t>
            </a:r>
          </a:p>
          <a:p>
            <a:pPr marL="153988" indent="-153988"/>
            <a:r>
              <a:rPr lang="en-GB" sz="1300" dirty="0"/>
              <a:t>To assess the feasibility of a large, randomized trial investigating the effectiveness of extra-pleural </a:t>
            </a:r>
            <a:r>
              <a:rPr lang="en-GB" sz="1300" dirty="0" err="1"/>
              <a:t>pneumonectomy</a:t>
            </a:r>
            <a:r>
              <a:rPr lang="en-GB" sz="1300" dirty="0"/>
              <a:t> (EPP) for MPM</a:t>
            </a:r>
          </a:p>
          <a:p>
            <a:pPr marL="0" indent="0">
              <a:buNone/>
            </a:pPr>
            <a:r>
              <a:rPr lang="en-GB" sz="1300" b="1" dirty="0"/>
              <a:t>Study design</a:t>
            </a:r>
          </a:p>
          <a:p>
            <a:pPr marL="153988" indent="-153988"/>
            <a:r>
              <a:rPr lang="en-GB" sz="1300" dirty="0"/>
              <a:t>Multicentre, randomized, controlled feasibility study </a:t>
            </a:r>
          </a:p>
          <a:p>
            <a:pPr marL="153988" indent="-153988"/>
            <a:r>
              <a:rPr lang="en-GB" sz="1300" dirty="0"/>
              <a:t>In the pre-randomisation registration phase : </a:t>
            </a:r>
          </a:p>
          <a:p>
            <a:pPr marL="384175" lvl="1" indent="-222250"/>
            <a:r>
              <a:rPr lang="en-GB" sz="1300" dirty="0"/>
              <a:t>All patients were staged with </a:t>
            </a:r>
            <a:r>
              <a:rPr lang="en-GB" sz="1300" dirty="0" err="1"/>
              <a:t>mediastinoscopy</a:t>
            </a:r>
            <a:r>
              <a:rPr lang="en-GB" sz="1300" dirty="0"/>
              <a:t> (mandatory) and PET (recommended)</a:t>
            </a:r>
          </a:p>
          <a:p>
            <a:pPr marL="384175" lvl="1" indent="-222250"/>
            <a:r>
              <a:rPr lang="en-GB" sz="1300" dirty="0"/>
              <a:t>All patients underwent induction platinum-based chemotherapy (3 cycles) and were restaged with CT</a:t>
            </a:r>
          </a:p>
          <a:p>
            <a:pPr marL="530225" lvl="2" indent="-153988"/>
            <a:r>
              <a:rPr lang="en-GB" sz="1300" dirty="0"/>
              <a:t>SD was reviewed by a virtual MDT</a:t>
            </a:r>
          </a:p>
          <a:p>
            <a:pPr marL="384175" lvl="1" indent="-222250"/>
            <a:r>
              <a:rPr lang="en-GB" sz="1300" dirty="0"/>
              <a:t>Following further consent patients were randomized to EPP followed by postoperative </a:t>
            </a:r>
            <a:r>
              <a:rPr lang="en-GB" sz="1300" dirty="0" err="1"/>
              <a:t>hemithorax</a:t>
            </a:r>
            <a:r>
              <a:rPr lang="en-GB" sz="1300" dirty="0"/>
              <a:t> irradiation  (XRT) or to no EPP</a:t>
            </a:r>
          </a:p>
          <a:p>
            <a:pPr marL="384175" lvl="1" indent="-222250"/>
            <a:r>
              <a:rPr lang="en-GB" sz="1300" dirty="0"/>
              <a:t>Endpoints: </a:t>
            </a:r>
            <a:r>
              <a:rPr lang="en-GB" sz="1300" dirty="0" err="1"/>
              <a:t>QoL</a:t>
            </a:r>
            <a:r>
              <a:rPr lang="en-GB" sz="1300" dirty="0"/>
              <a:t>, </a:t>
            </a:r>
            <a:r>
              <a:rPr lang="en-GB" sz="1300" dirty="0" err="1"/>
              <a:t>peri</a:t>
            </a:r>
            <a:r>
              <a:rPr lang="en-GB" sz="1300" dirty="0"/>
              <a:t>-operative mortality </a:t>
            </a:r>
          </a:p>
          <a:p>
            <a:pPr marL="0" lvl="0" indent="0">
              <a:buNone/>
            </a:pPr>
            <a:r>
              <a:rPr lang="en-GB" sz="1300" b="1" dirty="0"/>
              <a:t>Patient disposition</a:t>
            </a:r>
          </a:p>
          <a:p>
            <a:pPr marL="153988" lvl="0" indent="-153988"/>
            <a:r>
              <a:rPr lang="en-GB" sz="1300" dirty="0"/>
              <a:t>112 patents were registered</a:t>
            </a:r>
          </a:p>
          <a:p>
            <a:pPr marL="384175" lvl="1" indent="-222250"/>
            <a:r>
              <a:rPr lang="en-GB" sz="1300" dirty="0"/>
              <a:t>5 staged inoperable</a:t>
            </a:r>
          </a:p>
          <a:p>
            <a:pPr marL="384175" lvl="1" indent="-222250"/>
            <a:r>
              <a:rPr lang="en-GB" sz="1300" dirty="0"/>
              <a:t>22 withdrew/treated off study</a:t>
            </a:r>
          </a:p>
          <a:p>
            <a:pPr marL="384175" lvl="1" indent="-222250"/>
            <a:r>
              <a:rPr lang="en-GB" sz="1300" dirty="0"/>
              <a:t>28 PD</a:t>
            </a:r>
          </a:p>
          <a:p>
            <a:pPr marL="153988" lvl="0" indent="-153988"/>
            <a:r>
              <a:rPr lang="en-GB" sz="1300" dirty="0"/>
              <a:t>57 consented to randomization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8146" y="64371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Snee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O30.07)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76503" y="2883859"/>
            <a:ext cx="1220686" cy="621341"/>
          </a:xfrm>
          <a:prstGeom prst="roundRect">
            <a:avLst>
              <a:gd name="adj" fmla="val 9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24 EPP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567291" y="2883859"/>
            <a:ext cx="1220686" cy="621341"/>
          </a:xfrm>
          <a:prstGeom prst="roundRect">
            <a:avLst>
              <a:gd name="adj" fmla="val 9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6 inoperable</a:t>
            </a:r>
          </a:p>
          <a:p>
            <a:pPr algn="ctr"/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1 withdrew</a:t>
            </a:r>
          </a:p>
        </p:txBody>
      </p:sp>
      <p:cxnSp>
        <p:nvCxnSpPr>
          <p:cNvPr id="31" name="Elbow Connector 30"/>
          <p:cNvCxnSpPr>
            <a:stCxn id="26" idx="2"/>
            <a:endCxn id="27" idx="0"/>
          </p:cNvCxnSpPr>
          <p:nvPr/>
        </p:nvCxnSpPr>
        <p:spPr>
          <a:xfrm rot="5400000">
            <a:off x="5652088" y="1777067"/>
            <a:ext cx="741550" cy="14720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6" idx="2"/>
            <a:endCxn id="29" idx="0"/>
          </p:cNvCxnSpPr>
          <p:nvPr/>
        </p:nvCxnSpPr>
        <p:spPr>
          <a:xfrm rot="16200000" flipH="1">
            <a:off x="7097482" y="1803707"/>
            <a:ext cx="741550" cy="141875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58880" y="1831638"/>
            <a:ext cx="0" cy="114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44034" y="1520968"/>
            <a:ext cx="1429692" cy="621341"/>
          </a:xfrm>
          <a:prstGeom prst="roundRect">
            <a:avLst>
              <a:gd name="adj" fmla="val 9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57 reviewed at 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virtual MDT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48537" y="2883859"/>
            <a:ext cx="1220686" cy="621341"/>
          </a:xfrm>
          <a:prstGeom prst="roundRect">
            <a:avLst>
              <a:gd name="adj" fmla="val 9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26 no EPP</a:t>
            </a:r>
          </a:p>
        </p:txBody>
      </p:sp>
    </p:spTree>
    <p:extLst>
      <p:ext uri="{BB962C8B-B14F-4D97-AF65-F5344CB8AC3E}">
        <p14:creationId xmlns:p14="http://schemas.microsoft.com/office/powerpoint/2010/main" val="19119954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86427"/>
              </p:ext>
            </p:extLst>
          </p:nvPr>
        </p:nvGraphicFramePr>
        <p:xfrm>
          <a:off x="856134" y="1582500"/>
          <a:ext cx="7345440" cy="402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CorelDRAW" r:id="rId3" imgW="7345440" imgH="4022280" progId="">
                  <p:embed/>
                </p:oleObj>
              </mc:Choice>
              <mc:Fallback>
                <p:oleObj name="CorelDRAW" r:id="rId3" imgW="7345440" imgH="4022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34" y="1582500"/>
                        <a:ext cx="7345440" cy="4022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results: OS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428146" y="64371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Snee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O30.07)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371788" y="338124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% surviving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14192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091" y="23913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75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091" y="3363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091" y="43354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0331" y="5307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534025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ctr"/>
                <a:tab pos="2581275" algn="ctr"/>
                <a:tab pos="4981575" algn="ctr"/>
                <a:tab pos="7381875" algn="ctr"/>
              </a:tabLst>
            </a:pPr>
            <a:r>
              <a:rPr lang="en-GB" dirty="0"/>
              <a:t>	0	6	12	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8291" y="5867400"/>
            <a:ext cx="370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from randomization (months)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4291" y="4509035"/>
            <a:ext cx="7157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Unadjusted HR=1.90 (95% CI 0.92</a:t>
            </a:r>
            <a:r>
              <a:rPr lang="en-GB" sz="1600"/>
              <a:t>, 3.93)</a:t>
            </a:r>
            <a:endParaRPr lang="en-GB" sz="1600" dirty="0"/>
          </a:p>
          <a:p>
            <a:r>
              <a:rPr lang="en-GB" sz="1600" dirty="0"/>
              <a:t>Log rank test (exact): p=0.08</a:t>
            </a:r>
          </a:p>
          <a:p>
            <a:r>
              <a:rPr lang="en-GB" sz="1600" dirty="0"/>
              <a:t>Difference in OS at 12 months (no EPP-EPP): 18.0% (95% CI -1.8%, 43.9%)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3413" y="14770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EPP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7997" y="14770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EPP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5324" y="2802493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EPP= 3 deaths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3921" y="404894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EPP=17 deaths</a:t>
            </a:r>
          </a:p>
        </p:txBody>
      </p:sp>
      <p:cxnSp>
        <p:nvCxnSpPr>
          <p:cNvPr id="1024" name="Straight Connector 1023"/>
          <p:cNvCxnSpPr/>
          <p:nvPr/>
        </p:nvCxnSpPr>
        <p:spPr>
          <a:xfrm>
            <a:off x="5753100" y="1661714"/>
            <a:ext cx="3429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00850" y="1661714"/>
            <a:ext cx="3429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558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results: Global QoL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4300" y="58483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Conclusions</a:t>
            </a:r>
          </a:p>
          <a:p>
            <a:r>
              <a:rPr lang="en-GB" sz="1600" b="1" dirty="0">
                <a:solidFill>
                  <a:srgbClr val="FFC000"/>
                </a:solidFill>
              </a:rPr>
              <a:t>EPP can no longer be recommended as an option for patients with </a:t>
            </a:r>
            <a:r>
              <a:rPr lang="en-GB" sz="1600" b="1" dirty="0" err="1">
                <a:solidFill>
                  <a:srgbClr val="FFC000"/>
                </a:solidFill>
              </a:rPr>
              <a:t>mesothelioma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8146" y="64371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/>
              <a:t>Snee</a:t>
            </a:r>
            <a:r>
              <a:rPr lang="en-GB" sz="1200" kern="0" dirty="0"/>
              <a:t> et al. J </a:t>
            </a:r>
            <a:r>
              <a:rPr lang="en-GB" sz="1200" kern="0" dirty="0" err="1"/>
              <a:t>Thorac</a:t>
            </a:r>
            <a:r>
              <a:rPr lang="en-GB" sz="1200" kern="0" dirty="0"/>
              <a:t> </a:t>
            </a:r>
            <a:r>
              <a:rPr lang="en-GB" sz="1200" kern="0" dirty="0" err="1"/>
              <a:t>Oncol</a:t>
            </a:r>
            <a:r>
              <a:rPr lang="en-GB" sz="1200" kern="0" dirty="0"/>
              <a:t> 6: 2011: (</a:t>
            </a:r>
            <a:r>
              <a:rPr lang="en-GB" sz="1200" kern="0" dirty="0" err="1"/>
              <a:t>suppl</a:t>
            </a:r>
            <a:r>
              <a:rPr lang="en-GB" sz="1200" kern="0" dirty="0"/>
              <a:t>; </a:t>
            </a:r>
            <a:r>
              <a:rPr lang="en-GB" sz="1200" kern="0" dirty="0" err="1"/>
              <a:t>abstr</a:t>
            </a:r>
            <a:r>
              <a:rPr lang="en-GB" sz="1200" kern="0" dirty="0"/>
              <a:t> O30.07)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16433" y="3083206"/>
            <a:ext cx="185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Median </a:t>
            </a:r>
            <a:r>
              <a:rPr lang="en-GB" sz="1600" dirty="0" err="1"/>
              <a:t>QoL</a:t>
            </a:r>
            <a:r>
              <a:rPr lang="en-GB" sz="1600" dirty="0"/>
              <a:t> score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020" y="1246796"/>
            <a:ext cx="52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833" y="195921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833" y="268017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833" y="340113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646" y="4843046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833" y="159873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833" y="231969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833" y="304065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7833" y="376161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7833" y="412209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833" y="448257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 rot="19800000">
            <a:off x="286646" y="5252002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Registration</a:t>
            </a:r>
          </a:p>
        </p:txBody>
      </p:sp>
      <p:sp>
        <p:nvSpPr>
          <p:cNvPr id="31" name="TextBox 30"/>
          <p:cNvSpPr txBox="1"/>
          <p:nvPr/>
        </p:nvSpPr>
        <p:spPr>
          <a:xfrm rot="19800000">
            <a:off x="489401" y="531171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Randomization</a:t>
            </a:r>
          </a:p>
        </p:txBody>
      </p:sp>
      <p:sp>
        <p:nvSpPr>
          <p:cNvPr id="32" name="TextBox 31"/>
          <p:cNvSpPr txBox="1"/>
          <p:nvPr/>
        </p:nvSpPr>
        <p:spPr>
          <a:xfrm rot="19800000">
            <a:off x="1487398" y="5177463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 weeks</a:t>
            </a:r>
          </a:p>
        </p:txBody>
      </p:sp>
      <p:sp>
        <p:nvSpPr>
          <p:cNvPr id="33" name="TextBox 32"/>
          <p:cNvSpPr txBox="1"/>
          <p:nvPr/>
        </p:nvSpPr>
        <p:spPr>
          <a:xfrm rot="19800000">
            <a:off x="1872662" y="519710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3 months</a:t>
            </a:r>
          </a:p>
        </p:txBody>
      </p:sp>
      <p:sp>
        <p:nvSpPr>
          <p:cNvPr id="34" name="TextBox 33"/>
          <p:cNvSpPr txBox="1"/>
          <p:nvPr/>
        </p:nvSpPr>
        <p:spPr>
          <a:xfrm rot="19800000">
            <a:off x="2777537" y="519710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 months</a:t>
            </a:r>
          </a:p>
        </p:txBody>
      </p:sp>
      <p:sp>
        <p:nvSpPr>
          <p:cNvPr id="35" name="TextBox 34"/>
          <p:cNvSpPr txBox="1"/>
          <p:nvPr/>
        </p:nvSpPr>
        <p:spPr>
          <a:xfrm rot="19800000">
            <a:off x="3664843" y="519710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9 months</a:t>
            </a:r>
          </a:p>
        </p:txBody>
      </p:sp>
      <p:sp>
        <p:nvSpPr>
          <p:cNvPr id="36" name="TextBox 35"/>
          <p:cNvSpPr txBox="1"/>
          <p:nvPr/>
        </p:nvSpPr>
        <p:spPr>
          <a:xfrm rot="19800000">
            <a:off x="4494904" y="5221946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12 months</a:t>
            </a:r>
          </a:p>
        </p:txBody>
      </p:sp>
      <p:sp>
        <p:nvSpPr>
          <p:cNvPr id="37" name="TextBox 36"/>
          <p:cNvSpPr txBox="1"/>
          <p:nvPr/>
        </p:nvSpPr>
        <p:spPr>
          <a:xfrm rot="19800000">
            <a:off x="5791440" y="5221946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18 months</a:t>
            </a:r>
          </a:p>
        </p:txBody>
      </p:sp>
      <p:sp>
        <p:nvSpPr>
          <p:cNvPr id="38" name="TextBox 37"/>
          <p:cNvSpPr txBox="1"/>
          <p:nvPr/>
        </p:nvSpPr>
        <p:spPr>
          <a:xfrm rot="19800000">
            <a:off x="7114279" y="5221946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24 months</a:t>
            </a:r>
          </a:p>
        </p:txBody>
      </p:sp>
      <p:graphicFrame>
        <p:nvGraphicFramePr>
          <p:cNvPr id="2049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53497"/>
              </p:ext>
            </p:extLst>
          </p:nvPr>
        </p:nvGraphicFramePr>
        <p:xfrm>
          <a:off x="942975" y="1381125"/>
          <a:ext cx="7345440" cy="37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CorelDRAW" r:id="rId3" imgW="7345440" imgH="3747600" progId="">
                  <p:embed/>
                </p:oleObj>
              </mc:Choice>
              <mc:Fallback>
                <p:oleObj name="CorelDRAW" r:id="rId3" imgW="7345440" imgH="3747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381125"/>
                        <a:ext cx="7345440" cy="374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47775" y="150268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EPP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78530" y="150268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No EPP</a:t>
            </a:r>
          </a:p>
        </p:txBody>
      </p:sp>
      <p:grpSp>
        <p:nvGrpSpPr>
          <p:cNvPr id="3" name="Group 2052"/>
          <p:cNvGrpSpPr/>
          <p:nvPr/>
        </p:nvGrpSpPr>
        <p:grpSpPr>
          <a:xfrm>
            <a:off x="6762750" y="1604204"/>
            <a:ext cx="412709" cy="138871"/>
            <a:chOff x="6762750" y="1588502"/>
            <a:chExt cx="459373" cy="154573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800850" y="1661714"/>
              <a:ext cx="3429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" name="Rectangle 2050"/>
            <p:cNvSpPr/>
            <p:nvPr/>
          </p:nvSpPr>
          <p:spPr>
            <a:xfrm>
              <a:off x="6762750" y="1588502"/>
              <a:ext cx="154573" cy="1545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67550" y="1588502"/>
              <a:ext cx="154573" cy="1545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2051"/>
          <p:cNvGrpSpPr/>
          <p:nvPr/>
        </p:nvGrpSpPr>
        <p:grpSpPr>
          <a:xfrm>
            <a:off x="5637713" y="1604204"/>
            <a:ext cx="412709" cy="138871"/>
            <a:chOff x="5637713" y="1588502"/>
            <a:chExt cx="459373" cy="15457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15000" y="1661714"/>
              <a:ext cx="3429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5637713" y="1588502"/>
              <a:ext cx="154573" cy="1545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5942513" y="1588502"/>
              <a:ext cx="154573" cy="1545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54" name="TextBox 2053"/>
          <p:cNvSpPr txBox="1"/>
          <p:nvPr/>
        </p:nvSpPr>
        <p:spPr>
          <a:xfrm>
            <a:off x="1085850" y="165357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83.3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68674" y="161927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83.3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5850" y="208627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83.3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01653" y="276147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75.0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54128" y="198995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75.0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9426" y="371049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33.3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36952" y="3038475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54.2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52825" y="28956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58.3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60651" y="268605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58.3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8002" y="346632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41.7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79976" y="268605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58.3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1576" y="308532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50.0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58150" y="2466975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66.7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86550" y="231380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66.7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34000" y="216062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70.8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70176" y="1997928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75.0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33775" y="223760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66.7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69951" y="226695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66.7</a:t>
            </a:r>
          </a:p>
        </p:txBody>
      </p:sp>
    </p:spTree>
    <p:extLst>
      <p:ext uri="{BB962C8B-B14F-4D97-AF65-F5344CB8AC3E}">
        <p14:creationId xmlns:p14="http://schemas.microsoft.com/office/powerpoint/2010/main" val="48065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88" y="1490246"/>
            <a:ext cx="520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Disease stage after 5 annual scans and study visits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5238" y="64276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Saghir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O17.03)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77212"/>
              </p:ext>
            </p:extLst>
          </p:nvPr>
        </p:nvGraphicFramePr>
        <p:xfrm>
          <a:off x="219075" y="2156321"/>
          <a:ext cx="4953000" cy="347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7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4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Screening group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Control group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LC stage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Base-line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1st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2nd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3rd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4th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Base-line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1st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2nd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3rd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4th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</a:rPr>
                        <a:t>inc.</a:t>
                      </a:r>
                      <a:endParaRPr lang="en-GB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L="0" marR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NSCLC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Low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GB" sz="11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IA-IIB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47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NSCLC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High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GB" sz="11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IIIA-IV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SCLC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Limit.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SCLC</a:t>
                      </a:r>
                      <a:br>
                        <a:rPr lang="en-GB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Ext.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69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/>
                          </a:solidFill>
                        </a:rPr>
                        <a:t>24</a:t>
                      </a:r>
                    </a:p>
                  </a:txBody>
                  <a:tcPr marL="0" marR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98963" y="5666601"/>
            <a:ext cx="1173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p&lt;0.0001</a:t>
            </a:r>
          </a:p>
        </p:txBody>
      </p:sp>
      <p:sp>
        <p:nvSpPr>
          <p:cNvPr id="11" name="Oval 10"/>
          <p:cNvSpPr/>
          <p:nvPr/>
        </p:nvSpPr>
        <p:spPr>
          <a:xfrm>
            <a:off x="2656744" y="5304651"/>
            <a:ext cx="343631" cy="314325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00600" y="5304651"/>
            <a:ext cx="343631" cy="314325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791200" y="1461671"/>
            <a:ext cx="291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Relative stage-distribution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24389614"/>
              </p:ext>
            </p:extLst>
          </p:nvPr>
        </p:nvGraphicFramePr>
        <p:xfrm>
          <a:off x="5867400" y="2435423"/>
          <a:ext cx="3124200" cy="346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2632" y="241637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2018" y="27354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2018" y="30545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2018" y="33736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70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2018" y="369272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2018" y="40118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2018" y="43308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2018" y="46499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2018" y="49690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2018" y="52881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1404" y="56072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829914" y="4081462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Percentage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5456" y="5769173"/>
            <a:ext cx="292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8175" algn="ctr"/>
                <a:tab pos="2057400" algn="ctr"/>
              </a:tabLst>
            </a:pPr>
            <a:r>
              <a:rPr lang="en-GB" sz="1400" dirty="0"/>
              <a:t>	Control 	Screening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016823"/>
            <a:ext cx="681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Group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91250" y="205442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Low stage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83753" y="205442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High stage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0" y="2149098"/>
            <a:ext cx="129234" cy="12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271511" y="2149098"/>
            <a:ext cx="129234" cy="129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7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784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CT screening facilitates detection </a:t>
            </a:r>
            <a:r>
              <a:rPr lang="en-GB" sz="2200"/>
              <a:t>of early-stage </a:t>
            </a:r>
            <a:r>
              <a:rPr lang="en-GB" sz="2200" dirty="0"/>
              <a:t>disease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The same frequency of high stage lung cancers detected in both groups suggests no ‘stage shift’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No mortality reduction was observed at the end of screening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Pooling needed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200" dirty="0"/>
              <a:t>More follow-up is required </a:t>
            </a:r>
            <a:r>
              <a:rPr lang="en-GB" sz="2200"/>
              <a:t>before slow-growing </a:t>
            </a:r>
            <a:r>
              <a:rPr lang="en-GB" sz="2200" dirty="0"/>
              <a:t>nodules will be seen in the control group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5238" y="64276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Saghir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O17.03)</a:t>
            </a:r>
          </a:p>
        </p:txBody>
      </p:sp>
    </p:spTree>
    <p:extLst>
      <p:ext uri="{BB962C8B-B14F-4D97-AF65-F5344CB8AC3E}">
        <p14:creationId xmlns:p14="http://schemas.microsoft.com/office/powerpoint/2010/main" val="293204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Biomarkers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5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pPr eaLnBrk="1" hangingPunct="1"/>
            <a:r>
              <a:rPr lang="en-GB"/>
              <a:t>#O01.07: Large-scale international validation of a qPCR-based genetic assay prognostic of survival in resected non-squamous cell lung cancer</a:t>
            </a:r>
          </a:p>
        </p:txBody>
      </p:sp>
      <p:sp>
        <p:nvSpPr>
          <p:cNvPr id="62466" name="Subtitle 6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pPr eaLnBrk="1" hangingPunct="1"/>
            <a:r>
              <a:rPr lang="en-GB"/>
              <a:t>JR Kratz et al</a:t>
            </a:r>
          </a:p>
          <a:p>
            <a:pPr eaLnBrk="1" hangingPunct="1"/>
            <a:r>
              <a:rPr lang="en-GB" i="1"/>
              <a:t>University of California, San Francisco, USA</a:t>
            </a:r>
          </a:p>
          <a:p>
            <a:pPr eaLnBrk="1" hangingPunct="1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600"/>
              <a:t>Study design: a practical genomic prognostic assay</a:t>
            </a:r>
          </a:p>
        </p:txBody>
      </p:sp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Kratz et al. J Thorac Oncol 6: 2011 (suppl; abstr O01.07)</a:t>
            </a:r>
          </a:p>
        </p:txBody>
      </p:sp>
      <p:grpSp>
        <p:nvGrpSpPr>
          <p:cNvPr id="63491" name="Group 25"/>
          <p:cNvGrpSpPr>
            <a:grpSpLocks/>
          </p:cNvGrpSpPr>
          <p:nvPr/>
        </p:nvGrpSpPr>
        <p:grpSpPr bwMode="auto">
          <a:xfrm>
            <a:off x="381000" y="1755775"/>
            <a:ext cx="8204200" cy="4568825"/>
            <a:chOff x="381000" y="2014091"/>
            <a:chExt cx="8204200" cy="4569430"/>
          </a:xfrm>
        </p:grpSpPr>
        <p:sp>
          <p:nvSpPr>
            <p:cNvPr id="63492" name="TextBox 10"/>
            <p:cNvSpPr txBox="1">
              <a:spLocks noChangeArrowheads="1"/>
            </p:cNvSpPr>
            <p:nvPr/>
          </p:nvSpPr>
          <p:spPr bwMode="auto">
            <a:xfrm>
              <a:off x="381000" y="2014091"/>
              <a:ext cx="23876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361 Stage I–IV </a:t>
              </a:r>
              <a:br>
                <a:rPr lang="en-GB" sz="1600"/>
              </a:br>
              <a:r>
                <a:rPr lang="en-GB" sz="1600"/>
                <a:t>non-squamous </a:t>
              </a:r>
              <a:br>
                <a:rPr lang="en-GB" sz="1600"/>
              </a:br>
              <a:r>
                <a:rPr lang="en-GB" sz="1600"/>
                <a:t>FFPE samples</a:t>
              </a:r>
            </a:p>
            <a:p>
              <a:pPr algn="ctr"/>
              <a:r>
                <a:rPr lang="en-GB" sz="1600"/>
                <a:t>(UCSF Training cohort)</a:t>
              </a:r>
            </a:p>
          </p:txBody>
        </p:sp>
        <p:sp>
          <p:nvSpPr>
            <p:cNvPr id="63493" name="TextBox 11"/>
            <p:cNvSpPr txBox="1">
              <a:spLocks noChangeArrowheads="1"/>
            </p:cNvSpPr>
            <p:nvPr/>
          </p:nvSpPr>
          <p:spPr bwMode="auto">
            <a:xfrm>
              <a:off x="3302000" y="2014091"/>
              <a:ext cx="254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Measure expression of </a:t>
              </a:r>
              <a:br>
                <a:rPr lang="en-GB" sz="1600"/>
              </a:br>
              <a:r>
                <a:rPr lang="en-GB" sz="1600"/>
                <a:t>14 cancer pathway </a:t>
              </a:r>
              <a:br>
                <a:rPr lang="en-GB" sz="1600"/>
              </a:br>
              <a:r>
                <a:rPr lang="en-GB" sz="1600"/>
                <a:t>+ reference genes </a:t>
              </a:r>
              <a:br>
                <a:rPr lang="en-GB" sz="1600"/>
              </a:br>
              <a:r>
                <a:rPr lang="en-GB" sz="1600"/>
                <a:t>(CLIA-certified laboratory)</a:t>
              </a:r>
            </a:p>
          </p:txBody>
        </p:sp>
        <p:sp>
          <p:nvSpPr>
            <p:cNvPr id="63494" name="TextBox 12"/>
            <p:cNvSpPr txBox="1">
              <a:spLocks noChangeArrowheads="1"/>
            </p:cNvSpPr>
            <p:nvPr/>
          </p:nvSpPr>
          <p:spPr bwMode="auto">
            <a:xfrm>
              <a:off x="6515100" y="2137202"/>
              <a:ext cx="20701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L2-penalized Cox</a:t>
              </a:r>
              <a:br>
                <a:rPr lang="en-GB" sz="1600"/>
              </a:br>
              <a:r>
                <a:rPr lang="en-GB" sz="1600"/>
                <a:t>Proportional Hazards</a:t>
              </a:r>
              <a:br>
                <a:rPr lang="en-GB" sz="1600"/>
              </a:br>
              <a:r>
                <a:rPr lang="en-GB" sz="1600"/>
                <a:t>modelling</a:t>
              </a:r>
            </a:p>
          </p:txBody>
        </p:sp>
        <p:sp>
          <p:nvSpPr>
            <p:cNvPr id="63495" name="TextBox 13"/>
            <p:cNvSpPr txBox="1">
              <a:spLocks noChangeArrowheads="1"/>
            </p:cNvSpPr>
            <p:nvPr/>
          </p:nvSpPr>
          <p:spPr bwMode="auto">
            <a:xfrm>
              <a:off x="419100" y="4427091"/>
              <a:ext cx="2413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Kaiser Northern California</a:t>
              </a:r>
              <a:br>
                <a:rPr lang="en-GB" sz="1600"/>
              </a:br>
              <a:r>
                <a:rPr lang="en-GB" sz="1600"/>
                <a:t>433 Stage I</a:t>
              </a:r>
            </a:p>
            <a:p>
              <a:pPr algn="ctr"/>
              <a:r>
                <a:rPr lang="en-GB" sz="1600"/>
                <a:t>(Kaiser cohort)</a:t>
              </a:r>
            </a:p>
          </p:txBody>
        </p:sp>
        <p:sp>
          <p:nvSpPr>
            <p:cNvPr id="63496" name="TextBox 14"/>
            <p:cNvSpPr txBox="1">
              <a:spLocks noChangeArrowheads="1"/>
            </p:cNvSpPr>
            <p:nvPr/>
          </p:nvSpPr>
          <p:spPr bwMode="auto">
            <a:xfrm>
              <a:off x="419100" y="5506303"/>
              <a:ext cx="2413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China Clinical Trials</a:t>
              </a:r>
              <a:br>
                <a:rPr lang="en-GB" sz="1600"/>
              </a:br>
              <a:r>
                <a:rPr lang="en-GB" sz="1600"/>
                <a:t>Consortium</a:t>
              </a:r>
              <a:br>
                <a:rPr lang="en-GB" sz="1600"/>
              </a:br>
              <a:r>
                <a:rPr lang="en-GB" sz="1600"/>
                <a:t>1006 Stage I–III</a:t>
              </a:r>
            </a:p>
            <a:p>
              <a:pPr algn="ctr"/>
              <a:r>
                <a:rPr lang="en-GB" sz="1600"/>
                <a:t>(China cohort)</a:t>
              </a:r>
            </a:p>
          </p:txBody>
        </p:sp>
        <p:sp>
          <p:nvSpPr>
            <p:cNvPr id="63497" name="TextBox 15"/>
            <p:cNvSpPr txBox="1">
              <a:spLocks noChangeArrowheads="1"/>
            </p:cNvSpPr>
            <p:nvPr/>
          </p:nvSpPr>
          <p:spPr bwMode="auto">
            <a:xfrm>
              <a:off x="3937000" y="5019477"/>
              <a:ext cx="127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Independent </a:t>
              </a:r>
              <a:br>
                <a:rPr lang="en-GB" sz="1600"/>
              </a:br>
              <a:r>
                <a:rPr lang="en-GB" sz="1600"/>
                <a:t>validation</a:t>
              </a:r>
            </a:p>
          </p:txBody>
        </p:sp>
        <p:sp>
          <p:nvSpPr>
            <p:cNvPr id="63498" name="TextBox 16"/>
            <p:cNvSpPr txBox="1">
              <a:spLocks noChangeArrowheads="1"/>
            </p:cNvSpPr>
            <p:nvPr/>
          </p:nvSpPr>
          <p:spPr bwMode="auto">
            <a:xfrm>
              <a:off x="6438900" y="3701451"/>
              <a:ext cx="2120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Prognostic algorithm</a:t>
              </a:r>
            </a:p>
          </p:txBody>
        </p:sp>
        <p:sp>
          <p:nvSpPr>
            <p:cNvPr id="63499" name="TextBox 17"/>
            <p:cNvSpPr txBox="1">
              <a:spLocks noChangeArrowheads="1"/>
            </p:cNvSpPr>
            <p:nvPr/>
          </p:nvSpPr>
          <p:spPr bwMode="auto">
            <a:xfrm>
              <a:off x="6680200" y="4773255"/>
              <a:ext cx="17399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/>
                <a:t>Analytical assay </a:t>
              </a:r>
              <a:br>
                <a:rPr lang="en-GB" sz="1600"/>
              </a:br>
              <a:r>
                <a:rPr lang="en-GB" sz="1600"/>
                <a:t>validation</a:t>
              </a:r>
              <a:br>
                <a:rPr lang="en-GB" sz="1600"/>
              </a:br>
              <a:r>
                <a:rPr lang="en-GB" sz="1600"/>
                <a:t>(CLIA-certified </a:t>
              </a:r>
              <a:br>
                <a:rPr lang="en-GB" sz="1600"/>
              </a:br>
              <a:r>
                <a:rPr lang="en-GB" sz="1600"/>
                <a:t>laboratory)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654300" y="2552325"/>
              <a:ext cx="5461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42000" y="2552325"/>
              <a:ext cx="5461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7245314" y="3335066"/>
              <a:ext cx="54617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7245314" y="4406771"/>
              <a:ext cx="54617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5778500" y="5213328"/>
              <a:ext cx="5461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048000" y="4719549"/>
              <a:ext cx="698500" cy="49377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086100" y="5473712"/>
              <a:ext cx="647700" cy="4953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07" name="TextBox 28"/>
            <p:cNvSpPr txBox="1">
              <a:spLocks noChangeArrowheads="1"/>
            </p:cNvSpPr>
            <p:nvPr/>
          </p:nvSpPr>
          <p:spPr bwMode="auto">
            <a:xfrm>
              <a:off x="1320800" y="3228974"/>
              <a:ext cx="1676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tx2"/>
                  </a:solidFill>
                </a:rPr>
                <a:t>paraffin-tissues</a:t>
              </a:r>
            </a:p>
          </p:txBody>
        </p:sp>
        <p:sp>
          <p:nvSpPr>
            <p:cNvPr id="28" name="Bent Arrow 27"/>
            <p:cNvSpPr/>
            <p:nvPr/>
          </p:nvSpPr>
          <p:spPr>
            <a:xfrm rot="10800000" flipH="1">
              <a:off x="923925" y="3101673"/>
              <a:ext cx="381000" cy="406454"/>
            </a:xfrm>
            <a:prstGeom prst="ben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509" name="TextBox 30"/>
            <p:cNvSpPr txBox="1">
              <a:spLocks noChangeArrowheads="1"/>
            </p:cNvSpPr>
            <p:nvPr/>
          </p:nvSpPr>
          <p:spPr bwMode="auto">
            <a:xfrm>
              <a:off x="4333876" y="3228974"/>
              <a:ext cx="952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tx2"/>
                  </a:solidFill>
                </a:rPr>
                <a:t>qPCR</a:t>
              </a:r>
            </a:p>
          </p:txBody>
        </p:sp>
        <p:sp>
          <p:nvSpPr>
            <p:cNvPr id="32" name="Bent Arrow 31"/>
            <p:cNvSpPr/>
            <p:nvPr/>
          </p:nvSpPr>
          <p:spPr>
            <a:xfrm rot="10800000" flipH="1">
              <a:off x="4064000" y="3101673"/>
              <a:ext cx="381000" cy="406454"/>
            </a:xfrm>
            <a:prstGeom prst="ben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511" name="TextBox 32"/>
            <p:cNvSpPr txBox="1">
              <a:spLocks noChangeArrowheads="1"/>
            </p:cNvSpPr>
            <p:nvPr/>
          </p:nvSpPr>
          <p:spPr bwMode="auto">
            <a:xfrm>
              <a:off x="4410076" y="4533900"/>
              <a:ext cx="952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GB" sz="1600" b="1">
                  <a:solidFill>
                    <a:schemeClr val="tx2"/>
                  </a:solidFill>
                </a:rPr>
                <a:t>blinded</a:t>
              </a:r>
            </a:p>
          </p:txBody>
        </p:sp>
        <p:sp>
          <p:nvSpPr>
            <p:cNvPr id="34" name="Bent Arrow 33"/>
            <p:cNvSpPr/>
            <p:nvPr/>
          </p:nvSpPr>
          <p:spPr>
            <a:xfrm rot="10800000" flipH="1" flipV="1">
              <a:off x="4064000" y="4614760"/>
              <a:ext cx="381000" cy="406454"/>
            </a:xfrm>
            <a:prstGeom prst="ben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240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CLIA, Clinical Laboratory Improvement Amendments</a:t>
            </a:r>
            <a:endParaRPr lang="en-GB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Baseline characteristics </a:t>
            </a:r>
          </a:p>
        </p:txBody>
      </p:sp>
      <p:sp>
        <p:nvSpPr>
          <p:cNvPr id="64514" name="Rectangle 10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Kratz et al. J Thorac Oncol 6: 2011 (suppl; abstr O01.07)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1295400"/>
          <a:ext cx="8686800" cy="509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675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UCSF training cohort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Kaiser validation cohort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China validation cohort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Eligible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patients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361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433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1006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Successful RNA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recovery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337 (93.4%)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420 (97.0%)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967 (96.1%)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Age at resection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67.4 (10.5)*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66.6 (9.3)*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58.3 (10.8)*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Females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200 (59.3%)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229 (54.5%)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366 (37.9%)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Smoking history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Yes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224 (66.5%)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355 (84.5%)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492 (48.9%)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No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57 (16.9%)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36 (8.6%)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403 (40.1%)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Unknown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56 (16.6%)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29 (6.9%)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72 (7.2%)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Median follow-up (months)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46.4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70.0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37.8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Deaths at 5 years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139 (41.2%)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179 (42.6%)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406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(42.0%)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Histology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Adenocarcinoma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278 (82.5%)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325 (77.4%)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881 (87.6%)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Large cell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17 (5.0%)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15 (3.6%)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17 (1.7%)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Mixed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10 (3.0%)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15 (3.6%)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46 (4.6%)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NSCLC NOS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32 (9.5%)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65 (15.5%)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23 (2.3%)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AJCC stage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I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223 (66.2%)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420 (100%)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471 (46.8%)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II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41 (12.2%)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222 (22.1%)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III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58 (17.2%)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266 (26.4%)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IV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 (2.7%)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675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Undetermined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 (1.8%)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8(0.8%)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4606" name="Rectangle 14"/>
          <p:cNvSpPr>
            <a:spLocks noChangeArrowheads="1"/>
          </p:cNvSpPr>
          <p:nvPr/>
        </p:nvSpPr>
        <p:spPr bwMode="auto">
          <a:xfrm>
            <a:off x="114300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*Cohort mean (standard deviation)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76300" y="2216150"/>
          <a:ext cx="3316288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orelDRAW" r:id="rId3" imgW="3315960" imgH="3038040" progId="">
                  <p:embed/>
                </p:oleObj>
              </mc:Choice>
              <mc:Fallback>
                <p:oleObj name="CorelDRAW" r:id="rId3" imgW="3315960" imgH="303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216150"/>
                        <a:ext cx="3316288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results: blinded assay validation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Kratz et al. J Thorac Oncol 6: 2011 (suppl; abstr O01.07)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452563" y="1585913"/>
            <a:ext cx="2163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/>
              <a:t>Kaiser cohort (n=420)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5810250" y="1585913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/>
              <a:t>China cohort (n=967)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 rot="-5400000">
            <a:off x="-513555" y="3571081"/>
            <a:ext cx="1738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Overall survival (%)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460375" y="209867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100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560388" y="267652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80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560388" y="325437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60</a:t>
            </a: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560388" y="383222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40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560388" y="4408488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20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658813" y="498633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</a:t>
            </a:r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62000" y="5200650"/>
            <a:ext cx="392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7000" algn="ctr"/>
                <a:tab pos="762000" algn="ctr"/>
                <a:tab pos="1400175" algn="ctr"/>
                <a:tab pos="2035175" algn="ctr"/>
                <a:tab pos="2667000" algn="ctr"/>
                <a:tab pos="3305175" algn="ctr"/>
              </a:tabLst>
            </a:pPr>
            <a:r>
              <a:rPr lang="en-GB" sz="1400"/>
              <a:t>	0	12	24	36	48	60</a:t>
            </a:r>
          </a:p>
        </p:txBody>
      </p:sp>
      <p:sp>
        <p:nvSpPr>
          <p:cNvPr id="19472" name="TextBox 20"/>
          <p:cNvSpPr txBox="1">
            <a:spLocks noChangeArrowheads="1"/>
          </p:cNvSpPr>
          <p:nvPr/>
        </p:nvSpPr>
        <p:spPr bwMode="auto">
          <a:xfrm>
            <a:off x="2160588" y="5483225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Months</a:t>
            </a:r>
          </a:p>
        </p:txBody>
      </p:sp>
      <p:sp>
        <p:nvSpPr>
          <p:cNvPr id="19473" name="TextBox 21"/>
          <p:cNvSpPr txBox="1">
            <a:spLocks noChangeArrowheads="1"/>
          </p:cNvSpPr>
          <p:nvPr/>
        </p:nvSpPr>
        <p:spPr bwMode="auto">
          <a:xfrm>
            <a:off x="1076325" y="4735513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p&lt;0.001 by log-rank test for trend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334000" y="2146300"/>
          <a:ext cx="3316288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orelDRAW" r:id="rId5" imgW="3315600" imgH="3109320" progId="">
                  <p:embed/>
                </p:oleObj>
              </mc:Choice>
              <mc:Fallback>
                <p:oleObj name="CorelDRAW" r:id="rId5" imgW="3315600" imgH="3109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46300"/>
                        <a:ext cx="3316288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TextBox 33"/>
          <p:cNvSpPr txBox="1">
            <a:spLocks noChangeArrowheads="1"/>
          </p:cNvSpPr>
          <p:nvPr/>
        </p:nvSpPr>
        <p:spPr bwMode="auto">
          <a:xfrm rot="-5400000">
            <a:off x="3942557" y="3571081"/>
            <a:ext cx="1738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Overall survival (%)</a:t>
            </a:r>
          </a:p>
        </p:txBody>
      </p:sp>
      <p:sp>
        <p:nvSpPr>
          <p:cNvPr id="19475" name="TextBox 34"/>
          <p:cNvSpPr txBox="1">
            <a:spLocks noChangeArrowheads="1"/>
          </p:cNvSpPr>
          <p:nvPr/>
        </p:nvSpPr>
        <p:spPr bwMode="auto">
          <a:xfrm>
            <a:off x="4916488" y="209867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100</a:t>
            </a:r>
          </a:p>
        </p:txBody>
      </p:sp>
      <p:sp>
        <p:nvSpPr>
          <p:cNvPr id="19476" name="TextBox 35"/>
          <p:cNvSpPr txBox="1">
            <a:spLocks noChangeArrowheads="1"/>
          </p:cNvSpPr>
          <p:nvPr/>
        </p:nvSpPr>
        <p:spPr bwMode="auto">
          <a:xfrm>
            <a:off x="5016500" y="2676525"/>
            <a:ext cx="38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80</a:t>
            </a:r>
          </a:p>
        </p:txBody>
      </p:sp>
      <p:sp>
        <p:nvSpPr>
          <p:cNvPr id="19477" name="TextBox 36"/>
          <p:cNvSpPr txBox="1">
            <a:spLocks noChangeArrowheads="1"/>
          </p:cNvSpPr>
          <p:nvPr/>
        </p:nvSpPr>
        <p:spPr bwMode="auto">
          <a:xfrm>
            <a:off x="5016500" y="3254375"/>
            <a:ext cx="38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60</a:t>
            </a:r>
          </a:p>
        </p:txBody>
      </p:sp>
      <p:sp>
        <p:nvSpPr>
          <p:cNvPr id="19478" name="TextBox 37"/>
          <p:cNvSpPr txBox="1">
            <a:spLocks noChangeArrowheads="1"/>
          </p:cNvSpPr>
          <p:nvPr/>
        </p:nvSpPr>
        <p:spPr bwMode="auto">
          <a:xfrm>
            <a:off x="5016500" y="3832225"/>
            <a:ext cx="38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40</a:t>
            </a:r>
          </a:p>
        </p:txBody>
      </p:sp>
      <p:sp>
        <p:nvSpPr>
          <p:cNvPr id="19479" name="TextBox 38"/>
          <p:cNvSpPr txBox="1">
            <a:spLocks noChangeArrowheads="1"/>
          </p:cNvSpPr>
          <p:nvPr/>
        </p:nvSpPr>
        <p:spPr bwMode="auto">
          <a:xfrm>
            <a:off x="5016500" y="4408488"/>
            <a:ext cx="38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20</a:t>
            </a:r>
          </a:p>
        </p:txBody>
      </p:sp>
      <p:sp>
        <p:nvSpPr>
          <p:cNvPr id="19480" name="TextBox 39"/>
          <p:cNvSpPr txBox="1">
            <a:spLocks noChangeArrowheads="1"/>
          </p:cNvSpPr>
          <p:nvPr/>
        </p:nvSpPr>
        <p:spPr bwMode="auto">
          <a:xfrm>
            <a:off x="5114925" y="49863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</a:t>
            </a:r>
          </a:p>
        </p:txBody>
      </p:sp>
      <p:sp>
        <p:nvSpPr>
          <p:cNvPr id="19481" name="TextBox 40"/>
          <p:cNvSpPr txBox="1">
            <a:spLocks noChangeArrowheads="1"/>
          </p:cNvSpPr>
          <p:nvPr/>
        </p:nvSpPr>
        <p:spPr bwMode="auto">
          <a:xfrm>
            <a:off x="5232400" y="5200650"/>
            <a:ext cx="392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1125" algn="ctr"/>
                <a:tab pos="762000" algn="ctr"/>
                <a:tab pos="1400175" algn="ctr"/>
                <a:tab pos="2035175" algn="ctr"/>
                <a:tab pos="2667000" algn="ctr"/>
                <a:tab pos="3305175" algn="ctr"/>
              </a:tabLst>
            </a:pPr>
            <a:r>
              <a:rPr lang="en-GB" sz="1400"/>
              <a:t>	0	12	24	36	48	60</a:t>
            </a:r>
          </a:p>
        </p:txBody>
      </p:sp>
      <p:sp>
        <p:nvSpPr>
          <p:cNvPr id="19482" name="TextBox 41"/>
          <p:cNvSpPr txBox="1">
            <a:spLocks noChangeArrowheads="1"/>
          </p:cNvSpPr>
          <p:nvPr/>
        </p:nvSpPr>
        <p:spPr bwMode="auto">
          <a:xfrm>
            <a:off x="6630988" y="5483225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Months</a:t>
            </a:r>
          </a:p>
        </p:txBody>
      </p:sp>
      <p:sp>
        <p:nvSpPr>
          <p:cNvPr id="19483" name="TextBox 42"/>
          <p:cNvSpPr txBox="1">
            <a:spLocks noChangeArrowheads="1"/>
          </p:cNvSpPr>
          <p:nvPr/>
        </p:nvSpPr>
        <p:spPr bwMode="auto">
          <a:xfrm>
            <a:off x="5562600" y="4735513"/>
            <a:ext cx="284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p&lt;0.001 by log-rank test for trend</a:t>
            </a:r>
          </a:p>
        </p:txBody>
      </p:sp>
      <p:grpSp>
        <p:nvGrpSpPr>
          <p:cNvPr id="19484" name="Group 2047"/>
          <p:cNvGrpSpPr>
            <a:grpSpLocks/>
          </p:cNvGrpSpPr>
          <p:nvPr/>
        </p:nvGrpSpPr>
        <p:grpSpPr bwMode="auto">
          <a:xfrm>
            <a:off x="2344738" y="5791200"/>
            <a:ext cx="4513262" cy="696913"/>
            <a:chOff x="2872391" y="5940486"/>
            <a:chExt cx="2582672" cy="364108"/>
          </a:xfrm>
        </p:grpSpPr>
        <p:sp>
          <p:nvSpPr>
            <p:cNvPr id="19485" name="TextBox 46"/>
            <p:cNvSpPr txBox="1">
              <a:spLocks noChangeArrowheads="1"/>
            </p:cNvSpPr>
            <p:nvPr/>
          </p:nvSpPr>
          <p:spPr bwMode="auto">
            <a:xfrm>
              <a:off x="2915999" y="5996817"/>
              <a:ext cx="8418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Low risk</a:t>
              </a:r>
            </a:p>
          </p:txBody>
        </p:sp>
        <p:sp>
          <p:nvSpPr>
            <p:cNvPr id="19486" name="TextBox 47"/>
            <p:cNvSpPr txBox="1">
              <a:spLocks noChangeArrowheads="1"/>
            </p:cNvSpPr>
            <p:nvPr/>
          </p:nvSpPr>
          <p:spPr bwMode="auto">
            <a:xfrm>
              <a:off x="3845438" y="5940486"/>
              <a:ext cx="674448" cy="27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Intermediate</a:t>
              </a:r>
            </a:p>
            <a:p>
              <a:r>
                <a:rPr lang="en-GB" sz="1400"/>
                <a:t>risk</a:t>
              </a:r>
            </a:p>
          </p:txBody>
        </p:sp>
        <p:sp>
          <p:nvSpPr>
            <p:cNvPr id="19487" name="TextBox 48"/>
            <p:cNvSpPr txBox="1">
              <a:spLocks noChangeArrowheads="1"/>
            </p:cNvSpPr>
            <p:nvPr/>
          </p:nvSpPr>
          <p:spPr bwMode="auto">
            <a:xfrm>
              <a:off x="4573092" y="5996817"/>
              <a:ext cx="8819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High risk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872391" y="6085632"/>
              <a:ext cx="15806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700881" y="6085632"/>
              <a:ext cx="15988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572976" y="6085632"/>
              <a:ext cx="15352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76300" y="2214563"/>
          <a:ext cx="3309938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orelDRAW" r:id="rId3" imgW="3313176" imgH="3038856" progId="">
                  <p:embed/>
                </p:oleObj>
              </mc:Choice>
              <mc:Fallback>
                <p:oleObj name="CorelDRAW" r:id="rId3" imgW="3313176" imgH="30388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214563"/>
                        <a:ext cx="3309938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334000" y="2217738"/>
          <a:ext cx="33115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orelDRAW" r:id="rId5" imgW="3313176" imgH="3038856" progId="">
                  <p:embed/>
                </p:oleObj>
              </mc:Choice>
              <mc:Fallback>
                <p:oleObj name="CorelDRAW" r:id="rId5" imgW="3313176" imgH="303885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7738"/>
                        <a:ext cx="3311525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results: genetic assay outperforms conventional methods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Kratz et al. J Thorac Oncol 6: 2011 (suppl; abstr O01.07)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354138" y="1371600"/>
            <a:ext cx="2360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/>
              <a:t>New TNM</a:t>
            </a:r>
            <a:r>
              <a:rPr lang="en-GB" sz="1600" i="1"/>
              <a:t>M</a:t>
            </a:r>
            <a:r>
              <a:rPr lang="en-GB" sz="1600"/>
              <a:t> staging vs </a:t>
            </a:r>
            <a:br>
              <a:rPr lang="en-GB" sz="1600"/>
            </a:br>
            <a:r>
              <a:rPr lang="en-GB" sz="1600"/>
              <a:t>conventional staging</a:t>
            </a:r>
          </a:p>
          <a:p>
            <a:pPr algn="ctr"/>
            <a:r>
              <a:rPr lang="en-GB" sz="1600" b="1"/>
              <a:t>China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5810250" y="13716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/>
              <a:t>Multi-gene assay vs NCCN guidelines</a:t>
            </a:r>
          </a:p>
          <a:p>
            <a:pPr algn="ctr"/>
            <a:r>
              <a:rPr lang="en-GB" sz="1600" b="1"/>
              <a:t>Kaiser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 rot="-5400000">
            <a:off x="-140493" y="3571081"/>
            <a:ext cx="99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Sensitivity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509588" y="2098675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1.0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509588" y="2676525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0.8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509588" y="3254375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0.6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509588" y="3832225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0.4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509588" y="4408488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0.2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658813" y="498633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762000" y="5200650"/>
            <a:ext cx="392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7000" algn="ctr"/>
                <a:tab pos="762000" algn="ctr"/>
                <a:tab pos="1400175" algn="ctr"/>
                <a:tab pos="2035175" algn="ctr"/>
                <a:tab pos="2667000" algn="ctr"/>
                <a:tab pos="3305175" algn="ctr"/>
              </a:tabLst>
            </a:pPr>
            <a:r>
              <a:rPr lang="en-GB" sz="1400"/>
              <a:t>	0	0.2	0.4	0.6	0.8	1.0</a:t>
            </a:r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1946275" y="5483225"/>
            <a:ext cx="1201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I - Specificity</a:t>
            </a: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1519238" y="4735513"/>
            <a:ext cx="2757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p&lt;0.001 Wilcoxon rank sum test</a:t>
            </a:r>
          </a:p>
        </p:txBody>
      </p:sp>
      <p:sp>
        <p:nvSpPr>
          <p:cNvPr id="20498" name="TextBox 20"/>
          <p:cNvSpPr txBox="1">
            <a:spLocks noChangeArrowheads="1"/>
          </p:cNvSpPr>
          <p:nvPr/>
        </p:nvSpPr>
        <p:spPr bwMode="auto">
          <a:xfrm rot="-5400000">
            <a:off x="4315619" y="3571081"/>
            <a:ext cx="99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Sensitivity</a:t>
            </a:r>
          </a:p>
        </p:txBody>
      </p:sp>
      <p:sp>
        <p:nvSpPr>
          <p:cNvPr id="20499" name="TextBox 21"/>
          <p:cNvSpPr txBox="1">
            <a:spLocks noChangeArrowheads="1"/>
          </p:cNvSpPr>
          <p:nvPr/>
        </p:nvSpPr>
        <p:spPr bwMode="auto">
          <a:xfrm>
            <a:off x="4967288" y="209867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1.0</a:t>
            </a:r>
          </a:p>
        </p:txBody>
      </p:sp>
      <p:sp>
        <p:nvSpPr>
          <p:cNvPr id="20500" name="TextBox 22"/>
          <p:cNvSpPr txBox="1">
            <a:spLocks noChangeArrowheads="1"/>
          </p:cNvSpPr>
          <p:nvPr/>
        </p:nvSpPr>
        <p:spPr bwMode="auto">
          <a:xfrm>
            <a:off x="4967288" y="267652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0.8</a:t>
            </a:r>
          </a:p>
        </p:txBody>
      </p:sp>
      <p:sp>
        <p:nvSpPr>
          <p:cNvPr id="20501" name="TextBox 23"/>
          <p:cNvSpPr txBox="1">
            <a:spLocks noChangeArrowheads="1"/>
          </p:cNvSpPr>
          <p:nvPr/>
        </p:nvSpPr>
        <p:spPr bwMode="auto">
          <a:xfrm>
            <a:off x="4967288" y="325437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0.6</a:t>
            </a:r>
          </a:p>
        </p:txBody>
      </p:sp>
      <p:sp>
        <p:nvSpPr>
          <p:cNvPr id="20502" name="TextBox 24"/>
          <p:cNvSpPr txBox="1">
            <a:spLocks noChangeArrowheads="1"/>
          </p:cNvSpPr>
          <p:nvPr/>
        </p:nvSpPr>
        <p:spPr bwMode="auto">
          <a:xfrm>
            <a:off x="4967288" y="383222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0.4</a:t>
            </a:r>
          </a:p>
        </p:txBody>
      </p:sp>
      <p:sp>
        <p:nvSpPr>
          <p:cNvPr id="20503" name="TextBox 25"/>
          <p:cNvSpPr txBox="1">
            <a:spLocks noChangeArrowheads="1"/>
          </p:cNvSpPr>
          <p:nvPr/>
        </p:nvSpPr>
        <p:spPr bwMode="auto">
          <a:xfrm>
            <a:off x="4967288" y="440848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0.2</a:t>
            </a:r>
          </a:p>
        </p:txBody>
      </p:sp>
      <p:sp>
        <p:nvSpPr>
          <p:cNvPr id="20504" name="TextBox 26"/>
          <p:cNvSpPr txBox="1">
            <a:spLocks noChangeArrowheads="1"/>
          </p:cNvSpPr>
          <p:nvPr/>
        </p:nvSpPr>
        <p:spPr bwMode="auto">
          <a:xfrm>
            <a:off x="5114925" y="49863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</a:t>
            </a:r>
          </a:p>
        </p:txBody>
      </p:sp>
      <p:sp>
        <p:nvSpPr>
          <p:cNvPr id="20505" name="TextBox 27"/>
          <p:cNvSpPr txBox="1">
            <a:spLocks noChangeArrowheads="1"/>
          </p:cNvSpPr>
          <p:nvPr/>
        </p:nvSpPr>
        <p:spPr bwMode="auto">
          <a:xfrm>
            <a:off x="5232400" y="5200650"/>
            <a:ext cx="392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1125" algn="ctr"/>
                <a:tab pos="762000" algn="ctr"/>
                <a:tab pos="1400175" algn="ctr"/>
                <a:tab pos="2035175" algn="ctr"/>
                <a:tab pos="2667000" algn="ctr"/>
                <a:tab pos="3305175" algn="ctr"/>
              </a:tabLst>
            </a:pPr>
            <a:r>
              <a:rPr lang="en-GB" sz="1400"/>
              <a:t>	0	0.2	0.4	0.6	0.8	1.0</a:t>
            </a:r>
          </a:p>
        </p:txBody>
      </p:sp>
      <p:sp>
        <p:nvSpPr>
          <p:cNvPr id="20506" name="TextBox 28"/>
          <p:cNvSpPr txBox="1">
            <a:spLocks noChangeArrowheads="1"/>
          </p:cNvSpPr>
          <p:nvPr/>
        </p:nvSpPr>
        <p:spPr bwMode="auto">
          <a:xfrm>
            <a:off x="6416675" y="5483225"/>
            <a:ext cx="1200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I - Specificity</a:t>
            </a:r>
          </a:p>
        </p:txBody>
      </p:sp>
      <p:sp>
        <p:nvSpPr>
          <p:cNvPr id="20507" name="TextBox 29"/>
          <p:cNvSpPr txBox="1">
            <a:spLocks noChangeArrowheads="1"/>
          </p:cNvSpPr>
          <p:nvPr/>
        </p:nvSpPr>
        <p:spPr bwMode="auto">
          <a:xfrm>
            <a:off x="5984875" y="4735513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p&lt;0.001 Wilcoxon rank sum test</a:t>
            </a:r>
          </a:p>
        </p:txBody>
      </p:sp>
      <p:sp>
        <p:nvSpPr>
          <p:cNvPr id="20508" name="TextBox 40"/>
          <p:cNvSpPr txBox="1">
            <a:spLocks noChangeArrowheads="1"/>
          </p:cNvSpPr>
          <p:nvPr/>
        </p:nvSpPr>
        <p:spPr bwMode="auto">
          <a:xfrm>
            <a:off x="1177925" y="2765425"/>
            <a:ext cx="1208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TNM</a:t>
            </a:r>
            <a:r>
              <a:rPr lang="en-GB" sz="1400" i="1"/>
              <a:t>M</a:t>
            </a:r>
            <a:r>
              <a:rPr lang="en-GB" sz="1400"/>
              <a:t> stage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13000" y="2935288"/>
            <a:ext cx="625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451100" y="3673475"/>
            <a:ext cx="625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TextBox 44"/>
          <p:cNvSpPr txBox="1">
            <a:spLocks noChangeArrowheads="1"/>
          </p:cNvSpPr>
          <p:nvPr/>
        </p:nvSpPr>
        <p:spPr bwMode="auto">
          <a:xfrm>
            <a:off x="3073400" y="3519488"/>
            <a:ext cx="1279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Conventional </a:t>
            </a:r>
            <a:br>
              <a:rPr lang="en-GB" sz="1400"/>
            </a:br>
            <a:r>
              <a:rPr lang="en-GB" sz="1400"/>
              <a:t>staging</a:t>
            </a:r>
          </a:p>
        </p:txBody>
      </p:sp>
      <p:sp>
        <p:nvSpPr>
          <p:cNvPr id="20512" name="TextBox 45"/>
          <p:cNvSpPr txBox="1">
            <a:spLocks noChangeArrowheads="1"/>
          </p:cNvSpPr>
          <p:nvPr/>
        </p:nvSpPr>
        <p:spPr bwMode="auto">
          <a:xfrm>
            <a:off x="5524500" y="2765425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Genetic assay +</a:t>
            </a:r>
            <a:br>
              <a:rPr lang="en-GB" sz="1400"/>
            </a:br>
            <a:r>
              <a:rPr lang="en-GB" sz="1400"/>
              <a:t>NCCN criteria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988175" y="2935288"/>
            <a:ext cx="625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245225" y="4321175"/>
            <a:ext cx="625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5" name="TextBox 48"/>
          <p:cNvSpPr txBox="1">
            <a:spLocks noChangeArrowheads="1"/>
          </p:cNvSpPr>
          <p:nvPr/>
        </p:nvSpPr>
        <p:spPr bwMode="auto">
          <a:xfrm>
            <a:off x="6865938" y="4167188"/>
            <a:ext cx="1290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NCCN criteria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1814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/>
              <a:t>There is a clear need to improve NSCLC staging</a:t>
            </a:r>
          </a:p>
          <a:p>
            <a:pPr eaLnBrk="1" hangingPunct="1">
              <a:spcAft>
                <a:spcPts val="600"/>
              </a:spcAft>
            </a:pPr>
            <a:r>
              <a:rPr lang="en-GB"/>
              <a:t>A robust, practical assay prognostic of survival after resection has been developed using qPCR and paraffin tissues</a:t>
            </a:r>
          </a:p>
          <a:p>
            <a:pPr eaLnBrk="1" hangingPunct="1">
              <a:spcAft>
                <a:spcPts val="600"/>
              </a:spcAft>
            </a:pPr>
            <a:r>
              <a:rPr lang="en-GB"/>
              <a:t>A multi-gene assay has been independently validated in two large international cohorts</a:t>
            </a:r>
          </a:p>
          <a:p>
            <a:pPr eaLnBrk="1" hangingPunct="1">
              <a:spcAft>
                <a:spcPts val="600"/>
              </a:spcAft>
            </a:pPr>
            <a:r>
              <a:rPr lang="en-GB"/>
              <a:t>The multi-gene assay can outperform conventional risk factors /staging and may lead to personalized therapies for patients with early stage non-squamous NSCLC</a:t>
            </a:r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Kratz et al. J Thorac Oncol 6: 2011 (suppl; abstr O01.07)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thanks to the ETOP reviewers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2127250"/>
            <a:ext cx="8686800" cy="2085975"/>
          </a:xfrm>
        </p:spPr>
        <p:txBody>
          <a:bodyPr/>
          <a:lstStyle/>
          <a:p>
            <a:r>
              <a:rPr lang="en-GB" sz="2400" dirty="0"/>
              <a:t>Enriqueta Felip, Barcelona, Spain</a:t>
            </a:r>
          </a:p>
          <a:p>
            <a:r>
              <a:rPr lang="en-GB" sz="2400" dirty="0"/>
              <a:t>Solange Peters, Lausanne, Switzerland </a:t>
            </a:r>
          </a:p>
          <a:p>
            <a:r>
              <a:rPr lang="en-GB" sz="2400" dirty="0"/>
              <a:t>Oliver Riesterer, Zurich, Switzerland</a:t>
            </a:r>
          </a:p>
          <a:p>
            <a:r>
              <a:rPr lang="en-GB" sz="2400" dirty="0"/>
              <a:t>Sanjay Popat, London, UK</a:t>
            </a:r>
          </a:p>
          <a:p>
            <a:r>
              <a:rPr lang="en-GB" sz="2400" dirty="0"/>
              <a:t>Eric Lim, London, UK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#O19.01: </a:t>
            </a:r>
            <a:r>
              <a:rPr lang="en-GB" sz="2000" dirty="0" err="1"/>
              <a:t>APRiCOT</a:t>
            </a:r>
            <a:r>
              <a:rPr lang="en-GB" sz="2000" dirty="0"/>
              <a:t>-L: A biomarker based Phase II randomized placebo- controlled study of </a:t>
            </a:r>
            <a:r>
              <a:rPr lang="en-GB" sz="2000" dirty="0" err="1"/>
              <a:t>apricoxib</a:t>
            </a:r>
            <a:r>
              <a:rPr lang="en-GB" sz="2000" dirty="0"/>
              <a:t> in combination with </a:t>
            </a:r>
            <a:r>
              <a:rPr lang="en-GB" sz="2000" dirty="0" err="1"/>
              <a:t>erlotinib</a:t>
            </a:r>
            <a:r>
              <a:rPr lang="en-GB" sz="2000" dirty="0"/>
              <a:t> in non-small cell lung cancer (NSCLC) patients – BJ </a:t>
            </a:r>
            <a:r>
              <a:rPr lang="en-GB" sz="2000" dirty="0" err="1"/>
              <a:t>Gitlitz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5132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Study objectives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To assess the efficacy and safety of </a:t>
            </a:r>
            <a:r>
              <a:rPr lang="en-GB" sz="1400" dirty="0" err="1"/>
              <a:t>apricoxib</a:t>
            </a:r>
            <a:r>
              <a:rPr lang="en-GB" sz="1400" dirty="0"/>
              <a:t> + </a:t>
            </a:r>
            <a:r>
              <a:rPr lang="en-GB" sz="1400" dirty="0" err="1"/>
              <a:t>erlotinib</a:t>
            </a:r>
            <a:r>
              <a:rPr lang="en-GB" sz="1400" dirty="0"/>
              <a:t> in patients with advanced NSCLC using </a:t>
            </a:r>
            <a:br>
              <a:rPr lang="en-GB" sz="1400" dirty="0"/>
            </a:br>
            <a:r>
              <a:rPr lang="en-GB" sz="1400" dirty="0"/>
              <a:t>PGE-M decreases to select patients for inclusion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Study type/design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Randomized, placebo-controlled, Phase II study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Eligible patients: Stage IIIB/IV NSCLC, failure of </a:t>
            </a:r>
            <a:r>
              <a:rPr lang="en-GB" sz="1400" dirty="0">
                <a:sym typeface="Symbol"/>
              </a:rPr>
              <a:t>1 </a:t>
            </a:r>
            <a:r>
              <a:rPr lang="en-GB" sz="1400" dirty="0"/>
              <a:t>platinum-based chemotherapy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Patients were pre-selected based on a 50% decrease in PGE-M during a 5-day run-in period of </a:t>
            </a:r>
            <a:r>
              <a:rPr lang="en-GB" sz="1400" dirty="0" err="1"/>
              <a:t>aproxicib</a:t>
            </a:r>
            <a:r>
              <a:rPr lang="en-GB" sz="1400" dirty="0"/>
              <a:t> therapy – eligible patients were then randomized 2:1 to receive or </a:t>
            </a:r>
            <a:r>
              <a:rPr lang="en-GB" sz="1400" dirty="0" err="1"/>
              <a:t>erlotinib</a:t>
            </a:r>
            <a:r>
              <a:rPr lang="en-GB" sz="1400" dirty="0"/>
              <a:t> 150 mg/day + either </a:t>
            </a:r>
            <a:r>
              <a:rPr lang="en-GB" sz="1400" dirty="0" err="1"/>
              <a:t>apricoxib</a:t>
            </a:r>
            <a:r>
              <a:rPr lang="en-GB" sz="1400" dirty="0"/>
              <a:t> 400 mg/day or placebo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Primary endpoint: TTP; secondary endpoints: ORR, DCR, OS, safety and tolerability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Key results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176 patients entered the run-in phase and 120 (73%) were randomized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Patient demographics: 67 male, age 36-87 yrs, 95% ECOG PS 0/1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No difference in TTP between the treatment groups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At </a:t>
            </a:r>
            <a:r>
              <a:rPr lang="en-GB" sz="1400" dirty="0">
                <a:sym typeface="Symbol"/>
              </a:rPr>
              <a:t>1yr follow-up, there was a trend in favour of </a:t>
            </a:r>
            <a:r>
              <a:rPr lang="en-GB" sz="1400" dirty="0" err="1">
                <a:sym typeface="Symbol"/>
              </a:rPr>
              <a:t>aprixicob</a:t>
            </a:r>
            <a:r>
              <a:rPr lang="en-GB" sz="1400" dirty="0">
                <a:sym typeface="Symbol"/>
              </a:rPr>
              <a:t> for OS (40% </a:t>
            </a:r>
            <a:r>
              <a:rPr lang="en-GB" sz="1400" dirty="0" err="1">
                <a:sym typeface="Symbol"/>
              </a:rPr>
              <a:t>vs</a:t>
            </a:r>
            <a:r>
              <a:rPr lang="en-GB" sz="1400" dirty="0">
                <a:sym typeface="Symbol"/>
              </a:rPr>
              <a:t> 32%, p=0.44)</a:t>
            </a:r>
            <a:endParaRPr lang="en-GB" sz="1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Pre-specified analysis (age): DCR: 60 </a:t>
            </a:r>
            <a:r>
              <a:rPr lang="en-GB" sz="1400" dirty="0" err="1"/>
              <a:t>vs</a:t>
            </a:r>
            <a:r>
              <a:rPr lang="en-GB" sz="1400" dirty="0"/>
              <a:t> 35% (p=0.018), median TTP: 2.7 </a:t>
            </a:r>
            <a:r>
              <a:rPr lang="en-GB" sz="1400" dirty="0" err="1"/>
              <a:t>vs</a:t>
            </a:r>
            <a:r>
              <a:rPr lang="en-GB" sz="1400" dirty="0"/>
              <a:t> 1.4 months (p=0.018),  median OS: 8.5 </a:t>
            </a:r>
            <a:r>
              <a:rPr lang="en-GB" sz="1400" dirty="0" err="1"/>
              <a:t>vs</a:t>
            </a:r>
            <a:r>
              <a:rPr lang="en-GB" sz="1400" dirty="0"/>
              <a:t> 3.8 months (p=0.025) and 1-year OS: 52 </a:t>
            </a:r>
            <a:r>
              <a:rPr lang="en-GB" sz="1400" dirty="0" err="1"/>
              <a:t>vs</a:t>
            </a:r>
            <a:r>
              <a:rPr lang="en-GB" sz="1400" dirty="0"/>
              <a:t> 22% (p=0.03)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Most common AEs (any grade): diarrhoea 53 </a:t>
            </a:r>
            <a:r>
              <a:rPr lang="en-GB" sz="1400" dirty="0" err="1"/>
              <a:t>vs</a:t>
            </a:r>
            <a:r>
              <a:rPr lang="en-GB" sz="1400" dirty="0"/>
              <a:t> 60%, rash 71 </a:t>
            </a:r>
            <a:r>
              <a:rPr lang="en-GB" sz="1400" dirty="0" err="1"/>
              <a:t>vs</a:t>
            </a:r>
            <a:r>
              <a:rPr lang="en-GB" sz="1400" dirty="0"/>
              <a:t> 81%, fatigue 42 </a:t>
            </a:r>
            <a:r>
              <a:rPr lang="en-GB" sz="1400" dirty="0" err="1"/>
              <a:t>vs</a:t>
            </a:r>
            <a:r>
              <a:rPr lang="en-GB" sz="1400" dirty="0"/>
              <a:t> 29%,</a:t>
            </a:r>
            <a:br>
              <a:rPr lang="en-GB" sz="1400" dirty="0"/>
            </a:br>
            <a:r>
              <a:rPr lang="en-GB" sz="1400" dirty="0"/>
              <a:t>nausea 35 </a:t>
            </a:r>
            <a:r>
              <a:rPr lang="en-GB" sz="1400" dirty="0" err="1"/>
              <a:t>vs</a:t>
            </a:r>
            <a:r>
              <a:rPr lang="en-GB" sz="1400" dirty="0"/>
              <a:t> 28%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More patients receiving </a:t>
            </a:r>
            <a:r>
              <a:rPr lang="en-GB" sz="1400" dirty="0" err="1"/>
              <a:t>apricoxib</a:t>
            </a:r>
            <a:r>
              <a:rPr lang="en-GB" sz="1400" dirty="0"/>
              <a:t> discontinued due to AEs (21% </a:t>
            </a:r>
            <a:r>
              <a:rPr lang="en-GB" sz="1400" dirty="0" err="1"/>
              <a:t>vs</a:t>
            </a:r>
            <a:r>
              <a:rPr lang="en-GB" sz="1400" dirty="0"/>
              <a:t> 7%)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Key conclusions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This is the first randomized, placebo-controlled study to demonstrate clinical benefit in a biomarker-selected population in NSCLC using PGE-M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Although there was no benefit in the overall ITT population, DCR, TTP and OS were significantly improved with </a:t>
            </a:r>
            <a:r>
              <a:rPr lang="en-GB" sz="1400" dirty="0" err="1"/>
              <a:t>apricoxib</a:t>
            </a:r>
            <a:r>
              <a:rPr lang="en-GB" sz="1400" dirty="0"/>
              <a:t> + </a:t>
            </a:r>
            <a:r>
              <a:rPr lang="en-GB" sz="1400" dirty="0" err="1"/>
              <a:t>erlotinib</a:t>
            </a:r>
            <a:r>
              <a:rPr lang="en-GB" sz="1400" dirty="0"/>
              <a:t> in patients aged ≤65 years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400" dirty="0"/>
              <a:t>A Phase III study is planned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Gitlitz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O19.01)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PGE-M is a urinary marker for </a:t>
            </a:r>
            <a:r>
              <a:rPr lang="en-GB" dirty="0" err="1"/>
              <a:t>tumoural</a:t>
            </a:r>
            <a:r>
              <a:rPr lang="en-GB" dirty="0"/>
              <a:t> COX-2 activity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#PRS.1: Genomic characterization and targeted therapeutics in </a:t>
            </a:r>
            <a:r>
              <a:rPr lang="en-GB" dirty="0" err="1"/>
              <a:t>squamous</a:t>
            </a:r>
            <a:r>
              <a:rPr lang="en-GB" dirty="0"/>
              <a:t> cell lung cancer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 </a:t>
            </a:r>
            <a:r>
              <a:rPr lang="en-GB" dirty="0" err="1"/>
              <a:t>Hammerman</a:t>
            </a:r>
            <a:r>
              <a:rPr lang="en-GB" dirty="0"/>
              <a:t> et al</a:t>
            </a:r>
          </a:p>
          <a:p>
            <a:r>
              <a:rPr lang="en-GB" i="1" dirty="0"/>
              <a:t>Dana Farber Cancer Institute, USA</a:t>
            </a:r>
          </a:p>
        </p:txBody>
      </p:sp>
    </p:spTree>
    <p:extLst>
      <p:ext uri="{BB962C8B-B14F-4D97-AF65-F5344CB8AC3E}">
        <p14:creationId xmlns:p14="http://schemas.microsoft.com/office/powerpoint/2010/main" val="392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Genomic profiling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HGP </a:t>
            </a:r>
          </a:p>
          <a:p>
            <a:pPr lvl="1"/>
            <a:r>
              <a:rPr lang="en-GB" sz="1800" dirty="0"/>
              <a:t>13-year project completed in 2003</a:t>
            </a:r>
          </a:p>
          <a:p>
            <a:pPr lvl="1">
              <a:spcAft>
                <a:spcPts val="1200"/>
              </a:spcAft>
            </a:pPr>
            <a:r>
              <a:rPr lang="en-GB" sz="1800" dirty="0"/>
              <a:t>Aim was to map all of the genes of the human genome</a:t>
            </a:r>
          </a:p>
          <a:p>
            <a:r>
              <a:rPr lang="en-GB" sz="1800" dirty="0"/>
              <a:t>TCGA </a:t>
            </a:r>
          </a:p>
          <a:p>
            <a:pPr lvl="1"/>
            <a:r>
              <a:rPr lang="en-GB" sz="1800" dirty="0"/>
              <a:t>Initiated in 2005</a:t>
            </a:r>
          </a:p>
          <a:p>
            <a:pPr lvl="1">
              <a:spcAft>
                <a:spcPts val="1200"/>
              </a:spcAft>
            </a:pPr>
            <a:r>
              <a:rPr lang="en-GB" sz="1800" dirty="0"/>
              <a:t>Aim is to catalogue genetic mutations responsible for cancer</a:t>
            </a:r>
          </a:p>
          <a:p>
            <a:pPr>
              <a:spcAft>
                <a:spcPts val="1200"/>
              </a:spcAft>
            </a:pPr>
            <a:r>
              <a:rPr lang="en-GB" sz="1800" dirty="0"/>
              <a:t>In 2009, the NIH announced that it was investing $275 million into TCGA to chart the genomic changes involved in more that 20 cancer types</a:t>
            </a:r>
          </a:p>
          <a:p>
            <a:r>
              <a:rPr lang="en-GB" sz="1800" dirty="0"/>
              <a:t>ICGC</a:t>
            </a:r>
          </a:p>
          <a:p>
            <a:pPr lvl="1"/>
            <a:r>
              <a:rPr lang="en-GB" sz="1800" dirty="0"/>
              <a:t>Launched in 2008 to coordinate large-scale cancer genome studies in tumours from 50 different cancer types</a:t>
            </a:r>
          </a:p>
          <a:p>
            <a:pPr lvl="1"/>
            <a:r>
              <a:rPr lang="en-GB" sz="1800" dirty="0"/>
              <a:t>11 countries have signed on to sequence  DNA from 500 tumour samples for &gt;20 cancer types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3865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Hammerman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PRS.1)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6067926"/>
            <a:ext cx="4461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HGP, Human Genome Project;  TCGA, The Cancer Genome Atlas ; NIH, National Institute for Health; ICGC, International Cancer Genome Consortium</a:t>
            </a:r>
          </a:p>
        </p:txBody>
      </p:sp>
    </p:spTree>
    <p:extLst>
      <p:ext uri="{BB962C8B-B14F-4D97-AF65-F5344CB8AC3E}">
        <p14:creationId xmlns:p14="http://schemas.microsoft.com/office/powerpoint/2010/main" val="90120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4267198" y="3581400"/>
            <a:ext cx="609602" cy="243520"/>
          </a:xfrm>
          <a:prstGeom prst="downArrow">
            <a:avLst>
              <a:gd name="adj1" fmla="val 50000"/>
              <a:gd name="adj2" fmla="val 62639"/>
            </a:avLst>
          </a:prstGeom>
          <a:gradFill>
            <a:gsLst>
              <a:gs pos="0">
                <a:schemeClr val="tx1">
                  <a:alpha val="51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Oncology questions answerable by genomic profiling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4525" y="1295400"/>
            <a:ext cx="5295900" cy="2296672"/>
          </a:xfrm>
          <a:prstGeom prst="roundRect">
            <a:avLst>
              <a:gd name="adj" fmla="val 5893"/>
            </a:avLst>
          </a:prstGeom>
          <a:solidFill>
            <a:schemeClr val="tx2"/>
          </a:solidFill>
        </p:spPr>
        <p:txBody>
          <a:bodyPr lIns="91440" rIns="45720" anchor="ctr"/>
          <a:lstStyle/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Linkage and association (GWAS)</a:t>
            </a:r>
          </a:p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DNA copy number and LOH (gains and losses)</a:t>
            </a:r>
          </a:p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Mutation analysis</a:t>
            </a:r>
          </a:p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Expression and alternative splicing</a:t>
            </a:r>
          </a:p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Methylation changes</a:t>
            </a:r>
          </a:p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Transcription factor binding</a:t>
            </a:r>
          </a:p>
          <a:p>
            <a:pPr>
              <a:buClr>
                <a:srgbClr val="03469C"/>
              </a:buClr>
            </a:pPr>
            <a:r>
              <a:rPr lang="en-GB" sz="1800" dirty="0">
                <a:solidFill>
                  <a:srgbClr val="03469C"/>
                </a:solidFill>
              </a:rPr>
              <a:t>Chromatin regulation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65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Hammerman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PRS.1)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1914525" y="3847086"/>
            <a:ext cx="5295900" cy="1134622"/>
          </a:xfrm>
          <a:prstGeom prst="roundRect">
            <a:avLst>
              <a:gd name="adj" fmla="val 961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3469C"/>
              </a:buClr>
              <a:buNone/>
            </a:pPr>
            <a:r>
              <a:rPr lang="en-GB" sz="1800" b="1" dirty="0"/>
              <a:t>Discovery and validation</a:t>
            </a:r>
          </a:p>
          <a:p>
            <a:pPr>
              <a:buClr>
                <a:schemeClr val="tx1"/>
              </a:buClr>
            </a:pPr>
            <a:r>
              <a:rPr lang="en-GB" sz="1800" dirty="0"/>
              <a:t>Biomarkers – diagnosis and therapeutics</a:t>
            </a:r>
          </a:p>
          <a:p>
            <a:pPr>
              <a:buClr>
                <a:schemeClr val="tx1"/>
              </a:buClr>
            </a:pPr>
            <a:r>
              <a:rPr lang="en-GB" sz="1800" dirty="0" err="1"/>
              <a:t>Pathogenetic</a:t>
            </a:r>
            <a:r>
              <a:rPr lang="en-GB" sz="1800" dirty="0"/>
              <a:t> mechanisms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1914525" y="5236722"/>
            <a:ext cx="5295900" cy="1134622"/>
          </a:xfrm>
          <a:prstGeom prst="roundRect">
            <a:avLst>
              <a:gd name="adj" fmla="val 11145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3469C"/>
              </a:buClr>
              <a:buNone/>
            </a:pPr>
            <a:r>
              <a:rPr lang="en-GB" sz="1800" b="1" dirty="0"/>
              <a:t>Clinic translation</a:t>
            </a:r>
          </a:p>
          <a:p>
            <a:pPr>
              <a:buClr>
                <a:schemeClr val="tx1"/>
              </a:buClr>
            </a:pPr>
            <a:r>
              <a:rPr lang="en-GB" sz="1800" dirty="0"/>
              <a:t>Prognostic classification</a:t>
            </a:r>
          </a:p>
          <a:p>
            <a:pPr>
              <a:buClr>
                <a:schemeClr val="tx1"/>
              </a:buClr>
            </a:pPr>
            <a:r>
              <a:rPr lang="en-GB" sz="1800" dirty="0"/>
              <a:t>Prediction of therapeutic response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267198" y="4981708"/>
            <a:ext cx="609602" cy="243520"/>
          </a:xfrm>
          <a:prstGeom prst="downArrow">
            <a:avLst>
              <a:gd name="adj1" fmla="val 50000"/>
              <a:gd name="adj2" fmla="val 62639"/>
            </a:avLst>
          </a:prstGeom>
          <a:gradFill>
            <a:gsLst>
              <a:gs pos="0">
                <a:schemeClr val="tx1">
                  <a:alpha val="51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4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Genomic profiling: </a:t>
            </a:r>
            <a:r>
              <a:rPr lang="en-GB" dirty="0" err="1"/>
              <a:t>Circos</a:t>
            </a:r>
            <a:r>
              <a:rPr lang="en-GB" dirty="0"/>
              <a:t> plots</a:t>
            </a:r>
            <a:r>
              <a:rPr lang="en-GB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4457700" cy="1651000"/>
          </a:xfrm>
        </p:spPr>
        <p:txBody>
          <a:bodyPr/>
          <a:lstStyle/>
          <a:p>
            <a:r>
              <a:rPr lang="en-GB" dirty="0"/>
              <a:t>Identify mutations in a genome</a:t>
            </a:r>
          </a:p>
          <a:p>
            <a:pPr lvl="1"/>
            <a:r>
              <a:rPr lang="en-GB" dirty="0"/>
              <a:t>Outer ring = chromosomes</a:t>
            </a:r>
          </a:p>
          <a:p>
            <a:pPr lvl="1"/>
            <a:r>
              <a:rPr lang="en-GB" dirty="0"/>
              <a:t>Inner ring = locations of different types of mutations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77" y="1444589"/>
            <a:ext cx="4038600" cy="4725782"/>
          </a:xfrm>
          <a:prstGeom prst="roundRect">
            <a:avLst>
              <a:gd name="adj" fmla="val 46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3865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Hammerman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PRS.1)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1. Ledford H. Nature 2010</a:t>
            </a:r>
          </a:p>
        </p:txBody>
      </p:sp>
    </p:spTree>
    <p:extLst>
      <p:ext uri="{BB962C8B-B14F-4D97-AF65-F5344CB8AC3E}">
        <p14:creationId xmlns:p14="http://schemas.microsoft.com/office/powerpoint/2010/main" val="334478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Genomic profiling in oncology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7775"/>
            <a:ext cx="4267200" cy="1495425"/>
          </a:xfrm>
        </p:spPr>
        <p:txBody>
          <a:bodyPr/>
          <a:lstStyle/>
          <a:p>
            <a:r>
              <a:rPr lang="en-GB" sz="1600" dirty="0"/>
              <a:t>1st NSCLC tumour genome</a:t>
            </a:r>
            <a:r>
              <a:rPr lang="en-GB" sz="1600" baseline="30000" dirty="0"/>
              <a:t>1</a:t>
            </a:r>
          </a:p>
          <a:p>
            <a:pPr lvl="1"/>
            <a:r>
              <a:rPr lang="en-GB" sz="1600" dirty="0"/>
              <a:t>50,675 somatic  SNVs</a:t>
            </a:r>
          </a:p>
          <a:p>
            <a:pPr lvl="1"/>
            <a:r>
              <a:rPr lang="en-GB" sz="1600" dirty="0"/>
              <a:t>530 coding mutations</a:t>
            </a:r>
          </a:p>
          <a:p>
            <a:pPr lvl="1"/>
            <a:r>
              <a:rPr lang="en-GB" sz="1600" dirty="0"/>
              <a:t>43 structural variations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1247775"/>
            <a:ext cx="4267200" cy="1495425"/>
          </a:xfrm>
        </p:spPr>
        <p:txBody>
          <a:bodyPr/>
          <a:lstStyle/>
          <a:p>
            <a:pPr lvl="0"/>
            <a:r>
              <a:rPr lang="en-GB" sz="1600" dirty="0"/>
              <a:t>1st SCLC cell line (NCI-H209) genome</a:t>
            </a:r>
            <a:r>
              <a:rPr lang="en-GB" sz="1600" baseline="30000" dirty="0"/>
              <a:t>2</a:t>
            </a:r>
          </a:p>
          <a:p>
            <a:pPr lvl="1"/>
            <a:r>
              <a:rPr lang="en-GB" sz="1600" dirty="0"/>
              <a:t>22,910 somatic SNVs</a:t>
            </a:r>
          </a:p>
          <a:p>
            <a:pPr lvl="1"/>
            <a:r>
              <a:rPr lang="en-GB" sz="1600" dirty="0"/>
              <a:t>134 coding mutations</a:t>
            </a:r>
          </a:p>
          <a:p>
            <a:pPr lvl="1"/>
            <a:r>
              <a:rPr lang="en-GB" sz="1600" dirty="0"/>
              <a:t>58 structural variations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17139" y="6225802"/>
            <a:ext cx="2336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SNV, single nucleotide variants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865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Hammerman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PRS.1)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1. </a:t>
            </a:r>
            <a:r>
              <a:rPr lang="fr-FR" sz="1200" dirty="0"/>
              <a:t>Lee et. Nature 2010; 2. </a:t>
            </a:r>
            <a:r>
              <a:rPr lang="fr-FR" sz="1200" dirty="0" err="1"/>
              <a:t>Pleasance</a:t>
            </a:r>
            <a:r>
              <a:rPr lang="fr-FR" sz="1200" dirty="0"/>
              <a:t> et al. Nature 2010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"/>
          <a:stretch/>
        </p:blipFill>
        <p:spPr>
          <a:xfrm>
            <a:off x="457200" y="2590800"/>
            <a:ext cx="3717961" cy="3600818"/>
          </a:xfrm>
          <a:prstGeom prst="roundRect">
            <a:avLst>
              <a:gd name="adj" fmla="val 41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682368" cy="3610342"/>
          </a:xfrm>
          <a:prstGeom prst="roundRect">
            <a:avLst>
              <a:gd name="adj" fmla="val 44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970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Value of genomic profiling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8250"/>
            <a:ext cx="8686800" cy="2032000"/>
          </a:xfrm>
        </p:spPr>
        <p:txBody>
          <a:bodyPr/>
          <a:lstStyle/>
          <a:p>
            <a:r>
              <a:rPr lang="en-GB" sz="1600" dirty="0"/>
              <a:t>Helps to define direct drug targets, identify pathways, identify tobacco signatures, direct the creation of animal models,  develop chemical screens, and guide the design </a:t>
            </a:r>
            <a:r>
              <a:rPr lang="en-GB" sz="1600"/>
              <a:t>of human</a:t>
            </a:r>
            <a:br>
              <a:rPr lang="en-GB" sz="1600"/>
            </a:br>
            <a:r>
              <a:rPr lang="en-GB" sz="1600"/>
              <a:t>clinical </a:t>
            </a:r>
            <a:r>
              <a:rPr lang="en-GB" sz="1600" dirty="0"/>
              <a:t>trials</a:t>
            </a:r>
          </a:p>
          <a:p>
            <a:r>
              <a:rPr lang="en-GB" sz="1600" b="1" dirty="0"/>
              <a:t>BUT</a:t>
            </a:r>
            <a:r>
              <a:rPr lang="en-GB" sz="1600" dirty="0"/>
              <a:t> ~100,000 somatic mutations from cancer genomes have been reported since the first somatic mutation was found in HRAS</a:t>
            </a:r>
            <a:r>
              <a:rPr lang="en-GB" sz="1600" baseline="30000" dirty="0"/>
              <a:t>1</a:t>
            </a:r>
          </a:p>
          <a:p>
            <a:r>
              <a:rPr lang="en-GB" sz="1600" b="1" dirty="0"/>
              <a:t>AND</a:t>
            </a:r>
            <a:r>
              <a:rPr lang="en-GB" sz="1600" dirty="0"/>
              <a:t> different types of mutations: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865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Hammerman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PRS.1)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1. Stratton MR et al. Nature 2009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895" y="2971086"/>
            <a:ext cx="797013" cy="430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Fertilized </a:t>
            </a:r>
            <a:br>
              <a:rPr lang="en-GB" sz="1100" dirty="0"/>
            </a:br>
            <a:r>
              <a:rPr lang="en-GB" sz="1100" dirty="0"/>
              <a:t>egg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4146" y="3140363"/>
            <a:ext cx="787395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Gestation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2341" y="3140363"/>
            <a:ext cx="638315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Infancy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8453" y="3140363"/>
            <a:ext cx="822661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Childhood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832" y="3140363"/>
            <a:ext cx="821058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Adulthood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46923" y="2971086"/>
            <a:ext cx="915635" cy="430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Early clonal</a:t>
            </a:r>
            <a:br>
              <a:rPr lang="en-GB" sz="1100" dirty="0"/>
            </a:br>
            <a:r>
              <a:rPr lang="en-GB" sz="1100" dirty="0"/>
              <a:t>expansion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3987" y="2971086"/>
            <a:ext cx="625491" cy="430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Benign</a:t>
            </a:r>
            <a:br>
              <a:rPr lang="en-GB" sz="1100" dirty="0"/>
            </a:br>
            <a:r>
              <a:rPr lang="en-GB" sz="1100" dirty="0"/>
              <a:t>tumour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92748" y="2801809"/>
            <a:ext cx="734496" cy="6001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Early</a:t>
            </a:r>
            <a:br>
              <a:rPr lang="en-GB" sz="1100" dirty="0"/>
            </a:br>
            <a:r>
              <a:rPr lang="en-GB" sz="1100" dirty="0"/>
              <a:t> invasive</a:t>
            </a:r>
            <a:br>
              <a:rPr lang="en-GB" sz="1100" dirty="0"/>
            </a:br>
            <a:r>
              <a:rPr lang="en-GB" sz="1100" dirty="0"/>
              <a:t>cancer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2815" y="2801809"/>
            <a:ext cx="734496" cy="6001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Late</a:t>
            </a:r>
            <a:br>
              <a:rPr lang="en-GB" sz="1100" dirty="0"/>
            </a:br>
            <a:r>
              <a:rPr lang="en-GB" sz="1100" dirty="0"/>
              <a:t> invasive</a:t>
            </a:r>
            <a:br>
              <a:rPr lang="en-GB" sz="1100" dirty="0"/>
            </a:br>
            <a:r>
              <a:rPr lang="en-GB" sz="1100" dirty="0"/>
              <a:t>cancer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8854" y="2801809"/>
            <a:ext cx="1156086" cy="6001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100" dirty="0"/>
              <a:t>Chemotherapy-</a:t>
            </a:r>
            <a:br>
              <a:rPr lang="en-GB" sz="1100" dirty="0"/>
            </a:br>
            <a:r>
              <a:rPr lang="en-GB" sz="1100" dirty="0"/>
              <a:t>resistant</a:t>
            </a:r>
            <a:br>
              <a:rPr lang="en-GB" sz="1100" dirty="0"/>
            </a:br>
            <a:r>
              <a:rPr lang="en-GB" sz="1100" dirty="0"/>
              <a:t>recurrence</a:t>
            </a:r>
          </a:p>
        </p:txBody>
      </p:sp>
      <p:pic>
        <p:nvPicPr>
          <p:cNvPr id="1028" name="Picture 4" descr="C:\Users\Anthony Paisley\Documents\Work\Springer\2011\Work for Philippa and Alison 04.07.2011\Files\Graphi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3" y="3436157"/>
            <a:ext cx="8580438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/>
          <p:cNvSpPr/>
          <p:nvPr/>
        </p:nvSpPr>
        <p:spPr>
          <a:xfrm>
            <a:off x="914400" y="4274357"/>
            <a:ext cx="7922941" cy="10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Rectangle 36"/>
          <p:cNvSpPr/>
          <p:nvPr/>
        </p:nvSpPr>
        <p:spPr>
          <a:xfrm>
            <a:off x="2971800" y="4534529"/>
            <a:ext cx="5865541" cy="1050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Rectangle 37"/>
          <p:cNvSpPr/>
          <p:nvPr/>
        </p:nvSpPr>
        <p:spPr>
          <a:xfrm>
            <a:off x="8191500" y="5054873"/>
            <a:ext cx="645841" cy="105042"/>
          </a:xfrm>
          <a:prstGeom prst="rect">
            <a:avLst/>
          </a:prstGeom>
          <a:solidFill>
            <a:srgbClr val="4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9" name="Rectangle 38"/>
          <p:cNvSpPr/>
          <p:nvPr/>
        </p:nvSpPr>
        <p:spPr>
          <a:xfrm>
            <a:off x="5715000" y="4794701"/>
            <a:ext cx="3122341" cy="105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1" name="TextBox 40"/>
          <p:cNvSpPr txBox="1"/>
          <p:nvPr/>
        </p:nvSpPr>
        <p:spPr>
          <a:xfrm>
            <a:off x="167974" y="4145723"/>
            <a:ext cx="883575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200" dirty="0"/>
              <a:t>Intrinsic</a:t>
            </a:r>
            <a:br>
              <a:rPr lang="en-GB" sz="1200" dirty="0"/>
            </a:br>
            <a:r>
              <a:rPr lang="en-GB" sz="1200" dirty="0"/>
              <a:t>mutation</a:t>
            </a:r>
            <a:br>
              <a:rPr lang="en-GB" sz="1200" dirty="0"/>
            </a:br>
            <a:r>
              <a:rPr lang="en-GB" sz="1200" dirty="0"/>
              <a:t>processes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90530" y="4425024"/>
            <a:ext cx="150554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200" dirty="0"/>
              <a:t>Environmental and </a:t>
            </a:r>
            <a:br>
              <a:rPr lang="en-GB" sz="1200" dirty="0"/>
            </a:br>
            <a:r>
              <a:rPr lang="en-GB" sz="1200" dirty="0"/>
              <a:t>lifestyle exposures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1546" y="4711389"/>
            <a:ext cx="89960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200" dirty="0" err="1"/>
              <a:t>Mutator</a:t>
            </a:r>
            <a:br>
              <a:rPr lang="en-GB" sz="1200" dirty="0"/>
            </a:br>
            <a:r>
              <a:rPr lang="en-GB" sz="1200" dirty="0"/>
              <a:t>phenotype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84762" y="4955017"/>
            <a:ext cx="118974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200" dirty="0"/>
              <a:t>Chemotherapy</a:t>
            </a:r>
          </a:p>
        </p:txBody>
      </p:sp>
      <p:cxnSp>
        <p:nvCxnSpPr>
          <p:cNvPr id="1029" name="Straight Arrow Connector 1028"/>
          <p:cNvCxnSpPr/>
          <p:nvPr/>
        </p:nvCxnSpPr>
        <p:spPr>
          <a:xfrm>
            <a:off x="956416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64141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741329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31962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11605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393692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6946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35875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994540" y="3759213"/>
            <a:ext cx="16094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228600" y="5808292"/>
            <a:ext cx="4257947" cy="229374"/>
          </a:xfrm>
          <a:prstGeom prst="rightArrow">
            <a:avLst>
              <a:gd name="adj1" fmla="val 50001"/>
              <a:gd name="adj2" fmla="val 72917"/>
            </a:avLst>
          </a:prstGeom>
          <a:solidFill>
            <a:srgbClr val="7F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6" name="Right Arrow 55"/>
          <p:cNvSpPr/>
          <p:nvPr/>
        </p:nvSpPr>
        <p:spPr>
          <a:xfrm>
            <a:off x="4595676" y="5808292"/>
            <a:ext cx="4257947" cy="229374"/>
          </a:xfrm>
          <a:prstGeom prst="rightArrow">
            <a:avLst>
              <a:gd name="adj1" fmla="val 50001"/>
              <a:gd name="adj2" fmla="val 72917"/>
            </a:avLst>
          </a:prstGeom>
          <a:gradFill flip="none" rotWithShape="1">
            <a:gsLst>
              <a:gs pos="0">
                <a:srgbClr val="C69C73">
                  <a:alpha val="50980"/>
                </a:srgbClr>
              </a:gs>
              <a:gs pos="100000">
                <a:srgbClr val="3121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1008489" y="6047601"/>
            <a:ext cx="3381054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200" dirty="0"/>
              <a:t>10s–1,000s of mitoses depending on the organ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98762" y="5973319"/>
            <a:ext cx="187102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200" dirty="0"/>
              <a:t>10s–100s of mitoses </a:t>
            </a:r>
            <a:br>
              <a:rPr lang="en-GB" sz="1200" dirty="0"/>
            </a:br>
            <a:r>
              <a:rPr lang="en-GB" sz="1200" dirty="0"/>
              <a:t>depending on the cancer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3409" y="5973319"/>
            <a:ext cx="171072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200" dirty="0"/>
              <a:t>10s–100,000s or more</a:t>
            </a:r>
            <a:br>
              <a:rPr lang="en-GB" sz="1200" dirty="0"/>
            </a:br>
            <a:r>
              <a:rPr lang="en-GB" sz="1200" dirty="0"/>
              <a:t>passenger mutations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06610" y="5393108"/>
            <a:ext cx="127631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1200" dirty="0"/>
              <a:t>1–10 of more</a:t>
            </a:r>
            <a:br>
              <a:rPr lang="en-GB" sz="1200" dirty="0"/>
            </a:br>
            <a:r>
              <a:rPr lang="en-GB" sz="1200" dirty="0"/>
              <a:t>driver mutations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4615" y="5035944"/>
            <a:ext cx="2369559" cy="65146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Aft>
                <a:spcPts val="200"/>
              </a:spcAft>
            </a:pPr>
            <a:r>
              <a:rPr lang="en-GB" sz="1100" dirty="0"/>
              <a:t>Passenger mutation</a:t>
            </a:r>
          </a:p>
          <a:p>
            <a:pPr>
              <a:spcAft>
                <a:spcPts val="200"/>
              </a:spcAft>
            </a:pPr>
            <a:r>
              <a:rPr lang="en-GB" sz="1100" dirty="0"/>
              <a:t>Driver mutation</a:t>
            </a:r>
          </a:p>
          <a:p>
            <a:pPr>
              <a:spcAft>
                <a:spcPts val="200"/>
              </a:spcAft>
            </a:pPr>
            <a:r>
              <a:rPr lang="en-GB" sz="1100" dirty="0"/>
              <a:t>Chemotherapy resistance mutation</a:t>
            </a:r>
          </a:p>
        </p:txBody>
      </p:sp>
      <p:sp>
        <p:nvSpPr>
          <p:cNvPr id="1030" name="Oval 1029"/>
          <p:cNvSpPr/>
          <p:nvPr/>
        </p:nvSpPr>
        <p:spPr>
          <a:xfrm>
            <a:off x="252658" y="5084402"/>
            <a:ext cx="96008" cy="96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5-Point Star 62"/>
          <p:cNvSpPr/>
          <p:nvPr/>
        </p:nvSpPr>
        <p:spPr>
          <a:xfrm>
            <a:off x="238125" y="5285082"/>
            <a:ext cx="125075" cy="1250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Isosceles Triangle 63"/>
          <p:cNvSpPr/>
          <p:nvPr/>
        </p:nvSpPr>
        <p:spPr>
          <a:xfrm>
            <a:off x="252658" y="5508087"/>
            <a:ext cx="96008" cy="9600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of genomic alterations in lung ADC </a:t>
            </a:r>
            <a:br>
              <a:rPr lang="en-GB" dirty="0"/>
            </a:br>
            <a:r>
              <a:rPr lang="en-GB" dirty="0"/>
              <a:t>has led to important therapeutic advances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5575" y="64286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P </a:t>
            </a:r>
            <a:r>
              <a:rPr lang="en-GB" sz="1200" dirty="0" err="1"/>
              <a:t>Hammerman</a:t>
            </a:r>
            <a:r>
              <a:rPr lang="en-GB" sz="1200" dirty="0"/>
              <a:t> introduction to the Plenary Presidential Symposium, WCLC 2011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53641" r="451" b="1420"/>
          <a:stretch/>
        </p:blipFill>
        <p:spPr>
          <a:xfrm>
            <a:off x="5622924" y="3835117"/>
            <a:ext cx="2387601" cy="2197101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197257" y="1981200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Approximately 50% of lung</a:t>
            </a:r>
            <a:br>
              <a:rPr lang="en-GB" dirty="0"/>
            </a:br>
            <a:r>
              <a:rPr lang="en-GB" dirty="0"/>
              <a:t>adenocarcinomas have an</a:t>
            </a:r>
            <a:br>
              <a:rPr lang="en-GB" dirty="0"/>
            </a:br>
            <a:r>
              <a:rPr lang="en-GB" dirty="0"/>
              <a:t>identifiable driving oncogene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53641" r="59183" b="1420"/>
          <a:stretch/>
        </p:blipFill>
        <p:spPr>
          <a:xfrm>
            <a:off x="895350" y="3835117"/>
            <a:ext cx="2366962" cy="2197101"/>
          </a:xfrm>
          <a:prstGeom prst="rect">
            <a:avLst/>
          </a:prstGeom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390900" y="4933667"/>
            <a:ext cx="21145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2875" y="456461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Gefitinib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7589" y="604174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January 2002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5482" y="6041743"/>
            <a:ext cx="15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October 2004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36758134"/>
              </p:ext>
            </p:extLst>
          </p:nvPr>
        </p:nvGraphicFramePr>
        <p:xfrm>
          <a:off x="304799" y="1295400"/>
          <a:ext cx="4688651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rved Right Arrow 17"/>
          <p:cNvSpPr/>
          <p:nvPr/>
        </p:nvSpPr>
        <p:spPr>
          <a:xfrm>
            <a:off x="228600" y="2667000"/>
            <a:ext cx="381000" cy="152400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2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Genomic alterations in squamous-cell lung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4343400" cy="4470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No </a:t>
            </a:r>
            <a:r>
              <a:rPr lang="en-GB" sz="1600" dirty="0" err="1"/>
              <a:t>genomically</a:t>
            </a:r>
            <a:r>
              <a:rPr lang="en-GB" sz="1600" dirty="0"/>
              <a:t>-targeted therapies </a:t>
            </a:r>
            <a:r>
              <a:rPr lang="en-GB" sz="1600"/>
              <a:t>for </a:t>
            </a:r>
            <a:br>
              <a:rPr lang="en-GB" sz="1600"/>
            </a:br>
            <a:r>
              <a:rPr lang="en-GB" sz="1600"/>
              <a:t>lung </a:t>
            </a:r>
            <a:r>
              <a:rPr lang="en-GB" sz="1600" dirty="0"/>
              <a:t>SCC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Few targets identified to date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Two recent reports suggest that FGFR1 amplification is a therapeutic target </a:t>
            </a:r>
            <a:r>
              <a:rPr lang="en-GB" sz="1600"/>
              <a:t>in </a:t>
            </a:r>
            <a:br>
              <a:rPr lang="en-GB" sz="1600"/>
            </a:br>
            <a:r>
              <a:rPr lang="en-GB" sz="1600"/>
              <a:t>lung </a:t>
            </a:r>
            <a:r>
              <a:rPr lang="en-GB" sz="1600" dirty="0"/>
              <a:t>SCC</a:t>
            </a:r>
            <a:r>
              <a:rPr lang="en-GB" sz="1600" baseline="30000" dirty="0"/>
              <a:t>1,2</a:t>
            </a:r>
          </a:p>
          <a:p>
            <a:r>
              <a:rPr lang="en-GB" sz="1600" dirty="0"/>
              <a:t>A detailed genomic analysis of SCCs has identified several new potential therapeutic targets</a:t>
            </a:r>
          </a:p>
          <a:p>
            <a:pPr lvl="1"/>
            <a:r>
              <a:rPr lang="en-GB" sz="1600" dirty="0"/>
              <a:t>Possible to identify potential therapeutic targets in 63% of lung SCCs</a:t>
            </a:r>
          </a:p>
          <a:p>
            <a:pPr lvl="1"/>
            <a:r>
              <a:rPr lang="en-GB" sz="1600" dirty="0"/>
              <a:t>Targets require validation in preclinical models</a:t>
            </a:r>
          </a:p>
          <a:p>
            <a:pPr lvl="1"/>
            <a:r>
              <a:rPr lang="en-GB" sz="1600" dirty="0"/>
              <a:t>FGFR1/2, PIK3CA and DDR2 inhibitor trials are ongoing or planned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5575" y="64286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P </a:t>
            </a:r>
            <a:r>
              <a:rPr lang="en-GB" sz="1200" dirty="0" err="1"/>
              <a:t>Hammerman</a:t>
            </a:r>
            <a:r>
              <a:rPr lang="en-GB" sz="1200" dirty="0"/>
              <a:t> introduction to the Plenary Presidential Symposium, WCLC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700" y="6428601"/>
            <a:ext cx="2820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1. Weiss et al. 2010; 2. </a:t>
            </a:r>
            <a:r>
              <a:rPr lang="en-GB" sz="1200" dirty="0" err="1"/>
              <a:t>Dutt</a:t>
            </a:r>
            <a:r>
              <a:rPr lang="en-GB" sz="1200" dirty="0"/>
              <a:t> et al. 2011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73644" y="1244798"/>
            <a:ext cx="2651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Lung squamous cell carcinoma</a:t>
            </a: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762174225"/>
              </p:ext>
            </p:extLst>
          </p:nvPr>
        </p:nvGraphicFramePr>
        <p:xfrm>
          <a:off x="4226749" y="1524000"/>
          <a:ext cx="468865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39677"/>
              </p:ext>
            </p:extLst>
          </p:nvPr>
        </p:nvGraphicFramePr>
        <p:xfrm>
          <a:off x="4783507" y="3564303"/>
          <a:ext cx="3886201" cy="2830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Gene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Event type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Frequency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FGFR1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20–25%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FGFR2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Mutation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PIK3CA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Mutation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PTEN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Mutation/Deletion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CCND1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CDKN2A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Deletion/Mutation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PDGFRA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Amplification/Mutation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EGFR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MCL1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BRAF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Mutation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DDR2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Mutation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0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ERBB2</a:t>
                      </a:r>
                    </a:p>
                  </a:txBody>
                  <a:tcPr marL="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Amplification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987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#PRS.5: In vivo selection of non-small cell lung cancer patients with activating mutations in the </a:t>
            </a:r>
            <a:r>
              <a:rPr lang="en-GB" dirty="0" err="1"/>
              <a:t>tumor</a:t>
            </a:r>
            <a:r>
              <a:rPr lang="en-GB" dirty="0"/>
              <a:t> epidermal growth factor receptor using [11C]</a:t>
            </a:r>
            <a:r>
              <a:rPr lang="en-GB" dirty="0" err="1"/>
              <a:t>erlotinib</a:t>
            </a:r>
            <a:r>
              <a:rPr lang="en-GB" dirty="0"/>
              <a:t> and positron emission tomography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Bahce</a:t>
            </a:r>
            <a:r>
              <a:rPr lang="en-GB" dirty="0"/>
              <a:t> et al</a:t>
            </a:r>
          </a:p>
          <a:p>
            <a:r>
              <a:rPr lang="en-GB" dirty="0"/>
              <a:t>VU University Medical Centre, The Netherlands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Table of contents</a:t>
            </a: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686800" cy="3619500"/>
          </a:xfrm>
        </p:spPr>
        <p:txBody>
          <a:bodyPr/>
          <a:lstStyle/>
          <a:p>
            <a:pPr marL="179388" indent="-179388" eaLnBrk="1" hangingPunct="1"/>
            <a:r>
              <a:rPr lang="en-GB" sz="2400"/>
              <a:t>Diagnosis</a:t>
            </a:r>
          </a:p>
          <a:p>
            <a:pPr marL="179388" indent="-179388" eaLnBrk="1" hangingPunct="1"/>
            <a:r>
              <a:rPr lang="en-GB" sz="2400"/>
              <a:t>Biomarkers</a:t>
            </a:r>
          </a:p>
          <a:p>
            <a:pPr marL="179388" indent="-179388" eaLnBrk="1" hangingPunct="1"/>
            <a:r>
              <a:rPr lang="en-GB" sz="2400"/>
              <a:t>Early-stage NSCLC</a:t>
            </a:r>
          </a:p>
          <a:p>
            <a:pPr marL="179388" indent="-179388" eaLnBrk="1" hangingPunct="1"/>
            <a:r>
              <a:rPr lang="en-GB" sz="2400"/>
              <a:t>Locally-advanced NSCLC</a:t>
            </a:r>
          </a:p>
          <a:p>
            <a:pPr marL="179388" indent="-179388" eaLnBrk="1" hangingPunct="1"/>
            <a:r>
              <a:rPr lang="en-GB" sz="2400"/>
              <a:t>Metastatic NSCLC</a:t>
            </a:r>
          </a:p>
          <a:p>
            <a:pPr marL="490538" lvl="1" indent="-179388" eaLnBrk="1" hangingPunct="1"/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line</a:t>
            </a:r>
          </a:p>
          <a:p>
            <a:pPr marL="490538" lvl="1" indent="-179388" eaLnBrk="1" hangingPunct="1"/>
            <a:r>
              <a:rPr lang="en-GB"/>
              <a:t>Maintenance</a:t>
            </a:r>
          </a:p>
          <a:p>
            <a:pPr marL="490538" lvl="1" indent="-179388" eaLnBrk="1" hangingPunct="1"/>
            <a:r>
              <a:rPr lang="en-GB"/>
              <a:t>Later lines</a:t>
            </a:r>
          </a:p>
          <a:p>
            <a:pPr marL="490538" lvl="1" indent="-179388" eaLnBrk="1" hangingPunct="1"/>
            <a:r>
              <a:rPr lang="en-GB"/>
              <a:t>Supportive care</a:t>
            </a:r>
          </a:p>
          <a:p>
            <a:pPr marL="490538" lvl="1" indent="-179388" eaLnBrk="1" hangingPunct="1"/>
            <a:r>
              <a:rPr lang="en-GB"/>
              <a:t>Comorbidities</a:t>
            </a:r>
          </a:p>
          <a:p>
            <a:pPr marL="179388" indent="-179388" eaLnBrk="1" hangingPunct="1"/>
            <a:r>
              <a:rPr lang="en-GB" sz="2400"/>
              <a:t>Mesothelioma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/>
              <a:t>Study objective: to determine if [</a:t>
            </a:r>
            <a:r>
              <a:rPr lang="en-GB" baseline="30000" dirty="0"/>
              <a:t>11</a:t>
            </a:r>
            <a:r>
              <a:rPr lang="en-GB" dirty="0"/>
              <a:t>C]</a:t>
            </a:r>
            <a:r>
              <a:rPr lang="en-GB" dirty="0" err="1"/>
              <a:t>erlotinib</a:t>
            </a:r>
            <a:r>
              <a:rPr lang="en-GB" dirty="0"/>
              <a:t> PET can identify EGFR </a:t>
            </a:r>
            <a:r>
              <a:rPr lang="en-GB" dirty="0" err="1"/>
              <a:t>exon</a:t>
            </a:r>
            <a:r>
              <a:rPr lang="en-GB" dirty="0"/>
              <a:t> 19 deletions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Patients: 5 patients with EGFR WT </a:t>
            </a:r>
            <a:r>
              <a:rPr lang="en-GB" dirty="0" err="1"/>
              <a:t>vs</a:t>
            </a:r>
            <a:r>
              <a:rPr lang="en-GB" dirty="0"/>
              <a:t> 5 patients with exon 19 deletions</a:t>
            </a:r>
          </a:p>
          <a:p>
            <a:r>
              <a:rPr lang="en-GB" dirty="0"/>
              <a:t>Endpoints</a:t>
            </a:r>
          </a:p>
          <a:p>
            <a:pPr lvl="1"/>
            <a:r>
              <a:rPr lang="en-GB" dirty="0"/>
              <a:t>Primary: Quantification of tumour trace uptake (and reproducibility), difference in tracer uptake between the groups </a:t>
            </a:r>
          </a:p>
          <a:p>
            <a:pPr lvl="1"/>
            <a:r>
              <a:rPr lang="en-GB" dirty="0"/>
              <a:t>Secondary: Tumour blood perfusion, EGFR protein expression intensity, tumour response to TKI therapy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Bahce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PRS.5)</a:t>
            </a:r>
          </a:p>
        </p:txBody>
      </p:sp>
      <p:grpSp>
        <p:nvGrpSpPr>
          <p:cNvPr id="6" name="Group 1043"/>
          <p:cNvGrpSpPr/>
          <p:nvPr/>
        </p:nvGrpSpPr>
        <p:grpSpPr>
          <a:xfrm>
            <a:off x="187792" y="1907540"/>
            <a:ext cx="8454951" cy="2508086"/>
            <a:chOff x="187792" y="1907540"/>
            <a:chExt cx="8454951" cy="25080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0885" y="24446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03648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91680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91880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0885" y="2581776"/>
              <a:ext cx="3135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500000">
              <a:off x="3635897" y="24446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66034" y="24446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33786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396038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22018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93711" y="2581776"/>
              <a:ext cx="30723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500000">
              <a:off x="5193711" y="24446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96136" y="2473764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681105" y="190754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TEST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43814" y="190754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RE-TEST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3608" y="2348880"/>
              <a:ext cx="360040" cy="465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576" y="2348880"/>
              <a:ext cx="115962" cy="4657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91680" y="2348880"/>
              <a:ext cx="1618258" cy="4657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96136" y="2348880"/>
              <a:ext cx="360040" cy="465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97071" y="2348880"/>
              <a:ext cx="115962" cy="4657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96038" y="2348880"/>
              <a:ext cx="1581150" cy="4657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5576" y="4077072"/>
              <a:ext cx="943976" cy="338554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CT scan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1043608" y="3543420"/>
              <a:ext cx="2054858" cy="33855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[</a:t>
              </a:r>
              <a:r>
                <a:rPr lang="en-GB" sz="1600" baseline="30000" dirty="0"/>
                <a:t>15</a:t>
              </a:r>
              <a:r>
                <a:rPr lang="en-GB" sz="1600" dirty="0"/>
                <a:t>O]water PET scan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75692" y="3009769"/>
              <a:ext cx="2246705" cy="338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[</a:t>
              </a:r>
              <a:r>
                <a:rPr lang="en-GB" sz="1600" baseline="30000" dirty="0"/>
                <a:t>11</a:t>
              </a:r>
              <a:r>
                <a:rPr lang="en-GB" sz="1600" dirty="0"/>
                <a:t>C]</a:t>
              </a:r>
              <a:r>
                <a:rPr lang="en-GB" sz="1600" dirty="0" err="1"/>
                <a:t>erlotinib</a:t>
              </a:r>
              <a:r>
                <a:rPr lang="en-GB" sz="1600" dirty="0"/>
                <a:t> PET scan</a:t>
              </a:r>
            </a:p>
          </p:txBody>
        </p:sp>
        <p:cxnSp>
          <p:nvCxnSpPr>
            <p:cNvPr id="1027" name="Straight Connector 1026"/>
            <p:cNvCxnSpPr>
              <a:stCxn id="16" idx="2"/>
            </p:cNvCxnSpPr>
            <p:nvPr/>
          </p:nvCxnSpPr>
          <p:spPr>
            <a:xfrm>
              <a:off x="813557" y="2814672"/>
              <a:ext cx="0" cy="12624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>
              <a:stCxn id="11" idx="2"/>
            </p:cNvCxnSpPr>
            <p:nvPr/>
          </p:nvCxnSpPr>
          <p:spPr>
            <a:xfrm>
              <a:off x="1223628" y="2814672"/>
              <a:ext cx="0" cy="72874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>
              <a:stCxn id="17" idx="2"/>
            </p:cNvCxnSpPr>
            <p:nvPr/>
          </p:nvCxnSpPr>
          <p:spPr>
            <a:xfrm>
              <a:off x="2500809" y="2814672"/>
              <a:ext cx="0" cy="1950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3707192" y="239711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4 hr interval</a:t>
              </a:r>
            </a:p>
          </p:txBody>
        </p:sp>
        <p:sp>
          <p:nvSpPr>
            <p:cNvPr id="1033" name="TextBox 1032"/>
            <p:cNvSpPr txBox="1"/>
            <p:nvPr/>
          </p:nvSpPr>
          <p:spPr>
            <a:xfrm>
              <a:off x="187792" y="219402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09:00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82142" y="219402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18:00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97071" y="4077072"/>
              <a:ext cx="943976" cy="338554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CT scan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6136" y="3543420"/>
              <a:ext cx="2054858" cy="33855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[</a:t>
              </a:r>
              <a:r>
                <a:rPr lang="en-GB" sz="1600" baseline="30000" dirty="0"/>
                <a:t>15</a:t>
              </a:r>
              <a:r>
                <a:rPr lang="en-GB" sz="1600" dirty="0"/>
                <a:t>O]water PET scan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96038" y="3009769"/>
              <a:ext cx="2246705" cy="338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[</a:t>
              </a:r>
              <a:r>
                <a:rPr lang="en-GB" sz="1600" baseline="30000" dirty="0"/>
                <a:t>11</a:t>
              </a:r>
              <a:r>
                <a:rPr lang="en-GB" sz="1600" dirty="0"/>
                <a:t>C]</a:t>
              </a:r>
              <a:r>
                <a:rPr lang="en-GB" sz="1600" dirty="0" err="1"/>
                <a:t>erlotinib</a:t>
              </a:r>
              <a:r>
                <a:rPr lang="en-GB" sz="1600" dirty="0"/>
                <a:t> PET scan</a:t>
              </a:r>
            </a:p>
          </p:txBody>
        </p:sp>
        <p:cxnSp>
          <p:nvCxnSpPr>
            <p:cNvPr id="1039" name="Straight Connector 1038"/>
            <p:cNvCxnSpPr>
              <a:stCxn id="27" idx="2"/>
            </p:cNvCxnSpPr>
            <p:nvPr/>
          </p:nvCxnSpPr>
          <p:spPr>
            <a:xfrm>
              <a:off x="7186613" y="2814672"/>
              <a:ext cx="0" cy="1950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>
              <a:stCxn id="25" idx="2"/>
            </p:cNvCxnSpPr>
            <p:nvPr/>
          </p:nvCxnSpPr>
          <p:spPr>
            <a:xfrm flipH="1">
              <a:off x="5969059" y="2814672"/>
              <a:ext cx="7097" cy="72874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>
              <a:stCxn id="26" idx="2"/>
            </p:cNvCxnSpPr>
            <p:nvPr/>
          </p:nvCxnSpPr>
          <p:spPr>
            <a:xfrm>
              <a:off x="5555052" y="2814672"/>
              <a:ext cx="0" cy="12624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YPG\Documents\Work NEW\2011\Springer\WCLC\PRS5.5 Bahce ETOP Slide 3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13934" r="63841" b="4094"/>
          <a:stretch/>
        </p:blipFill>
        <p:spPr bwMode="auto">
          <a:xfrm>
            <a:off x="2940049" y="1647702"/>
            <a:ext cx="114300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YPG\Documents\Work NEW\2011\Springer\WCLC\PRS5.5 Bahce ETOP Slide 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 t="15806" r="59447" b="45871"/>
          <a:stretch/>
        </p:blipFill>
        <p:spPr bwMode="auto">
          <a:xfrm>
            <a:off x="2483768" y="3501008"/>
            <a:ext cx="2142887" cy="14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results: ability of PDG-PET and [</a:t>
            </a:r>
            <a:r>
              <a:rPr lang="en-GB" baseline="30000" dirty="0"/>
              <a:t>11</a:t>
            </a:r>
            <a:r>
              <a:rPr lang="en-GB" dirty="0"/>
              <a:t>C]</a:t>
            </a:r>
            <a:r>
              <a:rPr lang="en-GB" dirty="0" err="1"/>
              <a:t>erlotinib</a:t>
            </a:r>
            <a:r>
              <a:rPr lang="en-GB" dirty="0"/>
              <a:t> scan to identify EGFR </a:t>
            </a:r>
            <a:r>
              <a:rPr lang="en-GB" dirty="0" err="1"/>
              <a:t>exon</a:t>
            </a:r>
            <a:r>
              <a:rPr lang="en-GB" dirty="0"/>
              <a:t> 19 deletions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err="1"/>
              <a:t>Bahce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PRS.5)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FDG PET scan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35747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</a:t>
            </a:r>
            <a:r>
              <a:rPr lang="en-GB" baseline="30000" dirty="0"/>
              <a:t>11</a:t>
            </a:r>
            <a:r>
              <a:rPr lang="en-GB" dirty="0"/>
              <a:t>C]</a:t>
            </a:r>
            <a:r>
              <a:rPr lang="en-GB" dirty="0" err="1"/>
              <a:t>erlotinib</a:t>
            </a:r>
            <a:r>
              <a:rPr lang="en-GB" dirty="0"/>
              <a:t> scan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3013" y="126876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EGFR WT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056" y="126876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EGFR exon 19 deletion</a:t>
            </a:r>
          </a:p>
        </p:txBody>
      </p:sp>
      <p:pic>
        <p:nvPicPr>
          <p:cNvPr id="16" name="Picture 2" descr="C:\Users\JYPG\Documents\Work NEW\2011\Springer\WCLC\PRS5.5 Bahce ETOP Slide 3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3" t="13934" r="9168" b="4094"/>
          <a:stretch/>
        </p:blipFill>
        <p:spPr bwMode="auto">
          <a:xfrm>
            <a:off x="6452270" y="1647702"/>
            <a:ext cx="1126331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YPG\Documents\Work NEW\2011\Springer\WCLC\PRS5.5 Bahce ETOP Slide 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2" t="15882" r="10319" b="45716"/>
          <a:stretch/>
        </p:blipFill>
        <p:spPr bwMode="auto">
          <a:xfrm>
            <a:off x="5990037" y="3502587"/>
            <a:ext cx="2136799" cy="14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YPG\Documents\Work NEW\2011\Springer\WCLC\PRS5.5 Bahce ETOP Slide 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4" r="51377" b="8457"/>
          <a:stretch/>
        </p:blipFill>
        <p:spPr bwMode="auto">
          <a:xfrm>
            <a:off x="2124034" y="5229200"/>
            <a:ext cx="27750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YPG\Documents\Work NEW\2011\Springer\WCLC\PRS5.5 Bahce ETOP Slide 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3" t="65134" r="1696" b="8457"/>
          <a:stretch/>
        </p:blipFill>
        <p:spPr bwMode="auto">
          <a:xfrm>
            <a:off x="5739086" y="5229200"/>
            <a:ext cx="253814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43400" cy="5181600"/>
          </a:xfrm>
        </p:spPr>
        <p:txBody>
          <a:bodyPr/>
          <a:lstStyle/>
          <a:p>
            <a:pPr lvl="0"/>
            <a:r>
              <a:rPr lang="en-GB" sz="1500" dirty="0"/>
              <a:t>[11C]</a:t>
            </a:r>
            <a:r>
              <a:rPr lang="en-GB" sz="1500" dirty="0" err="1"/>
              <a:t>erlotinib</a:t>
            </a:r>
            <a:r>
              <a:rPr lang="en-GB" sz="1500" dirty="0"/>
              <a:t> uptake correlated with tumour EGFR mutational status (p=0.03)</a:t>
            </a:r>
          </a:p>
          <a:p>
            <a:pPr marL="457200" lvl="1" indent="-204788"/>
            <a:r>
              <a:rPr lang="en-GB" sz="1500" dirty="0"/>
              <a:t>Uptake measure = volume of distribution (V</a:t>
            </a:r>
            <a:r>
              <a:rPr lang="en-GB" sz="1500" baseline="-25000" dirty="0"/>
              <a:t>T</a:t>
            </a:r>
            <a:r>
              <a:rPr lang="en-GB" sz="1500" dirty="0"/>
              <a:t>)</a:t>
            </a:r>
          </a:p>
          <a:p>
            <a:pPr marL="457200" lvl="1" indent="-204788">
              <a:spcAft>
                <a:spcPts val="600"/>
              </a:spcAft>
            </a:pPr>
            <a:r>
              <a:rPr lang="en-GB" sz="1500" dirty="0"/>
              <a:t>Interclass correlation coefficient: 0.79</a:t>
            </a:r>
          </a:p>
          <a:p>
            <a:pPr marL="457200" lvl="1" indent="-204788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marL="252412" lvl="1" indent="0">
              <a:buNone/>
            </a:pPr>
            <a:endParaRPr lang="en-GB" sz="1500" dirty="0"/>
          </a:p>
          <a:p>
            <a:pPr lvl="0"/>
            <a:r>
              <a:rPr lang="en-GB" sz="1500" dirty="0"/>
              <a:t>Response to </a:t>
            </a:r>
            <a:r>
              <a:rPr lang="en-GB" sz="1500" dirty="0" err="1"/>
              <a:t>erlotinib</a:t>
            </a:r>
            <a:r>
              <a:rPr lang="en-GB" sz="1500" dirty="0"/>
              <a:t> treatment:</a:t>
            </a:r>
          </a:p>
          <a:p>
            <a:pPr lvl="1"/>
            <a:r>
              <a:rPr lang="en-GB" sz="1500" dirty="0"/>
              <a:t>WT: 2/5 treated prior to scanning had PD</a:t>
            </a:r>
          </a:p>
          <a:p>
            <a:pPr lvl="1"/>
            <a:r>
              <a:rPr lang="en-GB" sz="1500" dirty="0"/>
              <a:t>Exon 19 deletions: 3/5 patients treated after scanning had a PR; 1/5 patients treated prior to scanning had a PD</a:t>
            </a:r>
            <a:br>
              <a:rPr lang="en-GB" sz="1500" dirty="0"/>
            </a:br>
            <a:r>
              <a:rPr lang="en-GB" sz="1500" dirty="0"/>
              <a:t>(</a:t>
            </a:r>
            <a:r>
              <a:rPr lang="en-GB" sz="1500" dirty="0" err="1"/>
              <a:t>exon</a:t>
            </a:r>
            <a:r>
              <a:rPr lang="en-GB" sz="1500" dirty="0"/>
              <a:t> 19 group ≥ VT &gt; WT group)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500" dirty="0"/>
              <a:t>No difference in tumour blood perfusion between the groups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r>
              <a:rPr lang="en-GB" sz="1500" dirty="0"/>
              <a:t>EGFR expression intensity on cell membrane</a:t>
            </a:r>
          </a:p>
          <a:p>
            <a:pPr lvl="1"/>
            <a:r>
              <a:rPr lang="en-GB" sz="1500" dirty="0"/>
              <a:t>WT: +++ 4 patients</a:t>
            </a:r>
          </a:p>
          <a:p>
            <a:pPr lvl="1"/>
            <a:r>
              <a:rPr lang="en-GB" sz="1500" dirty="0"/>
              <a:t>Exon 19 deletions: +++ 5 patients</a:t>
            </a:r>
          </a:p>
          <a:p>
            <a:endParaRPr lang="en-GB" sz="15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0" y="6453336"/>
            <a:ext cx="4352544" cy="182880"/>
          </a:xfrm>
          <a:prstGeom prst="rect">
            <a:avLst/>
          </a:prstGeom>
        </p:spPr>
        <p:txBody>
          <a:bodyPr/>
          <a:lstStyle/>
          <a:p>
            <a:pPr marL="250825" marR="0" lvl="0" indent="-2508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Bahce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J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6: 2011 (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PRS.5)</a:t>
            </a:r>
          </a:p>
          <a:p>
            <a:pPr marL="250825" marR="0" lvl="0" indent="-2508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71"/>
          <p:cNvGrpSpPr/>
          <p:nvPr/>
        </p:nvGrpSpPr>
        <p:grpSpPr>
          <a:xfrm>
            <a:off x="467544" y="2331184"/>
            <a:ext cx="3809998" cy="2690013"/>
            <a:chOff x="467544" y="2331184"/>
            <a:chExt cx="3809998" cy="2690013"/>
          </a:xfrm>
        </p:grpSpPr>
        <p:sp>
          <p:nvSpPr>
            <p:cNvPr id="2064" name="TextBox 2063"/>
            <p:cNvSpPr txBox="1"/>
            <p:nvPr/>
          </p:nvSpPr>
          <p:spPr>
            <a:xfrm>
              <a:off x="757983" y="2331184"/>
              <a:ext cx="284052" cy="233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60000"/>
                </a:lnSpc>
              </a:pPr>
              <a:r>
                <a:rPr lang="en-GB" sz="1400" b="1" dirty="0"/>
                <a:t>3</a:t>
              </a:r>
            </a:p>
            <a:p>
              <a:pPr>
                <a:lnSpc>
                  <a:spcPct val="260000"/>
                </a:lnSpc>
              </a:pPr>
              <a:r>
                <a:rPr lang="en-GB" sz="1400" b="1" dirty="0"/>
                <a:t>2</a:t>
              </a:r>
            </a:p>
            <a:p>
              <a:pPr>
                <a:lnSpc>
                  <a:spcPct val="260000"/>
                </a:lnSpc>
              </a:pPr>
              <a:r>
                <a:rPr lang="en-GB" sz="1400" b="1" dirty="0"/>
                <a:t>1</a:t>
              </a:r>
            </a:p>
            <a:p>
              <a:pPr>
                <a:lnSpc>
                  <a:spcPct val="260000"/>
                </a:lnSpc>
              </a:pPr>
              <a:r>
                <a:rPr lang="en-GB" sz="1400" b="1" dirty="0"/>
                <a:t>0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98550" y="2709863"/>
              <a:ext cx="3117850" cy="1684337"/>
            </a:xfrm>
            <a:custGeom>
              <a:avLst/>
              <a:gdLst>
                <a:gd name="connsiteX0" fmla="*/ 0 w 3117850"/>
                <a:gd name="connsiteY0" fmla="*/ 0 h 1714500"/>
                <a:gd name="connsiteX1" fmla="*/ 0 w 3117850"/>
                <a:gd name="connsiteY1" fmla="*/ 1714500 h 1714500"/>
                <a:gd name="connsiteX2" fmla="*/ 3117850 w 3117850"/>
                <a:gd name="connsiteY2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7850" h="1714500">
                  <a:moveTo>
                    <a:pt x="0" y="0"/>
                  </a:moveTo>
                  <a:lnTo>
                    <a:pt x="0" y="1714500"/>
                  </a:lnTo>
                  <a:lnTo>
                    <a:pt x="3117850" y="171450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07110" y="2724795"/>
              <a:ext cx="91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7110" y="3281089"/>
              <a:ext cx="91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07110" y="3837383"/>
              <a:ext cx="91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7110" y="4393678"/>
              <a:ext cx="91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1839759" y="4439398"/>
              <a:ext cx="91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3430434" y="4439398"/>
              <a:ext cx="914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058"/>
            <p:cNvGrpSpPr/>
            <p:nvPr/>
          </p:nvGrpSpPr>
          <p:grpSpPr>
            <a:xfrm>
              <a:off x="1341165" y="3567310"/>
              <a:ext cx="1080120" cy="464145"/>
              <a:chOff x="1341165" y="3567310"/>
              <a:chExt cx="1080120" cy="46414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691680" y="3681610"/>
                <a:ext cx="118070" cy="1180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25030" y="3754635"/>
                <a:ext cx="118070" cy="1180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825030" y="3567310"/>
                <a:ext cx="118070" cy="1180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25030" y="3913385"/>
                <a:ext cx="118070" cy="1180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955205" y="3646685"/>
                <a:ext cx="118070" cy="1180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341165" y="3731120"/>
                <a:ext cx="108012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606588" y="3638550"/>
                <a:ext cx="549275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606588" y="3975100"/>
                <a:ext cx="549275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1881228" y="3638550"/>
                <a:ext cx="0" cy="33655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6"/>
            <p:cNvGrpSpPr/>
            <p:nvPr/>
          </p:nvGrpSpPr>
          <p:grpSpPr>
            <a:xfrm>
              <a:off x="2935015" y="3024385"/>
              <a:ext cx="1080120" cy="667345"/>
              <a:chOff x="1341165" y="3313310"/>
              <a:chExt cx="1080120" cy="66734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5030" y="3535560"/>
                <a:ext cx="118070" cy="118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825030" y="3313310"/>
                <a:ext cx="118070" cy="118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25030" y="3862585"/>
                <a:ext cx="118070" cy="118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55205" y="3799085"/>
                <a:ext cx="118070" cy="1180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341165" y="3731120"/>
                <a:ext cx="108012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606588" y="3378200"/>
                <a:ext cx="5492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606588" y="3921125"/>
                <a:ext cx="5492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881228" y="3378200"/>
                <a:ext cx="0" cy="54292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5" name="TextBox 2064"/>
            <p:cNvSpPr txBox="1"/>
            <p:nvPr/>
          </p:nvSpPr>
          <p:spPr>
            <a:xfrm rot="16200000">
              <a:off x="432118" y="3400131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V</a:t>
              </a:r>
              <a:r>
                <a:rPr lang="en-GB" sz="1400" b="1" baseline="-25000" dirty="0"/>
                <a:t>T</a:t>
              </a:r>
            </a:p>
          </p:txBody>
        </p:sp>
        <p:sp>
          <p:nvSpPr>
            <p:cNvPr id="2066" name="TextBox 2065"/>
            <p:cNvSpPr txBox="1"/>
            <p:nvPr/>
          </p:nvSpPr>
          <p:spPr>
            <a:xfrm>
              <a:off x="1379572" y="4497977"/>
              <a:ext cx="101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EGFR WT</a:t>
              </a:r>
              <a:br>
                <a:rPr lang="en-GB" sz="1400" b="1" dirty="0"/>
              </a:br>
              <a:r>
                <a:rPr lang="en-GB" sz="1400" b="1" dirty="0"/>
                <a:t>n=5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72614" y="4497977"/>
              <a:ext cx="16049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Exon 19 deletion</a:t>
              </a:r>
              <a:br>
                <a:rPr lang="en-GB" sz="1400" b="1" dirty="0"/>
              </a:br>
              <a:r>
                <a:rPr lang="en-GB" sz="1400" b="1" dirty="0"/>
                <a:t>n=4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58606" y="2209038"/>
            <a:ext cx="3117850" cy="1684337"/>
          </a:xfrm>
          <a:custGeom>
            <a:avLst/>
            <a:gdLst>
              <a:gd name="connsiteX0" fmla="*/ 0 w 3117850"/>
              <a:gd name="connsiteY0" fmla="*/ 0 h 1714500"/>
              <a:gd name="connsiteX1" fmla="*/ 0 w 3117850"/>
              <a:gd name="connsiteY1" fmla="*/ 1714500 h 1714500"/>
              <a:gd name="connsiteX2" fmla="*/ 3117850 w 311785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850" h="1714500">
                <a:moveTo>
                  <a:pt x="0" y="0"/>
                </a:moveTo>
                <a:lnTo>
                  <a:pt x="0" y="1714500"/>
                </a:lnTo>
                <a:lnTo>
                  <a:pt x="3117850" y="17145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Connector 70"/>
          <p:cNvCxnSpPr/>
          <p:nvPr/>
        </p:nvCxnSpPr>
        <p:spPr>
          <a:xfrm>
            <a:off x="5467166" y="2223970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467166" y="2555941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67166" y="3232028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467166" y="3892853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6299815" y="3938573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>
            <a:off x="7890490" y="3938573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6"/>
          <p:cNvGrpSpPr/>
          <p:nvPr/>
        </p:nvGrpSpPr>
        <p:grpSpPr>
          <a:xfrm>
            <a:off x="5801221" y="3396685"/>
            <a:ext cx="1080120" cy="327620"/>
            <a:chOff x="1341165" y="3897510"/>
            <a:chExt cx="1080120" cy="327620"/>
          </a:xfrm>
        </p:grpSpPr>
        <p:sp>
          <p:nvSpPr>
            <p:cNvPr id="90" name="Oval 89"/>
            <p:cNvSpPr/>
            <p:nvPr/>
          </p:nvSpPr>
          <p:spPr>
            <a:xfrm>
              <a:off x="1631355" y="4097535"/>
              <a:ext cx="118070" cy="1180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1764705" y="4107060"/>
              <a:ext cx="118070" cy="1180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828205" y="3897510"/>
              <a:ext cx="118070" cy="1180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1901230" y="4107060"/>
              <a:ext cx="118070" cy="1180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2025055" y="4053085"/>
              <a:ext cx="118070" cy="1180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341165" y="4159745"/>
              <a:ext cx="108012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06588" y="3959225"/>
              <a:ext cx="54927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606588" y="4171950"/>
              <a:ext cx="54927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1881228" y="3955225"/>
              <a:ext cx="0" cy="20955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7"/>
          <p:cNvGrpSpPr/>
          <p:nvPr/>
        </p:nvGrpSpPr>
        <p:grpSpPr>
          <a:xfrm>
            <a:off x="7395071" y="2987110"/>
            <a:ext cx="1080120" cy="645120"/>
            <a:chOff x="1341165" y="3776860"/>
            <a:chExt cx="1080120" cy="645120"/>
          </a:xfrm>
        </p:grpSpPr>
        <p:sp>
          <p:nvSpPr>
            <p:cNvPr id="82" name="Rectangle 81"/>
            <p:cNvSpPr/>
            <p:nvPr/>
          </p:nvSpPr>
          <p:spPr>
            <a:xfrm>
              <a:off x="1678980" y="4249935"/>
              <a:ext cx="118070" cy="1180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25030" y="3776860"/>
              <a:ext cx="118070" cy="1180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25030" y="4303910"/>
              <a:ext cx="118070" cy="1180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55205" y="4256285"/>
              <a:ext cx="118070" cy="1180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341165" y="4308970"/>
              <a:ext cx="108012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606588" y="3832225"/>
              <a:ext cx="5492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06588" y="4371975"/>
              <a:ext cx="5492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881228" y="3828225"/>
              <a:ext cx="0" cy="5429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 rot="16200000">
            <a:off x="4361465" y="289930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ml/cm</a:t>
            </a:r>
            <a:r>
              <a:rPr lang="en-GB" sz="1400" b="1" baseline="30000" dirty="0"/>
              <a:t>3</a:t>
            </a:r>
            <a:r>
              <a:rPr lang="en-GB" sz="1400" b="1" dirty="0"/>
              <a:t>/min</a:t>
            </a:r>
            <a:endParaRPr lang="en-GB" sz="1400" b="1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5839627" y="3997152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EGFR WT</a:t>
            </a:r>
            <a:br>
              <a:rPr lang="en-GB" sz="1400" b="1" dirty="0"/>
            </a:br>
            <a:r>
              <a:rPr lang="en-GB" sz="1400" b="1" dirty="0"/>
              <a:t>n=5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32675" y="3997152"/>
            <a:ext cx="1604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err="1"/>
              <a:t>Exon</a:t>
            </a:r>
            <a:r>
              <a:rPr lang="en-GB" sz="1400" b="1" dirty="0"/>
              <a:t> 19 deletion</a:t>
            </a:r>
            <a:br>
              <a:rPr lang="en-GB" sz="1400" b="1" dirty="0"/>
            </a:br>
            <a:r>
              <a:rPr lang="en-GB" sz="1400" b="1" dirty="0"/>
              <a:t>n=4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71616" y="2002317"/>
            <a:ext cx="433131" cy="216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5000"/>
              </a:lnSpc>
            </a:pPr>
            <a:r>
              <a:rPr lang="en-GB" sz="1400" b="1" dirty="0"/>
              <a:t>2.5</a:t>
            </a:r>
          </a:p>
          <a:p>
            <a:pPr algn="r">
              <a:lnSpc>
                <a:spcPct val="155000"/>
              </a:lnSpc>
            </a:pPr>
            <a:r>
              <a:rPr lang="en-GB" sz="1400" b="1" dirty="0"/>
              <a:t>2.0</a:t>
            </a:r>
          </a:p>
          <a:p>
            <a:pPr algn="r">
              <a:lnSpc>
                <a:spcPct val="155000"/>
              </a:lnSpc>
            </a:pPr>
            <a:r>
              <a:rPr lang="en-GB" sz="1400" b="1" dirty="0"/>
              <a:t>1.5</a:t>
            </a:r>
          </a:p>
          <a:p>
            <a:pPr algn="r">
              <a:lnSpc>
                <a:spcPct val="155000"/>
              </a:lnSpc>
            </a:pPr>
            <a:r>
              <a:rPr lang="en-GB" sz="1400" b="1" dirty="0"/>
              <a:t>1.0</a:t>
            </a:r>
          </a:p>
          <a:p>
            <a:pPr algn="r">
              <a:lnSpc>
                <a:spcPct val="155000"/>
              </a:lnSpc>
            </a:pPr>
            <a:r>
              <a:rPr lang="en-GB" sz="1400" b="1" dirty="0"/>
              <a:t>0.5</a:t>
            </a:r>
          </a:p>
          <a:p>
            <a:pPr algn="r">
              <a:lnSpc>
                <a:spcPct val="155000"/>
              </a:lnSpc>
            </a:pPr>
            <a:r>
              <a:rPr lang="en-GB" sz="1400" b="1" dirty="0"/>
              <a:t>0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474763" y="3558164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64857" y="2891603"/>
            <a:ext cx="91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baseline="30000" dirty="0"/>
              <a:t>11</a:t>
            </a:r>
            <a:r>
              <a:rPr lang="en-GB" dirty="0"/>
              <a:t>C]</a:t>
            </a:r>
            <a:r>
              <a:rPr lang="en-GB" dirty="0" err="1"/>
              <a:t>erlotinib</a:t>
            </a:r>
            <a:r>
              <a:rPr lang="en-GB" dirty="0"/>
              <a:t> uptake</a:t>
            </a:r>
          </a:p>
          <a:p>
            <a:pPr lvl="1"/>
            <a:r>
              <a:rPr lang="en-GB" dirty="0"/>
              <a:t>Correlated with tumour EGFR mutational status</a:t>
            </a:r>
          </a:p>
          <a:p>
            <a:pPr lvl="1"/>
            <a:r>
              <a:rPr lang="en-GB" dirty="0"/>
              <a:t>Did not correlate with EGFR protein expression levels </a:t>
            </a:r>
            <a:r>
              <a:rPr lang="en-GB"/>
              <a:t>or tumour</a:t>
            </a:r>
            <a:br>
              <a:rPr lang="en-GB"/>
            </a:br>
            <a:r>
              <a:rPr lang="en-GB"/>
              <a:t>blood </a:t>
            </a:r>
            <a:r>
              <a:rPr lang="en-GB" dirty="0"/>
              <a:t>perforation</a:t>
            </a:r>
          </a:p>
          <a:p>
            <a:pPr lvl="1">
              <a:buFont typeface="Symbol" pitchFamily="18" charset="2"/>
              <a:buChar char="Þ"/>
            </a:pPr>
            <a:r>
              <a:rPr lang="en-GB" dirty="0"/>
              <a:t>Correlated with tumour response to </a:t>
            </a:r>
            <a:r>
              <a:rPr lang="en-GB" dirty="0" err="1"/>
              <a:t>erlotinib</a:t>
            </a:r>
            <a:r>
              <a:rPr lang="en-GB" dirty="0"/>
              <a:t> treatment</a:t>
            </a:r>
          </a:p>
          <a:p>
            <a:endParaRPr lang="en-GB" dirty="0"/>
          </a:p>
          <a:p>
            <a:r>
              <a:rPr lang="en-GB" dirty="0"/>
              <a:t>[</a:t>
            </a:r>
            <a:r>
              <a:rPr lang="en-GB" baseline="30000" dirty="0"/>
              <a:t>11</a:t>
            </a:r>
            <a:r>
              <a:rPr lang="en-GB" dirty="0"/>
              <a:t>C]</a:t>
            </a:r>
            <a:r>
              <a:rPr lang="en-GB" dirty="0" err="1"/>
              <a:t>erlotinib</a:t>
            </a:r>
            <a:r>
              <a:rPr lang="en-GB" dirty="0"/>
              <a:t> PET shows promise as a non-invasive in vivo means of selecting patients who may benefit from TKI 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EARLY-STAGE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#O23.01 | Pre-operative chemotherapy improves survival and reduces recurrence in operable non-small cell lung cancer: preliminary results of a systematic review and meta-analysis of individual patient data from 13 randomised trials – S Burdett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Study objective</a:t>
            </a:r>
          </a:p>
          <a:p>
            <a:pPr lvl="1">
              <a:spcAft>
                <a:spcPts val="1800"/>
              </a:spcAft>
            </a:pPr>
            <a:r>
              <a:rPr lang="en-GB" sz="1600" dirty="0"/>
              <a:t>To evaluate the effect of pre-operative chemotherapy on OS </a:t>
            </a:r>
          </a:p>
          <a:p>
            <a:r>
              <a:rPr lang="en-GB" sz="1600" dirty="0"/>
              <a:t>Study design/methods</a:t>
            </a:r>
          </a:p>
          <a:p>
            <a:pPr lvl="1"/>
            <a:r>
              <a:rPr lang="en-GB" sz="1600" dirty="0"/>
              <a:t>A meta-analysis using IPD from completed RCTs in NSCLC</a:t>
            </a:r>
          </a:p>
          <a:p>
            <a:pPr lvl="1">
              <a:spcAft>
                <a:spcPts val="1800"/>
              </a:spcAft>
            </a:pPr>
            <a:r>
              <a:rPr lang="en-GB" sz="1600" dirty="0"/>
              <a:t>Pre-operative CT + surgery (</a:t>
            </a:r>
            <a:r>
              <a:rPr lang="en-GB" sz="1600" dirty="0">
                <a:sym typeface="Symbol"/>
              </a:rPr>
              <a:t> RT) </a:t>
            </a:r>
            <a:r>
              <a:rPr lang="en-GB" sz="1600" dirty="0" err="1">
                <a:sym typeface="Symbol"/>
              </a:rPr>
              <a:t>vs</a:t>
            </a:r>
            <a:r>
              <a:rPr lang="en-GB" sz="1600" dirty="0">
                <a:sym typeface="Symbol"/>
              </a:rPr>
              <a:t> surgery </a:t>
            </a:r>
            <a:r>
              <a:rPr lang="en-GB" sz="1600" dirty="0"/>
              <a:t>(</a:t>
            </a:r>
            <a:r>
              <a:rPr lang="en-GB" sz="1600" dirty="0">
                <a:sym typeface="Symbol"/>
              </a:rPr>
              <a:t> RT) </a:t>
            </a:r>
          </a:p>
          <a:p>
            <a:r>
              <a:rPr lang="en-GB" sz="1600" dirty="0">
                <a:sym typeface="Symbol"/>
              </a:rPr>
              <a:t>Current status </a:t>
            </a:r>
          </a:p>
          <a:p>
            <a:pPr lvl="1"/>
            <a:r>
              <a:rPr lang="en-GB" sz="1600" dirty="0"/>
              <a:t>Data from 13/18 eligible trials received</a:t>
            </a:r>
          </a:p>
          <a:p>
            <a:pPr lvl="2">
              <a:spcAft>
                <a:spcPts val="1800"/>
              </a:spcAft>
            </a:pPr>
            <a:r>
              <a:rPr lang="en-GB" sz="1600" dirty="0"/>
              <a:t>2094/2581 patients</a:t>
            </a:r>
          </a:p>
          <a:p>
            <a:pPr lvl="1"/>
            <a:r>
              <a:rPr lang="en-GB" sz="1600" dirty="0"/>
              <a:t>Outcomes</a:t>
            </a:r>
          </a:p>
          <a:p>
            <a:pPr lvl="2"/>
            <a:r>
              <a:rPr lang="en-GB" sz="1600" dirty="0"/>
              <a:t>OS for 13 trials</a:t>
            </a:r>
          </a:p>
          <a:p>
            <a:pPr lvl="2"/>
            <a:r>
              <a:rPr lang="en-GB" sz="1600" dirty="0"/>
              <a:t>RFS for 12 trials</a:t>
            </a:r>
          </a:p>
          <a:p>
            <a:pPr lvl="2"/>
            <a:r>
              <a:rPr lang="en-GB" sz="1600" dirty="0"/>
              <a:t>Local/distant recurrence for 11 trials</a:t>
            </a:r>
          </a:p>
          <a:p>
            <a:pPr lvl="1"/>
            <a:r>
              <a:rPr lang="en-GB" sz="1600" dirty="0"/>
              <a:t>Age, sex, histology and clinical stage available for 12 trials, PS available for 9 trials</a:t>
            </a:r>
          </a:p>
          <a:p>
            <a:pPr lvl="1"/>
            <a:r>
              <a:rPr lang="en-GB" sz="1600" dirty="0"/>
              <a:t>Median follow-up of living patients: 5.4 </a:t>
            </a:r>
            <a:r>
              <a:rPr lang="en-GB" sz="1600" dirty="0" err="1"/>
              <a:t>yrs</a:t>
            </a:r>
            <a:r>
              <a:rPr lang="en-GB" sz="1600" dirty="0"/>
              <a:t> (1.5-12.6 </a:t>
            </a:r>
            <a:r>
              <a:rPr lang="en-GB" sz="1600" dirty="0" err="1"/>
              <a:t>yrs</a:t>
            </a:r>
            <a:r>
              <a:rPr lang="en-GB" sz="1600" dirty="0"/>
              <a:t>)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360748" y="6439768"/>
            <a:ext cx="5647944" cy="328500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/>
              <a:t>Burdett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O23.01)</a:t>
            </a:r>
          </a:p>
          <a:p>
            <a:pPr marL="0" indent="0" algn="r">
              <a:buNone/>
            </a:pPr>
            <a:endParaRPr lang="en-GB" sz="1200" dirty="0"/>
          </a:p>
        </p:txBody>
      </p:sp>
      <p:sp>
        <p:nvSpPr>
          <p:cNvPr id="2" name="Rectangle 1"/>
          <p:cNvSpPr/>
          <p:nvPr/>
        </p:nvSpPr>
        <p:spPr>
          <a:xfrm>
            <a:off x="109670" y="6428601"/>
            <a:ext cx="2008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/>
              <a:t>IPD, individual patient data</a:t>
            </a:r>
          </a:p>
        </p:txBody>
      </p:sp>
    </p:spTree>
    <p:extLst>
      <p:ext uri="{BB962C8B-B14F-4D97-AF65-F5344CB8AC3E}">
        <p14:creationId xmlns:p14="http://schemas.microsoft.com/office/powerpoint/2010/main" val="965131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traight Connector 166"/>
          <p:cNvCxnSpPr/>
          <p:nvPr/>
        </p:nvCxnSpPr>
        <p:spPr>
          <a:xfrm>
            <a:off x="7649492" y="2362256"/>
            <a:ext cx="0" cy="2585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535192" y="2362256"/>
            <a:ext cx="0" cy="258572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03533"/>
              </p:ext>
            </p:extLst>
          </p:nvPr>
        </p:nvGraphicFramePr>
        <p:xfrm>
          <a:off x="799283" y="2161699"/>
          <a:ext cx="3572280" cy="288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CorelDRAW" r:id="rId3" imgW="3572280" imgH="2881440" progId="">
                  <p:embed/>
                </p:oleObj>
              </mc:Choice>
              <mc:Fallback>
                <p:oleObj name="CorelDRAW" r:id="rId3" imgW="3572280" imgH="2881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83" y="2161699"/>
                        <a:ext cx="3572280" cy="288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results: OS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2052" y="344077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Probability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228" y="2039982"/>
            <a:ext cx="397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227" y="231555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227" y="25911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227" y="286671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227" y="314228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227" y="341786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227" y="369343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227" y="396901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227" y="424459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227" y="452016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/>
              <a:t>0.1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6468" y="479574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927" y="4996676"/>
            <a:ext cx="389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3350" algn="ctr"/>
                <a:tab pos="476250" algn="ctr"/>
                <a:tab pos="828675" algn="ctr"/>
                <a:tab pos="1171575" algn="ctr"/>
                <a:tab pos="1519238" algn="ctr"/>
                <a:tab pos="1866900" algn="ctr"/>
                <a:tab pos="2214563" algn="ctr"/>
                <a:tab pos="2562225" algn="ctr"/>
                <a:tab pos="2905125" algn="ctr"/>
                <a:tab pos="3252788" algn="ctr"/>
                <a:tab pos="3571875" algn="ctr"/>
              </a:tabLst>
            </a:pPr>
            <a:r>
              <a:rPr lang="en-GB" sz="1200" dirty="0"/>
              <a:t>	0	1	2	3	4	5	6	7	8	9	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2046" y="5200652"/>
            <a:ext cx="1927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Years from randomisation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48" y="5477691"/>
            <a:ext cx="467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66763" algn="ctr"/>
                <a:tab pos="1119188" algn="ctr"/>
                <a:tab pos="1462088" algn="ctr"/>
                <a:tab pos="1809750" algn="ctr"/>
                <a:tab pos="2157413" algn="ctr"/>
                <a:tab pos="2505075" algn="ctr"/>
                <a:tab pos="2852738" algn="ctr"/>
                <a:tab pos="3200400" algn="ctr"/>
                <a:tab pos="3543300" algn="ctr"/>
                <a:tab pos="3886200" algn="ctr"/>
                <a:tab pos="4214813" algn="ctr"/>
              </a:tabLst>
            </a:pPr>
            <a:r>
              <a:rPr lang="en-GB" sz="1000" dirty="0"/>
              <a:t>Patients </a:t>
            </a:r>
            <a:br>
              <a:rPr lang="en-GB" sz="1000" dirty="0"/>
            </a:br>
            <a:r>
              <a:rPr lang="en-GB" sz="1000" dirty="0"/>
              <a:t>at risk</a:t>
            </a:r>
          </a:p>
          <a:p>
            <a:pPr>
              <a:tabLst>
                <a:tab pos="766763" algn="ctr"/>
                <a:tab pos="1119188" algn="ctr"/>
                <a:tab pos="1462088" algn="ctr"/>
                <a:tab pos="1809750" algn="ctr"/>
                <a:tab pos="2157413" algn="ctr"/>
                <a:tab pos="2505075" algn="ctr"/>
                <a:tab pos="2852738" algn="ctr"/>
                <a:tab pos="3200400" algn="ctr"/>
                <a:tab pos="3543300" algn="ctr"/>
                <a:tab pos="3886200" algn="ctr"/>
                <a:tab pos="4214813" algn="ctr"/>
              </a:tabLst>
            </a:pPr>
            <a:r>
              <a:rPr lang="en-GB" sz="1000" dirty="0"/>
              <a:t>Control 	1050	780	584	460	365	267	185	131	88	64	48</a:t>
            </a:r>
          </a:p>
          <a:p>
            <a:pPr>
              <a:tabLst>
                <a:tab pos="766763" algn="ctr"/>
                <a:tab pos="1119188" algn="ctr"/>
                <a:tab pos="1462088" algn="ctr"/>
                <a:tab pos="1809750" algn="ctr"/>
                <a:tab pos="2157413" algn="ctr"/>
                <a:tab pos="2505075" algn="ctr"/>
                <a:tab pos="2852738" algn="ctr"/>
                <a:tab pos="3200400" algn="ctr"/>
                <a:tab pos="3543300" algn="ctr"/>
                <a:tab pos="3886200" algn="ctr"/>
                <a:tab pos="4214813" algn="ctr"/>
              </a:tabLst>
            </a:pPr>
            <a:r>
              <a:rPr lang="en-GB" sz="1000" dirty="0"/>
              <a:t>Pre op CT 	1044	816	620	494	394	306	222	156	108	79	60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2200" y="2095500"/>
            <a:ext cx="224326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952500" algn="ctr"/>
                <a:tab pos="1562100" algn="ctr"/>
              </a:tabLst>
            </a:pPr>
            <a:r>
              <a:rPr lang="en-GB" sz="1200" dirty="0"/>
              <a:t>	Events 	Total</a:t>
            </a:r>
          </a:p>
          <a:p>
            <a:pPr>
              <a:spcAft>
                <a:spcPts val="200"/>
              </a:spcAft>
              <a:tabLst>
                <a:tab pos="952500" algn="ctr"/>
                <a:tab pos="1562100" algn="ctr"/>
              </a:tabLst>
            </a:pPr>
            <a:r>
              <a:rPr lang="en-GB" sz="1200" dirty="0"/>
              <a:t>Control	669	1050</a:t>
            </a:r>
          </a:p>
          <a:p>
            <a:pPr>
              <a:spcAft>
                <a:spcPts val="200"/>
              </a:spcAft>
              <a:tabLst>
                <a:tab pos="952500" algn="ctr"/>
                <a:tab pos="1562100" algn="ctr"/>
              </a:tabLst>
            </a:pPr>
            <a:r>
              <a:rPr lang="en-GB" sz="1200" dirty="0"/>
              <a:t>Pre-op CT	629	1044	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057400" y="2657475"/>
            <a:ext cx="3238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2447925"/>
            <a:ext cx="3238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71550" y="4514373"/>
            <a:ext cx="322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HR of 0.88 → 5% absolute benefit at 5 years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624010" y="3417862"/>
            <a:ext cx="323850" cy="256526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2233485" y="3914775"/>
            <a:ext cx="323850" cy="256526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00060" y="321897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76110" y="41237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35%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87542" y="1566730"/>
            <a:ext cx="3289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Survival: 13 trials, 2094 patients, 1298 deaths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64047" y="5641257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Heterogeneity p=0.195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91136" y="5249147"/>
            <a:ext cx="1135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Pre-op CT better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99137" y="5249147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Control better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4837" y="5007666"/>
            <a:ext cx="245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ctr"/>
                <a:tab pos="612775" algn="ctr"/>
                <a:tab pos="1079500" algn="ctr"/>
                <a:tab pos="1546225" algn="ctr"/>
                <a:tab pos="2006600" algn="ctr"/>
              </a:tabLst>
            </a:pPr>
            <a:r>
              <a:rPr lang="en-GB" sz="1000" dirty="0"/>
              <a:t>	0	0.5	1	1.5	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64497" y="1950776"/>
            <a:ext cx="3070593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b="1" dirty="0">
                <a:solidFill>
                  <a:schemeClr val="tx2"/>
                </a:solidFill>
              </a:rPr>
              <a:t>	                    (no. events/no. entered)</a:t>
            </a:r>
          </a:p>
          <a:p>
            <a:pPr>
              <a:spcAft>
                <a:spcPts val="600"/>
              </a:spcAft>
              <a:tabLst>
                <a:tab pos="1325563" algn="ctr"/>
                <a:tab pos="2073275" algn="ctr"/>
              </a:tabLst>
            </a:pPr>
            <a:r>
              <a:rPr lang="en-GB" sz="1000" b="1" dirty="0">
                <a:solidFill>
                  <a:schemeClr val="tx2"/>
                </a:solidFill>
              </a:rPr>
              <a:t>Trial Id.	Pre-op CT	Control</a:t>
            </a:r>
            <a:endParaRPr lang="en-GB" sz="1000" dirty="0">
              <a:solidFill>
                <a:schemeClr val="tx2"/>
              </a:solidFill>
            </a:endParaRP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 err="1"/>
              <a:t>Dautzenberg</a:t>
            </a:r>
            <a:r>
              <a:rPr lang="en-GB" sz="1000" dirty="0"/>
              <a:t>	8/13	8/13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Roth	19/28	27/32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 err="1"/>
              <a:t>Rosell</a:t>
            </a:r>
            <a:r>
              <a:rPr lang="en-GB" sz="1000" dirty="0"/>
              <a:t>	19/29	27/30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 err="1"/>
              <a:t>Depierre</a:t>
            </a:r>
            <a:r>
              <a:rPr lang="en-GB" sz="1000" dirty="0"/>
              <a:t>	137/179	146/176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JCOG 9209	28/31	25/31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 err="1"/>
              <a:t>Groen</a:t>
            </a:r>
            <a:r>
              <a:rPr lang="en-GB" sz="1000" dirty="0"/>
              <a:t>-Splinter	21/39	15/40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Mattson	19/30	19/32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MRC BLT	4/5	3/5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MRC LU22	148/258	155/261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SWOG S9900	93/180	103/174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Yang	8/19	14/21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Wu	26/32	18/23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dirty="0"/>
              <a:t>NATCH	99/201	109/212</a:t>
            </a:r>
          </a:p>
          <a:p>
            <a:pPr>
              <a:spcAft>
                <a:spcPts val="200"/>
              </a:spcAft>
              <a:tabLst>
                <a:tab pos="1325563" algn="ctr"/>
                <a:tab pos="2073275" algn="ctr"/>
              </a:tabLst>
            </a:pPr>
            <a:r>
              <a:rPr lang="en-GB" sz="1000" b="1" dirty="0"/>
              <a:t>Total	629/1044	669/1050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9632" y="4614502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</a:rPr>
              <a:t>HR=0.88 (0.79-0.98) p=0.25</a:t>
            </a:r>
          </a:p>
          <a:p>
            <a:pPr algn="ctr"/>
            <a:r>
              <a:rPr lang="en-GB" sz="800" dirty="0">
                <a:solidFill>
                  <a:schemeClr val="tx2"/>
                </a:solidFill>
              </a:rPr>
              <a:t>12 reduction in RR of death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572000" y="2369876"/>
            <a:ext cx="4328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72000" y="4945436"/>
            <a:ext cx="4328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09692" y="4948611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79592" y="4948611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49492" y="4948611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116217" y="4948611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576592" y="4948611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61164" y="2116035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Hazard ratio (fixed)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6980382" y="2459206"/>
            <a:ext cx="1570810" cy="45720"/>
            <a:chOff x="7182665" y="2611550"/>
            <a:chExt cx="1570810" cy="45720"/>
          </a:xfrm>
          <a:solidFill>
            <a:schemeClr val="tx2"/>
          </a:solidFill>
        </p:grpSpPr>
        <p:cxnSp>
          <p:nvCxnSpPr>
            <p:cNvPr id="52" name="Straight Connector 51"/>
            <p:cNvCxnSpPr/>
            <p:nvPr/>
          </p:nvCxnSpPr>
          <p:spPr>
            <a:xfrm>
              <a:off x="7182665" y="2634410"/>
              <a:ext cx="1570810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182665" y="261155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277915" y="261155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7893855" y="2616122"/>
              <a:ext cx="45719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90"/>
          <p:cNvGrpSpPr/>
          <p:nvPr/>
        </p:nvGrpSpPr>
        <p:grpSpPr>
          <a:xfrm>
            <a:off x="6947044" y="2631656"/>
            <a:ext cx="894536" cy="48324"/>
            <a:chOff x="7149327" y="2756695"/>
            <a:chExt cx="894536" cy="48324"/>
          </a:xfrm>
          <a:solidFill>
            <a:schemeClr val="tx2"/>
          </a:solidFill>
        </p:grpSpPr>
        <p:cxnSp>
          <p:nvCxnSpPr>
            <p:cNvPr id="64" name="Straight Connector 63"/>
            <p:cNvCxnSpPr/>
            <p:nvPr/>
          </p:nvCxnSpPr>
          <p:spPr>
            <a:xfrm>
              <a:off x="7149327" y="2780857"/>
              <a:ext cx="89453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149331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96953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7398555" y="2756695"/>
              <a:ext cx="69045" cy="483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8039916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54156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1"/>
          <p:cNvGrpSpPr/>
          <p:nvPr/>
        </p:nvGrpSpPr>
        <p:grpSpPr>
          <a:xfrm>
            <a:off x="6854175" y="2806710"/>
            <a:ext cx="699273" cy="45720"/>
            <a:chOff x="7056458" y="2887774"/>
            <a:chExt cx="699273" cy="45720"/>
          </a:xfrm>
          <a:solidFill>
            <a:schemeClr val="tx2"/>
          </a:solidFill>
        </p:grpSpPr>
        <p:cxnSp>
          <p:nvCxnSpPr>
            <p:cNvPr id="78" name="Straight Connector 77"/>
            <p:cNvCxnSpPr/>
            <p:nvPr/>
          </p:nvCxnSpPr>
          <p:spPr>
            <a:xfrm>
              <a:off x="7056458" y="2910634"/>
              <a:ext cx="69927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056462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104084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7246154" y="2887775"/>
              <a:ext cx="690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754166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604124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2"/>
          <p:cNvGrpSpPr/>
          <p:nvPr/>
        </p:nvGrpSpPr>
        <p:grpSpPr>
          <a:xfrm>
            <a:off x="7268513" y="2979160"/>
            <a:ext cx="490539" cy="62610"/>
            <a:chOff x="7470796" y="3014664"/>
            <a:chExt cx="490539" cy="62610"/>
          </a:xfrm>
          <a:solidFill>
            <a:schemeClr val="tx2"/>
          </a:solidFill>
        </p:grpSpPr>
        <p:cxnSp>
          <p:nvCxnSpPr>
            <p:cNvPr id="85" name="Straight Connector 84"/>
            <p:cNvCxnSpPr/>
            <p:nvPr/>
          </p:nvCxnSpPr>
          <p:spPr>
            <a:xfrm>
              <a:off x="7470796" y="3045969"/>
              <a:ext cx="48972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470800" y="302310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641432" y="3014664"/>
              <a:ext cx="88106" cy="62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7961335" y="302310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2"/>
          <p:cNvGrpSpPr/>
          <p:nvPr/>
        </p:nvGrpSpPr>
        <p:grpSpPr>
          <a:xfrm>
            <a:off x="7242319" y="3168500"/>
            <a:ext cx="1334273" cy="48293"/>
            <a:chOff x="7444602" y="3161427"/>
            <a:chExt cx="1334273" cy="48293"/>
          </a:xfrm>
          <a:solidFill>
            <a:schemeClr val="tx2"/>
          </a:solidFill>
        </p:grpSpPr>
        <p:cxnSp>
          <p:nvCxnSpPr>
            <p:cNvPr id="97" name="Straight Connector 96"/>
            <p:cNvCxnSpPr/>
            <p:nvPr/>
          </p:nvCxnSpPr>
          <p:spPr>
            <a:xfrm>
              <a:off x="7444602" y="3186860"/>
              <a:ext cx="133427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444602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548562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981960" y="3161427"/>
              <a:ext cx="7315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7242319" y="3343523"/>
            <a:ext cx="1334273" cy="45720"/>
            <a:chOff x="7444602" y="3296063"/>
            <a:chExt cx="1334273" cy="45720"/>
          </a:xfrm>
          <a:solidFill>
            <a:schemeClr val="tx2"/>
          </a:solidFill>
        </p:grpSpPr>
        <p:cxnSp>
          <p:nvCxnSpPr>
            <p:cNvPr id="103" name="Straight Connector 102"/>
            <p:cNvCxnSpPr/>
            <p:nvPr/>
          </p:nvCxnSpPr>
          <p:spPr>
            <a:xfrm>
              <a:off x="7444602" y="3318923"/>
              <a:ext cx="133427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444602" y="32960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548562" y="32960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8148647" y="3296063"/>
              <a:ext cx="66666" cy="4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023"/>
          <p:cNvGrpSpPr/>
          <p:nvPr/>
        </p:nvGrpSpPr>
        <p:grpSpPr>
          <a:xfrm>
            <a:off x="7082776" y="3515973"/>
            <a:ext cx="1482704" cy="45720"/>
            <a:chOff x="7285059" y="3437844"/>
            <a:chExt cx="1482704" cy="45720"/>
          </a:xfrm>
          <a:solidFill>
            <a:schemeClr val="tx2"/>
          </a:solidFill>
        </p:grpSpPr>
        <p:cxnSp>
          <p:nvCxnSpPr>
            <p:cNvPr id="107" name="Straight Connector 106"/>
            <p:cNvCxnSpPr/>
            <p:nvPr/>
          </p:nvCxnSpPr>
          <p:spPr>
            <a:xfrm>
              <a:off x="7288620" y="3460704"/>
              <a:ext cx="147914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285059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379494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758123" y="3442416"/>
              <a:ext cx="66666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8574881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024"/>
          <p:cNvGrpSpPr/>
          <p:nvPr/>
        </p:nvGrpSpPr>
        <p:grpSpPr>
          <a:xfrm>
            <a:off x="6973239" y="3688423"/>
            <a:ext cx="1589859" cy="45720"/>
            <a:chOff x="7175522" y="3566431"/>
            <a:chExt cx="1589859" cy="45720"/>
          </a:xfrm>
          <a:solidFill>
            <a:schemeClr val="tx2"/>
          </a:solidFill>
        </p:grpSpPr>
        <p:cxnSp>
          <p:nvCxnSpPr>
            <p:cNvPr id="116" name="Straight Connector 115"/>
            <p:cNvCxnSpPr/>
            <p:nvPr/>
          </p:nvCxnSpPr>
          <p:spPr>
            <a:xfrm>
              <a:off x="7182665" y="3589291"/>
              <a:ext cx="158271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175522" y="3566431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341394" y="3566431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24"/>
          <p:cNvGrpSpPr/>
          <p:nvPr/>
        </p:nvGrpSpPr>
        <p:grpSpPr>
          <a:xfrm>
            <a:off x="7370907" y="3860873"/>
            <a:ext cx="546873" cy="62610"/>
            <a:chOff x="7470796" y="3014664"/>
            <a:chExt cx="490539" cy="62610"/>
          </a:xfrm>
          <a:solidFill>
            <a:schemeClr val="tx2"/>
          </a:solidFill>
        </p:grpSpPr>
        <p:cxnSp>
          <p:nvCxnSpPr>
            <p:cNvPr id="126" name="Straight Connector 125"/>
            <p:cNvCxnSpPr/>
            <p:nvPr/>
          </p:nvCxnSpPr>
          <p:spPr>
            <a:xfrm>
              <a:off x="7470796" y="3045969"/>
              <a:ext cx="48972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470800" y="302310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7638112" y="3014664"/>
              <a:ext cx="88106" cy="62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961335" y="302310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035"/>
          <p:cNvGrpSpPr/>
          <p:nvPr/>
        </p:nvGrpSpPr>
        <p:grpSpPr>
          <a:xfrm>
            <a:off x="7242320" y="4050213"/>
            <a:ext cx="582591" cy="45720"/>
            <a:chOff x="7444603" y="3842908"/>
            <a:chExt cx="582591" cy="45720"/>
          </a:xfrm>
          <a:solidFill>
            <a:schemeClr val="tx2"/>
          </a:solidFill>
        </p:grpSpPr>
        <p:cxnSp>
          <p:nvCxnSpPr>
            <p:cNvPr id="131" name="Straight Connector 130"/>
            <p:cNvCxnSpPr/>
            <p:nvPr/>
          </p:nvCxnSpPr>
          <p:spPr>
            <a:xfrm>
              <a:off x="7444603" y="3865768"/>
              <a:ext cx="581622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444608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7624266" y="3842909"/>
              <a:ext cx="11717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8027194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485089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924800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032"/>
          <p:cNvGrpSpPr/>
          <p:nvPr/>
        </p:nvGrpSpPr>
        <p:grpSpPr>
          <a:xfrm>
            <a:off x="6870845" y="4222663"/>
            <a:ext cx="1370785" cy="45720"/>
            <a:chOff x="7073128" y="3978639"/>
            <a:chExt cx="1370785" cy="45720"/>
          </a:xfrm>
          <a:solidFill>
            <a:schemeClr val="tx2"/>
          </a:solidFill>
        </p:grpSpPr>
        <p:cxnSp>
          <p:nvCxnSpPr>
            <p:cNvPr id="141" name="Straight Connector 140"/>
            <p:cNvCxnSpPr/>
            <p:nvPr/>
          </p:nvCxnSpPr>
          <p:spPr>
            <a:xfrm>
              <a:off x="7073128" y="4001499"/>
              <a:ext cx="136840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7073133" y="397863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7381876" y="3978640"/>
              <a:ext cx="6191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8443913" y="397863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031"/>
          <p:cNvGrpSpPr/>
          <p:nvPr/>
        </p:nvGrpSpPr>
        <p:grpSpPr>
          <a:xfrm>
            <a:off x="7184355" y="4395113"/>
            <a:ext cx="1400175" cy="45720"/>
            <a:chOff x="7386638" y="4121263"/>
            <a:chExt cx="1400175" cy="45720"/>
          </a:xfrm>
          <a:solidFill>
            <a:schemeClr val="tx2"/>
          </a:solidFill>
        </p:grpSpPr>
        <p:cxnSp>
          <p:nvCxnSpPr>
            <p:cNvPr id="149" name="Straight Connector 148"/>
            <p:cNvCxnSpPr/>
            <p:nvPr/>
          </p:nvCxnSpPr>
          <p:spPr>
            <a:xfrm>
              <a:off x="7386638" y="4144123"/>
              <a:ext cx="1400175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389834" y="41212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481887" y="41212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7940973" y="4125835"/>
              <a:ext cx="6479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1033"/>
          <p:cNvGrpSpPr/>
          <p:nvPr/>
        </p:nvGrpSpPr>
        <p:grpSpPr>
          <a:xfrm>
            <a:off x="7299470" y="4567563"/>
            <a:ext cx="646885" cy="54767"/>
            <a:chOff x="7501753" y="4251508"/>
            <a:chExt cx="646885" cy="54767"/>
          </a:xfrm>
          <a:solidFill>
            <a:schemeClr val="tx2"/>
          </a:solidFill>
        </p:grpSpPr>
        <p:cxnSp>
          <p:nvCxnSpPr>
            <p:cNvPr id="155" name="Straight Connector 154"/>
            <p:cNvCxnSpPr/>
            <p:nvPr/>
          </p:nvCxnSpPr>
          <p:spPr>
            <a:xfrm>
              <a:off x="7501753" y="4278891"/>
              <a:ext cx="642122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506521" y="4256031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7731423" y="4251508"/>
              <a:ext cx="88601" cy="54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8148638" y="4256031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566052" y="4256031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8031957" y="4256031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Diamond 1034"/>
          <p:cNvSpPr/>
          <p:nvPr/>
        </p:nvSpPr>
        <p:spPr>
          <a:xfrm>
            <a:off x="7442720" y="4749062"/>
            <a:ext cx="189309" cy="94773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Content Placeholder 5"/>
          <p:cNvSpPr txBox="1">
            <a:spLocks/>
          </p:cNvSpPr>
          <p:nvPr/>
        </p:nvSpPr>
        <p:spPr>
          <a:xfrm>
            <a:off x="3360748" y="6439768"/>
            <a:ext cx="5647944" cy="328500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/>
              <a:t>Burdett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O23.01)</a:t>
            </a:r>
          </a:p>
          <a:p>
            <a:pPr marL="0" indent="0" algn="r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48463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164011" y="2431078"/>
            <a:ext cx="0" cy="258572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797" y="2019598"/>
            <a:ext cx="3070593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1112838" algn="ctr"/>
                <a:tab pos="1774825" algn="ctr"/>
              </a:tabLst>
            </a:pPr>
            <a:r>
              <a:rPr lang="en-GB" sz="1000" b="1" dirty="0">
                <a:solidFill>
                  <a:schemeClr val="tx2"/>
                </a:solidFill>
              </a:rPr>
              <a:t>	                   (no. events/no. entered)</a:t>
            </a:r>
          </a:p>
          <a:p>
            <a:pPr>
              <a:spcAft>
                <a:spcPts val="800"/>
              </a:spcAft>
              <a:tabLst>
                <a:tab pos="1112838" algn="ctr"/>
                <a:tab pos="1774825" algn="ctr"/>
              </a:tabLst>
            </a:pPr>
            <a:r>
              <a:rPr lang="en-GB" sz="1000" b="1" dirty="0">
                <a:solidFill>
                  <a:schemeClr val="tx2"/>
                </a:solidFill>
              </a:rPr>
              <a:t>Trial Id.	Pre-op CT	Control</a:t>
            </a:r>
            <a:endParaRPr lang="en-GB" sz="1000" dirty="0">
              <a:solidFill>
                <a:schemeClr val="tx2"/>
              </a:solidFill>
            </a:endParaRP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 err="1"/>
              <a:t>Dautzenberg</a:t>
            </a:r>
            <a:r>
              <a:rPr lang="en-GB" sz="1000" dirty="0"/>
              <a:t>	4/13	2/13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Roth	6/28	8/32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 err="1"/>
              <a:t>Depierre</a:t>
            </a:r>
            <a:r>
              <a:rPr lang="en-GB" sz="1000" dirty="0"/>
              <a:t>	35/179	43/176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JCOG 9209	12/31	13/31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 err="1"/>
              <a:t>Groen</a:t>
            </a:r>
            <a:r>
              <a:rPr lang="en-GB" sz="1000" dirty="0"/>
              <a:t>-Splinter	4/39	5/40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Mattson	7/30	9/32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MRC BLT	1/5	2/5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MRC LU22	54/258	155/261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SWOG S9900	36/180	31/174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Yang	4/19	7/21</a:t>
            </a:r>
          </a:p>
          <a:p>
            <a:pPr>
              <a:spcAft>
                <a:spcPts val="400"/>
              </a:spcAft>
              <a:tabLst>
                <a:tab pos="1112838" algn="ctr"/>
                <a:tab pos="1774825" algn="ctr"/>
              </a:tabLst>
            </a:pPr>
            <a:r>
              <a:rPr lang="en-GB" sz="1000" dirty="0"/>
              <a:t>Wu	5/32	4/23</a:t>
            </a:r>
          </a:p>
          <a:p>
            <a:pPr>
              <a:spcAft>
                <a:spcPts val="200"/>
              </a:spcAft>
              <a:tabLst>
                <a:tab pos="1112838" algn="ctr"/>
                <a:tab pos="1774825" algn="ctr"/>
              </a:tabLst>
            </a:pPr>
            <a:r>
              <a:rPr lang="en-GB" sz="1000" b="1" dirty="0"/>
              <a:t>Total	168/814	189/808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results: Time to local recurrence and RFS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360748" y="6439768"/>
            <a:ext cx="5647944" cy="328500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/>
              <a:t>Burdett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O23.01)</a:t>
            </a:r>
          </a:p>
          <a:p>
            <a:pPr marL="0" indent="0" algn="r">
              <a:buNone/>
            </a:pPr>
            <a:endParaRPr lang="en-GB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18792" y="2431078"/>
            <a:ext cx="0" cy="2585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9251" y="1289731"/>
            <a:ext cx="338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Time to local recurrence as 1st event:</a:t>
            </a:r>
            <a:br>
              <a:rPr lang="en-GB" sz="1400" b="1" dirty="0"/>
            </a:br>
            <a:r>
              <a:rPr lang="en-GB" sz="1400" b="1" dirty="0"/>
              <a:t>11 trials, 1622 patients, 357 events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8100" y="5477691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Heterogeneity p=0.941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0436" y="5270500"/>
            <a:ext cx="1135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Pre-op CT better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8437" y="5270500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Control better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4137" y="5076488"/>
            <a:ext cx="245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ctr"/>
                <a:tab pos="612775" algn="ctr"/>
                <a:tab pos="1079500" algn="ctr"/>
                <a:tab pos="1546225" algn="ctr"/>
                <a:tab pos="2006600" algn="ctr"/>
              </a:tabLst>
            </a:pPr>
            <a:r>
              <a:rPr lang="en-GB" sz="1000" dirty="0"/>
              <a:t>	0	0.5	1	1.5	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6300" y="4648200"/>
            <a:ext cx="1151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</a:rPr>
              <a:t>HR=0.84 (0.68–1.03)</a:t>
            </a:r>
            <a:br>
              <a:rPr lang="en-GB" sz="800" dirty="0">
                <a:solidFill>
                  <a:schemeClr val="tx2"/>
                </a:solidFill>
              </a:rPr>
            </a:br>
            <a:r>
              <a:rPr lang="en-GB" sz="800" dirty="0">
                <a:solidFill>
                  <a:schemeClr val="tx2"/>
                </a:solidFill>
              </a:rPr>
              <a:t>p=0.096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41300" y="2438698"/>
            <a:ext cx="4328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1300" y="5014258"/>
            <a:ext cx="4328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8992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8892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18792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85517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45892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0463" y="2184857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Hazard ratio (fixed)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2590151" y="2561366"/>
            <a:ext cx="1642246" cy="45720"/>
            <a:chOff x="7123134" y="2611550"/>
            <a:chExt cx="1642246" cy="45720"/>
          </a:xfrm>
          <a:solidFill>
            <a:schemeClr val="tx2"/>
          </a:solidFill>
        </p:grpSpPr>
        <p:cxnSp>
          <p:nvCxnSpPr>
            <p:cNvPr id="29" name="Straight Connector 28"/>
            <p:cNvCxnSpPr/>
            <p:nvPr/>
          </p:nvCxnSpPr>
          <p:spPr>
            <a:xfrm>
              <a:off x="7126164" y="2634410"/>
              <a:ext cx="163921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123134" y="261155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66009" y="261155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66"/>
          <p:cNvGrpSpPr/>
          <p:nvPr/>
        </p:nvGrpSpPr>
        <p:grpSpPr>
          <a:xfrm>
            <a:off x="2483644" y="2756576"/>
            <a:ext cx="1747837" cy="45720"/>
            <a:chOff x="2483644" y="2726461"/>
            <a:chExt cx="1747837" cy="4572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483644" y="2749321"/>
              <a:ext cx="1747837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85379" y="2726461"/>
              <a:ext cx="0" cy="45720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37764" y="2726461"/>
              <a:ext cx="0" cy="45720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856047" y="2732302"/>
              <a:ext cx="69045" cy="365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897435" y="2726461"/>
              <a:ext cx="0" cy="45720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2759219" y="2951786"/>
            <a:ext cx="869809" cy="56431"/>
            <a:chOff x="7056458" y="2887774"/>
            <a:chExt cx="869809" cy="56431"/>
          </a:xfrm>
          <a:solidFill>
            <a:schemeClr val="tx2"/>
          </a:solidFill>
        </p:grpSpPr>
        <p:cxnSp>
          <p:nvCxnSpPr>
            <p:cNvPr id="41" name="Straight Connector 40"/>
            <p:cNvCxnSpPr/>
            <p:nvPr/>
          </p:nvCxnSpPr>
          <p:spPr>
            <a:xfrm>
              <a:off x="7056458" y="2910634"/>
              <a:ext cx="86980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056462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118372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309521" y="2887775"/>
              <a:ext cx="108072" cy="56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926267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764335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1"/>
          <p:cNvGrpSpPr/>
          <p:nvPr/>
        </p:nvGrpSpPr>
        <p:grpSpPr>
          <a:xfrm>
            <a:off x="2524125" y="3355490"/>
            <a:ext cx="1721767" cy="45720"/>
            <a:chOff x="7057108" y="3164000"/>
            <a:chExt cx="1721767" cy="45720"/>
          </a:xfrm>
          <a:solidFill>
            <a:schemeClr val="tx2"/>
          </a:solidFill>
        </p:grpSpPr>
        <p:cxnSp>
          <p:nvCxnSpPr>
            <p:cNvPr id="53" name="Straight Connector 52"/>
            <p:cNvCxnSpPr/>
            <p:nvPr/>
          </p:nvCxnSpPr>
          <p:spPr>
            <a:xfrm>
              <a:off x="7057108" y="3186860"/>
              <a:ext cx="1721767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58839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1368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7760503" y="3170951"/>
              <a:ext cx="64008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2840182" y="3941120"/>
            <a:ext cx="750743" cy="69125"/>
            <a:chOff x="7444602" y="3284565"/>
            <a:chExt cx="750743" cy="69125"/>
          </a:xfrm>
          <a:solidFill>
            <a:schemeClr val="tx2"/>
          </a:solidFill>
        </p:grpSpPr>
        <p:cxnSp>
          <p:nvCxnSpPr>
            <p:cNvPr id="58" name="Straight Connector 57"/>
            <p:cNvCxnSpPr/>
            <p:nvPr/>
          </p:nvCxnSpPr>
          <p:spPr>
            <a:xfrm>
              <a:off x="7444602" y="3318923"/>
              <a:ext cx="75074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444602" y="32960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02401" y="32960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7672396" y="3284565"/>
              <a:ext cx="125280" cy="691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8069138" y="32960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8192963" y="32960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1"/>
          <p:cNvGrpSpPr/>
          <p:nvPr/>
        </p:nvGrpSpPr>
        <p:grpSpPr>
          <a:xfrm>
            <a:off x="2447925" y="4376813"/>
            <a:ext cx="1786855" cy="48737"/>
            <a:chOff x="6980908" y="3437653"/>
            <a:chExt cx="1786855" cy="48737"/>
          </a:xfrm>
          <a:solidFill>
            <a:schemeClr val="tx2"/>
          </a:solidFill>
        </p:grpSpPr>
        <p:cxnSp>
          <p:nvCxnSpPr>
            <p:cNvPr id="63" name="Straight Connector 62"/>
            <p:cNvCxnSpPr/>
            <p:nvPr/>
          </p:nvCxnSpPr>
          <p:spPr>
            <a:xfrm>
              <a:off x="6980908" y="3460704"/>
              <a:ext cx="1786855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85022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27069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284254" y="3437653"/>
              <a:ext cx="66666" cy="48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8331993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Diamond 100"/>
          <p:cNvSpPr/>
          <p:nvPr/>
        </p:nvSpPr>
        <p:spPr>
          <a:xfrm>
            <a:off x="3009900" y="4770437"/>
            <a:ext cx="336673" cy="94773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7769695" y="2431078"/>
            <a:ext cx="0" cy="2585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629204" y="2431078"/>
            <a:ext cx="0" cy="258572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916188" y="1289731"/>
            <a:ext cx="3672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RFS: 12 trials, 2035 patients, 1373 events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29003" y="5477691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Heterogeneity p=0.328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11339" y="5270500"/>
            <a:ext cx="1135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Pre-op CT better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19340" y="5270500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Control better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595040" y="5076488"/>
            <a:ext cx="245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ctr"/>
                <a:tab pos="612775" algn="ctr"/>
                <a:tab pos="1079500" algn="ctr"/>
                <a:tab pos="1546225" algn="ctr"/>
                <a:tab pos="2006600" algn="ctr"/>
              </a:tabLst>
            </a:pPr>
            <a:r>
              <a:rPr lang="en-GB" sz="1000" dirty="0"/>
              <a:t>	0	0.5	1	1.5	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70414" y="2019598"/>
            <a:ext cx="3070593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tabLst>
                <a:tab pos="1150938" algn="ctr"/>
                <a:tab pos="1851025" algn="ctr"/>
              </a:tabLst>
            </a:pPr>
            <a:r>
              <a:rPr lang="en-GB" sz="1000" b="1" dirty="0">
                <a:solidFill>
                  <a:schemeClr val="tx2"/>
                </a:solidFill>
              </a:rPr>
              <a:t>	                   (no. events/no. entered)</a:t>
            </a:r>
          </a:p>
          <a:p>
            <a:pPr>
              <a:spcAft>
                <a:spcPts val="800"/>
              </a:spcAft>
              <a:tabLst>
                <a:tab pos="1150938" algn="ctr"/>
                <a:tab pos="1851025" algn="ctr"/>
              </a:tabLst>
            </a:pPr>
            <a:r>
              <a:rPr lang="en-GB" sz="1000" b="1" dirty="0">
                <a:solidFill>
                  <a:schemeClr val="tx2"/>
                </a:solidFill>
              </a:rPr>
              <a:t>Trial Id.	Pre-op CT	Control</a:t>
            </a:r>
            <a:endParaRPr lang="en-GB" sz="1000" dirty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 err="1"/>
              <a:t>Dautzenberg</a:t>
            </a:r>
            <a:r>
              <a:rPr lang="en-GB" sz="1000" dirty="0"/>
              <a:t>	9/13	9/13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Roth	19/28	27/32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 err="1"/>
              <a:t>Depierre</a:t>
            </a:r>
            <a:r>
              <a:rPr lang="en-GB" sz="1000" dirty="0"/>
              <a:t>	141/179	147/176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JCOG 9209	29/31	26/31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 err="1"/>
              <a:t>Groen</a:t>
            </a:r>
            <a:r>
              <a:rPr lang="en-GB" sz="1000" dirty="0"/>
              <a:t>-Splinter	24/39	17/40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Mattson	21/30	23/32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MRC BLT	4/5	4/5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MRC LU22	160/258	170/261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SWOG S9900	106/180	116/174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Yang	11/19	17/21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Wu	26/32	18/23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dirty="0"/>
              <a:t>NATCH	117/201	132/212</a:t>
            </a:r>
          </a:p>
          <a:p>
            <a:pPr>
              <a:spcAft>
                <a:spcPts val="300"/>
              </a:spcAft>
              <a:tabLst>
                <a:tab pos="1150938" algn="ctr"/>
                <a:tab pos="1851025" algn="ctr"/>
              </a:tabLst>
            </a:pPr>
            <a:r>
              <a:rPr lang="en-GB" sz="1000" b="1" dirty="0"/>
              <a:t>Total	667/1015	706/1020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09332" y="4683324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tx2"/>
                </a:solidFill>
              </a:rPr>
              <a:t>HR=0.86 (0.77–0.96) </a:t>
            </a:r>
            <a:br>
              <a:rPr lang="en-GB" sz="800" dirty="0">
                <a:solidFill>
                  <a:schemeClr val="tx2"/>
                </a:solidFill>
              </a:rPr>
            </a:br>
            <a:r>
              <a:rPr lang="en-GB" sz="800" dirty="0">
                <a:solidFill>
                  <a:schemeClr val="tx2"/>
                </a:solidFill>
              </a:rPr>
              <a:t>p=0.007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4692203" y="2438698"/>
            <a:ext cx="42231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692203" y="5014258"/>
            <a:ext cx="42231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29895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299795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769695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236420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696795" y="5017433"/>
            <a:ext cx="0" cy="9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081367" y="2184857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Hazard ratio (fixed)</a:t>
            </a:r>
          </a:p>
        </p:txBody>
      </p:sp>
      <p:grpSp>
        <p:nvGrpSpPr>
          <p:cNvPr id="9" name="Group 118"/>
          <p:cNvGrpSpPr/>
          <p:nvPr/>
        </p:nvGrpSpPr>
        <p:grpSpPr>
          <a:xfrm>
            <a:off x="7060406" y="2560320"/>
            <a:ext cx="1631157" cy="45720"/>
            <a:chOff x="7142486" y="2611550"/>
            <a:chExt cx="1631157" cy="45720"/>
          </a:xfrm>
          <a:solidFill>
            <a:schemeClr val="tx2"/>
          </a:solidFill>
        </p:grpSpPr>
        <p:cxnSp>
          <p:nvCxnSpPr>
            <p:cNvPr id="120" name="Straight Connector 119"/>
            <p:cNvCxnSpPr/>
            <p:nvPr/>
          </p:nvCxnSpPr>
          <p:spPr>
            <a:xfrm>
              <a:off x="7142486" y="2634410"/>
              <a:ext cx="1631157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149331" y="261155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7777173" y="2616122"/>
              <a:ext cx="45719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123"/>
          <p:cNvGrpSpPr/>
          <p:nvPr/>
        </p:nvGrpSpPr>
        <p:grpSpPr>
          <a:xfrm>
            <a:off x="7010097" y="2728441"/>
            <a:ext cx="894536" cy="48101"/>
            <a:chOff x="7149327" y="2757997"/>
            <a:chExt cx="894536" cy="48101"/>
          </a:xfrm>
          <a:solidFill>
            <a:schemeClr val="tx2"/>
          </a:solidFill>
        </p:grpSpPr>
        <p:cxnSp>
          <p:nvCxnSpPr>
            <p:cNvPr id="125" name="Straight Connector 124"/>
            <p:cNvCxnSpPr/>
            <p:nvPr/>
          </p:nvCxnSpPr>
          <p:spPr>
            <a:xfrm>
              <a:off x="7149327" y="2780857"/>
              <a:ext cx="89453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149331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192191" y="276037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7391412" y="2761457"/>
              <a:ext cx="54864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8042297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847013" y="2757997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130"/>
          <p:cNvGrpSpPr/>
          <p:nvPr/>
        </p:nvGrpSpPr>
        <p:grpSpPr>
          <a:xfrm>
            <a:off x="7357763" y="2932692"/>
            <a:ext cx="482575" cy="60539"/>
            <a:chOff x="7273156" y="2887774"/>
            <a:chExt cx="482575" cy="60539"/>
          </a:xfrm>
          <a:solidFill>
            <a:schemeClr val="tx2"/>
          </a:solidFill>
        </p:grpSpPr>
        <p:cxnSp>
          <p:nvCxnSpPr>
            <p:cNvPr id="132" name="Straight Connector 131"/>
            <p:cNvCxnSpPr/>
            <p:nvPr/>
          </p:nvCxnSpPr>
          <p:spPr>
            <a:xfrm>
              <a:off x="7275837" y="2910634"/>
              <a:ext cx="479894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273156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330303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7422366" y="2887775"/>
              <a:ext cx="105883" cy="60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7754166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142"/>
          <p:cNvGrpSpPr/>
          <p:nvPr/>
        </p:nvGrpSpPr>
        <p:grpSpPr>
          <a:xfrm>
            <a:off x="7448550" y="3321923"/>
            <a:ext cx="1248245" cy="47908"/>
            <a:chOff x="7530630" y="3164000"/>
            <a:chExt cx="1248245" cy="47908"/>
          </a:xfrm>
          <a:solidFill>
            <a:schemeClr val="tx2"/>
          </a:solidFill>
        </p:grpSpPr>
        <p:cxnSp>
          <p:nvCxnSpPr>
            <p:cNvPr id="144" name="Straight Connector 143"/>
            <p:cNvCxnSpPr/>
            <p:nvPr/>
          </p:nvCxnSpPr>
          <p:spPr>
            <a:xfrm>
              <a:off x="7530630" y="3186860"/>
              <a:ext cx="1248245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530632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675889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8339147" y="3166189"/>
              <a:ext cx="7315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2" name="Group 152"/>
          <p:cNvGrpSpPr/>
          <p:nvPr/>
        </p:nvGrpSpPr>
        <p:grpSpPr>
          <a:xfrm>
            <a:off x="6934200" y="3691691"/>
            <a:ext cx="1751483" cy="45720"/>
            <a:chOff x="7016280" y="3437844"/>
            <a:chExt cx="1751483" cy="45720"/>
          </a:xfrm>
          <a:solidFill>
            <a:schemeClr val="tx2"/>
          </a:solidFill>
        </p:grpSpPr>
        <p:cxnSp>
          <p:nvCxnSpPr>
            <p:cNvPr id="154" name="Straight Connector 153"/>
            <p:cNvCxnSpPr/>
            <p:nvPr/>
          </p:nvCxnSpPr>
          <p:spPr>
            <a:xfrm>
              <a:off x="7016280" y="3460704"/>
              <a:ext cx="175148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016280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118679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8268341" y="3447178"/>
              <a:ext cx="45720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3" name="Group 162"/>
          <p:cNvGrpSpPr/>
          <p:nvPr/>
        </p:nvGrpSpPr>
        <p:grpSpPr>
          <a:xfrm>
            <a:off x="7367285" y="4061459"/>
            <a:ext cx="546873" cy="62610"/>
            <a:chOff x="7470796" y="3014664"/>
            <a:chExt cx="490539" cy="62610"/>
          </a:xfrm>
          <a:solidFill>
            <a:schemeClr val="tx2"/>
          </a:solidFill>
        </p:grpSpPr>
        <p:cxnSp>
          <p:nvCxnSpPr>
            <p:cNvPr id="164" name="Straight Connector 163"/>
            <p:cNvCxnSpPr/>
            <p:nvPr/>
          </p:nvCxnSpPr>
          <p:spPr>
            <a:xfrm>
              <a:off x="7470796" y="3045969"/>
              <a:ext cx="489723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470800" y="302310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7638112" y="3014664"/>
              <a:ext cx="74318" cy="62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7961335" y="3023109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167"/>
          <p:cNvGrpSpPr/>
          <p:nvPr/>
        </p:nvGrpSpPr>
        <p:grpSpPr>
          <a:xfrm>
            <a:off x="6953250" y="4263233"/>
            <a:ext cx="991864" cy="45720"/>
            <a:chOff x="7035330" y="3842908"/>
            <a:chExt cx="991864" cy="45720"/>
          </a:xfrm>
          <a:solidFill>
            <a:schemeClr val="tx2"/>
          </a:solidFill>
        </p:grpSpPr>
        <p:cxnSp>
          <p:nvCxnSpPr>
            <p:cNvPr id="169" name="Straight Connector 168"/>
            <p:cNvCxnSpPr/>
            <p:nvPr/>
          </p:nvCxnSpPr>
          <p:spPr>
            <a:xfrm>
              <a:off x="7035330" y="3865768"/>
              <a:ext cx="990895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042177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7271071" y="3854814"/>
              <a:ext cx="36576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8027194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7075514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762875" y="3842908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179"/>
          <p:cNvGrpSpPr/>
          <p:nvPr/>
        </p:nvGrpSpPr>
        <p:grpSpPr>
          <a:xfrm>
            <a:off x="7397427" y="4618714"/>
            <a:ext cx="551186" cy="58061"/>
            <a:chOff x="7386638" y="4121263"/>
            <a:chExt cx="551186" cy="58061"/>
          </a:xfrm>
          <a:solidFill>
            <a:schemeClr val="tx2"/>
          </a:solidFill>
        </p:grpSpPr>
        <p:cxnSp>
          <p:nvCxnSpPr>
            <p:cNvPr id="181" name="Straight Connector 180"/>
            <p:cNvCxnSpPr/>
            <p:nvPr/>
          </p:nvCxnSpPr>
          <p:spPr>
            <a:xfrm>
              <a:off x="7386638" y="4144123"/>
              <a:ext cx="55118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389834" y="41212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423469" y="41212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566345" y="4123453"/>
              <a:ext cx="88110" cy="558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7" name="Straight Connector 286"/>
            <p:cNvCxnSpPr/>
            <p:nvPr/>
          </p:nvCxnSpPr>
          <p:spPr>
            <a:xfrm>
              <a:off x="7831926" y="41212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7936701" y="412126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Diamond 191"/>
          <p:cNvSpPr/>
          <p:nvPr/>
        </p:nvSpPr>
        <p:spPr>
          <a:xfrm>
            <a:off x="7546255" y="4817884"/>
            <a:ext cx="189309" cy="94773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TextBox 194"/>
          <p:cNvSpPr txBox="1"/>
          <p:nvPr/>
        </p:nvSpPr>
        <p:spPr>
          <a:xfrm>
            <a:off x="5336193" y="1579395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First event: local (25%), distant (32%), </a:t>
            </a:r>
            <a:br>
              <a:rPr lang="en-GB" sz="1200" dirty="0"/>
            </a:br>
            <a:r>
              <a:rPr lang="en-GB" sz="1200" dirty="0"/>
              <a:t>Local = distant (10%), death (33%)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27691" y="5795833"/>
            <a:ext cx="3449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16% reduction in relative risk of local recurrence</a:t>
            </a:r>
            <a:br>
              <a:rPr lang="en-GB" sz="1200" dirty="0"/>
            </a:br>
            <a:r>
              <a:rPr lang="en-GB" sz="1200" dirty="0"/>
              <a:t>HR of 0.84 → potential 4% absolute </a:t>
            </a:r>
            <a:br>
              <a:rPr lang="en-GB" sz="1200" dirty="0"/>
            </a:br>
            <a:r>
              <a:rPr lang="en-GB" sz="1200" dirty="0"/>
              <a:t>benefit at 5 years (68% → 72%)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882826" y="5795833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14% reduction in relative risk of local recurrence </a:t>
            </a:r>
            <a:br>
              <a:rPr lang="en-GB" sz="1200" dirty="0"/>
            </a:br>
            <a:r>
              <a:rPr lang="en-GB" sz="1200" dirty="0"/>
              <a:t>or death HR of 0.86 → 6% absolute benefit </a:t>
            </a:r>
            <a:br>
              <a:rPr lang="en-GB" sz="1200" dirty="0"/>
            </a:br>
            <a:r>
              <a:rPr lang="en-GB" sz="1200" dirty="0"/>
              <a:t>at 5 years (32% → 38%)</a:t>
            </a:r>
          </a:p>
        </p:txBody>
      </p:sp>
      <p:grpSp>
        <p:nvGrpSpPr>
          <p:cNvPr id="236" name="Group 202"/>
          <p:cNvGrpSpPr/>
          <p:nvPr/>
        </p:nvGrpSpPr>
        <p:grpSpPr>
          <a:xfrm>
            <a:off x="2661588" y="3157707"/>
            <a:ext cx="1584304" cy="48293"/>
            <a:chOff x="7194571" y="3161427"/>
            <a:chExt cx="1584304" cy="48293"/>
          </a:xfrm>
          <a:solidFill>
            <a:schemeClr val="tx2"/>
          </a:solidFill>
        </p:grpSpPr>
        <p:cxnSp>
          <p:nvCxnSpPr>
            <p:cNvPr id="204" name="Straight Connector 203"/>
            <p:cNvCxnSpPr/>
            <p:nvPr/>
          </p:nvCxnSpPr>
          <p:spPr>
            <a:xfrm>
              <a:off x="7195221" y="3186860"/>
              <a:ext cx="1583654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194571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/>
            <p:cNvSpPr/>
            <p:nvPr/>
          </p:nvSpPr>
          <p:spPr>
            <a:xfrm>
              <a:off x="7686685" y="3161427"/>
              <a:ext cx="73152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7" name="Group 209"/>
          <p:cNvGrpSpPr/>
          <p:nvPr/>
        </p:nvGrpSpPr>
        <p:grpSpPr>
          <a:xfrm>
            <a:off x="2554428" y="3550700"/>
            <a:ext cx="1691464" cy="45720"/>
            <a:chOff x="7087411" y="3164000"/>
            <a:chExt cx="1691464" cy="45720"/>
          </a:xfrm>
          <a:solidFill>
            <a:schemeClr val="tx2"/>
          </a:solidFill>
        </p:grpSpPr>
        <p:cxnSp>
          <p:nvCxnSpPr>
            <p:cNvPr id="211" name="Straight Connector 210"/>
            <p:cNvCxnSpPr/>
            <p:nvPr/>
          </p:nvCxnSpPr>
          <p:spPr>
            <a:xfrm>
              <a:off x="7088064" y="3186860"/>
              <a:ext cx="1690811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087411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171411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/>
            <p:cNvSpPr/>
            <p:nvPr/>
          </p:nvSpPr>
          <p:spPr>
            <a:xfrm>
              <a:off x="7605721" y="3170950"/>
              <a:ext cx="64008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8" name="Group 215"/>
          <p:cNvGrpSpPr/>
          <p:nvPr/>
        </p:nvGrpSpPr>
        <p:grpSpPr>
          <a:xfrm>
            <a:off x="2405058" y="3745910"/>
            <a:ext cx="1840834" cy="45720"/>
            <a:chOff x="6938041" y="3164000"/>
            <a:chExt cx="1840834" cy="45720"/>
          </a:xfrm>
          <a:solidFill>
            <a:schemeClr val="tx2"/>
          </a:solidFill>
        </p:grpSpPr>
        <p:cxnSp>
          <p:nvCxnSpPr>
            <p:cNvPr id="217" name="Straight Connector 216"/>
            <p:cNvCxnSpPr/>
            <p:nvPr/>
          </p:nvCxnSpPr>
          <p:spPr>
            <a:xfrm>
              <a:off x="6938046" y="3186860"/>
              <a:ext cx="1840829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6938041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6978526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7776249" y="3170950"/>
              <a:ext cx="4572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9" name="Group 226"/>
          <p:cNvGrpSpPr/>
          <p:nvPr/>
        </p:nvGrpSpPr>
        <p:grpSpPr>
          <a:xfrm>
            <a:off x="2911625" y="4159735"/>
            <a:ext cx="1334267" cy="67588"/>
            <a:chOff x="7444608" y="3156607"/>
            <a:chExt cx="1334267" cy="67588"/>
          </a:xfrm>
          <a:solidFill>
            <a:schemeClr val="tx2"/>
          </a:solidFill>
        </p:grpSpPr>
        <p:cxnSp>
          <p:nvCxnSpPr>
            <p:cNvPr id="228" name="Straight Connector 227"/>
            <p:cNvCxnSpPr/>
            <p:nvPr/>
          </p:nvCxnSpPr>
          <p:spPr>
            <a:xfrm>
              <a:off x="7444608" y="3186860"/>
              <a:ext cx="1334267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447628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535739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230"/>
            <p:cNvSpPr/>
            <p:nvPr/>
          </p:nvSpPr>
          <p:spPr>
            <a:xfrm>
              <a:off x="7873879" y="3156607"/>
              <a:ext cx="100009" cy="67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8547771" y="316400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1"/>
          <p:cNvGrpSpPr/>
          <p:nvPr/>
        </p:nvGrpSpPr>
        <p:grpSpPr>
          <a:xfrm>
            <a:off x="2516981" y="4575040"/>
            <a:ext cx="1717799" cy="45909"/>
            <a:chOff x="7049964" y="3437844"/>
            <a:chExt cx="1717799" cy="45909"/>
          </a:xfrm>
          <a:solidFill>
            <a:schemeClr val="tx2"/>
          </a:solidFill>
        </p:grpSpPr>
        <p:cxnSp>
          <p:nvCxnSpPr>
            <p:cNvPr id="243" name="Straight Connector 242"/>
            <p:cNvCxnSpPr/>
            <p:nvPr/>
          </p:nvCxnSpPr>
          <p:spPr>
            <a:xfrm>
              <a:off x="7052346" y="3460704"/>
              <a:ext cx="1715417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7049964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126164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7746217" y="3447177"/>
              <a:ext cx="66666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2" name="Group 252"/>
          <p:cNvGrpSpPr/>
          <p:nvPr/>
        </p:nvGrpSpPr>
        <p:grpSpPr>
          <a:xfrm>
            <a:off x="7345857" y="3124676"/>
            <a:ext cx="1345706" cy="45720"/>
            <a:chOff x="7427937" y="2611550"/>
            <a:chExt cx="1345706" cy="45720"/>
          </a:xfrm>
          <a:solidFill>
            <a:schemeClr val="tx2"/>
          </a:solidFill>
        </p:grpSpPr>
        <p:cxnSp>
          <p:nvCxnSpPr>
            <p:cNvPr id="254" name="Straight Connector 253"/>
            <p:cNvCxnSpPr/>
            <p:nvPr/>
          </p:nvCxnSpPr>
          <p:spPr>
            <a:xfrm>
              <a:off x="7430618" y="2634410"/>
              <a:ext cx="1343025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427937" y="2611550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 255"/>
            <p:cNvSpPr/>
            <p:nvPr/>
          </p:nvSpPr>
          <p:spPr>
            <a:xfrm>
              <a:off x="7962910" y="2614122"/>
              <a:ext cx="64008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58"/>
          <p:cNvGrpSpPr/>
          <p:nvPr/>
        </p:nvGrpSpPr>
        <p:grpSpPr>
          <a:xfrm>
            <a:off x="7155656" y="3508955"/>
            <a:ext cx="1371593" cy="48483"/>
            <a:chOff x="6775774" y="2885393"/>
            <a:chExt cx="1371593" cy="48483"/>
          </a:xfrm>
          <a:solidFill>
            <a:schemeClr val="tx2"/>
          </a:solidFill>
        </p:grpSpPr>
        <p:cxnSp>
          <p:nvCxnSpPr>
            <p:cNvPr id="260" name="Straight Connector 259"/>
            <p:cNvCxnSpPr/>
            <p:nvPr/>
          </p:nvCxnSpPr>
          <p:spPr>
            <a:xfrm>
              <a:off x="6775774" y="2910634"/>
              <a:ext cx="1369219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778156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6844832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/>
            <p:cNvSpPr/>
            <p:nvPr/>
          </p:nvSpPr>
          <p:spPr>
            <a:xfrm>
              <a:off x="7172333" y="2897300"/>
              <a:ext cx="54864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8147367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837804" y="288539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69"/>
          <p:cNvGrpSpPr/>
          <p:nvPr/>
        </p:nvGrpSpPr>
        <p:grpSpPr>
          <a:xfrm>
            <a:off x="7465219" y="3870905"/>
            <a:ext cx="509587" cy="62919"/>
            <a:chOff x="7085337" y="2885393"/>
            <a:chExt cx="509587" cy="62919"/>
          </a:xfrm>
          <a:solidFill>
            <a:schemeClr val="tx2"/>
          </a:solidFill>
        </p:grpSpPr>
        <p:cxnSp>
          <p:nvCxnSpPr>
            <p:cNvPr id="271" name="Straight Connector 270"/>
            <p:cNvCxnSpPr/>
            <p:nvPr/>
          </p:nvCxnSpPr>
          <p:spPr>
            <a:xfrm>
              <a:off x="7087718" y="2910634"/>
              <a:ext cx="507206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7085337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140108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Rectangle 273"/>
            <p:cNvSpPr/>
            <p:nvPr/>
          </p:nvSpPr>
          <p:spPr>
            <a:xfrm>
              <a:off x="7259165" y="2886401"/>
              <a:ext cx="97633" cy="61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5" name="Straight Connector 274"/>
            <p:cNvCxnSpPr/>
            <p:nvPr/>
          </p:nvCxnSpPr>
          <p:spPr>
            <a:xfrm>
              <a:off x="7592536" y="288777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533004" y="2885393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79"/>
          <p:cNvGrpSpPr/>
          <p:nvPr/>
        </p:nvGrpSpPr>
        <p:grpSpPr>
          <a:xfrm>
            <a:off x="7260429" y="4443410"/>
            <a:ext cx="1425254" cy="45910"/>
            <a:chOff x="7342509" y="3437844"/>
            <a:chExt cx="1425254" cy="45910"/>
          </a:xfrm>
          <a:solidFill>
            <a:schemeClr val="tx2"/>
          </a:solidFill>
        </p:grpSpPr>
        <p:cxnSp>
          <p:nvCxnSpPr>
            <p:cNvPr id="281" name="Straight Connector 280"/>
            <p:cNvCxnSpPr/>
            <p:nvPr/>
          </p:nvCxnSpPr>
          <p:spPr>
            <a:xfrm>
              <a:off x="7347274" y="3460704"/>
              <a:ext cx="1420489" cy="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7342509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7452051" y="3437844"/>
              <a:ext cx="0" cy="45720"/>
            </a:xfrm>
            <a:prstGeom prst="lin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/>
            <p:cNvSpPr/>
            <p:nvPr/>
          </p:nvSpPr>
          <p:spPr>
            <a:xfrm>
              <a:off x="7897346" y="3447178"/>
              <a:ext cx="45720" cy="365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8446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Pre-operative chemotherapy improves OS in patients with operable NSCLC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5% absolute benefit at 5 </a:t>
            </a:r>
            <a:r>
              <a:rPr lang="en-GB" dirty="0" err="1"/>
              <a:t>yrs</a:t>
            </a:r>
            <a:endParaRPr lang="en-GB" dirty="0"/>
          </a:p>
          <a:p>
            <a:r>
              <a:rPr lang="en-GB" dirty="0"/>
              <a:t>There was also a benefit for recurrence, with the largest effect seen on distant recurrence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11% absolute benefit at 5 </a:t>
            </a:r>
            <a:r>
              <a:rPr lang="en-GB" dirty="0" err="1"/>
              <a:t>yrs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There was no evidence of a difference in OS effect by trial or patient characteristics</a:t>
            </a:r>
          </a:p>
          <a:p>
            <a:pPr>
              <a:spcAft>
                <a:spcPts val="1200"/>
              </a:spcAft>
            </a:pPr>
            <a:r>
              <a:rPr lang="en-GB" dirty="0"/>
              <a:t>There was also no evidence of a difference on early mortality or rate of complete resection</a:t>
            </a:r>
          </a:p>
          <a:p>
            <a:r>
              <a:rPr lang="en-GB" dirty="0"/>
              <a:t>These findings are to be updated with data from three more trials</a:t>
            </a:r>
          </a:p>
          <a:p>
            <a:pPr lvl="1"/>
            <a:r>
              <a:rPr lang="en-GB" dirty="0" err="1"/>
              <a:t>ChEST</a:t>
            </a:r>
            <a:r>
              <a:rPr lang="en-GB" dirty="0"/>
              <a:t>, SWOG 9015, Sorensen et al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360748" y="6439768"/>
            <a:ext cx="5647944" cy="328500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/>
              <a:t>Burdett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O23.01)</a:t>
            </a:r>
          </a:p>
          <a:p>
            <a:pPr marL="0" indent="0" algn="r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01652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/>
              <a:t>#O02.07: Stereotactic ablative radiotherapy (SABR) in patients with stage I non-small cell lung cancer: a comparison of patients with and without pathological proof – NE Verstegen</a:t>
            </a:r>
          </a:p>
        </p:txBody>
      </p:sp>
      <p:sp>
        <p:nvSpPr>
          <p:cNvPr id="70658" name="Subtitle 6"/>
          <p:cNvSpPr>
            <a:spLocks noGrp="1"/>
          </p:cNvSpPr>
          <p:nvPr>
            <p:ph idx="1"/>
          </p:nvPr>
        </p:nvSpPr>
        <p:spPr>
          <a:xfrm>
            <a:off x="228600" y="1354138"/>
            <a:ext cx="3962400" cy="4241800"/>
          </a:xfrm>
        </p:spPr>
        <p:txBody>
          <a:bodyPr/>
          <a:lstStyle/>
          <a:p>
            <a:pPr marL="192088" indent="-192088" eaLnBrk="1" hangingPunct="1"/>
            <a:r>
              <a:rPr lang="en-GB" sz="1600"/>
              <a:t>Objective</a:t>
            </a:r>
          </a:p>
          <a:p>
            <a:pPr marL="417513" lvl="1" indent="-225425" eaLnBrk="1" hangingPunct="1">
              <a:spcAft>
                <a:spcPts val="600"/>
              </a:spcAft>
            </a:pPr>
            <a:r>
              <a:rPr lang="en-GB" sz="1600"/>
              <a:t>To compare outcomes in patients with and without pathological proof of malignancy who underwent SABR</a:t>
            </a:r>
          </a:p>
          <a:p>
            <a:pPr marL="192088" indent="-192088" eaLnBrk="1" hangingPunct="1"/>
            <a:r>
              <a:rPr lang="en-GB" sz="1600"/>
              <a:t>Patients</a:t>
            </a:r>
          </a:p>
          <a:p>
            <a:pPr marL="417513" lvl="1" indent="-225425" eaLnBrk="1" hangingPunct="1"/>
            <a:r>
              <a:rPr lang="en-GB" sz="1600"/>
              <a:t>Patients without a histological diagnosis of Stage I NSCLC were enrolled if they had the following:</a:t>
            </a:r>
          </a:p>
          <a:p>
            <a:pPr marL="627063" lvl="2" indent="-200025" eaLnBrk="1" hangingPunct="1"/>
            <a:r>
              <a:rPr lang="en-GB" sz="1600"/>
              <a:t>High risk of developing </a:t>
            </a:r>
            <a:br>
              <a:rPr lang="en-GB" sz="1600"/>
            </a:br>
            <a:r>
              <a:rPr lang="en-GB" sz="1600"/>
              <a:t>lung cancer (smoker, COPD)</a:t>
            </a:r>
          </a:p>
          <a:p>
            <a:pPr marL="627063" lvl="2" indent="-200025" eaLnBrk="1" hangingPunct="1"/>
            <a:r>
              <a:rPr lang="en-GB" sz="1600"/>
              <a:t>Features of malignancy on CT scan</a:t>
            </a:r>
          </a:p>
          <a:p>
            <a:pPr marL="627063" lvl="2" indent="-200025" eaLnBrk="1" hangingPunct="1"/>
            <a:r>
              <a:rPr lang="en-GB" sz="1600" baseline="30000"/>
              <a:t>18</a:t>
            </a:r>
            <a:r>
              <a:rPr lang="en-GB" sz="1600"/>
              <a:t>FDG-PET-positive lesion </a:t>
            </a:r>
          </a:p>
          <a:p>
            <a:pPr marL="417513" lvl="1" indent="-225425" eaLnBrk="1" hangingPunct="1"/>
            <a:r>
              <a:rPr lang="en-GB" sz="1600"/>
              <a:t>Patients were referred from 68 Dutch </a:t>
            </a:r>
            <a:br>
              <a:rPr lang="en-GB" sz="1600"/>
            </a:br>
            <a:r>
              <a:rPr lang="en-GB" sz="1600"/>
              <a:t>centres only after review by a multidisciplinary tumour board</a:t>
            </a:r>
          </a:p>
          <a:p>
            <a:pPr marL="417513" lvl="1" indent="-225425" eaLnBrk="1" hangingPunct="1"/>
            <a:r>
              <a:rPr lang="en-GB" sz="1600"/>
              <a:t>~70% of patients were considered medically inoperable or high-risk for surgical mortality</a:t>
            </a:r>
          </a:p>
        </p:txBody>
      </p:sp>
      <p:sp>
        <p:nvSpPr>
          <p:cNvPr id="70659" name="Rectangle 32"/>
          <p:cNvSpPr>
            <a:spLocks noChangeArrowheads="1"/>
          </p:cNvSpPr>
          <p:nvPr/>
        </p:nvSpPr>
        <p:spPr bwMode="auto">
          <a:xfrm>
            <a:off x="4437063" y="6442075"/>
            <a:ext cx="457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Verstegen et al. J Thorac Oncol 6: 2011 (suppl; abstr O02.07)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327525" y="1354138"/>
          <a:ext cx="4580709" cy="469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Pathological diagnosis (n=209)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Clinical diagnosis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(n=393)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p </a:t>
                      </a: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0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Gender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Male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Female</a:t>
                      </a: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p=0.561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2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Age (mean)</a:t>
                      </a: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73.7 years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72.6 years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p=0.099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68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Medically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inoperable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Yes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No</a:t>
                      </a: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p=0.514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468"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Charlston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comorbidity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score (median)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p=0.136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4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Tumour diameter (mean)</a:t>
                      </a: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34.6 mm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30.3 mm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p&lt;0.001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24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value of predicted (mean)</a:t>
                      </a:r>
                    </a:p>
                  </a:txBody>
                  <a:tcPr marL="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62%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p=0.028</a:t>
                      </a:r>
                    </a:p>
                  </a:txBody>
                  <a:tcPr marL="45720" marR="4572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DIAGNOSIS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08525"/>
            <a:ext cx="8686800" cy="1735138"/>
          </a:xfrm>
        </p:spPr>
        <p:txBody>
          <a:bodyPr/>
          <a:lstStyle/>
          <a:p>
            <a:pPr marL="179388" indent="-179388" eaLnBrk="1" hangingPunct="1"/>
            <a:r>
              <a:rPr lang="en-GB" sz="1800" dirty="0"/>
              <a:t>Toxicity in all patients</a:t>
            </a:r>
          </a:p>
          <a:p>
            <a:pPr marL="636588" lvl="1" indent="-179388" eaLnBrk="1" hangingPunct="1">
              <a:buFont typeface="Arial" charset="0"/>
              <a:buChar char="•"/>
            </a:pPr>
            <a:r>
              <a:rPr lang="en-GB" sz="1800" dirty="0"/>
              <a:t>Grade ≥3 radiation </a:t>
            </a:r>
            <a:r>
              <a:rPr lang="en-GB" sz="1800" dirty="0" err="1"/>
              <a:t>pneumonitis</a:t>
            </a:r>
            <a:r>
              <a:rPr lang="en-GB" sz="1800" dirty="0"/>
              <a:t>: 2%</a:t>
            </a:r>
          </a:p>
          <a:p>
            <a:pPr marL="636588" lvl="1" indent="-179388" eaLnBrk="1" hangingPunct="1">
              <a:buFont typeface="Arial" charset="0"/>
              <a:buChar char="•"/>
            </a:pPr>
            <a:r>
              <a:rPr lang="en-GB" sz="1800" dirty="0"/>
              <a:t>Rib fractures on CT scans: 3%</a:t>
            </a:r>
          </a:p>
          <a:p>
            <a:pPr marL="179388" indent="-179388" eaLnBrk="1" hangingPunct="1"/>
            <a:endParaRPr lang="en-GB" sz="1800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437063" y="6442075"/>
            <a:ext cx="457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Verstegen et al. J Thorac Oncol 6: 2011 (suppl; abstr O02.07)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228600" y="1371600"/>
          <a:ext cx="8686680" cy="3088084"/>
        </p:xfrm>
        <a:graphic>
          <a:graphicData uri="http://schemas.openxmlformats.org/drawingml/2006/table">
            <a:tbl>
              <a:tblPr/>
              <a:tblGrid>
                <a:gridCol w="259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GB" sz="18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3-year endpoints 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Pathological diagnosis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Clinical</a:t>
                      </a:r>
                      <a:r>
                        <a:rPr lang="en-GB" sz="1800" b="1" baseline="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GB" sz="1800" b="1" baseline="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GB" sz="1800" b="1" baseline="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diagnosis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br>
                        <a:rPr lang="en-GB" sz="18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 value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Overall survival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55.4%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54.4%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p=0.93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Local control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90.4%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91.5%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p=0.92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Regional control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90.3%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87.9%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p=0.83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Distant control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79.6% </a:t>
                      </a:r>
                      <a:endParaRPr lang="en-GB" sz="18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79.8%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p=0.95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Disease free survival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72.1% </a:t>
                      </a:r>
                      <a:endParaRPr lang="en-GB" sz="18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73.2%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=0.98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33702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/>
              <a:t>In a Dutch population, who have a low incidence of benign lesions (~4%), outcomes following SABR are similar in high risk patients with or without pathology</a:t>
            </a:r>
          </a:p>
          <a:p>
            <a:pPr eaLnBrk="1" hangingPunct="1">
              <a:spcAft>
                <a:spcPts val="1200"/>
              </a:spcAft>
            </a:pPr>
            <a:r>
              <a:rPr lang="en-GB"/>
              <a:t>A pathological diagnosis should be made whenever possible, but our data indicate that treatment of frail Dutch patients without pathology is justified</a:t>
            </a: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4437063" y="6442075"/>
            <a:ext cx="457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Verstegen et al. J Thorac Oncol 6: 2011 (suppl; abstr O02.07)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#PRS.7: The effects of investing in thoracic surgery on lung cancer resection rates – KKW Lau</a:t>
            </a: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Hypothesis</a:t>
            </a:r>
          </a:p>
          <a:p>
            <a:pPr lvl="1"/>
            <a:r>
              <a:rPr lang="en-GB" dirty="0"/>
              <a:t>The variability in resection rate  is determined by the provision of specialist thoracic surgery</a:t>
            </a:r>
          </a:p>
          <a:p>
            <a:r>
              <a:rPr lang="en-GB" dirty="0"/>
              <a:t>Study objective/methods</a:t>
            </a:r>
          </a:p>
          <a:p>
            <a:pPr lvl="1"/>
            <a:r>
              <a:rPr lang="en-GB" dirty="0"/>
              <a:t>To correlate the results of the National Lung Cancer Audit (England and Wales) with manpower data for cardiothoracic surgery to confirm this hypothesis </a:t>
            </a:r>
          </a:p>
          <a:p>
            <a:pPr lvl="1">
              <a:buNone/>
            </a:pPr>
            <a:r>
              <a:rPr lang="en-GB" dirty="0"/>
              <a:t>Results</a:t>
            </a:r>
          </a:p>
          <a:p>
            <a:pPr lvl="1"/>
            <a:r>
              <a:rPr lang="en-GB" dirty="0"/>
              <a:t>The National Cancer </a:t>
            </a:r>
            <a:r>
              <a:rPr lang="en-GB"/>
              <a:t>Audit covered:</a:t>
            </a:r>
            <a:endParaRPr lang="en-GB" dirty="0"/>
          </a:p>
          <a:p>
            <a:pPr lvl="2"/>
            <a:r>
              <a:rPr lang="en-GB" dirty="0"/>
              <a:t>174 Hospital Trusts grouped into 33 Cancer Networks</a:t>
            </a:r>
          </a:p>
          <a:p>
            <a:pPr lvl="2"/>
            <a:r>
              <a:rPr lang="en-GB" dirty="0"/>
              <a:t>31 Trusts had thoracic surgeons in house (base hospitals)</a:t>
            </a:r>
          </a:p>
          <a:p>
            <a:pPr lvl="3"/>
            <a:r>
              <a:rPr lang="en-GB" dirty="0"/>
              <a:t>58% of Trusts had &lt;2 pure thoracic surgeons; 42% had ≥2</a:t>
            </a:r>
          </a:p>
          <a:p>
            <a:pPr lvl="2"/>
            <a:r>
              <a:rPr lang="en-GB" dirty="0"/>
              <a:t>15,774 cases of </a:t>
            </a:r>
            <a:r>
              <a:rPr lang="en-GB" dirty="0" err="1"/>
              <a:t>histologically</a:t>
            </a:r>
            <a:r>
              <a:rPr lang="en-GB" dirty="0"/>
              <a:t>-confirmed NSCLC</a:t>
            </a:r>
          </a:p>
          <a:p>
            <a:pPr lvl="3"/>
            <a:r>
              <a:rPr lang="en-GB" dirty="0"/>
              <a:t>Overall resection rate: 14.2%, </a:t>
            </a:r>
            <a:r>
              <a:rPr lang="en-GB" b="1" dirty="0"/>
              <a:t>but</a:t>
            </a:r>
            <a:r>
              <a:rPr lang="en-GB" dirty="0"/>
              <a:t> 18.4%  had Stage I or II NSCLC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Lau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PRS.7)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Resection rates </a:t>
            </a:r>
          </a:p>
          <a:p>
            <a:pPr lvl="1"/>
            <a:r>
              <a:rPr lang="en-GB" sz="1800" dirty="0"/>
              <a:t>Tended to be higher in centres that  treated more cases</a:t>
            </a:r>
          </a:p>
          <a:p>
            <a:pPr lvl="1"/>
            <a:r>
              <a:rPr lang="en-GB" sz="1800" dirty="0"/>
              <a:t>Were significantly higher when patients was seen  in centres with in-house thoracic surgeons </a:t>
            </a:r>
            <a:r>
              <a:rPr lang="en-GB" sz="1800" dirty="0" err="1"/>
              <a:t>vs</a:t>
            </a:r>
            <a:r>
              <a:rPr lang="en-GB" sz="1800" dirty="0"/>
              <a:t> when they were referred (p&lt;0.001)</a:t>
            </a:r>
          </a:p>
          <a:p>
            <a:pPr lvl="1"/>
            <a:r>
              <a:rPr lang="en-GB" sz="1800" dirty="0"/>
              <a:t>Were significantly higher in centres with ≥2 specialist thoracic surgeons (p=0.02)</a:t>
            </a:r>
          </a:p>
          <a:p>
            <a:pPr lvl="1"/>
            <a:r>
              <a:rPr lang="en-GB" sz="1800" dirty="0"/>
              <a:t>Were significantly higher when surgeons attended &gt;2/3 of MDT meetings organized annually (p=0.02  </a:t>
            </a:r>
            <a:r>
              <a:rPr lang="en-GB" sz="1800" dirty="0" err="1"/>
              <a:t>vs</a:t>
            </a:r>
            <a:r>
              <a:rPr lang="en-GB" sz="1800" dirty="0"/>
              <a:t> &lt;2/3)</a:t>
            </a:r>
          </a:p>
          <a:p>
            <a:r>
              <a:rPr lang="en-GB" sz="1800" dirty="0"/>
              <a:t>In 2009, 5 of the 31 Trusts with in-house thoracic surgeons expanded their teams</a:t>
            </a:r>
          </a:p>
          <a:p>
            <a:pPr lvl="1"/>
            <a:r>
              <a:rPr lang="en-GB" sz="1800" dirty="0"/>
              <a:t>The  increase in resection rate was greatest in those units that invested in new specialist thoracic surgeons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6834735"/>
              </p:ext>
            </p:extLst>
          </p:nvPr>
        </p:nvGraphicFramePr>
        <p:xfrm>
          <a:off x="1547664" y="4509120"/>
          <a:ext cx="633670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Lau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PRS.7)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04833" y="5207936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Resection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1527" y="4490677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</a:t>
            </a:r>
            <a:r>
              <a:rPr lang="en-GB" sz="1200"/>
              <a:t>=0.04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72503" y="481787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249" y="49214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4818" y="4924604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2009 growth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4818" y="549816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2008</a:t>
            </a:r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6876256" y="5078493"/>
            <a:ext cx="5185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6876256" y="5652056"/>
            <a:ext cx="5185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Lau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PRS.7)</a:t>
            </a:r>
          </a:p>
          <a:p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74351558"/>
              </p:ext>
            </p:extLst>
          </p:nvPr>
        </p:nvGraphicFramePr>
        <p:xfrm>
          <a:off x="1187624" y="4537288"/>
          <a:ext cx="6840759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03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Resection quintile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Adjusted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 (Highest)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0.86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–0.91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0.90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–0.94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0.91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–0.95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0.92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–0.97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3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5 (Lowest)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3188320"/>
          </a:xfrm>
        </p:spPr>
        <p:txBody>
          <a:bodyPr/>
          <a:lstStyle/>
          <a:p>
            <a:r>
              <a:rPr lang="en-GB" sz="1800" dirty="0"/>
              <a:t>Lung cancer resection rates in the UK can be increased by:</a:t>
            </a:r>
          </a:p>
          <a:p>
            <a:pPr lvl="1"/>
            <a:r>
              <a:rPr lang="en-GB" sz="1800" dirty="0"/>
              <a:t>Increasing individual caseload in any unit</a:t>
            </a:r>
          </a:p>
          <a:p>
            <a:pPr lvl="2"/>
            <a:r>
              <a:rPr lang="en-GB" sz="1800" dirty="0"/>
              <a:t>Increasing the number of specialist thoracic surgeons in </a:t>
            </a:r>
            <a:r>
              <a:rPr lang="en-GB" sz="1800" b="1" dirty="0"/>
              <a:t>operating centres</a:t>
            </a:r>
          </a:p>
          <a:p>
            <a:pPr lvl="2"/>
            <a:r>
              <a:rPr lang="en-GB" sz="1800" dirty="0"/>
              <a:t>Increasing the  number of specialist  thoracic surgeons at </a:t>
            </a:r>
            <a:r>
              <a:rPr lang="en-GB" sz="1800" b="1" dirty="0"/>
              <a:t>pre-operative MTDs </a:t>
            </a:r>
            <a:r>
              <a:rPr lang="en-GB" sz="1800" dirty="0"/>
              <a:t>in </a:t>
            </a:r>
            <a:r>
              <a:rPr lang="en-GB" sz="1800" b="1" dirty="0"/>
              <a:t>referring hospitals</a:t>
            </a:r>
          </a:p>
          <a:p>
            <a:pPr lvl="1"/>
            <a:r>
              <a:rPr lang="en-GB" sz="1800" dirty="0"/>
              <a:t>Investing in more single speciality thoracic surgical appointments</a:t>
            </a:r>
          </a:p>
          <a:p>
            <a:pPr lvl="1"/>
            <a:r>
              <a:rPr lang="en-GB" sz="1800" dirty="0"/>
              <a:t>Training more specialist thoracic surgeons</a:t>
            </a:r>
          </a:p>
          <a:p>
            <a:r>
              <a:rPr lang="en-GB" sz="1800" dirty="0"/>
              <a:t>Why do we want to increase the resection rate? </a:t>
            </a:r>
            <a:r>
              <a:rPr lang="en-GB" sz="1800" b="1" dirty="0"/>
              <a:t>Areas with the highest resection rates have better survival </a:t>
            </a:r>
            <a:r>
              <a:rPr lang="en-GB" sz="1800" dirty="0"/>
              <a:t>(</a:t>
            </a:r>
            <a:r>
              <a:rPr lang="en-GB" sz="1800" b="1" dirty="0"/>
              <a:t>p&lt;0.001</a:t>
            </a:r>
            <a:r>
              <a:rPr lang="en-GB" sz="1800" dirty="0"/>
              <a:t>; Personal communications 2004-2006 NCIN Database)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LOCALLY ADVANCED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952"/>
            <a:ext cx="8686800" cy="939800"/>
          </a:xfrm>
        </p:spPr>
        <p:txBody>
          <a:bodyPr/>
          <a:lstStyle/>
          <a:p>
            <a:r>
              <a:rPr lang="en-GB" sz="1800" dirty="0"/>
              <a:t>#O23.02: RTOG 0229:A phase II trial of concurrent chemotherapy and full dose radiotherapy followed by surgical resection and consolidative therapy for locally advanced non small cell carcinoma of the lung – MJ Edelman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5276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400" dirty="0"/>
              <a:t>Study objectives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To evaluate </a:t>
            </a:r>
            <a:r>
              <a:rPr lang="en-GB" sz="1200" dirty="0" err="1"/>
              <a:t>mediastinal</a:t>
            </a:r>
            <a:r>
              <a:rPr lang="en-GB" sz="1200" dirty="0"/>
              <a:t> clearance rates following induction chemotherapy with full dose RT in </a:t>
            </a:r>
            <a:r>
              <a:rPr lang="en-GB" sz="1200"/>
              <a:t>patients with</a:t>
            </a:r>
            <a:br>
              <a:rPr lang="en-GB" sz="1200"/>
            </a:br>
            <a:r>
              <a:rPr lang="en-GB" sz="1200"/>
              <a:t>advanced </a:t>
            </a:r>
            <a:r>
              <a:rPr lang="en-GB" sz="1200" dirty="0"/>
              <a:t>NSCLC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400" dirty="0"/>
              <a:t>Study type/design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Phase II study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Eligible patients: Stage III NSCLC (pathologically proven N2 or 3)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Treatment: 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Induction chemotherapy: weekly CBDCA (AUC 2) + paclitaxel (50 mg/m</a:t>
            </a:r>
            <a:r>
              <a:rPr lang="en-GB" sz="1200" baseline="30000" dirty="0"/>
              <a:t>2</a:t>
            </a:r>
            <a:r>
              <a:rPr lang="en-GB" sz="1200" dirty="0"/>
              <a:t>) for 6 weeks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Concurrent RT: 50.4 </a:t>
            </a:r>
            <a:r>
              <a:rPr lang="en-GB" sz="1200" dirty="0" err="1"/>
              <a:t>Gy</a:t>
            </a:r>
            <a:r>
              <a:rPr lang="en-GB" sz="1200" dirty="0"/>
              <a:t> + boost of 10.8 </a:t>
            </a:r>
            <a:r>
              <a:rPr lang="en-GB" sz="1200" dirty="0" err="1"/>
              <a:t>Gy</a:t>
            </a:r>
            <a:endParaRPr lang="en-GB" sz="1200" dirty="0"/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Resection 4 weeks post induction therapy, with pathological re-assessment of </a:t>
            </a:r>
            <a:r>
              <a:rPr lang="en-GB" sz="1200" dirty="0" err="1"/>
              <a:t>mediastinum</a:t>
            </a:r>
            <a:r>
              <a:rPr lang="en-GB" sz="1200" dirty="0"/>
              <a:t> prior to/at resection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Consolidation chemotherapy (non-progressing patients) </a:t>
            </a:r>
            <a:r>
              <a:rPr lang="en-GB" sz="1200" dirty="0">
                <a:sym typeface="Symbol"/>
              </a:rPr>
              <a:t>10 weeks post surgery</a:t>
            </a:r>
            <a:r>
              <a:rPr lang="en-GB" sz="1200" dirty="0"/>
              <a:t>: CBDCA (AUC 6) + paclitaxel (200mg/m</a:t>
            </a:r>
            <a:r>
              <a:rPr lang="en-GB" sz="1200" baseline="30000" dirty="0"/>
              <a:t>2</a:t>
            </a:r>
            <a:r>
              <a:rPr lang="en-GB" sz="1200" dirty="0"/>
              <a:t>) Q21d x 2 cycles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Primary endpoint: MNS; secondary endpoints: 2-year OS, post-operative morbidity/mortality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400" dirty="0"/>
              <a:t>Key results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60 patients accrued, 57 eligible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Patient demographics: median age 59 yrs, 61% male, 77% ECOG PS 0, 98% N2 disease, 51% ADC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Most common Grade </a:t>
            </a:r>
            <a:r>
              <a:rPr lang="en-GB" sz="1200" dirty="0">
                <a:sym typeface="Symbol"/>
              </a:rPr>
              <a:t>3/4/5 AEs: GI (23/0/0), blood/bone marrow (23/16/0), pulmonary/upper respiratory (22/5/2)</a:t>
            </a:r>
            <a:endParaRPr lang="en-GB" sz="1200" dirty="0"/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43 (75%) patients were evaluable for the primary endpoint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MNS: 63% (p=0.05), 2-year OS: 54% (median OS 27 months), 2-year PFS: 33% (median PFS 13 months)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2-year OS in patients who achieved </a:t>
            </a:r>
            <a:r>
              <a:rPr lang="en-GB" sz="1200" dirty="0" err="1"/>
              <a:t>mediastinal</a:t>
            </a:r>
            <a:r>
              <a:rPr lang="en-GB" sz="1200" dirty="0"/>
              <a:t> nodal clearance was 67% </a:t>
            </a:r>
            <a:r>
              <a:rPr lang="en-GB" sz="1200" dirty="0" err="1"/>
              <a:t>vs</a:t>
            </a:r>
            <a:r>
              <a:rPr lang="en-GB" sz="1200" dirty="0"/>
              <a:t> 54% for those with residual nodal disease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400" dirty="0"/>
              <a:t>Key conclusions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This study confirms the safety of neoadjuvant concurrent </a:t>
            </a:r>
            <a:r>
              <a:rPr lang="en-GB" sz="1200" dirty="0" err="1"/>
              <a:t>chemoradiation</a:t>
            </a:r>
            <a:r>
              <a:rPr lang="en-GB" sz="1200" dirty="0"/>
              <a:t> with full dose RT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These results support the use of tri-modality therapy for selected patients with Stage III NSCLC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GB" sz="1200" dirty="0"/>
              <a:t>A Phase III study (RTOG 0839) to evaluate tri-modality therapy is ongoing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Edelman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2011;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O23.02)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MNS, </a:t>
            </a:r>
            <a:r>
              <a:rPr lang="en-GB" dirty="0" err="1"/>
              <a:t>mediastinal</a:t>
            </a:r>
            <a:r>
              <a:rPr lang="en-GB" dirty="0"/>
              <a:t> nodal sterilization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#O23.05: Is there an optimal concurrent chemo-RT regimen for stage III NSCLC? - Preliminary analysis of ACRIN 6668/RTOG 0235 – M </a:t>
            </a:r>
            <a:r>
              <a:rPr lang="en-GB" sz="2400" dirty="0" err="1"/>
              <a:t>Machtay</a:t>
            </a:r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Study type/design and objective</a:t>
            </a:r>
          </a:p>
          <a:p>
            <a:pPr lvl="1"/>
            <a:r>
              <a:rPr lang="en-GB" dirty="0"/>
              <a:t>ACRIN 6668/RTOG 0235: large prospective trial assessing the utility of pre- and post- (~3 months) </a:t>
            </a:r>
            <a:r>
              <a:rPr lang="en-GB" dirty="0" err="1"/>
              <a:t>chemoradiotherapy</a:t>
            </a:r>
            <a:r>
              <a:rPr lang="en-GB" dirty="0"/>
              <a:t> (physicians’ preference) FDG-PET scans in patients with Stage III NSCLC receiving platinum-based chemotherapy</a:t>
            </a:r>
          </a:p>
          <a:p>
            <a:pPr lvl="1"/>
            <a:r>
              <a:rPr lang="en-GB" dirty="0"/>
              <a:t>Objective: To evaluate  SUV as a biomarker</a:t>
            </a:r>
          </a:p>
          <a:p>
            <a:pPr lvl="1"/>
            <a:r>
              <a:rPr lang="en-GB" dirty="0"/>
              <a:t>Primary endpoint: Post-treatment tumour SUV as an early indicator of long-term survival and loco-regional control: results pending – </a:t>
            </a:r>
            <a:r>
              <a:rPr lang="de-DE" dirty="0"/>
              <a:t>Radiological Society </a:t>
            </a:r>
            <a:r>
              <a:rPr lang="de-DE" dirty="0" err="1"/>
              <a:t>of</a:t>
            </a:r>
            <a:r>
              <a:rPr lang="de-DE" dirty="0"/>
              <a:t> North </a:t>
            </a:r>
            <a:r>
              <a:rPr lang="de-DE" dirty="0" err="1"/>
              <a:t>America</a:t>
            </a:r>
            <a:r>
              <a:rPr lang="de-DE" dirty="0"/>
              <a:t> (</a:t>
            </a:r>
            <a:r>
              <a:rPr lang="en-GB" dirty="0"/>
              <a:t>RSNA) 2011</a:t>
            </a:r>
          </a:p>
          <a:p>
            <a:pPr lvl="1"/>
            <a:r>
              <a:rPr lang="en-GB" dirty="0"/>
              <a:t>Secondary endpoints include  clinical treatment and biologic prognostic factors for survival</a:t>
            </a:r>
          </a:p>
          <a:p>
            <a:r>
              <a:rPr lang="en-GB" dirty="0"/>
              <a:t>Key results</a:t>
            </a:r>
          </a:p>
          <a:p>
            <a:pPr lvl="1"/>
            <a:r>
              <a:rPr lang="en-GB" dirty="0"/>
              <a:t>128/235 patients evaluable:</a:t>
            </a:r>
          </a:p>
          <a:p>
            <a:pPr lvl="3"/>
            <a:r>
              <a:rPr lang="en-GB" dirty="0"/>
              <a:t>Group A: </a:t>
            </a:r>
            <a:r>
              <a:rPr lang="en-GB" dirty="0" err="1"/>
              <a:t>carboplatin</a:t>
            </a:r>
            <a:r>
              <a:rPr lang="en-GB" dirty="0"/>
              <a:t>/paclitaxel/RT; n=93; median age 69 yrs; Stage IIIB: 38%</a:t>
            </a:r>
          </a:p>
          <a:p>
            <a:pPr lvl="3"/>
            <a:r>
              <a:rPr lang="en-GB" dirty="0"/>
              <a:t>Group B: </a:t>
            </a:r>
            <a:r>
              <a:rPr lang="en-GB" dirty="0" err="1"/>
              <a:t>etoposide</a:t>
            </a:r>
            <a:r>
              <a:rPr lang="en-GB" dirty="0"/>
              <a:t>/cisplatin/RT; n=35; median age 60 yrs; Stage IIIB: 46%</a:t>
            </a:r>
          </a:p>
          <a:p>
            <a:pPr lvl="1"/>
            <a:r>
              <a:rPr lang="en-GB" dirty="0"/>
              <a:t>There were no significant differences in the following outcomes between the groups (A </a:t>
            </a:r>
            <a:r>
              <a:rPr lang="en-GB" dirty="0" err="1"/>
              <a:t>vs</a:t>
            </a:r>
            <a:r>
              <a:rPr lang="en-GB" dirty="0"/>
              <a:t> B): post treatment PET </a:t>
            </a:r>
            <a:r>
              <a:rPr lang="en-GB" dirty="0" err="1"/>
              <a:t>SUV</a:t>
            </a:r>
            <a:r>
              <a:rPr lang="en-GB" baseline="-25000" dirty="0" err="1"/>
              <a:t>peak</a:t>
            </a:r>
            <a:r>
              <a:rPr lang="en-GB" baseline="-25000" dirty="0"/>
              <a:t> </a:t>
            </a:r>
            <a:r>
              <a:rPr lang="en-GB" dirty="0"/>
              <a:t>(3.2 </a:t>
            </a:r>
            <a:r>
              <a:rPr lang="en-GB" dirty="0" err="1"/>
              <a:t>vs</a:t>
            </a:r>
            <a:r>
              <a:rPr lang="en-GB" dirty="0"/>
              <a:t> 2.3); local response (91 </a:t>
            </a:r>
            <a:r>
              <a:rPr lang="en-GB" dirty="0" err="1"/>
              <a:t>vs</a:t>
            </a:r>
            <a:r>
              <a:rPr lang="en-GB" dirty="0"/>
              <a:t> 100%); 2-yr LC (56 </a:t>
            </a:r>
            <a:r>
              <a:rPr lang="en-GB" dirty="0" err="1"/>
              <a:t>vs</a:t>
            </a:r>
            <a:r>
              <a:rPr lang="en-GB" dirty="0"/>
              <a:t> 66%); median survival (21.0 </a:t>
            </a:r>
            <a:r>
              <a:rPr lang="en-GB" dirty="0" err="1"/>
              <a:t>vs</a:t>
            </a:r>
            <a:r>
              <a:rPr lang="en-GB" dirty="0"/>
              <a:t> 28.2 months); 2-yr survival (42 </a:t>
            </a:r>
            <a:r>
              <a:rPr lang="en-GB" dirty="0" err="1"/>
              <a:t>vs</a:t>
            </a:r>
            <a:r>
              <a:rPr lang="en-GB" dirty="0"/>
              <a:t> 51%)</a:t>
            </a:r>
          </a:p>
          <a:p>
            <a:pPr lvl="1"/>
            <a:r>
              <a:rPr lang="en-GB" dirty="0"/>
              <a:t>Chemotherapy regimen was not significant for survival (p=0.96, using multivariate analysis)</a:t>
            </a:r>
          </a:p>
          <a:p>
            <a:pPr lvl="2"/>
            <a:r>
              <a:rPr lang="en-GB" dirty="0"/>
              <a:t>Pretreatment clinical factors were not significant</a:t>
            </a:r>
          </a:p>
          <a:p>
            <a:pPr lvl="2"/>
            <a:r>
              <a:rPr lang="en-GB" dirty="0"/>
              <a:t>RT dose was a marginally significant factor  associated with survival : HR 0.987 (p=0.053) – </a:t>
            </a:r>
            <a:r>
              <a:rPr lang="en-GB" dirty="0" err="1"/>
              <a:t>univariate</a:t>
            </a:r>
            <a:r>
              <a:rPr lang="en-GB" dirty="0"/>
              <a:t>; HR 0.989; p=0.12 – multivariate correcting for age/gender, PS</a:t>
            </a:r>
          </a:p>
          <a:p>
            <a:pPr lvl="1"/>
            <a:r>
              <a:rPr lang="en-GB" dirty="0"/>
              <a:t>RT dose was highly significant for survival in an expanded analysis of  RT dose (n=218, including all CT regimens): HR 0.981; p&lt;0.0001</a:t>
            </a:r>
          </a:p>
          <a:p>
            <a:pPr lvl="2"/>
            <a:r>
              <a:rPr lang="en-GB" dirty="0"/>
              <a:t>Reflects the hypothesis that HR decreases by 1.9% for each 1 </a:t>
            </a:r>
            <a:r>
              <a:rPr lang="en-GB" dirty="0" err="1"/>
              <a:t>Gy</a:t>
            </a:r>
            <a:r>
              <a:rPr lang="en-GB" dirty="0"/>
              <a:t> increase in RT dose</a:t>
            </a:r>
          </a:p>
          <a:p>
            <a:r>
              <a:rPr lang="en-GB" dirty="0"/>
              <a:t>Key conclusions </a:t>
            </a:r>
          </a:p>
          <a:p>
            <a:pPr lvl="1"/>
            <a:r>
              <a:rPr lang="en-GB" dirty="0"/>
              <a:t>Treatment with </a:t>
            </a:r>
            <a:r>
              <a:rPr lang="en-GB" dirty="0" err="1"/>
              <a:t>carboplatin</a:t>
            </a:r>
            <a:r>
              <a:rPr lang="en-GB" dirty="0"/>
              <a:t>/</a:t>
            </a:r>
            <a:r>
              <a:rPr lang="en-GB" dirty="0" err="1"/>
              <a:t>paclitaxel</a:t>
            </a:r>
            <a:r>
              <a:rPr lang="en-GB" dirty="0"/>
              <a:t>/RT or </a:t>
            </a:r>
            <a:r>
              <a:rPr lang="en-GB" dirty="0" err="1"/>
              <a:t>etoposide</a:t>
            </a:r>
            <a:r>
              <a:rPr lang="en-GB" dirty="0"/>
              <a:t>/</a:t>
            </a:r>
            <a:r>
              <a:rPr lang="en-GB" dirty="0" err="1"/>
              <a:t>cisplatin</a:t>
            </a:r>
            <a:r>
              <a:rPr lang="en-GB" dirty="0"/>
              <a:t>/RT were associated with similar outcomes in this study, although low patient numbers probably prevented any significant differences from being observed</a:t>
            </a:r>
          </a:p>
          <a:p>
            <a:pPr lvl="1"/>
            <a:r>
              <a:rPr lang="en-GB" dirty="0" err="1"/>
              <a:t>Carboplatin</a:t>
            </a:r>
            <a:r>
              <a:rPr lang="en-GB" dirty="0"/>
              <a:t>/</a:t>
            </a:r>
            <a:r>
              <a:rPr lang="en-GB" dirty="0" err="1"/>
              <a:t>paclitaxel</a:t>
            </a:r>
            <a:r>
              <a:rPr lang="en-GB" dirty="0"/>
              <a:t> remains the standard of care in the United States</a:t>
            </a:r>
          </a:p>
          <a:p>
            <a:pPr lvl="1"/>
            <a:r>
              <a:rPr lang="en-GB" dirty="0"/>
              <a:t>Radiotherapy dose was associated with survival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Machtay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2011: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O23.05)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900" dirty="0"/>
              <a:t>#O35.07: Evaluation of modified fractionation radiotherapy effect in non metastatic lung cancer: an updated individual patients data meta-analysis on 10 randomized trials and 2685 patients – C Le </a:t>
            </a:r>
            <a:r>
              <a:rPr lang="en-GB" sz="1900" dirty="0" err="1"/>
              <a:t>Péchoux</a:t>
            </a:r>
            <a:endParaRPr lang="en-GB" sz="1900" dirty="0"/>
          </a:p>
        </p:txBody>
      </p:sp>
      <p:sp>
        <p:nvSpPr>
          <p:cNvPr id="9219" name="Subtit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800" dirty="0"/>
              <a:t>Study objective</a:t>
            </a:r>
          </a:p>
          <a:p>
            <a:pPr lvl="1" eaLnBrk="1" hangingPunct="1">
              <a:spcAft>
                <a:spcPts val="1800"/>
              </a:spcAft>
            </a:pPr>
            <a:r>
              <a:rPr lang="en-GB" sz="1800" dirty="0"/>
              <a:t>To evaluate the potential benefits of modified fractionation radiotherapy schedules in patients with non-metastatic lung cancer</a:t>
            </a:r>
          </a:p>
          <a:p>
            <a:pPr eaLnBrk="1" hangingPunct="1"/>
            <a:r>
              <a:rPr lang="en-GB" sz="1800" dirty="0"/>
              <a:t>Study design/methods</a:t>
            </a:r>
          </a:p>
          <a:p>
            <a:pPr lvl="1" eaLnBrk="1" hangingPunct="1"/>
            <a:r>
              <a:rPr lang="en-GB" sz="1800" dirty="0"/>
              <a:t>A meta-analysis of IPD from randomized trials evaluating modified RT (accelerated, </a:t>
            </a:r>
            <a:r>
              <a:rPr lang="en-GB" sz="1800" dirty="0" err="1"/>
              <a:t>hyperfractionated</a:t>
            </a:r>
            <a:r>
              <a:rPr lang="en-GB" sz="1800" dirty="0"/>
              <a:t> or both) with conventional RT (1.8-2 </a:t>
            </a:r>
            <a:r>
              <a:rPr lang="en-GB" sz="1800" dirty="0" err="1"/>
              <a:t>Gy</a:t>
            </a:r>
            <a:r>
              <a:rPr lang="en-GB" sz="1800" dirty="0"/>
              <a:t> per day, 5 days per week, minimum total dose of 40 </a:t>
            </a:r>
            <a:r>
              <a:rPr lang="en-GB" sz="1800" dirty="0" err="1"/>
              <a:t>Gy</a:t>
            </a:r>
            <a:r>
              <a:rPr lang="en-GB" sz="1800" dirty="0"/>
              <a:t> for SCLC and 60 </a:t>
            </a:r>
            <a:r>
              <a:rPr lang="en-GB" sz="1800" dirty="0" err="1"/>
              <a:t>Gy</a:t>
            </a:r>
            <a:r>
              <a:rPr lang="en-GB" sz="1800" dirty="0"/>
              <a:t> for NSCLC) in patients with non-metastatic lung cancer</a:t>
            </a:r>
          </a:p>
          <a:p>
            <a:pPr lvl="1" eaLnBrk="1" hangingPunct="1"/>
            <a:r>
              <a:rPr lang="en-GB" sz="1800" dirty="0"/>
              <a:t>Trial data were combined using the stratified log rank test to calculate</a:t>
            </a:r>
            <a:br>
              <a:rPr lang="en-GB" sz="1800" dirty="0"/>
            </a:br>
            <a:r>
              <a:rPr lang="en-GB" sz="1800" dirty="0"/>
              <a:t>pooled HRs</a:t>
            </a:r>
          </a:p>
          <a:p>
            <a:pPr lvl="1" eaLnBrk="1" hangingPunct="1">
              <a:spcAft>
                <a:spcPts val="1800"/>
              </a:spcAft>
            </a:pPr>
            <a:r>
              <a:rPr lang="en-GB" sz="1800" dirty="0"/>
              <a:t>Endpoint: OS</a:t>
            </a:r>
          </a:p>
          <a:p>
            <a:pPr eaLnBrk="1" hangingPunct="1"/>
            <a:r>
              <a:rPr lang="en-GB" sz="1800" dirty="0"/>
              <a:t>12 randomized trials identified:</a:t>
            </a:r>
          </a:p>
          <a:p>
            <a:pPr lvl="1" eaLnBrk="1" hangingPunct="1"/>
            <a:r>
              <a:rPr lang="en-GB" sz="1800" dirty="0"/>
              <a:t>Two trials excluded due to lost data </a:t>
            </a:r>
          </a:p>
          <a:p>
            <a:pPr lvl="1" eaLnBrk="1" hangingPunct="1"/>
            <a:r>
              <a:rPr lang="en-GB" sz="1800" dirty="0"/>
              <a:t>Two trials with and without chemotherapy were split </a:t>
            </a:r>
            <a:r>
              <a:rPr lang="en-GB" sz="1800" dirty="0">
                <a:sym typeface="Symbol" pitchFamily="18" charset="2"/>
              </a:rPr>
              <a:t> </a:t>
            </a:r>
            <a:r>
              <a:rPr lang="en-GB" sz="1800" dirty="0"/>
              <a:t>10 comparisons</a:t>
            </a:r>
          </a:p>
          <a:p>
            <a:pPr eaLnBrk="1" hangingPunct="1"/>
            <a:endParaRPr lang="en-GB" sz="1800" dirty="0"/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437063" y="64436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/>
              <a:t>Le </a:t>
            </a:r>
            <a:r>
              <a:rPr lang="en-GB" sz="1200" dirty="0" err="1"/>
              <a:t>Péchoux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O35.07)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117475" y="64436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IPD, individual patients data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6"/>
          <p:cNvGraphicFramePr>
            <a:graphicFrameLocks noChangeAspect="1"/>
          </p:cNvGraphicFramePr>
          <p:nvPr/>
        </p:nvGraphicFramePr>
        <p:xfrm>
          <a:off x="4251325" y="2203450"/>
          <a:ext cx="4443413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3" name="CorelDRAW" r:id="rId3" imgW="4443480" imgH="3070800" progId="">
                  <p:embed/>
                </p:oleObj>
              </mc:Choice>
              <mc:Fallback>
                <p:oleObj name="CorelDRAW" r:id="rId3" imgW="4443480" imgH="30708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203450"/>
                        <a:ext cx="4443413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results: NSCLC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1320800"/>
            <a:ext cx="3352800" cy="4918075"/>
          </a:xfrm>
        </p:spPr>
        <p:txBody>
          <a:bodyPr/>
          <a:lstStyle/>
          <a:p>
            <a:pPr marL="179388" indent="-179388" eaLnBrk="1" hangingPunct="1">
              <a:buFontTx/>
              <a:buNone/>
            </a:pPr>
            <a:r>
              <a:rPr lang="en-GB" sz="1400" b="1"/>
              <a:t>Patient demographics (n=2000)</a:t>
            </a:r>
          </a:p>
          <a:p>
            <a:pPr marL="179388" indent="-179388" eaLnBrk="1" hangingPunct="1"/>
            <a:r>
              <a:rPr lang="en-GB" sz="1400"/>
              <a:t>Age &lt;60/60-69/&gt;70: 28/42/30%</a:t>
            </a:r>
          </a:p>
          <a:p>
            <a:pPr marL="179388" indent="-179388" eaLnBrk="1" hangingPunct="1"/>
            <a:r>
              <a:rPr lang="en-GB" sz="1400"/>
              <a:t>75% male</a:t>
            </a:r>
          </a:p>
          <a:p>
            <a:pPr marL="179388" indent="-179388" eaLnBrk="1" hangingPunct="1"/>
            <a:r>
              <a:rPr lang="en-GB" sz="1400"/>
              <a:t>PS 0/1: 42/58%</a:t>
            </a:r>
          </a:p>
          <a:p>
            <a:pPr marL="179388" indent="-179388" eaLnBrk="1" hangingPunct="1"/>
            <a:r>
              <a:rPr lang="en-GB" sz="1400"/>
              <a:t>Stage I-II/IIIA/IIIB: 17/43/40%</a:t>
            </a:r>
          </a:p>
          <a:p>
            <a:pPr marL="179388" indent="-179388" eaLnBrk="1" hangingPunct="1">
              <a:spcAft>
                <a:spcPts val="600"/>
              </a:spcAft>
            </a:pPr>
            <a:r>
              <a:rPr lang="en-GB" sz="1400"/>
              <a:t>60% squamous histology</a:t>
            </a:r>
          </a:p>
          <a:p>
            <a:pPr marL="179388" indent="-179388" eaLnBrk="1" hangingPunct="1">
              <a:buFontTx/>
              <a:buNone/>
            </a:pPr>
            <a:r>
              <a:rPr lang="en-GB" sz="1400" b="1"/>
              <a:t>Treatment/follow-up</a:t>
            </a:r>
          </a:p>
          <a:p>
            <a:pPr marL="179388" indent="-179388" eaLnBrk="1" hangingPunct="1"/>
            <a:r>
              <a:rPr lang="en-GB" sz="1400"/>
              <a:t>944 received conventional RT and 1056 received modified RT</a:t>
            </a:r>
          </a:p>
          <a:p>
            <a:pPr marL="179388" indent="-179388" eaLnBrk="1" hangingPunct="1">
              <a:spcAft>
                <a:spcPts val="600"/>
              </a:spcAft>
            </a:pPr>
            <a:r>
              <a:rPr lang="en-GB" sz="1400"/>
              <a:t>Median follow-up: 6.9 years</a:t>
            </a:r>
          </a:p>
          <a:p>
            <a:pPr marL="179388" indent="-179388" eaLnBrk="1" hangingPunct="1">
              <a:buFontTx/>
              <a:buNone/>
            </a:pPr>
            <a:r>
              <a:rPr lang="en-GB" sz="1400" b="1"/>
              <a:t>Safety</a:t>
            </a:r>
          </a:p>
          <a:p>
            <a:pPr marL="179388" indent="-179388" eaLnBrk="1" hangingPunct="1"/>
            <a:r>
              <a:rPr lang="en-GB" sz="1400"/>
              <a:t>Significant increase in acute severe oesophageal toxicity with modified RT</a:t>
            </a:r>
          </a:p>
          <a:p>
            <a:pPr marL="588963" lvl="1" indent="-230188" eaLnBrk="1" hangingPunct="1"/>
            <a:r>
              <a:rPr lang="en-GB" sz="1400"/>
              <a:t>OR 2.44; 95% CI 1.90-3.14; p&lt;0.001</a:t>
            </a:r>
          </a:p>
          <a:p>
            <a:pPr marL="179388" indent="-179388" eaLnBrk="1" hangingPunct="1"/>
            <a:r>
              <a:rPr lang="en-GB" sz="1400"/>
              <a:t>No difference in acute haematological, cardiac or pulmonary toxicity</a:t>
            </a:r>
          </a:p>
          <a:p>
            <a:pPr marL="179388" indent="-179388" eaLnBrk="1" hangingPunct="1"/>
            <a:r>
              <a:rPr lang="en-GB" sz="1400"/>
              <a:t>No difference in late cardiac, oesophageal  or pulmonary toxicity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4437063" y="64436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/>
              <a:t>Le </a:t>
            </a:r>
            <a:r>
              <a:rPr lang="en-GB" sz="1200" dirty="0" err="1"/>
              <a:t>Péchoux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O35.07)</a:t>
            </a: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 rot="-5400000">
            <a:off x="3190082" y="3577431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Survival (%)</a:t>
            </a:r>
          </a:p>
        </p:txBody>
      </p:sp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3833813" y="2112963"/>
            <a:ext cx="48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100</a:t>
            </a:r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3933825" y="269240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80</a:t>
            </a:r>
          </a:p>
        </p:txBody>
      </p:sp>
      <p:sp>
        <p:nvSpPr>
          <p:cNvPr id="10249" name="TextBox 17"/>
          <p:cNvSpPr txBox="1">
            <a:spLocks noChangeArrowheads="1"/>
          </p:cNvSpPr>
          <p:nvPr/>
        </p:nvSpPr>
        <p:spPr bwMode="auto">
          <a:xfrm>
            <a:off x="3933825" y="327025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60</a:t>
            </a:r>
          </a:p>
        </p:txBody>
      </p:sp>
      <p:sp>
        <p:nvSpPr>
          <p:cNvPr id="10250" name="TextBox 18"/>
          <p:cNvSpPr txBox="1">
            <a:spLocks noChangeArrowheads="1"/>
          </p:cNvSpPr>
          <p:nvPr/>
        </p:nvSpPr>
        <p:spPr bwMode="auto">
          <a:xfrm>
            <a:off x="3933825" y="3849688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40</a:t>
            </a:r>
          </a:p>
        </p:txBody>
      </p:sp>
      <p:sp>
        <p:nvSpPr>
          <p:cNvPr id="10251" name="TextBox 19"/>
          <p:cNvSpPr txBox="1">
            <a:spLocks noChangeArrowheads="1"/>
          </p:cNvSpPr>
          <p:nvPr/>
        </p:nvSpPr>
        <p:spPr bwMode="auto">
          <a:xfrm>
            <a:off x="3933825" y="4429125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20</a:t>
            </a:r>
          </a:p>
        </p:txBody>
      </p:sp>
      <p:sp>
        <p:nvSpPr>
          <p:cNvPr id="10252" name="TextBox 20"/>
          <p:cNvSpPr txBox="1">
            <a:spLocks noChangeArrowheads="1"/>
          </p:cNvSpPr>
          <p:nvPr/>
        </p:nvSpPr>
        <p:spPr bwMode="auto">
          <a:xfrm>
            <a:off x="4033838" y="50069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</a:t>
            </a:r>
          </a:p>
        </p:txBody>
      </p:sp>
      <p:sp>
        <p:nvSpPr>
          <p:cNvPr id="10253" name="TextBox 21"/>
          <p:cNvSpPr txBox="1">
            <a:spLocks noChangeArrowheads="1"/>
          </p:cNvSpPr>
          <p:nvPr/>
        </p:nvSpPr>
        <p:spPr bwMode="auto">
          <a:xfrm>
            <a:off x="4143375" y="5221288"/>
            <a:ext cx="477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28588" algn="ctr"/>
                <a:tab pos="827088" algn="ctr"/>
                <a:tab pos="1541463" algn="ctr"/>
                <a:tab pos="2255838" algn="ctr"/>
                <a:tab pos="2970213" algn="ctr"/>
                <a:tab pos="3675063" algn="ctr"/>
                <a:tab pos="4389438" algn="ctr"/>
              </a:tabLst>
            </a:pPr>
            <a:r>
              <a:rPr lang="en-GB" sz="1400"/>
              <a:t>	0	1	2	3	4	5	≥6</a:t>
            </a:r>
          </a:p>
        </p:txBody>
      </p:sp>
      <p:sp>
        <p:nvSpPr>
          <p:cNvPr id="10254" name="TextBox 22"/>
          <p:cNvSpPr txBox="1">
            <a:spLocks noChangeArrowheads="1"/>
          </p:cNvSpPr>
          <p:nvPr/>
        </p:nvSpPr>
        <p:spPr bwMode="auto">
          <a:xfrm>
            <a:off x="5113338" y="5508625"/>
            <a:ext cx="2760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Time from randomisation (years)</a:t>
            </a:r>
          </a:p>
        </p:txBody>
      </p:sp>
      <p:sp>
        <p:nvSpPr>
          <p:cNvPr id="10255" name="TextBox 23"/>
          <p:cNvSpPr txBox="1">
            <a:spLocks noChangeArrowheads="1"/>
          </p:cNvSpPr>
          <p:nvPr/>
        </p:nvSpPr>
        <p:spPr bwMode="auto">
          <a:xfrm>
            <a:off x="5199063" y="1630363"/>
            <a:ext cx="37242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400"/>
              </a:spcAft>
            </a:pPr>
            <a:r>
              <a:rPr lang="en-GB" sz="1200"/>
              <a:t>Modified radiotherapy, overall survival</a:t>
            </a:r>
          </a:p>
          <a:p>
            <a:pPr>
              <a:spcAft>
                <a:spcPts val="400"/>
              </a:spcAft>
            </a:pPr>
            <a:r>
              <a:rPr lang="en-GB" sz="1200"/>
              <a:t>Conventional radiotherapy, overall survival</a:t>
            </a:r>
          </a:p>
          <a:p>
            <a:pPr>
              <a:spcAft>
                <a:spcPts val="400"/>
              </a:spcAft>
            </a:pPr>
            <a:r>
              <a:rPr lang="en-GB" sz="1200"/>
              <a:t>Modified radiotherapy, progression-free survival</a:t>
            </a:r>
          </a:p>
          <a:p>
            <a:pPr>
              <a:spcAft>
                <a:spcPts val="400"/>
              </a:spcAft>
            </a:pPr>
            <a:r>
              <a:rPr lang="en-GB" sz="1200"/>
              <a:t>Conventional radiotherapy, progression-free survival</a:t>
            </a:r>
          </a:p>
        </p:txBody>
      </p:sp>
      <p:graphicFrame>
        <p:nvGraphicFramePr>
          <p:cNvPr id="10296" name="Group 56"/>
          <p:cNvGraphicFramePr>
            <a:graphicFrameLocks noGrp="1"/>
          </p:cNvGraphicFramePr>
          <p:nvPr/>
        </p:nvGraphicFramePr>
        <p:xfrm>
          <a:off x="5800725" y="2620963"/>
          <a:ext cx="2962275" cy="129063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favour of modified RT</a:t>
                      </a: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benefit OS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benefit PFS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 3 years</a:t>
                      </a: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3.8%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1.4%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 5 years</a:t>
                      </a: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2.5%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–0.2%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HR, p</a:t>
                      </a: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0.88, p=0.009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0.94, p=0.19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37113" y="1717675"/>
            <a:ext cx="363537" cy="112713"/>
            <a:chOff x="4837339" y="1524816"/>
            <a:chExt cx="362912" cy="11375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894391" y="1582495"/>
              <a:ext cx="261487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086148" y="1524816"/>
              <a:ext cx="114103" cy="1137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37339" y="1524816"/>
              <a:ext cx="114103" cy="1137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837113" y="2190750"/>
            <a:ext cx="363537" cy="114300"/>
            <a:chOff x="4837339" y="1998893"/>
            <a:chExt cx="362912" cy="11375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894391" y="2055771"/>
              <a:ext cx="26148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086148" y="1998893"/>
              <a:ext cx="114103" cy="1137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37339" y="1998893"/>
              <a:ext cx="114103" cy="1137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837113" y="1947863"/>
            <a:ext cx="363537" cy="114300"/>
            <a:chOff x="4837339" y="1755797"/>
            <a:chExt cx="362912" cy="11375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894391" y="1812675"/>
              <a:ext cx="261487" cy="0"/>
            </a:xfrm>
            <a:prstGeom prst="line">
              <a:avLst/>
            </a:prstGeom>
            <a:ln w="28575">
              <a:solidFill>
                <a:srgbClr val="FFE7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086148" y="1755797"/>
              <a:ext cx="114103" cy="113756"/>
            </a:xfrm>
            <a:prstGeom prst="ellipse">
              <a:avLst/>
            </a:prstGeom>
            <a:solidFill>
              <a:srgbClr val="FFE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837339" y="1755797"/>
              <a:ext cx="114103" cy="113756"/>
            </a:xfrm>
            <a:prstGeom prst="ellipse">
              <a:avLst/>
            </a:prstGeom>
            <a:solidFill>
              <a:srgbClr val="FFE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837113" y="2422525"/>
            <a:ext cx="363537" cy="112713"/>
            <a:chOff x="4837339" y="2229874"/>
            <a:chExt cx="362912" cy="11375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894391" y="2287553"/>
              <a:ext cx="261487" cy="0"/>
            </a:xfrm>
            <a:prstGeom prst="line">
              <a:avLst/>
            </a:prstGeom>
            <a:ln w="28575">
              <a:solidFill>
                <a:srgbClr val="B1D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086148" y="2229874"/>
              <a:ext cx="114103" cy="113756"/>
            </a:xfrm>
            <a:prstGeom prst="ellipse">
              <a:avLst/>
            </a:prstGeom>
            <a:solidFill>
              <a:srgbClr val="B1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4837339" y="2229874"/>
              <a:ext cx="114103" cy="113756"/>
            </a:xfrm>
            <a:prstGeom prst="ellipse">
              <a:avLst/>
            </a:prstGeom>
            <a:solidFill>
              <a:srgbClr val="B1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0275" name="TextBox 30"/>
          <p:cNvSpPr txBox="1">
            <a:spLocks noChangeArrowheads="1"/>
          </p:cNvSpPr>
          <p:nvPr/>
        </p:nvSpPr>
        <p:spPr bwMode="auto">
          <a:xfrm>
            <a:off x="6207125" y="426720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19.7</a:t>
            </a:r>
          </a:p>
        </p:txBody>
      </p:sp>
      <p:sp>
        <p:nvSpPr>
          <p:cNvPr id="10276" name="TextBox 42"/>
          <p:cNvSpPr txBox="1">
            <a:spLocks noChangeArrowheads="1"/>
          </p:cNvSpPr>
          <p:nvPr/>
        </p:nvSpPr>
        <p:spPr bwMode="auto">
          <a:xfrm>
            <a:off x="6076950" y="4602163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15.9</a:t>
            </a:r>
          </a:p>
        </p:txBody>
      </p:sp>
      <p:sp>
        <p:nvSpPr>
          <p:cNvPr id="10277" name="TextBox 43"/>
          <p:cNvSpPr txBox="1">
            <a:spLocks noChangeArrowheads="1"/>
          </p:cNvSpPr>
          <p:nvPr/>
        </p:nvSpPr>
        <p:spPr bwMode="auto">
          <a:xfrm>
            <a:off x="6426200" y="4902200"/>
            <a:ext cx="36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9.1</a:t>
            </a:r>
          </a:p>
        </p:txBody>
      </p:sp>
      <p:sp>
        <p:nvSpPr>
          <p:cNvPr id="10278" name="TextBox 44"/>
          <p:cNvSpPr txBox="1">
            <a:spLocks noChangeArrowheads="1"/>
          </p:cNvSpPr>
          <p:nvPr/>
        </p:nvSpPr>
        <p:spPr bwMode="auto">
          <a:xfrm>
            <a:off x="6451600" y="469900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10.5</a:t>
            </a:r>
          </a:p>
        </p:txBody>
      </p:sp>
      <p:sp>
        <p:nvSpPr>
          <p:cNvPr id="10279" name="TextBox 45"/>
          <p:cNvSpPr txBox="1">
            <a:spLocks noChangeArrowheads="1"/>
          </p:cNvSpPr>
          <p:nvPr/>
        </p:nvSpPr>
        <p:spPr bwMode="auto">
          <a:xfrm>
            <a:off x="7643813" y="4568825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10.8</a:t>
            </a:r>
          </a:p>
        </p:txBody>
      </p:sp>
      <p:sp>
        <p:nvSpPr>
          <p:cNvPr id="10280" name="TextBox 46"/>
          <p:cNvSpPr txBox="1">
            <a:spLocks noChangeArrowheads="1"/>
          </p:cNvSpPr>
          <p:nvPr/>
        </p:nvSpPr>
        <p:spPr bwMode="auto">
          <a:xfrm>
            <a:off x="7556500" y="4813300"/>
            <a:ext cx="361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8.3</a:t>
            </a:r>
          </a:p>
        </p:txBody>
      </p:sp>
      <p:sp>
        <p:nvSpPr>
          <p:cNvPr id="10281" name="TextBox 47"/>
          <p:cNvSpPr txBox="1">
            <a:spLocks noChangeArrowheads="1"/>
          </p:cNvSpPr>
          <p:nvPr/>
        </p:nvSpPr>
        <p:spPr bwMode="auto">
          <a:xfrm>
            <a:off x="7869238" y="4972050"/>
            <a:ext cx="361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4.9</a:t>
            </a:r>
          </a:p>
        </p:txBody>
      </p:sp>
      <p:sp>
        <p:nvSpPr>
          <p:cNvPr id="10282" name="TextBox 48"/>
          <p:cNvSpPr txBox="1">
            <a:spLocks noChangeArrowheads="1"/>
          </p:cNvSpPr>
          <p:nvPr/>
        </p:nvSpPr>
        <p:spPr bwMode="auto">
          <a:xfrm>
            <a:off x="7899400" y="4662488"/>
            <a:ext cx="3603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5.1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#O17.05: Preliminary five-year results from a randomized study of lung cancer screening with Spiral CT (the DANTE trial) – MV </a:t>
            </a:r>
            <a:r>
              <a:rPr lang="en-GB" sz="2400" dirty="0" err="1"/>
              <a:t>Infante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20800"/>
            <a:ext cx="4343400" cy="5308600"/>
          </a:xfrm>
        </p:spPr>
        <p:txBody>
          <a:bodyPr/>
          <a:lstStyle/>
          <a:p>
            <a:pPr lvl="0">
              <a:buClr>
                <a:srgbClr val="FFC600"/>
              </a:buClr>
            </a:pPr>
            <a:r>
              <a:rPr lang="en-GB" sz="1800" dirty="0">
                <a:solidFill>
                  <a:srgbClr val="FFFFFF"/>
                </a:solidFill>
              </a:rPr>
              <a:t>Study objective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To explore the effect of screening with LDCT on lung cancer mortality compared with no screening in </a:t>
            </a:r>
            <a:r>
              <a:rPr lang="en-GB" sz="1800">
                <a:solidFill>
                  <a:srgbClr val="FFFFFF"/>
                </a:solidFill>
              </a:rPr>
              <a:t>a high-risk </a:t>
            </a:r>
            <a:r>
              <a:rPr lang="en-GB" sz="1800" dirty="0">
                <a:solidFill>
                  <a:srgbClr val="FFFFFF"/>
                </a:solidFill>
              </a:rPr>
              <a:t>population</a:t>
            </a:r>
          </a:p>
          <a:p>
            <a:pPr lvl="2"/>
            <a:r>
              <a:rPr lang="en-GB" sz="1600" dirty="0">
                <a:solidFill>
                  <a:srgbClr val="FFFFFF"/>
                </a:solidFill>
              </a:rPr>
              <a:t>The National Lung Screening Trial recently announced that LDCT significantly reduced lung cancer mortality compared with screening by chest X-ray</a:t>
            </a:r>
          </a:p>
          <a:p>
            <a:pPr lvl="0">
              <a:buClr>
                <a:srgbClr val="FFC600"/>
              </a:buClr>
            </a:pPr>
            <a:r>
              <a:rPr lang="en-GB" sz="1800" dirty="0">
                <a:solidFill>
                  <a:srgbClr val="FFFFFF"/>
                </a:solidFill>
              </a:rPr>
              <a:t>Male subjects, aged 60–75 yrs, smokers of 20+ pack yrs were randomized to LDCT or no screening</a:t>
            </a:r>
          </a:p>
          <a:p>
            <a:pPr lvl="1"/>
            <a:r>
              <a:rPr lang="en-GB" sz="1600" dirty="0">
                <a:solidFill>
                  <a:srgbClr val="FFFFFF"/>
                </a:solidFill>
              </a:rPr>
              <a:t>Primary endpoint: OS</a:t>
            </a:r>
          </a:p>
          <a:p>
            <a:pPr lvl="1"/>
            <a:r>
              <a:rPr lang="en-GB" sz="1600" dirty="0">
                <a:solidFill>
                  <a:srgbClr val="FFFFFF"/>
                </a:solidFill>
              </a:rPr>
              <a:t>Secondary endpoints: incidence, stage and </a:t>
            </a:r>
            <a:r>
              <a:rPr lang="en-GB" sz="1600" dirty="0" err="1">
                <a:solidFill>
                  <a:srgbClr val="FFFFFF"/>
                </a:solidFill>
              </a:rPr>
              <a:t>resectability</a:t>
            </a:r>
            <a:endParaRPr lang="en-GB" sz="16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GB" dirty="0" err="1"/>
              <a:t>Infante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O17.05)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LDCT, Low dose spiral computed tomography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716016" y="1484784"/>
            <a:ext cx="4176464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Pre-assessed </a:t>
            </a:r>
            <a:r>
              <a:rPr lang="en-GB" sz="1200">
                <a:solidFill>
                  <a:schemeClr val="bg1"/>
                </a:solidFill>
              </a:rPr>
              <a:t>randomized  (n=2811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6016" y="2942478"/>
            <a:ext cx="4176464" cy="28803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Clinical assessment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6016" y="2294406"/>
            <a:ext cx="144016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Spiral CT (</a:t>
            </a:r>
            <a:r>
              <a:rPr lang="en-GB" sz="1100" dirty="0">
                <a:solidFill>
                  <a:schemeClr val="bg1"/>
                </a:solidFill>
              </a:rPr>
              <a:t>n=1403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0111" y="2942478"/>
            <a:ext cx="144780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tabLst>
                <a:tab pos="285750" algn="l"/>
              </a:tabLst>
            </a:pPr>
            <a:r>
              <a:rPr lang="en-GB" sz="900" dirty="0">
                <a:solidFill>
                  <a:schemeClr val="bg1"/>
                </a:solidFill>
              </a:rPr>
              <a:t>127	 ineligible/declined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016" y="3561930"/>
            <a:ext cx="144016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bg1"/>
                </a:solidFill>
              </a:rPr>
              <a:t>Enroled</a:t>
            </a:r>
            <a:r>
              <a:rPr lang="en-GB" sz="1200" dirty="0">
                <a:solidFill>
                  <a:schemeClr val="bg1"/>
                </a:solidFill>
              </a:rPr>
              <a:t> in LDCT arm (n=1276)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6016" y="4325398"/>
            <a:ext cx="1440160" cy="362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Chest radiograph and sputum cytology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5019326"/>
            <a:ext cx="144016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Baseline LDCT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6016" y="5638778"/>
            <a:ext cx="1440160" cy="47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Annual clinical review + CT scan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52320" y="2294406"/>
            <a:ext cx="144016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Control  (</a:t>
            </a:r>
            <a:r>
              <a:rPr lang="en-GB" sz="1100" dirty="0">
                <a:solidFill>
                  <a:schemeClr val="bg1"/>
                </a:solidFill>
              </a:rPr>
              <a:t>n=1408)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58074" y="2942478"/>
            <a:ext cx="1433511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tabLst>
                <a:tab pos="285750" algn="l"/>
              </a:tabLst>
            </a:pPr>
            <a:r>
              <a:rPr lang="en-GB" sz="900" dirty="0">
                <a:solidFill>
                  <a:schemeClr val="bg1"/>
                </a:solidFill>
              </a:rPr>
              <a:t>212 ineligible/declined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52320" y="3561930"/>
            <a:ext cx="144016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bg1"/>
                </a:solidFill>
              </a:rPr>
              <a:t>Enroled</a:t>
            </a:r>
            <a:r>
              <a:rPr lang="en-GB" sz="1200" dirty="0">
                <a:solidFill>
                  <a:schemeClr val="bg1"/>
                </a:solidFill>
              </a:rPr>
              <a:t> in control arm (n=1196)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52320" y="4325398"/>
            <a:ext cx="1440160" cy="3625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Chest radiograph and sputum cytology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52320" y="5638778"/>
            <a:ext cx="1440160" cy="47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Annual clinical review only</a:t>
            </a:r>
          </a:p>
        </p:txBody>
      </p:sp>
      <p:cxnSp>
        <p:nvCxnSpPr>
          <p:cNvPr id="25" name="Straight Connector 24"/>
          <p:cNvCxnSpPr>
            <a:stCxn id="10" idx="2"/>
            <a:endCxn id="12" idx="0"/>
          </p:cNvCxnSpPr>
          <p:nvPr/>
        </p:nvCxnSpPr>
        <p:spPr>
          <a:xfrm flipH="1">
            <a:off x="5436096" y="1772816"/>
            <a:ext cx="1368152" cy="521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 rot="5400000">
            <a:off x="5255034" y="2761416"/>
            <a:ext cx="360040" cy="20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0"/>
          </p:cNvCxnSpPr>
          <p:nvPr/>
        </p:nvCxnSpPr>
        <p:spPr>
          <a:xfrm rot="16200000" flipH="1">
            <a:off x="5269343" y="3395177"/>
            <a:ext cx="331420" cy="20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2"/>
            <a:endCxn id="15" idx="0"/>
          </p:cNvCxnSpPr>
          <p:nvPr/>
        </p:nvCxnSpPr>
        <p:spPr>
          <a:xfrm>
            <a:off x="5436096" y="3993978"/>
            <a:ext cx="0" cy="33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2"/>
            <a:endCxn id="16" idx="0"/>
          </p:cNvCxnSpPr>
          <p:nvPr/>
        </p:nvCxnSpPr>
        <p:spPr>
          <a:xfrm>
            <a:off x="5436096" y="4687906"/>
            <a:ext cx="0" cy="33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2"/>
            <a:endCxn id="18" idx="0"/>
          </p:cNvCxnSpPr>
          <p:nvPr/>
        </p:nvCxnSpPr>
        <p:spPr>
          <a:xfrm>
            <a:off x="6804248" y="1772816"/>
            <a:ext cx="1368152" cy="521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2"/>
            <a:endCxn id="19" idx="0"/>
          </p:cNvCxnSpPr>
          <p:nvPr/>
        </p:nvCxnSpPr>
        <p:spPr>
          <a:xfrm rot="16200000" flipH="1">
            <a:off x="7993595" y="2761243"/>
            <a:ext cx="360040" cy="2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2"/>
            <a:endCxn id="20" idx="0"/>
          </p:cNvCxnSpPr>
          <p:nvPr/>
        </p:nvCxnSpPr>
        <p:spPr>
          <a:xfrm rot="5400000">
            <a:off x="8007905" y="3395005"/>
            <a:ext cx="331420" cy="2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0" idx="2"/>
            <a:endCxn id="21" idx="0"/>
          </p:cNvCxnSpPr>
          <p:nvPr/>
        </p:nvCxnSpPr>
        <p:spPr>
          <a:xfrm>
            <a:off x="8172400" y="3993978"/>
            <a:ext cx="0" cy="33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2"/>
            <a:endCxn id="23" idx="0"/>
          </p:cNvCxnSpPr>
          <p:nvPr/>
        </p:nvCxnSpPr>
        <p:spPr>
          <a:xfrm>
            <a:off x="8172400" y="4687906"/>
            <a:ext cx="0" cy="950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2"/>
            <a:endCxn id="17" idx="0"/>
          </p:cNvCxnSpPr>
          <p:nvPr/>
        </p:nvCxnSpPr>
        <p:spPr>
          <a:xfrm>
            <a:off x="5436096" y="5307358"/>
            <a:ext cx="0" cy="331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375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results: SCLC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28600" y="1277938"/>
            <a:ext cx="4267200" cy="2913062"/>
          </a:xfrm>
        </p:spPr>
        <p:txBody>
          <a:bodyPr/>
          <a:lstStyle/>
          <a:p>
            <a:pPr marL="179388" indent="-179388" eaLnBrk="1" hangingPunct="1">
              <a:buFontTx/>
              <a:buNone/>
            </a:pPr>
            <a:r>
              <a:rPr lang="en-GB" sz="1400" b="1"/>
              <a:t>Patient demographics (n=685)</a:t>
            </a:r>
          </a:p>
          <a:p>
            <a:pPr marL="179388" indent="-179388" eaLnBrk="1" hangingPunct="1"/>
            <a:r>
              <a:rPr lang="en-GB" sz="1400"/>
              <a:t>Age &lt;60/60-69/&gt;70: 37/46/17%</a:t>
            </a:r>
          </a:p>
          <a:p>
            <a:pPr marL="179388" indent="-179388" eaLnBrk="1" hangingPunct="1"/>
            <a:r>
              <a:rPr lang="en-GB" sz="1400"/>
              <a:t>58% male</a:t>
            </a:r>
          </a:p>
          <a:p>
            <a:pPr marL="179388" indent="-179388" eaLnBrk="1" hangingPunct="1"/>
            <a:r>
              <a:rPr lang="en-GB" sz="1400"/>
              <a:t>PS 0/1/</a:t>
            </a:r>
            <a:r>
              <a:rPr lang="en-GB" sz="1400">
                <a:sym typeface="Symbol" pitchFamily="18" charset="2"/>
              </a:rPr>
              <a:t>2</a:t>
            </a:r>
            <a:r>
              <a:rPr lang="en-GB" sz="1400"/>
              <a:t>: 44/50/6%</a:t>
            </a:r>
          </a:p>
          <a:p>
            <a:pPr marL="179388" indent="-179388" eaLnBrk="1" hangingPunct="1"/>
            <a:r>
              <a:rPr lang="en-GB" sz="1400"/>
              <a:t>Limited disease: 100%</a:t>
            </a:r>
          </a:p>
          <a:p>
            <a:pPr marL="179388" indent="-179388" eaLnBrk="1" hangingPunct="1">
              <a:buFontTx/>
              <a:buNone/>
            </a:pPr>
            <a:r>
              <a:rPr lang="en-GB" sz="1400" b="1"/>
              <a:t>Treatment/follow-up</a:t>
            </a:r>
          </a:p>
          <a:p>
            <a:pPr marL="179388" indent="-179388" eaLnBrk="1" hangingPunct="1"/>
            <a:r>
              <a:rPr lang="en-GB" sz="1400"/>
              <a:t>ECOG 3588: 45 Gy / 25 fr / 5wks + ccEP; 45 Gy / 30 fr / 3wks BID + ccEP</a:t>
            </a:r>
          </a:p>
          <a:p>
            <a:pPr marL="179388" indent="-179388" eaLnBrk="1" hangingPunct="1"/>
            <a:r>
              <a:rPr lang="en-GB" sz="1400"/>
              <a:t>NCCTG 892052: 50.4 Gy / 28 fr / 5.5 wks + ccEP; 48 Gy / 32 fr / 5.5 wks sc BID + ccEP</a:t>
            </a:r>
          </a:p>
          <a:p>
            <a:pPr marL="668338" lvl="1" eaLnBrk="1" hangingPunct="1"/>
            <a:r>
              <a:rPr lang="en-GB" sz="1400"/>
              <a:t>Median follow-up: 12.1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267200" cy="2913062"/>
          </a:xfrm>
        </p:spPr>
        <p:txBody>
          <a:bodyPr/>
          <a:lstStyle/>
          <a:p>
            <a:pPr marL="179388" indent="-179388" eaLnBrk="1" hangingPunct="1">
              <a:buFontTx/>
              <a:buNone/>
            </a:pPr>
            <a:r>
              <a:rPr lang="en-GB" sz="1400" b="1"/>
              <a:t>Safety</a:t>
            </a:r>
          </a:p>
          <a:p>
            <a:pPr marL="179388" indent="-179388" eaLnBrk="1" hangingPunct="1"/>
            <a:r>
              <a:rPr lang="en-GB" sz="1400"/>
              <a:t>Significant increase in acute severe oesophageal and cardiac toxicity with modified RT</a:t>
            </a:r>
          </a:p>
          <a:p>
            <a:pPr marL="668338" lvl="1" eaLnBrk="1" hangingPunct="1"/>
            <a:r>
              <a:rPr lang="en-GB" sz="1400"/>
              <a:t>Oesophageal: OR 2.41; 95% CI 1.62-3.59; p&lt;0.001</a:t>
            </a:r>
          </a:p>
          <a:p>
            <a:pPr marL="668338" lvl="1" eaLnBrk="1" hangingPunct="1"/>
            <a:r>
              <a:rPr lang="en-GB" sz="1400"/>
              <a:t>Cardiac: OR 2.96; 95% CI 1.13-7.73; p=0.03</a:t>
            </a:r>
          </a:p>
          <a:p>
            <a:pPr marL="179388" indent="-179388" eaLnBrk="1" hangingPunct="1"/>
            <a:r>
              <a:rPr lang="en-GB" sz="1400"/>
              <a:t>No difference in acute haematological or pulmonary toxicity</a:t>
            </a:r>
          </a:p>
          <a:p>
            <a:pPr marL="179388" indent="-179388" eaLnBrk="1" hangingPunct="1"/>
            <a:r>
              <a:rPr lang="en-GB" sz="1400"/>
              <a:t>No difference in late cardiac, oesophageal  or pulmonary toxicity</a:t>
            </a:r>
          </a:p>
          <a:p>
            <a:pPr marL="179388" indent="-179388" eaLnBrk="1" hangingPunct="1"/>
            <a:endParaRPr lang="en-GB" sz="1400"/>
          </a:p>
          <a:p>
            <a:pPr marL="179388" indent="-179388" eaLnBrk="1" hangingPunct="1"/>
            <a:endParaRPr lang="en-GB" sz="1400"/>
          </a:p>
          <a:p>
            <a:pPr marL="179388" indent="-179388" eaLnBrk="1" hangingPunct="1"/>
            <a:endParaRPr lang="en-GB" sz="1400"/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4437063" y="64436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/>
              <a:t>Le </a:t>
            </a:r>
            <a:r>
              <a:rPr lang="en-GB" sz="1200" dirty="0" err="1"/>
              <a:t>Péchoux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O35.07)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3943350"/>
          <a:ext cx="8686800" cy="2160590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HR (CI 95%)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Heterogeneity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benefit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at 3/5 years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Overall survival</a:t>
                      </a: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Overall results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 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(0.74–1.02)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p=0.08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p=0.49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1.7% (29.6 to 31.3%)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5.1% (18.7 to 23.8%)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Progression-free 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survival</a:t>
                      </a: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Overall results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0.88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(0.75–1.03)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p=0.11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p=0.45</a:t>
                      </a:r>
                      <a:b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5.7% (21.8 to 27.5%)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4.5% (17.2 to 21.7%)</a:t>
                      </a:r>
                    </a:p>
                  </a:txBody>
                  <a:tcPr marL="45720" marR="45720" marT="9144" marB="914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8" name="TextBox 19"/>
          <p:cNvSpPr txBox="1">
            <a:spLocks noChangeArrowheads="1"/>
          </p:cNvSpPr>
          <p:nvPr/>
        </p:nvSpPr>
        <p:spPr bwMode="auto">
          <a:xfrm>
            <a:off x="109538" y="6126163"/>
            <a:ext cx="7578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Interaction between treatment effect and PS, with detrimental effect for pts with PS=2 (p=0.03)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12291" name="Subtit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/>
              <a:t>Accelerated or hyperfractionated radiotherapy is beneficial in patients with non-metastatic lung cancer (NSCLC and SCLC)</a:t>
            </a:r>
          </a:p>
          <a:p>
            <a:pPr eaLnBrk="1" hangingPunct="1">
              <a:spcAft>
                <a:spcPts val="1200"/>
              </a:spcAft>
            </a:pPr>
            <a:r>
              <a:rPr lang="en-GB"/>
              <a:t>This benefit was frequently associated with an increased, but expected, risk of acute oesophageal toxicity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4437063" y="64436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/>
              <a:t>Le </a:t>
            </a:r>
            <a:r>
              <a:rPr lang="en-GB" sz="1200" dirty="0" err="1"/>
              <a:t>Péchoux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O35.07)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#O24.06 | A randomized clinical trial of preoperative </a:t>
            </a:r>
            <a:r>
              <a:rPr lang="en-GB" sz="2000" dirty="0" err="1"/>
              <a:t>neoadjuvant</a:t>
            </a:r>
            <a:r>
              <a:rPr lang="en-GB" sz="2000" dirty="0"/>
              <a:t> chemotherapy followed by surgery in the treatment </a:t>
            </a:r>
            <a:r>
              <a:rPr lang="en-GB" sz="2000"/>
              <a:t>of stage III </a:t>
            </a:r>
            <a:r>
              <a:rPr lang="en-GB" sz="2000" dirty="0"/>
              <a:t>non-small cell lung cancer based on molecular staging – Q Zhou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2049417"/>
          </a:xfrm>
        </p:spPr>
        <p:txBody>
          <a:bodyPr/>
          <a:lstStyle/>
          <a:p>
            <a:r>
              <a:rPr lang="en-GB" sz="1400" dirty="0"/>
              <a:t>Study objectives</a:t>
            </a:r>
          </a:p>
          <a:p>
            <a:pPr lvl="1"/>
            <a:r>
              <a:rPr lang="en-GB" sz="1400" dirty="0"/>
              <a:t>To explore the feasibility and toxicity of preoperative </a:t>
            </a:r>
            <a:r>
              <a:rPr lang="en-GB" sz="1400" dirty="0" err="1"/>
              <a:t>neoadjuvant</a:t>
            </a:r>
            <a:r>
              <a:rPr lang="en-GB" sz="1400" dirty="0"/>
              <a:t> chemotherapy followed by surgery in the treatment of Stage III NSCLC</a:t>
            </a:r>
          </a:p>
          <a:p>
            <a:pPr lvl="1"/>
            <a:r>
              <a:rPr lang="en-GB" sz="1400" dirty="0"/>
              <a:t>To evaluate its effects on tumour response, resection rate, tumour </a:t>
            </a:r>
            <a:r>
              <a:rPr lang="en-GB" sz="1400" dirty="0" err="1"/>
              <a:t>downstaging</a:t>
            </a:r>
            <a:r>
              <a:rPr lang="en-GB" sz="1400" dirty="0"/>
              <a:t>, and survival rate based on detection of Muc-1 mRNA expression</a:t>
            </a:r>
          </a:p>
          <a:p>
            <a:r>
              <a:rPr lang="en-GB" sz="1400" dirty="0"/>
              <a:t>Study design/methods</a:t>
            </a:r>
          </a:p>
          <a:p>
            <a:pPr lvl="1"/>
            <a:r>
              <a:rPr lang="en-GB" sz="1400" dirty="0"/>
              <a:t>Preoperative </a:t>
            </a:r>
            <a:r>
              <a:rPr lang="en-GB" sz="1400" dirty="0" err="1"/>
              <a:t>neoadjuvant</a:t>
            </a:r>
            <a:r>
              <a:rPr lang="en-GB" sz="1400" dirty="0"/>
              <a:t> chemotherapy followed by surgery was carried out in 665 patients with Stage III NSCLC between January 1990 and May 2006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4172484"/>
            <a:ext cx="1600200" cy="838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Patients with locally advanced NSCLC </a:t>
            </a:r>
          </a:p>
          <a:p>
            <a:pPr algn="ctr"/>
            <a:r>
              <a:rPr lang="en-GB" sz="1300"/>
              <a:t>(n=665</a:t>
            </a:r>
            <a:r>
              <a:rPr lang="en-GB" sz="1300" dirty="0"/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48854" y="3474720"/>
            <a:ext cx="455064" cy="2233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Z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</a:t>
            </a:r>
          </a:p>
          <a:p>
            <a:pPr algn="ctr"/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09235" y="3474720"/>
            <a:ext cx="1855150" cy="838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Two cycles Neo-</a:t>
            </a:r>
            <a:r>
              <a:rPr lang="en-GB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adj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CT followed surgery (n=335)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19035" y="3474720"/>
            <a:ext cx="25908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3–4 cycles </a:t>
            </a:r>
            <a:r>
              <a:rPr lang="en-GB" sz="1400" dirty="0" err="1"/>
              <a:t>adj</a:t>
            </a:r>
            <a:r>
              <a:rPr lang="en-GB" sz="1400" dirty="0"/>
              <a:t>-CT or +</a:t>
            </a:r>
            <a:r>
              <a:rPr lang="en-GB" sz="1400" dirty="0" err="1"/>
              <a:t>adj</a:t>
            </a:r>
            <a:r>
              <a:rPr lang="en-GB" sz="1400" dirty="0"/>
              <a:t>-RT (N2) after surgery (n=335)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09235" y="4870248"/>
            <a:ext cx="1855150" cy="838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Surgery </a:t>
            </a:r>
            <a:b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(n=330)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19035" y="4870248"/>
            <a:ext cx="25908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3–4 cycles </a:t>
            </a:r>
            <a:r>
              <a:rPr lang="en-GB" sz="1400" dirty="0" err="1"/>
              <a:t>adj</a:t>
            </a:r>
            <a:r>
              <a:rPr lang="en-GB" sz="1400" dirty="0"/>
              <a:t>-CT or +</a:t>
            </a:r>
            <a:r>
              <a:rPr lang="en-GB" sz="1400" dirty="0" err="1"/>
              <a:t>adj</a:t>
            </a:r>
            <a:r>
              <a:rPr lang="en-GB" sz="1400" dirty="0"/>
              <a:t>-RT (N2) after surgery (n=330)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5824670"/>
            <a:ext cx="8686800" cy="638175"/>
          </a:xfrm>
        </p:spPr>
        <p:txBody>
          <a:bodyPr/>
          <a:lstStyle/>
          <a:p>
            <a:r>
              <a:rPr lang="en-GB" sz="1400" dirty="0"/>
              <a:t>MUC-1 mRNA expression was detected before and after </a:t>
            </a:r>
            <a:r>
              <a:rPr lang="en-GB" sz="1400" dirty="0" err="1"/>
              <a:t>neoadj</a:t>
            </a:r>
            <a:r>
              <a:rPr lang="en-GB" sz="1400" dirty="0"/>
              <a:t>-CT in group A</a:t>
            </a:r>
          </a:p>
          <a:p>
            <a:r>
              <a:rPr lang="en-GB" sz="1400" dirty="0"/>
              <a:t>MUC-1 mRNA expression was detected before operation in group B</a:t>
            </a:r>
          </a:p>
        </p:txBody>
      </p:sp>
      <p:cxnSp>
        <p:nvCxnSpPr>
          <p:cNvPr id="28" name="Straight Arrow Connector 27"/>
          <p:cNvCxnSpPr>
            <a:stCxn id="22" idx="3"/>
            <a:endCxn id="23" idx="1"/>
          </p:cNvCxnSpPr>
          <p:nvPr/>
        </p:nvCxnSpPr>
        <p:spPr>
          <a:xfrm flipV="1">
            <a:off x="2503918" y="3893820"/>
            <a:ext cx="805317" cy="6977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3"/>
            <a:endCxn id="25" idx="1"/>
          </p:cNvCxnSpPr>
          <p:nvPr/>
        </p:nvCxnSpPr>
        <p:spPr>
          <a:xfrm>
            <a:off x="2503918" y="4591584"/>
            <a:ext cx="805317" cy="6977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3"/>
            <a:endCxn id="24" idx="1"/>
          </p:cNvCxnSpPr>
          <p:nvPr/>
        </p:nvCxnSpPr>
        <p:spPr>
          <a:xfrm>
            <a:off x="5164385" y="3893820"/>
            <a:ext cx="3546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1"/>
          </p:cNvCxnSpPr>
          <p:nvPr/>
        </p:nvCxnSpPr>
        <p:spPr>
          <a:xfrm>
            <a:off x="5164385" y="5289348"/>
            <a:ext cx="35465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2584" y="3620439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Group 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72584" y="528643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Group B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45238" y="64412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/>
              <a:t>Zhou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O24.06)</a:t>
            </a:r>
          </a:p>
        </p:txBody>
      </p:sp>
    </p:spTree>
    <p:extLst>
      <p:ext uri="{BB962C8B-B14F-4D97-AF65-F5344CB8AC3E}">
        <p14:creationId xmlns:p14="http://schemas.microsoft.com/office/powerpoint/2010/main" val="3164035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demographics and disease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Group A (n=335)</a:t>
            </a:r>
          </a:p>
          <a:p>
            <a:pPr lvl="1"/>
            <a:r>
              <a:rPr lang="en-GB" sz="1600" dirty="0"/>
              <a:t>214 males, age range: 23-70, histology squamous/non-squamous: 228/107, Stage IIIA/IIIB: 201/134</a:t>
            </a:r>
          </a:p>
          <a:p>
            <a:r>
              <a:rPr lang="en-GB" sz="1600" dirty="0"/>
              <a:t>Group B (n=330)</a:t>
            </a:r>
          </a:p>
          <a:p>
            <a:pPr lvl="1"/>
            <a:r>
              <a:rPr lang="en-GB" sz="1600" dirty="0"/>
              <a:t>212 males, age range: 29-72, histology squamous/non-squamous: 218/112, Stage IIIA/IIIB: 218/112</a:t>
            </a:r>
          </a:p>
          <a:p>
            <a:pPr lvl="1"/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8930" y="3336138"/>
            <a:ext cx="6426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Muc-1 expression in peripheral blood in different patient groups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65955"/>
              </p:ext>
            </p:extLst>
          </p:nvPr>
        </p:nvGraphicFramePr>
        <p:xfrm>
          <a:off x="228600" y="3733800"/>
          <a:ext cx="8686800" cy="234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344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Muc-1 mRNA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Groups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N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Positive rate (%)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Lung cancer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in group A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335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27.46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Lung cancer in group B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256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23.03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3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Benign pulmonary lesions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445238" y="64412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/>
              <a:t>Zhou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O24.06)</a:t>
            </a:r>
          </a:p>
        </p:txBody>
      </p:sp>
    </p:spTree>
    <p:extLst>
      <p:ext uri="{BB962C8B-B14F-4D97-AF65-F5344CB8AC3E}">
        <p14:creationId xmlns:p14="http://schemas.microsoft.com/office/powerpoint/2010/main" val="2406197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Effect of neoadjuvant  chemotherapy on outcomes (Group A)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2489200"/>
          </a:xfrm>
        </p:spPr>
        <p:txBody>
          <a:bodyPr/>
          <a:lstStyle/>
          <a:p>
            <a:r>
              <a:rPr lang="en-GB" sz="1600" dirty="0"/>
              <a:t>ORR: 70.75% (CR: 14.33%, PR: 56.42%)</a:t>
            </a:r>
          </a:p>
          <a:p>
            <a:r>
              <a:rPr lang="en-GB" sz="1600" dirty="0"/>
              <a:t>SD: 24.78%</a:t>
            </a:r>
          </a:p>
          <a:p>
            <a:r>
              <a:rPr lang="en-GB" sz="1600" dirty="0"/>
              <a:t>PD: 4.48%</a:t>
            </a:r>
          </a:p>
          <a:p>
            <a:r>
              <a:rPr lang="en-GB" sz="1600" dirty="0" err="1"/>
              <a:t>Downstaging</a:t>
            </a:r>
            <a:r>
              <a:rPr lang="en-GB" sz="1600" dirty="0"/>
              <a:t>: 39.10%</a:t>
            </a:r>
          </a:p>
          <a:p>
            <a:r>
              <a:rPr lang="en-GB" sz="1600" dirty="0"/>
              <a:t>HCR: 14.30%</a:t>
            </a:r>
          </a:p>
          <a:p>
            <a:r>
              <a:rPr lang="en-GB" sz="1600" dirty="0"/>
              <a:t>AEs: 29.55% </a:t>
            </a:r>
          </a:p>
          <a:p>
            <a:pPr lvl="1"/>
            <a:r>
              <a:rPr lang="en-GB" sz="1600" dirty="0"/>
              <a:t>Vomiting 8.36%, leukopenia 7.46%, thrombocytopenia 6.27%, alopecia 4.48%, anaemia 2.99%</a:t>
            </a:r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8216" y="3877654"/>
            <a:ext cx="815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Muc-1 expression in peripheral blood before and after neoadjuvant chemotherapy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690" y="64400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HCR, histological </a:t>
            </a:r>
            <a:r>
              <a:rPr lang="en-GB" sz="1200"/>
              <a:t>complete response</a:t>
            </a:r>
            <a:endParaRPr lang="en-GB" sz="1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38536"/>
              </p:ext>
            </p:extLst>
          </p:nvPr>
        </p:nvGraphicFramePr>
        <p:xfrm>
          <a:off x="228600" y="4240610"/>
          <a:ext cx="8686800" cy="19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344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Muc-1 mRNA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Times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N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Positive rate (%)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Before neo-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adj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CT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335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243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27.46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After neo-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adj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CT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335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314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6.27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86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#O36.02: Long-term survival of personalized surgical treatment for locally advanced non-small cell lung cancer based on molecular staging – Q Zhou</a:t>
            </a:r>
          </a:p>
        </p:txBody>
      </p:sp>
      <p:sp>
        <p:nvSpPr>
          <p:cNvPr id="7" name="Subtitle 6"/>
          <p:cNvSpPr>
            <a:spLocks noGrp="1"/>
          </p:cNvSpPr>
          <p:nvPr>
            <p:ph sz="half" idx="1"/>
          </p:nvPr>
        </p:nvSpPr>
        <p:spPr>
          <a:xfrm>
            <a:off x="228600" y="1287463"/>
            <a:ext cx="4267200" cy="4686300"/>
          </a:xfrm>
        </p:spPr>
        <p:txBody>
          <a:bodyPr/>
          <a:lstStyle/>
          <a:p>
            <a:pPr marL="179388" indent="-179388" eaLnBrk="1" hangingPunct="1">
              <a:buFontTx/>
              <a:buNone/>
            </a:pPr>
            <a:r>
              <a:rPr lang="en-GB" sz="1600" b="1" dirty="0"/>
              <a:t>Study objective</a:t>
            </a:r>
          </a:p>
          <a:p>
            <a:pPr marL="179388" indent="-179388" eaLnBrk="1" hangingPunct="1"/>
            <a:r>
              <a:rPr lang="en-GB" sz="1600" dirty="0"/>
              <a:t>To  determine the probability of detecting circulating </a:t>
            </a:r>
            <a:r>
              <a:rPr lang="en-GB" sz="1600" dirty="0" err="1"/>
              <a:t>micrometastases</a:t>
            </a:r>
            <a:r>
              <a:rPr lang="en-GB" sz="1600" dirty="0"/>
              <a:t> </a:t>
            </a:r>
            <a:r>
              <a:rPr lang="en-GB" sz="1600"/>
              <a:t>(detected </a:t>
            </a:r>
            <a:r>
              <a:rPr lang="en-GB" sz="1600" dirty="0"/>
              <a:t>by CK19 mRNA expression levels in peripheral blood sample) for molecular staging to define future strategies of selection for type of surgery, </a:t>
            </a:r>
            <a:r>
              <a:rPr lang="en-GB" sz="1600" dirty="0" err="1"/>
              <a:t>neoadjuvant</a:t>
            </a:r>
            <a:r>
              <a:rPr lang="en-GB" sz="1600" dirty="0"/>
              <a:t> chemotherapy and adjuvant therapy in locally advanced NSCLC</a:t>
            </a:r>
          </a:p>
          <a:p>
            <a:pPr marL="179388" indent="-179388" eaLnBrk="1" hangingPunct="1">
              <a:spcAft>
                <a:spcPts val="1200"/>
              </a:spcAft>
            </a:pPr>
            <a:r>
              <a:rPr lang="en-GB" sz="1600" dirty="0"/>
              <a:t>To determine long-time survival  associated with ‘personalized’ surgical treatment based on molecular staging methods in patients with locally advanced NSCLC</a:t>
            </a:r>
          </a:p>
          <a:p>
            <a:pPr marL="179388" indent="-179388" eaLnBrk="1" hangingPunct="1">
              <a:buFontTx/>
              <a:buNone/>
            </a:pPr>
            <a:r>
              <a:rPr lang="en-GB" sz="1600" b="1" dirty="0"/>
              <a:t>Study design/methods</a:t>
            </a:r>
          </a:p>
          <a:p>
            <a:pPr marL="179388" indent="-179388" eaLnBrk="1" hangingPunct="1"/>
            <a:r>
              <a:rPr lang="en-GB" sz="1600" dirty="0"/>
              <a:t>Retrospective single-centre study</a:t>
            </a:r>
          </a:p>
          <a:p>
            <a:pPr marL="179388" indent="-179388" eaLnBrk="1" hangingPunct="1"/>
            <a:r>
              <a:rPr lang="en-GB" sz="1600" dirty="0"/>
              <a:t>CK19 mRNA expression levels  in peripheral blood samples were assessed in patients with locally advanced NSCLC patients by RT-PCR prior to surgery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343400" cy="46863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1600" dirty="0"/>
              <a:t>Long-term survival was assessed in patients for whom molecular and pathological staging were available</a:t>
            </a:r>
          </a:p>
          <a:p>
            <a:pPr eaLnBrk="1" hangingPunct="1">
              <a:buFontTx/>
              <a:buNone/>
            </a:pPr>
            <a:r>
              <a:rPr lang="en-GB" sz="1600" b="1" dirty="0"/>
              <a:t>Results</a:t>
            </a:r>
          </a:p>
          <a:p>
            <a:pPr eaLnBrk="1" hangingPunct="1"/>
            <a:r>
              <a:rPr lang="en-GB" sz="1600" dirty="0"/>
              <a:t>n</a:t>
            </a:r>
            <a:r>
              <a:rPr lang="en-GB" sz="1600"/>
              <a:t>=516</a:t>
            </a:r>
            <a:endParaRPr lang="en-GB" sz="1600" dirty="0"/>
          </a:p>
          <a:p>
            <a:pPr eaLnBrk="1" hangingPunct="1"/>
            <a:r>
              <a:rPr lang="en-GB" sz="1600" dirty="0"/>
              <a:t>Patient demographics</a:t>
            </a:r>
          </a:p>
          <a:p>
            <a:pPr lvl="1" eaLnBrk="1" hangingPunct="1"/>
            <a:r>
              <a:rPr lang="en-GB" sz="1600" dirty="0"/>
              <a:t>Male: 61%</a:t>
            </a:r>
          </a:p>
          <a:p>
            <a:pPr lvl="1" eaLnBrk="1" hangingPunct="1"/>
            <a:r>
              <a:rPr lang="en-GB" sz="1600" dirty="0"/>
              <a:t>Age: mean 58.9 yrs (29-76)</a:t>
            </a:r>
          </a:p>
          <a:p>
            <a:pPr lvl="1" eaLnBrk="1" hangingPunct="1"/>
            <a:r>
              <a:rPr lang="en-GB" sz="1600" dirty="0"/>
              <a:t>Disease stage (</a:t>
            </a:r>
            <a:r>
              <a:rPr lang="en-GB" sz="1600" dirty="0" err="1"/>
              <a:t>pTNM</a:t>
            </a:r>
            <a:r>
              <a:rPr lang="en-GB" sz="1600" dirty="0"/>
              <a:t> staging):</a:t>
            </a:r>
            <a:br>
              <a:rPr lang="en-GB" sz="1600" dirty="0"/>
            </a:br>
            <a:r>
              <a:rPr lang="en-GB" sz="1600" dirty="0"/>
              <a:t>Stage IIIA 22%; Stage IIIB 78%</a:t>
            </a:r>
          </a:p>
          <a:p>
            <a:pPr lvl="1" eaLnBrk="1" hangingPunct="1"/>
            <a:r>
              <a:rPr lang="en-GB" sz="1600" dirty="0"/>
              <a:t>Histology: </a:t>
            </a:r>
            <a:r>
              <a:rPr lang="en-GB" sz="1600" dirty="0" err="1"/>
              <a:t>squamous</a:t>
            </a:r>
            <a:r>
              <a:rPr lang="en-GB" sz="1600" dirty="0"/>
              <a:t> cell carcinoma 62%; </a:t>
            </a:r>
            <a:r>
              <a:rPr lang="en-GB" sz="1600" dirty="0" err="1"/>
              <a:t>adenocarcinoma</a:t>
            </a:r>
            <a:r>
              <a:rPr lang="en-GB" sz="1600" dirty="0"/>
              <a:t>: 38%</a:t>
            </a:r>
          </a:p>
          <a:p>
            <a:pPr lvl="1" eaLnBrk="1" hangingPunct="1"/>
            <a:r>
              <a:rPr lang="en-GB" sz="1600" dirty="0" err="1"/>
              <a:t>Neoadjuvant</a:t>
            </a:r>
            <a:r>
              <a:rPr lang="en-GB" sz="1600" dirty="0"/>
              <a:t> with GC and NP (2 cycles): 136 (26%)</a:t>
            </a:r>
          </a:p>
          <a:p>
            <a:pPr lvl="1" eaLnBrk="1" hangingPunct="1"/>
            <a:r>
              <a:rPr lang="en-GB" sz="1600" dirty="0"/>
              <a:t>CK19 mRNA of tissue/blood samples were measured in all cases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4832350" y="6435725"/>
            <a:ext cx="4176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Zhou et al. J Thorac Oncol 6: 2011 (suppl; abstr O36.02)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1730375"/>
          </a:xfrm>
        </p:spPr>
        <p:txBody>
          <a:bodyPr/>
          <a:lstStyle/>
          <a:p>
            <a:pPr eaLnBrk="1" hangingPunct="1"/>
            <a:r>
              <a:rPr lang="en-GB" sz="1600" dirty="0"/>
              <a:t>CK19 mRNA positive expression in peripheral blood was found in 141 (27.3%) patients</a:t>
            </a:r>
          </a:p>
          <a:p>
            <a:pPr eaLnBrk="1" hangingPunct="1"/>
            <a:r>
              <a:rPr lang="en-GB" sz="1600" dirty="0"/>
              <a:t>Molecular staging: Stage M-IIIA 97 (18.8%) patients; Stage M-IIIB 278 (53.9%) </a:t>
            </a:r>
          </a:p>
          <a:p>
            <a:pPr eaLnBrk="1" hangingPunct="1"/>
            <a:r>
              <a:rPr lang="en-GB" sz="1600" dirty="0"/>
              <a:t>Positive rates of </a:t>
            </a:r>
            <a:r>
              <a:rPr lang="en-GB" sz="1600" dirty="0" err="1"/>
              <a:t>micrometastasis</a:t>
            </a:r>
            <a:r>
              <a:rPr lang="en-GB" sz="1600" dirty="0"/>
              <a:t> in peripheral blood was significantly related to histological classification, </a:t>
            </a:r>
            <a:r>
              <a:rPr lang="en-GB" sz="1600" dirty="0" err="1"/>
              <a:t>pTNM</a:t>
            </a:r>
            <a:r>
              <a:rPr lang="en-GB" sz="1600" dirty="0"/>
              <a:t> staging and N staging (p&lt;0.05), but not to age, sex, smoking status, size of the primary tumour, or locations of the tumours</a:t>
            </a:r>
          </a:p>
          <a:p>
            <a:pPr eaLnBrk="1" hangingPunct="1"/>
            <a:r>
              <a:rPr lang="en-GB" sz="1600" dirty="0"/>
              <a:t>Surgical treatment</a:t>
            </a:r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r>
              <a:rPr lang="en-GB" sz="1600" dirty="0"/>
              <a:t>Post-operative complications: 17.25%</a:t>
            </a:r>
          </a:p>
          <a:p>
            <a:pPr eaLnBrk="1" hangingPunct="1"/>
            <a:r>
              <a:rPr lang="en-GB" sz="1600" dirty="0"/>
              <a:t>Operative mortality: 0.97% (5/516)</a:t>
            </a:r>
          </a:p>
          <a:p>
            <a:pPr eaLnBrk="1" hangingPunct="1"/>
            <a:endParaRPr lang="en-GB" sz="1600" dirty="0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4832350" y="6435725"/>
            <a:ext cx="4176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Zhou et al. J Thorac Oncol 6: 2011 (suppl; abstr O36.02)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14438" y="3175000"/>
          <a:ext cx="6702039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527">
                <a:tc>
                  <a:txBody>
                    <a:bodyPr/>
                    <a:lstStyle/>
                    <a:p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Bronchoplastic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 procedures + </a:t>
                      </a:r>
                      <a:br>
                        <a:rPr lang="en-GB" sz="16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pulmonary artery reconstructions: 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256 cases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Double sleeve lobectomy + partial left atrium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 + </a:t>
                      </a:r>
                      <a:br>
                        <a:rPr lang="en-GB" sz="16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SVC + carina reconstruction: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259 cases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Right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pnemonecomy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 + partial left atrium + </a:t>
                      </a:r>
                      <a:br>
                        <a:rPr lang="en-GB" sz="16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</a:rPr>
                        <a:t>postcava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 reconstruction: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 case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2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516 cases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results: Survival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600" dirty="0"/>
              <a:t>Median survival time: 43.74 months</a:t>
            </a:r>
          </a:p>
          <a:p>
            <a:pPr eaLnBrk="1" hangingPunct="1"/>
            <a:r>
              <a:rPr lang="en-GB" sz="1600" dirty="0"/>
              <a:t>Postoperative survival rate correlated with </a:t>
            </a:r>
            <a:r>
              <a:rPr lang="en-GB" sz="1600" dirty="0" err="1"/>
              <a:t>micrometastases</a:t>
            </a:r>
            <a:r>
              <a:rPr lang="en-GB" sz="1600" dirty="0"/>
              <a:t>, histological classification and size of primary cancer and LN metastasis (p&lt;0.05)</a:t>
            </a:r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endParaRPr lang="en-GB" sz="1600" dirty="0"/>
          </a:p>
          <a:p>
            <a:pPr eaLnBrk="1" hangingPunct="1"/>
            <a:r>
              <a:rPr lang="en-GB" sz="1600" dirty="0"/>
              <a:t>In a multivariate Cox model analysis, ‘molecular TNM staging’, </a:t>
            </a:r>
            <a:r>
              <a:rPr lang="en-GB" sz="1600" dirty="0" err="1"/>
              <a:t>micrometastases</a:t>
            </a:r>
            <a:r>
              <a:rPr lang="en-GB" sz="1600" dirty="0"/>
              <a:t> in peripheral blood, pathological types of the tumour and </a:t>
            </a:r>
            <a:r>
              <a:rPr lang="en-GB" sz="1600" dirty="0" err="1"/>
              <a:t>mediastinal</a:t>
            </a:r>
            <a:r>
              <a:rPr lang="en-GB" sz="1600" dirty="0"/>
              <a:t> lymph node metastases were the most significant factors for predicting prognosis in patients with locally advanced NSCLC</a:t>
            </a:r>
          </a:p>
          <a:p>
            <a:pPr eaLnBrk="1" hangingPunct="1"/>
            <a:endParaRPr lang="en-GB" sz="1600" dirty="0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832350" y="6435725"/>
            <a:ext cx="4176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Zhou et al. J Thorac Oncol 6: 2011 (suppl; abstr O36.02)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9075" y="2387600"/>
          <a:ext cx="8620780" cy="263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546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Survival rate (%)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46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1-year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3-year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5-year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10-year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89.1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39.3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19.8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10.4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4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Group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4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 micro-meta.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94.8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56.6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39.9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14.5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With micro-meta.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84.6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9.7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3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marL="0" marR="4572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&lt;0.05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&lt;0.05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&lt;0.05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&lt;0.05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12291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Detection of CK19 mRNA expression in peripheral blood might be helpful for selecting for surgery, </a:t>
            </a:r>
            <a:r>
              <a:rPr lang="en-GB" dirty="0" err="1"/>
              <a:t>neoadjuvant</a:t>
            </a:r>
            <a:r>
              <a:rPr lang="en-GB" dirty="0"/>
              <a:t> chemotherapy and adjuvant therapy in locally advanced NSCLC patients</a:t>
            </a:r>
          </a:p>
          <a:p>
            <a:pPr eaLnBrk="1" hangingPunct="1"/>
            <a:r>
              <a:rPr lang="en-GB" dirty="0"/>
              <a:t>Personalized surgical treatment, based on personalized molecular staging, can significantly improve prognosis and increase curative rate and long-term survival rate in locally advanced NSCLC</a:t>
            </a:r>
          </a:p>
          <a:p>
            <a:pPr eaLnBrk="1" hangingPunct="1"/>
            <a:endParaRPr lang="en-GB" dirty="0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832350" y="6435725"/>
            <a:ext cx="4176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Zhou et al. J Thorac Oncol 6: 2011 (suppl; abstr O36.02)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METASTATIC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r>
              <a:rPr lang="en-GB"/>
              <a:t>First line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8"/>
          <p:cNvSpPr txBox="1">
            <a:spLocks/>
          </p:cNvSpPr>
          <p:nvPr/>
        </p:nvSpPr>
        <p:spPr bwMode="auto">
          <a:xfrm>
            <a:off x="4553327" y="1320800"/>
            <a:ext cx="43434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Staging</a:t>
            </a:r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176213" indent="-176213"/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Conclusion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600" dirty="0"/>
              <a:t>5-yr results still </a:t>
            </a:r>
            <a:r>
              <a:rPr lang="en-GB" sz="1600"/>
              <a:t>suggest that the </a:t>
            </a:r>
            <a:r>
              <a:rPr lang="en-GB" sz="1600" dirty="0"/>
              <a:t>benefit of lung cancer screening by LDCT in patients aged over 60 yrs is small compared with clinical surveillance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320800"/>
            <a:ext cx="4343400" cy="530860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Mortality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GB" sz="1600" dirty="0"/>
              <a:t>In 2008, 46 patients had died in the LDCT group and 43 in the control group</a:t>
            </a:r>
            <a:r>
              <a:rPr lang="en-GB" sz="1600" baseline="30000" dirty="0"/>
              <a:t>1</a:t>
            </a:r>
          </a:p>
          <a:p>
            <a:pPr marL="6334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600" dirty="0"/>
              <a:t>43% of deaths in the LDCT group were due to lung cancer, compared with 46% in the control group </a:t>
            </a: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Incidence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600" dirty="0"/>
              <a:t>In 2010, lung cancer was detected in 89 patients in the LDCT group and 58 patients in the control group</a:t>
            </a:r>
          </a:p>
          <a:p>
            <a:pPr marL="0" indent="0">
              <a:buNone/>
            </a:pPr>
            <a:r>
              <a:rPr lang="en-GB" sz="1600" b="1" dirty="0" err="1"/>
              <a:t>Resectability</a:t>
            </a:r>
            <a:endParaRPr lang="en-GB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 and conclusions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Infante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O17.05)</a:t>
            </a:r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aseline="30000" dirty="0"/>
              <a:t>1</a:t>
            </a:r>
            <a:r>
              <a:rPr lang="en-GB" dirty="0"/>
              <a:t>Infante et al. Am J </a:t>
            </a:r>
            <a:r>
              <a:rPr lang="en-GB" dirty="0" err="1"/>
              <a:t>Resp</a:t>
            </a:r>
            <a:r>
              <a:rPr lang="en-GB" dirty="0"/>
              <a:t> </a:t>
            </a:r>
            <a:r>
              <a:rPr lang="en-GB" dirty="0" err="1"/>
              <a:t>Crit</a:t>
            </a:r>
            <a:r>
              <a:rPr lang="en-GB" dirty="0"/>
              <a:t> Care Med 2009</a:t>
            </a:r>
            <a:endParaRPr lang="en-GB" baseline="300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58520720"/>
              </p:ext>
            </p:extLst>
          </p:nvPr>
        </p:nvGraphicFramePr>
        <p:xfrm>
          <a:off x="179512" y="4581128"/>
          <a:ext cx="2376264" cy="172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56023" y="5334000"/>
            <a:ext cx="6527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GB" sz="900" dirty="0">
                <a:solidFill>
                  <a:schemeClr val="bg1"/>
                </a:solidFill>
              </a:rPr>
              <a:t>No 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resection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37.4%</a:t>
            </a:r>
            <a:endParaRPr lang="en-GB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807" y="57889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Resection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62.6%</a:t>
            </a:r>
            <a:endParaRPr lang="en-GB" sz="9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13556201"/>
              </p:ext>
            </p:extLst>
          </p:nvPr>
        </p:nvGraphicFramePr>
        <p:xfrm>
          <a:off x="2267744" y="4581128"/>
          <a:ext cx="2376264" cy="172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3347864" y="5657473"/>
            <a:ext cx="6527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GB" sz="900" dirty="0">
                <a:solidFill>
                  <a:schemeClr val="bg1"/>
                </a:solidFill>
              </a:rPr>
              <a:t>No 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resection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65.0%</a:t>
            </a:r>
            <a:endParaRPr lang="en-GB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7051" y="5410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Resection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35.0%</a:t>
            </a:r>
            <a:endParaRPr lang="en-GB" sz="9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00790562"/>
              </p:ext>
            </p:extLst>
          </p:nvPr>
        </p:nvGraphicFramePr>
        <p:xfrm>
          <a:off x="4553326" y="1484784"/>
          <a:ext cx="437342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5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pPr eaLnBrk="1" hangingPunct="1"/>
            <a:r>
              <a:rPr lang="en-GB"/>
              <a:t>#O01.03: British Thoracic Oncology Group Trial, BTOG2: Randomised phase III clinical trial of gemcitabine combined with cisplatin 50mg/m</a:t>
            </a:r>
            <a:r>
              <a:rPr lang="en-GB" baseline="30000"/>
              <a:t>2</a:t>
            </a:r>
            <a:r>
              <a:rPr lang="en-GB"/>
              <a:t> (GC50) versus cisplatin 80mg/m</a:t>
            </a:r>
            <a:r>
              <a:rPr lang="en-GB" baseline="30000"/>
              <a:t>2</a:t>
            </a:r>
            <a:r>
              <a:rPr lang="en-GB"/>
              <a:t> (GC80) versus carboplatin AUC 6 (GCb6) in advanced NSCLC</a:t>
            </a:r>
          </a:p>
        </p:txBody>
      </p:sp>
      <p:sp>
        <p:nvSpPr>
          <p:cNvPr id="50178" name="Subtitle 6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pPr eaLnBrk="1" hangingPunct="1"/>
            <a:r>
              <a:rPr lang="en-GB"/>
              <a:t>D Ferry et al</a:t>
            </a:r>
          </a:p>
          <a:p>
            <a:pPr eaLnBrk="1" hangingPunct="1"/>
            <a:r>
              <a:rPr lang="en-GB"/>
              <a:t>New Cross Hospital, United Kingdom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42925" y="4587875"/>
            <a:ext cx="1695450" cy="19685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42925" y="5081588"/>
            <a:ext cx="2124075" cy="2190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42925" y="5322888"/>
            <a:ext cx="2809875" cy="2190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42925" y="5564188"/>
            <a:ext cx="3648075" cy="2190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42925" y="5805488"/>
            <a:ext cx="2505075" cy="2190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Study design</a:t>
            </a:r>
          </a:p>
        </p:txBody>
      </p:sp>
      <p:sp>
        <p:nvSpPr>
          <p:cNvPr id="512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BTOG2: A randomized, Phase III study in NSCLC</a:t>
            </a:r>
          </a:p>
        </p:txBody>
      </p:sp>
      <p:sp>
        <p:nvSpPr>
          <p:cNvPr id="51208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Ferry et al. J Thorac Oncol 6: 2011 (suppl; abstr O01.03)</a:t>
            </a:r>
          </a:p>
          <a:p>
            <a:pPr eaLnBrk="1" hangingPunct="1"/>
            <a:endParaRPr lang="en-GB"/>
          </a:p>
        </p:txBody>
      </p:sp>
      <p:sp>
        <p:nvSpPr>
          <p:cNvPr id="51209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r>
              <a:rPr lang="en-GB"/>
              <a:t>BTOG, British Thoracic Oncology Group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250825" y="2089150"/>
            <a:ext cx="228600" cy="1993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R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A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N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D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O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M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I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Z</a:t>
            </a:r>
          </a:p>
          <a:p>
            <a:pPr algn="ctr">
              <a:lnSpc>
                <a:spcPts val="1400"/>
              </a:lnSpc>
            </a:pPr>
            <a:r>
              <a:rPr lang="en-GB" sz="11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211" name="Rectangle 9"/>
          <p:cNvSpPr>
            <a:spLocks noChangeArrowheads="1"/>
          </p:cNvSpPr>
          <p:nvPr/>
        </p:nvSpPr>
        <p:spPr bwMode="auto">
          <a:xfrm>
            <a:off x="847725" y="2089150"/>
            <a:ext cx="1590675" cy="577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Gemcitabine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1250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12" name="Rectangle 10"/>
          <p:cNvSpPr>
            <a:spLocks noChangeArrowheads="1"/>
          </p:cNvSpPr>
          <p:nvPr/>
        </p:nvSpPr>
        <p:spPr bwMode="auto">
          <a:xfrm>
            <a:off x="847725" y="2797175"/>
            <a:ext cx="1590675" cy="577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Gemcitabine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1250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13" name="Line 16"/>
          <p:cNvSpPr>
            <a:spLocks noChangeShapeType="1"/>
          </p:cNvSpPr>
          <p:nvPr/>
        </p:nvSpPr>
        <p:spPr bwMode="auto">
          <a:xfrm>
            <a:off x="6162675" y="2378075"/>
            <a:ext cx="230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14" name="Line 17"/>
          <p:cNvSpPr>
            <a:spLocks noChangeShapeType="1"/>
          </p:cNvSpPr>
          <p:nvPr/>
        </p:nvSpPr>
        <p:spPr bwMode="auto">
          <a:xfrm>
            <a:off x="6162675" y="3086100"/>
            <a:ext cx="230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8464550" y="2089150"/>
            <a:ext cx="228600" cy="1993900"/>
          </a:xfrm>
          <a:prstGeom prst="rect">
            <a:avLst/>
          </a:prstGeom>
          <a:solidFill>
            <a:srgbClr val="00CC66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A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X</a:t>
            </a:r>
          </a:p>
          <a:p>
            <a:pPr algn="ctr">
              <a:lnSpc>
                <a:spcPts val="1200"/>
              </a:lnSpc>
            </a:pPr>
            <a:endParaRPr lang="en-GB" sz="1100" b="1">
              <a:solidFill>
                <a:srgbClr val="000000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4</a:t>
            </a:r>
          </a:p>
          <a:p>
            <a:pPr algn="ctr">
              <a:lnSpc>
                <a:spcPts val="1200"/>
              </a:lnSpc>
            </a:pPr>
            <a:endParaRPr lang="en-GB" sz="1100" b="1">
              <a:solidFill>
                <a:srgbClr val="000000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C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Y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C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L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E</a:t>
            </a:r>
          </a:p>
          <a:p>
            <a:pPr algn="ctr">
              <a:lnSpc>
                <a:spcPts val="1200"/>
              </a:lnSpc>
            </a:pPr>
            <a:r>
              <a:rPr lang="en-GB" sz="11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 flipV="1">
            <a:off x="479425" y="2378075"/>
            <a:ext cx="3683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17" name="Line 20"/>
          <p:cNvSpPr>
            <a:spLocks noChangeShapeType="1"/>
          </p:cNvSpPr>
          <p:nvPr/>
        </p:nvSpPr>
        <p:spPr bwMode="auto">
          <a:xfrm>
            <a:off x="466725" y="3086100"/>
            <a:ext cx="3810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18" name="Rectangle 10"/>
          <p:cNvSpPr>
            <a:spLocks noChangeArrowheads="1"/>
          </p:cNvSpPr>
          <p:nvPr/>
        </p:nvSpPr>
        <p:spPr bwMode="auto">
          <a:xfrm>
            <a:off x="847725" y="3505200"/>
            <a:ext cx="1590675" cy="577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Gemcitabine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1250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19" name="Line 17"/>
          <p:cNvSpPr>
            <a:spLocks noChangeShapeType="1"/>
          </p:cNvSpPr>
          <p:nvPr/>
        </p:nvSpPr>
        <p:spPr bwMode="auto">
          <a:xfrm>
            <a:off x="6162675" y="3794125"/>
            <a:ext cx="230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466725" y="30861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21" name="Rectangle 9"/>
          <p:cNvSpPr>
            <a:spLocks noChangeArrowheads="1"/>
          </p:cNvSpPr>
          <p:nvPr/>
        </p:nvSpPr>
        <p:spPr bwMode="auto">
          <a:xfrm>
            <a:off x="2438400" y="2089150"/>
            <a:ext cx="1590675" cy="577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Cisplatin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80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438400" y="2797175"/>
            <a:ext cx="1590675" cy="577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000000"/>
                </a:solidFill>
              </a:rPr>
              <a:t>Cisplatin</a:t>
            </a:r>
            <a:br>
              <a:rPr lang="en-GB" sz="1400" b="1" dirty="0">
                <a:solidFill>
                  <a:srgbClr val="000000"/>
                </a:solidFill>
              </a:rPr>
            </a:br>
            <a:r>
              <a:rPr lang="en-GB" sz="1400" b="1" dirty="0">
                <a:solidFill>
                  <a:srgbClr val="000000"/>
                </a:solidFill>
              </a:rPr>
              <a:t>50 mg/m</a:t>
            </a:r>
            <a:r>
              <a:rPr lang="en-GB" sz="1400" b="1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23" name="Rectangle 10"/>
          <p:cNvSpPr>
            <a:spLocks noChangeArrowheads="1"/>
          </p:cNvSpPr>
          <p:nvPr/>
        </p:nvSpPr>
        <p:spPr bwMode="auto">
          <a:xfrm>
            <a:off x="2438400" y="3505200"/>
            <a:ext cx="1590675" cy="577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Carboplatin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AUC 6 </a:t>
            </a:r>
            <a:endParaRPr lang="en-GB" sz="1400" b="1" baseline="30000">
              <a:solidFill>
                <a:srgbClr val="000000"/>
              </a:solidFill>
            </a:endParaRPr>
          </a:p>
        </p:txBody>
      </p:sp>
      <p:sp>
        <p:nvSpPr>
          <p:cNvPr id="51224" name="Rectangle 9"/>
          <p:cNvSpPr>
            <a:spLocks noChangeArrowheads="1"/>
          </p:cNvSpPr>
          <p:nvPr/>
        </p:nvSpPr>
        <p:spPr bwMode="auto">
          <a:xfrm>
            <a:off x="4572000" y="2089150"/>
            <a:ext cx="1590675" cy="577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Gemcitabine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1250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25" name="Rectangle 10"/>
          <p:cNvSpPr>
            <a:spLocks noChangeArrowheads="1"/>
          </p:cNvSpPr>
          <p:nvPr/>
        </p:nvSpPr>
        <p:spPr bwMode="auto">
          <a:xfrm>
            <a:off x="4572000" y="2797175"/>
            <a:ext cx="1590675" cy="577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Gemcitabine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1250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26" name="Rectangle 10"/>
          <p:cNvSpPr>
            <a:spLocks noChangeArrowheads="1"/>
          </p:cNvSpPr>
          <p:nvPr/>
        </p:nvSpPr>
        <p:spPr bwMode="auto">
          <a:xfrm>
            <a:off x="4572000" y="3505200"/>
            <a:ext cx="1590675" cy="577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Gemcitabine</a:t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>1250 mg/m</a:t>
            </a:r>
            <a:r>
              <a:rPr lang="en-GB" sz="1400" b="1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27" name="Line 16"/>
          <p:cNvSpPr>
            <a:spLocks noChangeShapeType="1"/>
          </p:cNvSpPr>
          <p:nvPr/>
        </p:nvSpPr>
        <p:spPr bwMode="auto">
          <a:xfrm>
            <a:off x="4029075" y="2378075"/>
            <a:ext cx="542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28" name="Line 17"/>
          <p:cNvSpPr>
            <a:spLocks noChangeShapeType="1"/>
          </p:cNvSpPr>
          <p:nvPr/>
        </p:nvSpPr>
        <p:spPr bwMode="auto">
          <a:xfrm>
            <a:off x="4029075" y="3086100"/>
            <a:ext cx="542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29" name="Line 17"/>
          <p:cNvSpPr>
            <a:spLocks noChangeShapeType="1"/>
          </p:cNvSpPr>
          <p:nvPr/>
        </p:nvSpPr>
        <p:spPr bwMode="auto">
          <a:xfrm>
            <a:off x="4029075" y="3794125"/>
            <a:ext cx="542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1230" name="TextBox 10"/>
          <p:cNvSpPr txBox="1">
            <a:spLocks noChangeArrowheads="1"/>
          </p:cNvSpPr>
          <p:nvPr/>
        </p:nvSpPr>
        <p:spPr bwMode="auto">
          <a:xfrm>
            <a:off x="2038350" y="16764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Day 1</a:t>
            </a:r>
          </a:p>
        </p:txBody>
      </p:sp>
      <p:sp>
        <p:nvSpPr>
          <p:cNvPr id="51231" name="TextBox 35"/>
          <p:cNvSpPr txBox="1">
            <a:spLocks noChangeArrowheads="1"/>
          </p:cNvSpPr>
          <p:nvPr/>
        </p:nvSpPr>
        <p:spPr bwMode="auto">
          <a:xfrm>
            <a:off x="4967288" y="16764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Day 8</a:t>
            </a:r>
          </a:p>
        </p:txBody>
      </p:sp>
      <p:sp>
        <p:nvSpPr>
          <p:cNvPr id="51232" name="TextBox 36"/>
          <p:cNvSpPr txBox="1">
            <a:spLocks noChangeArrowheads="1"/>
          </p:cNvSpPr>
          <p:nvPr/>
        </p:nvSpPr>
        <p:spPr bwMode="auto">
          <a:xfrm>
            <a:off x="8115300" y="16764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Day 21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" y="4267200"/>
            <a:ext cx="43434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266700" algn="l"/>
              </a:tabLst>
              <a:defRPr/>
            </a:pPr>
            <a:r>
              <a:rPr lang="en-GB" sz="1600" b="1" dirty="0"/>
              <a:t>Outcome Measures</a:t>
            </a:r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1º	Length of survival</a:t>
            </a:r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2º	Symptom control and </a:t>
            </a:r>
            <a:r>
              <a:rPr lang="en-GB" sz="1600" dirty="0" err="1"/>
              <a:t>QoL</a:t>
            </a:r>
            <a:endParaRPr lang="en-GB" sz="1600" dirty="0"/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	Response to treatment</a:t>
            </a:r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	Dose intensity of chemotherapy</a:t>
            </a:r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	Ratio of cycles as in- versus out-patient</a:t>
            </a:r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	Incidence of toxic episodes</a:t>
            </a:r>
          </a:p>
          <a:p>
            <a:pPr>
              <a:tabLst>
                <a:tab pos="266700" algn="l"/>
              </a:tabLst>
              <a:defRPr/>
            </a:pPr>
            <a:r>
              <a:rPr lang="en-GB" sz="1600" dirty="0"/>
              <a:t>	Costs and cost-effectiveness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43463" y="4267200"/>
            <a:ext cx="3849687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  <a:tabLst>
                <a:tab pos="266700" algn="l"/>
              </a:tabLst>
              <a:defRPr/>
            </a:pPr>
            <a:r>
              <a:rPr lang="en-GB" sz="1600" b="1" dirty="0">
                <a:solidFill>
                  <a:schemeClr val="accent4">
                    <a:lumMod val="10000"/>
                  </a:schemeClr>
                </a:solidFill>
              </a:rPr>
              <a:t>1350 patients (1200 deaths)</a:t>
            </a:r>
          </a:p>
          <a:p>
            <a:pPr>
              <a:spcAft>
                <a:spcPts val="1200"/>
              </a:spcAft>
              <a:tabLst>
                <a:tab pos="266700" algn="l"/>
              </a:tabLst>
              <a:defRPr/>
            </a:pPr>
            <a:r>
              <a:rPr lang="en-GB" sz="1600" u="sng" dirty="0">
                <a:solidFill>
                  <a:schemeClr val="accent4">
                    <a:lumMod val="10000"/>
                  </a:schemeClr>
                </a:solidFill>
              </a:rPr>
              <a:t>Superiority: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</a:rPr>
              <a:t> 90% power for 2 month difference in medians (HR=0.78)</a:t>
            </a:r>
          </a:p>
          <a:p>
            <a:pPr>
              <a:spcAft>
                <a:spcPts val="1200"/>
              </a:spcAft>
              <a:tabLst>
                <a:tab pos="266700" algn="l"/>
              </a:tabLst>
              <a:defRPr/>
            </a:pPr>
            <a:r>
              <a:rPr lang="en-GB" sz="1600" u="sng" dirty="0">
                <a:solidFill>
                  <a:schemeClr val="accent4">
                    <a:lumMod val="10000"/>
                  </a:schemeClr>
                </a:solidFill>
              </a:rPr>
              <a:t>Non-inferiority:</a:t>
            </a:r>
            <a:r>
              <a:rPr lang="en-GB" sz="1600" dirty="0">
                <a:solidFill>
                  <a:schemeClr val="accent4">
                    <a:lumMod val="10000"/>
                  </a:schemeClr>
                </a:solidFill>
              </a:rPr>
              <a:t> 80% power for non-inferiority margin of 6 weeks in medians (HR=1.2)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Baseline patient demographics</a:t>
            </a:r>
          </a:p>
        </p:txBody>
      </p:sp>
      <p:sp>
        <p:nvSpPr>
          <p:cNvPr id="52226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52227" name="Content Placeholder 5"/>
          <p:cNvSpPr>
            <a:spLocks noGrp="1"/>
          </p:cNvSpPr>
          <p:nvPr>
            <p:ph sz="quarter" idx="11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Ferry et al. J Thorac Oncol 6: 2011 (suppl; abstr O01.03)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graphicFrame>
        <p:nvGraphicFramePr>
          <p:cNvPr id="9" name="Group 192"/>
          <p:cNvGraphicFramePr>
            <a:graphicFrameLocks noGrp="1"/>
          </p:cNvGraphicFramePr>
          <p:nvPr/>
        </p:nvGraphicFramePr>
        <p:xfrm>
          <a:off x="228600" y="1447800"/>
          <a:ext cx="8610600" cy="469899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GCb6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Male/Female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63/37%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64/36%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268 (59/41%)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73"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Median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4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Squamous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Adeno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 cell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Unspecified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known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148 (34%)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168 (38%)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(3%)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 (25%)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 (36%)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(34%)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(3%)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 (27%)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 (41%)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 (35%)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(3%)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91 (21%)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IIIB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 (32%)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310 (68%)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 (32%)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309 (68%)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 (32%)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309 (68%)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93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WHO PS 0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 (32%)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275 (60%)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(8%)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 (32%)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 (60%)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34 (8%)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 (32%)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 (60%)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34 (8%)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efficacy data </a:t>
            </a:r>
          </a:p>
        </p:txBody>
      </p:sp>
      <p:sp>
        <p:nvSpPr>
          <p:cNvPr id="53250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53251" name="Content Placeholder 1"/>
          <p:cNvSpPr>
            <a:spLocks noGrp="1"/>
          </p:cNvSpPr>
          <p:nvPr>
            <p:ph sz="quarter" idx="11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Ferry et al. J Thorac Oncol 6: 2011 (suppl; abstr O01.03)</a:t>
            </a:r>
          </a:p>
        </p:txBody>
      </p:sp>
      <p:graphicFrame>
        <p:nvGraphicFramePr>
          <p:cNvPr id="13" name="Group 192"/>
          <p:cNvGraphicFramePr>
            <a:graphicFrameLocks noGrp="1"/>
          </p:cNvGraphicFramePr>
          <p:nvPr/>
        </p:nvGraphicFramePr>
        <p:xfrm>
          <a:off x="228600" y="1447800"/>
          <a:ext cx="4220655" cy="42672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GC80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N=456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GC50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N=464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GCb6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N=453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 response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Partial response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Stable disease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Progressive disease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(died within cycle without response assessment)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evaluable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Missing response data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 not relevant (no prior to treatment)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Final response rate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100/296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68/302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91/302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309" name="TextBox 2"/>
          <p:cNvSpPr txBox="1">
            <a:spLocks noChangeArrowheads="1"/>
          </p:cNvSpPr>
          <p:nvPr/>
        </p:nvSpPr>
        <p:spPr bwMode="auto">
          <a:xfrm>
            <a:off x="2209800" y="5808663"/>
            <a:ext cx="2239963" cy="3063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3F5075"/>
                </a:solidFill>
              </a:rPr>
              <a:t>Chi-square test p=0.008</a:t>
            </a:r>
          </a:p>
        </p:txBody>
      </p:sp>
      <p:grpSp>
        <p:nvGrpSpPr>
          <p:cNvPr id="53310" name="Group 7190"/>
          <p:cNvGrpSpPr>
            <a:grpSpLocks/>
          </p:cNvGrpSpPr>
          <p:nvPr/>
        </p:nvGrpSpPr>
        <p:grpSpPr bwMode="auto">
          <a:xfrm>
            <a:off x="5248275" y="1562100"/>
            <a:ext cx="3557588" cy="3619500"/>
            <a:chOff x="5248272" y="1562100"/>
            <a:chExt cx="3557591" cy="3619500"/>
          </a:xfrm>
        </p:grpSpPr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5333044" y="1562100"/>
              <a:ext cx="3472819" cy="3541918"/>
            </a:xfrm>
            <a:custGeom>
              <a:avLst/>
              <a:gdLst>
                <a:gd name="T0" fmla="*/ 0 w 2429"/>
                <a:gd name="T1" fmla="*/ 0 h 2381"/>
                <a:gd name="T2" fmla="*/ 0 w 2429"/>
                <a:gd name="T3" fmla="*/ 3541918 h 2381"/>
                <a:gd name="T4" fmla="*/ 3472819 w 2429"/>
                <a:gd name="T5" fmla="*/ 3541918 h 2381"/>
                <a:gd name="T6" fmla="*/ 0 60000 65536"/>
                <a:gd name="T7" fmla="*/ 0 60000 65536"/>
                <a:gd name="T8" fmla="*/ 0 60000 65536"/>
                <a:gd name="T9" fmla="*/ 0 w 2429"/>
                <a:gd name="T10" fmla="*/ 0 h 2381"/>
                <a:gd name="T11" fmla="*/ 2429 w 2429"/>
                <a:gd name="T12" fmla="*/ 2381 h 23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9" h="2381">
                  <a:moveTo>
                    <a:pt x="0" y="0"/>
                  </a:moveTo>
                  <a:lnTo>
                    <a:pt x="0" y="2381"/>
                  </a:lnTo>
                  <a:lnTo>
                    <a:pt x="2429" y="2381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3" name="Line 7"/>
            <p:cNvSpPr>
              <a:spLocks noChangeShapeType="1"/>
            </p:cNvSpPr>
            <p:nvPr/>
          </p:nvSpPr>
          <p:spPr bwMode="auto">
            <a:xfrm>
              <a:off x="5248272" y="1574223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4" name="Line 8"/>
            <p:cNvSpPr>
              <a:spLocks noChangeShapeType="1"/>
            </p:cNvSpPr>
            <p:nvPr/>
          </p:nvSpPr>
          <p:spPr bwMode="auto">
            <a:xfrm>
              <a:off x="5248272" y="2630080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5" name="Line 9"/>
            <p:cNvSpPr>
              <a:spLocks noChangeShapeType="1"/>
            </p:cNvSpPr>
            <p:nvPr/>
          </p:nvSpPr>
          <p:spPr bwMode="auto">
            <a:xfrm>
              <a:off x="5248272" y="3689635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6" name="Line 10"/>
            <p:cNvSpPr>
              <a:spLocks noChangeShapeType="1"/>
            </p:cNvSpPr>
            <p:nvPr/>
          </p:nvSpPr>
          <p:spPr bwMode="auto">
            <a:xfrm>
              <a:off x="5248272" y="4394361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7" name="Line 11"/>
            <p:cNvSpPr>
              <a:spLocks noChangeShapeType="1"/>
            </p:cNvSpPr>
            <p:nvPr/>
          </p:nvSpPr>
          <p:spPr bwMode="auto">
            <a:xfrm>
              <a:off x="5248272" y="4749190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8" name="Line 12"/>
            <p:cNvSpPr>
              <a:spLocks noChangeShapeType="1"/>
            </p:cNvSpPr>
            <p:nvPr/>
          </p:nvSpPr>
          <p:spPr bwMode="auto">
            <a:xfrm>
              <a:off x="5248272" y="5101553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29" name="Line 13"/>
            <p:cNvSpPr>
              <a:spLocks noChangeShapeType="1"/>
            </p:cNvSpPr>
            <p:nvPr/>
          </p:nvSpPr>
          <p:spPr bwMode="auto">
            <a:xfrm>
              <a:off x="5248272" y="4041998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0" name="Line 14"/>
            <p:cNvSpPr>
              <a:spLocks noChangeShapeType="1"/>
            </p:cNvSpPr>
            <p:nvPr/>
          </p:nvSpPr>
          <p:spPr bwMode="auto">
            <a:xfrm>
              <a:off x="5248272" y="3337272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1" name="Line 15"/>
            <p:cNvSpPr>
              <a:spLocks noChangeShapeType="1"/>
            </p:cNvSpPr>
            <p:nvPr/>
          </p:nvSpPr>
          <p:spPr bwMode="auto">
            <a:xfrm>
              <a:off x="5248272" y="2986140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2" name="Line 16"/>
            <p:cNvSpPr>
              <a:spLocks noChangeShapeType="1"/>
            </p:cNvSpPr>
            <p:nvPr/>
          </p:nvSpPr>
          <p:spPr bwMode="auto">
            <a:xfrm>
              <a:off x="5248272" y="2278950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3" name="Line 17"/>
            <p:cNvSpPr>
              <a:spLocks noChangeShapeType="1"/>
            </p:cNvSpPr>
            <p:nvPr/>
          </p:nvSpPr>
          <p:spPr bwMode="auto">
            <a:xfrm>
              <a:off x="5248272" y="1926586"/>
              <a:ext cx="9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4" name="Line 18"/>
            <p:cNvSpPr>
              <a:spLocks noChangeShapeType="1"/>
            </p:cNvSpPr>
            <p:nvPr/>
          </p:nvSpPr>
          <p:spPr bwMode="auto">
            <a:xfrm>
              <a:off x="8792105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5" name="Line 19"/>
            <p:cNvSpPr>
              <a:spLocks noChangeShapeType="1"/>
            </p:cNvSpPr>
            <p:nvPr/>
          </p:nvSpPr>
          <p:spPr bwMode="auto">
            <a:xfrm>
              <a:off x="5336364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6" name="Line 20"/>
            <p:cNvSpPr>
              <a:spLocks noChangeShapeType="1"/>
            </p:cNvSpPr>
            <p:nvPr/>
          </p:nvSpPr>
          <p:spPr bwMode="auto">
            <a:xfrm>
              <a:off x="7639085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7" name="Line 21"/>
            <p:cNvSpPr>
              <a:spLocks noChangeShapeType="1"/>
            </p:cNvSpPr>
            <p:nvPr/>
          </p:nvSpPr>
          <p:spPr bwMode="auto">
            <a:xfrm>
              <a:off x="5910661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8" name="Line 22"/>
            <p:cNvSpPr>
              <a:spLocks noChangeShapeType="1"/>
            </p:cNvSpPr>
            <p:nvPr/>
          </p:nvSpPr>
          <p:spPr bwMode="auto">
            <a:xfrm>
              <a:off x="8216702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39" name="Line 23"/>
            <p:cNvSpPr>
              <a:spLocks noChangeShapeType="1"/>
            </p:cNvSpPr>
            <p:nvPr/>
          </p:nvSpPr>
          <p:spPr bwMode="auto">
            <a:xfrm>
              <a:off x="6489384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0" name="Line 24"/>
            <p:cNvSpPr>
              <a:spLocks noChangeShapeType="1"/>
            </p:cNvSpPr>
            <p:nvPr/>
          </p:nvSpPr>
          <p:spPr bwMode="auto">
            <a:xfrm>
              <a:off x="7063681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1" name="Line 25"/>
            <p:cNvSpPr>
              <a:spLocks noChangeShapeType="1"/>
            </p:cNvSpPr>
            <p:nvPr/>
          </p:nvSpPr>
          <p:spPr bwMode="auto">
            <a:xfrm>
              <a:off x="5624066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2" name="Line 26"/>
            <p:cNvSpPr>
              <a:spLocks noChangeShapeType="1"/>
            </p:cNvSpPr>
            <p:nvPr/>
          </p:nvSpPr>
          <p:spPr bwMode="auto">
            <a:xfrm>
              <a:off x="7929000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3" name="Line 27"/>
            <p:cNvSpPr>
              <a:spLocks noChangeShapeType="1"/>
            </p:cNvSpPr>
            <p:nvPr/>
          </p:nvSpPr>
          <p:spPr bwMode="auto">
            <a:xfrm>
              <a:off x="6198363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4" name="Line 28"/>
            <p:cNvSpPr>
              <a:spLocks noChangeShapeType="1"/>
            </p:cNvSpPr>
            <p:nvPr/>
          </p:nvSpPr>
          <p:spPr bwMode="auto">
            <a:xfrm>
              <a:off x="8504403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5" name="Line 29"/>
            <p:cNvSpPr>
              <a:spLocks noChangeShapeType="1"/>
            </p:cNvSpPr>
            <p:nvPr/>
          </p:nvSpPr>
          <p:spPr bwMode="auto">
            <a:xfrm>
              <a:off x="6775979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6" name="Line 30"/>
            <p:cNvSpPr>
              <a:spLocks noChangeShapeType="1"/>
            </p:cNvSpPr>
            <p:nvPr/>
          </p:nvSpPr>
          <p:spPr bwMode="auto">
            <a:xfrm>
              <a:off x="7351383" y="5104017"/>
              <a:ext cx="0" cy="775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7" name="Freeform 31"/>
            <p:cNvSpPr>
              <a:spLocks/>
            </p:cNvSpPr>
            <p:nvPr/>
          </p:nvSpPr>
          <p:spPr bwMode="auto">
            <a:xfrm>
              <a:off x="5333044" y="1574223"/>
              <a:ext cx="3459061" cy="3303099"/>
            </a:xfrm>
            <a:custGeom>
              <a:avLst/>
              <a:gdLst>
                <a:gd name="T0" fmla="*/ 2964435 w 3126"/>
                <a:gd name="T1" fmla="*/ 3253817 h 2681"/>
                <a:gd name="T2" fmla="*/ 2881444 w 3126"/>
                <a:gd name="T3" fmla="*/ 3200840 h 2681"/>
                <a:gd name="T4" fmla="*/ 2614767 w 3126"/>
                <a:gd name="T5" fmla="*/ 3151558 h 2681"/>
                <a:gd name="T6" fmla="*/ 2557227 w 3126"/>
                <a:gd name="T7" fmla="*/ 3087492 h 2681"/>
                <a:gd name="T8" fmla="*/ 2358049 w 3126"/>
                <a:gd name="T9" fmla="*/ 3032050 h 2681"/>
                <a:gd name="T10" fmla="*/ 2263992 w 3126"/>
                <a:gd name="T11" fmla="*/ 2976609 h 2681"/>
                <a:gd name="T12" fmla="*/ 2117928 w 3126"/>
                <a:gd name="T13" fmla="*/ 2948272 h 2681"/>
                <a:gd name="T14" fmla="*/ 2037150 w 3126"/>
                <a:gd name="T15" fmla="*/ 2922399 h 2681"/>
                <a:gd name="T16" fmla="*/ 1989569 w 3126"/>
                <a:gd name="T17" fmla="*/ 2871885 h 2681"/>
                <a:gd name="T18" fmla="*/ 1843505 w 3126"/>
                <a:gd name="T19" fmla="*/ 2828764 h 2681"/>
                <a:gd name="T20" fmla="*/ 1780432 w 3126"/>
                <a:gd name="T21" fmla="*/ 2767162 h 2681"/>
                <a:gd name="T22" fmla="*/ 1696334 w 3126"/>
                <a:gd name="T23" fmla="*/ 2717880 h 2681"/>
                <a:gd name="T24" fmla="*/ 1623302 w 3126"/>
                <a:gd name="T25" fmla="*/ 2674759 h 2681"/>
                <a:gd name="T26" fmla="*/ 1555803 w 3126"/>
                <a:gd name="T27" fmla="*/ 2604533 h 2681"/>
                <a:gd name="T28" fmla="*/ 1496049 w 3126"/>
                <a:gd name="T29" fmla="*/ 2557715 h 2681"/>
                <a:gd name="T30" fmla="*/ 1427444 w 3126"/>
                <a:gd name="T31" fmla="*/ 2517057 h 2681"/>
                <a:gd name="T32" fmla="*/ 1396460 w 3126"/>
                <a:gd name="T33" fmla="*/ 2473936 h 2681"/>
                <a:gd name="T34" fmla="*/ 1323428 w 3126"/>
                <a:gd name="T35" fmla="*/ 2435743 h 2681"/>
                <a:gd name="T36" fmla="*/ 1289126 w 3126"/>
                <a:gd name="T37" fmla="*/ 2377837 h 2681"/>
                <a:gd name="T38" fmla="*/ 1258142 w 3126"/>
                <a:gd name="T39" fmla="*/ 2331019 h 2681"/>
                <a:gd name="T40" fmla="*/ 1229372 w 3126"/>
                <a:gd name="T41" fmla="*/ 2281738 h 2681"/>
                <a:gd name="T42" fmla="*/ 1192856 w 3126"/>
                <a:gd name="T43" fmla="*/ 2211511 h 2681"/>
                <a:gd name="T44" fmla="*/ 1166299 w 3126"/>
                <a:gd name="T45" fmla="*/ 2153606 h 2681"/>
                <a:gd name="T46" fmla="*/ 1122037 w 3126"/>
                <a:gd name="T47" fmla="*/ 2087075 h 2681"/>
                <a:gd name="T48" fmla="*/ 1093267 w 3126"/>
                <a:gd name="T49" fmla="*/ 2031634 h 2681"/>
                <a:gd name="T50" fmla="*/ 1066710 w 3126"/>
                <a:gd name="T51" fmla="*/ 1937999 h 2681"/>
                <a:gd name="T52" fmla="*/ 1032407 w 3126"/>
                <a:gd name="T53" fmla="*/ 1888717 h 2681"/>
                <a:gd name="T54" fmla="*/ 1004743 w 3126"/>
                <a:gd name="T55" fmla="*/ 1848060 h 2681"/>
                <a:gd name="T56" fmla="*/ 978186 w 3126"/>
                <a:gd name="T57" fmla="*/ 1771673 h 2681"/>
                <a:gd name="T58" fmla="*/ 954949 w 3126"/>
                <a:gd name="T59" fmla="*/ 1726088 h 2681"/>
                <a:gd name="T60" fmla="*/ 926179 w 3126"/>
                <a:gd name="T61" fmla="*/ 1662022 h 2681"/>
                <a:gd name="T62" fmla="*/ 905154 w 3126"/>
                <a:gd name="T63" fmla="*/ 1606580 h 2681"/>
                <a:gd name="T64" fmla="*/ 865319 w 3126"/>
                <a:gd name="T65" fmla="*/ 1562227 h 2681"/>
                <a:gd name="T66" fmla="*/ 839868 w 3126"/>
                <a:gd name="T67" fmla="*/ 1495697 h 2681"/>
                <a:gd name="T68" fmla="*/ 815524 w 3126"/>
                <a:gd name="T69" fmla="*/ 1425470 h 2681"/>
                <a:gd name="T70" fmla="*/ 757984 w 3126"/>
                <a:gd name="T71" fmla="*/ 1376189 h 2681"/>
                <a:gd name="T72" fmla="*/ 719255 w 3126"/>
                <a:gd name="T73" fmla="*/ 1307194 h 2681"/>
                <a:gd name="T74" fmla="*/ 692697 w 3126"/>
                <a:gd name="T75" fmla="*/ 1224648 h 2681"/>
                <a:gd name="T76" fmla="*/ 669460 w 3126"/>
                <a:gd name="T77" fmla="*/ 1172902 h 2681"/>
                <a:gd name="T78" fmla="*/ 632944 w 3126"/>
                <a:gd name="T79" fmla="*/ 1106372 h 2681"/>
                <a:gd name="T80" fmla="*/ 598641 w 3126"/>
                <a:gd name="T81" fmla="*/ 1006577 h 2681"/>
                <a:gd name="T82" fmla="*/ 557699 w 3126"/>
                <a:gd name="T83" fmla="*/ 942510 h 2681"/>
                <a:gd name="T84" fmla="*/ 523396 w 3126"/>
                <a:gd name="T85" fmla="*/ 861196 h 2681"/>
                <a:gd name="T86" fmla="*/ 494626 w 3126"/>
                <a:gd name="T87" fmla="*/ 777417 h 2681"/>
                <a:gd name="T88" fmla="*/ 450364 w 3126"/>
                <a:gd name="T89" fmla="*/ 666534 h 2681"/>
                <a:gd name="T90" fmla="*/ 418274 w 3126"/>
                <a:gd name="T91" fmla="*/ 558114 h 2681"/>
                <a:gd name="T92" fmla="*/ 387291 w 3126"/>
                <a:gd name="T93" fmla="*/ 506368 h 2681"/>
                <a:gd name="T94" fmla="*/ 348562 w 3126"/>
                <a:gd name="T95" fmla="*/ 444766 h 2681"/>
                <a:gd name="T96" fmla="*/ 308726 w 3126"/>
                <a:gd name="T97" fmla="*/ 386861 h 2681"/>
                <a:gd name="T98" fmla="*/ 251186 w 3126"/>
                <a:gd name="T99" fmla="*/ 320330 h 2681"/>
                <a:gd name="T100" fmla="*/ 209137 w 3126"/>
                <a:gd name="T101" fmla="*/ 261192 h 2681"/>
                <a:gd name="T102" fmla="*/ 160449 w 3126"/>
                <a:gd name="T103" fmla="*/ 215607 h 2681"/>
                <a:gd name="T104" fmla="*/ 133892 w 3126"/>
                <a:gd name="T105" fmla="*/ 130596 h 2681"/>
                <a:gd name="T106" fmla="*/ 70819 w 3126"/>
                <a:gd name="T107" fmla="*/ 83779 h 2681"/>
                <a:gd name="T108" fmla="*/ 39836 w 3126"/>
                <a:gd name="T109" fmla="*/ 14784 h 2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26"/>
                <a:gd name="T166" fmla="*/ 0 h 2681"/>
                <a:gd name="T167" fmla="*/ 3126 w 3126"/>
                <a:gd name="T168" fmla="*/ 2681 h 26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26" h="2681">
                  <a:moveTo>
                    <a:pt x="3126" y="2681"/>
                  </a:moveTo>
                  <a:lnTo>
                    <a:pt x="2953" y="2681"/>
                  </a:lnTo>
                  <a:lnTo>
                    <a:pt x="2953" y="2664"/>
                  </a:lnTo>
                  <a:lnTo>
                    <a:pt x="2785" y="2664"/>
                  </a:lnTo>
                  <a:lnTo>
                    <a:pt x="2785" y="2641"/>
                  </a:lnTo>
                  <a:lnTo>
                    <a:pt x="2679" y="2641"/>
                  </a:lnTo>
                  <a:lnTo>
                    <a:pt x="2679" y="2629"/>
                  </a:lnTo>
                  <a:lnTo>
                    <a:pt x="2637" y="2629"/>
                  </a:lnTo>
                  <a:lnTo>
                    <a:pt x="2637" y="2612"/>
                  </a:lnTo>
                  <a:lnTo>
                    <a:pt x="2618" y="2612"/>
                  </a:lnTo>
                  <a:lnTo>
                    <a:pt x="2618" y="2598"/>
                  </a:lnTo>
                  <a:lnTo>
                    <a:pt x="2604" y="2598"/>
                  </a:lnTo>
                  <a:lnTo>
                    <a:pt x="2604" y="2587"/>
                  </a:lnTo>
                  <a:lnTo>
                    <a:pt x="2573" y="2587"/>
                  </a:lnTo>
                  <a:lnTo>
                    <a:pt x="2573" y="2575"/>
                  </a:lnTo>
                  <a:lnTo>
                    <a:pt x="2502" y="2575"/>
                  </a:lnTo>
                  <a:lnTo>
                    <a:pt x="2502" y="2558"/>
                  </a:lnTo>
                  <a:lnTo>
                    <a:pt x="2363" y="2558"/>
                  </a:lnTo>
                  <a:lnTo>
                    <a:pt x="2363" y="2537"/>
                  </a:lnTo>
                  <a:lnTo>
                    <a:pt x="2355" y="2537"/>
                  </a:lnTo>
                  <a:lnTo>
                    <a:pt x="2355" y="2527"/>
                  </a:lnTo>
                  <a:lnTo>
                    <a:pt x="2320" y="2527"/>
                  </a:lnTo>
                  <a:lnTo>
                    <a:pt x="2320" y="2506"/>
                  </a:lnTo>
                  <a:lnTo>
                    <a:pt x="2311" y="2506"/>
                  </a:lnTo>
                  <a:lnTo>
                    <a:pt x="2311" y="2497"/>
                  </a:lnTo>
                  <a:lnTo>
                    <a:pt x="2299" y="2497"/>
                  </a:lnTo>
                  <a:lnTo>
                    <a:pt x="2299" y="2480"/>
                  </a:lnTo>
                  <a:lnTo>
                    <a:pt x="2216" y="2480"/>
                  </a:lnTo>
                  <a:lnTo>
                    <a:pt x="2216" y="2461"/>
                  </a:lnTo>
                  <a:lnTo>
                    <a:pt x="2131" y="2461"/>
                  </a:lnTo>
                  <a:lnTo>
                    <a:pt x="2131" y="2457"/>
                  </a:lnTo>
                  <a:lnTo>
                    <a:pt x="2072" y="2457"/>
                  </a:lnTo>
                  <a:lnTo>
                    <a:pt x="2072" y="2426"/>
                  </a:lnTo>
                  <a:lnTo>
                    <a:pt x="2055" y="2426"/>
                  </a:lnTo>
                  <a:lnTo>
                    <a:pt x="2055" y="2416"/>
                  </a:lnTo>
                  <a:lnTo>
                    <a:pt x="2046" y="2416"/>
                  </a:lnTo>
                  <a:lnTo>
                    <a:pt x="2046" y="2409"/>
                  </a:lnTo>
                  <a:lnTo>
                    <a:pt x="1996" y="2409"/>
                  </a:lnTo>
                  <a:lnTo>
                    <a:pt x="1996" y="2402"/>
                  </a:lnTo>
                  <a:lnTo>
                    <a:pt x="1980" y="2402"/>
                  </a:lnTo>
                  <a:lnTo>
                    <a:pt x="1980" y="2393"/>
                  </a:lnTo>
                  <a:lnTo>
                    <a:pt x="1914" y="2393"/>
                  </a:lnTo>
                  <a:lnTo>
                    <a:pt x="1914" y="2388"/>
                  </a:lnTo>
                  <a:lnTo>
                    <a:pt x="1883" y="2388"/>
                  </a:lnTo>
                  <a:lnTo>
                    <a:pt x="1883" y="2379"/>
                  </a:lnTo>
                  <a:lnTo>
                    <a:pt x="1855" y="2379"/>
                  </a:lnTo>
                  <a:lnTo>
                    <a:pt x="1855" y="2372"/>
                  </a:lnTo>
                  <a:lnTo>
                    <a:pt x="1841" y="2372"/>
                  </a:lnTo>
                  <a:lnTo>
                    <a:pt x="1841" y="2357"/>
                  </a:lnTo>
                  <a:lnTo>
                    <a:pt x="1831" y="2357"/>
                  </a:lnTo>
                  <a:lnTo>
                    <a:pt x="1831" y="2343"/>
                  </a:lnTo>
                  <a:lnTo>
                    <a:pt x="1817" y="2343"/>
                  </a:lnTo>
                  <a:lnTo>
                    <a:pt x="1817" y="2331"/>
                  </a:lnTo>
                  <a:lnTo>
                    <a:pt x="1798" y="2331"/>
                  </a:lnTo>
                  <a:lnTo>
                    <a:pt x="1798" y="2315"/>
                  </a:lnTo>
                  <a:lnTo>
                    <a:pt x="1711" y="2315"/>
                  </a:lnTo>
                  <a:lnTo>
                    <a:pt x="1711" y="2308"/>
                  </a:lnTo>
                  <a:lnTo>
                    <a:pt x="1689" y="2308"/>
                  </a:lnTo>
                  <a:lnTo>
                    <a:pt x="1689" y="2296"/>
                  </a:lnTo>
                  <a:lnTo>
                    <a:pt x="1666" y="2296"/>
                  </a:lnTo>
                  <a:lnTo>
                    <a:pt x="1666" y="2279"/>
                  </a:lnTo>
                  <a:lnTo>
                    <a:pt x="1652" y="2279"/>
                  </a:lnTo>
                  <a:lnTo>
                    <a:pt x="1652" y="2265"/>
                  </a:lnTo>
                  <a:lnTo>
                    <a:pt x="1621" y="2265"/>
                  </a:lnTo>
                  <a:lnTo>
                    <a:pt x="1621" y="2246"/>
                  </a:lnTo>
                  <a:lnTo>
                    <a:pt x="1609" y="2246"/>
                  </a:lnTo>
                  <a:lnTo>
                    <a:pt x="1609" y="2230"/>
                  </a:lnTo>
                  <a:lnTo>
                    <a:pt x="1597" y="2230"/>
                  </a:lnTo>
                  <a:lnTo>
                    <a:pt x="1597" y="2216"/>
                  </a:lnTo>
                  <a:lnTo>
                    <a:pt x="1562" y="2216"/>
                  </a:lnTo>
                  <a:lnTo>
                    <a:pt x="1562" y="2206"/>
                  </a:lnTo>
                  <a:lnTo>
                    <a:pt x="1533" y="2206"/>
                  </a:lnTo>
                  <a:lnTo>
                    <a:pt x="1533" y="2197"/>
                  </a:lnTo>
                  <a:lnTo>
                    <a:pt x="1498" y="2197"/>
                  </a:lnTo>
                  <a:lnTo>
                    <a:pt x="1498" y="2183"/>
                  </a:lnTo>
                  <a:lnTo>
                    <a:pt x="1479" y="2183"/>
                  </a:lnTo>
                  <a:lnTo>
                    <a:pt x="1479" y="2171"/>
                  </a:lnTo>
                  <a:lnTo>
                    <a:pt x="1467" y="2171"/>
                  </a:lnTo>
                  <a:lnTo>
                    <a:pt x="1467" y="2147"/>
                  </a:lnTo>
                  <a:lnTo>
                    <a:pt x="1456" y="2147"/>
                  </a:lnTo>
                  <a:lnTo>
                    <a:pt x="1456" y="2126"/>
                  </a:lnTo>
                  <a:lnTo>
                    <a:pt x="1451" y="2126"/>
                  </a:lnTo>
                  <a:lnTo>
                    <a:pt x="1451" y="2114"/>
                  </a:lnTo>
                  <a:lnTo>
                    <a:pt x="1406" y="2114"/>
                  </a:lnTo>
                  <a:lnTo>
                    <a:pt x="1406" y="2100"/>
                  </a:lnTo>
                  <a:lnTo>
                    <a:pt x="1366" y="2100"/>
                  </a:lnTo>
                  <a:lnTo>
                    <a:pt x="1366" y="2086"/>
                  </a:lnTo>
                  <a:lnTo>
                    <a:pt x="1359" y="2086"/>
                  </a:lnTo>
                  <a:lnTo>
                    <a:pt x="1359" y="2076"/>
                  </a:lnTo>
                  <a:lnTo>
                    <a:pt x="1352" y="2076"/>
                  </a:lnTo>
                  <a:lnTo>
                    <a:pt x="1352" y="2064"/>
                  </a:lnTo>
                  <a:lnTo>
                    <a:pt x="1321" y="2064"/>
                  </a:lnTo>
                  <a:lnTo>
                    <a:pt x="1321" y="2053"/>
                  </a:lnTo>
                  <a:lnTo>
                    <a:pt x="1314" y="2053"/>
                  </a:lnTo>
                  <a:lnTo>
                    <a:pt x="1314" y="2043"/>
                  </a:lnTo>
                  <a:lnTo>
                    <a:pt x="1290" y="2043"/>
                  </a:lnTo>
                  <a:lnTo>
                    <a:pt x="1290" y="2029"/>
                  </a:lnTo>
                  <a:lnTo>
                    <a:pt x="1281" y="2029"/>
                  </a:lnTo>
                  <a:lnTo>
                    <a:pt x="1281" y="2020"/>
                  </a:lnTo>
                  <a:lnTo>
                    <a:pt x="1274" y="2020"/>
                  </a:lnTo>
                  <a:lnTo>
                    <a:pt x="1274" y="2008"/>
                  </a:lnTo>
                  <a:lnTo>
                    <a:pt x="1262" y="2008"/>
                  </a:lnTo>
                  <a:lnTo>
                    <a:pt x="1262" y="2001"/>
                  </a:lnTo>
                  <a:lnTo>
                    <a:pt x="1233" y="2001"/>
                  </a:lnTo>
                  <a:lnTo>
                    <a:pt x="1233" y="1986"/>
                  </a:lnTo>
                  <a:lnTo>
                    <a:pt x="1207" y="1986"/>
                  </a:lnTo>
                  <a:lnTo>
                    <a:pt x="1207" y="1977"/>
                  </a:lnTo>
                  <a:lnTo>
                    <a:pt x="1196" y="1977"/>
                  </a:lnTo>
                  <a:lnTo>
                    <a:pt x="1196" y="1963"/>
                  </a:lnTo>
                  <a:lnTo>
                    <a:pt x="1189" y="1963"/>
                  </a:lnTo>
                  <a:lnTo>
                    <a:pt x="1189" y="1956"/>
                  </a:lnTo>
                  <a:lnTo>
                    <a:pt x="1172" y="1956"/>
                  </a:lnTo>
                  <a:lnTo>
                    <a:pt x="1172" y="1930"/>
                  </a:lnTo>
                  <a:lnTo>
                    <a:pt x="1165" y="1930"/>
                  </a:lnTo>
                  <a:lnTo>
                    <a:pt x="1165" y="1920"/>
                  </a:lnTo>
                  <a:lnTo>
                    <a:pt x="1151" y="1920"/>
                  </a:lnTo>
                  <a:lnTo>
                    <a:pt x="1151" y="1913"/>
                  </a:lnTo>
                  <a:lnTo>
                    <a:pt x="1141" y="1913"/>
                  </a:lnTo>
                  <a:lnTo>
                    <a:pt x="1141" y="1892"/>
                  </a:lnTo>
                  <a:lnTo>
                    <a:pt x="1137" y="1892"/>
                  </a:lnTo>
                  <a:lnTo>
                    <a:pt x="1137" y="1875"/>
                  </a:lnTo>
                  <a:lnTo>
                    <a:pt x="1127" y="1875"/>
                  </a:lnTo>
                  <a:lnTo>
                    <a:pt x="1127" y="1864"/>
                  </a:lnTo>
                  <a:lnTo>
                    <a:pt x="1120" y="1864"/>
                  </a:lnTo>
                  <a:lnTo>
                    <a:pt x="1120" y="1852"/>
                  </a:lnTo>
                  <a:lnTo>
                    <a:pt x="1111" y="1852"/>
                  </a:lnTo>
                  <a:lnTo>
                    <a:pt x="1111" y="1840"/>
                  </a:lnTo>
                  <a:lnTo>
                    <a:pt x="1094" y="1840"/>
                  </a:lnTo>
                  <a:lnTo>
                    <a:pt x="1094" y="1826"/>
                  </a:lnTo>
                  <a:lnTo>
                    <a:pt x="1082" y="1826"/>
                  </a:lnTo>
                  <a:lnTo>
                    <a:pt x="1082" y="1795"/>
                  </a:lnTo>
                  <a:lnTo>
                    <a:pt x="1078" y="1795"/>
                  </a:lnTo>
                  <a:lnTo>
                    <a:pt x="1078" y="1786"/>
                  </a:lnTo>
                  <a:lnTo>
                    <a:pt x="1068" y="1786"/>
                  </a:lnTo>
                  <a:lnTo>
                    <a:pt x="1068" y="1764"/>
                  </a:lnTo>
                  <a:lnTo>
                    <a:pt x="1063" y="1764"/>
                  </a:lnTo>
                  <a:lnTo>
                    <a:pt x="1063" y="1748"/>
                  </a:lnTo>
                  <a:lnTo>
                    <a:pt x="1054" y="1748"/>
                  </a:lnTo>
                  <a:lnTo>
                    <a:pt x="1054" y="1736"/>
                  </a:lnTo>
                  <a:lnTo>
                    <a:pt x="1037" y="1736"/>
                  </a:lnTo>
                  <a:lnTo>
                    <a:pt x="1037" y="1720"/>
                  </a:lnTo>
                  <a:lnTo>
                    <a:pt x="1023" y="1720"/>
                  </a:lnTo>
                  <a:lnTo>
                    <a:pt x="1023" y="1694"/>
                  </a:lnTo>
                  <a:lnTo>
                    <a:pt x="1014" y="1694"/>
                  </a:lnTo>
                  <a:lnTo>
                    <a:pt x="1014" y="1677"/>
                  </a:lnTo>
                  <a:lnTo>
                    <a:pt x="1007" y="1677"/>
                  </a:lnTo>
                  <a:lnTo>
                    <a:pt x="1007" y="1661"/>
                  </a:lnTo>
                  <a:lnTo>
                    <a:pt x="1000" y="1661"/>
                  </a:lnTo>
                  <a:lnTo>
                    <a:pt x="1000" y="1649"/>
                  </a:lnTo>
                  <a:lnTo>
                    <a:pt x="988" y="1649"/>
                  </a:lnTo>
                  <a:lnTo>
                    <a:pt x="988" y="1632"/>
                  </a:lnTo>
                  <a:lnTo>
                    <a:pt x="981" y="1632"/>
                  </a:lnTo>
                  <a:lnTo>
                    <a:pt x="981" y="1587"/>
                  </a:lnTo>
                  <a:lnTo>
                    <a:pt x="974" y="1587"/>
                  </a:lnTo>
                  <a:lnTo>
                    <a:pt x="974" y="1573"/>
                  </a:lnTo>
                  <a:lnTo>
                    <a:pt x="964" y="1573"/>
                  </a:lnTo>
                  <a:lnTo>
                    <a:pt x="964" y="1561"/>
                  </a:lnTo>
                  <a:lnTo>
                    <a:pt x="952" y="1561"/>
                  </a:lnTo>
                  <a:lnTo>
                    <a:pt x="952" y="1549"/>
                  </a:lnTo>
                  <a:lnTo>
                    <a:pt x="938" y="1549"/>
                  </a:lnTo>
                  <a:lnTo>
                    <a:pt x="938" y="1533"/>
                  </a:lnTo>
                  <a:lnTo>
                    <a:pt x="933" y="1533"/>
                  </a:lnTo>
                  <a:lnTo>
                    <a:pt x="933" y="1523"/>
                  </a:lnTo>
                  <a:lnTo>
                    <a:pt x="929" y="1523"/>
                  </a:lnTo>
                  <a:lnTo>
                    <a:pt x="929" y="1514"/>
                  </a:lnTo>
                  <a:lnTo>
                    <a:pt x="919" y="1514"/>
                  </a:lnTo>
                  <a:lnTo>
                    <a:pt x="919" y="1500"/>
                  </a:lnTo>
                  <a:lnTo>
                    <a:pt x="908" y="1500"/>
                  </a:lnTo>
                  <a:lnTo>
                    <a:pt x="908" y="1479"/>
                  </a:lnTo>
                  <a:lnTo>
                    <a:pt x="900" y="1479"/>
                  </a:lnTo>
                  <a:lnTo>
                    <a:pt x="900" y="1467"/>
                  </a:lnTo>
                  <a:lnTo>
                    <a:pt x="891" y="1467"/>
                  </a:lnTo>
                  <a:lnTo>
                    <a:pt x="891" y="1438"/>
                  </a:lnTo>
                  <a:lnTo>
                    <a:pt x="884" y="1438"/>
                  </a:lnTo>
                  <a:lnTo>
                    <a:pt x="884" y="1427"/>
                  </a:lnTo>
                  <a:lnTo>
                    <a:pt x="879" y="1427"/>
                  </a:lnTo>
                  <a:lnTo>
                    <a:pt x="879" y="1410"/>
                  </a:lnTo>
                  <a:lnTo>
                    <a:pt x="870" y="1410"/>
                  </a:lnTo>
                  <a:lnTo>
                    <a:pt x="870" y="1401"/>
                  </a:lnTo>
                  <a:lnTo>
                    <a:pt x="863" y="1401"/>
                  </a:lnTo>
                  <a:lnTo>
                    <a:pt x="863" y="1384"/>
                  </a:lnTo>
                  <a:lnTo>
                    <a:pt x="853" y="1384"/>
                  </a:lnTo>
                  <a:lnTo>
                    <a:pt x="853" y="1361"/>
                  </a:lnTo>
                  <a:lnTo>
                    <a:pt x="844" y="1361"/>
                  </a:lnTo>
                  <a:lnTo>
                    <a:pt x="844" y="1349"/>
                  </a:lnTo>
                  <a:lnTo>
                    <a:pt x="837" y="1349"/>
                  </a:lnTo>
                  <a:lnTo>
                    <a:pt x="837" y="1339"/>
                  </a:lnTo>
                  <a:lnTo>
                    <a:pt x="827" y="1339"/>
                  </a:lnTo>
                  <a:lnTo>
                    <a:pt x="827" y="1320"/>
                  </a:lnTo>
                  <a:lnTo>
                    <a:pt x="822" y="1320"/>
                  </a:lnTo>
                  <a:lnTo>
                    <a:pt x="822" y="1304"/>
                  </a:lnTo>
                  <a:lnTo>
                    <a:pt x="818" y="1304"/>
                  </a:lnTo>
                  <a:lnTo>
                    <a:pt x="818" y="1285"/>
                  </a:lnTo>
                  <a:lnTo>
                    <a:pt x="806" y="1285"/>
                  </a:lnTo>
                  <a:lnTo>
                    <a:pt x="806" y="1278"/>
                  </a:lnTo>
                  <a:lnTo>
                    <a:pt x="794" y="1278"/>
                  </a:lnTo>
                  <a:lnTo>
                    <a:pt x="794" y="1268"/>
                  </a:lnTo>
                  <a:lnTo>
                    <a:pt x="782" y="1268"/>
                  </a:lnTo>
                  <a:lnTo>
                    <a:pt x="782" y="1259"/>
                  </a:lnTo>
                  <a:lnTo>
                    <a:pt x="775" y="1259"/>
                  </a:lnTo>
                  <a:lnTo>
                    <a:pt x="775" y="1221"/>
                  </a:lnTo>
                  <a:lnTo>
                    <a:pt x="766" y="1221"/>
                  </a:lnTo>
                  <a:lnTo>
                    <a:pt x="766" y="1214"/>
                  </a:lnTo>
                  <a:lnTo>
                    <a:pt x="759" y="1214"/>
                  </a:lnTo>
                  <a:lnTo>
                    <a:pt x="759" y="1200"/>
                  </a:lnTo>
                  <a:lnTo>
                    <a:pt x="752" y="1200"/>
                  </a:lnTo>
                  <a:lnTo>
                    <a:pt x="752" y="1164"/>
                  </a:lnTo>
                  <a:lnTo>
                    <a:pt x="742" y="1164"/>
                  </a:lnTo>
                  <a:lnTo>
                    <a:pt x="742" y="1157"/>
                  </a:lnTo>
                  <a:lnTo>
                    <a:pt x="737" y="1157"/>
                  </a:lnTo>
                  <a:lnTo>
                    <a:pt x="737" y="1143"/>
                  </a:lnTo>
                  <a:lnTo>
                    <a:pt x="716" y="1143"/>
                  </a:lnTo>
                  <a:lnTo>
                    <a:pt x="716" y="1127"/>
                  </a:lnTo>
                  <a:lnTo>
                    <a:pt x="695" y="1127"/>
                  </a:lnTo>
                  <a:lnTo>
                    <a:pt x="695" y="1117"/>
                  </a:lnTo>
                  <a:lnTo>
                    <a:pt x="685" y="1117"/>
                  </a:lnTo>
                  <a:lnTo>
                    <a:pt x="685" y="1105"/>
                  </a:lnTo>
                  <a:lnTo>
                    <a:pt x="671" y="1105"/>
                  </a:lnTo>
                  <a:lnTo>
                    <a:pt x="671" y="1072"/>
                  </a:lnTo>
                  <a:lnTo>
                    <a:pt x="664" y="1072"/>
                  </a:lnTo>
                  <a:lnTo>
                    <a:pt x="664" y="1061"/>
                  </a:lnTo>
                  <a:lnTo>
                    <a:pt x="650" y="1061"/>
                  </a:lnTo>
                  <a:lnTo>
                    <a:pt x="650" y="1042"/>
                  </a:lnTo>
                  <a:lnTo>
                    <a:pt x="641" y="1042"/>
                  </a:lnTo>
                  <a:lnTo>
                    <a:pt x="641" y="1018"/>
                  </a:lnTo>
                  <a:lnTo>
                    <a:pt x="634" y="1018"/>
                  </a:lnTo>
                  <a:lnTo>
                    <a:pt x="634" y="994"/>
                  </a:lnTo>
                  <a:lnTo>
                    <a:pt x="626" y="994"/>
                  </a:lnTo>
                  <a:lnTo>
                    <a:pt x="626" y="980"/>
                  </a:lnTo>
                  <a:lnTo>
                    <a:pt x="622" y="980"/>
                  </a:lnTo>
                  <a:lnTo>
                    <a:pt x="622" y="973"/>
                  </a:lnTo>
                  <a:lnTo>
                    <a:pt x="612" y="973"/>
                  </a:lnTo>
                  <a:lnTo>
                    <a:pt x="612" y="952"/>
                  </a:lnTo>
                  <a:lnTo>
                    <a:pt x="605" y="952"/>
                  </a:lnTo>
                  <a:lnTo>
                    <a:pt x="605" y="938"/>
                  </a:lnTo>
                  <a:lnTo>
                    <a:pt x="591" y="938"/>
                  </a:lnTo>
                  <a:lnTo>
                    <a:pt x="591" y="914"/>
                  </a:lnTo>
                  <a:lnTo>
                    <a:pt x="586" y="914"/>
                  </a:lnTo>
                  <a:lnTo>
                    <a:pt x="586" y="898"/>
                  </a:lnTo>
                  <a:lnTo>
                    <a:pt x="572" y="898"/>
                  </a:lnTo>
                  <a:lnTo>
                    <a:pt x="572" y="874"/>
                  </a:lnTo>
                  <a:lnTo>
                    <a:pt x="558" y="874"/>
                  </a:lnTo>
                  <a:lnTo>
                    <a:pt x="558" y="862"/>
                  </a:lnTo>
                  <a:lnTo>
                    <a:pt x="553" y="862"/>
                  </a:lnTo>
                  <a:lnTo>
                    <a:pt x="553" y="817"/>
                  </a:lnTo>
                  <a:lnTo>
                    <a:pt x="541" y="817"/>
                  </a:lnTo>
                  <a:lnTo>
                    <a:pt x="541" y="810"/>
                  </a:lnTo>
                  <a:lnTo>
                    <a:pt x="522" y="810"/>
                  </a:lnTo>
                  <a:lnTo>
                    <a:pt x="522" y="784"/>
                  </a:lnTo>
                  <a:lnTo>
                    <a:pt x="513" y="784"/>
                  </a:lnTo>
                  <a:lnTo>
                    <a:pt x="513" y="765"/>
                  </a:lnTo>
                  <a:lnTo>
                    <a:pt x="504" y="765"/>
                  </a:lnTo>
                  <a:lnTo>
                    <a:pt x="504" y="735"/>
                  </a:lnTo>
                  <a:lnTo>
                    <a:pt x="494" y="735"/>
                  </a:lnTo>
                  <a:lnTo>
                    <a:pt x="494" y="716"/>
                  </a:lnTo>
                  <a:lnTo>
                    <a:pt x="487" y="716"/>
                  </a:lnTo>
                  <a:lnTo>
                    <a:pt x="487" y="699"/>
                  </a:lnTo>
                  <a:lnTo>
                    <a:pt x="473" y="699"/>
                  </a:lnTo>
                  <a:lnTo>
                    <a:pt x="473" y="664"/>
                  </a:lnTo>
                  <a:lnTo>
                    <a:pt x="459" y="664"/>
                  </a:lnTo>
                  <a:lnTo>
                    <a:pt x="459" y="647"/>
                  </a:lnTo>
                  <a:lnTo>
                    <a:pt x="452" y="647"/>
                  </a:lnTo>
                  <a:lnTo>
                    <a:pt x="452" y="631"/>
                  </a:lnTo>
                  <a:lnTo>
                    <a:pt x="447" y="631"/>
                  </a:lnTo>
                  <a:lnTo>
                    <a:pt x="447" y="612"/>
                  </a:lnTo>
                  <a:lnTo>
                    <a:pt x="430" y="612"/>
                  </a:lnTo>
                  <a:lnTo>
                    <a:pt x="430" y="574"/>
                  </a:lnTo>
                  <a:lnTo>
                    <a:pt x="414" y="574"/>
                  </a:lnTo>
                  <a:lnTo>
                    <a:pt x="414" y="541"/>
                  </a:lnTo>
                  <a:lnTo>
                    <a:pt x="407" y="541"/>
                  </a:lnTo>
                  <a:lnTo>
                    <a:pt x="407" y="491"/>
                  </a:lnTo>
                  <a:lnTo>
                    <a:pt x="397" y="491"/>
                  </a:lnTo>
                  <a:lnTo>
                    <a:pt x="397" y="472"/>
                  </a:lnTo>
                  <a:lnTo>
                    <a:pt x="385" y="472"/>
                  </a:lnTo>
                  <a:lnTo>
                    <a:pt x="385" y="453"/>
                  </a:lnTo>
                  <a:lnTo>
                    <a:pt x="378" y="453"/>
                  </a:lnTo>
                  <a:lnTo>
                    <a:pt x="378" y="432"/>
                  </a:lnTo>
                  <a:lnTo>
                    <a:pt x="371" y="432"/>
                  </a:lnTo>
                  <a:lnTo>
                    <a:pt x="371" y="418"/>
                  </a:lnTo>
                  <a:lnTo>
                    <a:pt x="364" y="418"/>
                  </a:lnTo>
                  <a:lnTo>
                    <a:pt x="364" y="411"/>
                  </a:lnTo>
                  <a:lnTo>
                    <a:pt x="350" y="411"/>
                  </a:lnTo>
                  <a:lnTo>
                    <a:pt x="350" y="397"/>
                  </a:lnTo>
                  <a:lnTo>
                    <a:pt x="336" y="397"/>
                  </a:lnTo>
                  <a:lnTo>
                    <a:pt x="336" y="383"/>
                  </a:lnTo>
                  <a:lnTo>
                    <a:pt x="324" y="383"/>
                  </a:lnTo>
                  <a:lnTo>
                    <a:pt x="324" y="361"/>
                  </a:lnTo>
                  <a:lnTo>
                    <a:pt x="315" y="361"/>
                  </a:lnTo>
                  <a:lnTo>
                    <a:pt x="315" y="354"/>
                  </a:lnTo>
                  <a:lnTo>
                    <a:pt x="293" y="354"/>
                  </a:lnTo>
                  <a:lnTo>
                    <a:pt x="293" y="333"/>
                  </a:lnTo>
                  <a:lnTo>
                    <a:pt x="286" y="333"/>
                  </a:lnTo>
                  <a:lnTo>
                    <a:pt x="286" y="314"/>
                  </a:lnTo>
                  <a:lnTo>
                    <a:pt x="279" y="314"/>
                  </a:lnTo>
                  <a:lnTo>
                    <a:pt x="279" y="300"/>
                  </a:lnTo>
                  <a:lnTo>
                    <a:pt x="258" y="300"/>
                  </a:lnTo>
                  <a:lnTo>
                    <a:pt x="258" y="279"/>
                  </a:lnTo>
                  <a:lnTo>
                    <a:pt x="241" y="279"/>
                  </a:lnTo>
                  <a:lnTo>
                    <a:pt x="241" y="260"/>
                  </a:lnTo>
                  <a:lnTo>
                    <a:pt x="227" y="260"/>
                  </a:lnTo>
                  <a:lnTo>
                    <a:pt x="227" y="253"/>
                  </a:lnTo>
                  <a:lnTo>
                    <a:pt x="220" y="253"/>
                  </a:lnTo>
                  <a:lnTo>
                    <a:pt x="220" y="224"/>
                  </a:lnTo>
                  <a:lnTo>
                    <a:pt x="199" y="224"/>
                  </a:lnTo>
                  <a:lnTo>
                    <a:pt x="199" y="212"/>
                  </a:lnTo>
                  <a:lnTo>
                    <a:pt x="189" y="212"/>
                  </a:lnTo>
                  <a:lnTo>
                    <a:pt x="189" y="198"/>
                  </a:lnTo>
                  <a:lnTo>
                    <a:pt x="168" y="198"/>
                  </a:lnTo>
                  <a:lnTo>
                    <a:pt x="168" y="186"/>
                  </a:lnTo>
                  <a:lnTo>
                    <a:pt x="156" y="186"/>
                  </a:lnTo>
                  <a:lnTo>
                    <a:pt x="156" y="175"/>
                  </a:lnTo>
                  <a:lnTo>
                    <a:pt x="145" y="175"/>
                  </a:lnTo>
                  <a:lnTo>
                    <a:pt x="145" y="151"/>
                  </a:lnTo>
                  <a:lnTo>
                    <a:pt x="135" y="151"/>
                  </a:lnTo>
                  <a:lnTo>
                    <a:pt x="135" y="135"/>
                  </a:lnTo>
                  <a:lnTo>
                    <a:pt x="128" y="135"/>
                  </a:lnTo>
                  <a:lnTo>
                    <a:pt x="128" y="106"/>
                  </a:lnTo>
                  <a:lnTo>
                    <a:pt x="121" y="106"/>
                  </a:lnTo>
                  <a:lnTo>
                    <a:pt x="121" y="97"/>
                  </a:lnTo>
                  <a:lnTo>
                    <a:pt x="102" y="97"/>
                  </a:lnTo>
                  <a:lnTo>
                    <a:pt x="102" y="85"/>
                  </a:lnTo>
                  <a:lnTo>
                    <a:pt x="90" y="85"/>
                  </a:lnTo>
                  <a:lnTo>
                    <a:pt x="90" y="68"/>
                  </a:lnTo>
                  <a:lnTo>
                    <a:pt x="64" y="68"/>
                  </a:lnTo>
                  <a:lnTo>
                    <a:pt x="64" y="47"/>
                  </a:lnTo>
                  <a:lnTo>
                    <a:pt x="55" y="47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45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92D05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8" name="Freeform 32"/>
            <p:cNvSpPr>
              <a:spLocks/>
            </p:cNvSpPr>
            <p:nvPr/>
          </p:nvSpPr>
          <p:spPr bwMode="auto">
            <a:xfrm>
              <a:off x="5333044" y="1574223"/>
              <a:ext cx="3459061" cy="3303099"/>
            </a:xfrm>
            <a:custGeom>
              <a:avLst/>
              <a:gdLst>
                <a:gd name="T0" fmla="*/ 3077303 w 3126"/>
                <a:gd name="T1" fmla="*/ 3279690 h 2681"/>
                <a:gd name="T2" fmla="*/ 2922387 w 3126"/>
                <a:gd name="T3" fmla="*/ 3236569 h 2681"/>
                <a:gd name="T4" fmla="*/ 2883658 w 3126"/>
                <a:gd name="T5" fmla="*/ 3207000 h 2681"/>
                <a:gd name="T6" fmla="*/ 2737594 w 3126"/>
                <a:gd name="T7" fmla="*/ 3174967 h 2681"/>
                <a:gd name="T8" fmla="*/ 2632472 w 3126"/>
                <a:gd name="T9" fmla="*/ 3134310 h 2681"/>
                <a:gd name="T10" fmla="*/ 2421122 w 3126"/>
                <a:gd name="T11" fmla="*/ 3108437 h 2681"/>
                <a:gd name="T12" fmla="*/ 2208665 w 3126"/>
                <a:gd name="T13" fmla="*/ 3078868 h 2681"/>
                <a:gd name="T14" fmla="*/ 2148911 w 3126"/>
                <a:gd name="T15" fmla="*/ 3055459 h 2681"/>
                <a:gd name="T16" fmla="*/ 2005060 w 3126"/>
                <a:gd name="T17" fmla="*/ 3032050 h 2681"/>
                <a:gd name="T18" fmla="*/ 1950840 w 3126"/>
                <a:gd name="T19" fmla="*/ 3000017 h 2681"/>
                <a:gd name="T20" fmla="*/ 1889980 w 3126"/>
                <a:gd name="T21" fmla="*/ 2982769 h 2681"/>
                <a:gd name="T22" fmla="*/ 1837972 w 3126"/>
                <a:gd name="T23" fmla="*/ 2944576 h 2681"/>
                <a:gd name="T24" fmla="*/ 1809202 w 3126"/>
                <a:gd name="T25" fmla="*/ 2898990 h 2681"/>
                <a:gd name="T26" fmla="*/ 1730637 w 3126"/>
                <a:gd name="T27" fmla="*/ 2863261 h 2681"/>
                <a:gd name="T28" fmla="*/ 1605597 w 3126"/>
                <a:gd name="T29" fmla="*/ 2837388 h 2681"/>
                <a:gd name="T30" fmla="*/ 1584573 w 3126"/>
                <a:gd name="T31" fmla="*/ 2807819 h 2681"/>
                <a:gd name="T32" fmla="*/ 1506008 w 3126"/>
                <a:gd name="T33" fmla="*/ 2770858 h 2681"/>
                <a:gd name="T34" fmla="*/ 1417485 w 3126"/>
                <a:gd name="T35" fmla="*/ 2706792 h 2681"/>
                <a:gd name="T36" fmla="*/ 1352199 w 3126"/>
                <a:gd name="T37" fmla="*/ 2659974 h 2681"/>
                <a:gd name="T38" fmla="*/ 1315683 w 3126"/>
                <a:gd name="T39" fmla="*/ 2619317 h 2681"/>
                <a:gd name="T40" fmla="*/ 1279167 w 3126"/>
                <a:gd name="T41" fmla="*/ 2563875 h 2681"/>
                <a:gd name="T42" fmla="*/ 1244864 w 3126"/>
                <a:gd name="T43" fmla="*/ 2531842 h 2681"/>
                <a:gd name="T44" fmla="*/ 1184004 w 3126"/>
                <a:gd name="T45" fmla="*/ 2488720 h 2681"/>
                <a:gd name="T46" fmla="*/ 1166299 w 3126"/>
                <a:gd name="T47" fmla="*/ 2435743 h 2681"/>
                <a:gd name="T48" fmla="*/ 1124250 w 3126"/>
                <a:gd name="T49" fmla="*/ 2377837 h 2681"/>
                <a:gd name="T50" fmla="*/ 1087734 w 3126"/>
                <a:gd name="T51" fmla="*/ 2333483 h 2681"/>
                <a:gd name="T52" fmla="*/ 1051218 w 3126"/>
                <a:gd name="T53" fmla="*/ 2296522 h 2681"/>
                <a:gd name="T54" fmla="*/ 1012489 w 3126"/>
                <a:gd name="T55" fmla="*/ 2252169 h 2681"/>
                <a:gd name="T56" fmla="*/ 978186 w 3126"/>
                <a:gd name="T57" fmla="*/ 2179478 h 2681"/>
                <a:gd name="T58" fmla="*/ 947203 w 3126"/>
                <a:gd name="T59" fmla="*/ 2151142 h 2681"/>
                <a:gd name="T60" fmla="*/ 920646 w 3126"/>
                <a:gd name="T61" fmla="*/ 2119108 h 2681"/>
                <a:gd name="T62" fmla="*/ 894089 w 3126"/>
                <a:gd name="T63" fmla="*/ 2042722 h 2681"/>
                <a:gd name="T64" fmla="*/ 878597 w 3126"/>
                <a:gd name="T65" fmla="*/ 1990976 h 2681"/>
                <a:gd name="T66" fmla="*/ 853147 w 3126"/>
                <a:gd name="T67" fmla="*/ 1929374 h 2681"/>
                <a:gd name="T68" fmla="*/ 834335 w 3126"/>
                <a:gd name="T69" fmla="*/ 1862844 h 2681"/>
                <a:gd name="T70" fmla="*/ 815524 w 3126"/>
                <a:gd name="T71" fmla="*/ 1783994 h 2681"/>
                <a:gd name="T72" fmla="*/ 776795 w 3126"/>
                <a:gd name="T73" fmla="*/ 1726088 h 2681"/>
                <a:gd name="T74" fmla="*/ 745812 w 3126"/>
                <a:gd name="T75" fmla="*/ 1664486 h 2681"/>
                <a:gd name="T76" fmla="*/ 721468 w 3126"/>
                <a:gd name="T77" fmla="*/ 1577011 h 2681"/>
                <a:gd name="T78" fmla="*/ 690484 w 3126"/>
                <a:gd name="T79" fmla="*/ 1521569 h 2681"/>
                <a:gd name="T80" fmla="*/ 669460 w 3126"/>
                <a:gd name="T81" fmla="*/ 1480912 h 2681"/>
                <a:gd name="T82" fmla="*/ 644010 w 3126"/>
                <a:gd name="T83" fmla="*/ 1437791 h 2681"/>
                <a:gd name="T84" fmla="*/ 627411 w 3126"/>
                <a:gd name="T85" fmla="*/ 1344156 h 2681"/>
                <a:gd name="T86" fmla="*/ 606387 w 3126"/>
                <a:gd name="T87" fmla="*/ 1297338 h 2681"/>
                <a:gd name="T88" fmla="*/ 583150 w 3126"/>
                <a:gd name="T89" fmla="*/ 1207399 h 2681"/>
                <a:gd name="T90" fmla="*/ 562125 w 3126"/>
                <a:gd name="T91" fmla="*/ 1134709 h 2681"/>
                <a:gd name="T92" fmla="*/ 536674 w 3126"/>
                <a:gd name="T93" fmla="*/ 1064482 h 2681"/>
                <a:gd name="T94" fmla="*/ 494626 w 3126"/>
                <a:gd name="T95" fmla="*/ 1010273 h 2681"/>
                <a:gd name="T96" fmla="*/ 447044 w 3126"/>
                <a:gd name="T97" fmla="*/ 922798 h 2681"/>
                <a:gd name="T98" fmla="*/ 429340 w 3126"/>
                <a:gd name="T99" fmla="*/ 852572 h 2681"/>
                <a:gd name="T100" fmla="*/ 406102 w 3126"/>
                <a:gd name="T101" fmla="*/ 779881 h 2681"/>
                <a:gd name="T102" fmla="*/ 389504 w 3126"/>
                <a:gd name="T103" fmla="*/ 704727 h 2681"/>
                <a:gd name="T104" fmla="*/ 350775 w 3126"/>
                <a:gd name="T105" fmla="*/ 628340 h 2681"/>
                <a:gd name="T106" fmla="*/ 312046 w 3126"/>
                <a:gd name="T107" fmla="*/ 549490 h 2681"/>
                <a:gd name="T108" fmla="*/ 272210 w 3126"/>
                <a:gd name="T109" fmla="*/ 471871 h 2681"/>
                <a:gd name="T110" fmla="*/ 235694 w 3126"/>
                <a:gd name="T111" fmla="*/ 421358 h 2681"/>
                <a:gd name="T112" fmla="*/ 206924 w 3126"/>
                <a:gd name="T113" fmla="*/ 352363 h 2681"/>
                <a:gd name="T114" fmla="*/ 175941 w 3126"/>
                <a:gd name="T115" fmla="*/ 303082 h 2681"/>
                <a:gd name="T116" fmla="*/ 149384 w 3126"/>
                <a:gd name="T117" fmla="*/ 203287 h 2681"/>
                <a:gd name="T118" fmla="*/ 107335 w 3126"/>
                <a:gd name="T119" fmla="*/ 139220 h 2681"/>
                <a:gd name="T120" fmla="*/ 66393 w 3126"/>
                <a:gd name="T121" fmla="*/ 70226 h 2681"/>
                <a:gd name="T122" fmla="*/ 24344 w 3126"/>
                <a:gd name="T123" fmla="*/ 17249 h 2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6"/>
                <a:gd name="T187" fmla="*/ 0 h 2681"/>
                <a:gd name="T188" fmla="*/ 3126 w 3126"/>
                <a:gd name="T189" fmla="*/ 2681 h 2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6" h="2681">
                  <a:moveTo>
                    <a:pt x="3126" y="2681"/>
                  </a:moveTo>
                  <a:lnTo>
                    <a:pt x="2941" y="2681"/>
                  </a:lnTo>
                  <a:lnTo>
                    <a:pt x="2941" y="2662"/>
                  </a:lnTo>
                  <a:lnTo>
                    <a:pt x="2781" y="2662"/>
                  </a:lnTo>
                  <a:lnTo>
                    <a:pt x="2781" y="2638"/>
                  </a:lnTo>
                  <a:lnTo>
                    <a:pt x="2710" y="2638"/>
                  </a:lnTo>
                  <a:lnTo>
                    <a:pt x="2710" y="2627"/>
                  </a:lnTo>
                  <a:lnTo>
                    <a:pt x="2641" y="2627"/>
                  </a:lnTo>
                  <a:lnTo>
                    <a:pt x="2641" y="2612"/>
                  </a:lnTo>
                  <a:lnTo>
                    <a:pt x="2622" y="2612"/>
                  </a:lnTo>
                  <a:lnTo>
                    <a:pt x="2622" y="2603"/>
                  </a:lnTo>
                  <a:lnTo>
                    <a:pt x="2606" y="2603"/>
                  </a:lnTo>
                  <a:lnTo>
                    <a:pt x="2606" y="2591"/>
                  </a:lnTo>
                  <a:lnTo>
                    <a:pt x="2566" y="2591"/>
                  </a:lnTo>
                  <a:lnTo>
                    <a:pt x="2566" y="2577"/>
                  </a:lnTo>
                  <a:lnTo>
                    <a:pt x="2474" y="2577"/>
                  </a:lnTo>
                  <a:lnTo>
                    <a:pt x="2474" y="2561"/>
                  </a:lnTo>
                  <a:lnTo>
                    <a:pt x="2424" y="2561"/>
                  </a:lnTo>
                  <a:lnTo>
                    <a:pt x="2424" y="2544"/>
                  </a:lnTo>
                  <a:lnTo>
                    <a:pt x="2379" y="2544"/>
                  </a:lnTo>
                  <a:lnTo>
                    <a:pt x="2379" y="2535"/>
                  </a:lnTo>
                  <a:lnTo>
                    <a:pt x="2233" y="2535"/>
                  </a:lnTo>
                  <a:lnTo>
                    <a:pt x="2233" y="2523"/>
                  </a:lnTo>
                  <a:lnTo>
                    <a:pt x="2188" y="2523"/>
                  </a:lnTo>
                  <a:lnTo>
                    <a:pt x="2188" y="2509"/>
                  </a:lnTo>
                  <a:lnTo>
                    <a:pt x="2046" y="2509"/>
                  </a:lnTo>
                  <a:lnTo>
                    <a:pt x="2046" y="2499"/>
                  </a:lnTo>
                  <a:lnTo>
                    <a:pt x="1996" y="2499"/>
                  </a:lnTo>
                  <a:lnTo>
                    <a:pt x="1996" y="2494"/>
                  </a:lnTo>
                  <a:lnTo>
                    <a:pt x="1968" y="2494"/>
                  </a:lnTo>
                  <a:lnTo>
                    <a:pt x="1968" y="2480"/>
                  </a:lnTo>
                  <a:lnTo>
                    <a:pt x="1942" y="2480"/>
                  </a:lnTo>
                  <a:lnTo>
                    <a:pt x="1942" y="2466"/>
                  </a:lnTo>
                  <a:lnTo>
                    <a:pt x="1836" y="2466"/>
                  </a:lnTo>
                  <a:lnTo>
                    <a:pt x="1836" y="2461"/>
                  </a:lnTo>
                  <a:lnTo>
                    <a:pt x="1812" y="2461"/>
                  </a:lnTo>
                  <a:lnTo>
                    <a:pt x="1812" y="2449"/>
                  </a:lnTo>
                  <a:lnTo>
                    <a:pt x="1798" y="2449"/>
                  </a:lnTo>
                  <a:lnTo>
                    <a:pt x="1798" y="2435"/>
                  </a:lnTo>
                  <a:lnTo>
                    <a:pt x="1763" y="2435"/>
                  </a:lnTo>
                  <a:lnTo>
                    <a:pt x="1763" y="2431"/>
                  </a:lnTo>
                  <a:lnTo>
                    <a:pt x="1722" y="2431"/>
                  </a:lnTo>
                  <a:lnTo>
                    <a:pt x="1722" y="2421"/>
                  </a:lnTo>
                  <a:lnTo>
                    <a:pt x="1708" y="2421"/>
                  </a:lnTo>
                  <a:lnTo>
                    <a:pt x="1708" y="2407"/>
                  </a:lnTo>
                  <a:lnTo>
                    <a:pt x="1689" y="2407"/>
                  </a:lnTo>
                  <a:lnTo>
                    <a:pt x="1689" y="2390"/>
                  </a:lnTo>
                  <a:lnTo>
                    <a:pt x="1661" y="2390"/>
                  </a:lnTo>
                  <a:lnTo>
                    <a:pt x="1661" y="2360"/>
                  </a:lnTo>
                  <a:lnTo>
                    <a:pt x="1654" y="2360"/>
                  </a:lnTo>
                  <a:lnTo>
                    <a:pt x="1654" y="2353"/>
                  </a:lnTo>
                  <a:lnTo>
                    <a:pt x="1635" y="2353"/>
                  </a:lnTo>
                  <a:lnTo>
                    <a:pt x="1635" y="2338"/>
                  </a:lnTo>
                  <a:lnTo>
                    <a:pt x="1621" y="2338"/>
                  </a:lnTo>
                  <a:lnTo>
                    <a:pt x="1621" y="2324"/>
                  </a:lnTo>
                  <a:lnTo>
                    <a:pt x="1564" y="2324"/>
                  </a:lnTo>
                  <a:lnTo>
                    <a:pt x="1564" y="2312"/>
                  </a:lnTo>
                  <a:lnTo>
                    <a:pt x="1503" y="2312"/>
                  </a:lnTo>
                  <a:lnTo>
                    <a:pt x="1503" y="2303"/>
                  </a:lnTo>
                  <a:lnTo>
                    <a:pt x="1451" y="2303"/>
                  </a:lnTo>
                  <a:lnTo>
                    <a:pt x="1451" y="2291"/>
                  </a:lnTo>
                  <a:lnTo>
                    <a:pt x="1446" y="2291"/>
                  </a:lnTo>
                  <a:lnTo>
                    <a:pt x="1446" y="2279"/>
                  </a:lnTo>
                  <a:lnTo>
                    <a:pt x="1432" y="2279"/>
                  </a:lnTo>
                  <a:lnTo>
                    <a:pt x="1432" y="2265"/>
                  </a:lnTo>
                  <a:lnTo>
                    <a:pt x="1394" y="2265"/>
                  </a:lnTo>
                  <a:lnTo>
                    <a:pt x="1394" y="2249"/>
                  </a:lnTo>
                  <a:lnTo>
                    <a:pt x="1361" y="2249"/>
                  </a:lnTo>
                  <a:lnTo>
                    <a:pt x="1361" y="2220"/>
                  </a:lnTo>
                  <a:lnTo>
                    <a:pt x="1335" y="2220"/>
                  </a:lnTo>
                  <a:lnTo>
                    <a:pt x="1335" y="2197"/>
                  </a:lnTo>
                  <a:lnTo>
                    <a:pt x="1281" y="2197"/>
                  </a:lnTo>
                  <a:lnTo>
                    <a:pt x="1281" y="2175"/>
                  </a:lnTo>
                  <a:lnTo>
                    <a:pt x="1248" y="2175"/>
                  </a:lnTo>
                  <a:lnTo>
                    <a:pt x="1248" y="2159"/>
                  </a:lnTo>
                  <a:lnTo>
                    <a:pt x="1222" y="2159"/>
                  </a:lnTo>
                  <a:lnTo>
                    <a:pt x="1222" y="2142"/>
                  </a:lnTo>
                  <a:lnTo>
                    <a:pt x="1207" y="2142"/>
                  </a:lnTo>
                  <a:lnTo>
                    <a:pt x="1207" y="2126"/>
                  </a:lnTo>
                  <a:lnTo>
                    <a:pt x="1189" y="2126"/>
                  </a:lnTo>
                  <a:lnTo>
                    <a:pt x="1189" y="2112"/>
                  </a:lnTo>
                  <a:lnTo>
                    <a:pt x="1174" y="2112"/>
                  </a:lnTo>
                  <a:lnTo>
                    <a:pt x="1174" y="2081"/>
                  </a:lnTo>
                  <a:lnTo>
                    <a:pt x="1156" y="2081"/>
                  </a:lnTo>
                  <a:lnTo>
                    <a:pt x="1156" y="2067"/>
                  </a:lnTo>
                  <a:lnTo>
                    <a:pt x="1148" y="2067"/>
                  </a:lnTo>
                  <a:lnTo>
                    <a:pt x="1148" y="2055"/>
                  </a:lnTo>
                  <a:lnTo>
                    <a:pt x="1125" y="2055"/>
                  </a:lnTo>
                  <a:lnTo>
                    <a:pt x="1125" y="2034"/>
                  </a:lnTo>
                  <a:lnTo>
                    <a:pt x="1087" y="2034"/>
                  </a:lnTo>
                  <a:lnTo>
                    <a:pt x="1087" y="2020"/>
                  </a:lnTo>
                  <a:lnTo>
                    <a:pt x="1070" y="2020"/>
                  </a:lnTo>
                  <a:lnTo>
                    <a:pt x="1070" y="1994"/>
                  </a:lnTo>
                  <a:lnTo>
                    <a:pt x="1061" y="1994"/>
                  </a:lnTo>
                  <a:lnTo>
                    <a:pt x="1061" y="1977"/>
                  </a:lnTo>
                  <a:lnTo>
                    <a:pt x="1054" y="1977"/>
                  </a:lnTo>
                  <a:lnTo>
                    <a:pt x="1054" y="1958"/>
                  </a:lnTo>
                  <a:lnTo>
                    <a:pt x="1030" y="1958"/>
                  </a:lnTo>
                  <a:lnTo>
                    <a:pt x="1030" y="1930"/>
                  </a:lnTo>
                  <a:lnTo>
                    <a:pt x="1016" y="1930"/>
                  </a:lnTo>
                  <a:lnTo>
                    <a:pt x="1016" y="1906"/>
                  </a:lnTo>
                  <a:lnTo>
                    <a:pt x="993" y="1906"/>
                  </a:lnTo>
                  <a:lnTo>
                    <a:pt x="993" y="1894"/>
                  </a:lnTo>
                  <a:lnTo>
                    <a:pt x="983" y="1894"/>
                  </a:lnTo>
                  <a:lnTo>
                    <a:pt x="983" y="1880"/>
                  </a:lnTo>
                  <a:lnTo>
                    <a:pt x="959" y="1880"/>
                  </a:lnTo>
                  <a:lnTo>
                    <a:pt x="959" y="1864"/>
                  </a:lnTo>
                  <a:lnTo>
                    <a:pt x="950" y="1864"/>
                  </a:lnTo>
                  <a:lnTo>
                    <a:pt x="950" y="1847"/>
                  </a:lnTo>
                  <a:lnTo>
                    <a:pt x="929" y="1847"/>
                  </a:lnTo>
                  <a:lnTo>
                    <a:pt x="929" y="1828"/>
                  </a:lnTo>
                  <a:lnTo>
                    <a:pt x="915" y="1828"/>
                  </a:lnTo>
                  <a:lnTo>
                    <a:pt x="915" y="1788"/>
                  </a:lnTo>
                  <a:lnTo>
                    <a:pt x="896" y="1788"/>
                  </a:lnTo>
                  <a:lnTo>
                    <a:pt x="896" y="1769"/>
                  </a:lnTo>
                  <a:lnTo>
                    <a:pt x="884" y="1769"/>
                  </a:lnTo>
                  <a:lnTo>
                    <a:pt x="884" y="1755"/>
                  </a:lnTo>
                  <a:lnTo>
                    <a:pt x="863" y="1755"/>
                  </a:lnTo>
                  <a:lnTo>
                    <a:pt x="863" y="1746"/>
                  </a:lnTo>
                  <a:lnTo>
                    <a:pt x="856" y="1746"/>
                  </a:lnTo>
                  <a:lnTo>
                    <a:pt x="856" y="1731"/>
                  </a:lnTo>
                  <a:lnTo>
                    <a:pt x="844" y="1731"/>
                  </a:lnTo>
                  <a:lnTo>
                    <a:pt x="844" y="1720"/>
                  </a:lnTo>
                  <a:lnTo>
                    <a:pt x="832" y="1720"/>
                  </a:lnTo>
                  <a:lnTo>
                    <a:pt x="832" y="1684"/>
                  </a:lnTo>
                  <a:lnTo>
                    <a:pt x="818" y="1684"/>
                  </a:lnTo>
                  <a:lnTo>
                    <a:pt x="818" y="1658"/>
                  </a:lnTo>
                  <a:lnTo>
                    <a:pt x="808" y="1658"/>
                  </a:lnTo>
                  <a:lnTo>
                    <a:pt x="808" y="1637"/>
                  </a:lnTo>
                  <a:lnTo>
                    <a:pt x="804" y="1637"/>
                  </a:lnTo>
                  <a:lnTo>
                    <a:pt x="804" y="1616"/>
                  </a:lnTo>
                  <a:lnTo>
                    <a:pt x="794" y="1616"/>
                  </a:lnTo>
                  <a:lnTo>
                    <a:pt x="794" y="1609"/>
                  </a:lnTo>
                  <a:lnTo>
                    <a:pt x="778" y="1609"/>
                  </a:lnTo>
                  <a:lnTo>
                    <a:pt x="778" y="1566"/>
                  </a:lnTo>
                  <a:lnTo>
                    <a:pt x="771" y="1566"/>
                  </a:lnTo>
                  <a:lnTo>
                    <a:pt x="771" y="1533"/>
                  </a:lnTo>
                  <a:lnTo>
                    <a:pt x="763" y="1533"/>
                  </a:lnTo>
                  <a:lnTo>
                    <a:pt x="763" y="1512"/>
                  </a:lnTo>
                  <a:lnTo>
                    <a:pt x="754" y="1512"/>
                  </a:lnTo>
                  <a:lnTo>
                    <a:pt x="754" y="1481"/>
                  </a:lnTo>
                  <a:lnTo>
                    <a:pt x="747" y="1481"/>
                  </a:lnTo>
                  <a:lnTo>
                    <a:pt x="747" y="1448"/>
                  </a:lnTo>
                  <a:lnTo>
                    <a:pt x="737" y="1448"/>
                  </a:lnTo>
                  <a:lnTo>
                    <a:pt x="737" y="1427"/>
                  </a:lnTo>
                  <a:lnTo>
                    <a:pt x="721" y="1427"/>
                  </a:lnTo>
                  <a:lnTo>
                    <a:pt x="721" y="1401"/>
                  </a:lnTo>
                  <a:lnTo>
                    <a:pt x="702" y="1401"/>
                  </a:lnTo>
                  <a:lnTo>
                    <a:pt x="702" y="1361"/>
                  </a:lnTo>
                  <a:lnTo>
                    <a:pt x="688" y="1361"/>
                  </a:lnTo>
                  <a:lnTo>
                    <a:pt x="688" y="1351"/>
                  </a:lnTo>
                  <a:lnTo>
                    <a:pt x="674" y="1351"/>
                  </a:lnTo>
                  <a:lnTo>
                    <a:pt x="674" y="1320"/>
                  </a:lnTo>
                  <a:lnTo>
                    <a:pt x="659" y="1320"/>
                  </a:lnTo>
                  <a:lnTo>
                    <a:pt x="659" y="1280"/>
                  </a:lnTo>
                  <a:lnTo>
                    <a:pt x="652" y="1280"/>
                  </a:lnTo>
                  <a:lnTo>
                    <a:pt x="652" y="1257"/>
                  </a:lnTo>
                  <a:lnTo>
                    <a:pt x="641" y="1257"/>
                  </a:lnTo>
                  <a:lnTo>
                    <a:pt x="641" y="1235"/>
                  </a:lnTo>
                  <a:lnTo>
                    <a:pt x="624" y="1235"/>
                  </a:lnTo>
                  <a:lnTo>
                    <a:pt x="624" y="1216"/>
                  </a:lnTo>
                  <a:lnTo>
                    <a:pt x="615" y="1216"/>
                  </a:lnTo>
                  <a:lnTo>
                    <a:pt x="615" y="1202"/>
                  </a:lnTo>
                  <a:lnTo>
                    <a:pt x="605" y="1202"/>
                  </a:lnTo>
                  <a:lnTo>
                    <a:pt x="605" y="1190"/>
                  </a:lnTo>
                  <a:lnTo>
                    <a:pt x="598" y="1190"/>
                  </a:lnTo>
                  <a:lnTo>
                    <a:pt x="598" y="1167"/>
                  </a:lnTo>
                  <a:lnTo>
                    <a:pt x="582" y="1167"/>
                  </a:lnTo>
                  <a:lnTo>
                    <a:pt x="582" y="1115"/>
                  </a:lnTo>
                  <a:lnTo>
                    <a:pt x="572" y="1115"/>
                  </a:lnTo>
                  <a:lnTo>
                    <a:pt x="572" y="1091"/>
                  </a:lnTo>
                  <a:lnTo>
                    <a:pt x="567" y="1091"/>
                  </a:lnTo>
                  <a:lnTo>
                    <a:pt x="567" y="1075"/>
                  </a:lnTo>
                  <a:lnTo>
                    <a:pt x="558" y="1075"/>
                  </a:lnTo>
                  <a:lnTo>
                    <a:pt x="558" y="1053"/>
                  </a:lnTo>
                  <a:lnTo>
                    <a:pt x="548" y="1053"/>
                  </a:lnTo>
                  <a:lnTo>
                    <a:pt x="548" y="1018"/>
                  </a:lnTo>
                  <a:lnTo>
                    <a:pt x="537" y="1018"/>
                  </a:lnTo>
                  <a:lnTo>
                    <a:pt x="537" y="980"/>
                  </a:lnTo>
                  <a:lnTo>
                    <a:pt x="527" y="980"/>
                  </a:lnTo>
                  <a:lnTo>
                    <a:pt x="527" y="945"/>
                  </a:lnTo>
                  <a:lnTo>
                    <a:pt x="520" y="945"/>
                  </a:lnTo>
                  <a:lnTo>
                    <a:pt x="520" y="921"/>
                  </a:lnTo>
                  <a:lnTo>
                    <a:pt x="508" y="921"/>
                  </a:lnTo>
                  <a:lnTo>
                    <a:pt x="508" y="895"/>
                  </a:lnTo>
                  <a:lnTo>
                    <a:pt x="499" y="895"/>
                  </a:lnTo>
                  <a:lnTo>
                    <a:pt x="499" y="864"/>
                  </a:lnTo>
                  <a:lnTo>
                    <a:pt x="485" y="864"/>
                  </a:lnTo>
                  <a:lnTo>
                    <a:pt x="485" y="850"/>
                  </a:lnTo>
                  <a:lnTo>
                    <a:pt x="456" y="850"/>
                  </a:lnTo>
                  <a:lnTo>
                    <a:pt x="456" y="820"/>
                  </a:lnTo>
                  <a:lnTo>
                    <a:pt x="447" y="820"/>
                  </a:lnTo>
                  <a:lnTo>
                    <a:pt x="447" y="789"/>
                  </a:lnTo>
                  <a:lnTo>
                    <a:pt x="416" y="789"/>
                  </a:lnTo>
                  <a:lnTo>
                    <a:pt x="416" y="749"/>
                  </a:lnTo>
                  <a:lnTo>
                    <a:pt x="404" y="749"/>
                  </a:lnTo>
                  <a:lnTo>
                    <a:pt x="404" y="720"/>
                  </a:lnTo>
                  <a:lnTo>
                    <a:pt x="395" y="720"/>
                  </a:lnTo>
                  <a:lnTo>
                    <a:pt x="395" y="692"/>
                  </a:lnTo>
                  <a:lnTo>
                    <a:pt x="388" y="692"/>
                  </a:lnTo>
                  <a:lnTo>
                    <a:pt x="388" y="664"/>
                  </a:lnTo>
                  <a:lnTo>
                    <a:pt x="378" y="664"/>
                  </a:lnTo>
                  <a:lnTo>
                    <a:pt x="378" y="633"/>
                  </a:lnTo>
                  <a:lnTo>
                    <a:pt x="367" y="633"/>
                  </a:lnTo>
                  <a:lnTo>
                    <a:pt x="367" y="595"/>
                  </a:lnTo>
                  <a:lnTo>
                    <a:pt x="357" y="595"/>
                  </a:lnTo>
                  <a:lnTo>
                    <a:pt x="357" y="572"/>
                  </a:lnTo>
                  <a:lnTo>
                    <a:pt x="352" y="572"/>
                  </a:lnTo>
                  <a:lnTo>
                    <a:pt x="352" y="543"/>
                  </a:lnTo>
                  <a:lnTo>
                    <a:pt x="331" y="543"/>
                  </a:lnTo>
                  <a:lnTo>
                    <a:pt x="331" y="510"/>
                  </a:lnTo>
                  <a:lnTo>
                    <a:pt x="317" y="510"/>
                  </a:lnTo>
                  <a:lnTo>
                    <a:pt x="317" y="472"/>
                  </a:lnTo>
                  <a:lnTo>
                    <a:pt x="303" y="472"/>
                  </a:lnTo>
                  <a:lnTo>
                    <a:pt x="303" y="446"/>
                  </a:lnTo>
                  <a:lnTo>
                    <a:pt x="282" y="446"/>
                  </a:lnTo>
                  <a:lnTo>
                    <a:pt x="282" y="416"/>
                  </a:lnTo>
                  <a:lnTo>
                    <a:pt x="265" y="416"/>
                  </a:lnTo>
                  <a:lnTo>
                    <a:pt x="265" y="383"/>
                  </a:lnTo>
                  <a:lnTo>
                    <a:pt x="246" y="383"/>
                  </a:lnTo>
                  <a:lnTo>
                    <a:pt x="246" y="375"/>
                  </a:lnTo>
                  <a:lnTo>
                    <a:pt x="230" y="375"/>
                  </a:lnTo>
                  <a:lnTo>
                    <a:pt x="230" y="342"/>
                  </a:lnTo>
                  <a:lnTo>
                    <a:pt x="213" y="342"/>
                  </a:lnTo>
                  <a:lnTo>
                    <a:pt x="213" y="314"/>
                  </a:lnTo>
                  <a:lnTo>
                    <a:pt x="199" y="314"/>
                  </a:lnTo>
                  <a:lnTo>
                    <a:pt x="199" y="286"/>
                  </a:lnTo>
                  <a:lnTo>
                    <a:pt x="187" y="286"/>
                  </a:lnTo>
                  <a:lnTo>
                    <a:pt x="187" y="262"/>
                  </a:lnTo>
                  <a:lnTo>
                    <a:pt x="171" y="262"/>
                  </a:lnTo>
                  <a:lnTo>
                    <a:pt x="171" y="246"/>
                  </a:lnTo>
                  <a:lnTo>
                    <a:pt x="159" y="246"/>
                  </a:lnTo>
                  <a:lnTo>
                    <a:pt x="159" y="224"/>
                  </a:lnTo>
                  <a:lnTo>
                    <a:pt x="149" y="224"/>
                  </a:lnTo>
                  <a:lnTo>
                    <a:pt x="149" y="165"/>
                  </a:lnTo>
                  <a:lnTo>
                    <a:pt x="135" y="165"/>
                  </a:lnTo>
                  <a:lnTo>
                    <a:pt x="135" y="135"/>
                  </a:lnTo>
                  <a:lnTo>
                    <a:pt x="114" y="135"/>
                  </a:lnTo>
                  <a:lnTo>
                    <a:pt x="114" y="113"/>
                  </a:lnTo>
                  <a:lnTo>
                    <a:pt x="97" y="113"/>
                  </a:lnTo>
                  <a:lnTo>
                    <a:pt x="97" y="78"/>
                  </a:lnTo>
                  <a:lnTo>
                    <a:pt x="71" y="78"/>
                  </a:lnTo>
                  <a:lnTo>
                    <a:pt x="71" y="57"/>
                  </a:lnTo>
                  <a:lnTo>
                    <a:pt x="60" y="57"/>
                  </a:lnTo>
                  <a:lnTo>
                    <a:pt x="60" y="40"/>
                  </a:lnTo>
                  <a:lnTo>
                    <a:pt x="48" y="40"/>
                  </a:lnTo>
                  <a:lnTo>
                    <a:pt x="48" y="14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9" name="Freeform 33"/>
            <p:cNvSpPr>
              <a:spLocks/>
            </p:cNvSpPr>
            <p:nvPr/>
          </p:nvSpPr>
          <p:spPr bwMode="auto">
            <a:xfrm>
              <a:off x="5351856" y="1576687"/>
              <a:ext cx="3440250" cy="3358541"/>
            </a:xfrm>
            <a:custGeom>
              <a:avLst/>
              <a:gdLst>
                <a:gd name="T0" fmla="*/ 28770 w 3109"/>
                <a:gd name="T1" fmla="*/ 25873 h 2726"/>
                <a:gd name="T2" fmla="*/ 63073 w 3109"/>
                <a:gd name="T3" fmla="*/ 102259 h 2726"/>
                <a:gd name="T4" fmla="*/ 107335 w 3109"/>
                <a:gd name="T5" fmla="*/ 140453 h 2726"/>
                <a:gd name="T6" fmla="*/ 138318 w 3109"/>
                <a:gd name="T7" fmla="*/ 264889 h 2726"/>
                <a:gd name="T8" fmla="*/ 185900 w 3109"/>
                <a:gd name="T9" fmla="*/ 311706 h 2726"/>
                <a:gd name="T10" fmla="*/ 245653 w 3109"/>
                <a:gd name="T11" fmla="*/ 375772 h 2726"/>
                <a:gd name="T12" fmla="*/ 276636 w 3109"/>
                <a:gd name="T13" fmla="*/ 433678 h 2726"/>
                <a:gd name="T14" fmla="*/ 300980 w 3109"/>
                <a:gd name="T15" fmla="*/ 514993 h 2726"/>
                <a:gd name="T16" fmla="*/ 341923 w 3109"/>
                <a:gd name="T17" fmla="*/ 579059 h 2726"/>
                <a:gd name="T18" fmla="*/ 368480 w 3109"/>
                <a:gd name="T19" fmla="*/ 666534 h 2726"/>
                <a:gd name="T20" fmla="*/ 435979 w 3109"/>
                <a:gd name="T21" fmla="*/ 702263 h 2726"/>
                <a:gd name="T22" fmla="*/ 478028 w 3109"/>
                <a:gd name="T23" fmla="*/ 786042 h 2726"/>
                <a:gd name="T24" fmla="*/ 506798 w 3109"/>
                <a:gd name="T25" fmla="*/ 899389 h 2726"/>
                <a:gd name="T26" fmla="*/ 522289 w 3109"/>
                <a:gd name="T27" fmla="*/ 969615 h 2726"/>
                <a:gd name="T28" fmla="*/ 556592 w 3109"/>
                <a:gd name="T29" fmla="*/ 1025057 h 2726"/>
                <a:gd name="T30" fmla="*/ 575404 w 3109"/>
                <a:gd name="T31" fmla="*/ 1103908 h 2726"/>
                <a:gd name="T32" fmla="*/ 629624 w 3109"/>
                <a:gd name="T33" fmla="*/ 1202471 h 2726"/>
                <a:gd name="T34" fmla="*/ 650649 w 3109"/>
                <a:gd name="T35" fmla="*/ 1294874 h 2726"/>
                <a:gd name="T36" fmla="*/ 690484 w 3109"/>
                <a:gd name="T37" fmla="*/ 1347852 h 2726"/>
                <a:gd name="T38" fmla="*/ 721468 w 3109"/>
                <a:gd name="T39" fmla="*/ 1443951 h 2726"/>
                <a:gd name="T40" fmla="*/ 763516 w 3109"/>
                <a:gd name="T41" fmla="*/ 1504321 h 2726"/>
                <a:gd name="T42" fmla="*/ 786754 w 3109"/>
                <a:gd name="T43" fmla="*/ 1583171 h 2726"/>
                <a:gd name="T44" fmla="*/ 828803 w 3109"/>
                <a:gd name="T45" fmla="*/ 1623829 h 2726"/>
                <a:gd name="T46" fmla="*/ 861999 w 3109"/>
                <a:gd name="T47" fmla="*/ 1685431 h 2726"/>
                <a:gd name="T48" fmla="*/ 901835 w 3109"/>
                <a:gd name="T49" fmla="*/ 1734712 h 2726"/>
                <a:gd name="T50" fmla="*/ 925072 w 3109"/>
                <a:gd name="T51" fmla="*/ 1813563 h 2726"/>
                <a:gd name="T52" fmla="*/ 961588 w 3109"/>
                <a:gd name="T53" fmla="*/ 1883789 h 2726"/>
                <a:gd name="T54" fmla="*/ 988145 w 3109"/>
                <a:gd name="T55" fmla="*/ 1958943 h 2726"/>
                <a:gd name="T56" fmla="*/ 1034620 w 3109"/>
                <a:gd name="T57" fmla="*/ 2008225 h 2726"/>
                <a:gd name="T58" fmla="*/ 1066710 w 3109"/>
                <a:gd name="T59" fmla="*/ 2069827 h 2726"/>
                <a:gd name="T60" fmla="*/ 1128676 w 3109"/>
                <a:gd name="T61" fmla="*/ 2119109 h 2726"/>
                <a:gd name="T62" fmla="*/ 1174045 w 3109"/>
                <a:gd name="T63" fmla="*/ 2165926 h 2726"/>
                <a:gd name="T64" fmla="*/ 1239331 w 3109"/>
                <a:gd name="T65" fmla="*/ 2206583 h 2726"/>
                <a:gd name="T66" fmla="*/ 1268101 w 3109"/>
                <a:gd name="T67" fmla="*/ 2255865 h 2726"/>
                <a:gd name="T68" fmla="*/ 1312363 w 3109"/>
                <a:gd name="T69" fmla="*/ 2290362 h 2726"/>
                <a:gd name="T70" fmla="*/ 1335601 w 3109"/>
                <a:gd name="T71" fmla="*/ 2334716 h 2726"/>
                <a:gd name="T72" fmla="*/ 1385395 w 3109"/>
                <a:gd name="T73" fmla="*/ 2381533 h 2726"/>
                <a:gd name="T74" fmla="*/ 1424124 w 3109"/>
                <a:gd name="T75" fmla="*/ 2439439 h 2726"/>
                <a:gd name="T76" fmla="*/ 1492730 w 3109"/>
                <a:gd name="T77" fmla="*/ 2494881 h 2726"/>
                <a:gd name="T78" fmla="*/ 1518181 w 3109"/>
                <a:gd name="T79" fmla="*/ 2538003 h 2726"/>
                <a:gd name="T80" fmla="*/ 1567975 w 3109"/>
                <a:gd name="T81" fmla="*/ 2595909 h 2726"/>
                <a:gd name="T82" fmla="*/ 1633261 w 3109"/>
                <a:gd name="T83" fmla="*/ 2666135 h 2726"/>
                <a:gd name="T84" fmla="*/ 1698547 w 3109"/>
                <a:gd name="T85" fmla="*/ 2692008 h 2726"/>
                <a:gd name="T86" fmla="*/ 1753875 w 3109"/>
                <a:gd name="T87" fmla="*/ 2751146 h 2726"/>
                <a:gd name="T88" fmla="*/ 1811415 w 3109"/>
                <a:gd name="T89" fmla="*/ 2783179 h 2726"/>
                <a:gd name="T90" fmla="*/ 1855677 w 3109"/>
                <a:gd name="T91" fmla="*/ 2837388 h 2726"/>
                <a:gd name="T92" fmla="*/ 1978503 w 3109"/>
                <a:gd name="T93" fmla="*/ 2905150 h 2726"/>
                <a:gd name="T94" fmla="*/ 2091371 w 3109"/>
                <a:gd name="T95" fmla="*/ 2945808 h 2726"/>
                <a:gd name="T96" fmla="*/ 2161083 w 3109"/>
                <a:gd name="T97" fmla="*/ 2984001 h 2726"/>
                <a:gd name="T98" fmla="*/ 2235222 w 3109"/>
                <a:gd name="T99" fmla="*/ 3029586 h 2726"/>
                <a:gd name="T100" fmla="*/ 2362475 w 3109"/>
                <a:gd name="T101" fmla="*/ 3088724 h 2726"/>
                <a:gd name="T102" fmla="*/ 2386819 w 3109"/>
                <a:gd name="T103" fmla="*/ 3152790 h 2726"/>
                <a:gd name="T104" fmla="*/ 2611448 w 3109"/>
                <a:gd name="T105" fmla="*/ 3202072 h 2726"/>
                <a:gd name="T106" fmla="*/ 2734274 w 3109"/>
                <a:gd name="T107" fmla="*/ 3257514 h 2726"/>
                <a:gd name="T108" fmla="*/ 2997632 w 3109"/>
                <a:gd name="T109" fmla="*/ 3283387 h 2726"/>
                <a:gd name="T110" fmla="*/ 3050746 w 3109"/>
                <a:gd name="T111" fmla="*/ 3321580 h 2726"/>
                <a:gd name="T112" fmla="*/ 3440250 w 3109"/>
                <a:gd name="T113" fmla="*/ 3358541 h 2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09"/>
                <a:gd name="T172" fmla="*/ 0 h 2726"/>
                <a:gd name="T173" fmla="*/ 3109 w 3109"/>
                <a:gd name="T174" fmla="*/ 2726 h 2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09" h="2726">
                  <a:moveTo>
                    <a:pt x="0" y="0"/>
                  </a:moveTo>
                  <a:lnTo>
                    <a:pt x="0" y="14"/>
                  </a:lnTo>
                  <a:lnTo>
                    <a:pt x="12" y="14"/>
                  </a:lnTo>
                  <a:lnTo>
                    <a:pt x="12" y="21"/>
                  </a:lnTo>
                  <a:lnTo>
                    <a:pt x="26" y="21"/>
                  </a:lnTo>
                  <a:lnTo>
                    <a:pt x="26" y="45"/>
                  </a:lnTo>
                  <a:lnTo>
                    <a:pt x="38" y="45"/>
                  </a:lnTo>
                  <a:lnTo>
                    <a:pt x="38" y="69"/>
                  </a:lnTo>
                  <a:lnTo>
                    <a:pt x="57" y="69"/>
                  </a:lnTo>
                  <a:lnTo>
                    <a:pt x="57" y="83"/>
                  </a:lnTo>
                  <a:lnTo>
                    <a:pt x="68" y="83"/>
                  </a:lnTo>
                  <a:lnTo>
                    <a:pt x="68" y="97"/>
                  </a:lnTo>
                  <a:lnTo>
                    <a:pt x="80" y="97"/>
                  </a:lnTo>
                  <a:lnTo>
                    <a:pt x="80" y="114"/>
                  </a:lnTo>
                  <a:lnTo>
                    <a:pt x="97" y="114"/>
                  </a:lnTo>
                  <a:lnTo>
                    <a:pt x="97" y="135"/>
                  </a:lnTo>
                  <a:lnTo>
                    <a:pt x="113" y="135"/>
                  </a:lnTo>
                  <a:lnTo>
                    <a:pt x="113" y="168"/>
                  </a:lnTo>
                  <a:lnTo>
                    <a:pt x="125" y="168"/>
                  </a:lnTo>
                  <a:lnTo>
                    <a:pt x="125" y="215"/>
                  </a:lnTo>
                  <a:lnTo>
                    <a:pt x="139" y="215"/>
                  </a:lnTo>
                  <a:lnTo>
                    <a:pt x="139" y="232"/>
                  </a:lnTo>
                  <a:lnTo>
                    <a:pt x="146" y="232"/>
                  </a:lnTo>
                  <a:lnTo>
                    <a:pt x="146" y="253"/>
                  </a:lnTo>
                  <a:lnTo>
                    <a:pt x="168" y="253"/>
                  </a:lnTo>
                  <a:lnTo>
                    <a:pt x="168" y="267"/>
                  </a:lnTo>
                  <a:lnTo>
                    <a:pt x="191" y="267"/>
                  </a:lnTo>
                  <a:lnTo>
                    <a:pt x="191" y="293"/>
                  </a:lnTo>
                  <a:lnTo>
                    <a:pt x="222" y="293"/>
                  </a:lnTo>
                  <a:lnTo>
                    <a:pt x="222" y="305"/>
                  </a:lnTo>
                  <a:lnTo>
                    <a:pt x="231" y="305"/>
                  </a:lnTo>
                  <a:lnTo>
                    <a:pt x="231" y="338"/>
                  </a:lnTo>
                  <a:lnTo>
                    <a:pt x="243" y="338"/>
                  </a:lnTo>
                  <a:lnTo>
                    <a:pt x="243" y="352"/>
                  </a:lnTo>
                  <a:lnTo>
                    <a:pt x="250" y="352"/>
                  </a:lnTo>
                  <a:lnTo>
                    <a:pt x="250" y="392"/>
                  </a:lnTo>
                  <a:lnTo>
                    <a:pt x="262" y="392"/>
                  </a:lnTo>
                  <a:lnTo>
                    <a:pt x="262" y="404"/>
                  </a:lnTo>
                  <a:lnTo>
                    <a:pt x="272" y="404"/>
                  </a:lnTo>
                  <a:lnTo>
                    <a:pt x="272" y="418"/>
                  </a:lnTo>
                  <a:lnTo>
                    <a:pt x="279" y="418"/>
                  </a:lnTo>
                  <a:lnTo>
                    <a:pt x="279" y="430"/>
                  </a:lnTo>
                  <a:lnTo>
                    <a:pt x="293" y="430"/>
                  </a:lnTo>
                  <a:lnTo>
                    <a:pt x="293" y="470"/>
                  </a:lnTo>
                  <a:lnTo>
                    <a:pt x="309" y="470"/>
                  </a:lnTo>
                  <a:lnTo>
                    <a:pt x="309" y="503"/>
                  </a:lnTo>
                  <a:lnTo>
                    <a:pt x="324" y="503"/>
                  </a:lnTo>
                  <a:lnTo>
                    <a:pt x="324" y="515"/>
                  </a:lnTo>
                  <a:lnTo>
                    <a:pt x="333" y="515"/>
                  </a:lnTo>
                  <a:lnTo>
                    <a:pt x="333" y="541"/>
                  </a:lnTo>
                  <a:lnTo>
                    <a:pt x="345" y="541"/>
                  </a:lnTo>
                  <a:lnTo>
                    <a:pt x="345" y="555"/>
                  </a:lnTo>
                  <a:lnTo>
                    <a:pt x="359" y="555"/>
                  </a:lnTo>
                  <a:lnTo>
                    <a:pt x="359" y="570"/>
                  </a:lnTo>
                  <a:lnTo>
                    <a:pt x="394" y="570"/>
                  </a:lnTo>
                  <a:lnTo>
                    <a:pt x="394" y="593"/>
                  </a:lnTo>
                  <a:lnTo>
                    <a:pt x="418" y="593"/>
                  </a:lnTo>
                  <a:lnTo>
                    <a:pt x="418" y="619"/>
                  </a:lnTo>
                  <a:lnTo>
                    <a:pt x="432" y="619"/>
                  </a:lnTo>
                  <a:lnTo>
                    <a:pt x="432" y="638"/>
                  </a:lnTo>
                  <a:lnTo>
                    <a:pt x="439" y="638"/>
                  </a:lnTo>
                  <a:lnTo>
                    <a:pt x="439" y="657"/>
                  </a:lnTo>
                  <a:lnTo>
                    <a:pt x="446" y="657"/>
                  </a:lnTo>
                  <a:lnTo>
                    <a:pt x="446" y="730"/>
                  </a:lnTo>
                  <a:lnTo>
                    <a:pt x="458" y="730"/>
                  </a:lnTo>
                  <a:lnTo>
                    <a:pt x="458" y="747"/>
                  </a:lnTo>
                  <a:lnTo>
                    <a:pt x="465" y="747"/>
                  </a:lnTo>
                  <a:lnTo>
                    <a:pt x="465" y="777"/>
                  </a:lnTo>
                  <a:lnTo>
                    <a:pt x="472" y="777"/>
                  </a:lnTo>
                  <a:lnTo>
                    <a:pt x="472" y="787"/>
                  </a:lnTo>
                  <a:lnTo>
                    <a:pt x="482" y="787"/>
                  </a:lnTo>
                  <a:lnTo>
                    <a:pt x="482" y="801"/>
                  </a:lnTo>
                  <a:lnTo>
                    <a:pt x="494" y="801"/>
                  </a:lnTo>
                  <a:lnTo>
                    <a:pt x="494" y="832"/>
                  </a:lnTo>
                  <a:lnTo>
                    <a:pt x="503" y="832"/>
                  </a:lnTo>
                  <a:lnTo>
                    <a:pt x="503" y="860"/>
                  </a:lnTo>
                  <a:lnTo>
                    <a:pt x="513" y="860"/>
                  </a:lnTo>
                  <a:lnTo>
                    <a:pt x="513" y="881"/>
                  </a:lnTo>
                  <a:lnTo>
                    <a:pt x="520" y="881"/>
                  </a:lnTo>
                  <a:lnTo>
                    <a:pt x="520" y="896"/>
                  </a:lnTo>
                  <a:lnTo>
                    <a:pt x="539" y="896"/>
                  </a:lnTo>
                  <a:lnTo>
                    <a:pt x="539" y="952"/>
                  </a:lnTo>
                  <a:lnTo>
                    <a:pt x="557" y="952"/>
                  </a:lnTo>
                  <a:lnTo>
                    <a:pt x="557" y="976"/>
                  </a:lnTo>
                  <a:lnTo>
                    <a:pt x="569" y="976"/>
                  </a:lnTo>
                  <a:lnTo>
                    <a:pt x="569" y="990"/>
                  </a:lnTo>
                  <a:lnTo>
                    <a:pt x="579" y="990"/>
                  </a:lnTo>
                  <a:lnTo>
                    <a:pt x="579" y="1009"/>
                  </a:lnTo>
                  <a:lnTo>
                    <a:pt x="588" y="1009"/>
                  </a:lnTo>
                  <a:lnTo>
                    <a:pt x="588" y="1051"/>
                  </a:lnTo>
                  <a:lnTo>
                    <a:pt x="600" y="1051"/>
                  </a:lnTo>
                  <a:lnTo>
                    <a:pt x="600" y="1070"/>
                  </a:lnTo>
                  <a:lnTo>
                    <a:pt x="614" y="1070"/>
                  </a:lnTo>
                  <a:lnTo>
                    <a:pt x="614" y="1094"/>
                  </a:lnTo>
                  <a:lnTo>
                    <a:pt x="624" y="1094"/>
                  </a:lnTo>
                  <a:lnTo>
                    <a:pt x="624" y="1113"/>
                  </a:lnTo>
                  <a:lnTo>
                    <a:pt x="633" y="1113"/>
                  </a:lnTo>
                  <a:lnTo>
                    <a:pt x="633" y="1151"/>
                  </a:lnTo>
                  <a:lnTo>
                    <a:pt x="652" y="1151"/>
                  </a:lnTo>
                  <a:lnTo>
                    <a:pt x="652" y="1172"/>
                  </a:lnTo>
                  <a:lnTo>
                    <a:pt x="664" y="1172"/>
                  </a:lnTo>
                  <a:lnTo>
                    <a:pt x="664" y="1200"/>
                  </a:lnTo>
                  <a:lnTo>
                    <a:pt x="671" y="1200"/>
                  </a:lnTo>
                  <a:lnTo>
                    <a:pt x="671" y="1221"/>
                  </a:lnTo>
                  <a:lnTo>
                    <a:pt x="690" y="1221"/>
                  </a:lnTo>
                  <a:lnTo>
                    <a:pt x="690" y="1236"/>
                  </a:lnTo>
                  <a:lnTo>
                    <a:pt x="704" y="1236"/>
                  </a:lnTo>
                  <a:lnTo>
                    <a:pt x="704" y="1255"/>
                  </a:lnTo>
                  <a:lnTo>
                    <a:pt x="711" y="1255"/>
                  </a:lnTo>
                  <a:lnTo>
                    <a:pt x="711" y="1285"/>
                  </a:lnTo>
                  <a:lnTo>
                    <a:pt x="728" y="1285"/>
                  </a:lnTo>
                  <a:lnTo>
                    <a:pt x="728" y="1309"/>
                  </a:lnTo>
                  <a:lnTo>
                    <a:pt x="739" y="1309"/>
                  </a:lnTo>
                  <a:lnTo>
                    <a:pt x="739" y="1318"/>
                  </a:lnTo>
                  <a:lnTo>
                    <a:pt x="749" y="1318"/>
                  </a:lnTo>
                  <a:lnTo>
                    <a:pt x="749" y="1333"/>
                  </a:lnTo>
                  <a:lnTo>
                    <a:pt x="768" y="1333"/>
                  </a:lnTo>
                  <a:lnTo>
                    <a:pt x="768" y="1344"/>
                  </a:lnTo>
                  <a:lnTo>
                    <a:pt x="779" y="1344"/>
                  </a:lnTo>
                  <a:lnTo>
                    <a:pt x="779" y="1368"/>
                  </a:lnTo>
                  <a:lnTo>
                    <a:pt x="798" y="1368"/>
                  </a:lnTo>
                  <a:lnTo>
                    <a:pt x="798" y="1387"/>
                  </a:lnTo>
                  <a:lnTo>
                    <a:pt x="805" y="1387"/>
                  </a:lnTo>
                  <a:lnTo>
                    <a:pt x="805" y="1408"/>
                  </a:lnTo>
                  <a:lnTo>
                    <a:pt x="815" y="1408"/>
                  </a:lnTo>
                  <a:lnTo>
                    <a:pt x="815" y="1434"/>
                  </a:lnTo>
                  <a:lnTo>
                    <a:pt x="824" y="1434"/>
                  </a:lnTo>
                  <a:lnTo>
                    <a:pt x="824" y="1455"/>
                  </a:lnTo>
                  <a:lnTo>
                    <a:pt x="836" y="1455"/>
                  </a:lnTo>
                  <a:lnTo>
                    <a:pt x="836" y="1472"/>
                  </a:lnTo>
                  <a:lnTo>
                    <a:pt x="846" y="1472"/>
                  </a:lnTo>
                  <a:lnTo>
                    <a:pt x="846" y="1500"/>
                  </a:lnTo>
                  <a:lnTo>
                    <a:pt x="855" y="1500"/>
                  </a:lnTo>
                  <a:lnTo>
                    <a:pt x="855" y="1529"/>
                  </a:lnTo>
                  <a:lnTo>
                    <a:pt x="869" y="1529"/>
                  </a:lnTo>
                  <a:lnTo>
                    <a:pt x="869" y="1547"/>
                  </a:lnTo>
                  <a:lnTo>
                    <a:pt x="886" y="1547"/>
                  </a:lnTo>
                  <a:lnTo>
                    <a:pt x="886" y="1571"/>
                  </a:lnTo>
                  <a:lnTo>
                    <a:pt x="893" y="1571"/>
                  </a:lnTo>
                  <a:lnTo>
                    <a:pt x="893" y="1590"/>
                  </a:lnTo>
                  <a:lnTo>
                    <a:pt x="909" y="1590"/>
                  </a:lnTo>
                  <a:lnTo>
                    <a:pt x="909" y="1616"/>
                  </a:lnTo>
                  <a:lnTo>
                    <a:pt x="919" y="1616"/>
                  </a:lnTo>
                  <a:lnTo>
                    <a:pt x="919" y="1630"/>
                  </a:lnTo>
                  <a:lnTo>
                    <a:pt x="935" y="1630"/>
                  </a:lnTo>
                  <a:lnTo>
                    <a:pt x="935" y="1644"/>
                  </a:lnTo>
                  <a:lnTo>
                    <a:pt x="945" y="1644"/>
                  </a:lnTo>
                  <a:lnTo>
                    <a:pt x="945" y="1668"/>
                  </a:lnTo>
                  <a:lnTo>
                    <a:pt x="964" y="1668"/>
                  </a:lnTo>
                  <a:lnTo>
                    <a:pt x="964" y="1680"/>
                  </a:lnTo>
                  <a:lnTo>
                    <a:pt x="973" y="1680"/>
                  </a:lnTo>
                  <a:lnTo>
                    <a:pt x="973" y="1692"/>
                  </a:lnTo>
                  <a:lnTo>
                    <a:pt x="994" y="1692"/>
                  </a:lnTo>
                  <a:lnTo>
                    <a:pt x="994" y="1720"/>
                  </a:lnTo>
                  <a:lnTo>
                    <a:pt x="1020" y="1720"/>
                  </a:lnTo>
                  <a:lnTo>
                    <a:pt x="1020" y="1729"/>
                  </a:lnTo>
                  <a:lnTo>
                    <a:pt x="1042" y="1729"/>
                  </a:lnTo>
                  <a:lnTo>
                    <a:pt x="1042" y="1751"/>
                  </a:lnTo>
                  <a:lnTo>
                    <a:pt x="1061" y="1751"/>
                  </a:lnTo>
                  <a:lnTo>
                    <a:pt x="1061" y="1758"/>
                  </a:lnTo>
                  <a:lnTo>
                    <a:pt x="1098" y="1758"/>
                  </a:lnTo>
                  <a:lnTo>
                    <a:pt x="1098" y="1770"/>
                  </a:lnTo>
                  <a:lnTo>
                    <a:pt x="1110" y="1770"/>
                  </a:lnTo>
                  <a:lnTo>
                    <a:pt x="1110" y="1791"/>
                  </a:lnTo>
                  <a:lnTo>
                    <a:pt x="1120" y="1791"/>
                  </a:lnTo>
                  <a:lnTo>
                    <a:pt x="1120" y="1803"/>
                  </a:lnTo>
                  <a:lnTo>
                    <a:pt x="1139" y="1803"/>
                  </a:lnTo>
                  <a:lnTo>
                    <a:pt x="1139" y="1819"/>
                  </a:lnTo>
                  <a:lnTo>
                    <a:pt x="1146" y="1819"/>
                  </a:lnTo>
                  <a:lnTo>
                    <a:pt x="1146" y="1831"/>
                  </a:lnTo>
                  <a:lnTo>
                    <a:pt x="1165" y="1831"/>
                  </a:lnTo>
                  <a:lnTo>
                    <a:pt x="1165" y="1840"/>
                  </a:lnTo>
                  <a:lnTo>
                    <a:pt x="1174" y="1840"/>
                  </a:lnTo>
                  <a:lnTo>
                    <a:pt x="1174" y="1859"/>
                  </a:lnTo>
                  <a:lnTo>
                    <a:pt x="1186" y="1859"/>
                  </a:lnTo>
                  <a:lnTo>
                    <a:pt x="1186" y="1869"/>
                  </a:lnTo>
                  <a:lnTo>
                    <a:pt x="1200" y="1869"/>
                  </a:lnTo>
                  <a:lnTo>
                    <a:pt x="1200" y="1881"/>
                  </a:lnTo>
                  <a:lnTo>
                    <a:pt x="1207" y="1881"/>
                  </a:lnTo>
                  <a:lnTo>
                    <a:pt x="1207" y="1895"/>
                  </a:lnTo>
                  <a:lnTo>
                    <a:pt x="1231" y="1895"/>
                  </a:lnTo>
                  <a:lnTo>
                    <a:pt x="1231" y="1914"/>
                  </a:lnTo>
                  <a:lnTo>
                    <a:pt x="1238" y="1914"/>
                  </a:lnTo>
                  <a:lnTo>
                    <a:pt x="1238" y="1933"/>
                  </a:lnTo>
                  <a:lnTo>
                    <a:pt x="1252" y="1933"/>
                  </a:lnTo>
                  <a:lnTo>
                    <a:pt x="1252" y="1954"/>
                  </a:lnTo>
                  <a:lnTo>
                    <a:pt x="1261" y="1954"/>
                  </a:lnTo>
                  <a:lnTo>
                    <a:pt x="1261" y="1970"/>
                  </a:lnTo>
                  <a:lnTo>
                    <a:pt x="1287" y="1970"/>
                  </a:lnTo>
                  <a:lnTo>
                    <a:pt x="1287" y="1980"/>
                  </a:lnTo>
                  <a:lnTo>
                    <a:pt x="1320" y="1980"/>
                  </a:lnTo>
                  <a:lnTo>
                    <a:pt x="1320" y="2001"/>
                  </a:lnTo>
                  <a:lnTo>
                    <a:pt x="1327" y="2001"/>
                  </a:lnTo>
                  <a:lnTo>
                    <a:pt x="1327" y="2025"/>
                  </a:lnTo>
                  <a:lnTo>
                    <a:pt x="1349" y="2025"/>
                  </a:lnTo>
                  <a:lnTo>
                    <a:pt x="1349" y="2036"/>
                  </a:lnTo>
                  <a:lnTo>
                    <a:pt x="1356" y="2036"/>
                  </a:lnTo>
                  <a:lnTo>
                    <a:pt x="1356" y="2048"/>
                  </a:lnTo>
                  <a:lnTo>
                    <a:pt x="1372" y="2048"/>
                  </a:lnTo>
                  <a:lnTo>
                    <a:pt x="1372" y="2060"/>
                  </a:lnTo>
                  <a:lnTo>
                    <a:pt x="1389" y="2060"/>
                  </a:lnTo>
                  <a:lnTo>
                    <a:pt x="1389" y="2088"/>
                  </a:lnTo>
                  <a:lnTo>
                    <a:pt x="1401" y="2088"/>
                  </a:lnTo>
                  <a:lnTo>
                    <a:pt x="1401" y="2107"/>
                  </a:lnTo>
                  <a:lnTo>
                    <a:pt x="1417" y="2107"/>
                  </a:lnTo>
                  <a:lnTo>
                    <a:pt x="1417" y="2112"/>
                  </a:lnTo>
                  <a:lnTo>
                    <a:pt x="1446" y="2112"/>
                  </a:lnTo>
                  <a:lnTo>
                    <a:pt x="1446" y="2140"/>
                  </a:lnTo>
                  <a:lnTo>
                    <a:pt x="1476" y="2140"/>
                  </a:lnTo>
                  <a:lnTo>
                    <a:pt x="1476" y="2164"/>
                  </a:lnTo>
                  <a:lnTo>
                    <a:pt x="1512" y="2164"/>
                  </a:lnTo>
                  <a:lnTo>
                    <a:pt x="1512" y="2171"/>
                  </a:lnTo>
                  <a:lnTo>
                    <a:pt x="1524" y="2171"/>
                  </a:lnTo>
                  <a:lnTo>
                    <a:pt x="1524" y="2185"/>
                  </a:lnTo>
                  <a:lnTo>
                    <a:pt x="1535" y="2185"/>
                  </a:lnTo>
                  <a:lnTo>
                    <a:pt x="1535" y="2204"/>
                  </a:lnTo>
                  <a:lnTo>
                    <a:pt x="1545" y="2204"/>
                  </a:lnTo>
                  <a:lnTo>
                    <a:pt x="1545" y="2221"/>
                  </a:lnTo>
                  <a:lnTo>
                    <a:pt x="1585" y="2221"/>
                  </a:lnTo>
                  <a:lnTo>
                    <a:pt x="1585" y="2233"/>
                  </a:lnTo>
                  <a:lnTo>
                    <a:pt x="1592" y="2233"/>
                  </a:lnTo>
                  <a:lnTo>
                    <a:pt x="1592" y="2247"/>
                  </a:lnTo>
                  <a:lnTo>
                    <a:pt x="1604" y="2247"/>
                  </a:lnTo>
                  <a:lnTo>
                    <a:pt x="1604" y="2259"/>
                  </a:lnTo>
                  <a:lnTo>
                    <a:pt x="1637" y="2259"/>
                  </a:lnTo>
                  <a:lnTo>
                    <a:pt x="1637" y="2282"/>
                  </a:lnTo>
                  <a:lnTo>
                    <a:pt x="1642" y="2282"/>
                  </a:lnTo>
                  <a:lnTo>
                    <a:pt x="1642" y="2296"/>
                  </a:lnTo>
                  <a:lnTo>
                    <a:pt x="1677" y="2296"/>
                  </a:lnTo>
                  <a:lnTo>
                    <a:pt x="1677" y="2303"/>
                  </a:lnTo>
                  <a:lnTo>
                    <a:pt x="1746" y="2303"/>
                  </a:lnTo>
                  <a:lnTo>
                    <a:pt x="1746" y="2344"/>
                  </a:lnTo>
                  <a:lnTo>
                    <a:pt x="1774" y="2344"/>
                  </a:lnTo>
                  <a:lnTo>
                    <a:pt x="1774" y="2358"/>
                  </a:lnTo>
                  <a:lnTo>
                    <a:pt x="1788" y="2358"/>
                  </a:lnTo>
                  <a:lnTo>
                    <a:pt x="1788" y="2372"/>
                  </a:lnTo>
                  <a:lnTo>
                    <a:pt x="1857" y="2372"/>
                  </a:lnTo>
                  <a:lnTo>
                    <a:pt x="1857" y="2377"/>
                  </a:lnTo>
                  <a:lnTo>
                    <a:pt x="1890" y="2377"/>
                  </a:lnTo>
                  <a:lnTo>
                    <a:pt x="1890" y="2391"/>
                  </a:lnTo>
                  <a:lnTo>
                    <a:pt x="1913" y="2391"/>
                  </a:lnTo>
                  <a:lnTo>
                    <a:pt x="1913" y="2407"/>
                  </a:lnTo>
                  <a:lnTo>
                    <a:pt x="1923" y="2407"/>
                  </a:lnTo>
                  <a:lnTo>
                    <a:pt x="1923" y="2422"/>
                  </a:lnTo>
                  <a:lnTo>
                    <a:pt x="1953" y="2422"/>
                  </a:lnTo>
                  <a:lnTo>
                    <a:pt x="1953" y="2433"/>
                  </a:lnTo>
                  <a:lnTo>
                    <a:pt x="1975" y="2433"/>
                  </a:lnTo>
                  <a:lnTo>
                    <a:pt x="1975" y="2447"/>
                  </a:lnTo>
                  <a:lnTo>
                    <a:pt x="2020" y="2447"/>
                  </a:lnTo>
                  <a:lnTo>
                    <a:pt x="2020" y="2459"/>
                  </a:lnTo>
                  <a:lnTo>
                    <a:pt x="2038" y="2459"/>
                  </a:lnTo>
                  <a:lnTo>
                    <a:pt x="2038" y="2478"/>
                  </a:lnTo>
                  <a:lnTo>
                    <a:pt x="2060" y="2478"/>
                  </a:lnTo>
                  <a:lnTo>
                    <a:pt x="2060" y="2507"/>
                  </a:lnTo>
                  <a:lnTo>
                    <a:pt x="2135" y="2507"/>
                  </a:lnTo>
                  <a:lnTo>
                    <a:pt x="2135" y="2528"/>
                  </a:lnTo>
                  <a:lnTo>
                    <a:pt x="2145" y="2528"/>
                  </a:lnTo>
                  <a:lnTo>
                    <a:pt x="2145" y="2542"/>
                  </a:lnTo>
                  <a:lnTo>
                    <a:pt x="2157" y="2542"/>
                  </a:lnTo>
                  <a:lnTo>
                    <a:pt x="2157" y="2559"/>
                  </a:lnTo>
                  <a:lnTo>
                    <a:pt x="2265" y="2559"/>
                  </a:lnTo>
                  <a:lnTo>
                    <a:pt x="2265" y="2577"/>
                  </a:lnTo>
                  <a:lnTo>
                    <a:pt x="2284" y="2577"/>
                  </a:lnTo>
                  <a:lnTo>
                    <a:pt x="2284" y="2599"/>
                  </a:lnTo>
                  <a:lnTo>
                    <a:pt x="2360" y="2599"/>
                  </a:lnTo>
                  <a:lnTo>
                    <a:pt x="2360" y="2613"/>
                  </a:lnTo>
                  <a:lnTo>
                    <a:pt x="2424" y="2613"/>
                  </a:lnTo>
                  <a:lnTo>
                    <a:pt x="2424" y="2632"/>
                  </a:lnTo>
                  <a:lnTo>
                    <a:pt x="2471" y="2632"/>
                  </a:lnTo>
                  <a:lnTo>
                    <a:pt x="2471" y="2644"/>
                  </a:lnTo>
                  <a:lnTo>
                    <a:pt x="2579" y="2644"/>
                  </a:lnTo>
                  <a:lnTo>
                    <a:pt x="2579" y="2658"/>
                  </a:lnTo>
                  <a:lnTo>
                    <a:pt x="2627" y="2658"/>
                  </a:lnTo>
                  <a:lnTo>
                    <a:pt x="2627" y="2665"/>
                  </a:lnTo>
                  <a:lnTo>
                    <a:pt x="2709" y="2665"/>
                  </a:lnTo>
                  <a:lnTo>
                    <a:pt x="2709" y="2677"/>
                  </a:lnTo>
                  <a:lnTo>
                    <a:pt x="2745" y="2677"/>
                  </a:lnTo>
                  <a:lnTo>
                    <a:pt x="2745" y="2686"/>
                  </a:lnTo>
                  <a:lnTo>
                    <a:pt x="2757" y="2686"/>
                  </a:lnTo>
                  <a:lnTo>
                    <a:pt x="2757" y="2696"/>
                  </a:lnTo>
                  <a:lnTo>
                    <a:pt x="2856" y="2696"/>
                  </a:lnTo>
                  <a:lnTo>
                    <a:pt x="2856" y="2717"/>
                  </a:lnTo>
                  <a:lnTo>
                    <a:pt x="2905" y="2717"/>
                  </a:lnTo>
                  <a:lnTo>
                    <a:pt x="2905" y="2726"/>
                  </a:lnTo>
                  <a:lnTo>
                    <a:pt x="3109" y="2726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311" name="TextBox 7180"/>
          <p:cNvSpPr txBox="1">
            <a:spLocks noChangeArrowheads="1"/>
          </p:cNvSpPr>
          <p:nvPr/>
        </p:nvSpPr>
        <p:spPr bwMode="auto">
          <a:xfrm>
            <a:off x="4806950" y="1409700"/>
            <a:ext cx="482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1100"/>
              </a:spcAft>
            </a:pPr>
            <a:r>
              <a:rPr lang="en-GB" sz="1400" b="1"/>
              <a:t>100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90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80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70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60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50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40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30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20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10</a:t>
            </a:r>
          </a:p>
          <a:p>
            <a:pPr algn="r">
              <a:spcAft>
                <a:spcPts val="1100"/>
              </a:spcAft>
            </a:pPr>
            <a:r>
              <a:rPr lang="en-GB" sz="1400" b="1"/>
              <a:t>0</a:t>
            </a:r>
          </a:p>
        </p:txBody>
      </p:sp>
      <p:sp>
        <p:nvSpPr>
          <p:cNvPr id="53312" name="TextBox 7181"/>
          <p:cNvSpPr txBox="1">
            <a:spLocks noChangeArrowheads="1"/>
          </p:cNvSpPr>
          <p:nvPr/>
        </p:nvSpPr>
        <p:spPr bwMode="auto">
          <a:xfrm>
            <a:off x="4470400" y="5662613"/>
            <a:ext cx="45608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81050" algn="ctr"/>
                <a:tab pos="1358900" algn="ctr"/>
                <a:tab pos="1930400" algn="ctr"/>
                <a:tab pos="2508250" algn="ctr"/>
                <a:tab pos="3079750" algn="ctr"/>
                <a:tab pos="3657600" algn="ctr"/>
                <a:tab pos="4235450" algn="ctr"/>
              </a:tabLst>
            </a:pPr>
            <a:r>
              <a:rPr lang="en-GB" sz="1400"/>
              <a:t>GC80	456	315	175	94	40	18	8</a:t>
            </a:r>
            <a:br>
              <a:rPr lang="en-GB" sz="1400"/>
            </a:br>
            <a:r>
              <a:rPr lang="en-GB" sz="1400"/>
              <a:t>GC50	454	298	139	74	43	25	12</a:t>
            </a:r>
            <a:br>
              <a:rPr lang="en-GB" sz="1400"/>
            </a:br>
            <a:r>
              <a:rPr lang="en-GB" sz="1400"/>
              <a:t>GCb6	463	325	174	92	45	20	12</a:t>
            </a:r>
          </a:p>
        </p:txBody>
      </p:sp>
      <p:sp>
        <p:nvSpPr>
          <p:cNvPr id="53313" name="TextBox 7182"/>
          <p:cNvSpPr txBox="1">
            <a:spLocks noChangeArrowheads="1"/>
          </p:cNvSpPr>
          <p:nvPr/>
        </p:nvSpPr>
        <p:spPr bwMode="auto">
          <a:xfrm>
            <a:off x="6240463" y="5407025"/>
            <a:ext cx="1414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Time (months)</a:t>
            </a:r>
          </a:p>
        </p:txBody>
      </p:sp>
      <p:sp>
        <p:nvSpPr>
          <p:cNvPr id="53314" name="TextBox 7183"/>
          <p:cNvSpPr txBox="1">
            <a:spLocks noChangeArrowheads="1"/>
          </p:cNvSpPr>
          <p:nvPr/>
        </p:nvSpPr>
        <p:spPr bwMode="auto">
          <a:xfrm>
            <a:off x="5197475" y="5164138"/>
            <a:ext cx="3825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36550" algn="ctr"/>
                <a:tab pos="625475" algn="ctr"/>
                <a:tab pos="908050" algn="ctr"/>
                <a:tab pos="1200150" algn="ctr"/>
                <a:tab pos="1485900" algn="ctr"/>
                <a:tab pos="1774825" algn="ctr"/>
                <a:tab pos="2060575" algn="ctr"/>
                <a:tab pos="2352675" algn="ctr"/>
                <a:tab pos="2638425" algn="ctr"/>
                <a:tab pos="2930525" algn="ctr"/>
                <a:tab pos="3216275" algn="ctr"/>
                <a:tab pos="3508375" algn="ctr"/>
              </a:tabLst>
            </a:pPr>
            <a:r>
              <a:rPr lang="en-GB" sz="1400" b="1"/>
              <a:t>0	3	6	9	12	15	18	21	24	27	30	33	36</a:t>
            </a:r>
          </a:p>
        </p:txBody>
      </p:sp>
      <p:sp>
        <p:nvSpPr>
          <p:cNvPr id="53315" name="TextBox 7184"/>
          <p:cNvSpPr txBox="1">
            <a:spLocks noChangeArrowheads="1"/>
          </p:cNvSpPr>
          <p:nvPr/>
        </p:nvSpPr>
        <p:spPr bwMode="auto">
          <a:xfrm rot="-5400000">
            <a:off x="4211638" y="3255963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% surviving</a:t>
            </a:r>
          </a:p>
        </p:txBody>
      </p:sp>
      <p:sp>
        <p:nvSpPr>
          <p:cNvPr id="53316" name="Rectangle 7186"/>
          <p:cNvSpPr>
            <a:spLocks noChangeArrowheads="1"/>
          </p:cNvSpPr>
          <p:nvPr/>
        </p:nvSpPr>
        <p:spPr bwMode="auto">
          <a:xfrm>
            <a:off x="5341938" y="3949700"/>
            <a:ext cx="2286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342900" algn="l"/>
              </a:tabLst>
            </a:pPr>
            <a:r>
              <a:rPr lang="en-GB" sz="1400" b="1" dirty="0">
                <a:solidFill>
                  <a:srgbClr val="FFFFFF"/>
                </a:solidFill>
              </a:rPr>
              <a:t>Log-rank </a:t>
            </a:r>
            <a:br>
              <a:rPr lang="en-GB" sz="1400" b="1" dirty="0">
                <a:solidFill>
                  <a:srgbClr val="FFFFFF"/>
                </a:solidFill>
              </a:rPr>
            </a:br>
            <a:r>
              <a:rPr lang="en-GB" sz="1400" b="1" dirty="0">
                <a:solidFill>
                  <a:srgbClr val="FFFFFF"/>
                </a:solidFill>
              </a:rPr>
              <a:t>p value =0.09</a:t>
            </a:r>
          </a:p>
          <a:p>
            <a:pPr>
              <a:spcAft>
                <a:spcPts val="600"/>
              </a:spcAft>
              <a:tabLst>
                <a:tab pos="342900" algn="l"/>
              </a:tabLst>
            </a:pPr>
            <a:r>
              <a:rPr lang="en-GB" sz="1400" b="1" dirty="0">
                <a:solidFill>
                  <a:srgbClr val="FFFFFF"/>
                </a:solidFill>
              </a:rPr>
              <a:t>1236 deaths</a:t>
            </a:r>
          </a:p>
          <a:p>
            <a:pPr>
              <a:spcAft>
                <a:spcPts val="600"/>
              </a:spcAft>
              <a:tabLst>
                <a:tab pos="342900" algn="l"/>
              </a:tabLst>
            </a:pPr>
            <a:r>
              <a:rPr lang="en-GB" sz="1400" b="1" dirty="0">
                <a:solidFill>
                  <a:srgbClr val="FFFFFF"/>
                </a:solidFill>
              </a:rPr>
              <a:t>Median FU: 22 months</a:t>
            </a:r>
          </a:p>
        </p:txBody>
      </p:sp>
      <p:grpSp>
        <p:nvGrpSpPr>
          <p:cNvPr id="53317" name="Group 7191"/>
          <p:cNvGrpSpPr>
            <a:grpSpLocks/>
          </p:cNvGrpSpPr>
          <p:nvPr/>
        </p:nvGrpSpPr>
        <p:grpSpPr bwMode="auto">
          <a:xfrm>
            <a:off x="6276975" y="1447800"/>
            <a:ext cx="2859088" cy="1754188"/>
            <a:chOff x="6276775" y="1447800"/>
            <a:chExt cx="2860078" cy="1754326"/>
          </a:xfrm>
        </p:grpSpPr>
        <p:sp>
          <p:nvSpPr>
            <p:cNvPr id="53318" name="TextBox 7185"/>
            <p:cNvSpPr txBox="1">
              <a:spLocks noChangeArrowheads="1"/>
            </p:cNvSpPr>
            <p:nvPr/>
          </p:nvSpPr>
          <p:spPr bwMode="auto">
            <a:xfrm>
              <a:off x="6276775" y="1447800"/>
              <a:ext cx="286007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	GC80</a:t>
              </a:r>
              <a:br>
                <a:rPr lang="en-GB" sz="1400" b="1"/>
              </a:br>
              <a:r>
                <a:rPr lang="en-GB" sz="1400" b="1"/>
                <a:t>	</a:t>
              </a:r>
              <a:r>
                <a:rPr lang="en-GB" sz="1400" b="1">
                  <a:latin typeface="Arial Narrow" pitchFamily="34" charset="0"/>
                </a:rPr>
                <a:t>(Median survival = 9.5 (8.4–10.2)</a:t>
              </a:r>
            </a:p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	GC50</a:t>
              </a:r>
              <a:br>
                <a:rPr lang="en-GB" sz="1400" b="1"/>
              </a:br>
              <a:r>
                <a:rPr lang="en-GB" sz="1400" b="1"/>
                <a:t>	</a:t>
              </a:r>
              <a:r>
                <a:rPr lang="en-GB" sz="1400" b="1">
                  <a:latin typeface="Arial Narrow" pitchFamily="34" charset="0"/>
                </a:rPr>
                <a:t>(Median survival = 8.2 (7.4–8.7)</a:t>
              </a:r>
              <a:endParaRPr lang="en-GB" sz="1400" b="1"/>
            </a:p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	GCb6</a:t>
              </a:r>
              <a:br>
                <a:rPr lang="en-GB" sz="1400" b="1"/>
              </a:br>
              <a:r>
                <a:rPr lang="en-GB" sz="1400" b="1"/>
                <a:t>	</a:t>
              </a:r>
              <a:r>
                <a:rPr lang="en-GB" sz="1400" b="1">
                  <a:latin typeface="Arial Narrow" pitchFamily="34" charset="0"/>
                </a:rPr>
                <a:t>(Median survival = 10.0 (9.2–10.8)</a:t>
              </a:r>
              <a:br>
                <a:rPr lang="en-GB" sz="1400" b="1">
                  <a:latin typeface="Arial Narrow" pitchFamily="34" charset="0"/>
                </a:rPr>
              </a:br>
              <a:endParaRPr lang="en-GB" sz="1400" b="1"/>
            </a:p>
          </p:txBody>
        </p:sp>
        <p:cxnSp>
          <p:nvCxnSpPr>
            <p:cNvPr id="7189" name="Straight Connector 7188"/>
            <p:cNvCxnSpPr/>
            <p:nvPr/>
          </p:nvCxnSpPr>
          <p:spPr>
            <a:xfrm>
              <a:off x="6353001" y="1601800"/>
              <a:ext cx="27632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353001" y="2097139"/>
              <a:ext cx="27632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353001" y="2611530"/>
              <a:ext cx="276321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Toxicity during treatment: </a:t>
            </a:r>
            <a:br>
              <a:rPr lang="en-GB"/>
            </a:br>
            <a:r>
              <a:rPr lang="en-GB"/>
              <a:t>Number of cycles Grade 3/4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54275" name="Content Placeholder 5"/>
          <p:cNvSpPr>
            <a:spLocks noGrp="1"/>
          </p:cNvSpPr>
          <p:nvPr>
            <p:ph sz="quarter" idx="11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Ferry et al. J Thorac Oncol 6: 2011 (suppl; abstr O01.03)</a:t>
            </a:r>
          </a:p>
        </p:txBody>
      </p:sp>
      <p:graphicFrame>
        <p:nvGraphicFramePr>
          <p:cNvPr id="9" name="Group 192"/>
          <p:cNvGraphicFramePr>
            <a:graphicFrameLocks noGrp="1"/>
          </p:cNvGraphicFramePr>
          <p:nvPr/>
        </p:nvGraphicFramePr>
        <p:xfrm>
          <a:off x="228600" y="1447800"/>
          <a:ext cx="4220655" cy="495300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GC80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(1395)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GC50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(1447)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GCb6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(1442)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Nausea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Vomiting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Constipation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Diarrhoea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Stomatitis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Skin Rash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Alopecia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Dyspnoea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Cough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roup 192"/>
          <p:cNvGraphicFramePr>
            <a:graphicFrameLocks noGrp="1"/>
          </p:cNvGraphicFramePr>
          <p:nvPr/>
        </p:nvGraphicFramePr>
        <p:xfrm>
          <a:off x="4572000" y="1447800"/>
          <a:ext cx="4220655" cy="49530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GC80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(1395)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GC50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(1447)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GCb6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(1442)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Neuropathy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Anaemia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Neutropenia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74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226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Thrombocytopenia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9.9%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Myalgia/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athralgia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Fatigue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47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Fever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Hearing loss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Tinnitus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200"/>
              <a:t>In combination with gemcitabine, carboplatin AUC 6 is non inferior to cisplatin 80 mg/m</a:t>
            </a:r>
            <a:r>
              <a:rPr lang="en-GB" sz="2200" baseline="30000"/>
              <a:t>2</a:t>
            </a:r>
            <a:r>
              <a:rPr lang="en-GB" sz="2200"/>
              <a:t> for the treatment of patients with advanced NSCLC</a:t>
            </a:r>
          </a:p>
          <a:p>
            <a:pPr eaLnBrk="1" hangingPunct="1"/>
            <a:r>
              <a:rPr lang="en-GB" sz="2200"/>
              <a:t>There was a trend towards inferior survival with cisplatin 50 mg/m</a:t>
            </a:r>
            <a:r>
              <a:rPr lang="en-GB" sz="2200" baseline="30000"/>
              <a:t>2</a:t>
            </a:r>
            <a:r>
              <a:rPr lang="en-GB" sz="2200"/>
              <a:t> versus cisplatin 80 mg/m</a:t>
            </a:r>
            <a:r>
              <a:rPr lang="en-GB" sz="2200" baseline="30000"/>
              <a:t>2</a:t>
            </a:r>
          </a:p>
          <a:p>
            <a:pPr eaLnBrk="1" hangingPunct="1"/>
            <a:r>
              <a:rPr lang="en-GB" sz="2200"/>
              <a:t>Carboplatin AUC 6 can be used instead of cisplatin 80 mg/m</a:t>
            </a:r>
            <a:r>
              <a:rPr lang="en-GB" sz="2200" baseline="30000"/>
              <a:t>2</a:t>
            </a:r>
            <a:r>
              <a:rPr lang="en-GB" sz="2200"/>
              <a:t> in combination with gemcitabine for the treatment of advanced NSCLC without any loss of efficacy</a:t>
            </a:r>
          </a:p>
          <a:p>
            <a:pPr eaLnBrk="1" hangingPunct="1"/>
            <a:endParaRPr lang="en-GB" sz="2200"/>
          </a:p>
        </p:txBody>
      </p:sp>
      <p:sp>
        <p:nvSpPr>
          <p:cNvPr id="55299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Ferry et al. J Thorac Oncol 6: 2011 (suppl; abstr O01.03)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55300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r>
              <a:rPr lang="en-GB"/>
              <a:t>Funding: CRUK and an educational grant from Eli Lilly &amp; Co.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5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pPr eaLnBrk="1" hangingPunct="1"/>
            <a:r>
              <a:rPr lang="en-GB"/>
              <a:t>#O01.06: Epidermal growth factor receptor (EGFR) expression as a predictor of survival for first-line chemotherapy plus cetuximab in FLEX study patients with advanced non-small cell lung cancer (NSCLC)</a:t>
            </a:r>
          </a:p>
        </p:txBody>
      </p:sp>
      <p:sp>
        <p:nvSpPr>
          <p:cNvPr id="56322" name="Subtitle 6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pPr eaLnBrk="1" hangingPunct="1"/>
            <a:r>
              <a:rPr lang="en-GB"/>
              <a:t>R Pirker et al</a:t>
            </a:r>
          </a:p>
          <a:p>
            <a:pPr eaLnBrk="1" hangingPunct="1"/>
            <a:r>
              <a:rPr lang="en-GB"/>
              <a:t>Medical University of Vienna, Vienna, Austria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Study design</a:t>
            </a:r>
          </a:p>
        </p:txBody>
      </p:sp>
      <p:sp>
        <p:nvSpPr>
          <p:cNvPr id="57346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Pirker et al.  J Thorac Oncol 6: 2011 (suppl; abstr O01.06)</a:t>
            </a:r>
          </a:p>
          <a:p>
            <a:pPr eaLnBrk="1" hangingPunct="1"/>
            <a:r>
              <a:rPr lang="en-GB"/>
              <a:t>. </a:t>
            </a:r>
          </a:p>
        </p:txBody>
      </p:sp>
      <p:sp>
        <p:nvSpPr>
          <p:cNvPr id="57347" name="Content Placeholder 7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57348" name="Content Placeholder 9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4556125"/>
          </a:xfrm>
        </p:spPr>
        <p:txBody>
          <a:bodyPr/>
          <a:lstStyle/>
          <a:p>
            <a:pPr eaLnBrk="1" hangingPunct="1"/>
            <a:r>
              <a:rPr lang="en-GB" sz="1500"/>
              <a:t>FLEX demonstrated that the addition of cetuximab to first-line chemotherapy increased OS in patients with EGFR-expressing advanced NSCLC</a:t>
            </a:r>
          </a:p>
          <a:p>
            <a:pPr eaLnBrk="1" hangingPunct="1"/>
            <a:r>
              <a:rPr lang="en-GB" sz="1500"/>
              <a:t>Based on response rate, an IHC threshold score of 200 was identified as a discriminator for clinical benefit from cetuximab + chemotherapy</a:t>
            </a:r>
          </a:p>
          <a:p>
            <a:pPr eaLnBrk="1" hangingPunct="1"/>
            <a:r>
              <a:rPr lang="en-GB" sz="1500"/>
              <a:t>Flex patients were grouped into high (IHC ≥200) and low (IHC &lt;200) EGFR expression groups </a:t>
            </a:r>
          </a:p>
          <a:p>
            <a:pPr eaLnBrk="1" hangingPunct="1"/>
            <a:endParaRPr lang="en-GB" sz="1500"/>
          </a:p>
        </p:txBody>
      </p:sp>
      <p:graphicFrame>
        <p:nvGraphicFramePr>
          <p:cNvPr id="7" name="Group 192"/>
          <p:cNvGraphicFramePr>
            <a:graphicFrameLocks noGrp="1"/>
          </p:cNvGraphicFramePr>
          <p:nvPr/>
        </p:nvGraphicFramePr>
        <p:xfrm>
          <a:off x="228600" y="2852738"/>
          <a:ext cx="8663880" cy="3528391"/>
        </p:xfrm>
        <a:graphic>
          <a:graphicData uri="http://schemas.openxmlformats.org/drawingml/2006/table">
            <a:tbl>
              <a:tblPr/>
              <a:tblGrid>
                <a:gridCol w="153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EGFR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EGFR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cetuximab</a:t>
                      </a: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n=377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CT</a:t>
                      </a: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n=399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+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cetuximab</a:t>
                      </a: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n=178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CT</a:t>
                      </a:r>
                      <a:b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n=167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Age, years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Sex, %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Male/female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67/33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70/30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72/28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74/26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889"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Ethnic origin, %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White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Asian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ECOG PS, %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0/1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Tumour stage*, %</a:t>
                      </a: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IIIB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Stage IV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Histology, %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Adenocarcinoma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Squamous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-cell carcinoma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43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Smoking status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F507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Never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Current/former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b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5075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efficacy: predictive value of high EGFR for OS with chemotherapy (CT) + cetuximab </a:t>
            </a:r>
          </a:p>
        </p:txBody>
      </p:sp>
      <p:sp>
        <p:nvSpPr>
          <p:cNvPr id="58370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58371" name="Content Placeholder 5"/>
          <p:cNvSpPr>
            <a:spLocks noGrp="1"/>
          </p:cNvSpPr>
          <p:nvPr>
            <p:ph sz="quarter" idx="11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Pirker et al.  J Thorac Oncol 6: 2011 (suppl; abstr O01.06)</a:t>
            </a:r>
          </a:p>
          <a:p>
            <a:pPr eaLnBrk="1" hangingPunct="1"/>
            <a:endParaRPr lang="en-GB"/>
          </a:p>
        </p:txBody>
      </p:sp>
      <p:grpSp>
        <p:nvGrpSpPr>
          <p:cNvPr id="58372" name="Group 2068"/>
          <p:cNvGrpSpPr>
            <a:grpSpLocks/>
          </p:cNvGrpSpPr>
          <p:nvPr/>
        </p:nvGrpSpPr>
        <p:grpSpPr bwMode="auto">
          <a:xfrm>
            <a:off x="5248275" y="1651000"/>
            <a:ext cx="3624263" cy="3887788"/>
            <a:chOff x="4996753" y="1697038"/>
            <a:chExt cx="3624557" cy="3887787"/>
          </a:xfrm>
        </p:grpSpPr>
        <p:sp>
          <p:nvSpPr>
            <p:cNvPr id="58415" name="Freeform 6"/>
            <p:cNvSpPr>
              <a:spLocks/>
            </p:cNvSpPr>
            <p:nvPr/>
          </p:nvSpPr>
          <p:spPr bwMode="auto">
            <a:xfrm>
              <a:off x="5095197" y="1697038"/>
              <a:ext cx="3526113" cy="3779837"/>
            </a:xfrm>
            <a:custGeom>
              <a:avLst/>
              <a:gdLst>
                <a:gd name="T0" fmla="*/ 0 w 2426"/>
                <a:gd name="T1" fmla="*/ 0 h 2381"/>
                <a:gd name="T2" fmla="*/ 0 w 2426"/>
                <a:gd name="T3" fmla="*/ 3779837 h 2381"/>
                <a:gd name="T4" fmla="*/ 3526113 w 2426"/>
                <a:gd name="T5" fmla="*/ 3779837 h 2381"/>
                <a:gd name="T6" fmla="*/ 0 60000 65536"/>
                <a:gd name="T7" fmla="*/ 0 60000 65536"/>
                <a:gd name="T8" fmla="*/ 0 60000 65536"/>
                <a:gd name="T9" fmla="*/ 0 w 2426"/>
                <a:gd name="T10" fmla="*/ 0 h 2381"/>
                <a:gd name="T11" fmla="*/ 2426 w 2426"/>
                <a:gd name="T12" fmla="*/ 2381 h 23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6" h="2381">
                  <a:moveTo>
                    <a:pt x="0" y="0"/>
                  </a:moveTo>
                  <a:lnTo>
                    <a:pt x="0" y="2381"/>
                  </a:lnTo>
                  <a:lnTo>
                    <a:pt x="2426" y="2381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16" name="Line 7"/>
            <p:cNvSpPr>
              <a:spLocks noChangeShapeType="1"/>
            </p:cNvSpPr>
            <p:nvPr/>
          </p:nvSpPr>
          <p:spPr bwMode="auto">
            <a:xfrm>
              <a:off x="4996753" y="3590925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17" name="Line 8"/>
            <p:cNvSpPr>
              <a:spLocks noChangeShapeType="1"/>
            </p:cNvSpPr>
            <p:nvPr/>
          </p:nvSpPr>
          <p:spPr bwMode="auto">
            <a:xfrm>
              <a:off x="4996753" y="4343400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18" name="Line 9"/>
            <p:cNvSpPr>
              <a:spLocks noChangeShapeType="1"/>
            </p:cNvSpPr>
            <p:nvPr/>
          </p:nvSpPr>
          <p:spPr bwMode="auto">
            <a:xfrm>
              <a:off x="4996753" y="4722813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19" name="Line 10"/>
            <p:cNvSpPr>
              <a:spLocks noChangeShapeType="1"/>
            </p:cNvSpPr>
            <p:nvPr/>
          </p:nvSpPr>
          <p:spPr bwMode="auto">
            <a:xfrm>
              <a:off x="4996753" y="5097463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0" name="Line 11"/>
            <p:cNvSpPr>
              <a:spLocks noChangeShapeType="1"/>
            </p:cNvSpPr>
            <p:nvPr/>
          </p:nvSpPr>
          <p:spPr bwMode="auto">
            <a:xfrm>
              <a:off x="4996753" y="5476875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1" name="Line 12"/>
            <p:cNvSpPr>
              <a:spLocks noChangeShapeType="1"/>
            </p:cNvSpPr>
            <p:nvPr/>
          </p:nvSpPr>
          <p:spPr bwMode="auto">
            <a:xfrm>
              <a:off x="4996753" y="1700213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2" name="Line 13"/>
            <p:cNvSpPr>
              <a:spLocks noChangeShapeType="1"/>
            </p:cNvSpPr>
            <p:nvPr/>
          </p:nvSpPr>
          <p:spPr bwMode="auto">
            <a:xfrm>
              <a:off x="4996753" y="2079625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3" name="Line 14"/>
            <p:cNvSpPr>
              <a:spLocks noChangeShapeType="1"/>
            </p:cNvSpPr>
            <p:nvPr/>
          </p:nvSpPr>
          <p:spPr bwMode="auto">
            <a:xfrm>
              <a:off x="4996753" y="2454275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4" name="Line 15"/>
            <p:cNvSpPr>
              <a:spLocks noChangeShapeType="1"/>
            </p:cNvSpPr>
            <p:nvPr/>
          </p:nvSpPr>
          <p:spPr bwMode="auto">
            <a:xfrm>
              <a:off x="4996753" y="2833688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5" name="Line 16"/>
            <p:cNvSpPr>
              <a:spLocks noChangeShapeType="1"/>
            </p:cNvSpPr>
            <p:nvPr/>
          </p:nvSpPr>
          <p:spPr bwMode="auto">
            <a:xfrm>
              <a:off x="4996753" y="3211513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6" name="Line 17"/>
            <p:cNvSpPr>
              <a:spLocks noChangeShapeType="1"/>
            </p:cNvSpPr>
            <p:nvPr/>
          </p:nvSpPr>
          <p:spPr bwMode="auto">
            <a:xfrm>
              <a:off x="4996753" y="3965575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7" name="Line 18"/>
            <p:cNvSpPr>
              <a:spLocks noChangeShapeType="1"/>
            </p:cNvSpPr>
            <p:nvPr/>
          </p:nvSpPr>
          <p:spPr bwMode="auto">
            <a:xfrm>
              <a:off x="8607343" y="5476875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8" name="Line 19"/>
            <p:cNvSpPr>
              <a:spLocks noChangeShapeType="1"/>
            </p:cNvSpPr>
            <p:nvPr/>
          </p:nvSpPr>
          <p:spPr bwMode="auto">
            <a:xfrm>
              <a:off x="5095197" y="5476875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29" name="Line 20"/>
            <p:cNvSpPr>
              <a:spLocks noChangeShapeType="1"/>
            </p:cNvSpPr>
            <p:nvPr/>
          </p:nvSpPr>
          <p:spPr bwMode="auto">
            <a:xfrm>
              <a:off x="7904913" y="5476875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30" name="Line 21"/>
            <p:cNvSpPr>
              <a:spLocks noChangeShapeType="1"/>
            </p:cNvSpPr>
            <p:nvPr/>
          </p:nvSpPr>
          <p:spPr bwMode="auto">
            <a:xfrm>
              <a:off x="5797626" y="5476875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31" name="Line 23"/>
            <p:cNvSpPr>
              <a:spLocks noChangeShapeType="1"/>
            </p:cNvSpPr>
            <p:nvPr/>
          </p:nvSpPr>
          <p:spPr bwMode="auto">
            <a:xfrm>
              <a:off x="6500055" y="5476875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32" name="Line 24"/>
            <p:cNvSpPr>
              <a:spLocks noChangeShapeType="1"/>
            </p:cNvSpPr>
            <p:nvPr/>
          </p:nvSpPr>
          <p:spPr bwMode="auto">
            <a:xfrm>
              <a:off x="7202484" y="5476875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" name="Freeform 45"/>
            <p:cNvSpPr>
              <a:spLocks/>
            </p:cNvSpPr>
            <p:nvPr/>
          </p:nvSpPr>
          <p:spPr bwMode="auto">
            <a:xfrm>
              <a:off x="5095186" y="1700213"/>
              <a:ext cx="3489608" cy="3300412"/>
            </a:xfrm>
            <a:custGeom>
              <a:avLst/>
              <a:gdLst>
                <a:gd name="T0" fmla="*/ 17 w 2410"/>
                <a:gd name="T1" fmla="*/ 17 h 2079"/>
                <a:gd name="T2" fmla="*/ 50 w 2410"/>
                <a:gd name="T3" fmla="*/ 45 h 2079"/>
                <a:gd name="T4" fmla="*/ 64 w 2410"/>
                <a:gd name="T5" fmla="*/ 130 h 2079"/>
                <a:gd name="T6" fmla="*/ 95 w 2410"/>
                <a:gd name="T7" fmla="*/ 156 h 2079"/>
                <a:gd name="T8" fmla="*/ 109 w 2410"/>
                <a:gd name="T9" fmla="*/ 225 h 2079"/>
                <a:gd name="T10" fmla="*/ 123 w 2410"/>
                <a:gd name="T11" fmla="*/ 239 h 2079"/>
                <a:gd name="T12" fmla="*/ 140 w 2410"/>
                <a:gd name="T13" fmla="*/ 274 h 2079"/>
                <a:gd name="T14" fmla="*/ 187 w 2410"/>
                <a:gd name="T15" fmla="*/ 286 h 2079"/>
                <a:gd name="T16" fmla="*/ 201 w 2410"/>
                <a:gd name="T17" fmla="*/ 319 h 2079"/>
                <a:gd name="T18" fmla="*/ 272 w 2410"/>
                <a:gd name="T19" fmla="*/ 359 h 2079"/>
                <a:gd name="T20" fmla="*/ 288 w 2410"/>
                <a:gd name="T21" fmla="*/ 423 h 2079"/>
                <a:gd name="T22" fmla="*/ 310 w 2410"/>
                <a:gd name="T23" fmla="*/ 447 h 2079"/>
                <a:gd name="T24" fmla="*/ 324 w 2410"/>
                <a:gd name="T25" fmla="*/ 503 h 2079"/>
                <a:gd name="T26" fmla="*/ 357 w 2410"/>
                <a:gd name="T27" fmla="*/ 520 h 2079"/>
                <a:gd name="T28" fmla="*/ 395 w 2410"/>
                <a:gd name="T29" fmla="*/ 595 h 2079"/>
                <a:gd name="T30" fmla="*/ 414 w 2410"/>
                <a:gd name="T31" fmla="*/ 619 h 2079"/>
                <a:gd name="T32" fmla="*/ 423 w 2410"/>
                <a:gd name="T33" fmla="*/ 704 h 2079"/>
                <a:gd name="T34" fmla="*/ 466 w 2410"/>
                <a:gd name="T35" fmla="*/ 735 h 2079"/>
                <a:gd name="T36" fmla="*/ 480 w 2410"/>
                <a:gd name="T37" fmla="*/ 761 h 2079"/>
                <a:gd name="T38" fmla="*/ 496 w 2410"/>
                <a:gd name="T39" fmla="*/ 775 h 2079"/>
                <a:gd name="T40" fmla="*/ 511 w 2410"/>
                <a:gd name="T41" fmla="*/ 799 h 2079"/>
                <a:gd name="T42" fmla="*/ 529 w 2410"/>
                <a:gd name="T43" fmla="*/ 825 h 2079"/>
                <a:gd name="T44" fmla="*/ 579 w 2410"/>
                <a:gd name="T45" fmla="*/ 877 h 2079"/>
                <a:gd name="T46" fmla="*/ 600 w 2410"/>
                <a:gd name="T47" fmla="*/ 905 h 2079"/>
                <a:gd name="T48" fmla="*/ 612 w 2410"/>
                <a:gd name="T49" fmla="*/ 950 h 2079"/>
                <a:gd name="T50" fmla="*/ 631 w 2410"/>
                <a:gd name="T51" fmla="*/ 990 h 2079"/>
                <a:gd name="T52" fmla="*/ 645 w 2410"/>
                <a:gd name="T53" fmla="*/ 1037 h 2079"/>
                <a:gd name="T54" fmla="*/ 671 w 2410"/>
                <a:gd name="T55" fmla="*/ 1056 h 2079"/>
                <a:gd name="T56" fmla="*/ 711 w 2410"/>
                <a:gd name="T57" fmla="*/ 1094 h 2079"/>
                <a:gd name="T58" fmla="*/ 733 w 2410"/>
                <a:gd name="T59" fmla="*/ 1108 h 2079"/>
                <a:gd name="T60" fmla="*/ 742 w 2410"/>
                <a:gd name="T61" fmla="*/ 1155 h 2079"/>
                <a:gd name="T62" fmla="*/ 799 w 2410"/>
                <a:gd name="T63" fmla="*/ 1191 h 2079"/>
                <a:gd name="T64" fmla="*/ 808 w 2410"/>
                <a:gd name="T65" fmla="*/ 1219 h 2079"/>
                <a:gd name="T66" fmla="*/ 829 w 2410"/>
                <a:gd name="T67" fmla="*/ 1233 h 2079"/>
                <a:gd name="T68" fmla="*/ 837 w 2410"/>
                <a:gd name="T69" fmla="*/ 1299 h 2079"/>
                <a:gd name="T70" fmla="*/ 855 w 2410"/>
                <a:gd name="T71" fmla="*/ 1318 h 2079"/>
                <a:gd name="T72" fmla="*/ 867 w 2410"/>
                <a:gd name="T73" fmla="*/ 1358 h 2079"/>
                <a:gd name="T74" fmla="*/ 886 w 2410"/>
                <a:gd name="T75" fmla="*/ 1375 h 2079"/>
                <a:gd name="T76" fmla="*/ 900 w 2410"/>
                <a:gd name="T77" fmla="*/ 1413 h 2079"/>
                <a:gd name="T78" fmla="*/ 926 w 2410"/>
                <a:gd name="T79" fmla="*/ 1427 h 2079"/>
                <a:gd name="T80" fmla="*/ 938 w 2410"/>
                <a:gd name="T81" fmla="*/ 1448 h 2079"/>
                <a:gd name="T82" fmla="*/ 983 w 2410"/>
                <a:gd name="T83" fmla="*/ 1465 h 2079"/>
                <a:gd name="T84" fmla="*/ 1007 w 2410"/>
                <a:gd name="T85" fmla="*/ 1491 h 2079"/>
                <a:gd name="T86" fmla="*/ 1033 w 2410"/>
                <a:gd name="T87" fmla="*/ 1505 h 2079"/>
                <a:gd name="T88" fmla="*/ 1113 w 2410"/>
                <a:gd name="T89" fmla="*/ 1554 h 2079"/>
                <a:gd name="T90" fmla="*/ 1134 w 2410"/>
                <a:gd name="T91" fmla="*/ 1604 h 2079"/>
                <a:gd name="T92" fmla="*/ 1155 w 2410"/>
                <a:gd name="T93" fmla="*/ 1637 h 2079"/>
                <a:gd name="T94" fmla="*/ 1207 w 2410"/>
                <a:gd name="T95" fmla="*/ 1661 h 2079"/>
                <a:gd name="T96" fmla="*/ 1233 w 2410"/>
                <a:gd name="T97" fmla="*/ 1691 h 2079"/>
                <a:gd name="T98" fmla="*/ 1342 w 2410"/>
                <a:gd name="T99" fmla="*/ 1722 h 2079"/>
                <a:gd name="T100" fmla="*/ 1373 w 2410"/>
                <a:gd name="T101" fmla="*/ 1748 h 2079"/>
                <a:gd name="T102" fmla="*/ 1441 w 2410"/>
                <a:gd name="T103" fmla="*/ 1762 h 2079"/>
                <a:gd name="T104" fmla="*/ 1538 w 2410"/>
                <a:gd name="T105" fmla="*/ 1817 h 2079"/>
                <a:gd name="T106" fmla="*/ 1569 w 2410"/>
                <a:gd name="T107" fmla="*/ 1836 h 2079"/>
                <a:gd name="T108" fmla="*/ 1592 w 2410"/>
                <a:gd name="T109" fmla="*/ 1890 h 2079"/>
                <a:gd name="T110" fmla="*/ 1637 w 2410"/>
                <a:gd name="T111" fmla="*/ 1906 h 2079"/>
                <a:gd name="T112" fmla="*/ 1656 w 2410"/>
                <a:gd name="T113" fmla="*/ 1944 h 2079"/>
                <a:gd name="T114" fmla="*/ 2089 w 2410"/>
                <a:gd name="T115" fmla="*/ 1989 h 2079"/>
                <a:gd name="T116" fmla="*/ 2112 w 2410"/>
                <a:gd name="T117" fmla="*/ 2079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10" h="2079"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40" y="17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83"/>
                  </a:lnTo>
                  <a:lnTo>
                    <a:pt x="64" y="83"/>
                  </a:lnTo>
                  <a:lnTo>
                    <a:pt x="64" y="130"/>
                  </a:lnTo>
                  <a:lnTo>
                    <a:pt x="81" y="130"/>
                  </a:lnTo>
                  <a:lnTo>
                    <a:pt x="81" y="156"/>
                  </a:lnTo>
                  <a:lnTo>
                    <a:pt x="95" y="156"/>
                  </a:lnTo>
                  <a:lnTo>
                    <a:pt x="95" y="173"/>
                  </a:lnTo>
                  <a:lnTo>
                    <a:pt x="109" y="173"/>
                  </a:lnTo>
                  <a:lnTo>
                    <a:pt x="109" y="225"/>
                  </a:lnTo>
                  <a:lnTo>
                    <a:pt x="114" y="225"/>
                  </a:lnTo>
                  <a:lnTo>
                    <a:pt x="114" y="239"/>
                  </a:lnTo>
                  <a:lnTo>
                    <a:pt x="123" y="239"/>
                  </a:lnTo>
                  <a:lnTo>
                    <a:pt x="123" y="253"/>
                  </a:lnTo>
                  <a:lnTo>
                    <a:pt x="140" y="253"/>
                  </a:lnTo>
                  <a:lnTo>
                    <a:pt x="140" y="274"/>
                  </a:lnTo>
                  <a:lnTo>
                    <a:pt x="166" y="274"/>
                  </a:lnTo>
                  <a:lnTo>
                    <a:pt x="166" y="286"/>
                  </a:lnTo>
                  <a:lnTo>
                    <a:pt x="187" y="286"/>
                  </a:lnTo>
                  <a:lnTo>
                    <a:pt x="187" y="298"/>
                  </a:lnTo>
                  <a:lnTo>
                    <a:pt x="201" y="298"/>
                  </a:lnTo>
                  <a:lnTo>
                    <a:pt x="201" y="319"/>
                  </a:lnTo>
                  <a:lnTo>
                    <a:pt x="213" y="319"/>
                  </a:lnTo>
                  <a:lnTo>
                    <a:pt x="213" y="359"/>
                  </a:lnTo>
                  <a:lnTo>
                    <a:pt x="272" y="359"/>
                  </a:lnTo>
                  <a:lnTo>
                    <a:pt x="272" y="397"/>
                  </a:lnTo>
                  <a:lnTo>
                    <a:pt x="288" y="397"/>
                  </a:lnTo>
                  <a:lnTo>
                    <a:pt x="288" y="423"/>
                  </a:lnTo>
                  <a:lnTo>
                    <a:pt x="300" y="423"/>
                  </a:lnTo>
                  <a:lnTo>
                    <a:pt x="300" y="447"/>
                  </a:lnTo>
                  <a:lnTo>
                    <a:pt x="310" y="447"/>
                  </a:lnTo>
                  <a:lnTo>
                    <a:pt x="310" y="463"/>
                  </a:lnTo>
                  <a:lnTo>
                    <a:pt x="324" y="463"/>
                  </a:lnTo>
                  <a:lnTo>
                    <a:pt x="324" y="503"/>
                  </a:lnTo>
                  <a:lnTo>
                    <a:pt x="338" y="503"/>
                  </a:lnTo>
                  <a:lnTo>
                    <a:pt x="338" y="520"/>
                  </a:lnTo>
                  <a:lnTo>
                    <a:pt x="357" y="520"/>
                  </a:lnTo>
                  <a:lnTo>
                    <a:pt x="357" y="574"/>
                  </a:lnTo>
                  <a:lnTo>
                    <a:pt x="395" y="574"/>
                  </a:lnTo>
                  <a:lnTo>
                    <a:pt x="395" y="595"/>
                  </a:lnTo>
                  <a:lnTo>
                    <a:pt x="402" y="595"/>
                  </a:lnTo>
                  <a:lnTo>
                    <a:pt x="402" y="619"/>
                  </a:lnTo>
                  <a:lnTo>
                    <a:pt x="414" y="619"/>
                  </a:lnTo>
                  <a:lnTo>
                    <a:pt x="414" y="688"/>
                  </a:lnTo>
                  <a:lnTo>
                    <a:pt x="423" y="688"/>
                  </a:lnTo>
                  <a:lnTo>
                    <a:pt x="423" y="704"/>
                  </a:lnTo>
                  <a:lnTo>
                    <a:pt x="456" y="704"/>
                  </a:lnTo>
                  <a:lnTo>
                    <a:pt x="456" y="735"/>
                  </a:lnTo>
                  <a:lnTo>
                    <a:pt x="466" y="735"/>
                  </a:lnTo>
                  <a:lnTo>
                    <a:pt x="466" y="747"/>
                  </a:lnTo>
                  <a:lnTo>
                    <a:pt x="480" y="747"/>
                  </a:lnTo>
                  <a:lnTo>
                    <a:pt x="480" y="761"/>
                  </a:lnTo>
                  <a:lnTo>
                    <a:pt x="485" y="761"/>
                  </a:lnTo>
                  <a:lnTo>
                    <a:pt x="485" y="775"/>
                  </a:lnTo>
                  <a:lnTo>
                    <a:pt x="496" y="775"/>
                  </a:lnTo>
                  <a:lnTo>
                    <a:pt x="496" y="789"/>
                  </a:lnTo>
                  <a:lnTo>
                    <a:pt x="511" y="789"/>
                  </a:lnTo>
                  <a:lnTo>
                    <a:pt x="511" y="799"/>
                  </a:lnTo>
                  <a:lnTo>
                    <a:pt x="520" y="799"/>
                  </a:lnTo>
                  <a:lnTo>
                    <a:pt x="520" y="825"/>
                  </a:lnTo>
                  <a:lnTo>
                    <a:pt x="529" y="825"/>
                  </a:lnTo>
                  <a:lnTo>
                    <a:pt x="529" y="846"/>
                  </a:lnTo>
                  <a:lnTo>
                    <a:pt x="579" y="846"/>
                  </a:lnTo>
                  <a:lnTo>
                    <a:pt x="579" y="877"/>
                  </a:lnTo>
                  <a:lnTo>
                    <a:pt x="593" y="877"/>
                  </a:lnTo>
                  <a:lnTo>
                    <a:pt x="593" y="905"/>
                  </a:lnTo>
                  <a:lnTo>
                    <a:pt x="600" y="905"/>
                  </a:lnTo>
                  <a:lnTo>
                    <a:pt x="600" y="936"/>
                  </a:lnTo>
                  <a:lnTo>
                    <a:pt x="612" y="936"/>
                  </a:lnTo>
                  <a:lnTo>
                    <a:pt x="612" y="950"/>
                  </a:lnTo>
                  <a:lnTo>
                    <a:pt x="619" y="950"/>
                  </a:lnTo>
                  <a:lnTo>
                    <a:pt x="619" y="990"/>
                  </a:lnTo>
                  <a:lnTo>
                    <a:pt x="631" y="990"/>
                  </a:lnTo>
                  <a:lnTo>
                    <a:pt x="631" y="1014"/>
                  </a:lnTo>
                  <a:lnTo>
                    <a:pt x="645" y="1014"/>
                  </a:lnTo>
                  <a:lnTo>
                    <a:pt x="645" y="1037"/>
                  </a:lnTo>
                  <a:lnTo>
                    <a:pt x="652" y="1037"/>
                  </a:lnTo>
                  <a:lnTo>
                    <a:pt x="652" y="1056"/>
                  </a:lnTo>
                  <a:lnTo>
                    <a:pt x="671" y="1056"/>
                  </a:lnTo>
                  <a:lnTo>
                    <a:pt x="671" y="1070"/>
                  </a:lnTo>
                  <a:lnTo>
                    <a:pt x="711" y="1070"/>
                  </a:lnTo>
                  <a:lnTo>
                    <a:pt x="711" y="1094"/>
                  </a:lnTo>
                  <a:lnTo>
                    <a:pt x="721" y="1094"/>
                  </a:lnTo>
                  <a:lnTo>
                    <a:pt x="721" y="1108"/>
                  </a:lnTo>
                  <a:lnTo>
                    <a:pt x="733" y="1108"/>
                  </a:lnTo>
                  <a:lnTo>
                    <a:pt x="733" y="1134"/>
                  </a:lnTo>
                  <a:lnTo>
                    <a:pt x="742" y="1134"/>
                  </a:lnTo>
                  <a:lnTo>
                    <a:pt x="742" y="1155"/>
                  </a:lnTo>
                  <a:lnTo>
                    <a:pt x="782" y="1155"/>
                  </a:lnTo>
                  <a:lnTo>
                    <a:pt x="782" y="1191"/>
                  </a:lnTo>
                  <a:lnTo>
                    <a:pt x="799" y="1191"/>
                  </a:lnTo>
                  <a:lnTo>
                    <a:pt x="799" y="1207"/>
                  </a:lnTo>
                  <a:lnTo>
                    <a:pt x="808" y="1207"/>
                  </a:lnTo>
                  <a:lnTo>
                    <a:pt x="808" y="1219"/>
                  </a:lnTo>
                  <a:lnTo>
                    <a:pt x="820" y="1219"/>
                  </a:lnTo>
                  <a:lnTo>
                    <a:pt x="820" y="1233"/>
                  </a:lnTo>
                  <a:lnTo>
                    <a:pt x="829" y="1233"/>
                  </a:lnTo>
                  <a:lnTo>
                    <a:pt x="829" y="1257"/>
                  </a:lnTo>
                  <a:lnTo>
                    <a:pt x="837" y="1257"/>
                  </a:lnTo>
                  <a:lnTo>
                    <a:pt x="837" y="1299"/>
                  </a:lnTo>
                  <a:lnTo>
                    <a:pt x="846" y="1299"/>
                  </a:lnTo>
                  <a:lnTo>
                    <a:pt x="846" y="1318"/>
                  </a:lnTo>
                  <a:lnTo>
                    <a:pt x="855" y="1318"/>
                  </a:lnTo>
                  <a:lnTo>
                    <a:pt x="855" y="1339"/>
                  </a:lnTo>
                  <a:lnTo>
                    <a:pt x="867" y="1339"/>
                  </a:lnTo>
                  <a:lnTo>
                    <a:pt x="867" y="1358"/>
                  </a:lnTo>
                  <a:lnTo>
                    <a:pt x="877" y="1358"/>
                  </a:lnTo>
                  <a:lnTo>
                    <a:pt x="877" y="1375"/>
                  </a:lnTo>
                  <a:lnTo>
                    <a:pt x="886" y="1375"/>
                  </a:lnTo>
                  <a:lnTo>
                    <a:pt x="886" y="1382"/>
                  </a:lnTo>
                  <a:lnTo>
                    <a:pt x="900" y="1382"/>
                  </a:lnTo>
                  <a:lnTo>
                    <a:pt x="900" y="1413"/>
                  </a:lnTo>
                  <a:lnTo>
                    <a:pt x="910" y="1413"/>
                  </a:lnTo>
                  <a:lnTo>
                    <a:pt x="910" y="1427"/>
                  </a:lnTo>
                  <a:lnTo>
                    <a:pt x="926" y="1427"/>
                  </a:lnTo>
                  <a:lnTo>
                    <a:pt x="926" y="1439"/>
                  </a:lnTo>
                  <a:lnTo>
                    <a:pt x="938" y="1439"/>
                  </a:lnTo>
                  <a:lnTo>
                    <a:pt x="938" y="1448"/>
                  </a:lnTo>
                  <a:lnTo>
                    <a:pt x="971" y="1448"/>
                  </a:lnTo>
                  <a:lnTo>
                    <a:pt x="971" y="1465"/>
                  </a:lnTo>
                  <a:lnTo>
                    <a:pt x="983" y="1465"/>
                  </a:lnTo>
                  <a:lnTo>
                    <a:pt x="983" y="1474"/>
                  </a:lnTo>
                  <a:lnTo>
                    <a:pt x="1007" y="1474"/>
                  </a:lnTo>
                  <a:lnTo>
                    <a:pt x="1007" y="1491"/>
                  </a:lnTo>
                  <a:lnTo>
                    <a:pt x="1021" y="1491"/>
                  </a:lnTo>
                  <a:lnTo>
                    <a:pt x="1021" y="1505"/>
                  </a:lnTo>
                  <a:lnTo>
                    <a:pt x="1033" y="1505"/>
                  </a:lnTo>
                  <a:lnTo>
                    <a:pt x="1033" y="1521"/>
                  </a:lnTo>
                  <a:lnTo>
                    <a:pt x="1113" y="1521"/>
                  </a:lnTo>
                  <a:lnTo>
                    <a:pt x="1113" y="1554"/>
                  </a:lnTo>
                  <a:lnTo>
                    <a:pt x="1118" y="1554"/>
                  </a:lnTo>
                  <a:lnTo>
                    <a:pt x="1118" y="1604"/>
                  </a:lnTo>
                  <a:lnTo>
                    <a:pt x="1134" y="1604"/>
                  </a:lnTo>
                  <a:lnTo>
                    <a:pt x="1134" y="1621"/>
                  </a:lnTo>
                  <a:lnTo>
                    <a:pt x="1155" y="1621"/>
                  </a:lnTo>
                  <a:lnTo>
                    <a:pt x="1155" y="1637"/>
                  </a:lnTo>
                  <a:lnTo>
                    <a:pt x="1196" y="1637"/>
                  </a:lnTo>
                  <a:lnTo>
                    <a:pt x="1196" y="1661"/>
                  </a:lnTo>
                  <a:lnTo>
                    <a:pt x="1207" y="1661"/>
                  </a:lnTo>
                  <a:lnTo>
                    <a:pt x="1207" y="1670"/>
                  </a:lnTo>
                  <a:lnTo>
                    <a:pt x="1233" y="1670"/>
                  </a:lnTo>
                  <a:lnTo>
                    <a:pt x="1233" y="1691"/>
                  </a:lnTo>
                  <a:lnTo>
                    <a:pt x="1292" y="1691"/>
                  </a:lnTo>
                  <a:lnTo>
                    <a:pt x="1292" y="1722"/>
                  </a:lnTo>
                  <a:lnTo>
                    <a:pt x="1342" y="1722"/>
                  </a:lnTo>
                  <a:lnTo>
                    <a:pt x="1342" y="1734"/>
                  </a:lnTo>
                  <a:lnTo>
                    <a:pt x="1373" y="1734"/>
                  </a:lnTo>
                  <a:lnTo>
                    <a:pt x="1373" y="1748"/>
                  </a:lnTo>
                  <a:lnTo>
                    <a:pt x="1394" y="1748"/>
                  </a:lnTo>
                  <a:lnTo>
                    <a:pt x="1394" y="1762"/>
                  </a:lnTo>
                  <a:lnTo>
                    <a:pt x="1441" y="1762"/>
                  </a:lnTo>
                  <a:lnTo>
                    <a:pt x="1441" y="1784"/>
                  </a:lnTo>
                  <a:lnTo>
                    <a:pt x="1538" y="1784"/>
                  </a:lnTo>
                  <a:lnTo>
                    <a:pt x="1538" y="1817"/>
                  </a:lnTo>
                  <a:lnTo>
                    <a:pt x="1555" y="1817"/>
                  </a:lnTo>
                  <a:lnTo>
                    <a:pt x="1555" y="1836"/>
                  </a:lnTo>
                  <a:lnTo>
                    <a:pt x="1569" y="1836"/>
                  </a:lnTo>
                  <a:lnTo>
                    <a:pt x="1569" y="1869"/>
                  </a:lnTo>
                  <a:lnTo>
                    <a:pt x="1592" y="1869"/>
                  </a:lnTo>
                  <a:lnTo>
                    <a:pt x="1592" y="1890"/>
                  </a:lnTo>
                  <a:lnTo>
                    <a:pt x="1618" y="1890"/>
                  </a:lnTo>
                  <a:lnTo>
                    <a:pt x="1618" y="1906"/>
                  </a:lnTo>
                  <a:lnTo>
                    <a:pt x="1637" y="1906"/>
                  </a:lnTo>
                  <a:lnTo>
                    <a:pt x="1637" y="1925"/>
                  </a:lnTo>
                  <a:lnTo>
                    <a:pt x="1656" y="1925"/>
                  </a:lnTo>
                  <a:lnTo>
                    <a:pt x="1656" y="1944"/>
                  </a:lnTo>
                  <a:lnTo>
                    <a:pt x="1725" y="1944"/>
                  </a:lnTo>
                  <a:lnTo>
                    <a:pt x="1725" y="1989"/>
                  </a:lnTo>
                  <a:lnTo>
                    <a:pt x="2089" y="1989"/>
                  </a:lnTo>
                  <a:lnTo>
                    <a:pt x="2089" y="2029"/>
                  </a:lnTo>
                  <a:lnTo>
                    <a:pt x="2112" y="2029"/>
                  </a:lnTo>
                  <a:lnTo>
                    <a:pt x="2112" y="2079"/>
                  </a:lnTo>
                  <a:lnTo>
                    <a:pt x="2410" y="2079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8434" name="Freeform 46"/>
            <p:cNvSpPr>
              <a:spLocks/>
            </p:cNvSpPr>
            <p:nvPr/>
          </p:nvSpPr>
          <p:spPr bwMode="auto">
            <a:xfrm>
              <a:off x="5122703" y="1700213"/>
              <a:ext cx="3436866" cy="3236912"/>
            </a:xfrm>
            <a:custGeom>
              <a:avLst/>
              <a:gdLst>
                <a:gd name="T0" fmla="*/ 14477 w 2374"/>
                <a:gd name="T1" fmla="*/ 41275 h 2039"/>
                <a:gd name="T2" fmla="*/ 55013 w 2374"/>
                <a:gd name="T3" fmla="*/ 82550 h 2039"/>
                <a:gd name="T4" fmla="*/ 62252 w 2374"/>
                <a:gd name="T5" fmla="*/ 203200 h 2039"/>
                <a:gd name="T6" fmla="*/ 160696 w 2374"/>
                <a:gd name="T7" fmla="*/ 239713 h 2039"/>
                <a:gd name="T8" fmla="*/ 191098 w 2374"/>
                <a:gd name="T9" fmla="*/ 349250 h 2039"/>
                <a:gd name="T10" fmla="*/ 273617 w 2374"/>
                <a:gd name="T11" fmla="*/ 423863 h 2039"/>
                <a:gd name="T12" fmla="*/ 298228 w 2374"/>
                <a:gd name="T13" fmla="*/ 550862 h 2039"/>
                <a:gd name="T14" fmla="*/ 444447 w 2374"/>
                <a:gd name="T15" fmla="*/ 627062 h 2039"/>
                <a:gd name="T16" fmla="*/ 479192 w 2374"/>
                <a:gd name="T17" fmla="*/ 776287 h 2039"/>
                <a:gd name="T18" fmla="*/ 636993 w 2374"/>
                <a:gd name="T19" fmla="*/ 866775 h 2039"/>
                <a:gd name="T20" fmla="*/ 652918 w 2374"/>
                <a:gd name="T21" fmla="*/ 930275 h 2039"/>
                <a:gd name="T22" fmla="*/ 712274 w 2374"/>
                <a:gd name="T23" fmla="*/ 993775 h 2039"/>
                <a:gd name="T24" fmla="*/ 732542 w 2374"/>
                <a:gd name="T25" fmla="*/ 1065212 h 2039"/>
                <a:gd name="T26" fmla="*/ 803480 w 2374"/>
                <a:gd name="T27" fmla="*/ 1098550 h 2039"/>
                <a:gd name="T28" fmla="*/ 878761 w 2374"/>
                <a:gd name="T29" fmla="*/ 1181100 h 2039"/>
                <a:gd name="T30" fmla="*/ 933774 w 2374"/>
                <a:gd name="T31" fmla="*/ 1252537 h 2039"/>
                <a:gd name="T32" fmla="*/ 974309 w 2374"/>
                <a:gd name="T33" fmla="*/ 1350962 h 2039"/>
                <a:gd name="T34" fmla="*/ 1084335 w 2374"/>
                <a:gd name="T35" fmla="*/ 1406525 h 2039"/>
                <a:gd name="T36" fmla="*/ 1101708 w 2374"/>
                <a:gd name="T37" fmla="*/ 1508125 h 2039"/>
                <a:gd name="T38" fmla="*/ 1135005 w 2374"/>
                <a:gd name="T39" fmla="*/ 1530350 h 2039"/>
                <a:gd name="T40" fmla="*/ 1166855 w 2374"/>
                <a:gd name="T41" fmla="*/ 1612900 h 2039"/>
                <a:gd name="T42" fmla="*/ 1292806 w 2374"/>
                <a:gd name="T43" fmla="*/ 1657350 h 2039"/>
                <a:gd name="T44" fmla="*/ 1320312 w 2374"/>
                <a:gd name="T45" fmla="*/ 1789113 h 2039"/>
                <a:gd name="T46" fmla="*/ 1408623 w 2374"/>
                <a:gd name="T47" fmla="*/ 1844675 h 2039"/>
                <a:gd name="T48" fmla="*/ 1433234 w 2374"/>
                <a:gd name="T49" fmla="*/ 1905000 h 2039"/>
                <a:gd name="T50" fmla="*/ 1473770 w 2374"/>
                <a:gd name="T51" fmla="*/ 1943100 h 2039"/>
                <a:gd name="T52" fmla="*/ 1505620 w 2374"/>
                <a:gd name="T53" fmla="*/ 2017712 h 2039"/>
                <a:gd name="T54" fmla="*/ 1747387 w 2374"/>
                <a:gd name="T55" fmla="*/ 2070100 h 2039"/>
                <a:gd name="T56" fmla="*/ 1789371 w 2374"/>
                <a:gd name="T57" fmla="*/ 2144712 h 2039"/>
                <a:gd name="T58" fmla="*/ 1884920 w 2374"/>
                <a:gd name="T59" fmla="*/ 2185987 h 2039"/>
                <a:gd name="T60" fmla="*/ 1902292 w 2374"/>
                <a:gd name="T61" fmla="*/ 2290762 h 2039"/>
                <a:gd name="T62" fmla="*/ 2045616 w 2374"/>
                <a:gd name="T63" fmla="*/ 2325687 h 2039"/>
                <a:gd name="T64" fmla="*/ 2093390 w 2374"/>
                <a:gd name="T65" fmla="*/ 2384425 h 2039"/>
                <a:gd name="T66" fmla="*/ 2151298 w 2374"/>
                <a:gd name="T67" fmla="*/ 2422525 h 2039"/>
                <a:gd name="T68" fmla="*/ 2271458 w 2374"/>
                <a:gd name="T69" fmla="*/ 2505075 h 2039"/>
                <a:gd name="T70" fmla="*/ 2359769 w 2374"/>
                <a:gd name="T71" fmla="*/ 2538412 h 2039"/>
                <a:gd name="T72" fmla="*/ 2452422 w 2374"/>
                <a:gd name="T73" fmla="*/ 2636837 h 2039"/>
                <a:gd name="T74" fmla="*/ 2520465 w 2374"/>
                <a:gd name="T75" fmla="*/ 2670175 h 2039"/>
                <a:gd name="T76" fmla="*/ 2547971 w 2374"/>
                <a:gd name="T77" fmla="*/ 2722562 h 2039"/>
                <a:gd name="T78" fmla="*/ 2708667 w 2374"/>
                <a:gd name="T79" fmla="*/ 2767012 h 2039"/>
                <a:gd name="T80" fmla="*/ 2783948 w 2374"/>
                <a:gd name="T81" fmla="*/ 2832100 h 2039"/>
                <a:gd name="T82" fmla="*/ 2934510 w 2374"/>
                <a:gd name="T83" fmla="*/ 2860675 h 2039"/>
                <a:gd name="T84" fmla="*/ 2954778 w 2374"/>
                <a:gd name="T85" fmla="*/ 2925762 h 2039"/>
                <a:gd name="T86" fmla="*/ 3195098 w 2374"/>
                <a:gd name="T87" fmla="*/ 3014662 h 2039"/>
                <a:gd name="T88" fmla="*/ 3255902 w 2374"/>
                <a:gd name="T89" fmla="*/ 3236912 h 20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4"/>
                <a:gd name="T136" fmla="*/ 0 h 2039"/>
                <a:gd name="T137" fmla="*/ 2374 w 2374"/>
                <a:gd name="T138" fmla="*/ 2039 h 20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4" h="2039">
                  <a:moveTo>
                    <a:pt x="0" y="0"/>
                  </a:moveTo>
                  <a:lnTo>
                    <a:pt x="10" y="0"/>
                  </a:lnTo>
                  <a:lnTo>
                    <a:pt x="10" y="26"/>
                  </a:lnTo>
                  <a:lnTo>
                    <a:pt x="26" y="26"/>
                  </a:lnTo>
                  <a:lnTo>
                    <a:pt x="26" y="52"/>
                  </a:lnTo>
                  <a:lnTo>
                    <a:pt x="38" y="52"/>
                  </a:lnTo>
                  <a:lnTo>
                    <a:pt x="38" y="92"/>
                  </a:lnTo>
                  <a:lnTo>
                    <a:pt x="43" y="92"/>
                  </a:lnTo>
                  <a:lnTo>
                    <a:pt x="43" y="128"/>
                  </a:lnTo>
                  <a:lnTo>
                    <a:pt x="66" y="128"/>
                  </a:lnTo>
                  <a:lnTo>
                    <a:pt x="66" y="151"/>
                  </a:lnTo>
                  <a:lnTo>
                    <a:pt x="111" y="151"/>
                  </a:lnTo>
                  <a:lnTo>
                    <a:pt x="111" y="203"/>
                  </a:lnTo>
                  <a:lnTo>
                    <a:pt x="132" y="203"/>
                  </a:lnTo>
                  <a:lnTo>
                    <a:pt x="132" y="220"/>
                  </a:lnTo>
                  <a:lnTo>
                    <a:pt x="154" y="220"/>
                  </a:lnTo>
                  <a:lnTo>
                    <a:pt x="154" y="267"/>
                  </a:lnTo>
                  <a:lnTo>
                    <a:pt x="189" y="267"/>
                  </a:lnTo>
                  <a:lnTo>
                    <a:pt x="189" y="314"/>
                  </a:lnTo>
                  <a:lnTo>
                    <a:pt x="206" y="314"/>
                  </a:lnTo>
                  <a:lnTo>
                    <a:pt x="206" y="347"/>
                  </a:lnTo>
                  <a:lnTo>
                    <a:pt x="262" y="347"/>
                  </a:lnTo>
                  <a:lnTo>
                    <a:pt x="262" y="395"/>
                  </a:lnTo>
                  <a:lnTo>
                    <a:pt x="307" y="395"/>
                  </a:lnTo>
                  <a:lnTo>
                    <a:pt x="307" y="430"/>
                  </a:lnTo>
                  <a:lnTo>
                    <a:pt x="331" y="430"/>
                  </a:lnTo>
                  <a:lnTo>
                    <a:pt x="331" y="489"/>
                  </a:lnTo>
                  <a:lnTo>
                    <a:pt x="366" y="489"/>
                  </a:lnTo>
                  <a:lnTo>
                    <a:pt x="366" y="546"/>
                  </a:lnTo>
                  <a:lnTo>
                    <a:pt x="440" y="546"/>
                  </a:lnTo>
                  <a:lnTo>
                    <a:pt x="440" y="562"/>
                  </a:lnTo>
                  <a:lnTo>
                    <a:pt x="451" y="562"/>
                  </a:lnTo>
                  <a:lnTo>
                    <a:pt x="451" y="586"/>
                  </a:lnTo>
                  <a:lnTo>
                    <a:pt x="475" y="586"/>
                  </a:lnTo>
                  <a:lnTo>
                    <a:pt x="475" y="626"/>
                  </a:lnTo>
                  <a:lnTo>
                    <a:pt x="492" y="626"/>
                  </a:lnTo>
                  <a:lnTo>
                    <a:pt x="492" y="650"/>
                  </a:lnTo>
                  <a:lnTo>
                    <a:pt x="506" y="650"/>
                  </a:lnTo>
                  <a:lnTo>
                    <a:pt x="506" y="671"/>
                  </a:lnTo>
                  <a:lnTo>
                    <a:pt x="515" y="671"/>
                  </a:lnTo>
                  <a:lnTo>
                    <a:pt x="515" y="692"/>
                  </a:lnTo>
                  <a:lnTo>
                    <a:pt x="555" y="692"/>
                  </a:lnTo>
                  <a:lnTo>
                    <a:pt x="555" y="718"/>
                  </a:lnTo>
                  <a:lnTo>
                    <a:pt x="607" y="718"/>
                  </a:lnTo>
                  <a:lnTo>
                    <a:pt x="607" y="744"/>
                  </a:lnTo>
                  <a:lnTo>
                    <a:pt x="626" y="744"/>
                  </a:lnTo>
                  <a:lnTo>
                    <a:pt x="626" y="789"/>
                  </a:lnTo>
                  <a:lnTo>
                    <a:pt x="645" y="789"/>
                  </a:lnTo>
                  <a:lnTo>
                    <a:pt x="645" y="827"/>
                  </a:lnTo>
                  <a:lnTo>
                    <a:pt x="673" y="827"/>
                  </a:lnTo>
                  <a:lnTo>
                    <a:pt x="673" y="851"/>
                  </a:lnTo>
                  <a:lnTo>
                    <a:pt x="718" y="851"/>
                  </a:lnTo>
                  <a:lnTo>
                    <a:pt x="718" y="886"/>
                  </a:lnTo>
                  <a:lnTo>
                    <a:pt x="749" y="886"/>
                  </a:lnTo>
                  <a:lnTo>
                    <a:pt x="749" y="926"/>
                  </a:lnTo>
                  <a:lnTo>
                    <a:pt x="761" y="926"/>
                  </a:lnTo>
                  <a:lnTo>
                    <a:pt x="761" y="950"/>
                  </a:lnTo>
                  <a:lnTo>
                    <a:pt x="768" y="950"/>
                  </a:lnTo>
                  <a:lnTo>
                    <a:pt x="768" y="964"/>
                  </a:lnTo>
                  <a:lnTo>
                    <a:pt x="784" y="964"/>
                  </a:lnTo>
                  <a:lnTo>
                    <a:pt x="784" y="1002"/>
                  </a:lnTo>
                  <a:lnTo>
                    <a:pt x="806" y="1002"/>
                  </a:lnTo>
                  <a:lnTo>
                    <a:pt x="806" y="1016"/>
                  </a:lnTo>
                  <a:lnTo>
                    <a:pt x="846" y="1016"/>
                  </a:lnTo>
                  <a:lnTo>
                    <a:pt x="846" y="1044"/>
                  </a:lnTo>
                  <a:lnTo>
                    <a:pt x="893" y="1044"/>
                  </a:lnTo>
                  <a:lnTo>
                    <a:pt x="893" y="1070"/>
                  </a:lnTo>
                  <a:lnTo>
                    <a:pt x="912" y="1070"/>
                  </a:lnTo>
                  <a:lnTo>
                    <a:pt x="912" y="1127"/>
                  </a:lnTo>
                  <a:lnTo>
                    <a:pt x="924" y="1127"/>
                  </a:lnTo>
                  <a:lnTo>
                    <a:pt x="924" y="1162"/>
                  </a:lnTo>
                  <a:lnTo>
                    <a:pt x="973" y="1162"/>
                  </a:lnTo>
                  <a:lnTo>
                    <a:pt x="973" y="1179"/>
                  </a:lnTo>
                  <a:lnTo>
                    <a:pt x="990" y="1179"/>
                  </a:lnTo>
                  <a:lnTo>
                    <a:pt x="990" y="1200"/>
                  </a:lnTo>
                  <a:lnTo>
                    <a:pt x="1004" y="1200"/>
                  </a:lnTo>
                  <a:lnTo>
                    <a:pt x="1004" y="1224"/>
                  </a:lnTo>
                  <a:lnTo>
                    <a:pt x="1018" y="1224"/>
                  </a:lnTo>
                  <a:lnTo>
                    <a:pt x="1018" y="1243"/>
                  </a:lnTo>
                  <a:lnTo>
                    <a:pt x="1040" y="1243"/>
                  </a:lnTo>
                  <a:lnTo>
                    <a:pt x="1040" y="1271"/>
                  </a:lnTo>
                  <a:lnTo>
                    <a:pt x="1068" y="1271"/>
                  </a:lnTo>
                  <a:lnTo>
                    <a:pt x="1068" y="1304"/>
                  </a:lnTo>
                  <a:lnTo>
                    <a:pt x="1207" y="1304"/>
                  </a:lnTo>
                  <a:lnTo>
                    <a:pt x="1207" y="1337"/>
                  </a:lnTo>
                  <a:lnTo>
                    <a:pt x="1236" y="1337"/>
                  </a:lnTo>
                  <a:lnTo>
                    <a:pt x="1236" y="1351"/>
                  </a:lnTo>
                  <a:lnTo>
                    <a:pt x="1276" y="1351"/>
                  </a:lnTo>
                  <a:lnTo>
                    <a:pt x="1276" y="1377"/>
                  </a:lnTo>
                  <a:lnTo>
                    <a:pt x="1302" y="1377"/>
                  </a:lnTo>
                  <a:lnTo>
                    <a:pt x="1302" y="1410"/>
                  </a:lnTo>
                  <a:lnTo>
                    <a:pt x="1314" y="1410"/>
                  </a:lnTo>
                  <a:lnTo>
                    <a:pt x="1314" y="1443"/>
                  </a:lnTo>
                  <a:lnTo>
                    <a:pt x="1396" y="1443"/>
                  </a:lnTo>
                  <a:lnTo>
                    <a:pt x="1396" y="1465"/>
                  </a:lnTo>
                  <a:lnTo>
                    <a:pt x="1413" y="1465"/>
                  </a:lnTo>
                  <a:lnTo>
                    <a:pt x="1413" y="1491"/>
                  </a:lnTo>
                  <a:lnTo>
                    <a:pt x="1446" y="1491"/>
                  </a:lnTo>
                  <a:lnTo>
                    <a:pt x="1446" y="1502"/>
                  </a:lnTo>
                  <a:lnTo>
                    <a:pt x="1472" y="1502"/>
                  </a:lnTo>
                  <a:lnTo>
                    <a:pt x="1472" y="1526"/>
                  </a:lnTo>
                  <a:lnTo>
                    <a:pt x="1486" y="1526"/>
                  </a:lnTo>
                  <a:lnTo>
                    <a:pt x="1486" y="1559"/>
                  </a:lnTo>
                  <a:lnTo>
                    <a:pt x="1569" y="1559"/>
                  </a:lnTo>
                  <a:lnTo>
                    <a:pt x="1569" y="1578"/>
                  </a:lnTo>
                  <a:lnTo>
                    <a:pt x="1585" y="1578"/>
                  </a:lnTo>
                  <a:lnTo>
                    <a:pt x="1585" y="1599"/>
                  </a:lnTo>
                  <a:lnTo>
                    <a:pt x="1630" y="1599"/>
                  </a:lnTo>
                  <a:lnTo>
                    <a:pt x="1630" y="1635"/>
                  </a:lnTo>
                  <a:lnTo>
                    <a:pt x="1694" y="1635"/>
                  </a:lnTo>
                  <a:lnTo>
                    <a:pt x="1694" y="1661"/>
                  </a:lnTo>
                  <a:lnTo>
                    <a:pt x="1710" y="1661"/>
                  </a:lnTo>
                  <a:lnTo>
                    <a:pt x="1710" y="1682"/>
                  </a:lnTo>
                  <a:lnTo>
                    <a:pt x="1741" y="1682"/>
                  </a:lnTo>
                  <a:lnTo>
                    <a:pt x="1741" y="1703"/>
                  </a:lnTo>
                  <a:lnTo>
                    <a:pt x="1760" y="1703"/>
                  </a:lnTo>
                  <a:lnTo>
                    <a:pt x="1760" y="1715"/>
                  </a:lnTo>
                  <a:lnTo>
                    <a:pt x="1791" y="1715"/>
                  </a:lnTo>
                  <a:lnTo>
                    <a:pt x="1791" y="1743"/>
                  </a:lnTo>
                  <a:lnTo>
                    <a:pt x="1871" y="1743"/>
                  </a:lnTo>
                  <a:lnTo>
                    <a:pt x="1871" y="1765"/>
                  </a:lnTo>
                  <a:lnTo>
                    <a:pt x="1923" y="1765"/>
                  </a:lnTo>
                  <a:lnTo>
                    <a:pt x="1923" y="1784"/>
                  </a:lnTo>
                  <a:lnTo>
                    <a:pt x="2003" y="1784"/>
                  </a:lnTo>
                  <a:lnTo>
                    <a:pt x="2003" y="1802"/>
                  </a:lnTo>
                  <a:lnTo>
                    <a:pt x="2027" y="1802"/>
                  </a:lnTo>
                  <a:lnTo>
                    <a:pt x="2027" y="1826"/>
                  </a:lnTo>
                  <a:lnTo>
                    <a:pt x="2041" y="1826"/>
                  </a:lnTo>
                  <a:lnTo>
                    <a:pt x="2041" y="1843"/>
                  </a:lnTo>
                  <a:lnTo>
                    <a:pt x="2119" y="1843"/>
                  </a:lnTo>
                  <a:lnTo>
                    <a:pt x="2119" y="1899"/>
                  </a:lnTo>
                  <a:lnTo>
                    <a:pt x="2207" y="1899"/>
                  </a:lnTo>
                  <a:lnTo>
                    <a:pt x="2207" y="1968"/>
                  </a:lnTo>
                  <a:lnTo>
                    <a:pt x="2249" y="1968"/>
                  </a:lnTo>
                  <a:lnTo>
                    <a:pt x="2249" y="2039"/>
                  </a:lnTo>
                  <a:lnTo>
                    <a:pt x="2374" y="2039"/>
                  </a:ln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373" name="TextBox 54"/>
          <p:cNvSpPr txBox="1">
            <a:spLocks noChangeArrowheads="1"/>
          </p:cNvSpPr>
          <p:nvPr/>
        </p:nvSpPr>
        <p:spPr bwMode="auto">
          <a:xfrm>
            <a:off x="4806950" y="1484313"/>
            <a:ext cx="4826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1300"/>
              </a:spcAft>
            </a:pPr>
            <a:r>
              <a:rPr lang="en-GB" sz="1400" b="1"/>
              <a:t>100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90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80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70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60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50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40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30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20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10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0</a:t>
            </a:r>
          </a:p>
        </p:txBody>
      </p:sp>
      <p:sp>
        <p:nvSpPr>
          <p:cNvPr id="58374" name="TextBox 55"/>
          <p:cNvSpPr txBox="1">
            <a:spLocks noChangeArrowheads="1"/>
          </p:cNvSpPr>
          <p:nvPr/>
        </p:nvSpPr>
        <p:spPr bwMode="auto">
          <a:xfrm>
            <a:off x="6734175" y="58118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Months</a:t>
            </a:r>
          </a:p>
        </p:txBody>
      </p:sp>
      <p:sp>
        <p:nvSpPr>
          <p:cNvPr id="58375" name="TextBox 56"/>
          <p:cNvSpPr txBox="1">
            <a:spLocks noChangeArrowheads="1"/>
          </p:cNvSpPr>
          <p:nvPr/>
        </p:nvSpPr>
        <p:spPr bwMode="auto">
          <a:xfrm>
            <a:off x="5197475" y="5568950"/>
            <a:ext cx="3892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69938" algn="ctr"/>
                <a:tab pos="1463675" algn="ctr"/>
                <a:tab pos="2155825" algn="ctr"/>
                <a:tab pos="2873375" algn="ctr"/>
                <a:tab pos="3573463" algn="ctr"/>
              </a:tabLst>
            </a:pPr>
            <a:r>
              <a:rPr lang="en-GB" sz="1400" b="1"/>
              <a:t>0	6	12	18	24	30</a:t>
            </a:r>
          </a:p>
        </p:txBody>
      </p:sp>
      <p:sp>
        <p:nvSpPr>
          <p:cNvPr id="58376" name="TextBox 57"/>
          <p:cNvSpPr txBox="1">
            <a:spLocks noChangeArrowheads="1"/>
          </p:cNvSpPr>
          <p:nvPr/>
        </p:nvSpPr>
        <p:spPr bwMode="auto">
          <a:xfrm rot="-5400000">
            <a:off x="3883819" y="3331369"/>
            <a:ext cx="184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Overall survival (%)</a:t>
            </a:r>
          </a:p>
        </p:txBody>
      </p:sp>
      <p:grpSp>
        <p:nvGrpSpPr>
          <p:cNvPr id="58377" name="Group 58"/>
          <p:cNvGrpSpPr>
            <a:grpSpLocks/>
          </p:cNvGrpSpPr>
          <p:nvPr/>
        </p:nvGrpSpPr>
        <p:grpSpPr bwMode="auto">
          <a:xfrm>
            <a:off x="6953250" y="2468563"/>
            <a:ext cx="1795463" cy="600075"/>
            <a:chOff x="6352975" y="1447800"/>
            <a:chExt cx="1795753" cy="600164"/>
          </a:xfrm>
        </p:grpSpPr>
        <p:sp>
          <p:nvSpPr>
            <p:cNvPr id="58412" name="TextBox 59"/>
            <p:cNvSpPr txBox="1">
              <a:spLocks noChangeArrowheads="1"/>
            </p:cNvSpPr>
            <p:nvPr/>
          </p:nvSpPr>
          <p:spPr bwMode="auto">
            <a:xfrm>
              <a:off x="6636776" y="1447800"/>
              <a:ext cx="151195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CT + cetuximab</a:t>
              </a:r>
            </a:p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CT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352975" y="1601810"/>
              <a:ext cx="27627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52975" y="1898717"/>
              <a:ext cx="27627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8" name="Group 63"/>
          <p:cNvGrpSpPr>
            <a:grpSpLocks/>
          </p:cNvGrpSpPr>
          <p:nvPr/>
        </p:nvGrpSpPr>
        <p:grpSpPr bwMode="auto">
          <a:xfrm>
            <a:off x="2762250" y="2468563"/>
            <a:ext cx="1795463" cy="600075"/>
            <a:chOff x="6352975" y="1447800"/>
            <a:chExt cx="1795753" cy="600164"/>
          </a:xfrm>
        </p:grpSpPr>
        <p:sp>
          <p:nvSpPr>
            <p:cNvPr id="58409" name="TextBox 64"/>
            <p:cNvSpPr txBox="1">
              <a:spLocks noChangeArrowheads="1"/>
            </p:cNvSpPr>
            <p:nvPr/>
          </p:nvSpPr>
          <p:spPr bwMode="auto">
            <a:xfrm>
              <a:off x="6636776" y="1447800"/>
              <a:ext cx="151195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CT + cetuximab</a:t>
              </a:r>
            </a:p>
            <a:p>
              <a:pPr>
                <a:spcAft>
                  <a:spcPts val="600"/>
                </a:spcAft>
                <a:tabLst>
                  <a:tab pos="342900" algn="l"/>
                </a:tabLst>
              </a:pPr>
              <a:r>
                <a:rPr lang="en-GB" sz="1400" b="1"/>
                <a:t>CT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6352975" y="1601810"/>
              <a:ext cx="27627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352975" y="1898717"/>
              <a:ext cx="27627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9" name="TextBox 2069"/>
          <p:cNvSpPr txBox="1">
            <a:spLocks noChangeArrowheads="1"/>
          </p:cNvSpPr>
          <p:nvPr/>
        </p:nvSpPr>
        <p:spPr bwMode="auto">
          <a:xfrm>
            <a:off x="1878013" y="1346200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Low EGFR</a:t>
            </a:r>
          </a:p>
        </p:txBody>
      </p:sp>
      <p:sp>
        <p:nvSpPr>
          <p:cNvPr id="58380" name="TextBox 68"/>
          <p:cNvSpPr txBox="1">
            <a:spLocks noChangeArrowheads="1"/>
          </p:cNvSpPr>
          <p:nvPr/>
        </p:nvSpPr>
        <p:spPr bwMode="auto">
          <a:xfrm>
            <a:off x="6442075" y="1346200"/>
            <a:ext cx="140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High EGFR</a:t>
            </a:r>
          </a:p>
        </p:txBody>
      </p:sp>
      <p:sp>
        <p:nvSpPr>
          <p:cNvPr id="58381" name="TextBox 2070"/>
          <p:cNvSpPr txBox="1">
            <a:spLocks noChangeArrowheads="1"/>
          </p:cNvSpPr>
          <p:nvPr/>
        </p:nvSpPr>
        <p:spPr bwMode="auto">
          <a:xfrm>
            <a:off x="1362075" y="1773238"/>
            <a:ext cx="2382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HR 0.99 (95% CI 0.84-1.16)</a:t>
            </a:r>
          </a:p>
        </p:txBody>
      </p:sp>
      <p:sp>
        <p:nvSpPr>
          <p:cNvPr id="58382" name="TextBox 70"/>
          <p:cNvSpPr txBox="1">
            <a:spLocks noChangeArrowheads="1"/>
          </p:cNvSpPr>
          <p:nvPr/>
        </p:nvSpPr>
        <p:spPr bwMode="auto">
          <a:xfrm>
            <a:off x="5921375" y="1773238"/>
            <a:ext cx="2443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HR 0.73 (95% CI 0.58-0.93)</a:t>
            </a:r>
          </a:p>
        </p:txBody>
      </p:sp>
      <p:sp>
        <p:nvSpPr>
          <p:cNvPr id="58383" name="TextBox 71"/>
          <p:cNvSpPr txBox="1">
            <a:spLocks noChangeArrowheads="1"/>
          </p:cNvSpPr>
          <p:nvPr/>
        </p:nvSpPr>
        <p:spPr bwMode="auto">
          <a:xfrm>
            <a:off x="420688" y="1484313"/>
            <a:ext cx="4826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1300"/>
              </a:spcAft>
            </a:pPr>
            <a:r>
              <a:rPr lang="en-GB" sz="1400" b="1"/>
              <a:t>100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90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80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70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60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50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40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30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20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10</a:t>
            </a:r>
          </a:p>
          <a:p>
            <a:pPr algn="r">
              <a:spcAft>
                <a:spcPts val="1300"/>
              </a:spcAft>
            </a:pPr>
            <a:r>
              <a:rPr lang="en-GB" sz="1400" b="1"/>
              <a:t>0</a:t>
            </a:r>
          </a:p>
        </p:txBody>
      </p:sp>
      <p:sp>
        <p:nvSpPr>
          <p:cNvPr id="58384" name="TextBox 72"/>
          <p:cNvSpPr txBox="1">
            <a:spLocks noChangeArrowheads="1"/>
          </p:cNvSpPr>
          <p:nvPr/>
        </p:nvSpPr>
        <p:spPr bwMode="auto">
          <a:xfrm>
            <a:off x="2346325" y="5811838"/>
            <a:ext cx="820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Months</a:t>
            </a:r>
          </a:p>
        </p:txBody>
      </p:sp>
      <p:sp>
        <p:nvSpPr>
          <p:cNvPr id="58385" name="TextBox 73"/>
          <p:cNvSpPr txBox="1">
            <a:spLocks noChangeArrowheads="1"/>
          </p:cNvSpPr>
          <p:nvPr/>
        </p:nvSpPr>
        <p:spPr bwMode="auto">
          <a:xfrm>
            <a:off x="809625" y="5568950"/>
            <a:ext cx="3892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69938" algn="ctr"/>
                <a:tab pos="1463675" algn="ctr"/>
                <a:tab pos="2155825" algn="ctr"/>
                <a:tab pos="2873375" algn="ctr"/>
                <a:tab pos="3573463" algn="ctr"/>
              </a:tabLst>
            </a:pPr>
            <a:r>
              <a:rPr lang="en-GB" sz="1400" b="1"/>
              <a:t>0	6	12	18	24	30</a:t>
            </a:r>
          </a:p>
        </p:txBody>
      </p:sp>
      <p:sp>
        <p:nvSpPr>
          <p:cNvPr id="58386" name="TextBox 74"/>
          <p:cNvSpPr txBox="1">
            <a:spLocks noChangeArrowheads="1"/>
          </p:cNvSpPr>
          <p:nvPr/>
        </p:nvSpPr>
        <p:spPr bwMode="auto">
          <a:xfrm rot="-5400000">
            <a:off x="-502444" y="3331369"/>
            <a:ext cx="184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Overall survival (%)</a:t>
            </a:r>
          </a:p>
        </p:txBody>
      </p:sp>
      <p:sp>
        <p:nvSpPr>
          <p:cNvPr id="58387" name="TextBox 2071"/>
          <p:cNvSpPr txBox="1">
            <a:spLocks noChangeArrowheads="1"/>
          </p:cNvSpPr>
          <p:nvPr/>
        </p:nvSpPr>
        <p:spPr bwMode="auto">
          <a:xfrm>
            <a:off x="3529013" y="6083300"/>
            <a:ext cx="22479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Interaction p value =0.044</a:t>
            </a:r>
          </a:p>
        </p:txBody>
      </p:sp>
      <p:grpSp>
        <p:nvGrpSpPr>
          <p:cNvPr id="58388" name="Group 79"/>
          <p:cNvGrpSpPr>
            <a:grpSpLocks/>
          </p:cNvGrpSpPr>
          <p:nvPr/>
        </p:nvGrpSpPr>
        <p:grpSpPr bwMode="auto">
          <a:xfrm>
            <a:off x="852488" y="1654175"/>
            <a:ext cx="3627437" cy="3884613"/>
            <a:chOff x="851967" y="1654175"/>
            <a:chExt cx="3628240" cy="3885146"/>
          </a:xfrm>
        </p:grpSpPr>
        <p:sp>
          <p:nvSpPr>
            <p:cNvPr id="58389" name="Freeform 25"/>
            <p:cNvSpPr>
              <a:spLocks/>
            </p:cNvSpPr>
            <p:nvPr/>
          </p:nvSpPr>
          <p:spPr bwMode="auto">
            <a:xfrm>
              <a:off x="950411" y="1654709"/>
              <a:ext cx="3529796" cy="3776662"/>
            </a:xfrm>
            <a:custGeom>
              <a:avLst/>
              <a:gdLst>
                <a:gd name="T0" fmla="*/ 0 w 2429"/>
                <a:gd name="T1" fmla="*/ 0 h 2379"/>
                <a:gd name="T2" fmla="*/ 0 w 2429"/>
                <a:gd name="T3" fmla="*/ 3776662 h 2379"/>
                <a:gd name="T4" fmla="*/ 3529796 w 2429"/>
                <a:gd name="T5" fmla="*/ 3776662 h 2379"/>
                <a:gd name="T6" fmla="*/ 0 60000 65536"/>
                <a:gd name="T7" fmla="*/ 0 60000 65536"/>
                <a:gd name="T8" fmla="*/ 0 60000 65536"/>
                <a:gd name="T9" fmla="*/ 0 w 2429"/>
                <a:gd name="T10" fmla="*/ 0 h 2379"/>
                <a:gd name="T11" fmla="*/ 2429 w 2429"/>
                <a:gd name="T12" fmla="*/ 2379 h 2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9" h="2379">
                  <a:moveTo>
                    <a:pt x="0" y="0"/>
                  </a:moveTo>
                  <a:lnTo>
                    <a:pt x="0" y="2379"/>
                  </a:lnTo>
                  <a:lnTo>
                    <a:pt x="2429" y="2379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0" name="Line 26"/>
            <p:cNvSpPr>
              <a:spLocks noChangeShapeType="1"/>
            </p:cNvSpPr>
            <p:nvPr/>
          </p:nvSpPr>
          <p:spPr bwMode="auto">
            <a:xfrm>
              <a:off x="851967" y="3920071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1" name="Line 27"/>
            <p:cNvSpPr>
              <a:spLocks noChangeShapeType="1"/>
            </p:cNvSpPr>
            <p:nvPr/>
          </p:nvSpPr>
          <p:spPr bwMode="auto">
            <a:xfrm>
              <a:off x="851967" y="4297896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2" name="Line 28"/>
            <p:cNvSpPr>
              <a:spLocks noChangeShapeType="1"/>
            </p:cNvSpPr>
            <p:nvPr/>
          </p:nvSpPr>
          <p:spPr bwMode="auto">
            <a:xfrm>
              <a:off x="851967" y="4677309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3" name="Line 29"/>
            <p:cNvSpPr>
              <a:spLocks noChangeShapeType="1"/>
            </p:cNvSpPr>
            <p:nvPr/>
          </p:nvSpPr>
          <p:spPr bwMode="auto">
            <a:xfrm>
              <a:off x="851967" y="5051959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4" name="Line 30"/>
            <p:cNvSpPr>
              <a:spLocks noChangeShapeType="1"/>
            </p:cNvSpPr>
            <p:nvPr/>
          </p:nvSpPr>
          <p:spPr bwMode="auto">
            <a:xfrm>
              <a:off x="851967" y="5431371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5" name="Line 31"/>
            <p:cNvSpPr>
              <a:spLocks noChangeShapeType="1"/>
            </p:cNvSpPr>
            <p:nvPr/>
          </p:nvSpPr>
          <p:spPr bwMode="auto">
            <a:xfrm>
              <a:off x="851967" y="1654709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6" name="Line 32"/>
            <p:cNvSpPr>
              <a:spLocks noChangeShapeType="1"/>
            </p:cNvSpPr>
            <p:nvPr/>
          </p:nvSpPr>
          <p:spPr bwMode="auto">
            <a:xfrm>
              <a:off x="851967" y="2034121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7" name="Line 33"/>
            <p:cNvSpPr>
              <a:spLocks noChangeShapeType="1"/>
            </p:cNvSpPr>
            <p:nvPr/>
          </p:nvSpPr>
          <p:spPr bwMode="auto">
            <a:xfrm>
              <a:off x="851967" y="2408771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8" name="Line 34"/>
            <p:cNvSpPr>
              <a:spLocks noChangeShapeType="1"/>
            </p:cNvSpPr>
            <p:nvPr/>
          </p:nvSpPr>
          <p:spPr bwMode="auto">
            <a:xfrm>
              <a:off x="851967" y="2788184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399" name="Line 35"/>
            <p:cNvSpPr>
              <a:spLocks noChangeShapeType="1"/>
            </p:cNvSpPr>
            <p:nvPr/>
          </p:nvSpPr>
          <p:spPr bwMode="auto">
            <a:xfrm>
              <a:off x="851967" y="3166009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0" name="Line 36"/>
            <p:cNvSpPr>
              <a:spLocks noChangeShapeType="1"/>
            </p:cNvSpPr>
            <p:nvPr/>
          </p:nvSpPr>
          <p:spPr bwMode="auto">
            <a:xfrm>
              <a:off x="851967" y="3545421"/>
              <a:ext cx="98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1" name="Line 37"/>
            <p:cNvSpPr>
              <a:spLocks noChangeShapeType="1"/>
            </p:cNvSpPr>
            <p:nvPr/>
          </p:nvSpPr>
          <p:spPr bwMode="auto">
            <a:xfrm>
              <a:off x="4466901" y="5431371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2" name="Line 38"/>
            <p:cNvSpPr>
              <a:spLocks noChangeShapeType="1"/>
            </p:cNvSpPr>
            <p:nvPr/>
          </p:nvSpPr>
          <p:spPr bwMode="auto">
            <a:xfrm>
              <a:off x="950411" y="5431371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3" name="Line 39"/>
            <p:cNvSpPr>
              <a:spLocks noChangeShapeType="1"/>
            </p:cNvSpPr>
            <p:nvPr/>
          </p:nvSpPr>
          <p:spPr bwMode="auto">
            <a:xfrm>
              <a:off x="2356139" y="5431371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4" name="Line 40"/>
            <p:cNvSpPr>
              <a:spLocks noChangeShapeType="1"/>
            </p:cNvSpPr>
            <p:nvPr/>
          </p:nvSpPr>
          <p:spPr bwMode="auto">
            <a:xfrm>
              <a:off x="3061174" y="5431371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5" name="Line 41"/>
            <p:cNvSpPr>
              <a:spLocks noChangeShapeType="1"/>
            </p:cNvSpPr>
            <p:nvPr/>
          </p:nvSpPr>
          <p:spPr bwMode="auto">
            <a:xfrm>
              <a:off x="3761866" y="5431371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406" name="Line 42"/>
            <p:cNvSpPr>
              <a:spLocks noChangeShapeType="1"/>
            </p:cNvSpPr>
            <p:nvPr/>
          </p:nvSpPr>
          <p:spPr bwMode="auto">
            <a:xfrm>
              <a:off x="1655447" y="5431371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Freeform 44"/>
            <p:cNvSpPr>
              <a:spLocks/>
            </p:cNvSpPr>
            <p:nvPr/>
          </p:nvSpPr>
          <p:spPr bwMode="auto">
            <a:xfrm>
              <a:off x="1005988" y="1654175"/>
              <a:ext cx="3388475" cy="3177024"/>
            </a:xfrm>
            <a:custGeom>
              <a:avLst/>
              <a:gdLst>
                <a:gd name="T0" fmla="*/ 6 w 991"/>
                <a:gd name="T1" fmla="*/ 12 h 847"/>
                <a:gd name="T2" fmla="*/ 15 w 991"/>
                <a:gd name="T3" fmla="*/ 28 h 847"/>
                <a:gd name="T4" fmla="*/ 23 w 991"/>
                <a:gd name="T5" fmla="*/ 47 h 847"/>
                <a:gd name="T6" fmla="*/ 29 w 991"/>
                <a:gd name="T7" fmla="*/ 64 h 847"/>
                <a:gd name="T8" fmla="*/ 35 w 991"/>
                <a:gd name="T9" fmla="*/ 83 h 847"/>
                <a:gd name="T10" fmla="*/ 47 w 991"/>
                <a:gd name="T11" fmla="*/ 103 h 847"/>
                <a:gd name="T12" fmla="*/ 54 w 991"/>
                <a:gd name="T13" fmla="*/ 116 h 847"/>
                <a:gd name="T14" fmla="*/ 63 w 991"/>
                <a:gd name="T15" fmla="*/ 133 h 847"/>
                <a:gd name="T16" fmla="*/ 75 w 991"/>
                <a:gd name="T17" fmla="*/ 149 h 847"/>
                <a:gd name="T18" fmla="*/ 88 w 991"/>
                <a:gd name="T19" fmla="*/ 165 h 847"/>
                <a:gd name="T20" fmla="*/ 104 w 991"/>
                <a:gd name="T21" fmla="*/ 181 h 847"/>
                <a:gd name="T22" fmla="*/ 134 w 991"/>
                <a:gd name="T23" fmla="*/ 197 h 847"/>
                <a:gd name="T24" fmla="*/ 151 w 991"/>
                <a:gd name="T25" fmla="*/ 223 h 847"/>
                <a:gd name="T26" fmla="*/ 164 w 991"/>
                <a:gd name="T27" fmla="*/ 235 h 847"/>
                <a:gd name="T28" fmla="*/ 175 w 991"/>
                <a:gd name="T29" fmla="*/ 247 h 847"/>
                <a:gd name="T30" fmla="*/ 187 w 991"/>
                <a:gd name="T31" fmla="*/ 261 h 847"/>
                <a:gd name="T32" fmla="*/ 199 w 991"/>
                <a:gd name="T33" fmla="*/ 282 h 847"/>
                <a:gd name="T34" fmla="*/ 211 w 991"/>
                <a:gd name="T35" fmla="*/ 298 h 847"/>
                <a:gd name="T36" fmla="*/ 226 w 991"/>
                <a:gd name="T37" fmla="*/ 310 h 847"/>
                <a:gd name="T38" fmla="*/ 239 w 991"/>
                <a:gd name="T39" fmla="*/ 323 h 847"/>
                <a:gd name="T40" fmla="*/ 251 w 991"/>
                <a:gd name="T41" fmla="*/ 337 h 847"/>
                <a:gd name="T42" fmla="*/ 255 w 991"/>
                <a:gd name="T43" fmla="*/ 355 h 847"/>
                <a:gd name="T44" fmla="*/ 261 w 991"/>
                <a:gd name="T45" fmla="*/ 371 h 847"/>
                <a:gd name="T46" fmla="*/ 270 w 991"/>
                <a:gd name="T47" fmla="*/ 379 h 847"/>
                <a:gd name="T48" fmla="*/ 277 w 991"/>
                <a:gd name="T49" fmla="*/ 403 h 847"/>
                <a:gd name="T50" fmla="*/ 290 w 991"/>
                <a:gd name="T51" fmla="*/ 418 h 847"/>
                <a:gd name="T52" fmla="*/ 298 w 991"/>
                <a:gd name="T53" fmla="*/ 430 h 847"/>
                <a:gd name="T54" fmla="*/ 305 w 991"/>
                <a:gd name="T55" fmla="*/ 446 h 847"/>
                <a:gd name="T56" fmla="*/ 313 w 991"/>
                <a:gd name="T57" fmla="*/ 458 h 847"/>
                <a:gd name="T58" fmla="*/ 328 w 991"/>
                <a:gd name="T59" fmla="*/ 469 h 847"/>
                <a:gd name="T60" fmla="*/ 337 w 991"/>
                <a:gd name="T61" fmla="*/ 483 h 847"/>
                <a:gd name="T62" fmla="*/ 348 w 991"/>
                <a:gd name="T63" fmla="*/ 497 h 847"/>
                <a:gd name="T64" fmla="*/ 365 w 991"/>
                <a:gd name="T65" fmla="*/ 512 h 847"/>
                <a:gd name="T66" fmla="*/ 378 w 991"/>
                <a:gd name="T67" fmla="*/ 528 h 847"/>
                <a:gd name="T68" fmla="*/ 397 w 991"/>
                <a:gd name="T69" fmla="*/ 547 h 847"/>
                <a:gd name="T70" fmla="*/ 410 w 991"/>
                <a:gd name="T71" fmla="*/ 560 h 847"/>
                <a:gd name="T72" fmla="*/ 421 w 991"/>
                <a:gd name="T73" fmla="*/ 573 h 847"/>
                <a:gd name="T74" fmla="*/ 431 w 991"/>
                <a:gd name="T75" fmla="*/ 587 h 847"/>
                <a:gd name="T76" fmla="*/ 447 w 991"/>
                <a:gd name="T77" fmla="*/ 607 h 847"/>
                <a:gd name="T78" fmla="*/ 467 w 991"/>
                <a:gd name="T79" fmla="*/ 623 h 847"/>
                <a:gd name="T80" fmla="*/ 483 w 991"/>
                <a:gd name="T81" fmla="*/ 633 h 847"/>
                <a:gd name="T82" fmla="*/ 505 w 991"/>
                <a:gd name="T83" fmla="*/ 641 h 847"/>
                <a:gd name="T84" fmla="*/ 519 w 991"/>
                <a:gd name="T85" fmla="*/ 655 h 847"/>
                <a:gd name="T86" fmla="*/ 529 w 991"/>
                <a:gd name="T87" fmla="*/ 666 h 847"/>
                <a:gd name="T88" fmla="*/ 539 w 991"/>
                <a:gd name="T89" fmla="*/ 674 h 847"/>
                <a:gd name="T90" fmla="*/ 558 w 991"/>
                <a:gd name="T91" fmla="*/ 689 h 847"/>
                <a:gd name="T92" fmla="*/ 568 w 991"/>
                <a:gd name="T93" fmla="*/ 701 h 847"/>
                <a:gd name="T94" fmla="*/ 605 w 991"/>
                <a:gd name="T95" fmla="*/ 713 h 847"/>
                <a:gd name="T96" fmla="*/ 630 w 991"/>
                <a:gd name="T97" fmla="*/ 726 h 847"/>
                <a:gd name="T98" fmla="*/ 661 w 991"/>
                <a:gd name="T99" fmla="*/ 738 h 847"/>
                <a:gd name="T100" fmla="*/ 681 w 991"/>
                <a:gd name="T101" fmla="*/ 753 h 847"/>
                <a:gd name="T102" fmla="*/ 700 w 991"/>
                <a:gd name="T103" fmla="*/ 768 h 847"/>
                <a:gd name="T104" fmla="*/ 770 w 991"/>
                <a:gd name="T105" fmla="*/ 781 h 847"/>
                <a:gd name="T106" fmla="*/ 805 w 991"/>
                <a:gd name="T107" fmla="*/ 801 h 847"/>
                <a:gd name="T108" fmla="*/ 844 w 991"/>
                <a:gd name="T109" fmla="*/ 815 h 847"/>
                <a:gd name="T110" fmla="*/ 956 w 991"/>
                <a:gd name="T111" fmla="*/ 83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1" h="847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8" y="165"/>
                    <a:pt x="88" y="165"/>
                    <a:pt x="88" y="165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81"/>
                    <a:pt x="94" y="181"/>
                    <a:pt x="94" y="181"/>
                  </a:cubicBezTo>
                  <a:cubicBezTo>
                    <a:pt x="104" y="181"/>
                    <a:pt x="104" y="181"/>
                    <a:pt x="104" y="181"/>
                  </a:cubicBezTo>
                  <a:cubicBezTo>
                    <a:pt x="104" y="186"/>
                    <a:pt x="104" y="186"/>
                    <a:pt x="104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34" y="197"/>
                    <a:pt x="134" y="197"/>
                    <a:pt x="134" y="197"/>
                  </a:cubicBezTo>
                  <a:cubicBezTo>
                    <a:pt x="134" y="211"/>
                    <a:pt x="134" y="211"/>
                    <a:pt x="134" y="211"/>
                  </a:cubicBezTo>
                  <a:cubicBezTo>
                    <a:pt x="139" y="211"/>
                    <a:pt x="139" y="211"/>
                    <a:pt x="139" y="211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29"/>
                    <a:pt x="151" y="229"/>
                    <a:pt x="151" y="229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6" y="235"/>
                    <a:pt x="156" y="235"/>
                    <a:pt x="156" y="235"/>
                  </a:cubicBezTo>
                  <a:cubicBezTo>
                    <a:pt x="164" y="235"/>
                    <a:pt x="164" y="235"/>
                    <a:pt x="164" y="235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5" y="256"/>
                    <a:pt x="175" y="256"/>
                    <a:pt x="175" y="256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68"/>
                    <a:pt x="187" y="268"/>
                    <a:pt x="187" y="268"/>
                  </a:cubicBezTo>
                  <a:cubicBezTo>
                    <a:pt x="187" y="268"/>
                    <a:pt x="193" y="268"/>
                    <a:pt x="193" y="268"/>
                  </a:cubicBezTo>
                  <a:cubicBezTo>
                    <a:pt x="193" y="269"/>
                    <a:pt x="193" y="282"/>
                    <a:pt x="193" y="282"/>
                  </a:cubicBezTo>
                  <a:cubicBezTo>
                    <a:pt x="199" y="282"/>
                    <a:pt x="199" y="282"/>
                    <a:pt x="199" y="282"/>
                  </a:cubicBezTo>
                  <a:cubicBezTo>
                    <a:pt x="199" y="289"/>
                    <a:pt x="199" y="289"/>
                    <a:pt x="199" y="289"/>
                  </a:cubicBezTo>
                  <a:cubicBezTo>
                    <a:pt x="202" y="289"/>
                    <a:pt x="202" y="289"/>
                    <a:pt x="202" y="289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11" y="298"/>
                    <a:pt x="211" y="298"/>
                    <a:pt x="211" y="298"/>
                  </a:cubicBezTo>
                  <a:cubicBezTo>
                    <a:pt x="211" y="306"/>
                    <a:pt x="211" y="306"/>
                    <a:pt x="211" y="306"/>
                  </a:cubicBezTo>
                  <a:cubicBezTo>
                    <a:pt x="217" y="306"/>
                    <a:pt x="217" y="306"/>
                    <a:pt x="217" y="306"/>
                  </a:cubicBezTo>
                  <a:cubicBezTo>
                    <a:pt x="217" y="310"/>
                    <a:pt x="217" y="310"/>
                    <a:pt x="217" y="310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6" y="318"/>
                    <a:pt x="226" y="318"/>
                    <a:pt x="226" y="318"/>
                  </a:cubicBezTo>
                  <a:cubicBezTo>
                    <a:pt x="234" y="318"/>
                    <a:pt x="234" y="318"/>
                    <a:pt x="234" y="318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9" y="323"/>
                    <a:pt x="239" y="323"/>
                    <a:pt x="239" y="323"/>
                  </a:cubicBezTo>
                  <a:cubicBezTo>
                    <a:pt x="239" y="329"/>
                    <a:pt x="239" y="329"/>
                    <a:pt x="239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37"/>
                    <a:pt x="244" y="337"/>
                    <a:pt x="244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47"/>
                    <a:pt x="251" y="347"/>
                    <a:pt x="251" y="347"/>
                  </a:cubicBezTo>
                  <a:cubicBezTo>
                    <a:pt x="253" y="347"/>
                    <a:pt x="253" y="347"/>
                    <a:pt x="253" y="347"/>
                  </a:cubicBezTo>
                  <a:cubicBezTo>
                    <a:pt x="253" y="355"/>
                    <a:pt x="253" y="355"/>
                    <a:pt x="253" y="355"/>
                  </a:cubicBezTo>
                  <a:cubicBezTo>
                    <a:pt x="255" y="355"/>
                    <a:pt x="255" y="355"/>
                    <a:pt x="255" y="355"/>
                  </a:cubicBezTo>
                  <a:cubicBezTo>
                    <a:pt x="255" y="361"/>
                    <a:pt x="255" y="361"/>
                    <a:pt x="255" y="361"/>
                  </a:cubicBezTo>
                  <a:cubicBezTo>
                    <a:pt x="258" y="361"/>
                    <a:pt x="258" y="361"/>
                    <a:pt x="258" y="361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5" y="379"/>
                    <a:pt x="265" y="379"/>
                    <a:pt x="265" y="379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70" y="393"/>
                    <a:pt x="270" y="393"/>
                    <a:pt x="270" y="393"/>
                  </a:cubicBezTo>
                  <a:cubicBezTo>
                    <a:pt x="273" y="393"/>
                    <a:pt x="273" y="393"/>
                    <a:pt x="273" y="393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77" y="408"/>
                    <a:pt x="277" y="408"/>
                    <a:pt x="277" y="408"/>
                  </a:cubicBezTo>
                  <a:cubicBezTo>
                    <a:pt x="286" y="408"/>
                    <a:pt x="286" y="408"/>
                    <a:pt x="286" y="408"/>
                  </a:cubicBezTo>
                  <a:cubicBezTo>
                    <a:pt x="286" y="418"/>
                    <a:pt x="286" y="418"/>
                    <a:pt x="286" y="418"/>
                  </a:cubicBezTo>
                  <a:cubicBezTo>
                    <a:pt x="290" y="418"/>
                    <a:pt x="290" y="418"/>
                    <a:pt x="290" y="418"/>
                  </a:cubicBezTo>
                  <a:cubicBezTo>
                    <a:pt x="290" y="424"/>
                    <a:pt x="290" y="424"/>
                    <a:pt x="290" y="424"/>
                  </a:cubicBezTo>
                  <a:cubicBezTo>
                    <a:pt x="293" y="424"/>
                    <a:pt x="293" y="424"/>
                    <a:pt x="293" y="424"/>
                  </a:cubicBezTo>
                  <a:cubicBezTo>
                    <a:pt x="293" y="430"/>
                    <a:pt x="293" y="430"/>
                    <a:pt x="293" y="430"/>
                  </a:cubicBezTo>
                  <a:cubicBezTo>
                    <a:pt x="298" y="430"/>
                    <a:pt x="298" y="430"/>
                    <a:pt x="298" y="430"/>
                  </a:cubicBezTo>
                  <a:cubicBezTo>
                    <a:pt x="298" y="436"/>
                    <a:pt x="298" y="436"/>
                    <a:pt x="298" y="436"/>
                  </a:cubicBezTo>
                  <a:cubicBezTo>
                    <a:pt x="301" y="436"/>
                    <a:pt x="301" y="436"/>
                    <a:pt x="301" y="436"/>
                  </a:cubicBezTo>
                  <a:cubicBezTo>
                    <a:pt x="301" y="446"/>
                    <a:pt x="301" y="446"/>
                    <a:pt x="301" y="446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05" y="453"/>
                    <a:pt x="305" y="453"/>
                    <a:pt x="305" y="453"/>
                  </a:cubicBezTo>
                  <a:cubicBezTo>
                    <a:pt x="309" y="453"/>
                    <a:pt x="309" y="453"/>
                    <a:pt x="309" y="453"/>
                  </a:cubicBezTo>
                  <a:cubicBezTo>
                    <a:pt x="309" y="458"/>
                    <a:pt x="309" y="458"/>
                    <a:pt x="309" y="458"/>
                  </a:cubicBezTo>
                  <a:cubicBezTo>
                    <a:pt x="313" y="458"/>
                    <a:pt x="313" y="458"/>
                    <a:pt x="313" y="458"/>
                  </a:cubicBezTo>
                  <a:cubicBezTo>
                    <a:pt x="313" y="464"/>
                    <a:pt x="313" y="464"/>
                    <a:pt x="313" y="464"/>
                  </a:cubicBezTo>
                  <a:cubicBezTo>
                    <a:pt x="325" y="464"/>
                    <a:pt x="325" y="464"/>
                    <a:pt x="325" y="464"/>
                  </a:cubicBezTo>
                  <a:cubicBezTo>
                    <a:pt x="325" y="469"/>
                    <a:pt x="325" y="469"/>
                    <a:pt x="325" y="469"/>
                  </a:cubicBezTo>
                  <a:cubicBezTo>
                    <a:pt x="328" y="469"/>
                    <a:pt x="328" y="469"/>
                    <a:pt x="328" y="469"/>
                  </a:cubicBezTo>
                  <a:cubicBezTo>
                    <a:pt x="328" y="476"/>
                    <a:pt x="328" y="476"/>
                    <a:pt x="328" y="476"/>
                  </a:cubicBezTo>
                  <a:cubicBezTo>
                    <a:pt x="333" y="476"/>
                    <a:pt x="333" y="476"/>
                    <a:pt x="333" y="476"/>
                  </a:cubicBezTo>
                  <a:cubicBezTo>
                    <a:pt x="333" y="483"/>
                    <a:pt x="333" y="483"/>
                    <a:pt x="333" y="483"/>
                  </a:cubicBezTo>
                  <a:cubicBezTo>
                    <a:pt x="337" y="483"/>
                    <a:pt x="337" y="483"/>
                    <a:pt x="337" y="483"/>
                  </a:cubicBezTo>
                  <a:cubicBezTo>
                    <a:pt x="337" y="493"/>
                    <a:pt x="337" y="493"/>
                    <a:pt x="337" y="493"/>
                  </a:cubicBezTo>
                  <a:cubicBezTo>
                    <a:pt x="341" y="493"/>
                    <a:pt x="341" y="493"/>
                    <a:pt x="341" y="493"/>
                  </a:cubicBezTo>
                  <a:cubicBezTo>
                    <a:pt x="341" y="497"/>
                    <a:pt x="341" y="497"/>
                    <a:pt x="341" y="497"/>
                  </a:cubicBezTo>
                  <a:cubicBezTo>
                    <a:pt x="348" y="497"/>
                    <a:pt x="348" y="497"/>
                    <a:pt x="348" y="497"/>
                  </a:cubicBezTo>
                  <a:cubicBezTo>
                    <a:pt x="348" y="504"/>
                    <a:pt x="348" y="504"/>
                    <a:pt x="348" y="504"/>
                  </a:cubicBezTo>
                  <a:cubicBezTo>
                    <a:pt x="354" y="504"/>
                    <a:pt x="354" y="504"/>
                    <a:pt x="354" y="504"/>
                  </a:cubicBezTo>
                  <a:cubicBezTo>
                    <a:pt x="354" y="512"/>
                    <a:pt x="354" y="512"/>
                    <a:pt x="354" y="512"/>
                  </a:cubicBezTo>
                  <a:cubicBezTo>
                    <a:pt x="365" y="512"/>
                    <a:pt x="365" y="512"/>
                    <a:pt x="365" y="512"/>
                  </a:cubicBezTo>
                  <a:cubicBezTo>
                    <a:pt x="365" y="519"/>
                    <a:pt x="365" y="519"/>
                    <a:pt x="365" y="519"/>
                  </a:cubicBezTo>
                  <a:cubicBezTo>
                    <a:pt x="374" y="519"/>
                    <a:pt x="374" y="519"/>
                    <a:pt x="374" y="519"/>
                  </a:cubicBezTo>
                  <a:cubicBezTo>
                    <a:pt x="374" y="528"/>
                    <a:pt x="374" y="528"/>
                    <a:pt x="374" y="528"/>
                  </a:cubicBezTo>
                  <a:cubicBezTo>
                    <a:pt x="378" y="528"/>
                    <a:pt x="378" y="528"/>
                    <a:pt x="378" y="528"/>
                  </a:cubicBezTo>
                  <a:cubicBezTo>
                    <a:pt x="378" y="535"/>
                    <a:pt x="378" y="535"/>
                    <a:pt x="378" y="535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87" y="547"/>
                    <a:pt x="387" y="547"/>
                    <a:pt x="387" y="547"/>
                  </a:cubicBezTo>
                  <a:cubicBezTo>
                    <a:pt x="397" y="547"/>
                    <a:pt x="397" y="547"/>
                    <a:pt x="397" y="547"/>
                  </a:cubicBezTo>
                  <a:cubicBezTo>
                    <a:pt x="397" y="551"/>
                    <a:pt x="397" y="551"/>
                    <a:pt x="397" y="551"/>
                  </a:cubicBezTo>
                  <a:cubicBezTo>
                    <a:pt x="404" y="551"/>
                    <a:pt x="404" y="551"/>
                    <a:pt x="404" y="551"/>
                  </a:cubicBezTo>
                  <a:cubicBezTo>
                    <a:pt x="404" y="560"/>
                    <a:pt x="404" y="560"/>
                    <a:pt x="404" y="560"/>
                  </a:cubicBezTo>
                  <a:cubicBezTo>
                    <a:pt x="410" y="560"/>
                    <a:pt x="410" y="560"/>
                    <a:pt x="410" y="560"/>
                  </a:cubicBezTo>
                  <a:cubicBezTo>
                    <a:pt x="410" y="568"/>
                    <a:pt x="410" y="568"/>
                    <a:pt x="410" y="568"/>
                  </a:cubicBezTo>
                  <a:cubicBezTo>
                    <a:pt x="416" y="568"/>
                    <a:pt x="416" y="568"/>
                    <a:pt x="416" y="568"/>
                  </a:cubicBezTo>
                  <a:cubicBezTo>
                    <a:pt x="416" y="573"/>
                    <a:pt x="416" y="573"/>
                    <a:pt x="416" y="573"/>
                  </a:cubicBezTo>
                  <a:cubicBezTo>
                    <a:pt x="421" y="573"/>
                    <a:pt x="421" y="573"/>
                    <a:pt x="421" y="573"/>
                  </a:cubicBezTo>
                  <a:cubicBezTo>
                    <a:pt x="421" y="581"/>
                    <a:pt x="421" y="581"/>
                    <a:pt x="421" y="581"/>
                  </a:cubicBezTo>
                  <a:cubicBezTo>
                    <a:pt x="427" y="581"/>
                    <a:pt x="427" y="581"/>
                    <a:pt x="427" y="581"/>
                  </a:cubicBezTo>
                  <a:cubicBezTo>
                    <a:pt x="427" y="587"/>
                    <a:pt x="427" y="587"/>
                    <a:pt x="427" y="587"/>
                  </a:cubicBezTo>
                  <a:cubicBezTo>
                    <a:pt x="431" y="587"/>
                    <a:pt x="431" y="587"/>
                    <a:pt x="431" y="587"/>
                  </a:cubicBezTo>
                  <a:cubicBezTo>
                    <a:pt x="431" y="604"/>
                    <a:pt x="431" y="604"/>
                    <a:pt x="431" y="604"/>
                  </a:cubicBezTo>
                  <a:cubicBezTo>
                    <a:pt x="439" y="604"/>
                    <a:pt x="439" y="604"/>
                    <a:pt x="439" y="604"/>
                  </a:cubicBezTo>
                  <a:cubicBezTo>
                    <a:pt x="439" y="607"/>
                    <a:pt x="439" y="607"/>
                    <a:pt x="439" y="607"/>
                  </a:cubicBezTo>
                  <a:cubicBezTo>
                    <a:pt x="447" y="607"/>
                    <a:pt x="447" y="607"/>
                    <a:pt x="447" y="607"/>
                  </a:cubicBezTo>
                  <a:cubicBezTo>
                    <a:pt x="447" y="615"/>
                    <a:pt x="447" y="615"/>
                    <a:pt x="447" y="615"/>
                  </a:cubicBezTo>
                  <a:cubicBezTo>
                    <a:pt x="451" y="615"/>
                    <a:pt x="451" y="615"/>
                    <a:pt x="451" y="615"/>
                  </a:cubicBezTo>
                  <a:cubicBezTo>
                    <a:pt x="451" y="623"/>
                    <a:pt x="451" y="623"/>
                    <a:pt x="451" y="623"/>
                  </a:cubicBezTo>
                  <a:cubicBezTo>
                    <a:pt x="467" y="623"/>
                    <a:pt x="467" y="623"/>
                    <a:pt x="467" y="623"/>
                  </a:cubicBezTo>
                  <a:cubicBezTo>
                    <a:pt x="467" y="628"/>
                    <a:pt x="467" y="628"/>
                    <a:pt x="467" y="628"/>
                  </a:cubicBezTo>
                  <a:cubicBezTo>
                    <a:pt x="472" y="628"/>
                    <a:pt x="472" y="628"/>
                    <a:pt x="472" y="628"/>
                  </a:cubicBezTo>
                  <a:cubicBezTo>
                    <a:pt x="472" y="633"/>
                    <a:pt x="472" y="633"/>
                    <a:pt x="472" y="633"/>
                  </a:cubicBezTo>
                  <a:cubicBezTo>
                    <a:pt x="483" y="633"/>
                    <a:pt x="483" y="633"/>
                    <a:pt x="483" y="633"/>
                  </a:cubicBezTo>
                  <a:cubicBezTo>
                    <a:pt x="483" y="638"/>
                    <a:pt x="483" y="638"/>
                    <a:pt x="483" y="638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1" y="641"/>
                    <a:pt x="491" y="641"/>
                    <a:pt x="491" y="641"/>
                  </a:cubicBezTo>
                  <a:cubicBezTo>
                    <a:pt x="505" y="641"/>
                    <a:pt x="505" y="641"/>
                    <a:pt x="505" y="641"/>
                  </a:cubicBezTo>
                  <a:cubicBezTo>
                    <a:pt x="505" y="646"/>
                    <a:pt x="505" y="646"/>
                    <a:pt x="505" y="646"/>
                  </a:cubicBezTo>
                  <a:cubicBezTo>
                    <a:pt x="509" y="646"/>
                    <a:pt x="509" y="646"/>
                    <a:pt x="509" y="646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19" y="655"/>
                    <a:pt x="519" y="655"/>
                    <a:pt x="519" y="655"/>
                  </a:cubicBezTo>
                  <a:cubicBezTo>
                    <a:pt x="519" y="661"/>
                    <a:pt x="519" y="661"/>
                    <a:pt x="519" y="661"/>
                  </a:cubicBezTo>
                  <a:cubicBezTo>
                    <a:pt x="523" y="661"/>
                    <a:pt x="523" y="661"/>
                    <a:pt x="523" y="661"/>
                  </a:cubicBezTo>
                  <a:cubicBezTo>
                    <a:pt x="523" y="666"/>
                    <a:pt x="523" y="666"/>
                    <a:pt x="523" y="666"/>
                  </a:cubicBezTo>
                  <a:cubicBezTo>
                    <a:pt x="529" y="666"/>
                    <a:pt x="529" y="666"/>
                    <a:pt x="529" y="666"/>
                  </a:cubicBezTo>
                  <a:cubicBezTo>
                    <a:pt x="529" y="670"/>
                    <a:pt x="529" y="670"/>
                    <a:pt x="529" y="670"/>
                  </a:cubicBezTo>
                  <a:cubicBezTo>
                    <a:pt x="534" y="670"/>
                    <a:pt x="534" y="670"/>
                    <a:pt x="534" y="670"/>
                  </a:cubicBezTo>
                  <a:cubicBezTo>
                    <a:pt x="534" y="674"/>
                    <a:pt x="534" y="674"/>
                    <a:pt x="534" y="674"/>
                  </a:cubicBezTo>
                  <a:cubicBezTo>
                    <a:pt x="539" y="674"/>
                    <a:pt x="539" y="674"/>
                    <a:pt x="539" y="674"/>
                  </a:cubicBezTo>
                  <a:cubicBezTo>
                    <a:pt x="539" y="682"/>
                    <a:pt x="539" y="682"/>
                    <a:pt x="539" y="682"/>
                  </a:cubicBezTo>
                  <a:cubicBezTo>
                    <a:pt x="551" y="682"/>
                    <a:pt x="551" y="682"/>
                    <a:pt x="551" y="682"/>
                  </a:cubicBezTo>
                  <a:cubicBezTo>
                    <a:pt x="551" y="689"/>
                    <a:pt x="551" y="689"/>
                    <a:pt x="551" y="689"/>
                  </a:cubicBezTo>
                  <a:cubicBezTo>
                    <a:pt x="558" y="689"/>
                    <a:pt x="558" y="689"/>
                    <a:pt x="558" y="689"/>
                  </a:cubicBezTo>
                  <a:cubicBezTo>
                    <a:pt x="558" y="695"/>
                    <a:pt x="558" y="695"/>
                    <a:pt x="558" y="695"/>
                  </a:cubicBezTo>
                  <a:cubicBezTo>
                    <a:pt x="562" y="695"/>
                    <a:pt x="562" y="695"/>
                    <a:pt x="562" y="695"/>
                  </a:cubicBezTo>
                  <a:cubicBezTo>
                    <a:pt x="562" y="701"/>
                    <a:pt x="562" y="701"/>
                    <a:pt x="562" y="701"/>
                  </a:cubicBezTo>
                  <a:cubicBezTo>
                    <a:pt x="568" y="701"/>
                    <a:pt x="568" y="701"/>
                    <a:pt x="568" y="701"/>
                  </a:cubicBezTo>
                  <a:cubicBezTo>
                    <a:pt x="568" y="707"/>
                    <a:pt x="568" y="707"/>
                    <a:pt x="568" y="707"/>
                  </a:cubicBezTo>
                  <a:cubicBezTo>
                    <a:pt x="593" y="707"/>
                    <a:pt x="593" y="707"/>
                    <a:pt x="593" y="707"/>
                  </a:cubicBezTo>
                  <a:cubicBezTo>
                    <a:pt x="593" y="713"/>
                    <a:pt x="593" y="713"/>
                    <a:pt x="593" y="713"/>
                  </a:cubicBezTo>
                  <a:cubicBezTo>
                    <a:pt x="605" y="713"/>
                    <a:pt x="605" y="713"/>
                    <a:pt x="605" y="713"/>
                  </a:cubicBezTo>
                  <a:cubicBezTo>
                    <a:pt x="605" y="717"/>
                    <a:pt x="605" y="717"/>
                    <a:pt x="605" y="717"/>
                  </a:cubicBezTo>
                  <a:cubicBezTo>
                    <a:pt x="618" y="717"/>
                    <a:pt x="618" y="717"/>
                    <a:pt x="618" y="717"/>
                  </a:cubicBezTo>
                  <a:cubicBezTo>
                    <a:pt x="618" y="726"/>
                    <a:pt x="618" y="726"/>
                    <a:pt x="618" y="726"/>
                  </a:cubicBezTo>
                  <a:cubicBezTo>
                    <a:pt x="630" y="726"/>
                    <a:pt x="630" y="726"/>
                    <a:pt x="630" y="726"/>
                  </a:cubicBezTo>
                  <a:cubicBezTo>
                    <a:pt x="630" y="731"/>
                    <a:pt x="630" y="731"/>
                    <a:pt x="630" y="731"/>
                  </a:cubicBezTo>
                  <a:cubicBezTo>
                    <a:pt x="644" y="731"/>
                    <a:pt x="644" y="731"/>
                    <a:pt x="644" y="731"/>
                  </a:cubicBezTo>
                  <a:cubicBezTo>
                    <a:pt x="644" y="738"/>
                    <a:pt x="644" y="738"/>
                    <a:pt x="644" y="738"/>
                  </a:cubicBezTo>
                  <a:cubicBezTo>
                    <a:pt x="661" y="738"/>
                    <a:pt x="661" y="738"/>
                    <a:pt x="661" y="738"/>
                  </a:cubicBezTo>
                  <a:cubicBezTo>
                    <a:pt x="661" y="745"/>
                    <a:pt x="661" y="745"/>
                    <a:pt x="661" y="745"/>
                  </a:cubicBezTo>
                  <a:cubicBezTo>
                    <a:pt x="671" y="745"/>
                    <a:pt x="671" y="745"/>
                    <a:pt x="671" y="745"/>
                  </a:cubicBezTo>
                  <a:cubicBezTo>
                    <a:pt x="671" y="753"/>
                    <a:pt x="671" y="753"/>
                    <a:pt x="671" y="753"/>
                  </a:cubicBezTo>
                  <a:cubicBezTo>
                    <a:pt x="681" y="753"/>
                    <a:pt x="681" y="753"/>
                    <a:pt x="681" y="753"/>
                  </a:cubicBezTo>
                  <a:cubicBezTo>
                    <a:pt x="681" y="764"/>
                    <a:pt x="681" y="764"/>
                    <a:pt x="681" y="764"/>
                  </a:cubicBezTo>
                  <a:cubicBezTo>
                    <a:pt x="690" y="764"/>
                    <a:pt x="690" y="764"/>
                    <a:pt x="690" y="764"/>
                  </a:cubicBezTo>
                  <a:cubicBezTo>
                    <a:pt x="690" y="768"/>
                    <a:pt x="690" y="768"/>
                    <a:pt x="690" y="768"/>
                  </a:cubicBezTo>
                  <a:cubicBezTo>
                    <a:pt x="700" y="768"/>
                    <a:pt x="700" y="768"/>
                    <a:pt x="700" y="768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8" y="773"/>
                    <a:pt x="708" y="773"/>
                    <a:pt x="708" y="773"/>
                  </a:cubicBezTo>
                  <a:cubicBezTo>
                    <a:pt x="708" y="781"/>
                    <a:pt x="708" y="781"/>
                    <a:pt x="708" y="781"/>
                  </a:cubicBezTo>
                  <a:cubicBezTo>
                    <a:pt x="770" y="781"/>
                    <a:pt x="770" y="781"/>
                    <a:pt x="770" y="781"/>
                  </a:cubicBezTo>
                  <a:cubicBezTo>
                    <a:pt x="770" y="789"/>
                    <a:pt x="770" y="789"/>
                    <a:pt x="770" y="789"/>
                  </a:cubicBezTo>
                  <a:cubicBezTo>
                    <a:pt x="800" y="789"/>
                    <a:pt x="800" y="789"/>
                    <a:pt x="800" y="789"/>
                  </a:cubicBezTo>
                  <a:cubicBezTo>
                    <a:pt x="800" y="801"/>
                    <a:pt x="800" y="801"/>
                    <a:pt x="800" y="801"/>
                  </a:cubicBezTo>
                  <a:cubicBezTo>
                    <a:pt x="805" y="801"/>
                    <a:pt x="805" y="801"/>
                    <a:pt x="805" y="801"/>
                  </a:cubicBezTo>
                  <a:cubicBezTo>
                    <a:pt x="805" y="808"/>
                    <a:pt x="805" y="808"/>
                    <a:pt x="805" y="808"/>
                  </a:cubicBezTo>
                  <a:cubicBezTo>
                    <a:pt x="831" y="808"/>
                    <a:pt x="831" y="808"/>
                    <a:pt x="831" y="808"/>
                  </a:cubicBezTo>
                  <a:cubicBezTo>
                    <a:pt x="831" y="815"/>
                    <a:pt x="831" y="815"/>
                    <a:pt x="831" y="815"/>
                  </a:cubicBezTo>
                  <a:cubicBezTo>
                    <a:pt x="844" y="815"/>
                    <a:pt x="844" y="815"/>
                    <a:pt x="844" y="815"/>
                  </a:cubicBezTo>
                  <a:cubicBezTo>
                    <a:pt x="844" y="823"/>
                    <a:pt x="844" y="823"/>
                    <a:pt x="844" y="823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852" y="832"/>
                    <a:pt x="852" y="832"/>
                    <a:pt x="852" y="832"/>
                  </a:cubicBezTo>
                  <a:cubicBezTo>
                    <a:pt x="956" y="832"/>
                    <a:pt x="956" y="832"/>
                    <a:pt x="956" y="832"/>
                  </a:cubicBezTo>
                  <a:cubicBezTo>
                    <a:pt x="956" y="847"/>
                    <a:pt x="956" y="847"/>
                    <a:pt x="956" y="847"/>
                  </a:cubicBezTo>
                  <a:cubicBezTo>
                    <a:pt x="991" y="847"/>
                    <a:pt x="991" y="847"/>
                    <a:pt x="991" y="847"/>
                  </a:cubicBez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8408" name="Freeform 43"/>
            <p:cNvSpPr>
              <a:spLocks/>
            </p:cNvSpPr>
            <p:nvPr/>
          </p:nvSpPr>
          <p:spPr bwMode="auto">
            <a:xfrm>
              <a:off x="950913" y="1654175"/>
              <a:ext cx="3467100" cy="3113088"/>
            </a:xfrm>
            <a:custGeom>
              <a:avLst/>
              <a:gdLst>
                <a:gd name="T0" fmla="*/ 58737 w 2184"/>
                <a:gd name="T1" fmla="*/ 68263 h 1961"/>
                <a:gd name="T2" fmla="*/ 88900 w 2184"/>
                <a:gd name="T3" fmla="*/ 161925 h 1961"/>
                <a:gd name="T4" fmla="*/ 103188 w 2184"/>
                <a:gd name="T5" fmla="*/ 258763 h 1961"/>
                <a:gd name="T6" fmla="*/ 134937 w 2184"/>
                <a:gd name="T7" fmla="*/ 303213 h 1961"/>
                <a:gd name="T8" fmla="*/ 153987 w 2184"/>
                <a:gd name="T9" fmla="*/ 360363 h 1961"/>
                <a:gd name="T10" fmla="*/ 203200 w 2184"/>
                <a:gd name="T11" fmla="*/ 393700 h 1961"/>
                <a:gd name="T12" fmla="*/ 227012 w 2184"/>
                <a:gd name="T13" fmla="*/ 461963 h 1961"/>
                <a:gd name="T14" fmla="*/ 263525 w 2184"/>
                <a:gd name="T15" fmla="*/ 509588 h 1961"/>
                <a:gd name="T16" fmla="*/ 295275 w 2184"/>
                <a:gd name="T17" fmla="*/ 577850 h 1961"/>
                <a:gd name="T18" fmla="*/ 333375 w 2184"/>
                <a:gd name="T19" fmla="*/ 619125 h 1961"/>
                <a:gd name="T20" fmla="*/ 357187 w 2184"/>
                <a:gd name="T21" fmla="*/ 657225 h 1961"/>
                <a:gd name="T22" fmla="*/ 393700 w 2184"/>
                <a:gd name="T23" fmla="*/ 682625 h 1961"/>
                <a:gd name="T24" fmla="*/ 422275 w 2184"/>
                <a:gd name="T25" fmla="*/ 750888 h 1961"/>
                <a:gd name="T26" fmla="*/ 466725 w 2184"/>
                <a:gd name="T27" fmla="*/ 787400 h 1961"/>
                <a:gd name="T28" fmla="*/ 490537 w 2184"/>
                <a:gd name="T29" fmla="*/ 858838 h 1961"/>
                <a:gd name="T30" fmla="*/ 558800 w 2184"/>
                <a:gd name="T31" fmla="*/ 900113 h 1961"/>
                <a:gd name="T32" fmla="*/ 579437 w 2184"/>
                <a:gd name="T33" fmla="*/ 974725 h 1961"/>
                <a:gd name="T34" fmla="*/ 644525 w 2184"/>
                <a:gd name="T35" fmla="*/ 1016000 h 1961"/>
                <a:gd name="T36" fmla="*/ 677862 w 2184"/>
                <a:gd name="T37" fmla="*/ 1092200 h 1961"/>
                <a:gd name="T38" fmla="*/ 730250 w 2184"/>
                <a:gd name="T39" fmla="*/ 1133475 h 1961"/>
                <a:gd name="T40" fmla="*/ 754062 w 2184"/>
                <a:gd name="T41" fmla="*/ 1192213 h 1961"/>
                <a:gd name="T42" fmla="*/ 793750 w 2184"/>
                <a:gd name="T43" fmla="*/ 1230313 h 1961"/>
                <a:gd name="T44" fmla="*/ 811212 w 2184"/>
                <a:gd name="T45" fmla="*/ 1285875 h 1961"/>
                <a:gd name="T46" fmla="*/ 855663 w 2184"/>
                <a:gd name="T47" fmla="*/ 1335088 h 1961"/>
                <a:gd name="T48" fmla="*/ 882650 w 2184"/>
                <a:gd name="T49" fmla="*/ 1395413 h 1961"/>
                <a:gd name="T50" fmla="*/ 928687 w 2184"/>
                <a:gd name="T51" fmla="*/ 1425575 h 1961"/>
                <a:gd name="T52" fmla="*/ 952500 w 2184"/>
                <a:gd name="T53" fmla="*/ 1489075 h 1961"/>
                <a:gd name="T54" fmla="*/ 989012 w 2184"/>
                <a:gd name="T55" fmla="*/ 1533525 h 1961"/>
                <a:gd name="T56" fmla="*/ 1023937 w 2184"/>
                <a:gd name="T57" fmla="*/ 1593850 h 1961"/>
                <a:gd name="T58" fmla="*/ 1062037 w 2184"/>
                <a:gd name="T59" fmla="*/ 1646238 h 1961"/>
                <a:gd name="T60" fmla="*/ 1095375 w 2184"/>
                <a:gd name="T61" fmla="*/ 1773238 h 1961"/>
                <a:gd name="T62" fmla="*/ 1139825 w 2184"/>
                <a:gd name="T63" fmla="*/ 1822451 h 1961"/>
                <a:gd name="T64" fmla="*/ 1198562 w 2184"/>
                <a:gd name="T65" fmla="*/ 1879601 h 1961"/>
                <a:gd name="T66" fmla="*/ 1335087 w 2184"/>
                <a:gd name="T67" fmla="*/ 1924051 h 1961"/>
                <a:gd name="T68" fmla="*/ 1376362 w 2184"/>
                <a:gd name="T69" fmla="*/ 1973263 h 1961"/>
                <a:gd name="T70" fmla="*/ 1427162 w 2184"/>
                <a:gd name="T71" fmla="*/ 2006601 h 1961"/>
                <a:gd name="T72" fmla="*/ 1474787 w 2184"/>
                <a:gd name="T73" fmla="*/ 2092326 h 1961"/>
                <a:gd name="T74" fmla="*/ 1581150 w 2184"/>
                <a:gd name="T75" fmla="*/ 2138363 h 1961"/>
                <a:gd name="T76" fmla="*/ 1608137 w 2184"/>
                <a:gd name="T77" fmla="*/ 2179638 h 1961"/>
                <a:gd name="T78" fmla="*/ 1652588 w 2184"/>
                <a:gd name="T79" fmla="*/ 2212976 h 1961"/>
                <a:gd name="T80" fmla="*/ 1708150 w 2184"/>
                <a:gd name="T81" fmla="*/ 2279651 h 1961"/>
                <a:gd name="T82" fmla="*/ 1800225 w 2184"/>
                <a:gd name="T83" fmla="*/ 2320926 h 1961"/>
                <a:gd name="T84" fmla="*/ 1841500 w 2184"/>
                <a:gd name="T85" fmla="*/ 2384426 h 1961"/>
                <a:gd name="T86" fmla="*/ 1912937 w 2184"/>
                <a:gd name="T87" fmla="*/ 2438401 h 1961"/>
                <a:gd name="T88" fmla="*/ 1939925 w 2184"/>
                <a:gd name="T89" fmla="*/ 2501901 h 1961"/>
                <a:gd name="T90" fmla="*/ 2078037 w 2184"/>
                <a:gd name="T91" fmla="*/ 2546351 h 1961"/>
                <a:gd name="T92" fmla="*/ 2146300 w 2184"/>
                <a:gd name="T93" fmla="*/ 2636838 h 1961"/>
                <a:gd name="T94" fmla="*/ 2259012 w 2184"/>
                <a:gd name="T95" fmla="*/ 2719388 h 1961"/>
                <a:gd name="T96" fmla="*/ 2419350 w 2184"/>
                <a:gd name="T97" fmla="*/ 2832101 h 1961"/>
                <a:gd name="T98" fmla="*/ 2641600 w 2184"/>
                <a:gd name="T99" fmla="*/ 2909888 h 1961"/>
                <a:gd name="T100" fmla="*/ 2792412 w 2184"/>
                <a:gd name="T101" fmla="*/ 3030538 h 1961"/>
                <a:gd name="T102" fmla="*/ 3467100 w 2184"/>
                <a:gd name="T103" fmla="*/ 3113088 h 19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84"/>
                <a:gd name="T157" fmla="*/ 0 h 1961"/>
                <a:gd name="T158" fmla="*/ 2184 w 2184"/>
                <a:gd name="T159" fmla="*/ 1961 h 19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84" h="1961">
                  <a:moveTo>
                    <a:pt x="0" y="0"/>
                  </a:moveTo>
                  <a:lnTo>
                    <a:pt x="28" y="0"/>
                  </a:lnTo>
                  <a:lnTo>
                    <a:pt x="28" y="19"/>
                  </a:lnTo>
                  <a:lnTo>
                    <a:pt x="37" y="19"/>
                  </a:lnTo>
                  <a:lnTo>
                    <a:pt x="37" y="43"/>
                  </a:lnTo>
                  <a:lnTo>
                    <a:pt x="41" y="43"/>
                  </a:lnTo>
                  <a:lnTo>
                    <a:pt x="41" y="76"/>
                  </a:lnTo>
                  <a:lnTo>
                    <a:pt x="48" y="76"/>
                  </a:lnTo>
                  <a:lnTo>
                    <a:pt x="48" y="102"/>
                  </a:lnTo>
                  <a:lnTo>
                    <a:pt x="56" y="102"/>
                  </a:lnTo>
                  <a:lnTo>
                    <a:pt x="56" y="130"/>
                  </a:lnTo>
                  <a:lnTo>
                    <a:pt x="61" y="130"/>
                  </a:lnTo>
                  <a:lnTo>
                    <a:pt x="61" y="151"/>
                  </a:lnTo>
                  <a:lnTo>
                    <a:pt x="65" y="151"/>
                  </a:lnTo>
                  <a:lnTo>
                    <a:pt x="65" y="163"/>
                  </a:lnTo>
                  <a:lnTo>
                    <a:pt x="72" y="163"/>
                  </a:lnTo>
                  <a:lnTo>
                    <a:pt x="72" y="175"/>
                  </a:lnTo>
                  <a:lnTo>
                    <a:pt x="76" y="175"/>
                  </a:lnTo>
                  <a:lnTo>
                    <a:pt x="76" y="191"/>
                  </a:lnTo>
                  <a:lnTo>
                    <a:pt x="85" y="191"/>
                  </a:lnTo>
                  <a:lnTo>
                    <a:pt x="85" y="203"/>
                  </a:lnTo>
                  <a:lnTo>
                    <a:pt x="89" y="203"/>
                  </a:lnTo>
                  <a:lnTo>
                    <a:pt x="89" y="215"/>
                  </a:lnTo>
                  <a:lnTo>
                    <a:pt x="97" y="215"/>
                  </a:lnTo>
                  <a:lnTo>
                    <a:pt x="97" y="227"/>
                  </a:lnTo>
                  <a:lnTo>
                    <a:pt x="104" y="227"/>
                  </a:lnTo>
                  <a:lnTo>
                    <a:pt x="104" y="234"/>
                  </a:lnTo>
                  <a:lnTo>
                    <a:pt x="117" y="234"/>
                  </a:lnTo>
                  <a:lnTo>
                    <a:pt x="117" y="248"/>
                  </a:lnTo>
                  <a:lnTo>
                    <a:pt x="128" y="248"/>
                  </a:lnTo>
                  <a:lnTo>
                    <a:pt x="128" y="262"/>
                  </a:lnTo>
                  <a:lnTo>
                    <a:pt x="136" y="262"/>
                  </a:lnTo>
                  <a:lnTo>
                    <a:pt x="136" y="281"/>
                  </a:lnTo>
                  <a:lnTo>
                    <a:pt x="143" y="281"/>
                  </a:lnTo>
                  <a:lnTo>
                    <a:pt x="143" y="291"/>
                  </a:lnTo>
                  <a:lnTo>
                    <a:pt x="149" y="291"/>
                  </a:lnTo>
                  <a:lnTo>
                    <a:pt x="149" y="307"/>
                  </a:lnTo>
                  <a:lnTo>
                    <a:pt x="156" y="307"/>
                  </a:lnTo>
                  <a:lnTo>
                    <a:pt x="156" y="321"/>
                  </a:lnTo>
                  <a:lnTo>
                    <a:pt x="166" y="321"/>
                  </a:lnTo>
                  <a:lnTo>
                    <a:pt x="166" y="340"/>
                  </a:lnTo>
                  <a:lnTo>
                    <a:pt x="171" y="340"/>
                  </a:lnTo>
                  <a:lnTo>
                    <a:pt x="171" y="354"/>
                  </a:lnTo>
                  <a:lnTo>
                    <a:pt x="186" y="354"/>
                  </a:lnTo>
                  <a:lnTo>
                    <a:pt x="186" y="364"/>
                  </a:lnTo>
                  <a:lnTo>
                    <a:pt x="192" y="364"/>
                  </a:lnTo>
                  <a:lnTo>
                    <a:pt x="192" y="378"/>
                  </a:lnTo>
                  <a:lnTo>
                    <a:pt x="197" y="378"/>
                  </a:lnTo>
                  <a:lnTo>
                    <a:pt x="197" y="390"/>
                  </a:lnTo>
                  <a:lnTo>
                    <a:pt x="210" y="390"/>
                  </a:lnTo>
                  <a:lnTo>
                    <a:pt x="210" y="397"/>
                  </a:lnTo>
                  <a:lnTo>
                    <a:pt x="218" y="397"/>
                  </a:lnTo>
                  <a:lnTo>
                    <a:pt x="218" y="404"/>
                  </a:lnTo>
                  <a:lnTo>
                    <a:pt x="225" y="404"/>
                  </a:lnTo>
                  <a:lnTo>
                    <a:pt x="225" y="414"/>
                  </a:lnTo>
                  <a:lnTo>
                    <a:pt x="233" y="414"/>
                  </a:lnTo>
                  <a:lnTo>
                    <a:pt x="233" y="421"/>
                  </a:lnTo>
                  <a:lnTo>
                    <a:pt x="240" y="421"/>
                  </a:lnTo>
                  <a:lnTo>
                    <a:pt x="240" y="430"/>
                  </a:lnTo>
                  <a:lnTo>
                    <a:pt x="248" y="430"/>
                  </a:lnTo>
                  <a:lnTo>
                    <a:pt x="248" y="447"/>
                  </a:lnTo>
                  <a:lnTo>
                    <a:pt x="259" y="447"/>
                  </a:lnTo>
                  <a:lnTo>
                    <a:pt x="259" y="456"/>
                  </a:lnTo>
                  <a:lnTo>
                    <a:pt x="266" y="456"/>
                  </a:lnTo>
                  <a:lnTo>
                    <a:pt x="266" y="473"/>
                  </a:lnTo>
                  <a:lnTo>
                    <a:pt x="276" y="473"/>
                  </a:lnTo>
                  <a:lnTo>
                    <a:pt x="276" y="484"/>
                  </a:lnTo>
                  <a:lnTo>
                    <a:pt x="285" y="484"/>
                  </a:lnTo>
                  <a:lnTo>
                    <a:pt x="285" y="496"/>
                  </a:lnTo>
                  <a:lnTo>
                    <a:pt x="294" y="496"/>
                  </a:lnTo>
                  <a:lnTo>
                    <a:pt x="294" y="508"/>
                  </a:lnTo>
                  <a:lnTo>
                    <a:pt x="298" y="508"/>
                  </a:lnTo>
                  <a:lnTo>
                    <a:pt x="298" y="532"/>
                  </a:lnTo>
                  <a:lnTo>
                    <a:pt x="309" y="532"/>
                  </a:lnTo>
                  <a:lnTo>
                    <a:pt x="309" y="541"/>
                  </a:lnTo>
                  <a:lnTo>
                    <a:pt x="317" y="541"/>
                  </a:lnTo>
                  <a:lnTo>
                    <a:pt x="317" y="551"/>
                  </a:lnTo>
                  <a:lnTo>
                    <a:pt x="332" y="551"/>
                  </a:lnTo>
                  <a:lnTo>
                    <a:pt x="332" y="567"/>
                  </a:lnTo>
                  <a:lnTo>
                    <a:pt x="352" y="567"/>
                  </a:lnTo>
                  <a:lnTo>
                    <a:pt x="352" y="586"/>
                  </a:lnTo>
                  <a:lnTo>
                    <a:pt x="358" y="586"/>
                  </a:lnTo>
                  <a:lnTo>
                    <a:pt x="358" y="600"/>
                  </a:lnTo>
                  <a:lnTo>
                    <a:pt x="365" y="600"/>
                  </a:lnTo>
                  <a:lnTo>
                    <a:pt x="365" y="614"/>
                  </a:lnTo>
                  <a:lnTo>
                    <a:pt x="382" y="614"/>
                  </a:lnTo>
                  <a:lnTo>
                    <a:pt x="382" y="628"/>
                  </a:lnTo>
                  <a:lnTo>
                    <a:pt x="401" y="628"/>
                  </a:lnTo>
                  <a:lnTo>
                    <a:pt x="401" y="640"/>
                  </a:lnTo>
                  <a:lnTo>
                    <a:pt x="406" y="640"/>
                  </a:lnTo>
                  <a:lnTo>
                    <a:pt x="406" y="652"/>
                  </a:lnTo>
                  <a:lnTo>
                    <a:pt x="421" y="652"/>
                  </a:lnTo>
                  <a:lnTo>
                    <a:pt x="421" y="678"/>
                  </a:lnTo>
                  <a:lnTo>
                    <a:pt x="427" y="678"/>
                  </a:lnTo>
                  <a:lnTo>
                    <a:pt x="427" y="688"/>
                  </a:lnTo>
                  <a:lnTo>
                    <a:pt x="436" y="688"/>
                  </a:lnTo>
                  <a:lnTo>
                    <a:pt x="436" y="699"/>
                  </a:lnTo>
                  <a:lnTo>
                    <a:pt x="447" y="699"/>
                  </a:lnTo>
                  <a:lnTo>
                    <a:pt x="447" y="714"/>
                  </a:lnTo>
                  <a:lnTo>
                    <a:pt x="460" y="714"/>
                  </a:lnTo>
                  <a:lnTo>
                    <a:pt x="460" y="725"/>
                  </a:lnTo>
                  <a:lnTo>
                    <a:pt x="468" y="725"/>
                  </a:lnTo>
                  <a:lnTo>
                    <a:pt x="468" y="742"/>
                  </a:lnTo>
                  <a:lnTo>
                    <a:pt x="475" y="742"/>
                  </a:lnTo>
                  <a:lnTo>
                    <a:pt x="475" y="751"/>
                  </a:lnTo>
                  <a:lnTo>
                    <a:pt x="481" y="751"/>
                  </a:lnTo>
                  <a:lnTo>
                    <a:pt x="481" y="763"/>
                  </a:lnTo>
                  <a:lnTo>
                    <a:pt x="488" y="763"/>
                  </a:lnTo>
                  <a:lnTo>
                    <a:pt x="488" y="775"/>
                  </a:lnTo>
                  <a:lnTo>
                    <a:pt x="500" y="775"/>
                  </a:lnTo>
                  <a:lnTo>
                    <a:pt x="500" y="784"/>
                  </a:lnTo>
                  <a:lnTo>
                    <a:pt x="503" y="784"/>
                  </a:lnTo>
                  <a:lnTo>
                    <a:pt x="503" y="801"/>
                  </a:lnTo>
                  <a:lnTo>
                    <a:pt x="511" y="801"/>
                  </a:lnTo>
                  <a:lnTo>
                    <a:pt x="511" y="810"/>
                  </a:lnTo>
                  <a:lnTo>
                    <a:pt x="522" y="810"/>
                  </a:lnTo>
                  <a:lnTo>
                    <a:pt x="522" y="829"/>
                  </a:lnTo>
                  <a:lnTo>
                    <a:pt x="533" y="829"/>
                  </a:lnTo>
                  <a:lnTo>
                    <a:pt x="533" y="841"/>
                  </a:lnTo>
                  <a:lnTo>
                    <a:pt x="539" y="841"/>
                  </a:lnTo>
                  <a:lnTo>
                    <a:pt x="539" y="860"/>
                  </a:lnTo>
                  <a:lnTo>
                    <a:pt x="548" y="860"/>
                  </a:lnTo>
                  <a:lnTo>
                    <a:pt x="548" y="867"/>
                  </a:lnTo>
                  <a:lnTo>
                    <a:pt x="556" y="867"/>
                  </a:lnTo>
                  <a:lnTo>
                    <a:pt x="556" y="879"/>
                  </a:lnTo>
                  <a:lnTo>
                    <a:pt x="565" y="879"/>
                  </a:lnTo>
                  <a:lnTo>
                    <a:pt x="565" y="891"/>
                  </a:lnTo>
                  <a:lnTo>
                    <a:pt x="574" y="891"/>
                  </a:lnTo>
                  <a:lnTo>
                    <a:pt x="574" y="898"/>
                  </a:lnTo>
                  <a:lnTo>
                    <a:pt x="585" y="898"/>
                  </a:lnTo>
                  <a:lnTo>
                    <a:pt x="585" y="910"/>
                  </a:lnTo>
                  <a:lnTo>
                    <a:pt x="593" y="910"/>
                  </a:lnTo>
                  <a:lnTo>
                    <a:pt x="593" y="928"/>
                  </a:lnTo>
                  <a:lnTo>
                    <a:pt x="600" y="928"/>
                  </a:lnTo>
                  <a:lnTo>
                    <a:pt x="600" y="938"/>
                  </a:lnTo>
                  <a:lnTo>
                    <a:pt x="606" y="938"/>
                  </a:lnTo>
                  <a:lnTo>
                    <a:pt x="606" y="950"/>
                  </a:lnTo>
                  <a:lnTo>
                    <a:pt x="615" y="950"/>
                  </a:lnTo>
                  <a:lnTo>
                    <a:pt x="615" y="966"/>
                  </a:lnTo>
                  <a:lnTo>
                    <a:pt x="623" y="966"/>
                  </a:lnTo>
                  <a:lnTo>
                    <a:pt x="623" y="980"/>
                  </a:lnTo>
                  <a:lnTo>
                    <a:pt x="634" y="980"/>
                  </a:lnTo>
                  <a:lnTo>
                    <a:pt x="634" y="990"/>
                  </a:lnTo>
                  <a:lnTo>
                    <a:pt x="645" y="990"/>
                  </a:lnTo>
                  <a:lnTo>
                    <a:pt x="645" y="1004"/>
                  </a:lnTo>
                  <a:lnTo>
                    <a:pt x="651" y="1004"/>
                  </a:lnTo>
                  <a:lnTo>
                    <a:pt x="651" y="1021"/>
                  </a:lnTo>
                  <a:lnTo>
                    <a:pt x="660" y="1021"/>
                  </a:lnTo>
                  <a:lnTo>
                    <a:pt x="660" y="1037"/>
                  </a:lnTo>
                  <a:lnTo>
                    <a:pt x="669" y="1037"/>
                  </a:lnTo>
                  <a:lnTo>
                    <a:pt x="669" y="1087"/>
                  </a:lnTo>
                  <a:lnTo>
                    <a:pt x="679" y="1087"/>
                  </a:lnTo>
                  <a:lnTo>
                    <a:pt x="679" y="1101"/>
                  </a:lnTo>
                  <a:lnTo>
                    <a:pt x="690" y="1101"/>
                  </a:lnTo>
                  <a:lnTo>
                    <a:pt x="690" y="1117"/>
                  </a:lnTo>
                  <a:lnTo>
                    <a:pt x="694" y="1117"/>
                  </a:lnTo>
                  <a:lnTo>
                    <a:pt x="694" y="1134"/>
                  </a:lnTo>
                  <a:lnTo>
                    <a:pt x="707" y="1134"/>
                  </a:lnTo>
                  <a:lnTo>
                    <a:pt x="707" y="1148"/>
                  </a:lnTo>
                  <a:lnTo>
                    <a:pt x="718" y="1148"/>
                  </a:lnTo>
                  <a:lnTo>
                    <a:pt x="718" y="1160"/>
                  </a:lnTo>
                  <a:lnTo>
                    <a:pt x="722" y="1160"/>
                  </a:lnTo>
                  <a:lnTo>
                    <a:pt x="722" y="1169"/>
                  </a:lnTo>
                  <a:lnTo>
                    <a:pt x="755" y="1169"/>
                  </a:lnTo>
                  <a:lnTo>
                    <a:pt x="755" y="1184"/>
                  </a:lnTo>
                  <a:lnTo>
                    <a:pt x="791" y="1184"/>
                  </a:lnTo>
                  <a:lnTo>
                    <a:pt x="791" y="1193"/>
                  </a:lnTo>
                  <a:lnTo>
                    <a:pt x="830" y="1193"/>
                  </a:lnTo>
                  <a:lnTo>
                    <a:pt x="830" y="1212"/>
                  </a:lnTo>
                  <a:lnTo>
                    <a:pt x="841" y="1212"/>
                  </a:lnTo>
                  <a:lnTo>
                    <a:pt x="841" y="1221"/>
                  </a:lnTo>
                  <a:lnTo>
                    <a:pt x="856" y="1221"/>
                  </a:lnTo>
                  <a:lnTo>
                    <a:pt x="856" y="1233"/>
                  </a:lnTo>
                  <a:lnTo>
                    <a:pt x="867" y="1233"/>
                  </a:lnTo>
                  <a:lnTo>
                    <a:pt x="867" y="1243"/>
                  </a:lnTo>
                  <a:lnTo>
                    <a:pt x="873" y="1243"/>
                  </a:lnTo>
                  <a:lnTo>
                    <a:pt x="873" y="1254"/>
                  </a:lnTo>
                  <a:lnTo>
                    <a:pt x="882" y="1254"/>
                  </a:lnTo>
                  <a:lnTo>
                    <a:pt x="882" y="1264"/>
                  </a:lnTo>
                  <a:lnTo>
                    <a:pt x="899" y="1264"/>
                  </a:lnTo>
                  <a:lnTo>
                    <a:pt x="899" y="1283"/>
                  </a:lnTo>
                  <a:lnTo>
                    <a:pt x="908" y="1283"/>
                  </a:lnTo>
                  <a:lnTo>
                    <a:pt x="908" y="1292"/>
                  </a:lnTo>
                  <a:lnTo>
                    <a:pt x="929" y="1292"/>
                  </a:lnTo>
                  <a:lnTo>
                    <a:pt x="929" y="1318"/>
                  </a:lnTo>
                  <a:lnTo>
                    <a:pt x="940" y="1318"/>
                  </a:lnTo>
                  <a:lnTo>
                    <a:pt x="940" y="1328"/>
                  </a:lnTo>
                  <a:lnTo>
                    <a:pt x="988" y="1328"/>
                  </a:lnTo>
                  <a:lnTo>
                    <a:pt x="988" y="1347"/>
                  </a:lnTo>
                  <a:lnTo>
                    <a:pt x="996" y="1347"/>
                  </a:lnTo>
                  <a:lnTo>
                    <a:pt x="996" y="1354"/>
                  </a:lnTo>
                  <a:lnTo>
                    <a:pt x="1005" y="1354"/>
                  </a:lnTo>
                  <a:lnTo>
                    <a:pt x="1005" y="1365"/>
                  </a:lnTo>
                  <a:lnTo>
                    <a:pt x="1013" y="1365"/>
                  </a:lnTo>
                  <a:lnTo>
                    <a:pt x="1013" y="1373"/>
                  </a:lnTo>
                  <a:lnTo>
                    <a:pt x="1026" y="1373"/>
                  </a:lnTo>
                  <a:lnTo>
                    <a:pt x="1026" y="1384"/>
                  </a:lnTo>
                  <a:lnTo>
                    <a:pt x="1037" y="1384"/>
                  </a:lnTo>
                  <a:lnTo>
                    <a:pt x="1037" y="1394"/>
                  </a:lnTo>
                  <a:lnTo>
                    <a:pt x="1041" y="1394"/>
                  </a:lnTo>
                  <a:lnTo>
                    <a:pt x="1041" y="1403"/>
                  </a:lnTo>
                  <a:lnTo>
                    <a:pt x="1056" y="1403"/>
                  </a:lnTo>
                  <a:lnTo>
                    <a:pt x="1056" y="1420"/>
                  </a:lnTo>
                  <a:lnTo>
                    <a:pt x="1076" y="1420"/>
                  </a:lnTo>
                  <a:lnTo>
                    <a:pt x="1076" y="1436"/>
                  </a:lnTo>
                  <a:lnTo>
                    <a:pt x="1104" y="1436"/>
                  </a:lnTo>
                  <a:lnTo>
                    <a:pt x="1104" y="1451"/>
                  </a:lnTo>
                  <a:lnTo>
                    <a:pt x="1121" y="1451"/>
                  </a:lnTo>
                  <a:lnTo>
                    <a:pt x="1121" y="1462"/>
                  </a:lnTo>
                  <a:lnTo>
                    <a:pt x="1134" y="1462"/>
                  </a:lnTo>
                  <a:lnTo>
                    <a:pt x="1134" y="1474"/>
                  </a:lnTo>
                  <a:lnTo>
                    <a:pt x="1151" y="1474"/>
                  </a:lnTo>
                  <a:lnTo>
                    <a:pt x="1151" y="1493"/>
                  </a:lnTo>
                  <a:lnTo>
                    <a:pt x="1160" y="1493"/>
                  </a:lnTo>
                  <a:lnTo>
                    <a:pt x="1160" y="1502"/>
                  </a:lnTo>
                  <a:lnTo>
                    <a:pt x="1184" y="1502"/>
                  </a:lnTo>
                  <a:lnTo>
                    <a:pt x="1184" y="1524"/>
                  </a:lnTo>
                  <a:lnTo>
                    <a:pt x="1190" y="1524"/>
                  </a:lnTo>
                  <a:lnTo>
                    <a:pt x="1190" y="1536"/>
                  </a:lnTo>
                  <a:lnTo>
                    <a:pt x="1205" y="1536"/>
                  </a:lnTo>
                  <a:lnTo>
                    <a:pt x="1205" y="1545"/>
                  </a:lnTo>
                  <a:lnTo>
                    <a:pt x="1214" y="1545"/>
                  </a:lnTo>
                  <a:lnTo>
                    <a:pt x="1214" y="1562"/>
                  </a:lnTo>
                  <a:lnTo>
                    <a:pt x="1222" y="1562"/>
                  </a:lnTo>
                  <a:lnTo>
                    <a:pt x="1222" y="1576"/>
                  </a:lnTo>
                  <a:lnTo>
                    <a:pt x="1229" y="1576"/>
                  </a:lnTo>
                  <a:lnTo>
                    <a:pt x="1229" y="1588"/>
                  </a:lnTo>
                  <a:lnTo>
                    <a:pt x="1253" y="1588"/>
                  </a:lnTo>
                  <a:lnTo>
                    <a:pt x="1253" y="1604"/>
                  </a:lnTo>
                  <a:lnTo>
                    <a:pt x="1309" y="1604"/>
                  </a:lnTo>
                  <a:lnTo>
                    <a:pt x="1309" y="1628"/>
                  </a:lnTo>
                  <a:lnTo>
                    <a:pt x="1322" y="1628"/>
                  </a:lnTo>
                  <a:lnTo>
                    <a:pt x="1322" y="1647"/>
                  </a:lnTo>
                  <a:lnTo>
                    <a:pt x="1352" y="1647"/>
                  </a:lnTo>
                  <a:lnTo>
                    <a:pt x="1352" y="1661"/>
                  </a:lnTo>
                  <a:lnTo>
                    <a:pt x="1373" y="1661"/>
                  </a:lnTo>
                  <a:lnTo>
                    <a:pt x="1373" y="1682"/>
                  </a:lnTo>
                  <a:lnTo>
                    <a:pt x="1412" y="1682"/>
                  </a:lnTo>
                  <a:lnTo>
                    <a:pt x="1412" y="1713"/>
                  </a:lnTo>
                  <a:lnTo>
                    <a:pt x="1423" y="1713"/>
                  </a:lnTo>
                  <a:lnTo>
                    <a:pt x="1423" y="1725"/>
                  </a:lnTo>
                  <a:lnTo>
                    <a:pt x="1490" y="1725"/>
                  </a:lnTo>
                  <a:lnTo>
                    <a:pt x="1490" y="1748"/>
                  </a:lnTo>
                  <a:lnTo>
                    <a:pt x="1524" y="1748"/>
                  </a:lnTo>
                  <a:lnTo>
                    <a:pt x="1524" y="1784"/>
                  </a:lnTo>
                  <a:lnTo>
                    <a:pt x="1580" y="1784"/>
                  </a:lnTo>
                  <a:lnTo>
                    <a:pt x="1580" y="1810"/>
                  </a:lnTo>
                  <a:lnTo>
                    <a:pt x="1630" y="1810"/>
                  </a:lnTo>
                  <a:lnTo>
                    <a:pt x="1630" y="1833"/>
                  </a:lnTo>
                  <a:lnTo>
                    <a:pt x="1664" y="1833"/>
                  </a:lnTo>
                  <a:lnTo>
                    <a:pt x="1664" y="1862"/>
                  </a:lnTo>
                  <a:lnTo>
                    <a:pt x="1686" y="1862"/>
                  </a:lnTo>
                  <a:lnTo>
                    <a:pt x="1686" y="1885"/>
                  </a:lnTo>
                  <a:lnTo>
                    <a:pt x="1759" y="1885"/>
                  </a:lnTo>
                  <a:lnTo>
                    <a:pt x="1759" y="1909"/>
                  </a:lnTo>
                  <a:lnTo>
                    <a:pt x="1837" y="1909"/>
                  </a:lnTo>
                  <a:lnTo>
                    <a:pt x="1837" y="1935"/>
                  </a:lnTo>
                  <a:lnTo>
                    <a:pt x="2067" y="1935"/>
                  </a:lnTo>
                  <a:lnTo>
                    <a:pt x="2067" y="1961"/>
                  </a:lnTo>
                  <a:lnTo>
                    <a:pt x="2184" y="1961"/>
                  </a:ln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efficacy results: predictive value of high EGFR expression for OS by histological subtype</a:t>
            </a:r>
          </a:p>
        </p:txBody>
      </p:sp>
      <p:sp>
        <p:nvSpPr>
          <p:cNvPr id="5939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59395" name="Content Placeholder 107"/>
          <p:cNvSpPr>
            <a:spLocks noGrp="1"/>
          </p:cNvSpPr>
          <p:nvPr>
            <p:ph sz="quarter" idx="11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Pirker et al.  J Thorac Oncol 6: 2011 (suppl; abstr O01.06)</a:t>
            </a:r>
          </a:p>
          <a:p>
            <a:pPr eaLnBrk="1" hangingPunct="1"/>
            <a:endParaRPr lang="en-GB"/>
          </a:p>
        </p:txBody>
      </p:sp>
      <p:grpSp>
        <p:nvGrpSpPr>
          <p:cNvPr id="59396" name="Group 5"/>
          <p:cNvGrpSpPr>
            <a:grpSpLocks/>
          </p:cNvGrpSpPr>
          <p:nvPr/>
        </p:nvGrpSpPr>
        <p:grpSpPr bwMode="auto">
          <a:xfrm>
            <a:off x="852488" y="1655763"/>
            <a:ext cx="3614737" cy="3573462"/>
            <a:chOff x="851967" y="1655175"/>
            <a:chExt cx="3615258" cy="3884613"/>
          </a:xfrm>
        </p:grpSpPr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967871" y="1655175"/>
              <a:ext cx="3450135" cy="2873336"/>
            </a:xfrm>
            <a:custGeom>
              <a:avLst/>
              <a:gdLst>
                <a:gd name="T0" fmla="*/ 0 w 2391"/>
                <a:gd name="T1" fmla="*/ 31 h 1810"/>
                <a:gd name="T2" fmla="*/ 31 w 2391"/>
                <a:gd name="T3" fmla="*/ 99 h 1810"/>
                <a:gd name="T4" fmla="*/ 48 w 2391"/>
                <a:gd name="T5" fmla="*/ 135 h 1810"/>
                <a:gd name="T6" fmla="*/ 161 w 2391"/>
                <a:gd name="T7" fmla="*/ 165 h 1810"/>
                <a:gd name="T8" fmla="*/ 182 w 2391"/>
                <a:gd name="T9" fmla="*/ 199 h 1810"/>
                <a:gd name="T10" fmla="*/ 220 w 2391"/>
                <a:gd name="T11" fmla="*/ 227 h 1810"/>
                <a:gd name="T12" fmla="*/ 248 w 2391"/>
                <a:gd name="T13" fmla="*/ 260 h 1810"/>
                <a:gd name="T14" fmla="*/ 279 w 2391"/>
                <a:gd name="T15" fmla="*/ 333 h 1810"/>
                <a:gd name="T16" fmla="*/ 300 w 2391"/>
                <a:gd name="T17" fmla="*/ 364 h 1810"/>
                <a:gd name="T18" fmla="*/ 319 w 2391"/>
                <a:gd name="T19" fmla="*/ 399 h 1810"/>
                <a:gd name="T20" fmla="*/ 329 w 2391"/>
                <a:gd name="T21" fmla="*/ 414 h 1810"/>
                <a:gd name="T22" fmla="*/ 336 w 2391"/>
                <a:gd name="T23" fmla="*/ 432 h 1810"/>
                <a:gd name="T24" fmla="*/ 362 w 2391"/>
                <a:gd name="T25" fmla="*/ 463 h 1810"/>
                <a:gd name="T26" fmla="*/ 381 w 2391"/>
                <a:gd name="T27" fmla="*/ 496 h 1810"/>
                <a:gd name="T28" fmla="*/ 390 w 2391"/>
                <a:gd name="T29" fmla="*/ 569 h 1810"/>
                <a:gd name="T30" fmla="*/ 404 w 2391"/>
                <a:gd name="T31" fmla="*/ 598 h 1810"/>
                <a:gd name="T32" fmla="*/ 449 w 2391"/>
                <a:gd name="T33" fmla="*/ 631 h 1810"/>
                <a:gd name="T34" fmla="*/ 456 w 2391"/>
                <a:gd name="T35" fmla="*/ 666 h 1810"/>
                <a:gd name="T36" fmla="*/ 485 w 2391"/>
                <a:gd name="T37" fmla="*/ 699 h 1810"/>
                <a:gd name="T38" fmla="*/ 555 w 2391"/>
                <a:gd name="T39" fmla="*/ 742 h 1810"/>
                <a:gd name="T40" fmla="*/ 563 w 2391"/>
                <a:gd name="T41" fmla="*/ 808 h 1810"/>
                <a:gd name="T42" fmla="*/ 572 w 2391"/>
                <a:gd name="T43" fmla="*/ 839 h 1810"/>
                <a:gd name="T44" fmla="*/ 581 w 2391"/>
                <a:gd name="T45" fmla="*/ 874 h 1810"/>
                <a:gd name="T46" fmla="*/ 624 w 2391"/>
                <a:gd name="T47" fmla="*/ 910 h 1810"/>
                <a:gd name="T48" fmla="*/ 631 w 2391"/>
                <a:gd name="T49" fmla="*/ 943 h 1810"/>
                <a:gd name="T50" fmla="*/ 721 w 2391"/>
                <a:gd name="T51" fmla="*/ 973 h 1810"/>
                <a:gd name="T52" fmla="*/ 808 w 2391"/>
                <a:gd name="T53" fmla="*/ 1016 h 1810"/>
                <a:gd name="T54" fmla="*/ 820 w 2391"/>
                <a:gd name="T55" fmla="*/ 1049 h 1810"/>
                <a:gd name="T56" fmla="*/ 903 w 2391"/>
                <a:gd name="T57" fmla="*/ 1080 h 1810"/>
                <a:gd name="T58" fmla="*/ 936 w 2391"/>
                <a:gd name="T59" fmla="*/ 1113 h 1810"/>
                <a:gd name="T60" fmla="*/ 976 w 2391"/>
                <a:gd name="T61" fmla="*/ 1151 h 1810"/>
                <a:gd name="T62" fmla="*/ 1082 w 2391"/>
                <a:gd name="T63" fmla="*/ 1191 h 1810"/>
                <a:gd name="T64" fmla="*/ 1089 w 2391"/>
                <a:gd name="T65" fmla="*/ 1262 h 1810"/>
                <a:gd name="T66" fmla="*/ 1096 w 2391"/>
                <a:gd name="T67" fmla="*/ 1302 h 1810"/>
                <a:gd name="T68" fmla="*/ 1127 w 2391"/>
                <a:gd name="T69" fmla="*/ 1337 h 1810"/>
                <a:gd name="T70" fmla="*/ 1252 w 2391"/>
                <a:gd name="T71" fmla="*/ 1370 h 1810"/>
                <a:gd name="T72" fmla="*/ 1262 w 2391"/>
                <a:gd name="T73" fmla="*/ 1408 h 1810"/>
                <a:gd name="T74" fmla="*/ 1406 w 2391"/>
                <a:gd name="T75" fmla="*/ 1448 h 1810"/>
                <a:gd name="T76" fmla="*/ 1555 w 2391"/>
                <a:gd name="T77" fmla="*/ 1495 h 1810"/>
                <a:gd name="T78" fmla="*/ 1607 w 2391"/>
                <a:gd name="T79" fmla="*/ 1557 h 1810"/>
                <a:gd name="T80" fmla="*/ 1696 w 2391"/>
                <a:gd name="T81" fmla="*/ 1616 h 1810"/>
                <a:gd name="T82" fmla="*/ 2079 w 2391"/>
                <a:gd name="T83" fmla="*/ 181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91" h="1810">
                  <a:moveTo>
                    <a:pt x="0" y="0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99"/>
                  </a:lnTo>
                  <a:lnTo>
                    <a:pt x="48" y="99"/>
                  </a:lnTo>
                  <a:lnTo>
                    <a:pt x="48" y="135"/>
                  </a:lnTo>
                  <a:lnTo>
                    <a:pt x="161" y="135"/>
                  </a:lnTo>
                  <a:lnTo>
                    <a:pt x="161" y="165"/>
                  </a:lnTo>
                  <a:lnTo>
                    <a:pt x="182" y="165"/>
                  </a:lnTo>
                  <a:lnTo>
                    <a:pt x="182" y="199"/>
                  </a:lnTo>
                  <a:lnTo>
                    <a:pt x="220" y="199"/>
                  </a:lnTo>
                  <a:lnTo>
                    <a:pt x="220" y="227"/>
                  </a:lnTo>
                  <a:lnTo>
                    <a:pt x="248" y="227"/>
                  </a:lnTo>
                  <a:lnTo>
                    <a:pt x="248" y="260"/>
                  </a:lnTo>
                  <a:lnTo>
                    <a:pt x="279" y="260"/>
                  </a:lnTo>
                  <a:lnTo>
                    <a:pt x="279" y="333"/>
                  </a:lnTo>
                  <a:lnTo>
                    <a:pt x="300" y="333"/>
                  </a:lnTo>
                  <a:lnTo>
                    <a:pt x="300" y="364"/>
                  </a:lnTo>
                  <a:lnTo>
                    <a:pt x="319" y="364"/>
                  </a:lnTo>
                  <a:lnTo>
                    <a:pt x="319" y="399"/>
                  </a:lnTo>
                  <a:lnTo>
                    <a:pt x="329" y="399"/>
                  </a:lnTo>
                  <a:lnTo>
                    <a:pt x="329" y="414"/>
                  </a:lnTo>
                  <a:lnTo>
                    <a:pt x="336" y="414"/>
                  </a:lnTo>
                  <a:lnTo>
                    <a:pt x="336" y="432"/>
                  </a:lnTo>
                  <a:lnTo>
                    <a:pt x="362" y="432"/>
                  </a:lnTo>
                  <a:lnTo>
                    <a:pt x="362" y="463"/>
                  </a:lnTo>
                  <a:lnTo>
                    <a:pt x="381" y="463"/>
                  </a:lnTo>
                  <a:lnTo>
                    <a:pt x="381" y="496"/>
                  </a:lnTo>
                  <a:lnTo>
                    <a:pt x="390" y="496"/>
                  </a:lnTo>
                  <a:lnTo>
                    <a:pt x="390" y="569"/>
                  </a:lnTo>
                  <a:lnTo>
                    <a:pt x="404" y="569"/>
                  </a:lnTo>
                  <a:lnTo>
                    <a:pt x="404" y="598"/>
                  </a:lnTo>
                  <a:lnTo>
                    <a:pt x="449" y="598"/>
                  </a:lnTo>
                  <a:lnTo>
                    <a:pt x="449" y="631"/>
                  </a:lnTo>
                  <a:lnTo>
                    <a:pt x="456" y="631"/>
                  </a:lnTo>
                  <a:lnTo>
                    <a:pt x="456" y="666"/>
                  </a:lnTo>
                  <a:lnTo>
                    <a:pt x="485" y="666"/>
                  </a:lnTo>
                  <a:lnTo>
                    <a:pt x="485" y="699"/>
                  </a:lnTo>
                  <a:lnTo>
                    <a:pt x="555" y="699"/>
                  </a:lnTo>
                  <a:lnTo>
                    <a:pt x="555" y="742"/>
                  </a:lnTo>
                  <a:lnTo>
                    <a:pt x="563" y="742"/>
                  </a:lnTo>
                  <a:lnTo>
                    <a:pt x="563" y="808"/>
                  </a:lnTo>
                  <a:lnTo>
                    <a:pt x="572" y="808"/>
                  </a:lnTo>
                  <a:lnTo>
                    <a:pt x="572" y="839"/>
                  </a:lnTo>
                  <a:lnTo>
                    <a:pt x="581" y="839"/>
                  </a:lnTo>
                  <a:lnTo>
                    <a:pt x="581" y="874"/>
                  </a:lnTo>
                  <a:lnTo>
                    <a:pt x="624" y="874"/>
                  </a:lnTo>
                  <a:lnTo>
                    <a:pt x="624" y="910"/>
                  </a:lnTo>
                  <a:lnTo>
                    <a:pt x="631" y="910"/>
                  </a:lnTo>
                  <a:lnTo>
                    <a:pt x="631" y="943"/>
                  </a:lnTo>
                  <a:lnTo>
                    <a:pt x="721" y="943"/>
                  </a:lnTo>
                  <a:lnTo>
                    <a:pt x="721" y="973"/>
                  </a:lnTo>
                  <a:lnTo>
                    <a:pt x="808" y="973"/>
                  </a:lnTo>
                  <a:lnTo>
                    <a:pt x="808" y="1016"/>
                  </a:lnTo>
                  <a:lnTo>
                    <a:pt x="820" y="1016"/>
                  </a:lnTo>
                  <a:lnTo>
                    <a:pt x="820" y="1049"/>
                  </a:lnTo>
                  <a:lnTo>
                    <a:pt x="903" y="1049"/>
                  </a:lnTo>
                  <a:lnTo>
                    <a:pt x="903" y="1080"/>
                  </a:lnTo>
                  <a:lnTo>
                    <a:pt x="936" y="1080"/>
                  </a:lnTo>
                  <a:lnTo>
                    <a:pt x="936" y="1113"/>
                  </a:lnTo>
                  <a:lnTo>
                    <a:pt x="976" y="1113"/>
                  </a:lnTo>
                  <a:lnTo>
                    <a:pt x="976" y="1151"/>
                  </a:lnTo>
                  <a:lnTo>
                    <a:pt x="1082" y="1151"/>
                  </a:lnTo>
                  <a:lnTo>
                    <a:pt x="1082" y="1191"/>
                  </a:lnTo>
                  <a:lnTo>
                    <a:pt x="1089" y="1191"/>
                  </a:lnTo>
                  <a:lnTo>
                    <a:pt x="1089" y="1262"/>
                  </a:lnTo>
                  <a:lnTo>
                    <a:pt x="1096" y="1262"/>
                  </a:lnTo>
                  <a:lnTo>
                    <a:pt x="1096" y="1302"/>
                  </a:lnTo>
                  <a:lnTo>
                    <a:pt x="1127" y="1302"/>
                  </a:lnTo>
                  <a:lnTo>
                    <a:pt x="1127" y="1337"/>
                  </a:lnTo>
                  <a:lnTo>
                    <a:pt x="1252" y="1337"/>
                  </a:lnTo>
                  <a:lnTo>
                    <a:pt x="1252" y="1370"/>
                  </a:lnTo>
                  <a:lnTo>
                    <a:pt x="1262" y="1370"/>
                  </a:lnTo>
                  <a:lnTo>
                    <a:pt x="1262" y="1408"/>
                  </a:lnTo>
                  <a:lnTo>
                    <a:pt x="1406" y="1408"/>
                  </a:lnTo>
                  <a:lnTo>
                    <a:pt x="1406" y="1448"/>
                  </a:lnTo>
                  <a:lnTo>
                    <a:pt x="1555" y="1448"/>
                  </a:lnTo>
                  <a:lnTo>
                    <a:pt x="1555" y="1495"/>
                  </a:lnTo>
                  <a:lnTo>
                    <a:pt x="1607" y="1495"/>
                  </a:lnTo>
                  <a:lnTo>
                    <a:pt x="1607" y="1557"/>
                  </a:lnTo>
                  <a:lnTo>
                    <a:pt x="1696" y="1557"/>
                  </a:lnTo>
                  <a:lnTo>
                    <a:pt x="1696" y="1616"/>
                  </a:lnTo>
                  <a:lnTo>
                    <a:pt x="2079" y="1616"/>
                  </a:lnTo>
                  <a:lnTo>
                    <a:pt x="2079" y="1810"/>
                  </a:lnTo>
                  <a:lnTo>
                    <a:pt x="2391" y="1810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9467" name="Freeform 71"/>
            <p:cNvSpPr>
              <a:spLocks/>
            </p:cNvSpPr>
            <p:nvPr/>
          </p:nvSpPr>
          <p:spPr bwMode="auto">
            <a:xfrm>
              <a:off x="950091" y="1655175"/>
              <a:ext cx="3517134" cy="3776663"/>
            </a:xfrm>
            <a:custGeom>
              <a:avLst/>
              <a:gdLst>
                <a:gd name="T0" fmla="*/ 0 w 2429"/>
                <a:gd name="T1" fmla="*/ 0 h 2379"/>
                <a:gd name="T2" fmla="*/ 0 w 2429"/>
                <a:gd name="T3" fmla="*/ 3776663 h 2379"/>
                <a:gd name="T4" fmla="*/ 3517134 w 2429"/>
                <a:gd name="T5" fmla="*/ 3776663 h 2379"/>
                <a:gd name="T6" fmla="*/ 0 60000 65536"/>
                <a:gd name="T7" fmla="*/ 0 60000 65536"/>
                <a:gd name="T8" fmla="*/ 0 60000 65536"/>
                <a:gd name="T9" fmla="*/ 0 w 2429"/>
                <a:gd name="T10" fmla="*/ 0 h 2379"/>
                <a:gd name="T11" fmla="*/ 2429 w 2429"/>
                <a:gd name="T12" fmla="*/ 2379 h 2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9" h="2379">
                  <a:moveTo>
                    <a:pt x="0" y="0"/>
                  </a:moveTo>
                  <a:lnTo>
                    <a:pt x="0" y="2379"/>
                  </a:lnTo>
                  <a:lnTo>
                    <a:pt x="2429" y="2379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8" name="Line 72"/>
            <p:cNvSpPr>
              <a:spLocks noChangeShapeType="1"/>
            </p:cNvSpPr>
            <p:nvPr/>
          </p:nvSpPr>
          <p:spPr bwMode="auto">
            <a:xfrm>
              <a:off x="851967" y="392053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9" name="Line 73"/>
            <p:cNvSpPr>
              <a:spLocks noChangeShapeType="1"/>
            </p:cNvSpPr>
            <p:nvPr/>
          </p:nvSpPr>
          <p:spPr bwMode="auto">
            <a:xfrm>
              <a:off x="851967" y="4298363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0" name="Line 74"/>
            <p:cNvSpPr>
              <a:spLocks noChangeShapeType="1"/>
            </p:cNvSpPr>
            <p:nvPr/>
          </p:nvSpPr>
          <p:spPr bwMode="auto">
            <a:xfrm>
              <a:off x="851967" y="467777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1" name="Line 75"/>
            <p:cNvSpPr>
              <a:spLocks noChangeShapeType="1"/>
            </p:cNvSpPr>
            <p:nvPr/>
          </p:nvSpPr>
          <p:spPr bwMode="auto">
            <a:xfrm>
              <a:off x="851967" y="505242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2" name="Line 76"/>
            <p:cNvSpPr>
              <a:spLocks noChangeShapeType="1"/>
            </p:cNvSpPr>
            <p:nvPr/>
          </p:nvSpPr>
          <p:spPr bwMode="auto">
            <a:xfrm>
              <a:off x="851967" y="543183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3" name="Line 77"/>
            <p:cNvSpPr>
              <a:spLocks noChangeShapeType="1"/>
            </p:cNvSpPr>
            <p:nvPr/>
          </p:nvSpPr>
          <p:spPr bwMode="auto">
            <a:xfrm>
              <a:off x="851967" y="165517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4" name="Line 78"/>
            <p:cNvSpPr>
              <a:spLocks noChangeShapeType="1"/>
            </p:cNvSpPr>
            <p:nvPr/>
          </p:nvSpPr>
          <p:spPr bwMode="auto">
            <a:xfrm>
              <a:off x="851967" y="203458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5" name="Line 79"/>
            <p:cNvSpPr>
              <a:spLocks noChangeShapeType="1"/>
            </p:cNvSpPr>
            <p:nvPr/>
          </p:nvSpPr>
          <p:spPr bwMode="auto">
            <a:xfrm>
              <a:off x="851967" y="240923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6" name="Line 80"/>
            <p:cNvSpPr>
              <a:spLocks noChangeShapeType="1"/>
            </p:cNvSpPr>
            <p:nvPr/>
          </p:nvSpPr>
          <p:spPr bwMode="auto">
            <a:xfrm>
              <a:off x="851967" y="2788650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7" name="Line 81"/>
            <p:cNvSpPr>
              <a:spLocks noChangeShapeType="1"/>
            </p:cNvSpPr>
            <p:nvPr/>
          </p:nvSpPr>
          <p:spPr bwMode="auto">
            <a:xfrm>
              <a:off x="851967" y="316647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8" name="Line 82"/>
            <p:cNvSpPr>
              <a:spLocks noChangeShapeType="1"/>
            </p:cNvSpPr>
            <p:nvPr/>
          </p:nvSpPr>
          <p:spPr bwMode="auto">
            <a:xfrm>
              <a:off x="851967" y="354588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79" name="Line 83"/>
            <p:cNvSpPr>
              <a:spLocks noChangeShapeType="1"/>
            </p:cNvSpPr>
            <p:nvPr/>
          </p:nvSpPr>
          <p:spPr bwMode="auto">
            <a:xfrm>
              <a:off x="4455127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0" name="Line 84"/>
            <p:cNvSpPr>
              <a:spLocks noChangeShapeType="1"/>
            </p:cNvSpPr>
            <p:nvPr/>
          </p:nvSpPr>
          <p:spPr bwMode="auto">
            <a:xfrm>
              <a:off x="950091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1" name="Line 85"/>
            <p:cNvSpPr>
              <a:spLocks noChangeShapeType="1"/>
            </p:cNvSpPr>
            <p:nvPr/>
          </p:nvSpPr>
          <p:spPr bwMode="auto">
            <a:xfrm>
              <a:off x="2351239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2" name="Line 86"/>
            <p:cNvSpPr>
              <a:spLocks noChangeShapeType="1"/>
            </p:cNvSpPr>
            <p:nvPr/>
          </p:nvSpPr>
          <p:spPr bwMode="auto">
            <a:xfrm>
              <a:off x="3053978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3" name="Line 87"/>
            <p:cNvSpPr>
              <a:spLocks noChangeShapeType="1"/>
            </p:cNvSpPr>
            <p:nvPr/>
          </p:nvSpPr>
          <p:spPr bwMode="auto">
            <a:xfrm>
              <a:off x="3752388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4" name="Line 88"/>
            <p:cNvSpPr>
              <a:spLocks noChangeShapeType="1"/>
            </p:cNvSpPr>
            <p:nvPr/>
          </p:nvSpPr>
          <p:spPr bwMode="auto">
            <a:xfrm>
              <a:off x="1652830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85" name="Freeform 89"/>
            <p:cNvSpPr>
              <a:spLocks/>
            </p:cNvSpPr>
            <p:nvPr/>
          </p:nvSpPr>
          <p:spPr bwMode="auto">
            <a:xfrm>
              <a:off x="950091" y="1655175"/>
              <a:ext cx="3419899" cy="2568575"/>
            </a:xfrm>
            <a:custGeom>
              <a:avLst/>
              <a:gdLst>
                <a:gd name="T0" fmla="*/ 49062 w 2370"/>
                <a:gd name="T1" fmla="*/ 0 h 1618"/>
                <a:gd name="T2" fmla="*/ 64935 w 2370"/>
                <a:gd name="T3" fmla="*/ 60325 h 1618"/>
                <a:gd name="T4" fmla="*/ 164501 w 2370"/>
                <a:gd name="T5" fmla="*/ 228600 h 1618"/>
                <a:gd name="T6" fmla="*/ 219335 w 2370"/>
                <a:gd name="T7" fmla="*/ 292100 h 1618"/>
                <a:gd name="T8" fmla="*/ 304472 w 2370"/>
                <a:gd name="T9" fmla="*/ 352425 h 1618"/>
                <a:gd name="T10" fmla="*/ 344876 w 2370"/>
                <a:gd name="T11" fmla="*/ 409575 h 1618"/>
                <a:gd name="T12" fmla="*/ 379508 w 2370"/>
                <a:gd name="T13" fmla="*/ 461963 h 1618"/>
                <a:gd name="T14" fmla="*/ 427127 w 2370"/>
                <a:gd name="T15" fmla="*/ 536575 h 1618"/>
                <a:gd name="T16" fmla="*/ 470416 w 2370"/>
                <a:gd name="T17" fmla="*/ 585788 h 1618"/>
                <a:gd name="T18" fmla="*/ 702739 w 2370"/>
                <a:gd name="T19" fmla="*/ 641350 h 1618"/>
                <a:gd name="T20" fmla="*/ 849924 w 2370"/>
                <a:gd name="T21" fmla="*/ 701675 h 1618"/>
                <a:gd name="T22" fmla="*/ 883113 w 2370"/>
                <a:gd name="T23" fmla="*/ 765175 h 1618"/>
                <a:gd name="T24" fmla="*/ 910530 w 2370"/>
                <a:gd name="T25" fmla="*/ 820738 h 1618"/>
                <a:gd name="T26" fmla="*/ 927846 w 2370"/>
                <a:gd name="T27" fmla="*/ 881063 h 1618"/>
                <a:gd name="T28" fmla="*/ 1040400 w 2370"/>
                <a:gd name="T29" fmla="*/ 941388 h 1618"/>
                <a:gd name="T30" fmla="*/ 1075031 w 2370"/>
                <a:gd name="T31" fmla="*/ 993775 h 1618"/>
                <a:gd name="T32" fmla="*/ 1138523 w 2370"/>
                <a:gd name="T33" fmla="*/ 1120775 h 1618"/>
                <a:gd name="T34" fmla="*/ 1320341 w 2370"/>
                <a:gd name="T35" fmla="*/ 1181100 h 1618"/>
                <a:gd name="T36" fmla="*/ 1347757 w 2370"/>
                <a:gd name="T37" fmla="*/ 1230313 h 1618"/>
                <a:gd name="T38" fmla="*/ 1500715 w 2370"/>
                <a:gd name="T39" fmla="*/ 1290637 h 1618"/>
                <a:gd name="T40" fmla="*/ 1520917 w 2370"/>
                <a:gd name="T41" fmla="*/ 1357312 h 1618"/>
                <a:gd name="T42" fmla="*/ 1743138 w 2370"/>
                <a:gd name="T43" fmla="*/ 1414462 h 1618"/>
                <a:gd name="T44" fmla="*/ 1878780 w 2370"/>
                <a:gd name="T45" fmla="*/ 1470025 h 1618"/>
                <a:gd name="T46" fmla="*/ 1888881 w 2370"/>
                <a:gd name="T47" fmla="*/ 1541462 h 1618"/>
                <a:gd name="T48" fmla="*/ 2015864 w 2370"/>
                <a:gd name="T49" fmla="*/ 1590675 h 1618"/>
                <a:gd name="T50" fmla="*/ 2106773 w 2370"/>
                <a:gd name="T51" fmla="*/ 1654175 h 1618"/>
                <a:gd name="T52" fmla="*/ 2131304 w 2370"/>
                <a:gd name="T53" fmla="*/ 1709738 h 1618"/>
                <a:gd name="T54" fmla="*/ 2266945 w 2370"/>
                <a:gd name="T55" fmla="*/ 1770063 h 1618"/>
                <a:gd name="T56" fmla="*/ 2331880 w 2370"/>
                <a:gd name="T57" fmla="*/ 1844675 h 1618"/>
                <a:gd name="T58" fmla="*/ 2424232 w 2370"/>
                <a:gd name="T59" fmla="*/ 1912938 h 1618"/>
                <a:gd name="T60" fmla="*/ 2438662 w 2370"/>
                <a:gd name="T61" fmla="*/ 1995488 h 1618"/>
                <a:gd name="T62" fmla="*/ 2496382 w 2370"/>
                <a:gd name="T63" fmla="*/ 2066925 h 1618"/>
                <a:gd name="T64" fmla="*/ 2526685 w 2370"/>
                <a:gd name="T65" fmla="*/ 2152650 h 1618"/>
                <a:gd name="T66" fmla="*/ 2683971 w 2370"/>
                <a:gd name="T67" fmla="*/ 2238375 h 1618"/>
                <a:gd name="T68" fmla="*/ 2754678 w 2370"/>
                <a:gd name="T69" fmla="*/ 2339975 h 1618"/>
                <a:gd name="T70" fmla="*/ 2867231 w 2370"/>
                <a:gd name="T71" fmla="*/ 2455863 h 1618"/>
                <a:gd name="T72" fmla="*/ 3419899 w 2370"/>
                <a:gd name="T73" fmla="*/ 2568575 h 16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0"/>
                <a:gd name="T112" fmla="*/ 0 h 1618"/>
                <a:gd name="T113" fmla="*/ 2370 w 2370"/>
                <a:gd name="T114" fmla="*/ 1618 h 16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0" h="1618">
                  <a:moveTo>
                    <a:pt x="0" y="0"/>
                  </a:moveTo>
                  <a:lnTo>
                    <a:pt x="34" y="0"/>
                  </a:lnTo>
                  <a:lnTo>
                    <a:pt x="34" y="38"/>
                  </a:lnTo>
                  <a:lnTo>
                    <a:pt x="45" y="38"/>
                  </a:lnTo>
                  <a:lnTo>
                    <a:pt x="45" y="144"/>
                  </a:lnTo>
                  <a:lnTo>
                    <a:pt x="114" y="144"/>
                  </a:lnTo>
                  <a:lnTo>
                    <a:pt x="114" y="184"/>
                  </a:lnTo>
                  <a:lnTo>
                    <a:pt x="152" y="184"/>
                  </a:lnTo>
                  <a:lnTo>
                    <a:pt x="152" y="222"/>
                  </a:lnTo>
                  <a:lnTo>
                    <a:pt x="211" y="222"/>
                  </a:lnTo>
                  <a:lnTo>
                    <a:pt x="211" y="258"/>
                  </a:lnTo>
                  <a:lnTo>
                    <a:pt x="239" y="258"/>
                  </a:lnTo>
                  <a:lnTo>
                    <a:pt x="239" y="291"/>
                  </a:lnTo>
                  <a:lnTo>
                    <a:pt x="263" y="291"/>
                  </a:lnTo>
                  <a:lnTo>
                    <a:pt x="263" y="338"/>
                  </a:lnTo>
                  <a:lnTo>
                    <a:pt x="296" y="338"/>
                  </a:lnTo>
                  <a:lnTo>
                    <a:pt x="296" y="369"/>
                  </a:lnTo>
                  <a:lnTo>
                    <a:pt x="326" y="369"/>
                  </a:lnTo>
                  <a:lnTo>
                    <a:pt x="326" y="404"/>
                  </a:lnTo>
                  <a:lnTo>
                    <a:pt x="487" y="404"/>
                  </a:lnTo>
                  <a:lnTo>
                    <a:pt x="487" y="442"/>
                  </a:lnTo>
                  <a:lnTo>
                    <a:pt x="589" y="442"/>
                  </a:lnTo>
                  <a:lnTo>
                    <a:pt x="589" y="482"/>
                  </a:lnTo>
                  <a:lnTo>
                    <a:pt x="612" y="482"/>
                  </a:lnTo>
                  <a:lnTo>
                    <a:pt x="612" y="517"/>
                  </a:lnTo>
                  <a:lnTo>
                    <a:pt x="631" y="517"/>
                  </a:lnTo>
                  <a:lnTo>
                    <a:pt x="631" y="555"/>
                  </a:lnTo>
                  <a:lnTo>
                    <a:pt x="643" y="555"/>
                  </a:lnTo>
                  <a:lnTo>
                    <a:pt x="643" y="593"/>
                  </a:lnTo>
                  <a:lnTo>
                    <a:pt x="721" y="593"/>
                  </a:lnTo>
                  <a:lnTo>
                    <a:pt x="721" y="626"/>
                  </a:lnTo>
                  <a:lnTo>
                    <a:pt x="745" y="626"/>
                  </a:lnTo>
                  <a:lnTo>
                    <a:pt x="745" y="706"/>
                  </a:lnTo>
                  <a:lnTo>
                    <a:pt x="789" y="706"/>
                  </a:lnTo>
                  <a:lnTo>
                    <a:pt x="789" y="744"/>
                  </a:lnTo>
                  <a:lnTo>
                    <a:pt x="915" y="744"/>
                  </a:lnTo>
                  <a:lnTo>
                    <a:pt x="915" y="775"/>
                  </a:lnTo>
                  <a:lnTo>
                    <a:pt x="934" y="775"/>
                  </a:lnTo>
                  <a:lnTo>
                    <a:pt x="934" y="813"/>
                  </a:lnTo>
                  <a:lnTo>
                    <a:pt x="1040" y="813"/>
                  </a:lnTo>
                  <a:lnTo>
                    <a:pt x="1040" y="855"/>
                  </a:lnTo>
                  <a:lnTo>
                    <a:pt x="1054" y="855"/>
                  </a:lnTo>
                  <a:lnTo>
                    <a:pt x="1054" y="891"/>
                  </a:lnTo>
                  <a:lnTo>
                    <a:pt x="1208" y="891"/>
                  </a:lnTo>
                  <a:lnTo>
                    <a:pt x="1208" y="926"/>
                  </a:lnTo>
                  <a:lnTo>
                    <a:pt x="1302" y="926"/>
                  </a:lnTo>
                  <a:lnTo>
                    <a:pt x="1302" y="971"/>
                  </a:lnTo>
                  <a:lnTo>
                    <a:pt x="1309" y="971"/>
                  </a:lnTo>
                  <a:lnTo>
                    <a:pt x="1309" y="1002"/>
                  </a:lnTo>
                  <a:lnTo>
                    <a:pt x="1397" y="1002"/>
                  </a:lnTo>
                  <a:lnTo>
                    <a:pt x="1397" y="1042"/>
                  </a:lnTo>
                  <a:lnTo>
                    <a:pt x="1460" y="1042"/>
                  </a:lnTo>
                  <a:lnTo>
                    <a:pt x="1460" y="1077"/>
                  </a:lnTo>
                  <a:lnTo>
                    <a:pt x="1477" y="1077"/>
                  </a:lnTo>
                  <a:lnTo>
                    <a:pt x="1477" y="1115"/>
                  </a:lnTo>
                  <a:lnTo>
                    <a:pt x="1571" y="1115"/>
                  </a:lnTo>
                  <a:lnTo>
                    <a:pt x="1571" y="1162"/>
                  </a:lnTo>
                  <a:lnTo>
                    <a:pt x="1616" y="1162"/>
                  </a:lnTo>
                  <a:lnTo>
                    <a:pt x="1616" y="1205"/>
                  </a:lnTo>
                  <a:lnTo>
                    <a:pt x="1680" y="1205"/>
                  </a:lnTo>
                  <a:lnTo>
                    <a:pt x="1680" y="1257"/>
                  </a:lnTo>
                  <a:lnTo>
                    <a:pt x="1690" y="1257"/>
                  </a:lnTo>
                  <a:lnTo>
                    <a:pt x="1690" y="1302"/>
                  </a:lnTo>
                  <a:lnTo>
                    <a:pt x="1730" y="1302"/>
                  </a:lnTo>
                  <a:lnTo>
                    <a:pt x="1730" y="1356"/>
                  </a:lnTo>
                  <a:lnTo>
                    <a:pt x="1751" y="1356"/>
                  </a:lnTo>
                  <a:lnTo>
                    <a:pt x="1751" y="1410"/>
                  </a:lnTo>
                  <a:lnTo>
                    <a:pt x="1860" y="1410"/>
                  </a:lnTo>
                  <a:lnTo>
                    <a:pt x="1860" y="1474"/>
                  </a:lnTo>
                  <a:lnTo>
                    <a:pt x="1909" y="1474"/>
                  </a:lnTo>
                  <a:lnTo>
                    <a:pt x="1909" y="1547"/>
                  </a:lnTo>
                  <a:lnTo>
                    <a:pt x="1987" y="1547"/>
                  </a:lnTo>
                  <a:lnTo>
                    <a:pt x="1987" y="1618"/>
                  </a:lnTo>
                  <a:lnTo>
                    <a:pt x="2370" y="1618"/>
                  </a:ln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397" name="Group 6"/>
          <p:cNvGrpSpPr>
            <a:grpSpLocks/>
          </p:cNvGrpSpPr>
          <p:nvPr/>
        </p:nvGrpSpPr>
        <p:grpSpPr bwMode="auto">
          <a:xfrm>
            <a:off x="5248275" y="1652588"/>
            <a:ext cx="3614738" cy="3576637"/>
            <a:chOff x="5248647" y="1652000"/>
            <a:chExt cx="3614365" cy="3887788"/>
          </a:xfrm>
        </p:grpSpPr>
        <p:sp>
          <p:nvSpPr>
            <p:cNvPr id="59446" name="Freeform 52"/>
            <p:cNvSpPr>
              <a:spLocks/>
            </p:cNvSpPr>
            <p:nvPr/>
          </p:nvSpPr>
          <p:spPr bwMode="auto">
            <a:xfrm>
              <a:off x="5346771" y="1652000"/>
              <a:ext cx="3516241" cy="3779838"/>
            </a:xfrm>
            <a:custGeom>
              <a:avLst/>
              <a:gdLst>
                <a:gd name="T0" fmla="*/ 0 w 2426"/>
                <a:gd name="T1" fmla="*/ 0 h 2381"/>
                <a:gd name="T2" fmla="*/ 0 w 2426"/>
                <a:gd name="T3" fmla="*/ 3779838 h 2381"/>
                <a:gd name="T4" fmla="*/ 3516241 w 2426"/>
                <a:gd name="T5" fmla="*/ 3779838 h 2381"/>
                <a:gd name="T6" fmla="*/ 0 60000 65536"/>
                <a:gd name="T7" fmla="*/ 0 60000 65536"/>
                <a:gd name="T8" fmla="*/ 0 60000 65536"/>
                <a:gd name="T9" fmla="*/ 0 w 2426"/>
                <a:gd name="T10" fmla="*/ 0 h 2381"/>
                <a:gd name="T11" fmla="*/ 2426 w 2426"/>
                <a:gd name="T12" fmla="*/ 2381 h 23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6" h="2381">
                  <a:moveTo>
                    <a:pt x="0" y="0"/>
                  </a:moveTo>
                  <a:lnTo>
                    <a:pt x="0" y="2381"/>
                  </a:lnTo>
                  <a:lnTo>
                    <a:pt x="2426" y="2381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7" name="Line 53"/>
            <p:cNvSpPr>
              <a:spLocks noChangeShapeType="1"/>
            </p:cNvSpPr>
            <p:nvPr/>
          </p:nvSpPr>
          <p:spPr bwMode="auto">
            <a:xfrm>
              <a:off x="5248647" y="354588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8" name="Line 54"/>
            <p:cNvSpPr>
              <a:spLocks noChangeShapeType="1"/>
            </p:cNvSpPr>
            <p:nvPr/>
          </p:nvSpPr>
          <p:spPr bwMode="auto">
            <a:xfrm>
              <a:off x="5248647" y="4298363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49" name="Line 55"/>
            <p:cNvSpPr>
              <a:spLocks noChangeShapeType="1"/>
            </p:cNvSpPr>
            <p:nvPr/>
          </p:nvSpPr>
          <p:spPr bwMode="auto">
            <a:xfrm>
              <a:off x="5248647" y="467777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0" name="Line 56"/>
            <p:cNvSpPr>
              <a:spLocks noChangeShapeType="1"/>
            </p:cNvSpPr>
            <p:nvPr/>
          </p:nvSpPr>
          <p:spPr bwMode="auto">
            <a:xfrm>
              <a:off x="5248647" y="505242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1" name="Line 57"/>
            <p:cNvSpPr>
              <a:spLocks noChangeShapeType="1"/>
            </p:cNvSpPr>
            <p:nvPr/>
          </p:nvSpPr>
          <p:spPr bwMode="auto">
            <a:xfrm>
              <a:off x="5248647" y="543183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2" name="Line 58"/>
            <p:cNvSpPr>
              <a:spLocks noChangeShapeType="1"/>
            </p:cNvSpPr>
            <p:nvPr/>
          </p:nvSpPr>
          <p:spPr bwMode="auto">
            <a:xfrm>
              <a:off x="5248647" y="165517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3" name="Line 59"/>
            <p:cNvSpPr>
              <a:spLocks noChangeShapeType="1"/>
            </p:cNvSpPr>
            <p:nvPr/>
          </p:nvSpPr>
          <p:spPr bwMode="auto">
            <a:xfrm>
              <a:off x="5248647" y="203458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4" name="Line 60"/>
            <p:cNvSpPr>
              <a:spLocks noChangeShapeType="1"/>
            </p:cNvSpPr>
            <p:nvPr/>
          </p:nvSpPr>
          <p:spPr bwMode="auto">
            <a:xfrm>
              <a:off x="5248647" y="240923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5" name="Line 61"/>
            <p:cNvSpPr>
              <a:spLocks noChangeShapeType="1"/>
            </p:cNvSpPr>
            <p:nvPr/>
          </p:nvSpPr>
          <p:spPr bwMode="auto">
            <a:xfrm>
              <a:off x="5248647" y="2788650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6" name="Line 62"/>
            <p:cNvSpPr>
              <a:spLocks noChangeShapeType="1"/>
            </p:cNvSpPr>
            <p:nvPr/>
          </p:nvSpPr>
          <p:spPr bwMode="auto">
            <a:xfrm>
              <a:off x="5248647" y="3166475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7" name="Line 63"/>
            <p:cNvSpPr>
              <a:spLocks noChangeShapeType="1"/>
            </p:cNvSpPr>
            <p:nvPr/>
          </p:nvSpPr>
          <p:spPr bwMode="auto">
            <a:xfrm>
              <a:off x="5248647" y="3920538"/>
              <a:ext cx="981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8" name="Line 64"/>
            <p:cNvSpPr>
              <a:spLocks noChangeShapeType="1"/>
            </p:cNvSpPr>
            <p:nvPr/>
          </p:nvSpPr>
          <p:spPr bwMode="auto">
            <a:xfrm>
              <a:off x="8847478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59" name="Line 65"/>
            <p:cNvSpPr>
              <a:spLocks noChangeShapeType="1"/>
            </p:cNvSpPr>
            <p:nvPr/>
          </p:nvSpPr>
          <p:spPr bwMode="auto">
            <a:xfrm>
              <a:off x="5346771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0" name="Line 66"/>
            <p:cNvSpPr>
              <a:spLocks noChangeShapeType="1"/>
            </p:cNvSpPr>
            <p:nvPr/>
          </p:nvSpPr>
          <p:spPr bwMode="auto">
            <a:xfrm>
              <a:off x="8147335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1" name="Line 67"/>
            <p:cNvSpPr>
              <a:spLocks noChangeShapeType="1"/>
            </p:cNvSpPr>
            <p:nvPr/>
          </p:nvSpPr>
          <p:spPr bwMode="auto">
            <a:xfrm>
              <a:off x="6046912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2" name="Line 69"/>
            <p:cNvSpPr>
              <a:spLocks noChangeShapeType="1"/>
            </p:cNvSpPr>
            <p:nvPr/>
          </p:nvSpPr>
          <p:spPr bwMode="auto">
            <a:xfrm>
              <a:off x="6747053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63" name="Line 70"/>
            <p:cNvSpPr>
              <a:spLocks noChangeShapeType="1"/>
            </p:cNvSpPr>
            <p:nvPr/>
          </p:nvSpPr>
          <p:spPr bwMode="auto">
            <a:xfrm>
              <a:off x="7447194" y="5431838"/>
              <a:ext cx="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5347062" y="1677884"/>
              <a:ext cx="3217531" cy="3627222"/>
            </a:xfrm>
            <a:custGeom>
              <a:avLst/>
              <a:gdLst>
                <a:gd name="T0" fmla="*/ 19 w 2230"/>
                <a:gd name="T1" fmla="*/ 0 h 2285"/>
                <a:gd name="T2" fmla="*/ 29 w 2230"/>
                <a:gd name="T3" fmla="*/ 36 h 2285"/>
                <a:gd name="T4" fmla="*/ 43 w 2230"/>
                <a:gd name="T5" fmla="*/ 74 h 2285"/>
                <a:gd name="T6" fmla="*/ 57 w 2230"/>
                <a:gd name="T7" fmla="*/ 140 h 2285"/>
                <a:gd name="T8" fmla="*/ 59 w 2230"/>
                <a:gd name="T9" fmla="*/ 182 h 2285"/>
                <a:gd name="T10" fmla="*/ 73 w 2230"/>
                <a:gd name="T11" fmla="*/ 211 h 2285"/>
                <a:gd name="T12" fmla="*/ 81 w 2230"/>
                <a:gd name="T13" fmla="*/ 246 h 2285"/>
                <a:gd name="T14" fmla="*/ 99 w 2230"/>
                <a:gd name="T15" fmla="*/ 277 h 2285"/>
                <a:gd name="T16" fmla="*/ 109 w 2230"/>
                <a:gd name="T17" fmla="*/ 374 h 2285"/>
                <a:gd name="T18" fmla="*/ 116 w 2230"/>
                <a:gd name="T19" fmla="*/ 411 h 2285"/>
                <a:gd name="T20" fmla="*/ 149 w 2230"/>
                <a:gd name="T21" fmla="*/ 442 h 2285"/>
                <a:gd name="T22" fmla="*/ 199 w 2230"/>
                <a:gd name="T23" fmla="*/ 477 h 2285"/>
                <a:gd name="T24" fmla="*/ 279 w 2230"/>
                <a:gd name="T25" fmla="*/ 579 h 2285"/>
                <a:gd name="T26" fmla="*/ 381 w 2230"/>
                <a:gd name="T27" fmla="*/ 650 h 2285"/>
                <a:gd name="T28" fmla="*/ 404 w 2230"/>
                <a:gd name="T29" fmla="*/ 714 h 2285"/>
                <a:gd name="T30" fmla="*/ 440 w 2230"/>
                <a:gd name="T31" fmla="*/ 787 h 2285"/>
                <a:gd name="T32" fmla="*/ 454 w 2230"/>
                <a:gd name="T33" fmla="*/ 820 h 2285"/>
                <a:gd name="T34" fmla="*/ 480 w 2230"/>
                <a:gd name="T35" fmla="*/ 853 h 2285"/>
                <a:gd name="T36" fmla="*/ 494 w 2230"/>
                <a:gd name="T37" fmla="*/ 888 h 2285"/>
                <a:gd name="T38" fmla="*/ 518 w 2230"/>
                <a:gd name="T39" fmla="*/ 931 h 2285"/>
                <a:gd name="T40" fmla="*/ 610 w 2230"/>
                <a:gd name="T41" fmla="*/ 962 h 2285"/>
                <a:gd name="T42" fmla="*/ 614 w 2230"/>
                <a:gd name="T43" fmla="*/ 997 h 2285"/>
                <a:gd name="T44" fmla="*/ 633 w 2230"/>
                <a:gd name="T45" fmla="*/ 1066 h 2285"/>
                <a:gd name="T46" fmla="*/ 683 w 2230"/>
                <a:gd name="T47" fmla="*/ 1103 h 2285"/>
                <a:gd name="T48" fmla="*/ 718 w 2230"/>
                <a:gd name="T49" fmla="*/ 1137 h 2285"/>
                <a:gd name="T50" fmla="*/ 770 w 2230"/>
                <a:gd name="T51" fmla="*/ 1207 h 2285"/>
                <a:gd name="T52" fmla="*/ 796 w 2230"/>
                <a:gd name="T53" fmla="*/ 1309 h 2285"/>
                <a:gd name="T54" fmla="*/ 820 w 2230"/>
                <a:gd name="T55" fmla="*/ 1344 h 2285"/>
                <a:gd name="T56" fmla="*/ 829 w 2230"/>
                <a:gd name="T57" fmla="*/ 1453 h 2285"/>
                <a:gd name="T58" fmla="*/ 848 w 2230"/>
                <a:gd name="T59" fmla="*/ 1486 h 2285"/>
                <a:gd name="T60" fmla="*/ 870 w 2230"/>
                <a:gd name="T61" fmla="*/ 1595 h 2285"/>
                <a:gd name="T62" fmla="*/ 886 w 2230"/>
                <a:gd name="T63" fmla="*/ 1625 h 2285"/>
                <a:gd name="T64" fmla="*/ 896 w 2230"/>
                <a:gd name="T65" fmla="*/ 1661 h 2285"/>
                <a:gd name="T66" fmla="*/ 962 w 2230"/>
                <a:gd name="T67" fmla="*/ 1732 h 2285"/>
                <a:gd name="T68" fmla="*/ 990 w 2230"/>
                <a:gd name="T69" fmla="*/ 1765 h 2285"/>
                <a:gd name="T70" fmla="*/ 1018 w 2230"/>
                <a:gd name="T71" fmla="*/ 1800 h 2285"/>
                <a:gd name="T72" fmla="*/ 1103 w 2230"/>
                <a:gd name="T73" fmla="*/ 1833 h 2285"/>
                <a:gd name="T74" fmla="*/ 1115 w 2230"/>
                <a:gd name="T75" fmla="*/ 1869 h 2285"/>
                <a:gd name="T76" fmla="*/ 1184 w 2230"/>
                <a:gd name="T77" fmla="*/ 1909 h 2285"/>
                <a:gd name="T78" fmla="*/ 1189 w 2230"/>
                <a:gd name="T79" fmla="*/ 1947 h 2285"/>
                <a:gd name="T80" fmla="*/ 1214 w 2230"/>
                <a:gd name="T81" fmla="*/ 1980 h 2285"/>
                <a:gd name="T82" fmla="*/ 1314 w 2230"/>
                <a:gd name="T83" fmla="*/ 2013 h 2285"/>
                <a:gd name="T84" fmla="*/ 1347 w 2230"/>
                <a:gd name="T85" fmla="*/ 2051 h 2285"/>
                <a:gd name="T86" fmla="*/ 1385 w 2230"/>
                <a:gd name="T87" fmla="*/ 2084 h 2285"/>
                <a:gd name="T88" fmla="*/ 1545 w 2230"/>
                <a:gd name="T89" fmla="*/ 2117 h 2285"/>
                <a:gd name="T90" fmla="*/ 1718 w 2230"/>
                <a:gd name="T91" fmla="*/ 2155 h 2285"/>
                <a:gd name="T92" fmla="*/ 2072 w 2230"/>
                <a:gd name="T93" fmla="*/ 2214 h 2285"/>
                <a:gd name="T94" fmla="*/ 2230 w 2230"/>
                <a:gd name="T95" fmla="*/ 228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0" h="2285">
                  <a:moveTo>
                    <a:pt x="0" y="0"/>
                  </a:moveTo>
                  <a:lnTo>
                    <a:pt x="19" y="0"/>
                  </a:lnTo>
                  <a:lnTo>
                    <a:pt x="19" y="36"/>
                  </a:lnTo>
                  <a:lnTo>
                    <a:pt x="29" y="36"/>
                  </a:lnTo>
                  <a:lnTo>
                    <a:pt x="29" y="74"/>
                  </a:lnTo>
                  <a:lnTo>
                    <a:pt x="43" y="74"/>
                  </a:lnTo>
                  <a:lnTo>
                    <a:pt x="43" y="140"/>
                  </a:lnTo>
                  <a:lnTo>
                    <a:pt x="57" y="140"/>
                  </a:lnTo>
                  <a:lnTo>
                    <a:pt x="57" y="182"/>
                  </a:lnTo>
                  <a:lnTo>
                    <a:pt x="59" y="182"/>
                  </a:lnTo>
                  <a:lnTo>
                    <a:pt x="59" y="211"/>
                  </a:lnTo>
                  <a:lnTo>
                    <a:pt x="73" y="211"/>
                  </a:lnTo>
                  <a:lnTo>
                    <a:pt x="73" y="246"/>
                  </a:lnTo>
                  <a:lnTo>
                    <a:pt x="81" y="246"/>
                  </a:lnTo>
                  <a:lnTo>
                    <a:pt x="81" y="277"/>
                  </a:lnTo>
                  <a:lnTo>
                    <a:pt x="99" y="277"/>
                  </a:lnTo>
                  <a:lnTo>
                    <a:pt x="99" y="374"/>
                  </a:lnTo>
                  <a:lnTo>
                    <a:pt x="109" y="374"/>
                  </a:lnTo>
                  <a:lnTo>
                    <a:pt x="109" y="411"/>
                  </a:lnTo>
                  <a:lnTo>
                    <a:pt x="116" y="411"/>
                  </a:lnTo>
                  <a:lnTo>
                    <a:pt x="116" y="442"/>
                  </a:lnTo>
                  <a:lnTo>
                    <a:pt x="149" y="442"/>
                  </a:lnTo>
                  <a:lnTo>
                    <a:pt x="149" y="477"/>
                  </a:lnTo>
                  <a:lnTo>
                    <a:pt x="199" y="477"/>
                  </a:lnTo>
                  <a:lnTo>
                    <a:pt x="199" y="579"/>
                  </a:lnTo>
                  <a:lnTo>
                    <a:pt x="279" y="579"/>
                  </a:lnTo>
                  <a:lnTo>
                    <a:pt x="279" y="650"/>
                  </a:lnTo>
                  <a:lnTo>
                    <a:pt x="381" y="650"/>
                  </a:lnTo>
                  <a:lnTo>
                    <a:pt x="381" y="714"/>
                  </a:lnTo>
                  <a:lnTo>
                    <a:pt x="404" y="714"/>
                  </a:lnTo>
                  <a:lnTo>
                    <a:pt x="404" y="787"/>
                  </a:lnTo>
                  <a:lnTo>
                    <a:pt x="440" y="787"/>
                  </a:lnTo>
                  <a:lnTo>
                    <a:pt x="440" y="820"/>
                  </a:lnTo>
                  <a:lnTo>
                    <a:pt x="454" y="820"/>
                  </a:lnTo>
                  <a:lnTo>
                    <a:pt x="454" y="853"/>
                  </a:lnTo>
                  <a:lnTo>
                    <a:pt x="480" y="853"/>
                  </a:lnTo>
                  <a:lnTo>
                    <a:pt x="480" y="888"/>
                  </a:lnTo>
                  <a:lnTo>
                    <a:pt x="494" y="888"/>
                  </a:lnTo>
                  <a:lnTo>
                    <a:pt x="494" y="931"/>
                  </a:lnTo>
                  <a:lnTo>
                    <a:pt x="518" y="931"/>
                  </a:lnTo>
                  <a:lnTo>
                    <a:pt x="518" y="962"/>
                  </a:lnTo>
                  <a:lnTo>
                    <a:pt x="610" y="962"/>
                  </a:lnTo>
                  <a:lnTo>
                    <a:pt x="610" y="997"/>
                  </a:lnTo>
                  <a:lnTo>
                    <a:pt x="614" y="997"/>
                  </a:lnTo>
                  <a:lnTo>
                    <a:pt x="614" y="1066"/>
                  </a:lnTo>
                  <a:lnTo>
                    <a:pt x="633" y="1066"/>
                  </a:lnTo>
                  <a:lnTo>
                    <a:pt x="633" y="1103"/>
                  </a:lnTo>
                  <a:lnTo>
                    <a:pt x="683" y="1103"/>
                  </a:lnTo>
                  <a:lnTo>
                    <a:pt x="683" y="1137"/>
                  </a:lnTo>
                  <a:lnTo>
                    <a:pt x="718" y="1137"/>
                  </a:lnTo>
                  <a:lnTo>
                    <a:pt x="718" y="1207"/>
                  </a:lnTo>
                  <a:lnTo>
                    <a:pt x="770" y="1207"/>
                  </a:lnTo>
                  <a:lnTo>
                    <a:pt x="770" y="1309"/>
                  </a:lnTo>
                  <a:lnTo>
                    <a:pt x="796" y="1309"/>
                  </a:lnTo>
                  <a:lnTo>
                    <a:pt x="796" y="1344"/>
                  </a:lnTo>
                  <a:lnTo>
                    <a:pt x="820" y="1344"/>
                  </a:lnTo>
                  <a:lnTo>
                    <a:pt x="820" y="1453"/>
                  </a:lnTo>
                  <a:lnTo>
                    <a:pt x="829" y="1453"/>
                  </a:lnTo>
                  <a:lnTo>
                    <a:pt x="829" y="1486"/>
                  </a:lnTo>
                  <a:lnTo>
                    <a:pt x="848" y="1486"/>
                  </a:lnTo>
                  <a:lnTo>
                    <a:pt x="848" y="1595"/>
                  </a:lnTo>
                  <a:lnTo>
                    <a:pt x="870" y="1595"/>
                  </a:lnTo>
                  <a:lnTo>
                    <a:pt x="870" y="1625"/>
                  </a:lnTo>
                  <a:lnTo>
                    <a:pt x="886" y="1625"/>
                  </a:lnTo>
                  <a:lnTo>
                    <a:pt x="886" y="1661"/>
                  </a:lnTo>
                  <a:lnTo>
                    <a:pt x="896" y="1661"/>
                  </a:lnTo>
                  <a:lnTo>
                    <a:pt x="896" y="1732"/>
                  </a:lnTo>
                  <a:lnTo>
                    <a:pt x="962" y="1732"/>
                  </a:lnTo>
                  <a:lnTo>
                    <a:pt x="962" y="1765"/>
                  </a:lnTo>
                  <a:lnTo>
                    <a:pt x="990" y="1765"/>
                  </a:lnTo>
                  <a:lnTo>
                    <a:pt x="990" y="1800"/>
                  </a:lnTo>
                  <a:lnTo>
                    <a:pt x="1018" y="1800"/>
                  </a:lnTo>
                  <a:lnTo>
                    <a:pt x="1018" y="1833"/>
                  </a:lnTo>
                  <a:lnTo>
                    <a:pt x="1103" y="1833"/>
                  </a:lnTo>
                  <a:lnTo>
                    <a:pt x="1103" y="1869"/>
                  </a:lnTo>
                  <a:lnTo>
                    <a:pt x="1115" y="1869"/>
                  </a:lnTo>
                  <a:lnTo>
                    <a:pt x="1115" y="1909"/>
                  </a:lnTo>
                  <a:lnTo>
                    <a:pt x="1184" y="1909"/>
                  </a:lnTo>
                  <a:lnTo>
                    <a:pt x="1184" y="1947"/>
                  </a:lnTo>
                  <a:lnTo>
                    <a:pt x="1189" y="1947"/>
                  </a:lnTo>
                  <a:lnTo>
                    <a:pt x="1189" y="1980"/>
                  </a:lnTo>
                  <a:lnTo>
                    <a:pt x="1214" y="1980"/>
                  </a:lnTo>
                  <a:lnTo>
                    <a:pt x="1214" y="2013"/>
                  </a:lnTo>
                  <a:lnTo>
                    <a:pt x="1314" y="2013"/>
                  </a:lnTo>
                  <a:lnTo>
                    <a:pt x="1314" y="2051"/>
                  </a:lnTo>
                  <a:lnTo>
                    <a:pt x="1347" y="2051"/>
                  </a:lnTo>
                  <a:lnTo>
                    <a:pt x="1347" y="2084"/>
                  </a:lnTo>
                  <a:lnTo>
                    <a:pt x="1385" y="2084"/>
                  </a:lnTo>
                  <a:lnTo>
                    <a:pt x="1385" y="2117"/>
                  </a:lnTo>
                  <a:lnTo>
                    <a:pt x="1545" y="2117"/>
                  </a:lnTo>
                  <a:lnTo>
                    <a:pt x="1545" y="2155"/>
                  </a:lnTo>
                  <a:lnTo>
                    <a:pt x="1718" y="2155"/>
                  </a:lnTo>
                  <a:lnTo>
                    <a:pt x="1718" y="2214"/>
                  </a:lnTo>
                  <a:lnTo>
                    <a:pt x="2072" y="2214"/>
                  </a:lnTo>
                  <a:lnTo>
                    <a:pt x="2072" y="2285"/>
                  </a:lnTo>
                  <a:lnTo>
                    <a:pt x="2230" y="2285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9465" name="Freeform 91"/>
            <p:cNvSpPr>
              <a:spLocks/>
            </p:cNvSpPr>
            <p:nvPr/>
          </p:nvSpPr>
          <p:spPr bwMode="auto">
            <a:xfrm>
              <a:off x="5361201" y="1693275"/>
              <a:ext cx="3353522" cy="3576638"/>
            </a:xfrm>
            <a:custGeom>
              <a:avLst/>
              <a:gdLst>
                <a:gd name="T0" fmla="*/ 0 w 2324"/>
                <a:gd name="T1" fmla="*/ 85725 h 2253"/>
                <a:gd name="T2" fmla="*/ 37518 w 2324"/>
                <a:gd name="T3" fmla="*/ 112713 h 2253"/>
                <a:gd name="T4" fmla="*/ 57720 w 2324"/>
                <a:gd name="T5" fmla="*/ 142875 h 2253"/>
                <a:gd name="T6" fmla="*/ 70707 w 2324"/>
                <a:gd name="T7" fmla="*/ 179387 h 2253"/>
                <a:gd name="T8" fmla="*/ 125541 w 2324"/>
                <a:gd name="T9" fmla="*/ 236538 h 2253"/>
                <a:gd name="T10" fmla="*/ 165944 w 2324"/>
                <a:gd name="T11" fmla="*/ 292100 h 2253"/>
                <a:gd name="T12" fmla="*/ 177488 w 2324"/>
                <a:gd name="T13" fmla="*/ 344487 h 2253"/>
                <a:gd name="T14" fmla="*/ 200576 w 2324"/>
                <a:gd name="T15" fmla="*/ 388937 h 2253"/>
                <a:gd name="T16" fmla="*/ 235208 w 2324"/>
                <a:gd name="T17" fmla="*/ 430213 h 2253"/>
                <a:gd name="T18" fmla="*/ 268397 w 2324"/>
                <a:gd name="T19" fmla="*/ 528638 h 2253"/>
                <a:gd name="T20" fmla="*/ 282827 w 2324"/>
                <a:gd name="T21" fmla="*/ 584200 h 2253"/>
                <a:gd name="T22" fmla="*/ 333332 w 2324"/>
                <a:gd name="T23" fmla="*/ 641350 h 2253"/>
                <a:gd name="T24" fmla="*/ 375179 w 2324"/>
                <a:gd name="T25" fmla="*/ 693737 h 2253"/>
                <a:gd name="T26" fmla="*/ 470417 w 2324"/>
                <a:gd name="T27" fmla="*/ 847725 h 2253"/>
                <a:gd name="T28" fmla="*/ 523807 w 2324"/>
                <a:gd name="T29" fmla="*/ 941388 h 2253"/>
                <a:gd name="T30" fmla="*/ 658006 w 2324"/>
                <a:gd name="T31" fmla="*/ 1004888 h 2253"/>
                <a:gd name="T32" fmla="*/ 668107 w 2324"/>
                <a:gd name="T33" fmla="*/ 1054100 h 2253"/>
                <a:gd name="T34" fmla="*/ 728713 w 2324"/>
                <a:gd name="T35" fmla="*/ 1106488 h 2253"/>
                <a:gd name="T36" fmla="*/ 786433 w 2324"/>
                <a:gd name="T37" fmla="*/ 1158875 h 2253"/>
                <a:gd name="T38" fmla="*/ 803749 w 2324"/>
                <a:gd name="T39" fmla="*/ 1206500 h 2253"/>
                <a:gd name="T40" fmla="*/ 883113 w 2324"/>
                <a:gd name="T41" fmla="*/ 1258888 h 2253"/>
                <a:gd name="T42" fmla="*/ 913416 w 2324"/>
                <a:gd name="T43" fmla="*/ 1308100 h 2253"/>
                <a:gd name="T44" fmla="*/ 961035 w 2324"/>
                <a:gd name="T45" fmla="*/ 1365250 h 2253"/>
                <a:gd name="T46" fmla="*/ 968250 w 2324"/>
                <a:gd name="T47" fmla="*/ 1412875 h 2253"/>
                <a:gd name="T48" fmla="*/ 1025970 w 2324"/>
                <a:gd name="T49" fmla="*/ 1458912 h 2253"/>
                <a:gd name="T50" fmla="*/ 1073589 w 2324"/>
                <a:gd name="T51" fmla="*/ 1511300 h 2253"/>
                <a:gd name="T52" fmla="*/ 1083690 w 2324"/>
                <a:gd name="T53" fmla="*/ 1563687 h 2253"/>
                <a:gd name="T54" fmla="*/ 1124094 w 2324"/>
                <a:gd name="T55" fmla="*/ 1624012 h 2253"/>
                <a:gd name="T56" fmla="*/ 1144295 w 2324"/>
                <a:gd name="T57" fmla="*/ 1671638 h 2253"/>
                <a:gd name="T58" fmla="*/ 1165940 w 2324"/>
                <a:gd name="T59" fmla="*/ 1717675 h 2253"/>
                <a:gd name="T60" fmla="*/ 1199129 w 2324"/>
                <a:gd name="T61" fmla="*/ 1770063 h 2253"/>
                <a:gd name="T62" fmla="*/ 1223660 w 2324"/>
                <a:gd name="T63" fmla="*/ 1825625 h 2253"/>
                <a:gd name="T64" fmla="*/ 1291481 w 2324"/>
                <a:gd name="T65" fmla="*/ 1971675 h 2253"/>
                <a:gd name="T66" fmla="*/ 1308797 w 2324"/>
                <a:gd name="T67" fmla="*/ 2024063 h 2253"/>
                <a:gd name="T68" fmla="*/ 1373732 w 2324"/>
                <a:gd name="T69" fmla="*/ 2081213 h 2253"/>
                <a:gd name="T70" fmla="*/ 1434337 w 2324"/>
                <a:gd name="T71" fmla="*/ 2136775 h 2253"/>
                <a:gd name="T72" fmla="*/ 1451653 w 2324"/>
                <a:gd name="T73" fmla="*/ 2182813 h 2253"/>
                <a:gd name="T74" fmla="*/ 1464640 w 2324"/>
                <a:gd name="T75" fmla="*/ 2230438 h 2253"/>
                <a:gd name="T76" fmla="*/ 1516589 w 2324"/>
                <a:gd name="T77" fmla="*/ 2287588 h 2253"/>
                <a:gd name="T78" fmla="*/ 1523804 w 2324"/>
                <a:gd name="T79" fmla="*/ 2328863 h 2253"/>
                <a:gd name="T80" fmla="*/ 1727266 w 2324"/>
                <a:gd name="T81" fmla="*/ 2384425 h 2253"/>
                <a:gd name="T82" fmla="*/ 1741696 w 2324"/>
                <a:gd name="T83" fmla="*/ 2433638 h 2253"/>
                <a:gd name="T84" fmla="*/ 1819618 w 2324"/>
                <a:gd name="T85" fmla="*/ 2489200 h 2253"/>
                <a:gd name="T86" fmla="*/ 1857135 w 2324"/>
                <a:gd name="T87" fmla="*/ 2560638 h 2253"/>
                <a:gd name="T88" fmla="*/ 1864350 w 2324"/>
                <a:gd name="T89" fmla="*/ 2601913 h 2253"/>
                <a:gd name="T90" fmla="*/ 1884552 w 2324"/>
                <a:gd name="T91" fmla="*/ 2651125 h 2253"/>
                <a:gd name="T92" fmla="*/ 2064927 w 2324"/>
                <a:gd name="T93" fmla="*/ 2700337 h 2253"/>
                <a:gd name="T94" fmla="*/ 2137076 w 2324"/>
                <a:gd name="T95" fmla="*/ 2747962 h 2253"/>
                <a:gd name="T96" fmla="*/ 2229428 w 2324"/>
                <a:gd name="T97" fmla="*/ 2811462 h 2253"/>
                <a:gd name="T98" fmla="*/ 2266946 w 2324"/>
                <a:gd name="T99" fmla="*/ 2868612 h 2253"/>
                <a:gd name="T100" fmla="*/ 2324666 w 2324"/>
                <a:gd name="T101" fmla="*/ 2932112 h 2253"/>
                <a:gd name="T102" fmla="*/ 2474737 w 2324"/>
                <a:gd name="T103" fmla="*/ 2987675 h 2253"/>
                <a:gd name="T104" fmla="*/ 2917737 w 2324"/>
                <a:gd name="T105" fmla="*/ 3094037 h 2253"/>
                <a:gd name="T106" fmla="*/ 3060594 w 2324"/>
                <a:gd name="T107" fmla="*/ 3235325 h 2253"/>
                <a:gd name="T108" fmla="*/ 3173148 w 2324"/>
                <a:gd name="T109" fmla="*/ 3416301 h 2253"/>
                <a:gd name="T110" fmla="*/ 3258284 w 2324"/>
                <a:gd name="T111" fmla="*/ 3576638 h 2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4"/>
                <a:gd name="T169" fmla="*/ 0 h 2253"/>
                <a:gd name="T170" fmla="*/ 2324 w 2324"/>
                <a:gd name="T171" fmla="*/ 2253 h 2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4" h="2253">
                  <a:moveTo>
                    <a:pt x="0" y="0"/>
                  </a:moveTo>
                  <a:lnTo>
                    <a:pt x="0" y="54"/>
                  </a:lnTo>
                  <a:lnTo>
                    <a:pt x="26" y="54"/>
                  </a:lnTo>
                  <a:lnTo>
                    <a:pt x="26" y="71"/>
                  </a:lnTo>
                  <a:lnTo>
                    <a:pt x="40" y="71"/>
                  </a:lnTo>
                  <a:lnTo>
                    <a:pt x="40" y="90"/>
                  </a:lnTo>
                  <a:lnTo>
                    <a:pt x="49" y="90"/>
                  </a:lnTo>
                  <a:lnTo>
                    <a:pt x="49" y="113"/>
                  </a:lnTo>
                  <a:lnTo>
                    <a:pt x="87" y="113"/>
                  </a:lnTo>
                  <a:lnTo>
                    <a:pt x="87" y="149"/>
                  </a:lnTo>
                  <a:lnTo>
                    <a:pt x="115" y="149"/>
                  </a:lnTo>
                  <a:lnTo>
                    <a:pt x="115" y="184"/>
                  </a:lnTo>
                  <a:lnTo>
                    <a:pt x="123" y="184"/>
                  </a:lnTo>
                  <a:lnTo>
                    <a:pt x="123" y="217"/>
                  </a:lnTo>
                  <a:lnTo>
                    <a:pt x="139" y="217"/>
                  </a:lnTo>
                  <a:lnTo>
                    <a:pt x="139" y="245"/>
                  </a:lnTo>
                  <a:lnTo>
                    <a:pt x="163" y="245"/>
                  </a:lnTo>
                  <a:lnTo>
                    <a:pt x="163" y="271"/>
                  </a:lnTo>
                  <a:lnTo>
                    <a:pt x="186" y="271"/>
                  </a:lnTo>
                  <a:lnTo>
                    <a:pt x="186" y="333"/>
                  </a:lnTo>
                  <a:lnTo>
                    <a:pt x="196" y="333"/>
                  </a:lnTo>
                  <a:lnTo>
                    <a:pt x="196" y="368"/>
                  </a:lnTo>
                  <a:lnTo>
                    <a:pt x="231" y="368"/>
                  </a:lnTo>
                  <a:lnTo>
                    <a:pt x="231" y="404"/>
                  </a:lnTo>
                  <a:lnTo>
                    <a:pt x="260" y="404"/>
                  </a:lnTo>
                  <a:lnTo>
                    <a:pt x="260" y="437"/>
                  </a:lnTo>
                  <a:lnTo>
                    <a:pt x="326" y="437"/>
                  </a:lnTo>
                  <a:lnTo>
                    <a:pt x="326" y="534"/>
                  </a:lnTo>
                  <a:lnTo>
                    <a:pt x="363" y="534"/>
                  </a:lnTo>
                  <a:lnTo>
                    <a:pt x="363" y="593"/>
                  </a:lnTo>
                  <a:lnTo>
                    <a:pt x="456" y="593"/>
                  </a:lnTo>
                  <a:lnTo>
                    <a:pt x="456" y="633"/>
                  </a:lnTo>
                  <a:lnTo>
                    <a:pt x="463" y="633"/>
                  </a:lnTo>
                  <a:lnTo>
                    <a:pt x="463" y="664"/>
                  </a:lnTo>
                  <a:lnTo>
                    <a:pt x="505" y="664"/>
                  </a:lnTo>
                  <a:lnTo>
                    <a:pt x="505" y="697"/>
                  </a:lnTo>
                  <a:lnTo>
                    <a:pt x="545" y="697"/>
                  </a:lnTo>
                  <a:lnTo>
                    <a:pt x="545" y="730"/>
                  </a:lnTo>
                  <a:lnTo>
                    <a:pt x="557" y="730"/>
                  </a:lnTo>
                  <a:lnTo>
                    <a:pt x="557" y="760"/>
                  </a:lnTo>
                  <a:lnTo>
                    <a:pt x="612" y="760"/>
                  </a:lnTo>
                  <a:lnTo>
                    <a:pt x="612" y="793"/>
                  </a:lnTo>
                  <a:lnTo>
                    <a:pt x="633" y="793"/>
                  </a:lnTo>
                  <a:lnTo>
                    <a:pt x="633" y="824"/>
                  </a:lnTo>
                  <a:lnTo>
                    <a:pt x="666" y="824"/>
                  </a:lnTo>
                  <a:lnTo>
                    <a:pt x="666" y="860"/>
                  </a:lnTo>
                  <a:lnTo>
                    <a:pt x="671" y="860"/>
                  </a:lnTo>
                  <a:lnTo>
                    <a:pt x="671" y="890"/>
                  </a:lnTo>
                  <a:lnTo>
                    <a:pt x="711" y="890"/>
                  </a:lnTo>
                  <a:lnTo>
                    <a:pt x="711" y="919"/>
                  </a:lnTo>
                  <a:lnTo>
                    <a:pt x="744" y="919"/>
                  </a:lnTo>
                  <a:lnTo>
                    <a:pt x="744" y="952"/>
                  </a:lnTo>
                  <a:lnTo>
                    <a:pt x="751" y="952"/>
                  </a:lnTo>
                  <a:lnTo>
                    <a:pt x="751" y="985"/>
                  </a:lnTo>
                  <a:lnTo>
                    <a:pt x="779" y="985"/>
                  </a:lnTo>
                  <a:lnTo>
                    <a:pt x="779" y="1023"/>
                  </a:lnTo>
                  <a:lnTo>
                    <a:pt x="793" y="1023"/>
                  </a:lnTo>
                  <a:lnTo>
                    <a:pt x="793" y="1053"/>
                  </a:lnTo>
                  <a:lnTo>
                    <a:pt x="808" y="1053"/>
                  </a:lnTo>
                  <a:lnTo>
                    <a:pt x="808" y="1082"/>
                  </a:lnTo>
                  <a:lnTo>
                    <a:pt x="831" y="1082"/>
                  </a:lnTo>
                  <a:lnTo>
                    <a:pt x="831" y="1115"/>
                  </a:lnTo>
                  <a:lnTo>
                    <a:pt x="848" y="1115"/>
                  </a:lnTo>
                  <a:lnTo>
                    <a:pt x="848" y="1150"/>
                  </a:lnTo>
                  <a:lnTo>
                    <a:pt x="895" y="1150"/>
                  </a:lnTo>
                  <a:lnTo>
                    <a:pt x="895" y="1242"/>
                  </a:lnTo>
                  <a:lnTo>
                    <a:pt x="907" y="1242"/>
                  </a:lnTo>
                  <a:lnTo>
                    <a:pt x="907" y="1275"/>
                  </a:lnTo>
                  <a:lnTo>
                    <a:pt x="952" y="1275"/>
                  </a:lnTo>
                  <a:lnTo>
                    <a:pt x="952" y="1311"/>
                  </a:lnTo>
                  <a:lnTo>
                    <a:pt x="994" y="1311"/>
                  </a:lnTo>
                  <a:lnTo>
                    <a:pt x="994" y="1346"/>
                  </a:lnTo>
                  <a:lnTo>
                    <a:pt x="1006" y="1346"/>
                  </a:lnTo>
                  <a:lnTo>
                    <a:pt x="1006" y="1375"/>
                  </a:lnTo>
                  <a:lnTo>
                    <a:pt x="1015" y="1375"/>
                  </a:lnTo>
                  <a:lnTo>
                    <a:pt x="1015" y="1405"/>
                  </a:lnTo>
                  <a:lnTo>
                    <a:pt x="1051" y="1405"/>
                  </a:lnTo>
                  <a:lnTo>
                    <a:pt x="1051" y="1441"/>
                  </a:lnTo>
                  <a:lnTo>
                    <a:pt x="1056" y="1441"/>
                  </a:lnTo>
                  <a:lnTo>
                    <a:pt x="1056" y="1467"/>
                  </a:lnTo>
                  <a:lnTo>
                    <a:pt x="1197" y="1467"/>
                  </a:lnTo>
                  <a:lnTo>
                    <a:pt x="1197" y="1502"/>
                  </a:lnTo>
                  <a:lnTo>
                    <a:pt x="1207" y="1502"/>
                  </a:lnTo>
                  <a:lnTo>
                    <a:pt x="1207" y="1533"/>
                  </a:lnTo>
                  <a:lnTo>
                    <a:pt x="1261" y="1533"/>
                  </a:lnTo>
                  <a:lnTo>
                    <a:pt x="1261" y="1568"/>
                  </a:lnTo>
                  <a:lnTo>
                    <a:pt x="1287" y="1568"/>
                  </a:lnTo>
                  <a:lnTo>
                    <a:pt x="1287" y="1613"/>
                  </a:lnTo>
                  <a:lnTo>
                    <a:pt x="1292" y="1613"/>
                  </a:lnTo>
                  <a:lnTo>
                    <a:pt x="1292" y="1639"/>
                  </a:lnTo>
                  <a:lnTo>
                    <a:pt x="1306" y="1639"/>
                  </a:lnTo>
                  <a:lnTo>
                    <a:pt x="1306" y="1670"/>
                  </a:lnTo>
                  <a:lnTo>
                    <a:pt x="1431" y="1670"/>
                  </a:lnTo>
                  <a:lnTo>
                    <a:pt x="1431" y="1701"/>
                  </a:lnTo>
                  <a:lnTo>
                    <a:pt x="1481" y="1701"/>
                  </a:lnTo>
                  <a:lnTo>
                    <a:pt x="1481" y="1731"/>
                  </a:lnTo>
                  <a:lnTo>
                    <a:pt x="1545" y="1731"/>
                  </a:lnTo>
                  <a:lnTo>
                    <a:pt x="1545" y="1771"/>
                  </a:lnTo>
                  <a:lnTo>
                    <a:pt x="1571" y="1771"/>
                  </a:lnTo>
                  <a:lnTo>
                    <a:pt x="1571" y="1807"/>
                  </a:lnTo>
                  <a:lnTo>
                    <a:pt x="1611" y="1807"/>
                  </a:lnTo>
                  <a:lnTo>
                    <a:pt x="1611" y="1847"/>
                  </a:lnTo>
                  <a:lnTo>
                    <a:pt x="1715" y="1847"/>
                  </a:lnTo>
                  <a:lnTo>
                    <a:pt x="1715" y="1882"/>
                  </a:lnTo>
                  <a:lnTo>
                    <a:pt x="2022" y="1882"/>
                  </a:lnTo>
                  <a:lnTo>
                    <a:pt x="2022" y="1949"/>
                  </a:lnTo>
                  <a:lnTo>
                    <a:pt x="2121" y="1949"/>
                  </a:lnTo>
                  <a:lnTo>
                    <a:pt x="2121" y="2038"/>
                  </a:lnTo>
                  <a:lnTo>
                    <a:pt x="2199" y="2038"/>
                  </a:lnTo>
                  <a:lnTo>
                    <a:pt x="2199" y="2152"/>
                  </a:lnTo>
                  <a:lnTo>
                    <a:pt x="2258" y="2152"/>
                  </a:lnTo>
                  <a:lnTo>
                    <a:pt x="2258" y="2253"/>
                  </a:lnTo>
                  <a:lnTo>
                    <a:pt x="2324" y="2253"/>
                  </a:lnTo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398" name="TextBox 76"/>
          <p:cNvSpPr txBox="1">
            <a:spLocks noChangeArrowheads="1"/>
          </p:cNvSpPr>
          <p:nvPr/>
        </p:nvSpPr>
        <p:spPr bwMode="auto">
          <a:xfrm>
            <a:off x="4806950" y="1514475"/>
            <a:ext cx="482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100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90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80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70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60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50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40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30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20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10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0</a:t>
            </a:r>
          </a:p>
        </p:txBody>
      </p:sp>
      <p:sp>
        <p:nvSpPr>
          <p:cNvPr id="59399" name="TextBox 77"/>
          <p:cNvSpPr txBox="1">
            <a:spLocks noChangeArrowheads="1"/>
          </p:cNvSpPr>
          <p:nvPr/>
        </p:nvSpPr>
        <p:spPr bwMode="auto">
          <a:xfrm>
            <a:off x="6734175" y="5473700"/>
            <a:ext cx="819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Months</a:t>
            </a:r>
          </a:p>
        </p:txBody>
      </p:sp>
      <p:sp>
        <p:nvSpPr>
          <p:cNvPr id="59400" name="TextBox 78"/>
          <p:cNvSpPr txBox="1">
            <a:spLocks noChangeArrowheads="1"/>
          </p:cNvSpPr>
          <p:nvPr/>
        </p:nvSpPr>
        <p:spPr bwMode="auto">
          <a:xfrm>
            <a:off x="5197475" y="5229225"/>
            <a:ext cx="389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69938" algn="ctr"/>
                <a:tab pos="1463675" algn="ctr"/>
                <a:tab pos="2155825" algn="ctr"/>
                <a:tab pos="2873375" algn="ctr"/>
                <a:tab pos="3573463" algn="ctr"/>
              </a:tabLst>
            </a:pPr>
            <a:r>
              <a:rPr lang="en-GB" sz="1400" b="1"/>
              <a:t>0	6	12	18	24	30</a:t>
            </a:r>
          </a:p>
        </p:txBody>
      </p:sp>
      <p:sp>
        <p:nvSpPr>
          <p:cNvPr id="59401" name="TextBox 79"/>
          <p:cNvSpPr txBox="1">
            <a:spLocks noChangeArrowheads="1"/>
          </p:cNvSpPr>
          <p:nvPr/>
        </p:nvSpPr>
        <p:spPr bwMode="auto">
          <a:xfrm rot="-5400000">
            <a:off x="3883819" y="3331369"/>
            <a:ext cx="184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Overall survival (%)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1930400" y="2208213"/>
            <a:ext cx="276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30400" y="2386013"/>
            <a:ext cx="2762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4" name="TextBox 88"/>
          <p:cNvSpPr txBox="1">
            <a:spLocks noChangeArrowheads="1"/>
          </p:cNvSpPr>
          <p:nvPr/>
        </p:nvSpPr>
        <p:spPr bwMode="auto">
          <a:xfrm>
            <a:off x="1085850" y="1346200"/>
            <a:ext cx="2935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Adenocarcinoma (n=135)</a:t>
            </a:r>
          </a:p>
        </p:txBody>
      </p:sp>
      <p:sp>
        <p:nvSpPr>
          <p:cNvPr id="59405" name="TextBox 89"/>
          <p:cNvSpPr txBox="1">
            <a:spLocks noChangeArrowheads="1"/>
          </p:cNvSpPr>
          <p:nvPr/>
        </p:nvSpPr>
        <p:spPr bwMode="auto">
          <a:xfrm>
            <a:off x="5187950" y="1346200"/>
            <a:ext cx="3910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Squamous cell carcinoma (n=144)</a:t>
            </a:r>
          </a:p>
        </p:txBody>
      </p:sp>
      <p:sp>
        <p:nvSpPr>
          <p:cNvPr id="59406" name="TextBox 90"/>
          <p:cNvSpPr txBox="1">
            <a:spLocks noChangeArrowheads="1"/>
          </p:cNvSpPr>
          <p:nvPr/>
        </p:nvSpPr>
        <p:spPr bwMode="auto">
          <a:xfrm>
            <a:off x="420688" y="1514475"/>
            <a:ext cx="482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100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90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80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70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60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50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40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30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20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10</a:t>
            </a:r>
          </a:p>
          <a:p>
            <a:pPr algn="r">
              <a:lnSpc>
                <a:spcPct val="97000"/>
              </a:lnSpc>
              <a:spcAft>
                <a:spcPts val="1100"/>
              </a:spcAft>
            </a:pPr>
            <a:r>
              <a:rPr lang="en-GB" sz="1400" b="1"/>
              <a:t>0</a:t>
            </a:r>
          </a:p>
        </p:txBody>
      </p:sp>
      <p:sp>
        <p:nvSpPr>
          <p:cNvPr id="59407" name="TextBox 91"/>
          <p:cNvSpPr txBox="1">
            <a:spLocks noChangeArrowheads="1"/>
          </p:cNvSpPr>
          <p:nvPr/>
        </p:nvSpPr>
        <p:spPr bwMode="auto">
          <a:xfrm>
            <a:off x="2346325" y="5473700"/>
            <a:ext cx="8207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Months</a:t>
            </a:r>
          </a:p>
        </p:txBody>
      </p:sp>
      <p:sp>
        <p:nvSpPr>
          <p:cNvPr id="59408" name="TextBox 92"/>
          <p:cNvSpPr txBox="1">
            <a:spLocks noChangeArrowheads="1"/>
          </p:cNvSpPr>
          <p:nvPr/>
        </p:nvSpPr>
        <p:spPr bwMode="auto">
          <a:xfrm>
            <a:off x="809625" y="5229225"/>
            <a:ext cx="389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69938" algn="ctr"/>
                <a:tab pos="1463675" algn="ctr"/>
                <a:tab pos="2155825" algn="ctr"/>
                <a:tab pos="2873375" algn="ctr"/>
                <a:tab pos="3573463" algn="ctr"/>
              </a:tabLst>
            </a:pPr>
            <a:r>
              <a:rPr lang="en-GB" sz="1400" b="1"/>
              <a:t>0	6	12	18	24	30</a:t>
            </a:r>
          </a:p>
        </p:txBody>
      </p:sp>
      <p:sp>
        <p:nvSpPr>
          <p:cNvPr id="59409" name="TextBox 93"/>
          <p:cNvSpPr txBox="1">
            <a:spLocks noChangeArrowheads="1"/>
          </p:cNvSpPr>
          <p:nvPr/>
        </p:nvSpPr>
        <p:spPr bwMode="auto">
          <a:xfrm rot="-5400000">
            <a:off x="-502444" y="3331369"/>
            <a:ext cx="184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Overall survival (%)</a:t>
            </a:r>
          </a:p>
        </p:txBody>
      </p:sp>
      <p:sp>
        <p:nvSpPr>
          <p:cNvPr id="59410" name="TextBox 7"/>
          <p:cNvSpPr txBox="1">
            <a:spLocks noChangeArrowheads="1"/>
          </p:cNvSpPr>
          <p:nvPr/>
        </p:nvSpPr>
        <p:spPr bwMode="auto">
          <a:xfrm>
            <a:off x="133350" y="5589588"/>
            <a:ext cx="44878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tabLst>
                <a:tab pos="715963" algn="ctr"/>
                <a:tab pos="1417638" algn="ctr"/>
                <a:tab pos="2117725" algn="ctr"/>
                <a:tab pos="2827338" algn="ctr"/>
                <a:tab pos="3513138" algn="ctr"/>
                <a:tab pos="4229100" algn="ctr"/>
              </a:tabLst>
            </a:pPr>
            <a:r>
              <a:rPr lang="en-GB" sz="1100" b="1">
                <a:latin typeface="Arial Narrow" pitchFamily="34" charset="0"/>
              </a:rPr>
              <a:t>Number of patients at risk</a:t>
            </a:r>
          </a:p>
          <a:p>
            <a:pPr>
              <a:spcAft>
                <a:spcPts val="300"/>
              </a:spcAft>
              <a:tabLst>
                <a:tab pos="715963" algn="ctr"/>
                <a:tab pos="1417638" algn="ctr"/>
                <a:tab pos="2117725" algn="ctr"/>
                <a:tab pos="2827338" algn="ctr"/>
                <a:tab pos="3513138" algn="ctr"/>
                <a:tab pos="4229100" algn="ctr"/>
              </a:tabLst>
            </a:pPr>
            <a:r>
              <a:rPr lang="en-GB" sz="1100" b="1">
                <a:latin typeface="Arial Narrow" pitchFamily="34" charset="0"/>
              </a:rPr>
              <a:t>CT + </a:t>
            </a:r>
            <a:br>
              <a:rPr lang="en-GB" sz="1100" b="1">
                <a:latin typeface="Arial Narrow" pitchFamily="34" charset="0"/>
              </a:rPr>
            </a:br>
            <a:r>
              <a:rPr lang="en-GB" sz="1100" b="1">
                <a:latin typeface="Arial Narrow" pitchFamily="34" charset="0"/>
              </a:rPr>
              <a:t>cetuximab	64	52	41	35	11	0</a:t>
            </a:r>
          </a:p>
          <a:p>
            <a:pPr>
              <a:spcAft>
                <a:spcPts val="300"/>
              </a:spcAft>
              <a:tabLst>
                <a:tab pos="715963" algn="ctr"/>
                <a:tab pos="1417638" algn="ctr"/>
                <a:tab pos="2117725" algn="ctr"/>
                <a:tab pos="2827338" algn="ctr"/>
                <a:tab pos="3513138" algn="ctr"/>
                <a:tab pos="4229100" algn="ctr"/>
              </a:tabLst>
            </a:pPr>
            <a:r>
              <a:rPr lang="en-GB" sz="1100" b="1">
                <a:latin typeface="Arial Narrow" pitchFamily="34" charset="0"/>
              </a:rPr>
              <a:t>CT	71	49	34	24	9	0</a:t>
            </a:r>
          </a:p>
        </p:txBody>
      </p:sp>
      <p:sp>
        <p:nvSpPr>
          <p:cNvPr id="59411" name="TextBox 96"/>
          <p:cNvSpPr txBox="1">
            <a:spLocks noChangeArrowheads="1"/>
          </p:cNvSpPr>
          <p:nvPr/>
        </p:nvSpPr>
        <p:spPr bwMode="auto">
          <a:xfrm>
            <a:off x="4538663" y="5589588"/>
            <a:ext cx="44862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tabLst>
                <a:tab pos="715963" algn="ctr"/>
                <a:tab pos="1417638" algn="ctr"/>
                <a:tab pos="2117725" algn="ctr"/>
                <a:tab pos="2827338" algn="ctr"/>
                <a:tab pos="3513138" algn="ctr"/>
                <a:tab pos="4229100" algn="ctr"/>
              </a:tabLst>
            </a:pPr>
            <a:r>
              <a:rPr lang="en-GB" sz="1100" b="1">
                <a:latin typeface="Arial Narrow" pitchFamily="34" charset="0"/>
              </a:rPr>
              <a:t>Number of patients at risk</a:t>
            </a:r>
          </a:p>
          <a:p>
            <a:pPr>
              <a:spcAft>
                <a:spcPts val="300"/>
              </a:spcAft>
              <a:tabLst>
                <a:tab pos="715963" algn="ctr"/>
                <a:tab pos="1417638" algn="ctr"/>
                <a:tab pos="2117725" algn="ctr"/>
                <a:tab pos="2827338" algn="ctr"/>
                <a:tab pos="3513138" algn="ctr"/>
                <a:tab pos="4229100" algn="ctr"/>
              </a:tabLst>
            </a:pPr>
            <a:r>
              <a:rPr lang="en-GB" sz="1100" b="1">
                <a:latin typeface="Arial Narrow" pitchFamily="34" charset="0"/>
              </a:rPr>
              <a:t>CT + </a:t>
            </a:r>
            <a:br>
              <a:rPr lang="en-GB" sz="1100" b="1">
                <a:latin typeface="Arial Narrow" pitchFamily="34" charset="0"/>
              </a:rPr>
            </a:br>
            <a:r>
              <a:rPr lang="en-GB" sz="1100" b="1">
                <a:latin typeface="Arial Narrow" pitchFamily="34" charset="0"/>
              </a:rPr>
              <a:t>cetuximab	75	52	32	19	10	0</a:t>
            </a:r>
          </a:p>
          <a:p>
            <a:pPr>
              <a:spcAft>
                <a:spcPts val="300"/>
              </a:spcAft>
              <a:tabLst>
                <a:tab pos="715963" algn="ctr"/>
                <a:tab pos="1417638" algn="ctr"/>
                <a:tab pos="2117725" algn="ctr"/>
                <a:tab pos="2827338" algn="ctr"/>
                <a:tab pos="3513138" algn="ctr"/>
                <a:tab pos="4229100" algn="ctr"/>
              </a:tabLst>
            </a:pPr>
            <a:r>
              <a:rPr lang="en-GB" sz="1100" b="1">
                <a:latin typeface="Arial Narrow" pitchFamily="34" charset="0"/>
              </a:rPr>
              <a:t>CT	69	42	17	7	2	0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300788" y="2208213"/>
            <a:ext cx="276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300788" y="2386013"/>
            <a:ext cx="27622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Content Placeholder 94"/>
          <p:cNvGraphicFramePr>
            <a:graphicFrameLocks/>
          </p:cNvGraphicFramePr>
          <p:nvPr/>
        </p:nvGraphicFramePr>
        <p:xfrm>
          <a:off x="6632575" y="1730375"/>
          <a:ext cx="2304258" cy="76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82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Survival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1-year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CT +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cetuximab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11.2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8.9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2166938" y="2503488"/>
            <a:ext cx="21780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HR=0.74 (95% CI 0.48-</a:t>
            </a:r>
            <a:r>
              <a:rPr lang="en-GB" sz="1200" dirty="0">
                <a:latin typeface="+mj-lt"/>
                <a:cs typeface="Arial"/>
              </a:rPr>
              <a:t>1.14)</a:t>
            </a:r>
            <a:endParaRPr lang="en-GB" sz="12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43675" y="2479675"/>
            <a:ext cx="22177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HR=0.62 (95% CI 0.43-</a:t>
            </a:r>
            <a:r>
              <a:rPr lang="en-GB" sz="1200" dirty="0">
                <a:latin typeface="+mj-lt"/>
                <a:cs typeface="Arial"/>
              </a:rPr>
              <a:t>0.88)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11" name="Content Placeholder 94"/>
          <p:cNvGraphicFramePr>
            <a:graphicFrameLocks/>
          </p:cNvGraphicFramePr>
          <p:nvPr/>
        </p:nvGraphicFramePr>
        <p:xfrm>
          <a:off x="2262188" y="1730375"/>
          <a:ext cx="2304258" cy="76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82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Survival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1-year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CT +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cetuximab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20.2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13.6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#O03.06: Establishing guidelines for the use of </a:t>
            </a:r>
            <a:r>
              <a:rPr lang="en-GB" sz="2000" dirty="0" err="1"/>
              <a:t>endobronchial</a:t>
            </a:r>
            <a:r>
              <a:rPr lang="en-GB" sz="2000" dirty="0"/>
              <a:t> ultrasound versus </a:t>
            </a:r>
            <a:r>
              <a:rPr lang="en-GB" sz="2000" dirty="0" err="1"/>
              <a:t>mediastinoscopy</a:t>
            </a:r>
            <a:r>
              <a:rPr lang="en-GB" sz="2000" dirty="0"/>
              <a:t> in the </a:t>
            </a:r>
            <a:r>
              <a:rPr lang="en-GB" sz="2000" dirty="0" err="1"/>
              <a:t>mediastinal</a:t>
            </a:r>
            <a:r>
              <a:rPr lang="en-GB" sz="2000" dirty="0"/>
              <a:t> </a:t>
            </a:r>
            <a:r>
              <a:rPr lang="en-GB" sz="2000"/>
              <a:t>staging of</a:t>
            </a:r>
            <a:br>
              <a:rPr lang="en-GB" sz="2000"/>
            </a:br>
            <a:r>
              <a:rPr lang="en-GB" sz="2000"/>
              <a:t>non-small </a:t>
            </a:r>
            <a:r>
              <a:rPr lang="en-GB" sz="2000" dirty="0"/>
              <a:t>cell lung cancer – MF </a:t>
            </a:r>
            <a:r>
              <a:rPr lang="en-GB" sz="2000" dirty="0" err="1"/>
              <a:t>Humer</a:t>
            </a:r>
            <a:endParaRPr lang="en-GB" sz="2000" dirty="0"/>
          </a:p>
        </p:txBody>
      </p:sp>
      <p:sp>
        <p:nvSpPr>
          <p:cNvPr id="73730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572000" cy="5181600"/>
          </a:xfrm>
        </p:spPr>
        <p:txBody>
          <a:bodyPr/>
          <a:lstStyle/>
          <a:p>
            <a:pPr eaLnBrk="1" hangingPunct="1"/>
            <a:r>
              <a:rPr lang="en-GB" sz="1700" dirty="0" err="1"/>
              <a:t>Mediastinoscopy</a:t>
            </a:r>
            <a:r>
              <a:rPr lang="en-GB" sz="1700" dirty="0"/>
              <a:t> was considered to be the standard method for conducting invasive </a:t>
            </a:r>
            <a:r>
              <a:rPr lang="en-GB" sz="1700" dirty="0" err="1"/>
              <a:t>mediastinal</a:t>
            </a:r>
            <a:r>
              <a:rPr lang="en-GB" sz="1700" dirty="0"/>
              <a:t> lymph node assessment in NSCLC</a:t>
            </a:r>
          </a:p>
          <a:p>
            <a:pPr eaLnBrk="1" hangingPunct="1"/>
            <a:r>
              <a:rPr lang="en-GB" sz="1700" dirty="0"/>
              <a:t>EBUS-TBNA is a less invasive method</a:t>
            </a:r>
          </a:p>
          <a:p>
            <a:r>
              <a:rPr lang="en-GB" sz="1700" dirty="0"/>
              <a:t>There remains a lack of data allowing direct comparison of EBUS-TBNA and </a:t>
            </a:r>
            <a:r>
              <a:rPr lang="en-GB" sz="1700" dirty="0" err="1"/>
              <a:t>mediastinoscopy</a:t>
            </a:r>
            <a:endParaRPr lang="en-GB" sz="1700" dirty="0"/>
          </a:p>
          <a:p>
            <a:pPr eaLnBrk="1" hangingPunct="1"/>
            <a:r>
              <a:rPr lang="en-GB" sz="1700" dirty="0"/>
              <a:t>In this study, 433 patients with NSCLC underwent concurrent </a:t>
            </a:r>
            <a:r>
              <a:rPr lang="en-GB" sz="1700" dirty="0" err="1"/>
              <a:t>mediastinal</a:t>
            </a:r>
            <a:r>
              <a:rPr lang="en-GB" sz="1700" dirty="0"/>
              <a:t> lymph node sampling by both EBUS-TBNA and </a:t>
            </a:r>
            <a:r>
              <a:rPr lang="en-GB" sz="1700" dirty="0" err="1"/>
              <a:t>mediastinoscopy</a:t>
            </a:r>
            <a:r>
              <a:rPr lang="en-GB" sz="1700" dirty="0"/>
              <a:t> in a thoracic surgery practice in British Columbia</a:t>
            </a:r>
          </a:p>
          <a:p>
            <a:pPr lvl="1" eaLnBrk="1" hangingPunct="1"/>
            <a:r>
              <a:rPr lang="en-GB" sz="1700" dirty="0"/>
              <a:t>Routine PET-CT scans were not performed</a:t>
            </a:r>
          </a:p>
          <a:p>
            <a:pPr eaLnBrk="1" hangingPunct="1"/>
            <a:r>
              <a:rPr lang="en-GB" sz="1700" dirty="0"/>
              <a:t>A false negative was assigned when one method failed to find disease detected by the other method</a:t>
            </a:r>
          </a:p>
          <a:p>
            <a:pPr eaLnBrk="1" hangingPunct="1"/>
            <a:endParaRPr lang="en-GB" sz="1700" dirty="0"/>
          </a:p>
          <a:p>
            <a:pPr eaLnBrk="1" hangingPunct="1"/>
            <a:endParaRPr lang="en-GB" sz="17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76600" y="6473825"/>
            <a:ext cx="5616575" cy="384175"/>
          </a:xfrm>
          <a:prstGeom prst="rect">
            <a:avLst/>
          </a:prstGeom>
        </p:spPr>
        <p:txBody>
          <a:bodyPr/>
          <a:lstStyle/>
          <a:p>
            <a:pPr marL="250825" indent="-250825" algn="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200" kern="0" dirty="0" err="1">
                <a:latin typeface="+mn-lt"/>
                <a:cs typeface="+mn-cs"/>
              </a:rPr>
              <a:t>Humer</a:t>
            </a:r>
            <a:r>
              <a:rPr lang="en-GB" sz="1200" kern="0" dirty="0">
                <a:latin typeface="+mn-lt"/>
                <a:cs typeface="+mn-cs"/>
              </a:rPr>
              <a:t> et al. J </a:t>
            </a:r>
            <a:r>
              <a:rPr lang="en-GB" sz="1200" kern="0" dirty="0" err="1">
                <a:latin typeface="+mn-lt"/>
                <a:cs typeface="+mn-cs"/>
              </a:rPr>
              <a:t>Thorac</a:t>
            </a:r>
            <a:r>
              <a:rPr lang="en-GB" sz="1200" kern="0" dirty="0">
                <a:latin typeface="+mn-lt"/>
                <a:cs typeface="+mn-cs"/>
              </a:rPr>
              <a:t> </a:t>
            </a:r>
            <a:r>
              <a:rPr lang="en-GB" sz="1200" kern="0" dirty="0" err="1">
                <a:latin typeface="+mn-lt"/>
                <a:cs typeface="+mn-cs"/>
              </a:rPr>
              <a:t>Oncol</a:t>
            </a:r>
            <a:r>
              <a:rPr lang="en-GB" sz="1200" kern="0" dirty="0">
                <a:latin typeface="+mn-lt"/>
                <a:cs typeface="+mn-cs"/>
              </a:rPr>
              <a:t> 6: 2011 (</a:t>
            </a:r>
            <a:r>
              <a:rPr lang="en-GB" sz="1200" kern="0" dirty="0" err="1">
                <a:latin typeface="+mn-lt"/>
                <a:cs typeface="+mn-cs"/>
              </a:rPr>
              <a:t>suppl</a:t>
            </a:r>
            <a:r>
              <a:rPr lang="en-GB" sz="1200" kern="0" dirty="0">
                <a:latin typeface="+mn-lt"/>
                <a:cs typeface="+mn-cs"/>
              </a:rPr>
              <a:t>; </a:t>
            </a:r>
            <a:r>
              <a:rPr lang="en-GB" sz="1200" kern="0" dirty="0" err="1">
                <a:latin typeface="+mn-lt"/>
                <a:cs typeface="+mn-cs"/>
              </a:rPr>
              <a:t>abstr</a:t>
            </a:r>
            <a:r>
              <a:rPr lang="en-GB" sz="1200" kern="0" dirty="0">
                <a:latin typeface="+mn-lt"/>
                <a:cs typeface="+mn-cs"/>
              </a:rPr>
              <a:t> O03.06)</a:t>
            </a:r>
          </a:p>
          <a:p>
            <a:pPr marL="250825" indent="-250825" algn="r">
              <a:spcBef>
                <a:spcPct val="20000"/>
              </a:spcBef>
              <a:buClr>
                <a:schemeClr val="tx2"/>
              </a:buClr>
              <a:buSzPct val="110000"/>
              <a:buFontTx/>
              <a:buChar char="•"/>
              <a:defRPr/>
            </a:pPr>
            <a:endParaRPr lang="en-GB" sz="1200" kern="0" dirty="0">
              <a:latin typeface="+mn-lt"/>
              <a:cs typeface="+mn-cs"/>
            </a:endParaRPr>
          </a:p>
        </p:txBody>
      </p:sp>
      <p:sp>
        <p:nvSpPr>
          <p:cNvPr id="73732" name="TextBox 1"/>
          <p:cNvSpPr txBox="1">
            <a:spLocks noChangeArrowheads="1"/>
          </p:cNvSpPr>
          <p:nvPr/>
        </p:nvSpPr>
        <p:spPr bwMode="auto">
          <a:xfrm>
            <a:off x="5418138" y="1447800"/>
            <a:ext cx="290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Practice Guidelines 2006</a:t>
            </a:r>
          </a:p>
        </p:txBody>
      </p:sp>
      <p:sp>
        <p:nvSpPr>
          <p:cNvPr id="3" name="Rectangle 2"/>
          <p:cNvSpPr/>
          <p:nvPr/>
        </p:nvSpPr>
        <p:spPr>
          <a:xfrm>
            <a:off x="5678488" y="1989138"/>
            <a:ext cx="2382837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</a:rPr>
              <a:t>Mediastinoscopy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Staging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3800" y="3223886"/>
            <a:ext cx="1512888" cy="468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5825" y="3223886"/>
            <a:ext cx="1512888" cy="468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3800" y="4268461"/>
            <a:ext cx="1512888" cy="100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Multi-modality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therapy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5825" y="4268461"/>
            <a:ext cx="1512888" cy="468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Surgery</a:t>
            </a:r>
          </a:p>
        </p:txBody>
      </p:sp>
      <p:cxnSp>
        <p:nvCxnSpPr>
          <p:cNvPr id="7" name="Straight Arrow Connector 6"/>
          <p:cNvCxnSpPr>
            <a:stCxn id="3" idx="2"/>
            <a:endCxn id="9" idx="0"/>
          </p:cNvCxnSpPr>
          <p:nvPr/>
        </p:nvCxnSpPr>
        <p:spPr>
          <a:xfrm rot="5400000">
            <a:off x="6021552" y="2375531"/>
            <a:ext cx="587048" cy="1109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2" idx="0"/>
          </p:cNvCxnSpPr>
          <p:nvPr/>
        </p:nvCxnSpPr>
        <p:spPr>
          <a:xfrm>
            <a:off x="5759450" y="3692198"/>
            <a:ext cx="0" cy="576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  <a:endCxn id="11" idx="0"/>
          </p:cNvCxnSpPr>
          <p:nvPr/>
        </p:nvCxnSpPr>
        <p:spPr>
          <a:xfrm rot="16200000" flipH="1">
            <a:off x="7137564" y="2369181"/>
            <a:ext cx="587048" cy="1122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3" idx="0"/>
          </p:cNvCxnSpPr>
          <p:nvPr/>
        </p:nvCxnSpPr>
        <p:spPr>
          <a:xfrm>
            <a:off x="7993063" y="3692198"/>
            <a:ext cx="0" cy="576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400"/>
              <a:t>EBUS: endobronchial ultrasound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safety results: Grade 3/4 AEs of interest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The safety profile was similar in high and low EGFR expression groups </a:t>
            </a:r>
          </a:p>
        </p:txBody>
      </p:sp>
      <p:sp>
        <p:nvSpPr>
          <p:cNvPr id="60419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Pirker et al.  J Thorac Oncol 6: 2011 (suppl; abstr O01.06)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</p:nvPr>
        </p:nvGraphicFramePr>
        <p:xfrm>
          <a:off x="228600" y="1844675"/>
          <a:ext cx="8663882" cy="445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70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Adverse event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FLEX safety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Low EGFR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High EGFR</a:t>
                      </a:r>
                    </a:p>
                  </a:txBody>
                  <a:tcPr>
                    <a:solidFill>
                      <a:srgbClr val="00BE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03425" algn="r"/>
                        </a:tabLst>
                        <a:defRPr/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MedDRA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SOC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	Preferred term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CT +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cetuximab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n=548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CT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n=562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CT +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cetuximab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n=371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CT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n=392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CT +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cetuximab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n=175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CT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n=168</a:t>
                      </a:r>
                    </a:p>
                  </a:txBody>
                  <a:tcPr anchor="b">
                    <a:solidFill>
                      <a:srgbClr val="00B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Febrile 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119 (21.7)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87 (15.5)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80 (21.6)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60 (15.3)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39 (22.3)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27 (16.1)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Leukopenia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139 (25.4)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109 (19.4)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90 (24.3)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78 (19.4)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49 (28.0)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33 (19.6)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Infections &amp; infestations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99 (18.1)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45 (8.0)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66 (17.8)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29 (7.4)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33 (18.9)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16 (9.5)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pPr algn="r"/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Neutropenic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infection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 (2.0)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5 (0.9)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(1.3)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(0.8)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 (3.4)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 (1.2)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18 (3.3)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9 (1.6)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 (3.0)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 (1.0)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 (4.0)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5 (3.0)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27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Gastrointestinal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100 (18.2)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77 (13.7)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75 (20.2)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48 (12.2)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24 (13.7)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29 (17.3)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Thromboembolic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40 (7.3)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29 (5.2)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30 (8.1)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21 (5.4)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 (5.7)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 (4.8)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34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Cardiac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31 (5.7)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28 (5.0)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24 (6.5)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17 (4.3)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 (4.0)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11 (6.5)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60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Skin &amp; subcutaneous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66 (12.0)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5 (0.9)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46 (12.4)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4 (1.0)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20 (11.4)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 (0.6)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/>
              <a:t>High EGFR expression may predict survival benefit for the addition of cetuximab to 1</a:t>
            </a:r>
            <a:r>
              <a:rPr lang="en-GB" sz="2400" baseline="30000"/>
              <a:t>st</a:t>
            </a:r>
            <a:r>
              <a:rPr lang="en-GB" sz="2400"/>
              <a:t>-line chemotherapy in all histological subtypes of advanced NSCLC</a:t>
            </a:r>
          </a:p>
          <a:p>
            <a:pPr eaLnBrk="1" hangingPunct="1"/>
            <a:r>
              <a:rPr lang="en-GB" sz="2400"/>
              <a:t>The safety profile was similar in both low and high EGFR expression groups</a:t>
            </a:r>
          </a:p>
          <a:p>
            <a:pPr eaLnBrk="1" hangingPunct="1"/>
            <a:r>
              <a:rPr lang="en-GB" sz="2400"/>
              <a:t>There was a markedly improved benefit/risk ratio for patients with high EGFR expression</a:t>
            </a:r>
          </a:p>
          <a:p>
            <a:pPr eaLnBrk="1" hangingPunct="1"/>
            <a:r>
              <a:rPr lang="en-GB" sz="2400"/>
              <a:t>Level of EGFR expression may now offer a personalized treatment approach in advanced NSCLC</a:t>
            </a:r>
          </a:p>
          <a:p>
            <a:pPr eaLnBrk="1" hangingPunct="1"/>
            <a:endParaRPr lang="en-GB" sz="2400"/>
          </a:p>
        </p:txBody>
      </p:sp>
      <p:sp>
        <p:nvSpPr>
          <p:cNvPr id="61443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Pirker et al.  J Thorac Oncol 6: 2011: (suppl; abstr O01.06)</a:t>
            </a:r>
          </a:p>
        </p:txBody>
      </p:sp>
      <p:sp>
        <p:nvSpPr>
          <p:cNvPr id="61444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#O32.07: </a:t>
            </a:r>
            <a:r>
              <a:rPr lang="en-GB" sz="2200" dirty="0" err="1"/>
              <a:t>Pemetrexed</a:t>
            </a:r>
            <a:r>
              <a:rPr lang="en-GB" sz="2200" dirty="0"/>
              <a:t> and carboplatin versus </a:t>
            </a:r>
            <a:r>
              <a:rPr lang="en-GB" sz="2200" dirty="0" err="1"/>
              <a:t>docetaxel</a:t>
            </a:r>
            <a:r>
              <a:rPr lang="en-GB" sz="2200" dirty="0"/>
              <a:t> and carboplatin as first-line treatment for patients with advanced, non-squamous, non-small cell lung cancer (NSCLC) - V </a:t>
            </a:r>
            <a:r>
              <a:rPr lang="en-GB" sz="2200" dirty="0" err="1"/>
              <a:t>Ganju</a:t>
            </a:r>
            <a:endParaRPr lang="en-GB" sz="2200" dirty="0"/>
          </a:p>
        </p:txBody>
      </p:sp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228600" y="1236292"/>
            <a:ext cx="4267200" cy="2268908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Study objectives</a:t>
            </a:r>
          </a:p>
          <a:p>
            <a:r>
              <a:rPr lang="en-GB" sz="1400" dirty="0"/>
              <a:t>To compare survival without Grade 3 or 4 toxicity (SWT) following first-line treatment with </a:t>
            </a:r>
            <a:r>
              <a:rPr lang="en-GB" sz="1400" dirty="0" err="1"/>
              <a:t>pemetrexed</a:t>
            </a:r>
            <a:r>
              <a:rPr lang="en-GB" sz="1400" dirty="0"/>
              <a:t> + carboplatin (PC) </a:t>
            </a:r>
            <a:r>
              <a:rPr lang="en-GB" sz="1400" dirty="0" err="1"/>
              <a:t>vs</a:t>
            </a:r>
            <a:r>
              <a:rPr lang="en-GB" sz="1400" dirty="0"/>
              <a:t> </a:t>
            </a:r>
            <a:r>
              <a:rPr lang="en-GB" sz="1400" dirty="0" err="1"/>
              <a:t>docetaxel</a:t>
            </a:r>
            <a:r>
              <a:rPr lang="en-GB" sz="1400" dirty="0"/>
              <a:t> + carboplatin (DC) in patients with Stage IIIB/IV non-squamous NSCLC</a:t>
            </a:r>
          </a:p>
          <a:p>
            <a:pPr marL="0" lvl="0" indent="0">
              <a:buNone/>
            </a:pPr>
            <a:r>
              <a:rPr lang="en-GB" sz="1400" b="1" dirty="0"/>
              <a:t>Study design</a:t>
            </a:r>
          </a:p>
          <a:p>
            <a:r>
              <a:rPr lang="en-GB" sz="1400" dirty="0"/>
              <a:t>Prospective, multicentre, randomized, open-label Phase III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36292"/>
            <a:ext cx="4495800" cy="2345108"/>
          </a:xfrm>
        </p:spPr>
        <p:txBody>
          <a:bodyPr/>
          <a:lstStyle/>
          <a:p>
            <a:pPr marL="0" lvl="0" indent="0">
              <a:buNone/>
            </a:pPr>
            <a:r>
              <a:rPr lang="en-GB" sz="1400" b="1" dirty="0"/>
              <a:t>Results</a:t>
            </a:r>
          </a:p>
          <a:p>
            <a:pPr marL="161925" indent="-161925"/>
            <a:r>
              <a:rPr lang="en-GB" sz="1400" dirty="0"/>
              <a:t>Of 226 patients randomized, 211 (93.4%) were evaluable: PC n=106; DC n=105</a:t>
            </a:r>
          </a:p>
          <a:p>
            <a:pPr marL="427038" lvl="1" indent="-255588"/>
            <a:r>
              <a:rPr lang="en-GB" sz="1400" dirty="0"/>
              <a:t>Median age: PC 60.1 </a:t>
            </a:r>
            <a:r>
              <a:rPr lang="en-GB" sz="1400" dirty="0" err="1"/>
              <a:t>yrs</a:t>
            </a:r>
            <a:r>
              <a:rPr lang="en-GB" sz="1400" dirty="0"/>
              <a:t>; DC 58.9 </a:t>
            </a:r>
            <a:r>
              <a:rPr lang="en-GB" sz="1400" dirty="0" err="1"/>
              <a:t>yrs</a:t>
            </a:r>
            <a:endParaRPr lang="en-GB" sz="1400" dirty="0"/>
          </a:p>
          <a:p>
            <a:pPr marL="427038" lvl="1" indent="-255588"/>
            <a:r>
              <a:rPr lang="en-GB" sz="1400" dirty="0"/>
              <a:t>Female: PC: 39.6%; DC: 52.4%</a:t>
            </a:r>
          </a:p>
          <a:p>
            <a:pPr marL="427038" lvl="1" indent="-255588"/>
            <a:r>
              <a:rPr lang="en-GB" sz="1400" dirty="0"/>
              <a:t>Disease Stage IV: PC 84.0%; DC 78.1%</a:t>
            </a:r>
          </a:p>
          <a:p>
            <a:pPr marL="161925" indent="-161925"/>
            <a:r>
              <a:rPr lang="en-GB" sz="1400" dirty="0"/>
              <a:t>Median number of cycles: PC 6.0; DC 5.0</a:t>
            </a:r>
          </a:p>
          <a:p>
            <a:pPr marL="161925" indent="-161925"/>
            <a:r>
              <a:rPr lang="en-GB" sz="1400" dirty="0"/>
              <a:t>Dose reductions: PC 8.5%; DC: 26.7%</a:t>
            </a:r>
          </a:p>
          <a:p>
            <a:pPr marL="161925" indent="-161925"/>
            <a:r>
              <a:rPr lang="en-GB" sz="1400" dirty="0"/>
              <a:t>Post-study anticancer therapy: PC 55.7%; DC 49.5%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4436692" y="64418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b="0" dirty="0" err="1"/>
              <a:t>Ganju</a:t>
            </a:r>
            <a:r>
              <a:rPr lang="en-GB" sz="1200" b="0" dirty="0"/>
              <a:t> et al. J </a:t>
            </a:r>
            <a:r>
              <a:rPr lang="en-GB" sz="1200" b="0" dirty="0" err="1"/>
              <a:t>Thorac</a:t>
            </a:r>
            <a:r>
              <a:rPr lang="en-GB" sz="1200" b="0" dirty="0"/>
              <a:t> </a:t>
            </a:r>
            <a:r>
              <a:rPr lang="en-GB" sz="1200" b="0" dirty="0" err="1"/>
              <a:t>Oncol</a:t>
            </a:r>
            <a:r>
              <a:rPr lang="en-GB" sz="1200" b="0" dirty="0"/>
              <a:t> 6: 2011 (</a:t>
            </a:r>
            <a:r>
              <a:rPr lang="en-GB" sz="1200" b="0" dirty="0" err="1"/>
              <a:t>suppl</a:t>
            </a:r>
            <a:r>
              <a:rPr lang="en-GB" sz="1200" b="0" dirty="0"/>
              <a:t>; </a:t>
            </a:r>
            <a:r>
              <a:rPr lang="en-GB" sz="1200" b="0" dirty="0" err="1"/>
              <a:t>abstr</a:t>
            </a:r>
            <a:r>
              <a:rPr lang="en-GB" sz="1200" b="0" dirty="0"/>
              <a:t> O32.07)</a:t>
            </a:r>
          </a:p>
        </p:txBody>
      </p:sp>
      <p:sp>
        <p:nvSpPr>
          <p:cNvPr id="28" name="Subtitle 5"/>
          <p:cNvSpPr txBox="1">
            <a:spLocks/>
          </p:cNvSpPr>
          <p:nvPr/>
        </p:nvSpPr>
        <p:spPr bwMode="auto">
          <a:xfrm>
            <a:off x="762000" y="3788141"/>
            <a:ext cx="2251480" cy="2467380"/>
          </a:xfrm>
          <a:prstGeom prst="roundRect">
            <a:avLst>
              <a:gd name="adj" fmla="val 4555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4572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5413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881063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843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19415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3987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8559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200" dirty="0">
                <a:solidFill>
                  <a:schemeClr val="bg1"/>
                </a:solidFill>
              </a:rPr>
              <a:t>Key eligibility criteria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≥18 years of age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Non-squamous NSCLC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Stage IIIB/IV disease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ECOG PS 0–2</a:t>
            </a:r>
          </a:p>
          <a:p>
            <a:pPr>
              <a:spcAft>
                <a:spcPts val="600"/>
              </a:spcAft>
            </a:pPr>
            <a:r>
              <a:rPr lang="en-GB" sz="1200" b="0" dirty="0">
                <a:solidFill>
                  <a:schemeClr val="bg1"/>
                </a:solidFill>
              </a:rPr>
              <a:t>No prior chemotherapy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for advanced disease</a:t>
            </a:r>
          </a:p>
          <a:p>
            <a:pPr>
              <a:buNone/>
            </a:pPr>
            <a:r>
              <a:rPr lang="en-GB" sz="1200" dirty="0">
                <a:solidFill>
                  <a:schemeClr val="bg1"/>
                </a:solidFill>
              </a:rPr>
              <a:t>Randomization factors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ECOG PS (0 or 1 </a:t>
            </a:r>
            <a:r>
              <a:rPr lang="en-GB" sz="1200" b="0" dirty="0" err="1">
                <a:solidFill>
                  <a:schemeClr val="bg1"/>
                </a:solidFill>
              </a:rPr>
              <a:t>vs</a:t>
            </a:r>
            <a:r>
              <a:rPr lang="en-GB" sz="1200" b="0" dirty="0">
                <a:solidFill>
                  <a:schemeClr val="bg1"/>
                </a:solidFill>
              </a:rPr>
              <a:t> 2)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Disease stage (IIIB or IV)</a:t>
            </a:r>
          </a:p>
        </p:txBody>
      </p:sp>
      <p:sp>
        <p:nvSpPr>
          <p:cNvPr id="30" name="Subtitle 5"/>
          <p:cNvSpPr txBox="1">
            <a:spLocks/>
          </p:cNvSpPr>
          <p:nvPr/>
        </p:nvSpPr>
        <p:spPr bwMode="auto">
          <a:xfrm>
            <a:off x="4482844" y="3788141"/>
            <a:ext cx="3899155" cy="6749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4572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5413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881063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843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19415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3987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8559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200" dirty="0">
                <a:solidFill>
                  <a:schemeClr val="bg1"/>
                </a:solidFill>
              </a:rPr>
              <a:t>PC: </a:t>
            </a:r>
            <a:r>
              <a:rPr lang="en-GB" sz="1200" b="0" dirty="0" err="1">
                <a:solidFill>
                  <a:schemeClr val="bg1"/>
                </a:solidFill>
              </a:rPr>
              <a:t>pemetrexed</a:t>
            </a:r>
            <a:r>
              <a:rPr lang="en-GB" sz="1200" b="0" dirty="0">
                <a:solidFill>
                  <a:schemeClr val="bg1"/>
                </a:solidFill>
              </a:rPr>
              <a:t> (500 mg/m</a:t>
            </a:r>
            <a:r>
              <a:rPr lang="en-GB" sz="1200" b="0" baseline="30000" dirty="0">
                <a:solidFill>
                  <a:schemeClr val="bg1"/>
                </a:solidFill>
              </a:rPr>
              <a:t>2</a:t>
            </a:r>
            <a:r>
              <a:rPr lang="en-GB" sz="1200" b="0" dirty="0">
                <a:solidFill>
                  <a:schemeClr val="bg1"/>
                </a:solidFill>
              </a:rPr>
              <a:t>) followed by carboplatin (AUC 5) on Day 1 plus folic acid, vitamin B12, and dexamethasone supplementation </a:t>
            </a:r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482844" y="5580620"/>
            <a:ext cx="3899155" cy="6749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4572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5413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881063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843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19415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3987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8559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200" dirty="0"/>
              <a:t>DC: </a:t>
            </a:r>
            <a:r>
              <a:rPr lang="en-GB" sz="1200" b="0" dirty="0"/>
              <a:t>docetaxel (75 mg/m</a:t>
            </a:r>
            <a:r>
              <a:rPr lang="en-GB" sz="1200" b="0" baseline="30000" dirty="0"/>
              <a:t>2</a:t>
            </a:r>
            <a:r>
              <a:rPr lang="en-GB" sz="1200" b="0" dirty="0"/>
              <a:t>) followed by carboplatin (AUC 5) on Day 1 plus dexamethasone supplementation </a:t>
            </a:r>
          </a:p>
        </p:txBody>
      </p:sp>
      <p:sp>
        <p:nvSpPr>
          <p:cNvPr id="32" name="Subtitle 5"/>
          <p:cNvSpPr txBox="1">
            <a:spLocks/>
          </p:cNvSpPr>
          <p:nvPr/>
        </p:nvSpPr>
        <p:spPr bwMode="auto">
          <a:xfrm>
            <a:off x="3149425" y="4709662"/>
            <a:ext cx="1341865" cy="55810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5413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881063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843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19415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3987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8559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200" b="0" dirty="0"/>
              <a:t>1:1</a:t>
            </a:r>
            <a:br>
              <a:rPr lang="en-GB" sz="1200" b="0" dirty="0"/>
            </a:br>
            <a:r>
              <a:rPr lang="en-GB" sz="1200" b="0" dirty="0"/>
              <a:t>Randomization</a:t>
            </a:r>
          </a:p>
        </p:txBody>
      </p:sp>
      <p:sp>
        <p:nvSpPr>
          <p:cNvPr id="33" name="Subtitle 5"/>
          <p:cNvSpPr txBox="1">
            <a:spLocks/>
          </p:cNvSpPr>
          <p:nvPr/>
        </p:nvSpPr>
        <p:spPr bwMode="auto">
          <a:xfrm>
            <a:off x="5271668" y="4742778"/>
            <a:ext cx="2007217" cy="55810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541338" indent="-1778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1698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881063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843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19415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3987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855913" indent="-114300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200" b="0" dirty="0"/>
              <a:t>A maximum of 6q3w </a:t>
            </a:r>
            <a:br>
              <a:rPr lang="en-GB" sz="1200" b="0" dirty="0"/>
            </a:br>
            <a:r>
              <a:rPr lang="en-GB" sz="1200" b="0" dirty="0"/>
              <a:t>cycles was permitted</a:t>
            </a:r>
          </a:p>
        </p:txBody>
      </p:sp>
      <p:cxnSp>
        <p:nvCxnSpPr>
          <p:cNvPr id="35" name="Elbow Connector 34"/>
          <p:cNvCxnSpPr/>
          <p:nvPr/>
        </p:nvCxnSpPr>
        <p:spPr bwMode="auto">
          <a:xfrm rot="5400000" flipH="1" flipV="1">
            <a:off x="3859566" y="4086383"/>
            <a:ext cx="584071" cy="662488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Elbow Connector 37"/>
          <p:cNvCxnSpPr/>
          <p:nvPr/>
        </p:nvCxnSpPr>
        <p:spPr bwMode="auto">
          <a:xfrm rot="16200000" flipH="1">
            <a:off x="3867150" y="5220975"/>
            <a:ext cx="568902" cy="662488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268284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03387"/>
              </p:ext>
            </p:extLst>
          </p:nvPr>
        </p:nvGraphicFramePr>
        <p:xfrm>
          <a:off x="782638" y="2192338"/>
          <a:ext cx="3595687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CorelDRAW" r:id="rId3" imgW="3596400" imgH="3030120" progId="">
                  <p:embed/>
                </p:oleObj>
              </mc:Choice>
              <mc:Fallback>
                <p:oleObj name="CorelDRAW" r:id="rId3" imgW="3596400" imgH="3030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192338"/>
                        <a:ext cx="3595687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efficacy results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6762" y="153566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Primary endpoint: SWT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6476" y="152637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Secondary efficacy endpoints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3063"/>
              </p:ext>
            </p:extLst>
          </p:nvPr>
        </p:nvGraphicFramePr>
        <p:xfrm>
          <a:off x="4718095" y="2126670"/>
          <a:ext cx="4197305" cy="3336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45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Outcome</a:t>
                      </a:r>
                    </a:p>
                  </a:txBody>
                  <a:tcPr marL="0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Median time,</a:t>
                      </a:r>
                      <a:r>
                        <a:rPr lang="en-GB" sz="1200" b="1" baseline="0" dirty="0">
                          <a:solidFill>
                            <a:schemeClr val="tx2"/>
                          </a:solidFill>
                        </a:rPr>
                        <a:t> months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Adjusted hazard ratio*</a:t>
                      </a:r>
                      <a:r>
                        <a:rPr lang="en-GB" sz="1200" b="1" baseline="0" dirty="0">
                          <a:solidFill>
                            <a:schemeClr val="tx2"/>
                          </a:solidFill>
                        </a:rPr>
                        <a:t> (95% CI), p value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PC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DC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Survival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without Grade 4 toxicity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12.2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0.49 (0.35-0.67), 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p&lt;0.001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Overall 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survival</a:t>
                      </a:r>
                    </a:p>
                  </a:txBody>
                  <a:tcPr marL="0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14.9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14.7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0.93 (0.66-1.32), 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p=0.698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Progression-free survival</a:t>
                      </a:r>
                    </a:p>
                  </a:txBody>
                  <a:tcPr marL="0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5.8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0.91 (0.67-1.23), 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p=0.534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rate, %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34.0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22.9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p=0.074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45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Duration of response</a:t>
                      </a:r>
                    </a:p>
                  </a:txBody>
                  <a:tcPr marL="0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0.83 (0.46-1.51), 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p=0.549</a:t>
                      </a:r>
                    </a:p>
                  </a:txBody>
                  <a:tcPr marL="43543" marR="4354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616388" y="3519822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Event-free probability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586" y="207010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1.0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586" y="26473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0.8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586" y="322461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0.6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586" y="380186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0.4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586" y="437912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0.2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567" y="49563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5954" y="2286000"/>
            <a:ext cx="2417650" cy="1590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en-GB" sz="1400" b="1" dirty="0"/>
              <a:t>Median SWT</a:t>
            </a:r>
          </a:p>
          <a:p>
            <a:pPr algn="l">
              <a:spcAft>
                <a:spcPts val="200"/>
              </a:spcAft>
            </a:pPr>
            <a:r>
              <a:rPr lang="en-GB" sz="1400" b="0" dirty="0"/>
              <a:t>PC: 3.2 months</a:t>
            </a:r>
          </a:p>
          <a:p>
            <a:pPr algn="l">
              <a:spcAft>
                <a:spcPts val="600"/>
              </a:spcAft>
            </a:pPr>
            <a:r>
              <a:rPr lang="en-GB" sz="1400" b="0" dirty="0"/>
              <a:t>DC: 0.7 months</a:t>
            </a:r>
          </a:p>
          <a:p>
            <a:pPr algn="l">
              <a:spcAft>
                <a:spcPts val="600"/>
              </a:spcAft>
            </a:pPr>
            <a:r>
              <a:rPr lang="en-GB" sz="1400" b="0" dirty="0"/>
              <a:t>Log-rank test: p&lt;0.001</a:t>
            </a:r>
          </a:p>
          <a:p>
            <a:pPr algn="l">
              <a:spcAft>
                <a:spcPts val="200"/>
              </a:spcAft>
            </a:pPr>
            <a:r>
              <a:rPr lang="en-GB" sz="1400" b="0" dirty="0"/>
              <a:t>Adjusted HR=0.45*</a:t>
            </a:r>
            <a:br>
              <a:rPr lang="en-GB" sz="1400" b="0" dirty="0"/>
            </a:br>
            <a:r>
              <a:rPr lang="en-GB" sz="1400" b="0" dirty="0"/>
              <a:t>95% CI: 0.34-0.61, p&lt;0.001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6786" y="542038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0" dirty="0"/>
              <a:t>Survival without grade 3 or </a:t>
            </a:r>
            <a:br>
              <a:rPr lang="en-GB" sz="1400" b="0" dirty="0"/>
            </a:br>
            <a:r>
              <a:rPr lang="en-GB" sz="1400" b="0" dirty="0"/>
              <a:t>4 toxicity (SWT, months)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739270" y="2669304"/>
            <a:ext cx="2358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739270" y="2916954"/>
            <a:ext cx="2358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4436692" y="64418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b="0" dirty="0" err="1"/>
              <a:t>Ganju</a:t>
            </a:r>
            <a:r>
              <a:rPr lang="en-GB" sz="1200" b="0" dirty="0"/>
              <a:t> et al. J </a:t>
            </a:r>
            <a:r>
              <a:rPr lang="en-GB" sz="1200" b="0" dirty="0" err="1"/>
              <a:t>Thorac</a:t>
            </a:r>
            <a:r>
              <a:rPr lang="en-GB" sz="1200" b="0" dirty="0"/>
              <a:t> </a:t>
            </a:r>
            <a:r>
              <a:rPr lang="en-GB" sz="1200" b="0" dirty="0" err="1"/>
              <a:t>Oncol</a:t>
            </a:r>
            <a:r>
              <a:rPr lang="en-GB" sz="1200" b="0" dirty="0"/>
              <a:t> 6: 2011 (</a:t>
            </a:r>
            <a:r>
              <a:rPr lang="en-GB" sz="1200" b="0" dirty="0" err="1"/>
              <a:t>suppl</a:t>
            </a:r>
            <a:r>
              <a:rPr lang="en-GB" sz="1200" b="0" dirty="0"/>
              <a:t>; </a:t>
            </a:r>
            <a:r>
              <a:rPr lang="en-GB" sz="1200" b="0" dirty="0" err="1"/>
              <a:t>abstr</a:t>
            </a:r>
            <a:r>
              <a:rPr lang="en-GB" sz="1200" b="0" dirty="0"/>
              <a:t> O32.07)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9038" y="5161531"/>
            <a:ext cx="414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241300" algn="ctr"/>
                <a:tab pos="742950" algn="ctr"/>
                <a:tab pos="1238250" algn="ctr"/>
                <a:tab pos="1728788" algn="ctr"/>
                <a:tab pos="2228850" algn="ctr"/>
                <a:tab pos="2719388" algn="ctr"/>
                <a:tab pos="3214688" algn="ctr"/>
                <a:tab pos="3709988" algn="ctr"/>
              </a:tabLst>
            </a:pPr>
            <a:r>
              <a:rPr lang="en-GB" sz="1400" b="0" dirty="0"/>
              <a:t>	0	5	10	15	20	25	30	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5971401"/>
            <a:ext cx="8464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dirty="0"/>
              <a:t>*Adjusted for sex, country (East Asian </a:t>
            </a:r>
            <a:r>
              <a:rPr lang="en-GB" sz="1200" b="0" dirty="0" err="1"/>
              <a:t>vs</a:t>
            </a:r>
            <a:r>
              <a:rPr lang="en-GB" sz="1200" b="0" dirty="0"/>
              <a:t> other), smoking status, disease stage and ECOG PS</a:t>
            </a:r>
          </a:p>
        </p:txBody>
      </p:sp>
    </p:spTree>
    <p:extLst>
      <p:ext uri="{BB962C8B-B14F-4D97-AF65-F5344CB8AC3E}">
        <p14:creationId xmlns:p14="http://schemas.microsoft.com/office/powerpoint/2010/main" val="333230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safety results and 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105400" y="1360918"/>
            <a:ext cx="3449637" cy="4775200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b="1" dirty="0"/>
              <a:t>Conclusions</a:t>
            </a:r>
          </a:p>
          <a:p>
            <a:pPr lvl="0"/>
            <a:r>
              <a:rPr lang="en-GB" sz="1600" dirty="0"/>
              <a:t>Survival without Grade 3 or 4 treatment emergent toxicity was significantly longer in the PC arm than the DC arm</a:t>
            </a:r>
          </a:p>
          <a:p>
            <a:pPr lvl="0"/>
            <a:r>
              <a:rPr lang="en-GB" sz="1600" dirty="0"/>
              <a:t>Efficacy outcomes were similar between the arms, but the PC arm had a more favourable toxicity profile</a:t>
            </a:r>
          </a:p>
          <a:p>
            <a:pPr lvl="0"/>
            <a:r>
              <a:rPr lang="en-GB" sz="1600" dirty="0"/>
              <a:t>These results imply a favourable risk-benefit profile for PC that is clinically relevant given the need for less toxic, effective treatment, particularly in the palliative setting</a:t>
            </a:r>
          </a:p>
          <a:p>
            <a:pPr lvl="0"/>
            <a:r>
              <a:rPr lang="en-GB" sz="1600" dirty="0"/>
              <a:t>SWT is a clinically useful way to compare the risks and benefits of therapies when small-to-moderate differences exist in </a:t>
            </a:r>
            <a:r>
              <a:rPr lang="en-GB" sz="1600"/>
              <a:t>their efficacy</a:t>
            </a:r>
            <a:endParaRPr lang="en-GB" sz="16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35308" y="1372626"/>
            <a:ext cx="3814535" cy="3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Grade 3 or 4 adverse events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81865"/>
              </p:ext>
            </p:extLst>
          </p:nvPr>
        </p:nvGraphicFramePr>
        <p:xfrm>
          <a:off x="228601" y="1762172"/>
          <a:ext cx="4633684" cy="423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55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PC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(n=106)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DC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(n=105)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5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≥1 drug-related Grade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3 or 4 TEAE, %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47.2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71.4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5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≥1 drug-related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SAE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13.2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21.9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0.106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4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Neutropenia,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33.0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64.8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4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Leukopenia,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16.0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40.0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41"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Anaemia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12.3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0.006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4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Thrombocytopenia, %</a:t>
                      </a: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9.4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0.082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55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Febrile neutropenia, %</a:t>
                      </a: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8.6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0.002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4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Diarrhoea, %</a:t>
                      </a: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0.212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55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Peripheral sensory neuropathy,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1.000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4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Vomiting, %</a:t>
                      </a:r>
                    </a:p>
                  </a:txBody>
                  <a:tcPr marL="0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0.621</a:t>
                      </a:r>
                    </a:p>
                  </a:txBody>
                  <a:tcPr marL="43543" marR="435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36692" y="64418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b="0" dirty="0" err="1"/>
              <a:t>Ganju</a:t>
            </a:r>
            <a:r>
              <a:rPr lang="en-GB" sz="1200" b="0" dirty="0"/>
              <a:t> et al. J </a:t>
            </a:r>
            <a:r>
              <a:rPr lang="en-GB" sz="1200" b="0" dirty="0" err="1"/>
              <a:t>Thorac</a:t>
            </a:r>
            <a:r>
              <a:rPr lang="en-GB" sz="1200" b="0" dirty="0"/>
              <a:t> </a:t>
            </a:r>
            <a:r>
              <a:rPr lang="en-GB" sz="1200" b="0" dirty="0" err="1"/>
              <a:t>Oncol</a:t>
            </a:r>
            <a:r>
              <a:rPr lang="en-GB" sz="1200" b="0" dirty="0"/>
              <a:t> 6: 2011 (</a:t>
            </a:r>
            <a:r>
              <a:rPr lang="en-GB" sz="1200" b="0" dirty="0" err="1"/>
              <a:t>suppl</a:t>
            </a:r>
            <a:r>
              <a:rPr lang="en-GB" sz="1200" b="0" dirty="0"/>
              <a:t>; </a:t>
            </a:r>
            <a:r>
              <a:rPr lang="en-GB" sz="1200" b="0" dirty="0" err="1"/>
              <a:t>abstr</a:t>
            </a:r>
            <a:r>
              <a:rPr lang="en-GB" sz="1200" b="0" dirty="0"/>
              <a:t> O32.07)</a:t>
            </a:r>
          </a:p>
        </p:txBody>
      </p:sp>
    </p:spTree>
    <p:extLst>
      <p:ext uri="{BB962C8B-B14F-4D97-AF65-F5344CB8AC3E}">
        <p14:creationId xmlns:p14="http://schemas.microsoft.com/office/powerpoint/2010/main" val="24537385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METASTATIC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r>
              <a:rPr lang="en-GB"/>
              <a:t>Maintenance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/>
              <a:t>#O11.06: Safety, resource use, and quality of life (Qol) results from PARAMOUNT: A phase III study of maintenance pemetrexed plus best supportive care (BSC) versus placebo plus BSC immediately following induction treatment with pemetrexed-cisplatin for advanced nonsquamous non-small cell lung cancer (NSCLC) – C Gridelli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08000"/>
              </a:lnSpc>
              <a:defRPr/>
            </a:pPr>
            <a:r>
              <a:rPr lang="en-GB" dirty="0"/>
              <a:t>Study objective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Safety, resource use and </a:t>
            </a:r>
            <a:r>
              <a:rPr lang="en-GB" dirty="0" err="1"/>
              <a:t>QoL</a:t>
            </a:r>
            <a:r>
              <a:rPr lang="en-GB" dirty="0"/>
              <a:t> findings from PARAMOUNT</a:t>
            </a:r>
          </a:p>
          <a:p>
            <a:pPr eaLnBrk="1" hangingPunct="1">
              <a:lnSpc>
                <a:spcPct val="108000"/>
              </a:lnSpc>
              <a:defRPr/>
            </a:pPr>
            <a:r>
              <a:rPr lang="en-GB" dirty="0"/>
              <a:t>Study type/design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PARAMOUNT: A Phase III, randomized, double-blind, placebo-controlled study of </a:t>
            </a:r>
            <a:r>
              <a:rPr lang="en-GB" dirty="0" err="1"/>
              <a:t>pemetrexed</a:t>
            </a:r>
            <a:r>
              <a:rPr lang="en-GB" dirty="0"/>
              <a:t> maintenance (with </a:t>
            </a:r>
            <a:r>
              <a:rPr lang="en-GB" dirty="0" err="1"/>
              <a:t>pemetrexed</a:t>
            </a:r>
            <a:r>
              <a:rPr lang="en-GB" dirty="0"/>
              <a:t> induction) therapy</a:t>
            </a:r>
          </a:p>
          <a:p>
            <a:pPr eaLnBrk="1" hangingPunct="1">
              <a:lnSpc>
                <a:spcPct val="108000"/>
              </a:lnSpc>
              <a:defRPr/>
            </a:pPr>
            <a:r>
              <a:rPr lang="en-GB" dirty="0"/>
              <a:t>Key results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Safety during maintenance was similar to the known profile of single-agent </a:t>
            </a:r>
            <a:r>
              <a:rPr lang="en-GB" dirty="0" err="1"/>
              <a:t>pemetrexed</a:t>
            </a:r>
            <a:r>
              <a:rPr lang="en-GB" dirty="0"/>
              <a:t> </a:t>
            </a:r>
          </a:p>
          <a:p>
            <a:pPr lvl="2" eaLnBrk="1" hangingPunct="1">
              <a:lnSpc>
                <a:spcPct val="108000"/>
              </a:lnSpc>
              <a:defRPr/>
            </a:pPr>
            <a:r>
              <a:rPr lang="en-GB" dirty="0"/>
              <a:t>Low rate of discontinuations due to AEs: 4.7 </a:t>
            </a:r>
            <a:r>
              <a:rPr lang="en-GB" dirty="0" err="1"/>
              <a:t>vs</a:t>
            </a:r>
            <a:r>
              <a:rPr lang="en-GB" dirty="0"/>
              <a:t> 2.8% for placebo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No difference in drug-related Grade 3/4/5 toxicities with long-term </a:t>
            </a:r>
            <a:r>
              <a:rPr lang="en-GB" dirty="0" err="1"/>
              <a:t>pemetrexed</a:t>
            </a:r>
            <a:r>
              <a:rPr lang="en-GB" dirty="0"/>
              <a:t> exposure</a:t>
            </a:r>
          </a:p>
          <a:p>
            <a:pPr lvl="2" eaLnBrk="1" hangingPunct="1">
              <a:lnSpc>
                <a:spcPct val="108000"/>
              </a:lnSpc>
              <a:defRPr/>
            </a:pPr>
            <a:r>
              <a:rPr lang="en-GB" dirty="0"/>
              <a:t>Except neutropenia (&gt;10 cycles, 8.3 </a:t>
            </a:r>
            <a:r>
              <a:rPr lang="en-GB" dirty="0" err="1"/>
              <a:t>vs</a:t>
            </a:r>
            <a:r>
              <a:rPr lang="en-GB" dirty="0"/>
              <a:t> 2.2% ≤10 cycles; p=0.015), which was not associated with increased infections (1.2 </a:t>
            </a:r>
            <a:r>
              <a:rPr lang="en-GB" dirty="0" err="1"/>
              <a:t>vs</a:t>
            </a:r>
            <a:r>
              <a:rPr lang="en-GB" dirty="0"/>
              <a:t> 2.9%; p=0.691)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Resource use was low and similar between induction and maintenance therapy, although anti-emetic use was higher during induction (66.7%) than maintenance (34.0%) therapy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During maintenance therapy, significantly more patients receiving </a:t>
            </a:r>
            <a:r>
              <a:rPr lang="en-GB" dirty="0" err="1"/>
              <a:t>pemetrexed</a:t>
            </a:r>
            <a:r>
              <a:rPr lang="en-GB" dirty="0"/>
              <a:t> had anti-</a:t>
            </a:r>
            <a:r>
              <a:rPr lang="en-GB" dirty="0" err="1"/>
              <a:t>infectives</a:t>
            </a:r>
            <a:r>
              <a:rPr lang="en-GB" dirty="0"/>
              <a:t> (p=0.028), transfusions  (p=0.03) and colony-stimulating factors (p&lt;0.01) 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 There were no clinically relevant changes in </a:t>
            </a:r>
            <a:r>
              <a:rPr lang="en-GB" dirty="0" err="1"/>
              <a:t>QoL</a:t>
            </a:r>
            <a:r>
              <a:rPr lang="en-GB" dirty="0"/>
              <a:t> from baseline for each cycle</a:t>
            </a:r>
          </a:p>
          <a:p>
            <a:pPr lvl="2" eaLnBrk="1" hangingPunct="1">
              <a:lnSpc>
                <a:spcPct val="108000"/>
              </a:lnSpc>
              <a:defRPr/>
            </a:pPr>
            <a:r>
              <a:rPr lang="en-GB" sz="1800" dirty="0"/>
              <a:t>No significant treatment-by-time interaction and no overall treatment differences were detected by MEM with repeated measures</a:t>
            </a:r>
          </a:p>
          <a:p>
            <a:pPr eaLnBrk="1" hangingPunct="1">
              <a:lnSpc>
                <a:spcPct val="108000"/>
              </a:lnSpc>
              <a:defRPr/>
            </a:pPr>
            <a:r>
              <a:rPr lang="en-GB" dirty="0"/>
              <a:t>Key conclusions 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Long-term use of </a:t>
            </a:r>
            <a:r>
              <a:rPr lang="en-GB" dirty="0" err="1"/>
              <a:t>pemetrexed</a:t>
            </a:r>
            <a:r>
              <a:rPr lang="en-GB" dirty="0"/>
              <a:t> maintenance until PD was well tolerated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GB" dirty="0"/>
              <a:t>Resource use was low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en-US" dirty="0"/>
              <a:t>Despite modest increases in toxicity with </a:t>
            </a:r>
            <a:r>
              <a:rPr lang="en-US" dirty="0" err="1"/>
              <a:t>pemetrexed</a:t>
            </a:r>
            <a:r>
              <a:rPr lang="en-US" dirty="0"/>
              <a:t>, findings from the EQ-5D suggest that patients can tolerate long-term maintenance </a:t>
            </a:r>
            <a:r>
              <a:rPr lang="en-US" dirty="0" err="1"/>
              <a:t>pemetrexed</a:t>
            </a:r>
            <a:r>
              <a:rPr lang="en-US" dirty="0"/>
              <a:t> without significant worsening of </a:t>
            </a:r>
            <a:r>
              <a:rPr lang="en-US" dirty="0" err="1"/>
              <a:t>QoL</a:t>
            </a:r>
            <a:endParaRPr lang="en-US" dirty="0"/>
          </a:p>
        </p:txBody>
      </p:sp>
      <p:sp>
        <p:nvSpPr>
          <p:cNvPr id="77827" name="Content Placeholder 8"/>
          <p:cNvSpPr>
            <a:spLocks noGrp="1"/>
          </p:cNvSpPr>
          <p:nvPr>
            <p:ph sz="quarter" idx="10"/>
          </p:nvPr>
        </p:nvSpPr>
        <p:spPr>
          <a:xfrm>
            <a:off x="4572000" y="6557963"/>
            <a:ext cx="4352925" cy="184150"/>
          </a:xfrm>
        </p:spPr>
        <p:txBody>
          <a:bodyPr/>
          <a:lstStyle/>
          <a:p>
            <a:pPr eaLnBrk="1" hangingPunct="1"/>
            <a:r>
              <a:rPr lang="en-GB"/>
              <a:t>Gridelli et al. J Thorac Oncol 6: 2011 (suppl; abstr O11.06)</a:t>
            </a:r>
          </a:p>
          <a:p>
            <a:pPr eaLnBrk="1" hangingPunct="1"/>
            <a:endParaRPr lang="en-GB"/>
          </a:p>
        </p:txBody>
      </p:sp>
      <p:sp>
        <p:nvSpPr>
          <p:cNvPr id="77828" name="Content Placeholder 9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METASTATIC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r>
              <a:rPr lang="en-GB"/>
              <a:t>Later lines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/>
              <a:t>#O10.07: Overall survival (OS) results of a randomized Phase 2 trial of PF299804 versus erlotinib in patients with advanced non-small cell lung cancer (NSCLC) after failure of chemotherapy – M Boyer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513238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GB" dirty="0"/>
              <a:t>Study objectives</a:t>
            </a:r>
          </a:p>
          <a:p>
            <a:pPr lvl="1" eaLnBrk="1" hangingPunct="1">
              <a:defRPr/>
            </a:pPr>
            <a:r>
              <a:rPr lang="en-GB" dirty="0"/>
              <a:t>To assess the efficacy and safety of PF299804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err="1"/>
              <a:t>erlotinib</a:t>
            </a:r>
            <a:r>
              <a:rPr lang="en-GB" dirty="0"/>
              <a:t> in patients with NSCLC who have failed prior chemotherapy</a:t>
            </a:r>
          </a:p>
          <a:p>
            <a:pPr eaLnBrk="1" hangingPunct="1">
              <a:defRPr/>
            </a:pPr>
            <a:r>
              <a:rPr lang="en-GB" dirty="0"/>
              <a:t>Study type/design</a:t>
            </a:r>
          </a:p>
          <a:p>
            <a:pPr lvl="1" eaLnBrk="1" hangingPunct="1">
              <a:defRPr/>
            </a:pPr>
            <a:r>
              <a:rPr lang="en-GB" dirty="0"/>
              <a:t>Randomized Phase II study</a:t>
            </a:r>
          </a:p>
          <a:p>
            <a:pPr lvl="1" eaLnBrk="1" hangingPunct="1">
              <a:defRPr/>
            </a:pPr>
            <a:r>
              <a:rPr lang="en-GB" dirty="0"/>
              <a:t>Eligible patients: ECOG PS 0-2, no prior HER-directed therapy, 1-2 prior chemotherapy regimens</a:t>
            </a:r>
          </a:p>
          <a:p>
            <a:pPr lvl="1" eaLnBrk="1" hangingPunct="1">
              <a:defRPr/>
            </a:pPr>
            <a:r>
              <a:rPr lang="en-GB" dirty="0"/>
              <a:t>Patients randomized 1:1 to receive PF299804 45 mg/day or </a:t>
            </a:r>
            <a:r>
              <a:rPr lang="en-GB" dirty="0" err="1"/>
              <a:t>erlotinib</a:t>
            </a:r>
            <a:r>
              <a:rPr lang="en-GB" dirty="0"/>
              <a:t> 150 mg/day (both orally) until PD/death/toxicity</a:t>
            </a:r>
          </a:p>
          <a:p>
            <a:pPr lvl="1" eaLnBrk="1" hangingPunct="1">
              <a:defRPr/>
            </a:pPr>
            <a:r>
              <a:rPr lang="en-GB" dirty="0"/>
              <a:t>Patients stratified by smoking status (non-smoker </a:t>
            </a:r>
            <a:r>
              <a:rPr lang="en-GB" dirty="0" err="1"/>
              <a:t>vs</a:t>
            </a:r>
            <a:r>
              <a:rPr lang="en-GB" dirty="0"/>
              <a:t> smoker), histology (</a:t>
            </a:r>
            <a:r>
              <a:rPr lang="en-GB" dirty="0" err="1"/>
              <a:t>adenocarcinoma</a:t>
            </a:r>
            <a:r>
              <a:rPr lang="en-GB" dirty="0"/>
              <a:t> </a:t>
            </a:r>
            <a:r>
              <a:rPr lang="en-GB" dirty="0" err="1"/>
              <a:t>vs</a:t>
            </a:r>
            <a:r>
              <a:rPr lang="en-GB" dirty="0"/>
              <a:t> non-</a:t>
            </a:r>
            <a:r>
              <a:rPr lang="en-GB" dirty="0" err="1"/>
              <a:t>adenocarcinoma</a:t>
            </a:r>
            <a:r>
              <a:rPr lang="en-GB" dirty="0"/>
              <a:t>), region (East Asian </a:t>
            </a:r>
            <a:r>
              <a:rPr lang="en-GB" dirty="0" err="1"/>
              <a:t>vs</a:t>
            </a:r>
            <a:r>
              <a:rPr lang="en-GB" dirty="0"/>
              <a:t> non-East Asian)</a:t>
            </a:r>
          </a:p>
          <a:p>
            <a:pPr lvl="1" eaLnBrk="1" hangingPunct="1">
              <a:defRPr/>
            </a:pPr>
            <a:r>
              <a:rPr lang="en-GB" dirty="0"/>
              <a:t>Primary endpoint: PFS; secondary endpoints: OS, ORR (RECIST), safety, PRO</a:t>
            </a:r>
          </a:p>
          <a:p>
            <a:pPr eaLnBrk="1" hangingPunct="1">
              <a:defRPr/>
            </a:pPr>
            <a:r>
              <a:rPr lang="en-GB" dirty="0"/>
              <a:t>Key results</a:t>
            </a:r>
          </a:p>
          <a:p>
            <a:pPr lvl="1" eaLnBrk="1" hangingPunct="1">
              <a:defRPr/>
            </a:pPr>
            <a:r>
              <a:rPr lang="en-GB" dirty="0"/>
              <a:t>188 patients were randomized. Mean age: 61 years, 88% PS 0/1 (80% </a:t>
            </a:r>
            <a:r>
              <a:rPr lang="en-GB" dirty="0" err="1"/>
              <a:t>vs</a:t>
            </a:r>
            <a:r>
              <a:rPr lang="en-GB" dirty="0"/>
              <a:t> 97% in PF299804 and </a:t>
            </a:r>
            <a:r>
              <a:rPr lang="en-GB" dirty="0" err="1"/>
              <a:t>erlotinib</a:t>
            </a:r>
            <a:r>
              <a:rPr lang="en-GB" dirty="0"/>
              <a:t> groups, respectively; OR 0.12), 41% female, 65% </a:t>
            </a:r>
            <a:r>
              <a:rPr lang="en-GB" dirty="0" err="1"/>
              <a:t>adenocarcinoma</a:t>
            </a:r>
            <a:r>
              <a:rPr lang="en-GB" dirty="0"/>
              <a:t>, 25% East Asian, 21% smokers, 16% EGFR mutations, 16% KRAS mutations</a:t>
            </a:r>
          </a:p>
          <a:p>
            <a:pPr lvl="1" eaLnBrk="1" hangingPunct="1">
              <a:defRPr/>
            </a:pPr>
            <a:r>
              <a:rPr lang="en-GB" dirty="0"/>
              <a:t>Median PFS (all patients): 12.4 </a:t>
            </a:r>
            <a:r>
              <a:rPr lang="en-GB" dirty="0" err="1"/>
              <a:t>vs</a:t>
            </a:r>
            <a:r>
              <a:rPr lang="en-GB" dirty="0"/>
              <a:t> 8.3 weeks, HR 0.66; 95% CI 0.47-0.91; p=0.012</a:t>
            </a:r>
          </a:p>
          <a:p>
            <a:pPr lvl="1" eaLnBrk="1" hangingPunct="1">
              <a:defRPr/>
            </a:pPr>
            <a:r>
              <a:rPr lang="en-GB" dirty="0"/>
              <a:t>Median PFS (KRAS WT): 16.1 </a:t>
            </a:r>
            <a:r>
              <a:rPr lang="en-GB" dirty="0" err="1"/>
              <a:t>vs</a:t>
            </a:r>
            <a:r>
              <a:rPr lang="en-GB" dirty="0"/>
              <a:t> 8.3 weeks, HR 0.50; 95% CI 0.33-0.78; p=0.002</a:t>
            </a:r>
          </a:p>
          <a:p>
            <a:pPr lvl="1" eaLnBrk="1" hangingPunct="1">
              <a:defRPr/>
            </a:pPr>
            <a:r>
              <a:rPr lang="en-GB" dirty="0"/>
              <a:t>Median OS: 41.4 </a:t>
            </a:r>
            <a:r>
              <a:rPr lang="en-GB" dirty="0" err="1"/>
              <a:t>vs</a:t>
            </a:r>
            <a:r>
              <a:rPr lang="en-GB" dirty="0"/>
              <a:t> 32.3 weeks, HR 0.82; 95% CI 0.57-1.18; p=0.279</a:t>
            </a:r>
          </a:p>
          <a:p>
            <a:pPr lvl="1" eaLnBrk="1" hangingPunct="1">
              <a:defRPr/>
            </a:pPr>
            <a:r>
              <a:rPr lang="en-GB" dirty="0"/>
              <a:t>More patients randomized to receive </a:t>
            </a:r>
            <a:r>
              <a:rPr lang="en-GB" dirty="0" err="1"/>
              <a:t>erlotinib</a:t>
            </a:r>
            <a:r>
              <a:rPr lang="en-GB" dirty="0"/>
              <a:t> received subsequent therapy after discontinuation of study drug</a:t>
            </a:r>
          </a:p>
          <a:p>
            <a:pPr eaLnBrk="1" hangingPunct="1">
              <a:defRPr/>
            </a:pPr>
            <a:r>
              <a:rPr lang="en-GB" dirty="0"/>
              <a:t>Key conclusions</a:t>
            </a:r>
          </a:p>
          <a:p>
            <a:pPr lvl="1" eaLnBrk="1" hangingPunct="1">
              <a:defRPr/>
            </a:pPr>
            <a:r>
              <a:rPr lang="en-GB" dirty="0"/>
              <a:t>PF299804 was associated with a significant improvement in PFS, a trend towards improved OS and improved lung cancer symptoms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err="1"/>
              <a:t>erlotinib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EGFR TKI-related AEs were more common with PF299804 but treatment discontinuations were low in both groups</a:t>
            </a:r>
          </a:p>
          <a:p>
            <a:pPr lvl="1" eaLnBrk="1" hangingPunct="1">
              <a:defRPr/>
            </a:pPr>
            <a:r>
              <a:rPr lang="en-GB" dirty="0"/>
              <a:t>A Phase III study of 2nd/3rd-line PF299804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err="1"/>
              <a:t>erlotinib</a:t>
            </a:r>
            <a:r>
              <a:rPr lang="en-GB" dirty="0"/>
              <a:t> in advanced NSCLC is ongoing (ARCHER 1009)</a:t>
            </a:r>
          </a:p>
          <a:p>
            <a:pPr lvl="2" eaLnBrk="1" hangingPunct="1">
              <a:defRPr/>
            </a:pPr>
            <a:r>
              <a:rPr lang="en-GB" dirty="0"/>
              <a:t>Co-primary endpoints: PFS in all patients and in KRAS WT patients</a:t>
            </a:r>
          </a:p>
        </p:txBody>
      </p:sp>
      <p:sp>
        <p:nvSpPr>
          <p:cNvPr id="76803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Boyer et al. J Thorac Oncol 6: 2011 (suppl; abstr O10.07)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#O19.02: An open label, randomized Phase II study evaluating </a:t>
            </a:r>
            <a:r>
              <a:rPr lang="en-GB" sz="2000" dirty="0" err="1"/>
              <a:t>dalotuzumab</a:t>
            </a:r>
            <a:r>
              <a:rPr lang="en-GB" sz="2000" dirty="0"/>
              <a:t> combined with </a:t>
            </a:r>
            <a:r>
              <a:rPr lang="en-GB" sz="2000" dirty="0" err="1"/>
              <a:t>erlotinib</a:t>
            </a:r>
            <a:r>
              <a:rPr lang="en-GB" sz="2000" dirty="0"/>
              <a:t> in patients with non-small cell lung cancer following failure of prior chemotherapy - R </a:t>
            </a:r>
            <a:r>
              <a:rPr lang="en-GB" sz="2000" dirty="0" err="1"/>
              <a:t>Rosell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Study objective</a:t>
            </a:r>
          </a:p>
          <a:p>
            <a:pPr lvl="1"/>
            <a:r>
              <a:rPr lang="en-GB" sz="1400" dirty="0"/>
              <a:t>To evaluate the addition of </a:t>
            </a:r>
            <a:r>
              <a:rPr lang="en-GB" sz="1400" dirty="0" err="1"/>
              <a:t>dalotuzumab</a:t>
            </a:r>
            <a:r>
              <a:rPr lang="en-GB" sz="1400" dirty="0"/>
              <a:t> to </a:t>
            </a:r>
            <a:r>
              <a:rPr lang="en-GB" sz="1400" dirty="0" err="1"/>
              <a:t>ertotinib</a:t>
            </a:r>
            <a:r>
              <a:rPr lang="en-GB" sz="1400" dirty="0"/>
              <a:t> in patients with recurrent NSCLC</a:t>
            </a:r>
          </a:p>
          <a:p>
            <a:r>
              <a:rPr lang="en-GB" sz="1600" dirty="0"/>
              <a:t>Study type/design</a:t>
            </a:r>
          </a:p>
          <a:p>
            <a:pPr lvl="1"/>
            <a:r>
              <a:rPr lang="en-GB" sz="1400" dirty="0"/>
              <a:t>Phase I/II, open-label study: </a:t>
            </a:r>
            <a:r>
              <a:rPr lang="en-GB" sz="1400" dirty="0" err="1"/>
              <a:t>dalotuzumab</a:t>
            </a:r>
            <a:r>
              <a:rPr lang="en-GB" sz="1400" dirty="0"/>
              <a:t> 10 mg/kg/wk + </a:t>
            </a:r>
            <a:r>
              <a:rPr lang="en-GB" sz="1400" dirty="0" err="1"/>
              <a:t>ertotinib</a:t>
            </a:r>
            <a:r>
              <a:rPr lang="en-GB" sz="1400" dirty="0"/>
              <a:t> 150 mg/day </a:t>
            </a:r>
            <a:r>
              <a:rPr lang="en-GB" sz="1400" dirty="0" err="1"/>
              <a:t>vs</a:t>
            </a:r>
            <a:r>
              <a:rPr lang="en-GB" sz="1400" dirty="0"/>
              <a:t> </a:t>
            </a:r>
            <a:r>
              <a:rPr lang="en-GB" sz="1400" dirty="0" err="1"/>
              <a:t>erlotinib</a:t>
            </a:r>
            <a:r>
              <a:rPr lang="en-GB" sz="1400" dirty="0"/>
              <a:t> (control)</a:t>
            </a:r>
          </a:p>
          <a:p>
            <a:pPr lvl="2"/>
            <a:r>
              <a:rPr lang="en-GB" sz="1400" dirty="0"/>
              <a:t>Treatment until PD/unacceptable toxicity – those receiving </a:t>
            </a:r>
            <a:r>
              <a:rPr lang="en-GB" sz="1400" dirty="0" err="1"/>
              <a:t>erlotinib</a:t>
            </a:r>
            <a:r>
              <a:rPr lang="en-GB" sz="1400" dirty="0"/>
              <a:t> could cross-over at PD</a:t>
            </a:r>
          </a:p>
          <a:p>
            <a:pPr lvl="1"/>
            <a:r>
              <a:rPr lang="en-GB" sz="1400" dirty="0"/>
              <a:t>Eligible patients: Stage IIIB/IV NSCLC (≥1 and &lt;3 prior chemotherapies); ECOG PS 0–2 </a:t>
            </a:r>
          </a:p>
          <a:p>
            <a:pPr lvl="1"/>
            <a:r>
              <a:rPr lang="en-GB" sz="1400" dirty="0"/>
              <a:t>Primary endpoint: PFS; secondary endpoints: OS, ORR, safety</a:t>
            </a:r>
          </a:p>
          <a:p>
            <a:r>
              <a:rPr lang="en-GB" sz="1600" dirty="0"/>
              <a:t>Key results</a:t>
            </a:r>
          </a:p>
          <a:p>
            <a:pPr lvl="1"/>
            <a:r>
              <a:rPr lang="en-GB" sz="1400" dirty="0"/>
              <a:t>75 patients were enrolled</a:t>
            </a:r>
          </a:p>
          <a:p>
            <a:pPr lvl="2"/>
            <a:r>
              <a:rPr lang="en-GB" sz="1200" dirty="0" err="1"/>
              <a:t>Dalotuzumab</a:t>
            </a:r>
            <a:r>
              <a:rPr lang="en-GB" sz="1200" dirty="0"/>
              <a:t> arm: n=37; median age 62 yrs (range 45–77); 73% male</a:t>
            </a:r>
          </a:p>
          <a:p>
            <a:pPr lvl="2"/>
            <a:r>
              <a:rPr lang="en-GB" sz="1200" dirty="0"/>
              <a:t>Control arm: n=38; median age 59 yrs (range 36–80); 74% male</a:t>
            </a:r>
          </a:p>
          <a:p>
            <a:pPr lvl="1"/>
            <a:r>
              <a:rPr lang="en-GB" sz="1400" dirty="0"/>
              <a:t>One response (PR) in the </a:t>
            </a:r>
            <a:r>
              <a:rPr lang="en-GB" sz="1400" dirty="0" err="1"/>
              <a:t>dalotuzumab</a:t>
            </a:r>
            <a:r>
              <a:rPr lang="en-GB" sz="1400" dirty="0"/>
              <a:t> arm and 3 in the control arm (4 according to local investigator)</a:t>
            </a:r>
          </a:p>
          <a:p>
            <a:pPr lvl="1"/>
            <a:r>
              <a:rPr lang="en-GB" sz="1400" dirty="0" err="1"/>
              <a:t>Dalotuzumab</a:t>
            </a:r>
            <a:r>
              <a:rPr lang="en-GB" sz="1400" dirty="0"/>
              <a:t> was associated with a slight improvement in median PFS: 2.5 </a:t>
            </a:r>
            <a:r>
              <a:rPr lang="en-GB" sz="1400" dirty="0" err="1"/>
              <a:t>vs</a:t>
            </a:r>
            <a:r>
              <a:rPr lang="en-GB" sz="1400" dirty="0"/>
              <a:t> 1.6 months; HR 0.86 </a:t>
            </a:r>
            <a:br>
              <a:rPr lang="en-GB" sz="1400" dirty="0"/>
            </a:br>
            <a:r>
              <a:rPr lang="en-GB" sz="1400" dirty="0"/>
              <a:t>(0.47-1.57); p=0.268</a:t>
            </a:r>
          </a:p>
          <a:p>
            <a:pPr lvl="1"/>
            <a:r>
              <a:rPr lang="en-GB" sz="1400" dirty="0" err="1"/>
              <a:t>Dalotuzumab</a:t>
            </a:r>
            <a:r>
              <a:rPr lang="en-GB" sz="1400" dirty="0"/>
              <a:t> was associated with reduced OS: 6.9 </a:t>
            </a:r>
            <a:r>
              <a:rPr lang="en-GB" sz="1400" dirty="0" err="1"/>
              <a:t>vs</a:t>
            </a:r>
            <a:r>
              <a:rPr lang="en-GB" sz="1400" dirty="0"/>
              <a:t> 14.5 months; HR 1.52 (0.82-2.82); p=0.910</a:t>
            </a:r>
          </a:p>
          <a:p>
            <a:pPr lvl="1"/>
            <a:r>
              <a:rPr lang="en-GB" sz="1400" dirty="0"/>
              <a:t>Grade 3-5 AEs were not significantly different between treatment arms</a:t>
            </a:r>
          </a:p>
          <a:p>
            <a:pPr lvl="1"/>
            <a:r>
              <a:rPr lang="en-GB" sz="1400" dirty="0"/>
              <a:t>Higher baseline tumour IGF-1R expression was not associated with improved clinical outcome to </a:t>
            </a:r>
            <a:r>
              <a:rPr lang="en-GB" sz="1400" dirty="0" err="1"/>
              <a:t>dalotuzumab</a:t>
            </a:r>
            <a:r>
              <a:rPr lang="en-GB" sz="1400" dirty="0"/>
              <a:t> to </a:t>
            </a:r>
            <a:r>
              <a:rPr lang="en-GB" sz="1400" dirty="0" err="1"/>
              <a:t>ertotinib</a:t>
            </a:r>
            <a:r>
              <a:rPr lang="en-GB" sz="1400" dirty="0"/>
              <a:t> </a:t>
            </a:r>
          </a:p>
          <a:p>
            <a:r>
              <a:rPr lang="en-GB" sz="1600" dirty="0"/>
              <a:t>Key conclusions </a:t>
            </a:r>
          </a:p>
          <a:p>
            <a:pPr lvl="1"/>
            <a:r>
              <a:rPr lang="en-GB" sz="1400" dirty="0" err="1"/>
              <a:t>Dalotuzumab</a:t>
            </a:r>
            <a:r>
              <a:rPr lang="en-GB" sz="1400" dirty="0"/>
              <a:t> 10 mg/kg/wk + </a:t>
            </a:r>
            <a:r>
              <a:rPr lang="en-GB" sz="1400" dirty="0" err="1"/>
              <a:t>erlotinib</a:t>
            </a:r>
            <a:r>
              <a:rPr lang="en-GB" sz="1400" dirty="0"/>
              <a:t> 150 mg/day did not substantially improve OS or response rate and further development of this combination for NSCLC is not recommended</a:t>
            </a:r>
          </a:p>
          <a:p>
            <a:pPr lvl="1"/>
            <a:endParaRPr lang="en-GB" sz="1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Rosell</a:t>
            </a:r>
            <a:r>
              <a:rPr lang="en-GB" dirty="0"/>
              <a:t> et al. J </a:t>
            </a:r>
            <a:r>
              <a:rPr lang="en-GB" dirty="0" err="1"/>
              <a:t>Thorac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6: 2011 (</a:t>
            </a:r>
            <a:r>
              <a:rPr lang="en-GB" dirty="0" err="1"/>
              <a:t>suppl</a:t>
            </a:r>
            <a:r>
              <a:rPr lang="en-GB" dirty="0"/>
              <a:t>; </a:t>
            </a:r>
            <a:r>
              <a:rPr lang="en-GB" dirty="0" err="1"/>
              <a:t>abstr</a:t>
            </a:r>
            <a:r>
              <a:rPr lang="en-GB" dirty="0"/>
              <a:t> O19.02)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051"/>
          <p:cNvSpPr>
            <a:spLocks noGrp="1"/>
          </p:cNvSpPr>
          <p:nvPr>
            <p:ph idx="1"/>
          </p:nvPr>
        </p:nvSpPr>
        <p:spPr>
          <a:xfrm>
            <a:off x="3924300" y="5661025"/>
            <a:ext cx="4991100" cy="968375"/>
          </a:xfrm>
        </p:spPr>
        <p:txBody>
          <a:bodyPr/>
          <a:lstStyle/>
          <a:p>
            <a:pPr eaLnBrk="1" hangingPunct="1"/>
            <a:r>
              <a:rPr lang="en-GB" dirty="0"/>
              <a:t>MED false negatives = EBUS +/MED – </a:t>
            </a:r>
          </a:p>
          <a:p>
            <a:pPr eaLnBrk="1" hangingPunct="1"/>
            <a:r>
              <a:rPr lang="en-GB" dirty="0"/>
              <a:t>EBUS false negatives = EBUS –/MED+</a:t>
            </a:r>
          </a:p>
          <a:p>
            <a:pPr eaLnBrk="1" hangingPunct="1"/>
            <a:endParaRPr lang="en-GB" dirty="0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</a:t>
            </a:r>
          </a:p>
        </p:txBody>
      </p:sp>
      <p:sp>
        <p:nvSpPr>
          <p:cNvPr id="74755" name="Content Placeholder 8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Humer et al. J Thorac Oncol 6: 2011 (suppl; abstr O03.06)</a:t>
            </a:r>
          </a:p>
          <a:p>
            <a:pPr eaLnBrk="1" hangingPunct="1"/>
            <a:endParaRPr lang="en-GB"/>
          </a:p>
        </p:txBody>
      </p:sp>
      <p:sp>
        <p:nvSpPr>
          <p:cNvPr id="74756" name="Content Placeholder 9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3132138" y="1412875"/>
            <a:ext cx="2879725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957 Cases (Jan ‘07–’11)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2500" y="2324100"/>
            <a:ext cx="2159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633 NSCLC</a:t>
            </a:r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>
            <a:off x="4572000" y="1870075"/>
            <a:ext cx="0" cy="454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16" idx="0"/>
          </p:cNvCxnSpPr>
          <p:nvPr/>
        </p:nvCxnSpPr>
        <p:spPr>
          <a:xfrm>
            <a:off x="4572000" y="2781300"/>
            <a:ext cx="0" cy="454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92500" y="3235325"/>
            <a:ext cx="2159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433 EBUS &amp; MED</a:t>
            </a:r>
          </a:p>
        </p:txBody>
      </p:sp>
      <p:cxnSp>
        <p:nvCxnSpPr>
          <p:cNvPr id="17" name="Straight Arrow Connector 16"/>
          <p:cNvCxnSpPr>
            <a:stCxn id="16" idx="2"/>
            <a:endCxn id="27" idx="0"/>
          </p:cNvCxnSpPr>
          <p:nvPr/>
        </p:nvCxnSpPr>
        <p:spPr>
          <a:xfrm flipH="1">
            <a:off x="1368425" y="3692525"/>
            <a:ext cx="3203575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42988" y="2779713"/>
            <a:ext cx="208915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200 EBUS Only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5288" y="4148138"/>
            <a:ext cx="1944687" cy="936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306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No </a:t>
            </a:r>
            <a:r>
              <a:rPr lang="en-GB" dirty="0" err="1">
                <a:solidFill>
                  <a:schemeClr val="bg1"/>
                </a:solidFill>
              </a:rPr>
              <a:t>mediastinal</a:t>
            </a:r>
            <a:r>
              <a:rPr lang="en-GB" dirty="0">
                <a:solidFill>
                  <a:schemeClr val="bg1"/>
                </a:solidFill>
              </a:rPr>
              <a:t> disease (–/–)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32063" y="4148138"/>
            <a:ext cx="1944687" cy="936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63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No </a:t>
            </a:r>
            <a:r>
              <a:rPr lang="en-GB" dirty="0" err="1">
                <a:solidFill>
                  <a:schemeClr val="bg1"/>
                </a:solidFill>
              </a:rPr>
              <a:t>mediastinal</a:t>
            </a:r>
            <a:r>
              <a:rPr lang="en-GB" dirty="0">
                <a:solidFill>
                  <a:schemeClr val="bg1"/>
                </a:solidFill>
              </a:rPr>
              <a:t> disease (+/+)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67250" y="4148138"/>
            <a:ext cx="1944688" cy="936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34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MED false negatives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04025" y="4148138"/>
            <a:ext cx="1944688" cy="936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30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EBUS false negatives</a:t>
            </a:r>
          </a:p>
        </p:txBody>
      </p:sp>
      <p:cxnSp>
        <p:nvCxnSpPr>
          <p:cNvPr id="2055" name="Straight Arrow Connector 2054"/>
          <p:cNvCxnSpPr>
            <a:stCxn id="16" idx="2"/>
            <a:endCxn id="29" idx="0"/>
          </p:cNvCxnSpPr>
          <p:nvPr/>
        </p:nvCxnSpPr>
        <p:spPr>
          <a:xfrm flipH="1">
            <a:off x="3503613" y="3692525"/>
            <a:ext cx="1068387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/>
          <p:cNvCxnSpPr>
            <a:stCxn id="16" idx="2"/>
            <a:endCxn id="30" idx="0"/>
          </p:cNvCxnSpPr>
          <p:nvPr/>
        </p:nvCxnSpPr>
        <p:spPr>
          <a:xfrm>
            <a:off x="4572000" y="3692525"/>
            <a:ext cx="1068388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>
            <a:stCxn id="16" idx="2"/>
            <a:endCxn id="31" idx="0"/>
          </p:cNvCxnSpPr>
          <p:nvPr/>
        </p:nvCxnSpPr>
        <p:spPr>
          <a:xfrm>
            <a:off x="4572000" y="3692525"/>
            <a:ext cx="3203575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Elbow Connector 2060"/>
          <p:cNvCxnSpPr>
            <a:stCxn id="13" idx="2"/>
            <a:endCxn id="19" idx="3"/>
          </p:cNvCxnSpPr>
          <p:nvPr/>
        </p:nvCxnSpPr>
        <p:spPr>
          <a:xfrm rot="5400000">
            <a:off x="3738562" y="2174876"/>
            <a:ext cx="227013" cy="1439862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2" name="TextBox 2061"/>
          <p:cNvSpPr txBox="1">
            <a:spLocks noChangeArrowheads="1"/>
          </p:cNvSpPr>
          <p:nvPr/>
        </p:nvSpPr>
        <p:spPr bwMode="auto">
          <a:xfrm>
            <a:off x="1247775" y="5262563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85% Concordance</a:t>
            </a:r>
          </a:p>
        </p:txBody>
      </p:sp>
      <p:sp>
        <p:nvSpPr>
          <p:cNvPr id="2063" name="Right Brace 2062"/>
          <p:cNvSpPr/>
          <p:nvPr/>
        </p:nvSpPr>
        <p:spPr>
          <a:xfrm rot="5400000">
            <a:off x="2356644" y="3196432"/>
            <a:ext cx="158750" cy="4081462"/>
          </a:xfrm>
          <a:prstGeom prst="rightBrace">
            <a:avLst>
              <a:gd name="adj1" fmla="val 53594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774" name="TextBox 48"/>
          <p:cNvSpPr txBox="1">
            <a:spLocks noChangeArrowheads="1"/>
          </p:cNvSpPr>
          <p:nvPr/>
        </p:nvSpPr>
        <p:spPr bwMode="auto">
          <a:xfrm>
            <a:off x="5564188" y="5262563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accent2"/>
                </a:solidFill>
              </a:rPr>
              <a:t>15% Discordance</a:t>
            </a:r>
          </a:p>
        </p:txBody>
      </p:sp>
      <p:sp>
        <p:nvSpPr>
          <p:cNvPr id="50" name="Right Brace 49"/>
          <p:cNvSpPr/>
          <p:nvPr/>
        </p:nvSpPr>
        <p:spPr>
          <a:xfrm rot="5400000">
            <a:off x="6628607" y="3196431"/>
            <a:ext cx="158750" cy="4081463"/>
          </a:xfrm>
          <a:prstGeom prst="rightBrace">
            <a:avLst>
              <a:gd name="adj1" fmla="val 53594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776" name="TextBox 50"/>
          <p:cNvSpPr txBox="1">
            <a:spLocks noChangeArrowheads="1"/>
          </p:cNvSpPr>
          <p:nvPr/>
        </p:nvSpPr>
        <p:spPr bwMode="auto">
          <a:xfrm>
            <a:off x="195263" y="1365250"/>
            <a:ext cx="187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Data summary-</a:t>
            </a:r>
          </a:p>
          <a:p>
            <a:r>
              <a:rPr lang="en-GB" b="1"/>
              <a:t>by cases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#O43.04: Results of a randomized phase 2 trial of gemcitabine/</a:t>
            </a:r>
            <a:r>
              <a:rPr lang="en-GB" sz="2000" dirty="0" err="1"/>
              <a:t>cisplatin</a:t>
            </a:r>
            <a:r>
              <a:rPr lang="en-GB" sz="2000" dirty="0"/>
              <a:t>/</a:t>
            </a:r>
            <a:r>
              <a:rPr lang="en-GB" sz="2000" dirty="0" err="1"/>
              <a:t>iniparib</a:t>
            </a:r>
            <a:r>
              <a:rPr lang="en-GB" sz="2000" dirty="0"/>
              <a:t> (GCI) </a:t>
            </a:r>
            <a:r>
              <a:rPr lang="en-GB" sz="2000" dirty="0" err="1"/>
              <a:t>vs</a:t>
            </a:r>
            <a:r>
              <a:rPr lang="en-GB" sz="2000" dirty="0"/>
              <a:t> gemcitabine/</a:t>
            </a:r>
            <a:r>
              <a:rPr lang="en-GB" sz="2000" dirty="0" err="1"/>
              <a:t>cisplatin</a:t>
            </a:r>
            <a:r>
              <a:rPr lang="en-GB" sz="2000" dirty="0"/>
              <a:t> (GC) in patients with stage IV NSCLC - B. </a:t>
            </a:r>
            <a:r>
              <a:rPr lang="en-GB" sz="2000" dirty="0" err="1"/>
              <a:t>Besse</a:t>
            </a:r>
            <a:endParaRPr lang="en-GB" sz="2000" dirty="0"/>
          </a:p>
        </p:txBody>
      </p:sp>
      <p:sp>
        <p:nvSpPr>
          <p:cNvPr id="7" name="Subtitle 6"/>
          <p:cNvSpPr>
            <a:spLocks noGrp="1"/>
          </p:cNvSpPr>
          <p:nvPr>
            <p:ph sz="half" idx="1"/>
          </p:nvPr>
        </p:nvSpPr>
        <p:spPr>
          <a:xfrm>
            <a:off x="228600" y="1380146"/>
            <a:ext cx="4267200" cy="4487254"/>
          </a:xfrm>
        </p:spPr>
        <p:txBody>
          <a:bodyPr/>
          <a:lstStyle/>
          <a:p>
            <a:r>
              <a:rPr lang="en-GB" sz="1400" dirty="0"/>
              <a:t>Study objective</a:t>
            </a:r>
          </a:p>
          <a:p>
            <a:pPr lvl="1"/>
            <a:r>
              <a:rPr lang="en-GB" sz="1400" dirty="0"/>
              <a:t>To determine the efficacy of </a:t>
            </a:r>
            <a:r>
              <a:rPr lang="en-GB" sz="1400" dirty="0" err="1"/>
              <a:t>iniparib</a:t>
            </a:r>
            <a:r>
              <a:rPr lang="en-GB" sz="1400" dirty="0"/>
              <a:t> (BSI-201) in lung cancer</a:t>
            </a:r>
          </a:p>
          <a:p>
            <a:r>
              <a:rPr lang="en-GB" sz="1400" dirty="0"/>
              <a:t>Study design/methods</a:t>
            </a:r>
          </a:p>
          <a:p>
            <a:pPr lvl="1"/>
            <a:r>
              <a:rPr lang="en-GB" sz="1400" dirty="0"/>
              <a:t>Multicentre, multinational, randomized, </a:t>
            </a:r>
            <a:br>
              <a:rPr lang="en-GB" sz="1400" dirty="0"/>
            </a:br>
            <a:r>
              <a:rPr lang="en-GB" sz="1400" dirty="0"/>
              <a:t>open-label, Phase II trial</a:t>
            </a:r>
          </a:p>
          <a:p>
            <a:pPr lvl="1"/>
            <a:r>
              <a:rPr lang="en-GB" sz="1400" dirty="0"/>
              <a:t>Eligible patients: Stage IV NSCLC (all </a:t>
            </a:r>
            <a:r>
              <a:rPr lang="en-GB" sz="1400" dirty="0" err="1"/>
              <a:t>histologies</a:t>
            </a:r>
            <a:r>
              <a:rPr lang="en-GB" sz="1400" dirty="0"/>
              <a:t>); measurable disease; no prior chemotherapy for Stage IV disease</a:t>
            </a:r>
          </a:p>
          <a:p>
            <a:pPr lvl="1"/>
            <a:r>
              <a:rPr lang="en-GB" sz="1400" dirty="0"/>
              <a:t>Randomization: 2:1 to GCI or GC (21-day cycle; maximum 6 cycles, no maintenance phase)</a:t>
            </a:r>
          </a:p>
          <a:p>
            <a:pPr lvl="2"/>
            <a:r>
              <a:rPr lang="en-GB" sz="1400" dirty="0"/>
              <a:t>G 1250 mg/m</a:t>
            </a:r>
            <a:r>
              <a:rPr lang="en-GB" sz="1400" baseline="30000" dirty="0"/>
              <a:t>2</a:t>
            </a:r>
            <a:r>
              <a:rPr lang="en-GB" sz="1400" dirty="0"/>
              <a:t>  IV administered on </a:t>
            </a:r>
            <a:br>
              <a:rPr lang="en-GB" sz="1400" dirty="0"/>
            </a:br>
            <a:r>
              <a:rPr lang="en-GB" sz="1400" dirty="0"/>
              <a:t>days 1 and 8</a:t>
            </a:r>
          </a:p>
          <a:p>
            <a:pPr lvl="2"/>
            <a:r>
              <a:rPr lang="en-GB" sz="1400" dirty="0"/>
              <a:t>C 75 mg/m</a:t>
            </a:r>
            <a:r>
              <a:rPr lang="en-GB" sz="1400" baseline="30000" dirty="0"/>
              <a:t>2</a:t>
            </a:r>
            <a:r>
              <a:rPr lang="en-GB" sz="1400" dirty="0"/>
              <a:t> IV on day 1</a:t>
            </a:r>
          </a:p>
          <a:p>
            <a:pPr lvl="2"/>
            <a:r>
              <a:rPr lang="en-GB" sz="1400" dirty="0" err="1"/>
              <a:t>Iniparib</a:t>
            </a:r>
            <a:r>
              <a:rPr lang="en-GB" sz="1400" dirty="0"/>
              <a:t> 5.6 mg/kg IV on days 1, 4, 8 and 11</a:t>
            </a:r>
          </a:p>
          <a:p>
            <a:pPr lvl="3"/>
            <a:r>
              <a:rPr lang="en-GB" sz="1400" dirty="0"/>
              <a:t>Stratified by squamous/non-squamous NSCLC and smoker/never smoker</a:t>
            </a:r>
          </a:p>
          <a:p>
            <a:endParaRPr lang="en-GB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66416" y="1380146"/>
            <a:ext cx="4267200" cy="4639654"/>
          </a:xfrm>
        </p:spPr>
        <p:txBody>
          <a:bodyPr/>
          <a:lstStyle/>
          <a:p>
            <a:pPr marL="255588" lvl="1" indent="-255588"/>
            <a:r>
              <a:rPr lang="en-GB" sz="1400" dirty="0"/>
              <a:t>Primary endpoint: ORR (RECIST 1.1; </a:t>
            </a:r>
            <a:br>
              <a:rPr lang="en-GB" sz="1400" dirty="0"/>
            </a:br>
            <a:r>
              <a:rPr lang="en-GB" sz="1400" dirty="0"/>
              <a:t>Investigator assessed)</a:t>
            </a:r>
          </a:p>
          <a:p>
            <a:pPr marL="255588" lvl="1" indent="-255588"/>
            <a:r>
              <a:rPr lang="en-GB" sz="1400" dirty="0"/>
              <a:t>Secondary endpoints: OS, PFS, safety</a:t>
            </a:r>
          </a:p>
          <a:p>
            <a:pPr marL="469900" lvl="2" indent="-196850"/>
            <a:r>
              <a:rPr lang="en-GB" sz="1400" dirty="0"/>
              <a:t>Exploratory molecular </a:t>
            </a:r>
            <a:r>
              <a:rPr lang="en-GB" sz="1400" dirty="0" err="1"/>
              <a:t>substudy</a:t>
            </a:r>
            <a:r>
              <a:rPr lang="en-GB" sz="1400" dirty="0"/>
              <a:t>: biomarker analysis</a:t>
            </a:r>
          </a:p>
          <a:p>
            <a:pPr marL="255588" lvl="1" indent="-255588"/>
            <a:r>
              <a:rPr lang="en-GB" sz="1400" dirty="0"/>
              <a:t>Patient demographics</a:t>
            </a:r>
          </a:p>
          <a:p>
            <a:pPr marL="255588" lvl="1" indent="-255588"/>
            <a:r>
              <a:rPr lang="en-GB" sz="1400" dirty="0"/>
              <a:t>119 patients randomized: GC n=39 (all treated); GCI n=80 (78 treated)</a:t>
            </a:r>
          </a:p>
          <a:p>
            <a:pPr marL="255588" lvl="1" indent="-255588">
              <a:tabLst>
                <a:tab pos="1341438" algn="l"/>
              </a:tabLst>
            </a:pPr>
            <a:r>
              <a:rPr lang="en-GB" sz="1400" dirty="0"/>
              <a:t>Median age:  GC 58 </a:t>
            </a:r>
            <a:r>
              <a:rPr lang="en-GB" sz="1400" dirty="0" err="1"/>
              <a:t>yrs</a:t>
            </a:r>
            <a:r>
              <a:rPr lang="en-GB" sz="1400" dirty="0"/>
              <a:t> (29–73)</a:t>
            </a:r>
            <a:br>
              <a:rPr lang="en-GB" sz="1400" dirty="0"/>
            </a:br>
            <a:r>
              <a:rPr lang="en-GB" sz="1400" dirty="0"/>
              <a:t>	GCI 59 </a:t>
            </a:r>
            <a:r>
              <a:rPr lang="en-GB" sz="1400" dirty="0" err="1"/>
              <a:t>yrs</a:t>
            </a:r>
            <a:r>
              <a:rPr lang="en-GB" sz="1400" dirty="0"/>
              <a:t> (37-73)</a:t>
            </a:r>
          </a:p>
          <a:p>
            <a:pPr marL="255588" lvl="1" indent="-255588">
              <a:tabLst>
                <a:tab pos="1512888" algn="l"/>
              </a:tabLst>
            </a:pPr>
            <a:r>
              <a:rPr lang="en-GB" sz="1400" dirty="0"/>
              <a:t>ECOG  PS 0/1: GC 49/51%;</a:t>
            </a:r>
            <a:br>
              <a:rPr lang="en-GB" sz="1400" dirty="0"/>
            </a:br>
            <a:r>
              <a:rPr lang="en-GB" sz="1400" dirty="0"/>
              <a:t>	GCI: 61/39%</a:t>
            </a:r>
          </a:p>
          <a:p>
            <a:pPr marL="255588" lvl="1" indent="-255588"/>
            <a:r>
              <a:rPr lang="en-GB" sz="1400" dirty="0"/>
              <a:t>Male: GC 67%; GCI 80%</a:t>
            </a:r>
          </a:p>
          <a:p>
            <a:pPr marL="255588" lvl="1" indent="-255588">
              <a:tabLst>
                <a:tab pos="2341563" algn="l"/>
              </a:tabLst>
            </a:pPr>
            <a:r>
              <a:rPr lang="en-GB" sz="1400" dirty="0"/>
              <a:t>Stage at diagnosis I/III/IV: GC 3/8/90%</a:t>
            </a:r>
            <a:br>
              <a:rPr lang="en-GB" sz="1400" dirty="0"/>
            </a:br>
            <a:r>
              <a:rPr lang="en-GB" sz="1400" dirty="0"/>
              <a:t>	GCI 1/3/96</a:t>
            </a:r>
          </a:p>
          <a:p>
            <a:pPr marL="255588" lvl="1" indent="-255588"/>
            <a:r>
              <a:rPr lang="en-GB" sz="1400" dirty="0"/>
              <a:t>Relative dose intensity</a:t>
            </a:r>
          </a:p>
          <a:p>
            <a:pPr marL="469900" lvl="2" indent="-196850"/>
            <a:r>
              <a:rPr lang="en-GB" sz="1400" dirty="0"/>
              <a:t>GC: G 88%; C 95%</a:t>
            </a:r>
          </a:p>
          <a:p>
            <a:pPr marL="469900" lvl="2" indent="-196850"/>
            <a:r>
              <a:rPr lang="en-GB" sz="1400" dirty="0"/>
              <a:t>GCI: G 85%; C 94%; I 91%</a:t>
            </a:r>
          </a:p>
          <a:p>
            <a:pPr lvl="8"/>
            <a:endParaRPr lang="en-GB" sz="1400" dirty="0"/>
          </a:p>
          <a:p>
            <a:pPr lvl="1"/>
            <a:endParaRPr lang="en-GB" sz="1400" dirty="0"/>
          </a:p>
          <a:p>
            <a:endParaRPr lang="en-GB" sz="1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212222" y="6438291"/>
            <a:ext cx="4343400" cy="287249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G, </a:t>
            </a:r>
            <a:r>
              <a:rPr lang="en-GB" sz="1200" dirty="0" err="1"/>
              <a:t>gemcitabine</a:t>
            </a:r>
            <a:r>
              <a:rPr lang="en-GB" sz="1200" dirty="0"/>
              <a:t>; C, cisplatin, I, </a:t>
            </a:r>
            <a:r>
              <a:rPr lang="en-GB" sz="1200" dirty="0" err="1"/>
              <a:t>iniparib</a:t>
            </a:r>
            <a:endParaRPr lang="en-GB" sz="1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647602" y="6436244"/>
            <a:ext cx="4352544" cy="287748"/>
          </a:xfrm>
          <a:prstGeom prst="rect">
            <a:avLst/>
          </a:prstGeom>
        </p:spPr>
        <p:txBody>
          <a:bodyPr/>
          <a:lstStyle/>
          <a:p>
            <a:pPr marL="250825" marR="0" lvl="0" indent="-2508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Besse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J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6: 2011 (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O43.04)</a:t>
            </a:r>
          </a:p>
        </p:txBody>
      </p:sp>
    </p:spTree>
    <p:extLst>
      <p:ext uri="{BB962C8B-B14F-4D97-AF65-F5344CB8AC3E}">
        <p14:creationId xmlns:p14="http://schemas.microsoft.com/office/powerpoint/2010/main" val="22139442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results: Efficacy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079964" y="5638800"/>
            <a:ext cx="2521131" cy="780837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Median follow-up at database lock:</a:t>
            </a:r>
          </a:p>
          <a:p>
            <a:pPr marL="0" indent="179388"/>
            <a:r>
              <a:rPr lang="en-GB" sz="1200" dirty="0"/>
              <a:t>GC 4.1 months (69% of events)</a:t>
            </a:r>
          </a:p>
          <a:p>
            <a:pPr marL="0" indent="179388"/>
            <a:r>
              <a:rPr lang="en-GB" sz="1200" dirty="0"/>
              <a:t>GCI 4.2 months (59% of events</a:t>
            </a:r>
          </a:p>
          <a:p>
            <a:pPr>
              <a:buNone/>
            </a:pPr>
            <a:endParaRPr lang="en-GB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1015489" y="1236618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en-GB" sz="1400" b="1" kern="0" dirty="0"/>
              <a:t>Primary endpoint </a:t>
            </a:r>
            <a:br>
              <a:rPr lang="en-GB" sz="1400" b="1" kern="0" dirty="0"/>
            </a:br>
            <a:r>
              <a:rPr lang="en-GB" sz="1400" b="1" kern="0" dirty="0"/>
              <a:t>(ORR; ITT population)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05325" y="12366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sz="1400" b="1" dirty="0"/>
              <a:t>Secondary efficacy endpoint: </a:t>
            </a:r>
            <a:br>
              <a:rPr lang="en-GB" sz="1400" b="1" dirty="0"/>
            </a:br>
            <a:r>
              <a:rPr lang="en-GB" sz="1400" b="1" dirty="0"/>
              <a:t>preliminary PFS (ITT population)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87408"/>
              </p:ext>
            </p:extLst>
          </p:nvPr>
        </p:nvGraphicFramePr>
        <p:xfrm>
          <a:off x="228600" y="1887582"/>
          <a:ext cx="35814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Best response</a:t>
                      </a: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GC (n=39)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n (%)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GCI (n=80)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n (%)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CR</a:t>
                      </a: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0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(0)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 (1)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PR</a:t>
                      </a: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10 (26)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16 (20)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SD</a:t>
                      </a: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17 (44)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43 (54)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PD</a:t>
                      </a: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 (21)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11 (14)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Not evaluable</a:t>
                      </a: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(10)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 (11)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ORR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(CR + PR) (95% CI)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26 %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(13–42)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21% </a:t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(13–32)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 rot="16200000">
            <a:off x="2749043" y="3165651"/>
            <a:ext cx="2664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400" dirty="0"/>
              <a:t>Progression-free survival (%)</a:t>
            </a:r>
          </a:p>
        </p:txBody>
      </p:sp>
      <p:sp>
        <p:nvSpPr>
          <p:cNvPr id="29" name="Content Placeholder 7"/>
          <p:cNvSpPr txBox="1">
            <a:spLocks/>
          </p:cNvSpPr>
          <p:nvPr/>
        </p:nvSpPr>
        <p:spPr>
          <a:xfrm>
            <a:off x="4647602" y="6436244"/>
            <a:ext cx="4352544" cy="287748"/>
          </a:xfrm>
          <a:prstGeom prst="rect">
            <a:avLst/>
          </a:prstGeom>
        </p:spPr>
        <p:txBody>
          <a:bodyPr/>
          <a:lstStyle/>
          <a:p>
            <a:pPr marL="250825" marR="0" lvl="0" indent="-2508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Besse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J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6: 2011 (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O43.04)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09067" y="195056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8453" y="219148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8453" y="24324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08453" y="267334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08453" y="291426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8453" y="315519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08453" y="339611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453" y="363704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08453" y="38779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08453" y="411889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7839" y="43598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88095" y="4552948"/>
            <a:ext cx="462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7650" algn="ctr"/>
                <a:tab pos="633413" algn="ctr"/>
                <a:tab pos="1023938" algn="ctr"/>
                <a:tab pos="1400175" algn="ctr"/>
                <a:tab pos="1790700" algn="ctr"/>
                <a:tab pos="2176463" algn="ctr"/>
                <a:tab pos="2557463" algn="ctr"/>
                <a:tab pos="2947988" algn="ctr"/>
                <a:tab pos="3328988" algn="ctr"/>
                <a:tab pos="3719513" algn="ctr"/>
                <a:tab pos="4100513" algn="ctr"/>
              </a:tabLst>
            </a:pPr>
            <a:r>
              <a:rPr lang="en-GB" sz="1400" dirty="0"/>
              <a:t>	0	1	2	3	4	5	6	7	8	9	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76195" y="478916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Months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41825" y="4928969"/>
            <a:ext cx="495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2150" algn="ctr"/>
                <a:tab pos="1079500" algn="ctr"/>
                <a:tab pos="1473200" algn="ctr"/>
                <a:tab pos="1847850" algn="ctr"/>
                <a:tab pos="2235200" algn="ctr"/>
                <a:tab pos="2622550" algn="ctr"/>
                <a:tab pos="3003550" algn="ctr"/>
                <a:tab pos="3390900" algn="ctr"/>
                <a:tab pos="3778250" algn="ctr"/>
                <a:tab pos="4159250" algn="ctr"/>
                <a:tab pos="4546600" algn="ctr"/>
                <a:tab pos="4819650" algn="ctr"/>
                <a:tab pos="5130800" algn="ctr"/>
              </a:tabLst>
            </a:pPr>
            <a:r>
              <a:rPr lang="en-GB" sz="1200" dirty="0"/>
              <a:t>Number at risk</a:t>
            </a:r>
            <a:br>
              <a:rPr lang="en-GB" sz="1200" dirty="0"/>
            </a:br>
            <a:r>
              <a:rPr lang="en-GB" sz="1200" dirty="0"/>
              <a:t>GC	39	35	26	23	20	10	7	1	0	0	0	</a:t>
            </a:r>
          </a:p>
          <a:p>
            <a:pPr>
              <a:tabLst>
                <a:tab pos="692150" algn="ctr"/>
                <a:tab pos="1079500" algn="ctr"/>
                <a:tab pos="1473200" algn="ctr"/>
                <a:tab pos="1847850" algn="ctr"/>
                <a:tab pos="2235200" algn="ctr"/>
                <a:tab pos="2622550" algn="ctr"/>
                <a:tab pos="3003550" algn="ctr"/>
                <a:tab pos="3390900" algn="ctr"/>
                <a:tab pos="3778250" algn="ctr"/>
                <a:tab pos="4159250" algn="ctr"/>
                <a:tab pos="4546600" algn="ctr"/>
                <a:tab pos="4819650" algn="ctr"/>
                <a:tab pos="5130800" algn="ctr"/>
              </a:tabLst>
            </a:pPr>
            <a:r>
              <a:rPr lang="en-GB" sz="1200" dirty="0"/>
              <a:t>GCI	80	71	56	49	42	30	19	5	3	1	1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45714"/>
              </p:ext>
            </p:extLst>
          </p:nvPr>
        </p:nvGraphicFramePr>
        <p:xfrm>
          <a:off x="4725207" y="2048691"/>
          <a:ext cx="3987720" cy="256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CorelDRAW" r:id="rId3" imgW="3987720" imgH="2565000" progId="">
                  <p:embed/>
                </p:oleObj>
              </mc:Choice>
              <mc:Fallback>
                <p:oleObj name="CorelDRAW" r:id="rId3" imgW="3987720" imgH="2565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207" y="2048691"/>
                        <a:ext cx="3987720" cy="256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21451"/>
              </p:ext>
            </p:extLst>
          </p:nvPr>
        </p:nvGraphicFramePr>
        <p:xfrm>
          <a:off x="6761877" y="1790574"/>
          <a:ext cx="2146300" cy="113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31">
                <a:tc>
                  <a:txBody>
                    <a:bodyPr/>
                    <a:lstStyle/>
                    <a:p>
                      <a:br>
                        <a:rPr lang="en-GB" sz="1000" b="1" dirty="0">
                          <a:solidFill>
                            <a:schemeClr val="tx1"/>
                          </a:solidFill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GC</a:t>
                      </a:r>
                      <a:br>
                        <a:rPr lang="en-GB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 (n=39)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GCI</a:t>
                      </a:r>
                      <a:br>
                        <a:rPr lang="en-GB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 (n=80)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31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Median PFS, </a:t>
                      </a:r>
                      <a:r>
                        <a:rPr lang="en-GB" sz="1000" b="0" dirty="0" err="1">
                          <a:solidFill>
                            <a:schemeClr val="tx1"/>
                          </a:solidFill>
                        </a:rPr>
                        <a:t>mos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 (95% CI)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4.3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(1.8, 5.6)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5.7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(4.6, 6.6)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82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0.69 (0.43, 1.14)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82">
                <a:tc>
                  <a:txBody>
                    <a:bodyPr/>
                    <a:lstStyle/>
                    <a:p>
                      <a:r>
                        <a:rPr lang="en-GB" sz="1000" b="0" baseline="0" dirty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marL="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0.145</a:t>
                      </a:r>
                    </a:p>
                  </a:txBody>
                  <a:tcPr marL="45720" marR="45720" marT="9144" marB="914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7510329" y="1882196"/>
            <a:ext cx="2834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42718" y="1876740"/>
            <a:ext cx="28343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6081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results: Treatment-emergent AEs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647602" y="6436244"/>
            <a:ext cx="4352544" cy="287748"/>
          </a:xfrm>
          <a:prstGeom prst="rect">
            <a:avLst/>
          </a:prstGeom>
        </p:spPr>
        <p:txBody>
          <a:bodyPr/>
          <a:lstStyle/>
          <a:p>
            <a:pPr marL="250825" marR="0" lvl="0" indent="-2508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Besse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J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6: 2011 (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O43.04)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4744"/>
              </p:ext>
            </p:extLst>
          </p:nvPr>
        </p:nvGraphicFramePr>
        <p:xfrm>
          <a:off x="228600" y="1328870"/>
          <a:ext cx="8686800" cy="495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78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GC (n=39)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GCI (n=78)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12">
                <a:tc>
                  <a:txBody>
                    <a:bodyPr/>
                    <a:lstStyle/>
                    <a:p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AE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All grades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n (%)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Grade 3/4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n (%)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All grades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n (%)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Grade 3/4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n (%)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Neutropenia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18 (46)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15 (39)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34 (44)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28 (36)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Febrile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neutropenia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Thrombocytopenia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10 (26)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 (23)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19 (24)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17 (22)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Anaemia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11 (28)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(10)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23 (30)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12 (15)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Nausea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34 (87)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 (3)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49 (63)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11 (14)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Asthenia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31 (80)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11 (28)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52 (67)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Decreased appetite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16 (41)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(10)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33 (42)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 (10)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Vomiting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16 (41)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29 (37)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Hypertension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9 (23)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12 (15)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Hyponatraemia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 (15)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 (15)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 (6)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 (6)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Fatigue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(10)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 (5)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11 (14)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Pulmonary embolism</a:t>
                      </a: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 (8)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 (6)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 (6)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Hypokalaemia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 (5)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 (5)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 (5)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212222" y="6438291"/>
            <a:ext cx="4343400" cy="287249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*≥5% Gr 3/4 in GCI arm except for febrile neutropenia</a:t>
            </a:r>
          </a:p>
        </p:txBody>
      </p:sp>
    </p:spTree>
    <p:extLst>
      <p:ext uri="{BB962C8B-B14F-4D97-AF65-F5344CB8AC3E}">
        <p14:creationId xmlns:p14="http://schemas.microsoft.com/office/powerpoint/2010/main" val="2501072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Addition of </a:t>
            </a:r>
            <a:r>
              <a:rPr lang="en-GB" dirty="0" err="1"/>
              <a:t>iniparib</a:t>
            </a:r>
            <a:r>
              <a:rPr lang="en-GB" dirty="0"/>
              <a:t> to GC did not improve ORR in this population of patients with NSCLC</a:t>
            </a:r>
          </a:p>
          <a:p>
            <a:r>
              <a:rPr lang="en-GB" dirty="0"/>
              <a:t>Caution should be used when interpreting the preliminary 1.4 month increase in median PFS seen in with GCI </a:t>
            </a:r>
            <a:r>
              <a:rPr lang="en-GB" dirty="0" err="1"/>
              <a:t>vs</a:t>
            </a:r>
            <a:r>
              <a:rPr lang="en-GB" dirty="0"/>
              <a:t> GC, due to differences between the groups in PS and gender 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Mature PFS and OS data will be available later this year</a:t>
            </a:r>
          </a:p>
          <a:p>
            <a:pPr>
              <a:spcAft>
                <a:spcPts val="1800"/>
              </a:spcAft>
            </a:pPr>
            <a:r>
              <a:rPr lang="en-GB" dirty="0"/>
              <a:t>The toxicity profile of GCI was similar to that observed with GC alone</a:t>
            </a:r>
          </a:p>
          <a:p>
            <a:r>
              <a:rPr lang="en-GB" dirty="0"/>
              <a:t>Biomarker studies are </a:t>
            </a:r>
            <a:r>
              <a:rPr lang="en-GB" dirty="0" err="1"/>
              <a:t>ongoing</a:t>
            </a:r>
            <a:r>
              <a:rPr lang="en-GB" dirty="0"/>
              <a:t> to potentially define a subgroup of patients that may benefit form </a:t>
            </a:r>
            <a:r>
              <a:rPr lang="en-GB" dirty="0" err="1"/>
              <a:t>iniparib</a:t>
            </a:r>
            <a:r>
              <a:rPr lang="en-GB" dirty="0"/>
              <a:t> treatment</a:t>
            </a:r>
          </a:p>
          <a:p>
            <a:endParaRPr lang="en-GB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647602" y="6436244"/>
            <a:ext cx="4352544" cy="287748"/>
          </a:xfrm>
          <a:prstGeom prst="rect">
            <a:avLst/>
          </a:prstGeom>
        </p:spPr>
        <p:txBody>
          <a:bodyPr/>
          <a:lstStyle/>
          <a:p>
            <a:pPr marL="250825" marR="0" lvl="0" indent="-2508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Besse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J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6: 2011 (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O43.04)</a:t>
            </a:r>
          </a:p>
        </p:txBody>
      </p:sp>
    </p:spTree>
    <p:extLst>
      <p:ext uri="{BB962C8B-B14F-4D97-AF65-F5344CB8AC3E}">
        <p14:creationId xmlns:p14="http://schemas.microsoft.com/office/powerpoint/2010/main" val="39049509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#O43.06: </a:t>
            </a:r>
            <a:r>
              <a:rPr lang="en-GB" sz="1900" dirty="0" err="1"/>
              <a:t>Aflibercept</a:t>
            </a:r>
            <a:r>
              <a:rPr lang="en-GB" sz="1900" dirty="0"/>
              <a:t> in combination with </a:t>
            </a:r>
            <a:r>
              <a:rPr lang="en-GB" sz="1900" dirty="0" err="1"/>
              <a:t>docetaxel</a:t>
            </a:r>
            <a:r>
              <a:rPr lang="en-GB" sz="1900" dirty="0"/>
              <a:t> for second-line treatment of locally advanced or metastatic non-small-cell lung cancer (NSCLC): Final results of a multinational placebo-controlled phase III trial (EFC10261-VITAL) - S </a:t>
            </a:r>
            <a:r>
              <a:rPr lang="en-GB" sz="1900" dirty="0" err="1"/>
              <a:t>Novello</a:t>
            </a:r>
            <a:endParaRPr lang="en-GB" sz="19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228600" y="1227032"/>
            <a:ext cx="8686800" cy="1193800"/>
          </a:xfrm>
        </p:spPr>
        <p:txBody>
          <a:bodyPr/>
          <a:lstStyle/>
          <a:p>
            <a:r>
              <a:rPr lang="en-GB" sz="1400" dirty="0"/>
              <a:t>Study objectives</a:t>
            </a:r>
          </a:p>
          <a:p>
            <a:pPr lvl="1"/>
            <a:r>
              <a:rPr lang="en-GB" sz="1400" dirty="0"/>
              <a:t>To evaluate the efficacy of </a:t>
            </a:r>
            <a:r>
              <a:rPr lang="en-GB" sz="1400" dirty="0" err="1"/>
              <a:t>aflibercept</a:t>
            </a:r>
            <a:r>
              <a:rPr lang="en-GB" sz="1400" dirty="0"/>
              <a:t> + docetaxel for the 2nd-line treatment of patients with locally advanced or metastatic NSCLC</a:t>
            </a:r>
          </a:p>
          <a:p>
            <a:r>
              <a:rPr lang="en-GB" sz="1400" dirty="0"/>
              <a:t>Primary endpoint: OS; secondary endpoints: PFS, ORR, </a:t>
            </a:r>
            <a:r>
              <a:rPr lang="en-GB" sz="1400" dirty="0" err="1"/>
              <a:t>QoL</a:t>
            </a:r>
            <a:r>
              <a:rPr lang="en-GB" sz="1400" dirty="0"/>
              <a:t>, safety, PK (immunogenicity of </a:t>
            </a:r>
            <a:r>
              <a:rPr lang="en-GB" sz="1400" dirty="0" err="1"/>
              <a:t>aflibercept</a:t>
            </a:r>
            <a:r>
              <a:rPr lang="en-GB" sz="1400" dirty="0"/>
              <a:t>)</a:t>
            </a:r>
          </a:p>
          <a:p>
            <a:pPr lvl="1"/>
            <a:endParaRPr lang="en-GB" sz="1400" dirty="0"/>
          </a:p>
          <a:p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136782" y="6140443"/>
            <a:ext cx="8784976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100"/>
              </a:spcBef>
              <a:defRPr/>
            </a:pPr>
            <a:r>
              <a:rPr lang="en-GB" sz="1400" dirty="0"/>
              <a:t>90% power to detect a 22% reduction in death in the </a:t>
            </a:r>
            <a:r>
              <a:rPr lang="en-GB" sz="1400" dirty="0" err="1"/>
              <a:t>aflibercept</a:t>
            </a:r>
            <a:r>
              <a:rPr lang="en-GB" sz="1400" dirty="0"/>
              <a:t> arm after 687 events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6692" y="64399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Novello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O43.06)</a:t>
            </a:r>
          </a:p>
        </p:txBody>
      </p:sp>
      <p:sp>
        <p:nvSpPr>
          <p:cNvPr id="14" name="Subtitle 6"/>
          <p:cNvSpPr txBox="1">
            <a:spLocks/>
          </p:cNvSpPr>
          <p:nvPr/>
        </p:nvSpPr>
        <p:spPr bwMode="auto">
          <a:xfrm>
            <a:off x="228600" y="4962512"/>
            <a:ext cx="2286000" cy="83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Stratification factors:</a:t>
            </a:r>
          </a:p>
          <a:p>
            <a:r>
              <a:rPr lang="en-GB" sz="1400" dirty="0"/>
              <a:t>Prior </a:t>
            </a:r>
            <a:r>
              <a:rPr lang="en-GB" sz="1400" dirty="0" err="1"/>
              <a:t>bevacizumab</a:t>
            </a:r>
            <a:r>
              <a:rPr lang="en-GB" sz="1400" dirty="0"/>
              <a:t> use</a:t>
            </a:r>
          </a:p>
          <a:p>
            <a:r>
              <a:rPr lang="en-GB" sz="1400" dirty="0"/>
              <a:t>ECOG PS 0 </a:t>
            </a:r>
            <a:r>
              <a:rPr lang="en-GB" sz="1400" dirty="0" err="1"/>
              <a:t>vs</a:t>
            </a:r>
            <a:r>
              <a:rPr lang="en-GB" sz="1400" dirty="0"/>
              <a:t> 1 </a:t>
            </a:r>
            <a:r>
              <a:rPr lang="en-GB" sz="1400" dirty="0" err="1"/>
              <a:t>vs</a:t>
            </a:r>
            <a:r>
              <a:rPr lang="en-GB" sz="1400" dirty="0"/>
              <a:t>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6782" y="5817241"/>
            <a:ext cx="5734179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100"/>
              </a:spcBef>
              <a:defRPr/>
            </a:pPr>
            <a:r>
              <a:rPr lang="en-GB" sz="1400" dirty="0"/>
              <a:t>Tumour assessments planned every 6 weeks until PD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2810" y="5260650"/>
            <a:ext cx="327159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100"/>
              </a:spcBef>
              <a:defRPr/>
            </a:pPr>
            <a:r>
              <a:rPr lang="en-GB" sz="1400" dirty="0"/>
              <a:t>Study cut-off date for final primary </a:t>
            </a:r>
            <a:br>
              <a:rPr lang="en-GB" sz="1400" dirty="0"/>
            </a:br>
            <a:r>
              <a:rPr lang="en-GB" sz="1400" dirty="0"/>
              <a:t>analysis of OS: 26 Jan 11 </a:t>
            </a:r>
          </a:p>
        </p:txBody>
      </p:sp>
      <p:sp>
        <p:nvSpPr>
          <p:cNvPr id="17" name="Subtitle 6"/>
          <p:cNvSpPr txBox="1">
            <a:spLocks/>
          </p:cNvSpPr>
          <p:nvPr/>
        </p:nvSpPr>
        <p:spPr bwMode="auto">
          <a:xfrm>
            <a:off x="228600" y="2593648"/>
            <a:ext cx="3591369" cy="2380716"/>
          </a:xfrm>
          <a:prstGeom prst="roundRect">
            <a:avLst>
              <a:gd name="adj" fmla="val 553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1500" dirty="0"/>
              <a:t>NSCLC stage IIIB–IV</a:t>
            </a:r>
          </a:p>
          <a:p>
            <a:pPr>
              <a:buClr>
                <a:schemeClr val="tx1"/>
              </a:buClr>
            </a:pPr>
            <a:r>
              <a:rPr lang="en-GB" sz="1500" dirty="0"/>
              <a:t>Histologically proven non-</a:t>
            </a:r>
            <a:r>
              <a:rPr lang="en-GB" sz="1500" dirty="0" err="1"/>
              <a:t>squamous</a:t>
            </a:r>
            <a:endParaRPr lang="en-GB" sz="1500" dirty="0"/>
          </a:p>
          <a:p>
            <a:pPr>
              <a:buClr>
                <a:schemeClr val="tx1"/>
              </a:buClr>
            </a:pPr>
            <a:r>
              <a:rPr lang="en-GB" sz="1500" dirty="0"/>
              <a:t>No brain metastases</a:t>
            </a:r>
          </a:p>
          <a:p>
            <a:pPr>
              <a:buClr>
                <a:schemeClr val="tx1"/>
              </a:buClr>
            </a:pPr>
            <a:r>
              <a:rPr lang="en-GB" sz="1500" dirty="0"/>
              <a:t>One prior chemotherapy</a:t>
            </a:r>
          </a:p>
          <a:p>
            <a:pPr>
              <a:buClr>
                <a:schemeClr val="tx1"/>
              </a:buClr>
            </a:pPr>
            <a:r>
              <a:rPr lang="en-GB" sz="1500" dirty="0"/>
              <a:t>Age ≥18 yrs</a:t>
            </a:r>
          </a:p>
          <a:p>
            <a:pPr>
              <a:buClr>
                <a:schemeClr val="tx1"/>
              </a:buClr>
            </a:pPr>
            <a:r>
              <a:rPr lang="en-GB" sz="1500" dirty="0"/>
              <a:t>ECOG PS 0,1 or 2</a:t>
            </a:r>
          </a:p>
          <a:p>
            <a:pPr>
              <a:buClr>
                <a:schemeClr val="tx1"/>
              </a:buClr>
            </a:pPr>
            <a:r>
              <a:rPr lang="en-GB" sz="1500" dirty="0"/>
              <a:t>Adequate haematological and biochemical parameters</a:t>
            </a:r>
          </a:p>
        </p:txBody>
      </p:sp>
      <p:sp>
        <p:nvSpPr>
          <p:cNvPr id="19" name="Subtitle 6"/>
          <p:cNvSpPr txBox="1">
            <a:spLocks/>
          </p:cNvSpPr>
          <p:nvPr/>
        </p:nvSpPr>
        <p:spPr bwMode="auto">
          <a:xfrm>
            <a:off x="5350378" y="2353654"/>
            <a:ext cx="3101414" cy="1146562"/>
          </a:xfrm>
          <a:prstGeom prst="roundRect">
            <a:avLst>
              <a:gd name="adj" fmla="val 9188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Aflibercept</a:t>
            </a: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6 mg/kg IV over 1 hr, D1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Docetaxel 75 mg m</a:t>
            </a:r>
            <a:r>
              <a:rPr lang="en-GB" sz="1400" baseline="30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IV on D1</a:t>
            </a:r>
          </a:p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q3w</a:t>
            </a:r>
          </a:p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456 patients</a:t>
            </a:r>
          </a:p>
        </p:txBody>
      </p:sp>
      <p:sp>
        <p:nvSpPr>
          <p:cNvPr id="20" name="Subtitle 6"/>
          <p:cNvSpPr txBox="1">
            <a:spLocks/>
          </p:cNvSpPr>
          <p:nvPr/>
        </p:nvSpPr>
        <p:spPr bwMode="auto">
          <a:xfrm>
            <a:off x="5350378" y="4067796"/>
            <a:ext cx="3101414" cy="1146562"/>
          </a:xfrm>
          <a:prstGeom prst="roundRect">
            <a:avLst>
              <a:gd name="adj" fmla="val 9913"/>
            </a:avLst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/>
              <a:t>Placebo 6 mg/kg IV on D1</a:t>
            </a:r>
            <a:br>
              <a:rPr lang="en-GB" sz="1400" dirty="0"/>
            </a:br>
            <a:r>
              <a:rPr lang="en-GB" sz="1400" dirty="0" err="1"/>
              <a:t>Docetaxel</a:t>
            </a:r>
            <a:r>
              <a:rPr lang="en-GB" sz="1400" dirty="0"/>
              <a:t> 75 mg m</a:t>
            </a:r>
            <a:r>
              <a:rPr lang="en-GB" sz="1400" baseline="30000" dirty="0"/>
              <a:t>2</a:t>
            </a:r>
            <a:r>
              <a:rPr lang="en-GB" sz="1400" dirty="0"/>
              <a:t> IV on D1</a:t>
            </a:r>
          </a:p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/>
              <a:t>q3w</a:t>
            </a:r>
          </a:p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/>
              <a:t>457 patients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96814" y="2943314"/>
            <a:ext cx="95356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96814" y="4624698"/>
            <a:ext cx="95356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62810" y="3489383"/>
            <a:ext cx="327159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100"/>
              </a:spcBef>
              <a:defRPr/>
            </a:pPr>
            <a:r>
              <a:rPr lang="en-GB" sz="1400" dirty="0"/>
              <a:t>Treatment until PD, consent withdrawn or unacceptable toxicity</a:t>
            </a:r>
          </a:p>
        </p:txBody>
      </p:sp>
      <p:cxnSp>
        <p:nvCxnSpPr>
          <p:cNvPr id="25" name="Straight Arrow Connector 24"/>
          <p:cNvCxnSpPr>
            <a:stCxn id="17" idx="3"/>
            <a:endCxn id="18" idx="1"/>
          </p:cNvCxnSpPr>
          <p:nvPr/>
        </p:nvCxnSpPr>
        <p:spPr>
          <a:xfrm>
            <a:off x="3819969" y="3784006"/>
            <a:ext cx="57185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6"/>
          <p:cNvSpPr txBox="1">
            <a:spLocks/>
          </p:cNvSpPr>
          <p:nvPr/>
        </p:nvSpPr>
        <p:spPr bwMode="auto">
          <a:xfrm>
            <a:off x="4391824" y="2353654"/>
            <a:ext cx="290560" cy="2860704"/>
          </a:xfrm>
          <a:prstGeom prst="roundRect">
            <a:avLst>
              <a:gd name="adj" fmla="val 14362"/>
            </a:avLst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chemeClr val="bg1">
                  <a:lumMod val="90000"/>
                  <a:lumOff val="10000"/>
                </a:schemeClr>
              </a:buClr>
              <a:buNone/>
            </a:pP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R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N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D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M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Z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</a:t>
            </a:r>
            <a:b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06184" y="3615987"/>
            <a:ext cx="612476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ts val="100"/>
              </a:spcBef>
              <a:defRPr/>
            </a:pPr>
            <a:r>
              <a:rPr lang="en-GB" sz="1400" dirty="0"/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642651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" name="Object 2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74380"/>
              </p:ext>
            </p:extLst>
          </p:nvPr>
        </p:nvGraphicFramePr>
        <p:xfrm>
          <a:off x="4524375" y="1982179"/>
          <a:ext cx="4202640" cy="303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CorelDRAW" r:id="rId3" imgW="4202640" imgH="3034080" progId="">
                  <p:embed/>
                </p:oleObj>
              </mc:Choice>
              <mc:Fallback>
                <p:oleObj name="CorelDRAW" r:id="rId3" imgW="4202640" imgH="3034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1982179"/>
                        <a:ext cx="4202640" cy="3034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228600" y="1320800"/>
            <a:ext cx="3657600" cy="5088546"/>
          </a:xfrm>
        </p:spPr>
        <p:txBody>
          <a:bodyPr/>
          <a:lstStyle/>
          <a:p>
            <a:pPr marL="171450" indent="-171450">
              <a:spcAft>
                <a:spcPts val="300"/>
              </a:spcAft>
            </a:pPr>
            <a:r>
              <a:rPr lang="en-GB" sz="1400" dirty="0"/>
              <a:t>913 patients were randomized</a:t>
            </a:r>
          </a:p>
          <a:p>
            <a:pPr marL="171450" indent="-171450">
              <a:spcAft>
                <a:spcPts val="300"/>
              </a:spcAft>
            </a:pPr>
            <a:r>
              <a:rPr lang="en-GB" sz="1400" dirty="0"/>
              <a:t>Dose intensity was &gt;90% for all treatments</a:t>
            </a:r>
          </a:p>
          <a:p>
            <a:pPr marL="171450" indent="-171450">
              <a:spcAft>
                <a:spcPts val="300"/>
              </a:spcAft>
            </a:pPr>
            <a:r>
              <a:rPr lang="en-GB" sz="1400" dirty="0"/>
              <a:t>At data cut-off, median follow-up: 23 months (95% had progressed and 75.2% had died)</a:t>
            </a:r>
          </a:p>
          <a:p>
            <a:pPr marL="171450" indent="-171450">
              <a:spcAft>
                <a:spcPts val="300"/>
              </a:spcAft>
            </a:pPr>
            <a:r>
              <a:rPr lang="en-GB" sz="1400" dirty="0"/>
              <a:t>No difference in OS (primary endpoint)</a:t>
            </a:r>
          </a:p>
          <a:p>
            <a:pPr marL="171450" indent="-171450"/>
            <a:r>
              <a:rPr lang="en-GB" sz="1400" dirty="0"/>
              <a:t>PFS and ORR favoured </a:t>
            </a:r>
            <a:r>
              <a:rPr lang="en-GB" sz="1400" dirty="0" err="1"/>
              <a:t>aflibercept</a:t>
            </a:r>
            <a:r>
              <a:rPr lang="en-GB" sz="1400" dirty="0"/>
              <a:t> treatment</a:t>
            </a:r>
          </a:p>
          <a:p>
            <a:pPr marL="419100" lvl="1" indent="-239713"/>
            <a:r>
              <a:rPr lang="en-GB" sz="1400" dirty="0"/>
              <a:t>PFS: 5.19 </a:t>
            </a:r>
            <a:r>
              <a:rPr lang="en-GB" sz="1400" dirty="0" err="1"/>
              <a:t>vs</a:t>
            </a:r>
            <a:r>
              <a:rPr lang="en-GB" sz="1400" dirty="0"/>
              <a:t> 4.11 months, HR 0.819, 95% CI 0.716-0.937; p=0.0035</a:t>
            </a:r>
          </a:p>
          <a:p>
            <a:pPr marL="419100" lvl="1" indent="-239713">
              <a:spcAft>
                <a:spcPts val="300"/>
              </a:spcAft>
            </a:pPr>
            <a:r>
              <a:rPr lang="en-GB" sz="1400" dirty="0"/>
              <a:t>ORR: 23.3% </a:t>
            </a:r>
            <a:r>
              <a:rPr lang="en-GB" sz="1400" dirty="0" err="1"/>
              <a:t>vs</a:t>
            </a:r>
            <a:r>
              <a:rPr lang="en-GB" sz="1400" dirty="0"/>
              <a:t> 8.9%; p&lt;0.0001</a:t>
            </a:r>
          </a:p>
          <a:p>
            <a:pPr marL="171450" indent="-171450"/>
            <a:r>
              <a:rPr lang="en-GB" sz="1400" dirty="0"/>
              <a:t>AEs with &gt;10% higher incidence in the </a:t>
            </a:r>
            <a:r>
              <a:rPr lang="en-GB" sz="1400" dirty="0" err="1"/>
              <a:t>aflibercept</a:t>
            </a:r>
            <a:r>
              <a:rPr lang="en-GB" sz="1400" dirty="0"/>
              <a:t> group: </a:t>
            </a:r>
          </a:p>
          <a:p>
            <a:pPr marL="419100" lvl="1" indent="-239713">
              <a:spcAft>
                <a:spcPts val="300"/>
              </a:spcAft>
            </a:pPr>
            <a:r>
              <a:rPr lang="en-GB" sz="1400" dirty="0" err="1"/>
              <a:t>Stomatitis</a:t>
            </a:r>
            <a:r>
              <a:rPr lang="en-GB" sz="1400" dirty="0"/>
              <a:t>, weight decrease, hypertension, epistaxis and dysphonia</a:t>
            </a:r>
          </a:p>
          <a:p>
            <a:pPr marL="171450" indent="-171450"/>
            <a:r>
              <a:rPr lang="en-GB" sz="1400" dirty="0"/>
              <a:t>Deaths during study treatment: </a:t>
            </a:r>
          </a:p>
          <a:p>
            <a:pPr marL="419100" lvl="1" indent="-239713">
              <a:spcAft>
                <a:spcPts val="300"/>
              </a:spcAft>
            </a:pPr>
            <a:r>
              <a:rPr lang="en-GB" sz="1400" dirty="0"/>
              <a:t>14.6 (</a:t>
            </a:r>
            <a:r>
              <a:rPr lang="en-GB" sz="1400" dirty="0" err="1"/>
              <a:t>afliebrcept</a:t>
            </a:r>
            <a:r>
              <a:rPr lang="en-GB" sz="1400" dirty="0"/>
              <a:t>) </a:t>
            </a:r>
            <a:r>
              <a:rPr lang="en-GB" sz="1400" dirty="0" err="1"/>
              <a:t>vs</a:t>
            </a:r>
            <a:r>
              <a:rPr lang="en-GB" sz="1400" dirty="0"/>
              <a:t> 6.8% </a:t>
            </a:r>
          </a:p>
          <a:p>
            <a:pPr marL="171450" indent="-171450"/>
            <a:r>
              <a:rPr lang="en-GB" sz="1400" dirty="0"/>
              <a:t>Treatment-related deaths: </a:t>
            </a:r>
          </a:p>
          <a:p>
            <a:pPr marL="419100" lvl="1" indent="-239713"/>
            <a:r>
              <a:rPr lang="en-GB" sz="1400" dirty="0"/>
              <a:t>3.5 (</a:t>
            </a:r>
            <a:r>
              <a:rPr lang="en-GB" sz="1400" dirty="0" err="1"/>
              <a:t>aflibercept</a:t>
            </a:r>
            <a:r>
              <a:rPr lang="en-GB" sz="1400" dirty="0"/>
              <a:t>) </a:t>
            </a:r>
            <a:r>
              <a:rPr lang="en-GB" sz="1400" dirty="0" err="1"/>
              <a:t>vs</a:t>
            </a:r>
            <a:r>
              <a:rPr lang="en-GB" sz="1400" dirty="0"/>
              <a:t> 2.0%</a:t>
            </a:r>
          </a:p>
          <a:p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252" y="1371600"/>
            <a:ext cx="184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OS (ITT population)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6692" y="64399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Novello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O43.06)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003859" y="3330814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Kaplan Meier estimates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5961" y="1862984"/>
            <a:ext cx="4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5960" y="215139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5960" y="24398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5960" y="27282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5960" y="301661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5960" y="330502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5960" y="35934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5960" y="388184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5960" y="41702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5960" y="44586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0.1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05040" y="47470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8065" y="4959350"/>
            <a:ext cx="462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7650" algn="ctr"/>
                <a:tab pos="558800" algn="ctr"/>
                <a:tab pos="876300" algn="ctr"/>
                <a:tab pos="1187450" algn="ctr"/>
                <a:tab pos="1504950" algn="ctr"/>
                <a:tab pos="1809750" algn="ctr"/>
                <a:tab pos="2127250" algn="ctr"/>
                <a:tab pos="2438400" algn="ctr"/>
                <a:tab pos="2749550" algn="ctr"/>
                <a:tab pos="3060700" algn="ctr"/>
                <a:tab pos="3378200" algn="ctr"/>
                <a:tab pos="3683000" algn="ctr"/>
                <a:tab pos="3994150" algn="ctr"/>
                <a:tab pos="4311650" algn="ctr"/>
              </a:tabLst>
            </a:pPr>
            <a:r>
              <a:rPr lang="en-GB" sz="1400" dirty="0"/>
              <a:t>	0	3	6	9	12	15	18	21	24	27	30	33	36	39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6393" y="5207000"/>
            <a:ext cx="13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Time (months)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67933" y="5349925"/>
            <a:ext cx="544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6800" algn="ctr"/>
                <a:tab pos="1377950" algn="ctr"/>
                <a:tab pos="1689100" algn="ctr"/>
                <a:tab pos="2006600" algn="ctr"/>
                <a:tab pos="2324100" algn="ctr"/>
                <a:tab pos="2635250" algn="ctr"/>
                <a:tab pos="2940050" algn="ctr"/>
                <a:tab pos="3251200" algn="ctr"/>
                <a:tab pos="3568700" algn="ctr"/>
                <a:tab pos="3879850" algn="ctr"/>
                <a:tab pos="4191000" algn="ctr"/>
                <a:tab pos="4502150" algn="ctr"/>
                <a:tab pos="4819650" algn="ctr"/>
                <a:tab pos="5130800" algn="ctr"/>
              </a:tabLst>
            </a:pPr>
            <a:r>
              <a:rPr lang="en-GB" sz="1200" dirty="0"/>
              <a:t>Number at risk</a:t>
            </a:r>
            <a:br>
              <a:rPr lang="en-GB" sz="1200" dirty="0"/>
            </a:br>
            <a:r>
              <a:rPr lang="en-GB" sz="1200" dirty="0"/>
              <a:t>Placebo	457	404	321	252	197		97		35</a:t>
            </a:r>
          </a:p>
          <a:p>
            <a:pPr>
              <a:tabLst>
                <a:tab pos="1066800" algn="ctr"/>
                <a:tab pos="1377950" algn="ctr"/>
                <a:tab pos="1689100" algn="ctr"/>
                <a:tab pos="2006600" algn="ctr"/>
                <a:tab pos="2324100" algn="ctr"/>
                <a:tab pos="2635250" algn="ctr"/>
                <a:tab pos="2940050" algn="ctr"/>
                <a:tab pos="3251200" algn="ctr"/>
                <a:tab pos="3568700" algn="ctr"/>
                <a:tab pos="3879850" algn="ctr"/>
                <a:tab pos="4191000" algn="ctr"/>
                <a:tab pos="4502150" algn="ctr"/>
                <a:tab pos="4819650" algn="ctr"/>
                <a:tab pos="5130800" algn="ctr"/>
              </a:tabLst>
            </a:pPr>
            <a:r>
              <a:rPr lang="en-GB" sz="1200" dirty="0" err="1"/>
              <a:t>Aflibercept</a:t>
            </a:r>
            <a:r>
              <a:rPr lang="en-GB" sz="1200" dirty="0"/>
              <a:t>	456	375	310	252	194		97		41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1510" y="1985437"/>
            <a:ext cx="295465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400" dirty="0"/>
              <a:t>Stratified HR 1.01 </a:t>
            </a:r>
            <a:br>
              <a:rPr lang="en-GB" sz="1400" dirty="0"/>
            </a:br>
            <a:r>
              <a:rPr lang="en-GB" sz="1400" dirty="0"/>
              <a:t>(95.1% CI 0.868–1.174), p=0.8985</a:t>
            </a:r>
          </a:p>
          <a:p>
            <a:pPr>
              <a:spcAft>
                <a:spcPts val="200"/>
              </a:spcAft>
            </a:pPr>
            <a:r>
              <a:rPr lang="en-GB" sz="1400" dirty="0"/>
              <a:t>Median OS:</a:t>
            </a:r>
          </a:p>
          <a:p>
            <a:pPr>
              <a:spcAft>
                <a:spcPts val="200"/>
              </a:spcAft>
            </a:pPr>
            <a:r>
              <a:rPr lang="en-GB" sz="1400" dirty="0"/>
              <a:t>Placebo + docetaxel = 10.41 mo</a:t>
            </a:r>
          </a:p>
          <a:p>
            <a:pPr>
              <a:spcAft>
                <a:spcPts val="200"/>
              </a:spcAft>
            </a:pPr>
            <a:r>
              <a:rPr lang="en-GB" sz="1400" dirty="0" err="1"/>
              <a:t>Aflibercept</a:t>
            </a:r>
            <a:r>
              <a:rPr lang="en-GB" sz="1400" dirty="0"/>
              <a:t> + docetaxel = 10.05 mo</a:t>
            </a:r>
          </a:p>
        </p:txBody>
      </p:sp>
      <p:cxnSp>
        <p:nvCxnSpPr>
          <p:cNvPr id="2051" name="Straight Connector 2050"/>
          <p:cNvCxnSpPr/>
          <p:nvPr/>
        </p:nvCxnSpPr>
        <p:spPr>
          <a:xfrm>
            <a:off x="5679687" y="2847062"/>
            <a:ext cx="31992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79687" y="3097469"/>
            <a:ext cx="31992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22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200" dirty="0"/>
              <a:t>The study did not meet its primary endpoint </a:t>
            </a:r>
          </a:p>
          <a:p>
            <a:pPr lvl="1">
              <a:spcAft>
                <a:spcPts val="1800"/>
              </a:spcAft>
              <a:defRPr/>
            </a:pPr>
            <a:r>
              <a:rPr lang="en-GB" sz="2200" dirty="0"/>
              <a:t>The addition of </a:t>
            </a:r>
            <a:r>
              <a:rPr lang="en-GB" sz="2200" dirty="0" err="1"/>
              <a:t>aflibercept</a:t>
            </a:r>
            <a:r>
              <a:rPr lang="en-GB" sz="2200" dirty="0"/>
              <a:t> to docetaxel as 2nd-line therapy failed to improve OS in patients with locally advanced or metastatic non-squamous NSCLC</a:t>
            </a:r>
          </a:p>
          <a:p>
            <a:pPr>
              <a:spcAft>
                <a:spcPts val="1800"/>
              </a:spcAft>
              <a:defRPr/>
            </a:pPr>
            <a:r>
              <a:rPr lang="en-GB" sz="2200" dirty="0"/>
              <a:t>The combination of </a:t>
            </a:r>
            <a:r>
              <a:rPr lang="en-GB" sz="2200" dirty="0" err="1"/>
              <a:t>aflibercept</a:t>
            </a:r>
            <a:r>
              <a:rPr lang="en-GB" sz="2200" dirty="0"/>
              <a:t> and docetaxel demonstrated a significant improvement in PFS and ORR compared with docetaxel alone</a:t>
            </a:r>
          </a:p>
          <a:p>
            <a:pPr>
              <a:defRPr/>
            </a:pPr>
            <a:r>
              <a:rPr lang="en-GB" sz="2200" dirty="0"/>
              <a:t>The types and frequencies </a:t>
            </a:r>
            <a:r>
              <a:rPr lang="en-GB" sz="2200"/>
              <a:t>of AEs </a:t>
            </a:r>
            <a:r>
              <a:rPr lang="en-GB" sz="2200" dirty="0"/>
              <a:t>reported in the </a:t>
            </a:r>
            <a:r>
              <a:rPr lang="en-GB" sz="2200" dirty="0" err="1"/>
              <a:t>aflibercept</a:t>
            </a:r>
            <a:r>
              <a:rPr lang="en-GB" sz="2200" dirty="0"/>
              <a:t> treatment arm were consistent with those reported in previous studies with anti-VEGF agents</a:t>
            </a:r>
          </a:p>
          <a:p>
            <a:endParaRPr lang="en-GB" sz="2200" dirty="0"/>
          </a:p>
        </p:txBody>
      </p:sp>
      <p:sp>
        <p:nvSpPr>
          <p:cNvPr id="10" name="Rectangle 9"/>
          <p:cNvSpPr/>
          <p:nvPr/>
        </p:nvSpPr>
        <p:spPr>
          <a:xfrm>
            <a:off x="4436692" y="64399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Novello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O43.06)</a:t>
            </a:r>
          </a:p>
        </p:txBody>
      </p:sp>
    </p:spTree>
    <p:extLst>
      <p:ext uri="{BB962C8B-B14F-4D97-AF65-F5344CB8AC3E}">
        <p14:creationId xmlns:p14="http://schemas.microsoft.com/office/powerpoint/2010/main" val="13316314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METASTATIC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r>
              <a:rPr lang="en-GB"/>
              <a:t>Supportive care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pPr eaLnBrk="1" hangingPunct="1"/>
            <a:r>
              <a:rPr lang="en-GB"/>
              <a:t>#O01.01: Overall survival improvement in patients with lung cancer treated with denosumab versus zoledronic acid: Results from a randomized phase 3 study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pPr eaLnBrk="1" hangingPunct="1"/>
            <a:r>
              <a:rPr lang="en-GB"/>
              <a:t>G Scagliotti et al</a:t>
            </a:r>
          </a:p>
          <a:p>
            <a:pPr eaLnBrk="1" hangingPunct="1"/>
            <a:r>
              <a:rPr lang="en-GB" i="1"/>
              <a:t>University of Turino, Italy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Study design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946150"/>
          </a:xfrm>
        </p:spPr>
        <p:txBody>
          <a:bodyPr/>
          <a:lstStyle/>
          <a:p>
            <a:pPr eaLnBrk="1" hangingPunct="1"/>
            <a:r>
              <a:rPr lang="en-GB" sz="1400"/>
              <a:t>A randomized, double blind, active controlled, Phase III study of denosumab vs zoledronic acid in patients with solid tumours</a:t>
            </a:r>
          </a:p>
          <a:p>
            <a:pPr lvl="1" eaLnBrk="1" hangingPunct="1"/>
            <a:r>
              <a:rPr lang="en-GB" sz="1400"/>
              <a:t>Post hoc analysis of OS in patients with lung cancer (NSCLC or SCLC) and bone metastases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28600" y="2335213"/>
            <a:ext cx="2895600" cy="1616075"/>
          </a:xfrm>
          <a:prstGeom prst="roundRect">
            <a:avLst>
              <a:gd name="adj" fmla="val 6535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45720" anchor="ctr"/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400" dirty="0"/>
              <a:t>Key inclusion</a:t>
            </a:r>
          </a:p>
          <a:p>
            <a:pPr>
              <a:defRPr/>
            </a:pPr>
            <a:r>
              <a:rPr lang="en-GB" sz="1400" dirty="0"/>
              <a:t>Adults with lung cancer </a:t>
            </a:r>
            <a:br>
              <a:rPr lang="en-GB" sz="1400" dirty="0"/>
            </a:br>
            <a:r>
              <a:rPr lang="en-GB" sz="1400" dirty="0"/>
              <a:t>and bone metastases</a:t>
            </a:r>
          </a:p>
          <a:p>
            <a:pPr marL="0" indent="0">
              <a:buFontTx/>
              <a:buNone/>
              <a:defRPr/>
            </a:pPr>
            <a:r>
              <a:rPr lang="en-GB" sz="1400" dirty="0"/>
              <a:t>Key exclusion</a:t>
            </a:r>
          </a:p>
          <a:p>
            <a:pPr>
              <a:defRPr/>
            </a:pPr>
            <a:r>
              <a:rPr lang="en-GB" sz="1400" dirty="0"/>
              <a:t>Current or prior intravenous </a:t>
            </a:r>
            <a:br>
              <a:rPr lang="en-GB" sz="1400" dirty="0"/>
            </a:br>
            <a:r>
              <a:rPr lang="en-GB" sz="1400" dirty="0"/>
              <a:t>bisphosphonate administration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24200" y="3148013"/>
            <a:ext cx="544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37" name="Group 1027"/>
          <p:cNvGrpSpPr>
            <a:grpSpLocks/>
          </p:cNvGrpSpPr>
          <p:nvPr/>
        </p:nvGrpSpPr>
        <p:grpSpPr bwMode="auto">
          <a:xfrm>
            <a:off x="3667125" y="2584450"/>
            <a:ext cx="5248275" cy="563563"/>
            <a:chOff x="4026696" y="2747962"/>
            <a:chExt cx="4895847" cy="56388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322875" y="2757492"/>
              <a:ext cx="45996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V="1">
              <a:off x="4026696" y="2747962"/>
              <a:ext cx="305065" cy="563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8" name="Group 36"/>
          <p:cNvGrpSpPr>
            <a:grpSpLocks/>
          </p:cNvGrpSpPr>
          <p:nvPr/>
        </p:nvGrpSpPr>
        <p:grpSpPr bwMode="auto">
          <a:xfrm flipV="1">
            <a:off x="3667125" y="3148013"/>
            <a:ext cx="5248275" cy="566737"/>
            <a:chOff x="4026696" y="2747962"/>
            <a:chExt cx="4895847" cy="56388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22875" y="2757439"/>
              <a:ext cx="45996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026696" y="2747962"/>
              <a:ext cx="305065" cy="563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9" name="TextBox 1028"/>
          <p:cNvSpPr txBox="1">
            <a:spLocks noChangeArrowheads="1"/>
          </p:cNvSpPr>
          <p:nvPr/>
        </p:nvSpPr>
        <p:spPr bwMode="auto">
          <a:xfrm>
            <a:off x="3192463" y="2838450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1:1</a:t>
            </a:r>
          </a:p>
        </p:txBody>
      </p:sp>
      <p:sp>
        <p:nvSpPr>
          <p:cNvPr id="44040" name="TextBox 42"/>
          <p:cNvSpPr txBox="1">
            <a:spLocks noChangeArrowheads="1"/>
          </p:cNvSpPr>
          <p:nvPr/>
        </p:nvSpPr>
        <p:spPr bwMode="auto">
          <a:xfrm>
            <a:off x="3990975" y="2266950"/>
            <a:ext cx="4465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Denosumab 120 mg SC </a:t>
            </a:r>
            <a:r>
              <a:rPr lang="en-GB" sz="1400"/>
              <a:t>and placebo IV* q4w (n=411)</a:t>
            </a:r>
          </a:p>
        </p:txBody>
      </p:sp>
      <p:sp>
        <p:nvSpPr>
          <p:cNvPr id="44041" name="TextBox 43"/>
          <p:cNvSpPr txBox="1">
            <a:spLocks noChangeArrowheads="1"/>
          </p:cNvSpPr>
          <p:nvPr/>
        </p:nvSpPr>
        <p:spPr bwMode="auto">
          <a:xfrm>
            <a:off x="3990975" y="3738563"/>
            <a:ext cx="445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Zoledronic acid 4 mg IV and placebo SC q4w (n=400)</a:t>
            </a:r>
          </a:p>
        </p:txBody>
      </p:sp>
      <p:sp>
        <p:nvSpPr>
          <p:cNvPr id="44042" name="TextBox 44"/>
          <p:cNvSpPr txBox="1">
            <a:spLocks noChangeArrowheads="1"/>
          </p:cNvSpPr>
          <p:nvPr/>
        </p:nvSpPr>
        <p:spPr bwMode="auto">
          <a:xfrm>
            <a:off x="3990975" y="2884488"/>
            <a:ext cx="3513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Calcium (500 mg) and Vitamin D (400 IU) </a:t>
            </a:r>
            <a:br>
              <a:rPr lang="en-GB" sz="1400"/>
            </a:br>
            <a:r>
              <a:rPr lang="en-GB" sz="1400"/>
              <a:t>strongly recommended</a:t>
            </a:r>
          </a:p>
        </p:txBody>
      </p:sp>
      <p:graphicFrame>
        <p:nvGraphicFramePr>
          <p:cNvPr id="1032" name="Table 1031"/>
          <p:cNvGraphicFramePr>
            <a:graphicFrameLocks noGrp="1"/>
          </p:cNvGraphicFramePr>
          <p:nvPr/>
        </p:nvGraphicFramePr>
        <p:xfrm>
          <a:off x="228600" y="4156075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Lung cancer type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tx2"/>
                          </a:solidFill>
                        </a:rPr>
                        <a:t>Zoledronic</a:t>
                      </a:r>
                      <a:r>
                        <a:rPr lang="en-GB" sz="1400" b="1" baseline="0" dirty="0">
                          <a:solidFill>
                            <a:schemeClr val="tx2"/>
                          </a:solidFill>
                        </a:rPr>
                        <a:t> acid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tx2"/>
                          </a:solidFill>
                        </a:rPr>
                        <a:t>Denosumab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NSCLC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352 (88)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350 (85)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702 (100)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Adenocarcinoma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211 (60)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189 (54)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400 (57)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Squamous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cell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75 (21)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88 (25)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163 (23)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  Other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66 (19)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73 (21)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139 (20)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SCLC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48 (12)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61 (15)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109 (100)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070" name="Rectangle 1040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Scagliotti et al. J Thorac Oncol 6: 2011 (suppl; abstr O01.01)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75778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3335338" cy="4824413"/>
          </a:xfrm>
        </p:spPr>
        <p:txBody>
          <a:bodyPr/>
          <a:lstStyle/>
          <a:p>
            <a:pPr eaLnBrk="1" hangingPunct="1"/>
            <a:r>
              <a:rPr lang="en-GB" sz="1900"/>
              <a:t>Complete staging should be undertaken with a minimum of three N2 stations (regardless of LN size)</a:t>
            </a:r>
          </a:p>
          <a:p>
            <a:pPr eaLnBrk="1" hangingPunct="1"/>
            <a:r>
              <a:rPr lang="en-GB" sz="1900"/>
              <a:t>EBUS is superior to mediastinoscopy at position 7 (subcarinal)</a:t>
            </a:r>
          </a:p>
          <a:p>
            <a:pPr eaLnBrk="1" hangingPunct="1"/>
            <a:r>
              <a:rPr lang="en-GB" sz="1900"/>
              <a:t>Lymphocytes are diagnostic – must have lymphocytes in EBUS sample</a:t>
            </a:r>
          </a:p>
          <a:p>
            <a:pPr eaLnBrk="1" hangingPunct="1"/>
            <a:r>
              <a:rPr lang="en-GB" sz="1900"/>
              <a:t>New staging guidelines: primary EBUS, secondary mediastinoscopy</a:t>
            </a:r>
          </a:p>
        </p:txBody>
      </p:sp>
      <p:sp>
        <p:nvSpPr>
          <p:cNvPr id="75779" name="Content Placeholder 15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Humer et al. J Thorac Oncol 6: 2011 (suppl; abstr O03.06)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75780" name="Content Placeholder 16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75781" name="TextBox 18"/>
          <p:cNvSpPr txBox="1">
            <a:spLocks noChangeArrowheads="1"/>
          </p:cNvSpPr>
          <p:nvPr/>
        </p:nvSpPr>
        <p:spPr bwMode="auto">
          <a:xfrm>
            <a:off x="4733925" y="1447800"/>
            <a:ext cx="289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Practice Guidelines 2011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7925" y="1989138"/>
            <a:ext cx="2382838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EBUS-TBNA </a:t>
            </a:r>
            <a:br>
              <a:rPr lang="en-GB" sz="1400">
                <a:solidFill>
                  <a:schemeClr val="bg1"/>
                </a:solidFill>
              </a:rPr>
            </a:br>
            <a:r>
              <a:rPr lang="en-GB" sz="1400">
                <a:solidFill>
                  <a:schemeClr val="bg1"/>
                </a:solidFill>
              </a:rPr>
              <a:t>staging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83000" y="3176588"/>
            <a:ext cx="1511300" cy="468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2900" y="3176588"/>
            <a:ext cx="1512888" cy="757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Negative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WITH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lymphocytes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83000" y="4221163"/>
            <a:ext cx="1511300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Multi-modality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therapy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22900" y="4221163"/>
            <a:ext cx="1512888" cy="468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Surgery</a:t>
            </a:r>
          </a:p>
        </p:txBody>
      </p:sp>
      <p:cxnSp>
        <p:nvCxnSpPr>
          <p:cNvPr id="25" name="Straight Arrow Connector 24"/>
          <p:cNvCxnSpPr>
            <a:stCxn id="20" idx="2"/>
            <a:endCxn id="21" idx="0"/>
          </p:cNvCxnSpPr>
          <p:nvPr/>
        </p:nvCxnSpPr>
        <p:spPr>
          <a:xfrm flipH="1">
            <a:off x="4438650" y="2636838"/>
            <a:ext cx="1741488" cy="539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  <a:endCxn id="23" idx="0"/>
          </p:cNvCxnSpPr>
          <p:nvPr/>
        </p:nvCxnSpPr>
        <p:spPr>
          <a:xfrm>
            <a:off x="4438650" y="3644900"/>
            <a:ext cx="0" cy="576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22" idx="0"/>
          </p:cNvCxnSpPr>
          <p:nvPr/>
        </p:nvCxnSpPr>
        <p:spPr>
          <a:xfrm>
            <a:off x="6180138" y="2636838"/>
            <a:ext cx="0" cy="539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2"/>
            <a:endCxn id="24" idx="0"/>
          </p:cNvCxnSpPr>
          <p:nvPr/>
        </p:nvCxnSpPr>
        <p:spPr>
          <a:xfrm flipH="1">
            <a:off x="6180138" y="3933825"/>
            <a:ext cx="0" cy="28733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64388" y="3176588"/>
            <a:ext cx="1511300" cy="757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Negative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WITHOUT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lymphocytes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64388" y="4221163"/>
            <a:ext cx="1511300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err="1">
                <a:solidFill>
                  <a:schemeClr val="bg1"/>
                </a:solidFill>
              </a:rPr>
              <a:t>Mediastinoscopy</a:t>
            </a:r>
            <a:endParaRPr lang="en-GB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Staging</a:t>
            </a:r>
          </a:p>
        </p:txBody>
      </p:sp>
      <p:cxnSp>
        <p:nvCxnSpPr>
          <p:cNvPr id="35" name="Straight Arrow Connector 34"/>
          <p:cNvCxnSpPr>
            <a:stCxn id="20" idx="2"/>
            <a:endCxn id="33" idx="0"/>
          </p:cNvCxnSpPr>
          <p:nvPr/>
        </p:nvCxnSpPr>
        <p:spPr>
          <a:xfrm>
            <a:off x="6180138" y="2636838"/>
            <a:ext cx="1739900" cy="539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2"/>
            <a:endCxn id="34" idx="0"/>
          </p:cNvCxnSpPr>
          <p:nvPr/>
        </p:nvCxnSpPr>
        <p:spPr>
          <a:xfrm>
            <a:off x="7920038" y="3933825"/>
            <a:ext cx="0" cy="28733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632450" y="5092700"/>
            <a:ext cx="1511300" cy="468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32450" y="5805488"/>
            <a:ext cx="1511300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Multi-modality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therapy</a:t>
            </a:r>
          </a:p>
        </p:txBody>
      </p:sp>
      <p:cxnSp>
        <p:nvCxnSpPr>
          <p:cNvPr id="54" name="Straight Arrow Connector 53"/>
          <p:cNvCxnSpPr>
            <a:stCxn id="34" idx="2"/>
            <a:endCxn id="52" idx="0"/>
          </p:cNvCxnSpPr>
          <p:nvPr/>
        </p:nvCxnSpPr>
        <p:spPr>
          <a:xfrm flipH="1">
            <a:off x="6388100" y="4797425"/>
            <a:ext cx="1531938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2"/>
            <a:endCxn id="53" idx="0"/>
          </p:cNvCxnSpPr>
          <p:nvPr/>
        </p:nvCxnSpPr>
        <p:spPr>
          <a:xfrm>
            <a:off x="6388100" y="5561013"/>
            <a:ext cx="0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380288" y="5092700"/>
            <a:ext cx="1512887" cy="468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380288" y="5805488"/>
            <a:ext cx="1512887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Surgery</a:t>
            </a:r>
          </a:p>
        </p:txBody>
      </p:sp>
      <p:cxnSp>
        <p:nvCxnSpPr>
          <p:cNvPr id="63" name="Straight Arrow Connector 62"/>
          <p:cNvCxnSpPr>
            <a:stCxn id="34" idx="2"/>
          </p:cNvCxnSpPr>
          <p:nvPr/>
        </p:nvCxnSpPr>
        <p:spPr>
          <a:xfrm>
            <a:off x="7920038" y="4797425"/>
            <a:ext cx="874712" cy="295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8" idx="2"/>
            <a:endCxn id="59" idx="0"/>
          </p:cNvCxnSpPr>
          <p:nvPr/>
        </p:nvCxnSpPr>
        <p:spPr>
          <a:xfrm>
            <a:off x="8135938" y="5561013"/>
            <a:ext cx="0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Baseline characteristics for patients with lung cancer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305314"/>
          <a:ext cx="8686801" cy="318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2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Characteristic, </a:t>
                      </a:r>
                      <a:r>
                        <a:rPr lang="en-GB" sz="1800" b="1">
                          <a:solidFill>
                            <a:schemeClr val="tx2"/>
                          </a:solidFill>
                        </a:rPr>
                        <a:t>n (%)</a:t>
                      </a:r>
                      <a:endParaRPr lang="en-GB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2"/>
                          </a:solidFill>
                        </a:rPr>
                        <a:t>Zoledronic</a:t>
                      </a:r>
                      <a:r>
                        <a:rPr lang="en-GB" sz="1800" b="1" baseline="0" dirty="0">
                          <a:solidFill>
                            <a:schemeClr val="tx2"/>
                          </a:solidFill>
                        </a:rPr>
                        <a:t> acid</a:t>
                      </a:r>
                      <a:br>
                        <a:rPr lang="en-GB" sz="1800" b="1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800" b="1" baseline="0" dirty="0">
                          <a:solidFill>
                            <a:schemeClr val="tx2"/>
                          </a:solidFill>
                        </a:rPr>
                        <a:t>(n=400)</a:t>
                      </a:r>
                      <a:endParaRPr lang="en-GB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2"/>
                          </a:solidFill>
                        </a:rPr>
                        <a:t>Denosumab</a:t>
                      </a:r>
                      <a:br>
                        <a:rPr lang="en-GB" sz="18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(n=411)</a:t>
                      </a:r>
                    </a:p>
                  </a:txBody>
                  <a:tcPr marL="4572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272 (68)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303 (74)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Age (years)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Ethnicity –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Caucasian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353 (88)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364 (89)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ECOG PS 0–1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321 (80)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350 (85)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Prior systemic anticancer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therapy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356 (89)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367 (89)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Prior SRE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197 (49)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191 (46)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088" name="Rectangle 8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Scagliotti et al. J Thorac Oncol 6: 2011 (suppl; abstr O01.01)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Box 21"/>
          <p:cNvSpPr txBox="1">
            <a:spLocks noChangeArrowheads="1"/>
          </p:cNvSpPr>
          <p:nvPr/>
        </p:nvSpPr>
        <p:spPr bwMode="auto">
          <a:xfrm>
            <a:off x="4260850" y="5189538"/>
            <a:ext cx="4778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90600" algn="ctr"/>
                <a:tab pos="1485900" algn="ctr"/>
                <a:tab pos="1981200" algn="ctr"/>
                <a:tab pos="2476500" algn="ctr"/>
                <a:tab pos="2978150" algn="ctr"/>
                <a:tab pos="3473450" algn="ctr"/>
                <a:tab pos="3962400" algn="ctr"/>
                <a:tab pos="4457700" algn="ctr"/>
              </a:tabLst>
            </a:pPr>
            <a:r>
              <a:rPr lang="en-GB" sz="1200"/>
              <a:t>Patients at risk:</a:t>
            </a:r>
            <a:br>
              <a:rPr lang="en-GB" sz="1200"/>
            </a:br>
            <a:r>
              <a:rPr lang="en-GB" sz="1200"/>
              <a:t>Zoledronic </a:t>
            </a:r>
            <a:br>
              <a:rPr lang="en-GB" sz="1200"/>
            </a:br>
            <a:r>
              <a:rPr lang="en-GB" sz="1200"/>
              <a:t>acid	400	309	207	135	98	43	24	13</a:t>
            </a:r>
            <a:br>
              <a:rPr lang="en-GB" sz="1200"/>
            </a:br>
            <a:r>
              <a:rPr lang="en-GB" sz="1200"/>
              <a:t>Denosumab	411	323	233	164	120	71	43	26</a:t>
            </a:r>
          </a:p>
        </p:txBody>
      </p:sp>
      <p:sp>
        <p:nvSpPr>
          <p:cNvPr id="2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Overall survival for patients with lung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4000500" cy="5308600"/>
          </a:xfrm>
        </p:spPr>
        <p:txBody>
          <a:bodyPr/>
          <a:lstStyle/>
          <a:p>
            <a:pPr marL="171450" indent="-1714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All patients </a:t>
            </a:r>
          </a:p>
          <a:p>
            <a:pPr marL="427038" lvl="1" indent="-2476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HR 0.80; 95% CI 0.67-0.95; p=0.01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NSCLC - adenocarcinoma</a:t>
            </a:r>
          </a:p>
          <a:p>
            <a:pPr marL="427038" lvl="1" indent="-2476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HR 0.80; 95% CI 0.62-1.02; p=0.0751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NSCLC – squamous-cell carcinoma</a:t>
            </a:r>
          </a:p>
          <a:p>
            <a:pPr marL="427038" lvl="1" indent="-2476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HR 0.68; 95% CI 0.47-0.97; p=0.0350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SCLC</a:t>
            </a:r>
          </a:p>
          <a:p>
            <a:pPr marL="450850" lvl="1" indent="-2730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600" dirty="0"/>
              <a:t>HR 0.81; 95% CI 0.52-1.26; p=0.3580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Hypothesis for improved OS in lung </a:t>
            </a:r>
            <a:br>
              <a:rPr lang="en-GB" sz="1600" dirty="0"/>
            </a:br>
            <a:r>
              <a:rPr lang="en-GB" sz="1600" dirty="0"/>
              <a:t>cancer with </a:t>
            </a:r>
            <a:r>
              <a:rPr lang="en-GB" sz="1600" dirty="0" err="1"/>
              <a:t>denosumab</a:t>
            </a:r>
            <a:r>
              <a:rPr lang="en-GB" sz="1600" dirty="0"/>
              <a:t>:</a:t>
            </a:r>
          </a:p>
          <a:p>
            <a:pPr marL="427038" lvl="1" indent="-2476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Direct effect on tumour cells</a:t>
            </a:r>
          </a:p>
          <a:p>
            <a:pPr marL="615950" lvl="2" indent="-179388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Reduction in tumour growth through modulation of microenvironment on RANKL inhibition</a:t>
            </a:r>
          </a:p>
          <a:p>
            <a:pPr marL="427038" lvl="1" indent="-24765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Indirect effect </a:t>
            </a:r>
          </a:p>
          <a:p>
            <a:pPr marL="615950" lvl="2" indent="-179388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dirty="0"/>
              <a:t>RANK and RANKL are expressed </a:t>
            </a:r>
            <a:br>
              <a:rPr lang="en-GB" sz="1600" dirty="0"/>
            </a:br>
            <a:r>
              <a:rPr lang="en-GB" sz="1600" dirty="0"/>
              <a:t>in tumour epithelium of human NSCLC samples</a:t>
            </a: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Scagliotti et al. J Thorac Oncol 6: 2011 (suppl; abstr O01.01)</a:t>
            </a:r>
          </a:p>
        </p:txBody>
      </p:sp>
      <p:sp>
        <p:nvSpPr>
          <p:cNvPr id="2062" name="TextBox 12"/>
          <p:cNvSpPr txBox="1">
            <a:spLocks noChangeArrowheads="1"/>
          </p:cNvSpPr>
          <p:nvPr/>
        </p:nvSpPr>
        <p:spPr bwMode="auto">
          <a:xfrm rot="-5400000">
            <a:off x="3472656" y="3267869"/>
            <a:ext cx="2601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Proportion of patients survived</a:t>
            </a:r>
          </a:p>
        </p:txBody>
      </p:sp>
      <p:sp>
        <p:nvSpPr>
          <p:cNvPr id="2063" name="TextBox 13"/>
          <p:cNvSpPr txBox="1">
            <a:spLocks noChangeArrowheads="1"/>
          </p:cNvSpPr>
          <p:nvPr/>
        </p:nvSpPr>
        <p:spPr bwMode="auto">
          <a:xfrm>
            <a:off x="4883150" y="1987550"/>
            <a:ext cx="433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1.0</a:t>
            </a:r>
          </a:p>
        </p:txBody>
      </p:sp>
      <p:sp>
        <p:nvSpPr>
          <p:cNvPr id="2064" name="TextBox 14"/>
          <p:cNvSpPr txBox="1">
            <a:spLocks noChangeArrowheads="1"/>
          </p:cNvSpPr>
          <p:nvPr/>
        </p:nvSpPr>
        <p:spPr bwMode="auto">
          <a:xfrm>
            <a:off x="4883150" y="2503488"/>
            <a:ext cx="433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0.8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883150" y="3019425"/>
            <a:ext cx="433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0.6</a:t>
            </a:r>
          </a:p>
        </p:txBody>
      </p:sp>
      <p:sp>
        <p:nvSpPr>
          <p:cNvPr id="2066" name="TextBox 16"/>
          <p:cNvSpPr txBox="1">
            <a:spLocks noChangeArrowheads="1"/>
          </p:cNvSpPr>
          <p:nvPr/>
        </p:nvSpPr>
        <p:spPr bwMode="auto">
          <a:xfrm>
            <a:off x="4883150" y="3533775"/>
            <a:ext cx="433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0.4</a:t>
            </a:r>
          </a:p>
        </p:txBody>
      </p:sp>
      <p:sp>
        <p:nvSpPr>
          <p:cNvPr id="2067" name="TextBox 17"/>
          <p:cNvSpPr txBox="1">
            <a:spLocks noChangeArrowheads="1"/>
          </p:cNvSpPr>
          <p:nvPr/>
        </p:nvSpPr>
        <p:spPr bwMode="auto">
          <a:xfrm>
            <a:off x="4883150" y="4049713"/>
            <a:ext cx="433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0.2</a:t>
            </a:r>
          </a:p>
        </p:txBody>
      </p:sp>
      <p:sp>
        <p:nvSpPr>
          <p:cNvPr id="2068" name="TextBox 18"/>
          <p:cNvSpPr txBox="1">
            <a:spLocks noChangeArrowheads="1"/>
          </p:cNvSpPr>
          <p:nvPr/>
        </p:nvSpPr>
        <p:spPr bwMode="auto">
          <a:xfrm>
            <a:off x="5032375" y="456565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0</a:t>
            </a:r>
          </a:p>
        </p:txBody>
      </p:sp>
      <p:sp>
        <p:nvSpPr>
          <p:cNvPr id="2069" name="TextBox 19"/>
          <p:cNvSpPr txBox="1">
            <a:spLocks noChangeArrowheads="1"/>
          </p:cNvSpPr>
          <p:nvPr/>
        </p:nvSpPr>
        <p:spPr bwMode="auto">
          <a:xfrm>
            <a:off x="5156200" y="478155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5250" algn="ctr"/>
                <a:tab pos="590550" algn="ctr"/>
                <a:tab pos="1085850" algn="ctr"/>
                <a:tab pos="1587500" algn="ctr"/>
                <a:tab pos="2076450" algn="ctr"/>
                <a:tab pos="2571750" algn="ctr"/>
                <a:tab pos="3067050" algn="ctr"/>
                <a:tab pos="3562350" algn="ctr"/>
              </a:tabLst>
            </a:pPr>
            <a:r>
              <a:rPr lang="en-GB" sz="1400"/>
              <a:t>	0	3	6	9	12	15	18	21</a:t>
            </a:r>
          </a:p>
        </p:txBody>
      </p:sp>
      <p:sp>
        <p:nvSpPr>
          <p:cNvPr id="2070" name="TextBox 20"/>
          <p:cNvSpPr txBox="1">
            <a:spLocks noChangeArrowheads="1"/>
          </p:cNvSpPr>
          <p:nvPr/>
        </p:nvSpPr>
        <p:spPr bwMode="auto">
          <a:xfrm>
            <a:off x="6470650" y="5054600"/>
            <a:ext cx="1189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/>
              <a:t>Study month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238750" y="2109788"/>
          <a:ext cx="3602038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3" imgW="3602880" imgH="2721600" progId="">
                  <p:embed/>
                </p:oleObj>
              </mc:Choice>
              <mc:Fallback>
                <p:oleObj name="CorelDRAW" r:id="rId3" imgW="3602880" imgH="27216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2109788"/>
                        <a:ext cx="3602038" cy="272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353175" y="1441450"/>
          <a:ext cx="2505075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KM estimate </a:t>
                      </a:r>
                      <a:br>
                        <a:rPr lang="en-GB" sz="14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of median (months)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Denosumab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8.9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Zoledronic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acid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80" name="TextBox 28"/>
          <p:cNvSpPr txBox="1">
            <a:spLocks noChangeArrowheads="1"/>
          </p:cNvSpPr>
          <p:nvPr/>
        </p:nvSpPr>
        <p:spPr bwMode="auto">
          <a:xfrm>
            <a:off x="5391150" y="4171950"/>
            <a:ext cx="254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HR: 0.80 (95% CI 0.67-0.95)</a:t>
            </a:r>
            <a:br>
              <a:rPr lang="en-GB" sz="1400"/>
            </a:br>
            <a:r>
              <a:rPr lang="en-GB" sz="1400"/>
              <a:t>p=0.01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Toxicity profile of denosumab in patients with </a:t>
            </a:r>
            <a:br>
              <a:rPr lang="en-GB"/>
            </a:br>
            <a:r>
              <a:rPr lang="en-GB"/>
              <a:t>lung cancer</a:t>
            </a:r>
          </a:p>
        </p:txBody>
      </p:sp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Scagliotti et al. J Thorac Oncol 6: 2011 (suppl; abstr O01.01)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604963"/>
          <a:ext cx="8686800" cy="380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15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Event, n (%)</a:t>
                      </a:r>
                    </a:p>
                  </a:txBody>
                  <a:tcPr marL="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2"/>
                          </a:solidFill>
                        </a:rPr>
                        <a:t>Zoledronic</a:t>
                      </a:r>
                      <a:r>
                        <a:rPr lang="en-GB" sz="1800" b="1" baseline="0" dirty="0">
                          <a:solidFill>
                            <a:schemeClr val="tx2"/>
                          </a:solidFill>
                        </a:rPr>
                        <a:t> acid</a:t>
                      </a:r>
                      <a:br>
                        <a:rPr lang="en-GB" sz="1800" b="1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800" b="1" baseline="0" dirty="0">
                          <a:solidFill>
                            <a:schemeClr val="tx2"/>
                          </a:solidFill>
                        </a:rPr>
                        <a:t>(n=395)</a:t>
                      </a:r>
                      <a:endParaRPr lang="en-GB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2"/>
                          </a:solidFill>
                        </a:rPr>
                        <a:t>Denosumab</a:t>
                      </a:r>
                      <a:br>
                        <a:rPr lang="en-GB" sz="18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(n=406)</a:t>
                      </a:r>
                    </a:p>
                  </a:txBody>
                  <a:tcPr marL="4572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All AEs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377 (95.4)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393 (96.8)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Serious AEs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288 (72.9)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268 (66.0)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Fatal AEs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189 (47.8)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183 (45.1)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AEs of interest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   Hypocalcaemia</a:t>
                      </a: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15 (3.8)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35 (8.6)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GB" sz="1800" b="0" kern="0" dirty="0" err="1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O</a:t>
                      </a:r>
                      <a:r>
                        <a:rPr lang="en-GB" sz="1800" kern="0" dirty="0" err="1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steonecrosis</a:t>
                      </a:r>
                      <a:r>
                        <a:rPr lang="en-GB" sz="1800" kern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of the jaw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 (0.8)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3 (0.7)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6408738"/>
            <a:ext cx="4343400" cy="182562"/>
          </a:xfrm>
          <a:prstGeom prst="rect">
            <a:avLst/>
          </a:prstGeom>
        </p:spPr>
        <p:txBody>
          <a:bodyPr/>
          <a:lstStyle/>
          <a:p>
            <a:pPr marL="250825" indent="-250825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endParaRPr lang="en-GB" sz="1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3843338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GB"/>
              <a:t>In this post hoc analysis of a large subgroup of patients with NSCLC or SCLC, treatment with denosumab was associated with improved OS compared with zoledronic acid</a:t>
            </a:r>
          </a:p>
          <a:p>
            <a:pPr eaLnBrk="1" hangingPunct="1">
              <a:spcAft>
                <a:spcPts val="1800"/>
              </a:spcAft>
            </a:pPr>
            <a:r>
              <a:rPr lang="en-GB"/>
              <a:t>Ongoing preclinical studies are evaluating whether RANKL inhibition has indirect (via osteoclast inhibition) and/or direct antitumour effects of lung cancer cells (eg apoptosis, inhibition of cancer invasion/migration)</a:t>
            </a:r>
          </a:p>
          <a:p>
            <a:pPr eaLnBrk="1" hangingPunct="1">
              <a:spcAft>
                <a:spcPts val="1800"/>
              </a:spcAft>
            </a:pPr>
            <a:r>
              <a:rPr lang="en-GB"/>
              <a:t>These findings warrant further clinical investigation</a:t>
            </a: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4435475" y="64373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Scagliotti et al. J Thorac Oncol 6: 2011 (suppl; abstr O01.01)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METASTATIC NSCLC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r>
              <a:rPr lang="en-GB"/>
              <a:t>Comorbidities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#O12.03: Impact of HIV infection on survival in lung cancer - R Rengan</a:t>
            </a:r>
          </a:p>
        </p:txBody>
      </p:sp>
      <p:sp>
        <p:nvSpPr>
          <p:cNvPr id="7" name="Subtitle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dirty="0"/>
              <a:t>Study objective: to determine if patients with HIV and lung cancer have poorer OS than non-infected lung cancer patients</a:t>
            </a:r>
          </a:p>
          <a:p>
            <a:pPr lvl="1" eaLnBrk="1" hangingPunct="1">
              <a:defRPr/>
            </a:pPr>
            <a:r>
              <a:rPr lang="en-GB" dirty="0"/>
              <a:t>Assess impact of HIV according to NSCLC stage</a:t>
            </a:r>
          </a:p>
          <a:p>
            <a:pPr eaLnBrk="1" hangingPunct="1">
              <a:defRPr/>
            </a:pPr>
            <a:r>
              <a:rPr lang="en-GB" dirty="0"/>
              <a:t>Study design:</a:t>
            </a:r>
          </a:p>
          <a:p>
            <a:pPr lvl="1" eaLnBrk="1" hangingPunct="1">
              <a:defRPr/>
            </a:pPr>
            <a:r>
              <a:rPr lang="en-GB" dirty="0"/>
              <a:t>Individuals in the SEER Medicare lung database with HIV (ICD code V08 or 042) were identified </a:t>
            </a:r>
          </a:p>
          <a:p>
            <a:pPr lvl="1" eaLnBrk="1" hangingPunct="1">
              <a:defRPr/>
            </a:pPr>
            <a:r>
              <a:rPr lang="en-GB" dirty="0"/>
              <a:t>Individuals without either of these codes formed the control group</a:t>
            </a:r>
          </a:p>
          <a:p>
            <a:pPr lvl="2" eaLnBrk="1" hangingPunct="1">
              <a:defRPr/>
            </a:pPr>
            <a:r>
              <a:rPr lang="en-GB" dirty="0"/>
              <a:t>Data taken from records between 2000 and 2005</a:t>
            </a:r>
          </a:p>
          <a:p>
            <a:pPr lvl="1" eaLnBrk="1" hangingPunct="1">
              <a:defRPr/>
            </a:pPr>
            <a:r>
              <a:rPr lang="en-GB" dirty="0"/>
              <a:t>Cox proportional hazard ratios were calculated:</a:t>
            </a:r>
          </a:p>
          <a:p>
            <a:pPr lvl="2" eaLnBrk="1" hangingPunct="1">
              <a:defRPr/>
            </a:pPr>
            <a:r>
              <a:rPr lang="en-GB" dirty="0"/>
              <a:t>Race, sex, year of diagnosis, marital status, co-morbidities, urban location and median income as covariates in PSM</a:t>
            </a:r>
          </a:p>
          <a:p>
            <a:pPr lvl="2" eaLnBrk="1" hangingPunct="1">
              <a:defRPr/>
            </a:pPr>
            <a:r>
              <a:rPr lang="en-GB" dirty="0"/>
              <a:t>Median income/race remained imbalanced and so were included as independent variables in the Cox Model</a:t>
            </a:r>
          </a:p>
        </p:txBody>
      </p:sp>
      <p:sp>
        <p:nvSpPr>
          <p:cNvPr id="7987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7163" y="6486525"/>
            <a:ext cx="4343400" cy="18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200"/>
              <a:t>PSM, propensity score matching</a:t>
            </a:r>
          </a:p>
        </p:txBody>
      </p:sp>
      <p:sp>
        <p:nvSpPr>
          <p:cNvPr id="79876" name="Content Placeholder 3"/>
          <p:cNvSpPr txBox="1">
            <a:spLocks/>
          </p:cNvSpPr>
          <p:nvPr/>
        </p:nvSpPr>
        <p:spPr bwMode="auto">
          <a:xfrm>
            <a:off x="4572000" y="6473825"/>
            <a:ext cx="4352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en-GB" sz="1200"/>
              <a:t>Rengan et al. J Thorac Oncol 6: 2011 (suppl; abstr O12.03)</a:t>
            </a:r>
          </a:p>
        </p:txBody>
      </p:sp>
      <p:sp>
        <p:nvSpPr>
          <p:cNvPr id="79877" name="TextBox 8"/>
          <p:cNvSpPr txBox="1">
            <a:spLocks noChangeArrowheads="1"/>
          </p:cNvSpPr>
          <p:nvPr/>
        </p:nvSpPr>
        <p:spPr bwMode="auto">
          <a:xfrm>
            <a:off x="5335588" y="1447800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Baseline characteristics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0" y="1889125"/>
          <a:ext cx="435254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90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HIV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85259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Stage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I/II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20862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Stage IIIA/IIIB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26960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Stage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37437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75.04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Comorbidities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2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883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Median income in bottom two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quartiles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br>
                        <a:rPr lang="en-GB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br>
                        <a:rPr lang="en-GB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70"/>
          <p:cNvSpPr txBox="1">
            <a:spLocks noChangeArrowheads="1"/>
          </p:cNvSpPr>
          <p:nvPr/>
        </p:nvSpPr>
        <p:spPr bwMode="auto">
          <a:xfrm>
            <a:off x="730250" y="5548313"/>
            <a:ext cx="427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42950" algn="ctr"/>
                <a:tab pos="1428750" algn="ctr"/>
                <a:tab pos="2120900" algn="ctr"/>
                <a:tab pos="2813050" algn="ctr"/>
                <a:tab pos="3500438" algn="ctr"/>
              </a:tabLst>
            </a:pPr>
            <a:r>
              <a:rPr lang="en-GB" sz="1400" b="1"/>
              <a:t>0	20	40	60	80	100</a:t>
            </a:r>
          </a:p>
        </p:txBody>
      </p:sp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Key results: Product limit survival estimates</a:t>
            </a:r>
          </a:p>
        </p:txBody>
      </p:sp>
      <p:sp>
        <p:nvSpPr>
          <p:cNvPr id="80899" name="Content Placeholder 6"/>
          <p:cNvSpPr>
            <a:spLocks noGrp="1"/>
          </p:cNvSpPr>
          <p:nvPr>
            <p:ph sz="quarter" idx="10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80900" name="Content Placeholder 2"/>
          <p:cNvSpPr>
            <a:spLocks noGrp="1"/>
          </p:cNvSpPr>
          <p:nvPr>
            <p:ph sz="quarter" idx="11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Rengan et al. J Thorac Oncol 6: 2011 (suppl; abstr O12.03)</a:t>
            </a:r>
          </a:p>
        </p:txBody>
      </p:sp>
      <p:sp>
        <p:nvSpPr>
          <p:cNvPr id="80901" name="Text Box 169"/>
          <p:cNvSpPr txBox="1">
            <a:spLocks noChangeArrowheads="1"/>
          </p:cNvSpPr>
          <p:nvPr/>
        </p:nvSpPr>
        <p:spPr bwMode="auto">
          <a:xfrm rot="-5400000">
            <a:off x="-728663" y="3298826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/>
              <a:t>Probability of survival</a:t>
            </a:r>
          </a:p>
        </p:txBody>
      </p:sp>
      <p:grpSp>
        <p:nvGrpSpPr>
          <p:cNvPr id="80902" name="Group 3"/>
          <p:cNvGrpSpPr>
            <a:grpSpLocks/>
          </p:cNvGrpSpPr>
          <p:nvPr/>
        </p:nvGrpSpPr>
        <p:grpSpPr bwMode="auto">
          <a:xfrm>
            <a:off x="355600" y="1255713"/>
            <a:ext cx="4648200" cy="2289175"/>
            <a:chOff x="355600" y="1255713"/>
            <a:chExt cx="4648448" cy="2289547"/>
          </a:xfrm>
        </p:grpSpPr>
        <p:grpSp>
          <p:nvGrpSpPr>
            <p:cNvPr id="80975" name="Group 442"/>
            <p:cNvGrpSpPr>
              <a:grpSpLocks/>
            </p:cNvGrpSpPr>
            <p:nvPr/>
          </p:nvGrpSpPr>
          <p:grpSpPr bwMode="auto">
            <a:xfrm>
              <a:off x="769071" y="1445196"/>
              <a:ext cx="3556001" cy="1793874"/>
              <a:chOff x="806450" y="1373188"/>
              <a:chExt cx="3556001" cy="1793874"/>
            </a:xfrm>
          </p:grpSpPr>
          <p:sp>
            <p:nvSpPr>
              <p:cNvPr id="80980" name="Freeform 22"/>
              <p:cNvSpPr>
                <a:spLocks/>
              </p:cNvSpPr>
              <p:nvPr/>
            </p:nvSpPr>
            <p:spPr bwMode="auto">
              <a:xfrm>
                <a:off x="903288" y="1387475"/>
                <a:ext cx="2316163" cy="1500187"/>
              </a:xfrm>
              <a:custGeom>
                <a:avLst/>
                <a:gdLst>
                  <a:gd name="T0" fmla="*/ 7938 w 1459"/>
                  <a:gd name="T1" fmla="*/ 171450 h 945"/>
                  <a:gd name="T2" fmla="*/ 23813 w 1459"/>
                  <a:gd name="T3" fmla="*/ 355600 h 945"/>
                  <a:gd name="T4" fmla="*/ 57150 w 1459"/>
                  <a:gd name="T5" fmla="*/ 423862 h 945"/>
                  <a:gd name="T6" fmla="*/ 74613 w 1459"/>
                  <a:gd name="T7" fmla="*/ 531812 h 945"/>
                  <a:gd name="T8" fmla="*/ 141288 w 1459"/>
                  <a:gd name="T9" fmla="*/ 612775 h 945"/>
                  <a:gd name="T10" fmla="*/ 161925 w 1459"/>
                  <a:gd name="T11" fmla="*/ 749300 h 945"/>
                  <a:gd name="T12" fmla="*/ 242888 w 1459"/>
                  <a:gd name="T13" fmla="*/ 803275 h 945"/>
                  <a:gd name="T14" fmla="*/ 269875 w 1459"/>
                  <a:gd name="T15" fmla="*/ 908050 h 945"/>
                  <a:gd name="T16" fmla="*/ 309563 w 1459"/>
                  <a:gd name="T17" fmla="*/ 928687 h 945"/>
                  <a:gd name="T18" fmla="*/ 339725 w 1459"/>
                  <a:gd name="T19" fmla="*/ 982662 h 945"/>
                  <a:gd name="T20" fmla="*/ 377825 w 1459"/>
                  <a:gd name="T21" fmla="*/ 1019175 h 945"/>
                  <a:gd name="T22" fmla="*/ 407988 w 1459"/>
                  <a:gd name="T23" fmla="*/ 1073150 h 945"/>
                  <a:gd name="T24" fmla="*/ 471488 w 1459"/>
                  <a:gd name="T25" fmla="*/ 1103312 h 945"/>
                  <a:gd name="T26" fmla="*/ 492125 w 1459"/>
                  <a:gd name="T27" fmla="*/ 1160462 h 945"/>
                  <a:gd name="T28" fmla="*/ 558800 w 1459"/>
                  <a:gd name="T29" fmla="*/ 1173162 h 945"/>
                  <a:gd name="T30" fmla="*/ 619125 w 1459"/>
                  <a:gd name="T31" fmla="*/ 1220787 h 945"/>
                  <a:gd name="T32" fmla="*/ 708025 w 1459"/>
                  <a:gd name="T33" fmla="*/ 1250950 h 945"/>
                  <a:gd name="T34" fmla="*/ 750888 w 1459"/>
                  <a:gd name="T35" fmla="*/ 1289050 h 945"/>
                  <a:gd name="T36" fmla="*/ 882650 w 1459"/>
                  <a:gd name="T37" fmla="*/ 1316037 h 945"/>
                  <a:gd name="T38" fmla="*/ 952500 w 1459"/>
                  <a:gd name="T39" fmla="*/ 1358900 h 945"/>
                  <a:gd name="T40" fmla="*/ 1150938 w 1459"/>
                  <a:gd name="T41" fmla="*/ 1382712 h 945"/>
                  <a:gd name="T42" fmla="*/ 1441450 w 1459"/>
                  <a:gd name="T43" fmla="*/ 1419225 h 945"/>
                  <a:gd name="T44" fmla="*/ 1730376 w 1459"/>
                  <a:gd name="T45" fmla="*/ 1449387 h 945"/>
                  <a:gd name="T46" fmla="*/ 1928813 w 1459"/>
                  <a:gd name="T47" fmla="*/ 1473200 h 945"/>
                  <a:gd name="T48" fmla="*/ 2274888 w 1459"/>
                  <a:gd name="T49" fmla="*/ 1493837 h 945"/>
                  <a:gd name="T50" fmla="*/ 2316163 w 1459"/>
                  <a:gd name="T51" fmla="*/ 1395412 h 945"/>
                  <a:gd name="T52" fmla="*/ 2006601 w 1459"/>
                  <a:gd name="T53" fmla="*/ 1389062 h 945"/>
                  <a:gd name="T54" fmla="*/ 1955801 w 1459"/>
                  <a:gd name="T55" fmla="*/ 1365250 h 945"/>
                  <a:gd name="T56" fmla="*/ 1547813 w 1459"/>
                  <a:gd name="T57" fmla="*/ 1352550 h 945"/>
                  <a:gd name="T58" fmla="*/ 1466850 w 1459"/>
                  <a:gd name="T59" fmla="*/ 1298575 h 945"/>
                  <a:gd name="T60" fmla="*/ 1066800 w 1459"/>
                  <a:gd name="T61" fmla="*/ 1284287 h 945"/>
                  <a:gd name="T62" fmla="*/ 979488 w 1459"/>
                  <a:gd name="T63" fmla="*/ 1241425 h 945"/>
                  <a:gd name="T64" fmla="*/ 858838 w 1459"/>
                  <a:gd name="T65" fmla="*/ 1223962 h 945"/>
                  <a:gd name="T66" fmla="*/ 777875 w 1459"/>
                  <a:gd name="T67" fmla="*/ 1184275 h 945"/>
                  <a:gd name="T68" fmla="*/ 676275 w 1459"/>
                  <a:gd name="T69" fmla="*/ 1163637 h 945"/>
                  <a:gd name="T70" fmla="*/ 646113 w 1459"/>
                  <a:gd name="T71" fmla="*/ 1116012 h 945"/>
                  <a:gd name="T72" fmla="*/ 558800 w 1459"/>
                  <a:gd name="T73" fmla="*/ 1093787 h 945"/>
                  <a:gd name="T74" fmla="*/ 519113 w 1459"/>
                  <a:gd name="T75" fmla="*/ 1052512 h 945"/>
                  <a:gd name="T76" fmla="*/ 468313 w 1459"/>
                  <a:gd name="T77" fmla="*/ 1028700 h 945"/>
                  <a:gd name="T78" fmla="*/ 434975 w 1459"/>
                  <a:gd name="T79" fmla="*/ 974725 h 945"/>
                  <a:gd name="T80" fmla="*/ 384175 w 1459"/>
                  <a:gd name="T81" fmla="*/ 947737 h 945"/>
                  <a:gd name="T82" fmla="*/ 366713 w 1459"/>
                  <a:gd name="T83" fmla="*/ 884237 h 945"/>
                  <a:gd name="T84" fmla="*/ 320675 w 1459"/>
                  <a:gd name="T85" fmla="*/ 863600 h 945"/>
                  <a:gd name="T86" fmla="*/ 296863 w 1459"/>
                  <a:gd name="T87" fmla="*/ 811212 h 945"/>
                  <a:gd name="T88" fmla="*/ 233363 w 1459"/>
                  <a:gd name="T89" fmla="*/ 749300 h 945"/>
                  <a:gd name="T90" fmla="*/ 188913 w 1459"/>
                  <a:gd name="T91" fmla="*/ 646112 h 945"/>
                  <a:gd name="T92" fmla="*/ 114300 w 1459"/>
                  <a:gd name="T93" fmla="*/ 571500 h 945"/>
                  <a:gd name="T94" fmla="*/ 101600 w 1459"/>
                  <a:gd name="T95" fmla="*/ 454025 h 945"/>
                  <a:gd name="T96" fmla="*/ 65088 w 1459"/>
                  <a:gd name="T97" fmla="*/ 393700 h 945"/>
                  <a:gd name="T98" fmla="*/ 50800 w 1459"/>
                  <a:gd name="T99" fmla="*/ 238125 h 945"/>
                  <a:gd name="T100" fmla="*/ 0 w 1459"/>
                  <a:gd name="T101" fmla="*/ 157162 h 9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59"/>
                  <a:gd name="T154" fmla="*/ 0 h 945"/>
                  <a:gd name="T155" fmla="*/ 1459 w 1459"/>
                  <a:gd name="T156" fmla="*/ 945 h 9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59" h="945">
                    <a:moveTo>
                      <a:pt x="0" y="0"/>
                    </a:moveTo>
                    <a:lnTo>
                      <a:pt x="0" y="108"/>
                    </a:lnTo>
                    <a:lnTo>
                      <a:pt x="5" y="108"/>
                    </a:lnTo>
                    <a:lnTo>
                      <a:pt x="5" y="161"/>
                    </a:lnTo>
                    <a:lnTo>
                      <a:pt x="15" y="161"/>
                    </a:lnTo>
                    <a:lnTo>
                      <a:pt x="15" y="224"/>
                    </a:lnTo>
                    <a:lnTo>
                      <a:pt x="24" y="224"/>
                    </a:lnTo>
                    <a:lnTo>
                      <a:pt x="24" y="267"/>
                    </a:lnTo>
                    <a:lnTo>
                      <a:pt x="36" y="267"/>
                    </a:lnTo>
                    <a:lnTo>
                      <a:pt x="36" y="307"/>
                    </a:lnTo>
                    <a:lnTo>
                      <a:pt x="47" y="307"/>
                    </a:lnTo>
                    <a:lnTo>
                      <a:pt x="47" y="335"/>
                    </a:lnTo>
                    <a:lnTo>
                      <a:pt x="56" y="335"/>
                    </a:lnTo>
                    <a:lnTo>
                      <a:pt x="56" y="386"/>
                    </a:lnTo>
                    <a:lnTo>
                      <a:pt x="89" y="386"/>
                    </a:lnTo>
                    <a:lnTo>
                      <a:pt x="89" y="436"/>
                    </a:lnTo>
                    <a:lnTo>
                      <a:pt x="102" y="436"/>
                    </a:lnTo>
                    <a:lnTo>
                      <a:pt x="102" y="472"/>
                    </a:lnTo>
                    <a:lnTo>
                      <a:pt x="130" y="472"/>
                    </a:lnTo>
                    <a:lnTo>
                      <a:pt x="130" y="506"/>
                    </a:lnTo>
                    <a:lnTo>
                      <a:pt x="153" y="506"/>
                    </a:lnTo>
                    <a:lnTo>
                      <a:pt x="153" y="549"/>
                    </a:lnTo>
                    <a:lnTo>
                      <a:pt x="170" y="549"/>
                    </a:lnTo>
                    <a:lnTo>
                      <a:pt x="170" y="572"/>
                    </a:lnTo>
                    <a:lnTo>
                      <a:pt x="185" y="572"/>
                    </a:lnTo>
                    <a:lnTo>
                      <a:pt x="185" y="585"/>
                    </a:lnTo>
                    <a:lnTo>
                      <a:pt x="195" y="585"/>
                    </a:lnTo>
                    <a:lnTo>
                      <a:pt x="195" y="597"/>
                    </a:lnTo>
                    <a:lnTo>
                      <a:pt x="214" y="597"/>
                    </a:lnTo>
                    <a:lnTo>
                      <a:pt x="214" y="619"/>
                    </a:lnTo>
                    <a:lnTo>
                      <a:pt x="225" y="619"/>
                    </a:lnTo>
                    <a:lnTo>
                      <a:pt x="225" y="642"/>
                    </a:lnTo>
                    <a:lnTo>
                      <a:pt x="238" y="642"/>
                    </a:lnTo>
                    <a:lnTo>
                      <a:pt x="238" y="659"/>
                    </a:lnTo>
                    <a:lnTo>
                      <a:pt x="257" y="659"/>
                    </a:lnTo>
                    <a:lnTo>
                      <a:pt x="257" y="676"/>
                    </a:lnTo>
                    <a:lnTo>
                      <a:pt x="278" y="676"/>
                    </a:lnTo>
                    <a:lnTo>
                      <a:pt x="278" y="695"/>
                    </a:lnTo>
                    <a:lnTo>
                      <a:pt x="297" y="695"/>
                    </a:lnTo>
                    <a:lnTo>
                      <a:pt x="297" y="712"/>
                    </a:lnTo>
                    <a:lnTo>
                      <a:pt x="310" y="712"/>
                    </a:lnTo>
                    <a:lnTo>
                      <a:pt x="310" y="731"/>
                    </a:lnTo>
                    <a:lnTo>
                      <a:pt x="335" y="731"/>
                    </a:lnTo>
                    <a:lnTo>
                      <a:pt x="335" y="739"/>
                    </a:lnTo>
                    <a:lnTo>
                      <a:pt x="352" y="739"/>
                    </a:lnTo>
                    <a:lnTo>
                      <a:pt x="352" y="756"/>
                    </a:lnTo>
                    <a:lnTo>
                      <a:pt x="390" y="756"/>
                    </a:lnTo>
                    <a:lnTo>
                      <a:pt x="390" y="769"/>
                    </a:lnTo>
                    <a:lnTo>
                      <a:pt x="409" y="769"/>
                    </a:lnTo>
                    <a:lnTo>
                      <a:pt x="409" y="788"/>
                    </a:lnTo>
                    <a:lnTo>
                      <a:pt x="446" y="788"/>
                    </a:lnTo>
                    <a:lnTo>
                      <a:pt x="446" y="801"/>
                    </a:lnTo>
                    <a:lnTo>
                      <a:pt x="473" y="801"/>
                    </a:lnTo>
                    <a:lnTo>
                      <a:pt x="473" y="812"/>
                    </a:lnTo>
                    <a:lnTo>
                      <a:pt x="524" y="812"/>
                    </a:lnTo>
                    <a:lnTo>
                      <a:pt x="524" y="829"/>
                    </a:lnTo>
                    <a:lnTo>
                      <a:pt x="556" y="829"/>
                    </a:lnTo>
                    <a:lnTo>
                      <a:pt x="556" y="839"/>
                    </a:lnTo>
                    <a:lnTo>
                      <a:pt x="600" y="839"/>
                    </a:lnTo>
                    <a:lnTo>
                      <a:pt x="600" y="856"/>
                    </a:lnTo>
                    <a:lnTo>
                      <a:pt x="655" y="856"/>
                    </a:lnTo>
                    <a:lnTo>
                      <a:pt x="655" y="871"/>
                    </a:lnTo>
                    <a:lnTo>
                      <a:pt x="725" y="871"/>
                    </a:lnTo>
                    <a:lnTo>
                      <a:pt x="725" y="877"/>
                    </a:lnTo>
                    <a:lnTo>
                      <a:pt x="908" y="877"/>
                    </a:lnTo>
                    <a:lnTo>
                      <a:pt x="908" y="894"/>
                    </a:lnTo>
                    <a:lnTo>
                      <a:pt x="958" y="894"/>
                    </a:lnTo>
                    <a:lnTo>
                      <a:pt x="958" y="913"/>
                    </a:lnTo>
                    <a:lnTo>
                      <a:pt x="1090" y="913"/>
                    </a:lnTo>
                    <a:lnTo>
                      <a:pt x="1090" y="924"/>
                    </a:lnTo>
                    <a:lnTo>
                      <a:pt x="1215" y="924"/>
                    </a:lnTo>
                    <a:lnTo>
                      <a:pt x="1215" y="928"/>
                    </a:lnTo>
                    <a:lnTo>
                      <a:pt x="1247" y="928"/>
                    </a:lnTo>
                    <a:lnTo>
                      <a:pt x="1247" y="941"/>
                    </a:lnTo>
                    <a:lnTo>
                      <a:pt x="1433" y="941"/>
                    </a:lnTo>
                    <a:lnTo>
                      <a:pt x="1433" y="945"/>
                    </a:lnTo>
                    <a:lnTo>
                      <a:pt x="1459" y="945"/>
                    </a:lnTo>
                    <a:lnTo>
                      <a:pt x="1459" y="879"/>
                    </a:lnTo>
                    <a:lnTo>
                      <a:pt x="1450" y="879"/>
                    </a:lnTo>
                    <a:lnTo>
                      <a:pt x="1450" y="875"/>
                    </a:lnTo>
                    <a:lnTo>
                      <a:pt x="1264" y="875"/>
                    </a:lnTo>
                    <a:lnTo>
                      <a:pt x="1264" y="865"/>
                    </a:lnTo>
                    <a:lnTo>
                      <a:pt x="1232" y="865"/>
                    </a:lnTo>
                    <a:lnTo>
                      <a:pt x="1232" y="860"/>
                    </a:lnTo>
                    <a:lnTo>
                      <a:pt x="1107" y="860"/>
                    </a:lnTo>
                    <a:lnTo>
                      <a:pt x="1107" y="852"/>
                    </a:lnTo>
                    <a:lnTo>
                      <a:pt x="975" y="852"/>
                    </a:lnTo>
                    <a:lnTo>
                      <a:pt x="975" y="833"/>
                    </a:lnTo>
                    <a:lnTo>
                      <a:pt x="924" y="833"/>
                    </a:lnTo>
                    <a:lnTo>
                      <a:pt x="924" y="818"/>
                    </a:lnTo>
                    <a:lnTo>
                      <a:pt x="742" y="818"/>
                    </a:lnTo>
                    <a:lnTo>
                      <a:pt x="742" y="809"/>
                    </a:lnTo>
                    <a:lnTo>
                      <a:pt x="672" y="809"/>
                    </a:lnTo>
                    <a:lnTo>
                      <a:pt x="672" y="799"/>
                    </a:lnTo>
                    <a:lnTo>
                      <a:pt x="617" y="799"/>
                    </a:lnTo>
                    <a:lnTo>
                      <a:pt x="617" y="782"/>
                    </a:lnTo>
                    <a:lnTo>
                      <a:pt x="573" y="782"/>
                    </a:lnTo>
                    <a:lnTo>
                      <a:pt x="573" y="771"/>
                    </a:lnTo>
                    <a:lnTo>
                      <a:pt x="541" y="771"/>
                    </a:lnTo>
                    <a:lnTo>
                      <a:pt x="541" y="754"/>
                    </a:lnTo>
                    <a:lnTo>
                      <a:pt x="490" y="754"/>
                    </a:lnTo>
                    <a:lnTo>
                      <a:pt x="490" y="746"/>
                    </a:lnTo>
                    <a:lnTo>
                      <a:pt x="462" y="746"/>
                    </a:lnTo>
                    <a:lnTo>
                      <a:pt x="462" y="733"/>
                    </a:lnTo>
                    <a:lnTo>
                      <a:pt x="426" y="733"/>
                    </a:lnTo>
                    <a:lnTo>
                      <a:pt x="426" y="716"/>
                    </a:lnTo>
                    <a:lnTo>
                      <a:pt x="407" y="716"/>
                    </a:lnTo>
                    <a:lnTo>
                      <a:pt x="407" y="703"/>
                    </a:lnTo>
                    <a:lnTo>
                      <a:pt x="369" y="703"/>
                    </a:lnTo>
                    <a:lnTo>
                      <a:pt x="369" y="689"/>
                    </a:lnTo>
                    <a:lnTo>
                      <a:pt x="352" y="689"/>
                    </a:lnTo>
                    <a:lnTo>
                      <a:pt x="352" y="680"/>
                    </a:lnTo>
                    <a:lnTo>
                      <a:pt x="327" y="680"/>
                    </a:lnTo>
                    <a:lnTo>
                      <a:pt x="327" y="663"/>
                    </a:lnTo>
                    <a:lnTo>
                      <a:pt x="314" y="663"/>
                    </a:lnTo>
                    <a:lnTo>
                      <a:pt x="314" y="648"/>
                    </a:lnTo>
                    <a:lnTo>
                      <a:pt x="295" y="648"/>
                    </a:lnTo>
                    <a:lnTo>
                      <a:pt x="295" y="629"/>
                    </a:lnTo>
                    <a:lnTo>
                      <a:pt x="274" y="629"/>
                    </a:lnTo>
                    <a:lnTo>
                      <a:pt x="274" y="614"/>
                    </a:lnTo>
                    <a:lnTo>
                      <a:pt x="255" y="614"/>
                    </a:lnTo>
                    <a:lnTo>
                      <a:pt x="255" y="597"/>
                    </a:lnTo>
                    <a:lnTo>
                      <a:pt x="242" y="597"/>
                    </a:lnTo>
                    <a:lnTo>
                      <a:pt x="242" y="576"/>
                    </a:lnTo>
                    <a:lnTo>
                      <a:pt x="231" y="576"/>
                    </a:lnTo>
                    <a:lnTo>
                      <a:pt x="231" y="557"/>
                    </a:lnTo>
                    <a:lnTo>
                      <a:pt x="212" y="557"/>
                    </a:lnTo>
                    <a:lnTo>
                      <a:pt x="212" y="544"/>
                    </a:lnTo>
                    <a:lnTo>
                      <a:pt x="202" y="544"/>
                    </a:lnTo>
                    <a:lnTo>
                      <a:pt x="202" y="532"/>
                    </a:lnTo>
                    <a:lnTo>
                      <a:pt x="187" y="532"/>
                    </a:lnTo>
                    <a:lnTo>
                      <a:pt x="187" y="511"/>
                    </a:lnTo>
                    <a:lnTo>
                      <a:pt x="170" y="511"/>
                    </a:lnTo>
                    <a:lnTo>
                      <a:pt x="170" y="472"/>
                    </a:lnTo>
                    <a:lnTo>
                      <a:pt x="147" y="472"/>
                    </a:lnTo>
                    <a:lnTo>
                      <a:pt x="147" y="441"/>
                    </a:lnTo>
                    <a:lnTo>
                      <a:pt x="119" y="441"/>
                    </a:lnTo>
                    <a:lnTo>
                      <a:pt x="119" y="407"/>
                    </a:lnTo>
                    <a:lnTo>
                      <a:pt x="106" y="407"/>
                    </a:lnTo>
                    <a:lnTo>
                      <a:pt x="106" y="360"/>
                    </a:lnTo>
                    <a:lnTo>
                      <a:pt x="72" y="360"/>
                    </a:lnTo>
                    <a:lnTo>
                      <a:pt x="72" y="311"/>
                    </a:lnTo>
                    <a:lnTo>
                      <a:pt x="64" y="311"/>
                    </a:lnTo>
                    <a:lnTo>
                      <a:pt x="64" y="286"/>
                    </a:lnTo>
                    <a:lnTo>
                      <a:pt x="53" y="286"/>
                    </a:lnTo>
                    <a:lnTo>
                      <a:pt x="53" y="248"/>
                    </a:lnTo>
                    <a:lnTo>
                      <a:pt x="41" y="248"/>
                    </a:lnTo>
                    <a:lnTo>
                      <a:pt x="41" y="207"/>
                    </a:lnTo>
                    <a:lnTo>
                      <a:pt x="32" y="207"/>
                    </a:lnTo>
                    <a:lnTo>
                      <a:pt x="32" y="150"/>
                    </a:lnTo>
                    <a:lnTo>
                      <a:pt x="22" y="150"/>
                    </a:lnTo>
                    <a:lnTo>
                      <a:pt x="22" y="99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00">
                  <a:alpha val="50195"/>
                </a:srgbClr>
              </a:solidFill>
              <a:ln w="285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1" name="Freeform 36"/>
              <p:cNvSpPr>
                <a:spLocks/>
              </p:cNvSpPr>
              <p:nvPr/>
            </p:nvSpPr>
            <p:spPr bwMode="auto">
              <a:xfrm>
                <a:off x="903288" y="1387475"/>
                <a:ext cx="3221038" cy="1452562"/>
              </a:xfrm>
              <a:custGeom>
                <a:avLst/>
                <a:gdLst>
                  <a:gd name="T0" fmla="*/ 0 w 2029"/>
                  <a:gd name="T1" fmla="*/ 165100 h 915"/>
                  <a:gd name="T2" fmla="*/ 20638 w 2029"/>
                  <a:gd name="T3" fmla="*/ 244475 h 915"/>
                  <a:gd name="T4" fmla="*/ 38100 w 2029"/>
                  <a:gd name="T5" fmla="*/ 342900 h 915"/>
                  <a:gd name="T6" fmla="*/ 50800 w 2029"/>
                  <a:gd name="T7" fmla="*/ 409575 h 915"/>
                  <a:gd name="T8" fmla="*/ 71438 w 2029"/>
                  <a:gd name="T9" fmla="*/ 469900 h 915"/>
                  <a:gd name="T10" fmla="*/ 88900 w 2029"/>
                  <a:gd name="T11" fmla="*/ 514350 h 915"/>
                  <a:gd name="T12" fmla="*/ 101600 w 2029"/>
                  <a:gd name="T13" fmla="*/ 592137 h 915"/>
                  <a:gd name="T14" fmla="*/ 155575 w 2029"/>
                  <a:gd name="T15" fmla="*/ 669925 h 915"/>
                  <a:gd name="T16" fmla="*/ 176213 w 2029"/>
                  <a:gd name="T17" fmla="*/ 727075 h 915"/>
                  <a:gd name="T18" fmla="*/ 219075 w 2029"/>
                  <a:gd name="T19" fmla="*/ 779462 h 915"/>
                  <a:gd name="T20" fmla="*/ 257175 w 2029"/>
                  <a:gd name="T21" fmla="*/ 844550 h 915"/>
                  <a:gd name="T22" fmla="*/ 282575 w 2029"/>
                  <a:gd name="T23" fmla="*/ 877887 h 915"/>
                  <a:gd name="T24" fmla="*/ 306388 w 2029"/>
                  <a:gd name="T25" fmla="*/ 901700 h 915"/>
                  <a:gd name="T26" fmla="*/ 323850 w 2029"/>
                  <a:gd name="T27" fmla="*/ 917575 h 915"/>
                  <a:gd name="T28" fmla="*/ 354013 w 2029"/>
                  <a:gd name="T29" fmla="*/ 952500 h 915"/>
                  <a:gd name="T30" fmla="*/ 371475 w 2029"/>
                  <a:gd name="T31" fmla="*/ 985837 h 915"/>
                  <a:gd name="T32" fmla="*/ 390525 w 2029"/>
                  <a:gd name="T33" fmla="*/ 1012825 h 915"/>
                  <a:gd name="T34" fmla="*/ 420688 w 2029"/>
                  <a:gd name="T35" fmla="*/ 1039812 h 915"/>
                  <a:gd name="T36" fmla="*/ 455613 w 2029"/>
                  <a:gd name="T37" fmla="*/ 1069975 h 915"/>
                  <a:gd name="T38" fmla="*/ 485775 w 2029"/>
                  <a:gd name="T39" fmla="*/ 1093787 h 915"/>
                  <a:gd name="T40" fmla="*/ 504825 w 2029"/>
                  <a:gd name="T41" fmla="*/ 1123950 h 915"/>
                  <a:gd name="T42" fmla="*/ 546100 w 2029"/>
                  <a:gd name="T43" fmla="*/ 1136650 h 915"/>
                  <a:gd name="T44" fmla="*/ 573088 w 2029"/>
                  <a:gd name="T45" fmla="*/ 1163637 h 915"/>
                  <a:gd name="T46" fmla="*/ 633413 w 2029"/>
                  <a:gd name="T47" fmla="*/ 1184275 h 915"/>
                  <a:gd name="T48" fmla="*/ 663575 w 2029"/>
                  <a:gd name="T49" fmla="*/ 1214437 h 915"/>
                  <a:gd name="T50" fmla="*/ 720725 w 2029"/>
                  <a:gd name="T51" fmla="*/ 1231900 h 915"/>
                  <a:gd name="T52" fmla="*/ 765175 w 2029"/>
                  <a:gd name="T53" fmla="*/ 1247775 h 915"/>
                  <a:gd name="T54" fmla="*/ 844550 w 2029"/>
                  <a:gd name="T55" fmla="*/ 1274762 h 915"/>
                  <a:gd name="T56" fmla="*/ 895350 w 2029"/>
                  <a:gd name="T57" fmla="*/ 1292225 h 915"/>
                  <a:gd name="T58" fmla="*/ 966788 w 2029"/>
                  <a:gd name="T59" fmla="*/ 1319212 h 915"/>
                  <a:gd name="T60" fmla="*/ 1054100 w 2029"/>
                  <a:gd name="T61" fmla="*/ 1338262 h 915"/>
                  <a:gd name="T62" fmla="*/ 1165225 w 2029"/>
                  <a:gd name="T63" fmla="*/ 1352550 h 915"/>
                  <a:gd name="T64" fmla="*/ 1454150 w 2029"/>
                  <a:gd name="T65" fmla="*/ 1376362 h 915"/>
                  <a:gd name="T66" fmla="*/ 1535113 w 2029"/>
                  <a:gd name="T67" fmla="*/ 1406525 h 915"/>
                  <a:gd name="T68" fmla="*/ 1743076 w 2029"/>
                  <a:gd name="T69" fmla="*/ 1422400 h 915"/>
                  <a:gd name="T70" fmla="*/ 1941513 w 2029"/>
                  <a:gd name="T71" fmla="*/ 1425575 h 915"/>
                  <a:gd name="T72" fmla="*/ 1992313 w 2029"/>
                  <a:gd name="T73" fmla="*/ 1446212 h 915"/>
                  <a:gd name="T74" fmla="*/ 2289176 w 2029"/>
                  <a:gd name="T75" fmla="*/ 1452562 h 9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29"/>
                  <a:gd name="T115" fmla="*/ 0 h 915"/>
                  <a:gd name="T116" fmla="*/ 2029 w 2029"/>
                  <a:gd name="T117" fmla="*/ 915 h 9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29" h="915">
                    <a:moveTo>
                      <a:pt x="0" y="0"/>
                    </a:moveTo>
                    <a:lnTo>
                      <a:pt x="0" y="104"/>
                    </a:lnTo>
                    <a:lnTo>
                      <a:pt x="13" y="104"/>
                    </a:lnTo>
                    <a:lnTo>
                      <a:pt x="13" y="154"/>
                    </a:lnTo>
                    <a:lnTo>
                      <a:pt x="24" y="154"/>
                    </a:lnTo>
                    <a:lnTo>
                      <a:pt x="24" y="216"/>
                    </a:lnTo>
                    <a:lnTo>
                      <a:pt x="32" y="216"/>
                    </a:lnTo>
                    <a:lnTo>
                      <a:pt x="32" y="258"/>
                    </a:lnTo>
                    <a:lnTo>
                      <a:pt x="45" y="258"/>
                    </a:lnTo>
                    <a:lnTo>
                      <a:pt x="45" y="296"/>
                    </a:lnTo>
                    <a:lnTo>
                      <a:pt x="56" y="296"/>
                    </a:lnTo>
                    <a:lnTo>
                      <a:pt x="56" y="324"/>
                    </a:lnTo>
                    <a:lnTo>
                      <a:pt x="64" y="324"/>
                    </a:lnTo>
                    <a:lnTo>
                      <a:pt x="64" y="373"/>
                    </a:lnTo>
                    <a:lnTo>
                      <a:pt x="98" y="373"/>
                    </a:lnTo>
                    <a:lnTo>
                      <a:pt x="98" y="422"/>
                    </a:lnTo>
                    <a:lnTo>
                      <a:pt x="111" y="422"/>
                    </a:lnTo>
                    <a:lnTo>
                      <a:pt x="111" y="458"/>
                    </a:lnTo>
                    <a:lnTo>
                      <a:pt x="138" y="458"/>
                    </a:lnTo>
                    <a:lnTo>
                      <a:pt x="138" y="491"/>
                    </a:lnTo>
                    <a:lnTo>
                      <a:pt x="162" y="491"/>
                    </a:lnTo>
                    <a:lnTo>
                      <a:pt x="162" y="532"/>
                    </a:lnTo>
                    <a:lnTo>
                      <a:pt x="178" y="532"/>
                    </a:lnTo>
                    <a:lnTo>
                      <a:pt x="178" y="553"/>
                    </a:lnTo>
                    <a:lnTo>
                      <a:pt x="193" y="553"/>
                    </a:lnTo>
                    <a:lnTo>
                      <a:pt x="193" y="568"/>
                    </a:lnTo>
                    <a:lnTo>
                      <a:pt x="204" y="568"/>
                    </a:lnTo>
                    <a:lnTo>
                      <a:pt x="204" y="578"/>
                    </a:lnTo>
                    <a:lnTo>
                      <a:pt x="223" y="578"/>
                    </a:lnTo>
                    <a:lnTo>
                      <a:pt x="223" y="600"/>
                    </a:lnTo>
                    <a:lnTo>
                      <a:pt x="234" y="600"/>
                    </a:lnTo>
                    <a:lnTo>
                      <a:pt x="234" y="621"/>
                    </a:lnTo>
                    <a:lnTo>
                      <a:pt x="246" y="621"/>
                    </a:lnTo>
                    <a:lnTo>
                      <a:pt x="246" y="638"/>
                    </a:lnTo>
                    <a:lnTo>
                      <a:pt x="265" y="638"/>
                    </a:lnTo>
                    <a:lnTo>
                      <a:pt x="265" y="655"/>
                    </a:lnTo>
                    <a:lnTo>
                      <a:pt x="287" y="655"/>
                    </a:lnTo>
                    <a:lnTo>
                      <a:pt x="287" y="674"/>
                    </a:lnTo>
                    <a:lnTo>
                      <a:pt x="306" y="674"/>
                    </a:lnTo>
                    <a:lnTo>
                      <a:pt x="306" y="689"/>
                    </a:lnTo>
                    <a:lnTo>
                      <a:pt x="318" y="689"/>
                    </a:lnTo>
                    <a:lnTo>
                      <a:pt x="318" y="708"/>
                    </a:lnTo>
                    <a:lnTo>
                      <a:pt x="344" y="708"/>
                    </a:lnTo>
                    <a:lnTo>
                      <a:pt x="344" y="716"/>
                    </a:lnTo>
                    <a:lnTo>
                      <a:pt x="361" y="716"/>
                    </a:lnTo>
                    <a:lnTo>
                      <a:pt x="361" y="733"/>
                    </a:lnTo>
                    <a:lnTo>
                      <a:pt x="399" y="733"/>
                    </a:lnTo>
                    <a:lnTo>
                      <a:pt x="399" y="746"/>
                    </a:lnTo>
                    <a:lnTo>
                      <a:pt x="418" y="746"/>
                    </a:lnTo>
                    <a:lnTo>
                      <a:pt x="418" y="765"/>
                    </a:lnTo>
                    <a:lnTo>
                      <a:pt x="454" y="765"/>
                    </a:lnTo>
                    <a:lnTo>
                      <a:pt x="454" y="776"/>
                    </a:lnTo>
                    <a:lnTo>
                      <a:pt x="482" y="776"/>
                    </a:lnTo>
                    <a:lnTo>
                      <a:pt x="482" y="786"/>
                    </a:lnTo>
                    <a:lnTo>
                      <a:pt x="532" y="786"/>
                    </a:lnTo>
                    <a:lnTo>
                      <a:pt x="532" y="803"/>
                    </a:lnTo>
                    <a:lnTo>
                      <a:pt x="564" y="803"/>
                    </a:lnTo>
                    <a:lnTo>
                      <a:pt x="564" y="814"/>
                    </a:lnTo>
                    <a:lnTo>
                      <a:pt x="609" y="814"/>
                    </a:lnTo>
                    <a:lnTo>
                      <a:pt x="609" y="831"/>
                    </a:lnTo>
                    <a:lnTo>
                      <a:pt x="664" y="831"/>
                    </a:lnTo>
                    <a:lnTo>
                      <a:pt x="664" y="843"/>
                    </a:lnTo>
                    <a:lnTo>
                      <a:pt x="734" y="843"/>
                    </a:lnTo>
                    <a:lnTo>
                      <a:pt x="734" y="852"/>
                    </a:lnTo>
                    <a:lnTo>
                      <a:pt x="916" y="852"/>
                    </a:lnTo>
                    <a:lnTo>
                      <a:pt x="916" y="867"/>
                    </a:lnTo>
                    <a:lnTo>
                      <a:pt x="967" y="867"/>
                    </a:lnTo>
                    <a:lnTo>
                      <a:pt x="967" y="886"/>
                    </a:lnTo>
                    <a:lnTo>
                      <a:pt x="1098" y="886"/>
                    </a:lnTo>
                    <a:lnTo>
                      <a:pt x="1098" y="896"/>
                    </a:lnTo>
                    <a:lnTo>
                      <a:pt x="1223" y="896"/>
                    </a:lnTo>
                    <a:lnTo>
                      <a:pt x="1223" y="898"/>
                    </a:lnTo>
                    <a:lnTo>
                      <a:pt x="1255" y="898"/>
                    </a:lnTo>
                    <a:lnTo>
                      <a:pt x="1255" y="911"/>
                    </a:lnTo>
                    <a:lnTo>
                      <a:pt x="1442" y="911"/>
                    </a:lnTo>
                    <a:lnTo>
                      <a:pt x="1442" y="915"/>
                    </a:lnTo>
                    <a:lnTo>
                      <a:pt x="2029" y="915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7" name="Freeform 37"/>
              <p:cNvSpPr>
                <a:spLocks/>
              </p:cNvSpPr>
              <p:nvPr/>
            </p:nvSpPr>
            <p:spPr bwMode="auto">
              <a:xfrm>
                <a:off x="916882" y="1585407"/>
                <a:ext cx="3273600" cy="1359120"/>
              </a:xfrm>
              <a:custGeom>
                <a:avLst/>
                <a:gdLst>
                  <a:gd name="T0" fmla="*/ 0 w 2062"/>
                  <a:gd name="T1" fmla="*/ 23 h 856"/>
                  <a:gd name="T2" fmla="*/ 11 w 2062"/>
                  <a:gd name="T3" fmla="*/ 99 h 856"/>
                  <a:gd name="T4" fmla="*/ 19 w 2062"/>
                  <a:gd name="T5" fmla="*/ 142 h 856"/>
                  <a:gd name="T6" fmla="*/ 27 w 2062"/>
                  <a:gd name="T7" fmla="*/ 174 h 856"/>
                  <a:gd name="T8" fmla="*/ 40 w 2062"/>
                  <a:gd name="T9" fmla="*/ 222 h 856"/>
                  <a:gd name="T10" fmla="*/ 51 w 2062"/>
                  <a:gd name="T11" fmla="*/ 273 h 856"/>
                  <a:gd name="T12" fmla="*/ 83 w 2062"/>
                  <a:gd name="T13" fmla="*/ 324 h 856"/>
                  <a:gd name="T14" fmla="*/ 102 w 2062"/>
                  <a:gd name="T15" fmla="*/ 339 h 856"/>
                  <a:gd name="T16" fmla="*/ 112 w 2062"/>
                  <a:gd name="T17" fmla="*/ 366 h 856"/>
                  <a:gd name="T18" fmla="*/ 129 w 2062"/>
                  <a:gd name="T19" fmla="*/ 403 h 856"/>
                  <a:gd name="T20" fmla="*/ 153 w 2062"/>
                  <a:gd name="T21" fmla="*/ 443 h 856"/>
                  <a:gd name="T22" fmla="*/ 169 w 2062"/>
                  <a:gd name="T23" fmla="*/ 470 h 856"/>
                  <a:gd name="T24" fmla="*/ 189 w 2062"/>
                  <a:gd name="T25" fmla="*/ 498 h 856"/>
                  <a:gd name="T26" fmla="*/ 210 w 2062"/>
                  <a:gd name="T27" fmla="*/ 517 h 856"/>
                  <a:gd name="T28" fmla="*/ 227 w 2062"/>
                  <a:gd name="T29" fmla="*/ 545 h 856"/>
                  <a:gd name="T30" fmla="*/ 250 w 2062"/>
                  <a:gd name="T31" fmla="*/ 562 h 856"/>
                  <a:gd name="T32" fmla="*/ 275 w 2062"/>
                  <a:gd name="T33" fmla="*/ 576 h 856"/>
                  <a:gd name="T34" fmla="*/ 301 w 2062"/>
                  <a:gd name="T35" fmla="*/ 606 h 856"/>
                  <a:gd name="T36" fmla="*/ 335 w 2062"/>
                  <a:gd name="T37" fmla="*/ 623 h 856"/>
                  <a:gd name="T38" fmla="*/ 364 w 2062"/>
                  <a:gd name="T39" fmla="*/ 638 h 856"/>
                  <a:gd name="T40" fmla="*/ 400 w 2062"/>
                  <a:gd name="T41" fmla="*/ 659 h 856"/>
                  <a:gd name="T42" fmla="*/ 428 w 2062"/>
                  <a:gd name="T43" fmla="*/ 667 h 856"/>
                  <a:gd name="T44" fmla="*/ 456 w 2062"/>
                  <a:gd name="T45" fmla="*/ 678 h 856"/>
                  <a:gd name="T46" fmla="*/ 489 w 2062"/>
                  <a:gd name="T47" fmla="*/ 695 h 856"/>
                  <a:gd name="T48" fmla="*/ 530 w 2062"/>
                  <a:gd name="T49" fmla="*/ 704 h 856"/>
                  <a:gd name="T50" fmla="*/ 585 w 2062"/>
                  <a:gd name="T51" fmla="*/ 720 h 856"/>
                  <a:gd name="T52" fmla="*/ 640 w 2062"/>
                  <a:gd name="T53" fmla="*/ 737 h 856"/>
                  <a:gd name="T54" fmla="*/ 737 w 2062"/>
                  <a:gd name="T55" fmla="*/ 752 h 856"/>
                  <a:gd name="T56" fmla="*/ 812 w 2062"/>
                  <a:gd name="T57" fmla="*/ 759 h 856"/>
                  <a:gd name="T58" fmla="*/ 871 w 2062"/>
                  <a:gd name="T59" fmla="*/ 765 h 856"/>
                  <a:gd name="T60" fmla="*/ 945 w 2062"/>
                  <a:gd name="T61" fmla="*/ 780 h 856"/>
                  <a:gd name="T62" fmla="*/ 1087 w 2062"/>
                  <a:gd name="T63" fmla="*/ 797 h 856"/>
                  <a:gd name="T64" fmla="*/ 1212 w 2062"/>
                  <a:gd name="T65" fmla="*/ 803 h 856"/>
                  <a:gd name="T66" fmla="*/ 1333 w 2062"/>
                  <a:gd name="T67" fmla="*/ 812 h 856"/>
                  <a:gd name="T68" fmla="*/ 1454 w 2062"/>
                  <a:gd name="T69" fmla="*/ 822 h 856"/>
                  <a:gd name="T70" fmla="*/ 1566 w 2062"/>
                  <a:gd name="T71" fmla="*/ 829 h 856"/>
                  <a:gd name="T72" fmla="*/ 1668 w 2062"/>
                  <a:gd name="T73" fmla="*/ 839 h 856"/>
                  <a:gd name="T74" fmla="*/ 1863 w 2062"/>
                  <a:gd name="T75" fmla="*/ 850 h 856"/>
                  <a:gd name="T76" fmla="*/ 1950 w 2062"/>
                  <a:gd name="T77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2" h="856">
                    <a:moveTo>
                      <a:pt x="0" y="0"/>
                    </a:moveTo>
                    <a:lnTo>
                      <a:pt x="0" y="23"/>
                    </a:lnTo>
                    <a:lnTo>
                      <a:pt x="11" y="23"/>
                    </a:lnTo>
                    <a:lnTo>
                      <a:pt x="11" y="99"/>
                    </a:lnTo>
                    <a:lnTo>
                      <a:pt x="19" y="99"/>
                    </a:lnTo>
                    <a:lnTo>
                      <a:pt x="19" y="142"/>
                    </a:lnTo>
                    <a:lnTo>
                      <a:pt x="27" y="142"/>
                    </a:lnTo>
                    <a:lnTo>
                      <a:pt x="27" y="174"/>
                    </a:lnTo>
                    <a:lnTo>
                      <a:pt x="40" y="174"/>
                    </a:lnTo>
                    <a:lnTo>
                      <a:pt x="40" y="222"/>
                    </a:lnTo>
                    <a:lnTo>
                      <a:pt x="51" y="222"/>
                    </a:lnTo>
                    <a:lnTo>
                      <a:pt x="51" y="273"/>
                    </a:lnTo>
                    <a:lnTo>
                      <a:pt x="83" y="273"/>
                    </a:lnTo>
                    <a:lnTo>
                      <a:pt x="83" y="324"/>
                    </a:lnTo>
                    <a:lnTo>
                      <a:pt x="102" y="324"/>
                    </a:lnTo>
                    <a:lnTo>
                      <a:pt x="102" y="339"/>
                    </a:lnTo>
                    <a:lnTo>
                      <a:pt x="112" y="339"/>
                    </a:lnTo>
                    <a:lnTo>
                      <a:pt x="112" y="366"/>
                    </a:lnTo>
                    <a:lnTo>
                      <a:pt x="129" y="366"/>
                    </a:lnTo>
                    <a:lnTo>
                      <a:pt x="129" y="403"/>
                    </a:lnTo>
                    <a:lnTo>
                      <a:pt x="153" y="403"/>
                    </a:lnTo>
                    <a:lnTo>
                      <a:pt x="153" y="443"/>
                    </a:lnTo>
                    <a:lnTo>
                      <a:pt x="169" y="443"/>
                    </a:lnTo>
                    <a:lnTo>
                      <a:pt x="169" y="470"/>
                    </a:lnTo>
                    <a:lnTo>
                      <a:pt x="189" y="470"/>
                    </a:lnTo>
                    <a:lnTo>
                      <a:pt x="189" y="498"/>
                    </a:lnTo>
                    <a:lnTo>
                      <a:pt x="210" y="498"/>
                    </a:lnTo>
                    <a:lnTo>
                      <a:pt x="210" y="517"/>
                    </a:lnTo>
                    <a:lnTo>
                      <a:pt x="227" y="517"/>
                    </a:lnTo>
                    <a:lnTo>
                      <a:pt x="227" y="545"/>
                    </a:lnTo>
                    <a:lnTo>
                      <a:pt x="250" y="545"/>
                    </a:lnTo>
                    <a:lnTo>
                      <a:pt x="250" y="562"/>
                    </a:lnTo>
                    <a:lnTo>
                      <a:pt x="275" y="562"/>
                    </a:lnTo>
                    <a:lnTo>
                      <a:pt x="275" y="576"/>
                    </a:lnTo>
                    <a:lnTo>
                      <a:pt x="301" y="576"/>
                    </a:lnTo>
                    <a:lnTo>
                      <a:pt x="301" y="606"/>
                    </a:lnTo>
                    <a:lnTo>
                      <a:pt x="335" y="606"/>
                    </a:lnTo>
                    <a:lnTo>
                      <a:pt x="335" y="623"/>
                    </a:lnTo>
                    <a:lnTo>
                      <a:pt x="364" y="623"/>
                    </a:lnTo>
                    <a:lnTo>
                      <a:pt x="364" y="638"/>
                    </a:lnTo>
                    <a:lnTo>
                      <a:pt x="400" y="638"/>
                    </a:lnTo>
                    <a:lnTo>
                      <a:pt x="400" y="659"/>
                    </a:lnTo>
                    <a:lnTo>
                      <a:pt x="428" y="659"/>
                    </a:lnTo>
                    <a:lnTo>
                      <a:pt x="428" y="667"/>
                    </a:lnTo>
                    <a:lnTo>
                      <a:pt x="456" y="667"/>
                    </a:lnTo>
                    <a:lnTo>
                      <a:pt x="456" y="678"/>
                    </a:lnTo>
                    <a:lnTo>
                      <a:pt x="489" y="678"/>
                    </a:lnTo>
                    <a:lnTo>
                      <a:pt x="489" y="695"/>
                    </a:lnTo>
                    <a:lnTo>
                      <a:pt x="530" y="695"/>
                    </a:lnTo>
                    <a:lnTo>
                      <a:pt x="530" y="704"/>
                    </a:lnTo>
                    <a:lnTo>
                      <a:pt x="585" y="704"/>
                    </a:lnTo>
                    <a:lnTo>
                      <a:pt x="585" y="720"/>
                    </a:lnTo>
                    <a:lnTo>
                      <a:pt x="640" y="720"/>
                    </a:lnTo>
                    <a:lnTo>
                      <a:pt x="640" y="737"/>
                    </a:lnTo>
                    <a:lnTo>
                      <a:pt x="737" y="737"/>
                    </a:lnTo>
                    <a:lnTo>
                      <a:pt x="737" y="752"/>
                    </a:lnTo>
                    <a:lnTo>
                      <a:pt x="812" y="752"/>
                    </a:lnTo>
                    <a:lnTo>
                      <a:pt x="812" y="759"/>
                    </a:lnTo>
                    <a:lnTo>
                      <a:pt x="871" y="759"/>
                    </a:lnTo>
                    <a:lnTo>
                      <a:pt x="871" y="765"/>
                    </a:lnTo>
                    <a:lnTo>
                      <a:pt x="945" y="765"/>
                    </a:lnTo>
                    <a:lnTo>
                      <a:pt x="945" y="780"/>
                    </a:lnTo>
                    <a:lnTo>
                      <a:pt x="1087" y="780"/>
                    </a:lnTo>
                    <a:lnTo>
                      <a:pt x="1087" y="797"/>
                    </a:lnTo>
                    <a:lnTo>
                      <a:pt x="1212" y="797"/>
                    </a:lnTo>
                    <a:lnTo>
                      <a:pt x="1212" y="803"/>
                    </a:lnTo>
                    <a:lnTo>
                      <a:pt x="1333" y="803"/>
                    </a:lnTo>
                    <a:lnTo>
                      <a:pt x="1333" y="812"/>
                    </a:lnTo>
                    <a:lnTo>
                      <a:pt x="1454" y="812"/>
                    </a:lnTo>
                    <a:lnTo>
                      <a:pt x="1454" y="822"/>
                    </a:lnTo>
                    <a:lnTo>
                      <a:pt x="1566" y="822"/>
                    </a:lnTo>
                    <a:lnTo>
                      <a:pt x="1566" y="829"/>
                    </a:lnTo>
                    <a:lnTo>
                      <a:pt x="1668" y="829"/>
                    </a:lnTo>
                    <a:lnTo>
                      <a:pt x="1668" y="839"/>
                    </a:lnTo>
                    <a:lnTo>
                      <a:pt x="1863" y="839"/>
                    </a:lnTo>
                    <a:lnTo>
                      <a:pt x="1863" y="850"/>
                    </a:lnTo>
                    <a:lnTo>
                      <a:pt x="1950" y="850"/>
                    </a:lnTo>
                    <a:lnTo>
                      <a:pt x="1950" y="856"/>
                    </a:lnTo>
                    <a:lnTo>
                      <a:pt x="2062" y="856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983" name="Freeform 57"/>
              <p:cNvSpPr>
                <a:spLocks/>
              </p:cNvSpPr>
              <p:nvPr/>
            </p:nvSpPr>
            <p:spPr bwMode="auto">
              <a:xfrm>
                <a:off x="903288" y="1373188"/>
                <a:ext cx="3459163" cy="1697037"/>
              </a:xfrm>
              <a:custGeom>
                <a:avLst/>
                <a:gdLst>
                  <a:gd name="T0" fmla="*/ 0 w 2179"/>
                  <a:gd name="T1" fmla="*/ 0 h 1069"/>
                  <a:gd name="T2" fmla="*/ 0 w 2179"/>
                  <a:gd name="T3" fmla="*/ 1697037 h 1069"/>
                  <a:gd name="T4" fmla="*/ 3459163 w 2179"/>
                  <a:gd name="T5" fmla="*/ 1697037 h 1069"/>
                  <a:gd name="T6" fmla="*/ 0 60000 65536"/>
                  <a:gd name="T7" fmla="*/ 0 60000 65536"/>
                  <a:gd name="T8" fmla="*/ 0 60000 65536"/>
                  <a:gd name="T9" fmla="*/ 0 w 2179"/>
                  <a:gd name="T10" fmla="*/ 0 h 1069"/>
                  <a:gd name="T11" fmla="*/ 2179 w 2179"/>
                  <a:gd name="T12" fmla="*/ 1069 h 10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2179" y="1069"/>
                    </a:lnTo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4" name="Line 58"/>
              <p:cNvSpPr>
                <a:spLocks noChangeShapeType="1"/>
              </p:cNvSpPr>
              <p:nvPr/>
            </p:nvSpPr>
            <p:spPr bwMode="auto">
              <a:xfrm>
                <a:off x="806450" y="1373188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5" name="Line 59"/>
              <p:cNvSpPr>
                <a:spLocks noChangeShapeType="1"/>
              </p:cNvSpPr>
              <p:nvPr/>
            </p:nvSpPr>
            <p:spPr bwMode="auto">
              <a:xfrm>
                <a:off x="806450" y="1712913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6" name="Line 60"/>
              <p:cNvSpPr>
                <a:spLocks noChangeShapeType="1"/>
              </p:cNvSpPr>
              <p:nvPr/>
            </p:nvSpPr>
            <p:spPr bwMode="auto">
              <a:xfrm>
                <a:off x="806450" y="2052638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7" name="Line 61"/>
              <p:cNvSpPr>
                <a:spLocks noChangeShapeType="1"/>
              </p:cNvSpPr>
              <p:nvPr/>
            </p:nvSpPr>
            <p:spPr bwMode="auto">
              <a:xfrm>
                <a:off x="806450" y="2393950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8" name="Line 62"/>
              <p:cNvSpPr>
                <a:spLocks noChangeShapeType="1"/>
              </p:cNvSpPr>
              <p:nvPr/>
            </p:nvSpPr>
            <p:spPr bwMode="auto">
              <a:xfrm>
                <a:off x="806450" y="2728913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89" name="Line 63"/>
              <p:cNvSpPr>
                <a:spLocks noChangeShapeType="1"/>
              </p:cNvSpPr>
              <p:nvPr/>
            </p:nvSpPr>
            <p:spPr bwMode="auto">
              <a:xfrm>
                <a:off x="806450" y="3070225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90" name="Line 64"/>
              <p:cNvSpPr>
                <a:spLocks noChangeShapeType="1"/>
              </p:cNvSpPr>
              <p:nvPr/>
            </p:nvSpPr>
            <p:spPr bwMode="auto">
              <a:xfrm>
                <a:off x="4362450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91" name="Line 65"/>
              <p:cNvSpPr>
                <a:spLocks noChangeShapeType="1"/>
              </p:cNvSpPr>
              <p:nvPr/>
            </p:nvSpPr>
            <p:spPr bwMode="auto">
              <a:xfrm>
                <a:off x="903288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92" name="Line 66"/>
              <p:cNvSpPr>
                <a:spLocks noChangeShapeType="1"/>
              </p:cNvSpPr>
              <p:nvPr/>
            </p:nvSpPr>
            <p:spPr bwMode="auto">
              <a:xfrm>
                <a:off x="3670300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93" name="Line 67"/>
              <p:cNvSpPr>
                <a:spLocks noChangeShapeType="1"/>
              </p:cNvSpPr>
              <p:nvPr/>
            </p:nvSpPr>
            <p:spPr bwMode="auto">
              <a:xfrm>
                <a:off x="1597025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94" name="Line 68"/>
              <p:cNvSpPr>
                <a:spLocks noChangeShapeType="1"/>
              </p:cNvSpPr>
              <p:nvPr/>
            </p:nvSpPr>
            <p:spPr bwMode="auto">
              <a:xfrm>
                <a:off x="2287588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95" name="Line 69"/>
              <p:cNvSpPr>
                <a:spLocks noChangeShapeType="1"/>
              </p:cNvSpPr>
              <p:nvPr/>
            </p:nvSpPr>
            <p:spPr bwMode="auto">
              <a:xfrm>
                <a:off x="2979738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0976" name="TextBox 12"/>
            <p:cNvSpPr txBox="1">
              <a:spLocks noChangeArrowheads="1"/>
            </p:cNvSpPr>
            <p:nvPr/>
          </p:nvSpPr>
          <p:spPr bwMode="auto">
            <a:xfrm>
              <a:off x="1279264" y="1547500"/>
              <a:ext cx="26324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HR 1.035; 95% CI 0.921-1.162</a:t>
              </a:r>
            </a:p>
          </p:txBody>
        </p:sp>
        <p:sp>
          <p:nvSpPr>
            <p:cNvPr id="80977" name="TextBox 10"/>
            <p:cNvSpPr txBox="1">
              <a:spLocks noChangeArrowheads="1"/>
            </p:cNvSpPr>
            <p:nvPr/>
          </p:nvSpPr>
          <p:spPr bwMode="auto">
            <a:xfrm>
              <a:off x="2106085" y="1255713"/>
              <a:ext cx="8819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solidFill>
                    <a:schemeClr val="tx2"/>
                  </a:solidFill>
                </a:rPr>
                <a:t>Overall</a:t>
              </a:r>
            </a:p>
          </p:txBody>
        </p:sp>
        <p:sp>
          <p:nvSpPr>
            <p:cNvPr id="80978" name="Text Box 168"/>
            <p:cNvSpPr txBox="1">
              <a:spLocks noChangeArrowheads="1"/>
            </p:cNvSpPr>
            <p:nvPr/>
          </p:nvSpPr>
          <p:spPr bwMode="auto">
            <a:xfrm>
              <a:off x="355600" y="1291208"/>
              <a:ext cx="430213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Aft>
                  <a:spcPct val="60000"/>
                </a:spcAft>
              </a:pPr>
              <a:r>
                <a:rPr lang="en-GB" sz="1400" b="1"/>
                <a:t>1.0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0.8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0.6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0.4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0.2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</a:t>
              </a:r>
            </a:p>
          </p:txBody>
        </p:sp>
        <p:sp>
          <p:nvSpPr>
            <p:cNvPr id="80979" name="Text Box 170"/>
            <p:cNvSpPr txBox="1">
              <a:spLocks noChangeArrowheads="1"/>
            </p:cNvSpPr>
            <p:nvPr/>
          </p:nvSpPr>
          <p:spPr bwMode="auto">
            <a:xfrm>
              <a:off x="730250" y="3237483"/>
              <a:ext cx="4273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742950" algn="ctr"/>
                  <a:tab pos="1428750" algn="ctr"/>
                  <a:tab pos="2120900" algn="ctr"/>
                  <a:tab pos="2813050" algn="ctr"/>
                  <a:tab pos="3500438" algn="ctr"/>
                </a:tabLst>
              </a:pPr>
              <a:r>
                <a:rPr lang="en-GB" sz="1400" b="1"/>
                <a:t>0	20	40	60	80	100</a:t>
              </a:r>
            </a:p>
          </p:txBody>
        </p:sp>
      </p:grpSp>
      <p:grpSp>
        <p:nvGrpSpPr>
          <p:cNvPr id="80903" name="Group 5"/>
          <p:cNvGrpSpPr>
            <a:grpSpLocks/>
          </p:cNvGrpSpPr>
          <p:nvPr/>
        </p:nvGrpSpPr>
        <p:grpSpPr bwMode="auto">
          <a:xfrm>
            <a:off x="4692650" y="1255713"/>
            <a:ext cx="4648200" cy="2289175"/>
            <a:chOff x="4692650" y="1255713"/>
            <a:chExt cx="4648448" cy="2289547"/>
          </a:xfrm>
        </p:grpSpPr>
        <p:sp>
          <p:nvSpPr>
            <p:cNvPr id="80954" name="Text Box 170"/>
            <p:cNvSpPr txBox="1">
              <a:spLocks noChangeArrowheads="1"/>
            </p:cNvSpPr>
            <p:nvPr/>
          </p:nvSpPr>
          <p:spPr bwMode="auto">
            <a:xfrm>
              <a:off x="5067300" y="3237483"/>
              <a:ext cx="4273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742950" algn="ctr"/>
                  <a:tab pos="1428750" algn="ctr"/>
                  <a:tab pos="2120900" algn="ctr"/>
                  <a:tab pos="2813050" algn="ctr"/>
                  <a:tab pos="3500438" algn="ctr"/>
                </a:tabLst>
              </a:pPr>
              <a:r>
                <a:rPr lang="en-GB" sz="1400" b="1"/>
                <a:t>0	20	40	60	80	100</a:t>
              </a:r>
            </a:p>
          </p:txBody>
        </p:sp>
        <p:grpSp>
          <p:nvGrpSpPr>
            <p:cNvPr id="80955" name="Group 425"/>
            <p:cNvGrpSpPr>
              <a:grpSpLocks/>
            </p:cNvGrpSpPr>
            <p:nvPr/>
          </p:nvGrpSpPr>
          <p:grpSpPr bwMode="auto">
            <a:xfrm>
              <a:off x="5104628" y="1445196"/>
              <a:ext cx="3552825" cy="1793874"/>
              <a:chOff x="5260975" y="1373188"/>
              <a:chExt cx="3552825" cy="1793874"/>
            </a:xfrm>
          </p:grpSpPr>
          <p:sp>
            <p:nvSpPr>
              <p:cNvPr id="80959" name="Freeform 20"/>
              <p:cNvSpPr>
                <a:spLocks/>
              </p:cNvSpPr>
              <p:nvPr/>
            </p:nvSpPr>
            <p:spPr bwMode="auto">
              <a:xfrm>
                <a:off x="5359400" y="1373188"/>
                <a:ext cx="2306638" cy="1187450"/>
              </a:xfrm>
              <a:custGeom>
                <a:avLst/>
                <a:gdLst>
                  <a:gd name="T0" fmla="*/ 12700 w 1453"/>
                  <a:gd name="T1" fmla="*/ 26988 h 748"/>
                  <a:gd name="T2" fmla="*/ 39688 w 1453"/>
                  <a:gd name="T3" fmla="*/ 50800 h 748"/>
                  <a:gd name="T4" fmla="*/ 63500 w 1453"/>
                  <a:gd name="T5" fmla="*/ 84137 h 748"/>
                  <a:gd name="T6" fmla="*/ 103188 w 1453"/>
                  <a:gd name="T7" fmla="*/ 98425 h 748"/>
                  <a:gd name="T8" fmla="*/ 141288 w 1453"/>
                  <a:gd name="T9" fmla="*/ 111125 h 748"/>
                  <a:gd name="T10" fmla="*/ 171450 w 1453"/>
                  <a:gd name="T11" fmla="*/ 128588 h 748"/>
                  <a:gd name="T12" fmla="*/ 193675 w 1453"/>
                  <a:gd name="T13" fmla="*/ 158750 h 748"/>
                  <a:gd name="T14" fmla="*/ 234950 w 1453"/>
                  <a:gd name="T15" fmla="*/ 185737 h 748"/>
                  <a:gd name="T16" fmla="*/ 271463 w 1453"/>
                  <a:gd name="T17" fmla="*/ 212725 h 748"/>
                  <a:gd name="T18" fmla="*/ 307975 w 1453"/>
                  <a:gd name="T19" fmla="*/ 233363 h 748"/>
                  <a:gd name="T20" fmla="*/ 346075 w 1453"/>
                  <a:gd name="T21" fmla="*/ 282575 h 748"/>
                  <a:gd name="T22" fmla="*/ 379413 w 1453"/>
                  <a:gd name="T23" fmla="*/ 306387 h 748"/>
                  <a:gd name="T24" fmla="*/ 442913 w 1453"/>
                  <a:gd name="T25" fmla="*/ 347662 h 748"/>
                  <a:gd name="T26" fmla="*/ 517525 w 1453"/>
                  <a:gd name="T27" fmla="*/ 414338 h 748"/>
                  <a:gd name="T28" fmla="*/ 622300 w 1453"/>
                  <a:gd name="T29" fmla="*/ 447675 h 748"/>
                  <a:gd name="T30" fmla="*/ 665163 w 1453"/>
                  <a:gd name="T31" fmla="*/ 498475 h 748"/>
                  <a:gd name="T32" fmla="*/ 854075 w 1453"/>
                  <a:gd name="T33" fmla="*/ 538163 h 748"/>
                  <a:gd name="T34" fmla="*/ 901700 w 1453"/>
                  <a:gd name="T35" fmla="*/ 588963 h 748"/>
                  <a:gd name="T36" fmla="*/ 968375 w 1453"/>
                  <a:gd name="T37" fmla="*/ 627062 h 748"/>
                  <a:gd name="T38" fmla="*/ 1166813 w 1453"/>
                  <a:gd name="T39" fmla="*/ 636587 h 748"/>
                  <a:gd name="T40" fmla="*/ 1203325 w 1453"/>
                  <a:gd name="T41" fmla="*/ 657225 h 748"/>
                  <a:gd name="T42" fmla="*/ 1244600 w 1453"/>
                  <a:gd name="T43" fmla="*/ 669925 h 748"/>
                  <a:gd name="T44" fmla="*/ 1431925 w 1453"/>
                  <a:gd name="T45" fmla="*/ 700087 h 748"/>
                  <a:gd name="T46" fmla="*/ 1482725 w 1453"/>
                  <a:gd name="T47" fmla="*/ 774700 h 748"/>
                  <a:gd name="T48" fmla="*/ 1543050 w 1453"/>
                  <a:gd name="T49" fmla="*/ 793750 h 748"/>
                  <a:gd name="T50" fmla="*/ 1731963 w 1453"/>
                  <a:gd name="T51" fmla="*/ 817563 h 748"/>
                  <a:gd name="T52" fmla="*/ 1966913 w 1453"/>
                  <a:gd name="T53" fmla="*/ 844550 h 748"/>
                  <a:gd name="T54" fmla="*/ 2008188 w 1453"/>
                  <a:gd name="T55" fmla="*/ 871538 h 748"/>
                  <a:gd name="T56" fmla="*/ 2306638 w 1453"/>
                  <a:gd name="T57" fmla="*/ 1187450 h 748"/>
                  <a:gd name="T58" fmla="*/ 2011363 w 1453"/>
                  <a:gd name="T59" fmla="*/ 1154113 h 748"/>
                  <a:gd name="T60" fmla="*/ 1963738 w 1453"/>
                  <a:gd name="T61" fmla="*/ 1127125 h 748"/>
                  <a:gd name="T62" fmla="*/ 1725613 w 1453"/>
                  <a:gd name="T63" fmla="*/ 1111250 h 748"/>
                  <a:gd name="T64" fmla="*/ 1566863 w 1453"/>
                  <a:gd name="T65" fmla="*/ 1090613 h 748"/>
                  <a:gd name="T66" fmla="*/ 1530350 w 1453"/>
                  <a:gd name="T67" fmla="*/ 1066800 h 748"/>
                  <a:gd name="T68" fmla="*/ 1482725 w 1453"/>
                  <a:gd name="T69" fmla="*/ 1003300 h 748"/>
                  <a:gd name="T70" fmla="*/ 1443038 w 1453"/>
                  <a:gd name="T71" fmla="*/ 985838 h 748"/>
                  <a:gd name="T72" fmla="*/ 1419225 w 1453"/>
                  <a:gd name="T73" fmla="*/ 966788 h 748"/>
                  <a:gd name="T74" fmla="*/ 1263650 w 1453"/>
                  <a:gd name="T75" fmla="*/ 952500 h 748"/>
                  <a:gd name="T76" fmla="*/ 1193800 w 1453"/>
                  <a:gd name="T77" fmla="*/ 922338 h 748"/>
                  <a:gd name="T78" fmla="*/ 971550 w 1453"/>
                  <a:gd name="T79" fmla="*/ 889000 h 748"/>
                  <a:gd name="T80" fmla="*/ 901700 w 1453"/>
                  <a:gd name="T81" fmla="*/ 831850 h 748"/>
                  <a:gd name="T82" fmla="*/ 857250 w 1453"/>
                  <a:gd name="T83" fmla="*/ 808037 h 748"/>
                  <a:gd name="T84" fmla="*/ 785813 w 1453"/>
                  <a:gd name="T85" fmla="*/ 793750 h 748"/>
                  <a:gd name="T86" fmla="*/ 665163 w 1453"/>
                  <a:gd name="T87" fmla="*/ 736600 h 748"/>
                  <a:gd name="T88" fmla="*/ 617538 w 1453"/>
                  <a:gd name="T89" fmla="*/ 703262 h 748"/>
                  <a:gd name="T90" fmla="*/ 581025 w 1453"/>
                  <a:gd name="T91" fmla="*/ 687387 h 748"/>
                  <a:gd name="T92" fmla="*/ 520700 w 1453"/>
                  <a:gd name="T93" fmla="*/ 615950 h 748"/>
                  <a:gd name="T94" fmla="*/ 450850 w 1453"/>
                  <a:gd name="T95" fmla="*/ 565150 h 748"/>
                  <a:gd name="T96" fmla="*/ 376238 w 1453"/>
                  <a:gd name="T97" fmla="*/ 477838 h 748"/>
                  <a:gd name="T98" fmla="*/ 315913 w 1453"/>
                  <a:gd name="T99" fmla="*/ 434975 h 748"/>
                  <a:gd name="T100" fmla="*/ 268288 w 1453"/>
                  <a:gd name="T101" fmla="*/ 396875 h 748"/>
                  <a:gd name="T102" fmla="*/ 244475 w 1453"/>
                  <a:gd name="T103" fmla="*/ 374650 h 748"/>
                  <a:gd name="T104" fmla="*/ 207963 w 1453"/>
                  <a:gd name="T105" fmla="*/ 339725 h 748"/>
                  <a:gd name="T106" fmla="*/ 180975 w 1453"/>
                  <a:gd name="T107" fmla="*/ 303212 h 748"/>
                  <a:gd name="T108" fmla="*/ 144463 w 1453"/>
                  <a:gd name="T109" fmla="*/ 276225 h 748"/>
                  <a:gd name="T110" fmla="*/ 103188 w 1453"/>
                  <a:gd name="T111" fmla="*/ 239713 h 748"/>
                  <a:gd name="T112" fmla="*/ 76200 w 1453"/>
                  <a:gd name="T113" fmla="*/ 212725 h 748"/>
                  <a:gd name="T114" fmla="*/ 57150 w 1453"/>
                  <a:gd name="T115" fmla="*/ 182562 h 748"/>
                  <a:gd name="T116" fmla="*/ 42863 w 1453"/>
                  <a:gd name="T117" fmla="*/ 131763 h 748"/>
                  <a:gd name="T118" fmla="*/ 6350 w 1453"/>
                  <a:gd name="T119" fmla="*/ 71438 h 748"/>
                  <a:gd name="T120" fmla="*/ 0 w 1453"/>
                  <a:gd name="T121" fmla="*/ 0 h 7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3"/>
                  <a:gd name="T184" fmla="*/ 0 h 748"/>
                  <a:gd name="T185" fmla="*/ 1453 w 1453"/>
                  <a:gd name="T186" fmla="*/ 748 h 7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3" h="748">
                    <a:moveTo>
                      <a:pt x="8" y="2"/>
                    </a:moveTo>
                    <a:lnTo>
                      <a:pt x="8" y="17"/>
                    </a:lnTo>
                    <a:lnTo>
                      <a:pt x="25" y="17"/>
                    </a:lnTo>
                    <a:lnTo>
                      <a:pt x="25" y="32"/>
                    </a:lnTo>
                    <a:lnTo>
                      <a:pt x="40" y="32"/>
                    </a:lnTo>
                    <a:lnTo>
                      <a:pt x="40" y="53"/>
                    </a:lnTo>
                    <a:lnTo>
                      <a:pt x="65" y="53"/>
                    </a:lnTo>
                    <a:lnTo>
                      <a:pt x="65" y="62"/>
                    </a:lnTo>
                    <a:lnTo>
                      <a:pt x="89" y="62"/>
                    </a:lnTo>
                    <a:lnTo>
                      <a:pt x="89" y="70"/>
                    </a:lnTo>
                    <a:lnTo>
                      <a:pt x="108" y="70"/>
                    </a:lnTo>
                    <a:lnTo>
                      <a:pt x="108" y="81"/>
                    </a:lnTo>
                    <a:lnTo>
                      <a:pt x="122" y="81"/>
                    </a:lnTo>
                    <a:lnTo>
                      <a:pt x="122" y="100"/>
                    </a:lnTo>
                    <a:lnTo>
                      <a:pt x="148" y="100"/>
                    </a:lnTo>
                    <a:lnTo>
                      <a:pt x="148" y="117"/>
                    </a:lnTo>
                    <a:lnTo>
                      <a:pt x="171" y="117"/>
                    </a:lnTo>
                    <a:lnTo>
                      <a:pt x="171" y="134"/>
                    </a:lnTo>
                    <a:lnTo>
                      <a:pt x="194" y="134"/>
                    </a:lnTo>
                    <a:lnTo>
                      <a:pt x="194" y="147"/>
                    </a:lnTo>
                    <a:lnTo>
                      <a:pt x="218" y="147"/>
                    </a:lnTo>
                    <a:lnTo>
                      <a:pt x="218" y="178"/>
                    </a:lnTo>
                    <a:lnTo>
                      <a:pt x="239" y="178"/>
                    </a:lnTo>
                    <a:lnTo>
                      <a:pt x="239" y="193"/>
                    </a:lnTo>
                    <a:lnTo>
                      <a:pt x="279" y="193"/>
                    </a:lnTo>
                    <a:lnTo>
                      <a:pt x="279" y="219"/>
                    </a:lnTo>
                    <a:lnTo>
                      <a:pt x="326" y="219"/>
                    </a:lnTo>
                    <a:lnTo>
                      <a:pt x="326" y="261"/>
                    </a:lnTo>
                    <a:lnTo>
                      <a:pt x="392" y="261"/>
                    </a:lnTo>
                    <a:lnTo>
                      <a:pt x="392" y="282"/>
                    </a:lnTo>
                    <a:lnTo>
                      <a:pt x="419" y="282"/>
                    </a:lnTo>
                    <a:lnTo>
                      <a:pt x="419" y="314"/>
                    </a:lnTo>
                    <a:lnTo>
                      <a:pt x="538" y="314"/>
                    </a:lnTo>
                    <a:lnTo>
                      <a:pt x="538" y="339"/>
                    </a:lnTo>
                    <a:lnTo>
                      <a:pt x="568" y="339"/>
                    </a:lnTo>
                    <a:lnTo>
                      <a:pt x="568" y="371"/>
                    </a:lnTo>
                    <a:lnTo>
                      <a:pt x="610" y="371"/>
                    </a:lnTo>
                    <a:lnTo>
                      <a:pt x="610" y="395"/>
                    </a:lnTo>
                    <a:lnTo>
                      <a:pt x="735" y="395"/>
                    </a:lnTo>
                    <a:lnTo>
                      <a:pt x="735" y="401"/>
                    </a:lnTo>
                    <a:lnTo>
                      <a:pt x="758" y="401"/>
                    </a:lnTo>
                    <a:lnTo>
                      <a:pt x="758" y="414"/>
                    </a:lnTo>
                    <a:lnTo>
                      <a:pt x="784" y="414"/>
                    </a:lnTo>
                    <a:lnTo>
                      <a:pt x="784" y="422"/>
                    </a:lnTo>
                    <a:lnTo>
                      <a:pt x="902" y="422"/>
                    </a:lnTo>
                    <a:lnTo>
                      <a:pt x="902" y="441"/>
                    </a:lnTo>
                    <a:lnTo>
                      <a:pt x="934" y="441"/>
                    </a:lnTo>
                    <a:lnTo>
                      <a:pt x="934" y="488"/>
                    </a:lnTo>
                    <a:lnTo>
                      <a:pt x="972" y="488"/>
                    </a:lnTo>
                    <a:lnTo>
                      <a:pt x="972" y="500"/>
                    </a:lnTo>
                    <a:lnTo>
                      <a:pt x="1091" y="500"/>
                    </a:lnTo>
                    <a:lnTo>
                      <a:pt x="1091" y="515"/>
                    </a:lnTo>
                    <a:lnTo>
                      <a:pt x="1239" y="515"/>
                    </a:lnTo>
                    <a:lnTo>
                      <a:pt x="1239" y="532"/>
                    </a:lnTo>
                    <a:lnTo>
                      <a:pt x="1265" y="532"/>
                    </a:lnTo>
                    <a:lnTo>
                      <a:pt x="1265" y="549"/>
                    </a:lnTo>
                    <a:lnTo>
                      <a:pt x="1453" y="549"/>
                    </a:lnTo>
                    <a:lnTo>
                      <a:pt x="1453" y="748"/>
                    </a:lnTo>
                    <a:lnTo>
                      <a:pt x="1267" y="748"/>
                    </a:lnTo>
                    <a:lnTo>
                      <a:pt x="1267" y="727"/>
                    </a:lnTo>
                    <a:lnTo>
                      <a:pt x="1237" y="727"/>
                    </a:lnTo>
                    <a:lnTo>
                      <a:pt x="1237" y="710"/>
                    </a:lnTo>
                    <a:lnTo>
                      <a:pt x="1087" y="710"/>
                    </a:lnTo>
                    <a:lnTo>
                      <a:pt x="1087" y="700"/>
                    </a:lnTo>
                    <a:lnTo>
                      <a:pt x="987" y="700"/>
                    </a:lnTo>
                    <a:lnTo>
                      <a:pt x="987" y="687"/>
                    </a:lnTo>
                    <a:lnTo>
                      <a:pt x="964" y="687"/>
                    </a:lnTo>
                    <a:lnTo>
                      <a:pt x="964" y="672"/>
                    </a:lnTo>
                    <a:lnTo>
                      <a:pt x="934" y="672"/>
                    </a:lnTo>
                    <a:lnTo>
                      <a:pt x="934" y="632"/>
                    </a:lnTo>
                    <a:lnTo>
                      <a:pt x="909" y="632"/>
                    </a:lnTo>
                    <a:lnTo>
                      <a:pt x="909" y="621"/>
                    </a:lnTo>
                    <a:lnTo>
                      <a:pt x="894" y="621"/>
                    </a:lnTo>
                    <a:lnTo>
                      <a:pt x="894" y="609"/>
                    </a:lnTo>
                    <a:lnTo>
                      <a:pt x="796" y="609"/>
                    </a:lnTo>
                    <a:lnTo>
                      <a:pt x="796" y="600"/>
                    </a:lnTo>
                    <a:lnTo>
                      <a:pt x="752" y="600"/>
                    </a:lnTo>
                    <a:lnTo>
                      <a:pt x="752" y="581"/>
                    </a:lnTo>
                    <a:lnTo>
                      <a:pt x="612" y="581"/>
                    </a:lnTo>
                    <a:lnTo>
                      <a:pt x="612" y="560"/>
                    </a:lnTo>
                    <a:lnTo>
                      <a:pt x="568" y="560"/>
                    </a:lnTo>
                    <a:lnTo>
                      <a:pt x="568" y="524"/>
                    </a:lnTo>
                    <a:lnTo>
                      <a:pt x="540" y="524"/>
                    </a:lnTo>
                    <a:lnTo>
                      <a:pt x="540" y="509"/>
                    </a:lnTo>
                    <a:lnTo>
                      <a:pt x="502" y="509"/>
                    </a:lnTo>
                    <a:lnTo>
                      <a:pt x="495" y="500"/>
                    </a:lnTo>
                    <a:lnTo>
                      <a:pt x="419" y="500"/>
                    </a:lnTo>
                    <a:lnTo>
                      <a:pt x="419" y="464"/>
                    </a:lnTo>
                    <a:lnTo>
                      <a:pt x="389" y="464"/>
                    </a:lnTo>
                    <a:lnTo>
                      <a:pt x="389" y="443"/>
                    </a:lnTo>
                    <a:lnTo>
                      <a:pt x="366" y="443"/>
                    </a:lnTo>
                    <a:lnTo>
                      <a:pt x="366" y="433"/>
                    </a:lnTo>
                    <a:lnTo>
                      <a:pt x="328" y="433"/>
                    </a:lnTo>
                    <a:lnTo>
                      <a:pt x="328" y="388"/>
                    </a:lnTo>
                    <a:lnTo>
                      <a:pt x="284" y="388"/>
                    </a:lnTo>
                    <a:lnTo>
                      <a:pt x="284" y="356"/>
                    </a:lnTo>
                    <a:lnTo>
                      <a:pt x="237" y="356"/>
                    </a:lnTo>
                    <a:lnTo>
                      <a:pt x="237" y="301"/>
                    </a:lnTo>
                    <a:lnTo>
                      <a:pt x="199" y="301"/>
                    </a:lnTo>
                    <a:lnTo>
                      <a:pt x="199" y="274"/>
                    </a:lnTo>
                    <a:lnTo>
                      <a:pt x="169" y="274"/>
                    </a:lnTo>
                    <a:lnTo>
                      <a:pt x="169" y="250"/>
                    </a:lnTo>
                    <a:lnTo>
                      <a:pt x="154" y="250"/>
                    </a:lnTo>
                    <a:lnTo>
                      <a:pt x="154" y="236"/>
                    </a:lnTo>
                    <a:lnTo>
                      <a:pt x="131" y="236"/>
                    </a:lnTo>
                    <a:lnTo>
                      <a:pt x="131" y="214"/>
                    </a:lnTo>
                    <a:lnTo>
                      <a:pt x="114" y="214"/>
                    </a:lnTo>
                    <a:lnTo>
                      <a:pt x="114" y="191"/>
                    </a:lnTo>
                    <a:lnTo>
                      <a:pt x="91" y="191"/>
                    </a:lnTo>
                    <a:lnTo>
                      <a:pt x="91" y="174"/>
                    </a:lnTo>
                    <a:lnTo>
                      <a:pt x="65" y="174"/>
                    </a:lnTo>
                    <a:lnTo>
                      <a:pt x="65" y="151"/>
                    </a:lnTo>
                    <a:lnTo>
                      <a:pt x="48" y="151"/>
                    </a:lnTo>
                    <a:lnTo>
                      <a:pt x="48" y="134"/>
                    </a:lnTo>
                    <a:lnTo>
                      <a:pt x="36" y="134"/>
                    </a:lnTo>
                    <a:lnTo>
                      <a:pt x="36" y="115"/>
                    </a:lnTo>
                    <a:lnTo>
                      <a:pt x="27" y="115"/>
                    </a:lnTo>
                    <a:lnTo>
                      <a:pt x="27" y="83"/>
                    </a:lnTo>
                    <a:lnTo>
                      <a:pt x="4" y="83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15A29">
                  <a:alpha val="50195"/>
                </a:srgbClr>
              </a:solidFill>
              <a:ln w="285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0" name="Freeform 38"/>
              <p:cNvSpPr>
                <a:spLocks/>
              </p:cNvSpPr>
              <p:nvPr/>
            </p:nvSpPr>
            <p:spPr bwMode="auto">
              <a:xfrm>
                <a:off x="5359400" y="1390650"/>
                <a:ext cx="3228975" cy="1046162"/>
              </a:xfrm>
              <a:custGeom>
                <a:avLst/>
                <a:gdLst>
                  <a:gd name="T0" fmla="*/ 6350 w 2034"/>
                  <a:gd name="T1" fmla="*/ 0 h 659"/>
                  <a:gd name="T2" fmla="*/ 25400 w 2034"/>
                  <a:gd name="T3" fmla="*/ 33337 h 659"/>
                  <a:gd name="T4" fmla="*/ 33338 w 2034"/>
                  <a:gd name="T5" fmla="*/ 47625 h 659"/>
                  <a:gd name="T6" fmla="*/ 76200 w 2034"/>
                  <a:gd name="T7" fmla="*/ 90487 h 659"/>
                  <a:gd name="T8" fmla="*/ 103188 w 2034"/>
                  <a:gd name="T9" fmla="*/ 111125 h 659"/>
                  <a:gd name="T10" fmla="*/ 141288 w 2034"/>
                  <a:gd name="T11" fmla="*/ 138112 h 659"/>
                  <a:gd name="T12" fmla="*/ 177800 w 2034"/>
                  <a:gd name="T13" fmla="*/ 171450 h 659"/>
                  <a:gd name="T14" fmla="*/ 211138 w 2034"/>
                  <a:gd name="T15" fmla="*/ 207962 h 659"/>
                  <a:gd name="T16" fmla="*/ 244475 w 2034"/>
                  <a:gd name="T17" fmla="*/ 241300 h 659"/>
                  <a:gd name="T18" fmla="*/ 282575 w 2034"/>
                  <a:gd name="T19" fmla="*/ 261937 h 659"/>
                  <a:gd name="T20" fmla="*/ 319088 w 2034"/>
                  <a:gd name="T21" fmla="*/ 285750 h 659"/>
                  <a:gd name="T22" fmla="*/ 346075 w 2034"/>
                  <a:gd name="T23" fmla="*/ 322262 h 659"/>
                  <a:gd name="T24" fmla="*/ 379413 w 2034"/>
                  <a:gd name="T25" fmla="*/ 373062 h 659"/>
                  <a:gd name="T26" fmla="*/ 442913 w 2034"/>
                  <a:gd name="T27" fmla="*/ 400050 h 659"/>
                  <a:gd name="T28" fmla="*/ 496888 w 2034"/>
                  <a:gd name="T29" fmla="*/ 441325 h 659"/>
                  <a:gd name="T30" fmla="*/ 530225 w 2034"/>
                  <a:gd name="T31" fmla="*/ 457200 h 659"/>
                  <a:gd name="T32" fmla="*/ 571500 w 2034"/>
                  <a:gd name="T33" fmla="*/ 504825 h 659"/>
                  <a:gd name="T34" fmla="*/ 604838 w 2034"/>
                  <a:gd name="T35" fmla="*/ 531812 h 659"/>
                  <a:gd name="T36" fmla="*/ 644525 w 2034"/>
                  <a:gd name="T37" fmla="*/ 555625 h 659"/>
                  <a:gd name="T38" fmla="*/ 688975 w 2034"/>
                  <a:gd name="T39" fmla="*/ 585787 h 659"/>
                  <a:gd name="T40" fmla="*/ 785813 w 2034"/>
                  <a:gd name="T41" fmla="*/ 615950 h 659"/>
                  <a:gd name="T42" fmla="*/ 863600 w 2034"/>
                  <a:gd name="T43" fmla="*/ 628650 h 659"/>
                  <a:gd name="T44" fmla="*/ 901700 w 2034"/>
                  <a:gd name="T45" fmla="*/ 669925 h 659"/>
                  <a:gd name="T46" fmla="*/ 941388 w 2034"/>
                  <a:gd name="T47" fmla="*/ 706437 h 659"/>
                  <a:gd name="T48" fmla="*/ 995363 w 2034"/>
                  <a:gd name="T49" fmla="*/ 730250 h 659"/>
                  <a:gd name="T50" fmla="*/ 1179513 w 2034"/>
                  <a:gd name="T51" fmla="*/ 757237 h 659"/>
                  <a:gd name="T52" fmla="*/ 1247775 w 2034"/>
                  <a:gd name="T53" fmla="*/ 776287 h 659"/>
                  <a:gd name="T54" fmla="*/ 1404938 w 2034"/>
                  <a:gd name="T55" fmla="*/ 800100 h 659"/>
                  <a:gd name="T56" fmla="*/ 1431925 w 2034"/>
                  <a:gd name="T57" fmla="*/ 814387 h 659"/>
                  <a:gd name="T58" fmla="*/ 1482725 w 2034"/>
                  <a:gd name="T59" fmla="*/ 838200 h 659"/>
                  <a:gd name="T60" fmla="*/ 1500188 w 2034"/>
                  <a:gd name="T61" fmla="*/ 887412 h 659"/>
                  <a:gd name="T62" fmla="*/ 1708150 w 2034"/>
                  <a:gd name="T63" fmla="*/ 925512 h 659"/>
                  <a:gd name="T64" fmla="*/ 1957388 w 2034"/>
                  <a:gd name="T65" fmla="*/ 952500 h 659"/>
                  <a:gd name="T66" fmla="*/ 2014538 w 2034"/>
                  <a:gd name="T67" fmla="*/ 989012 h 659"/>
                  <a:gd name="T68" fmla="*/ 2303463 w 2034"/>
                  <a:gd name="T69" fmla="*/ 1012825 h 659"/>
                  <a:gd name="T70" fmla="*/ 3228975 w 2034"/>
                  <a:gd name="T71" fmla="*/ 1046162 h 6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4"/>
                  <a:gd name="T109" fmla="*/ 0 h 659"/>
                  <a:gd name="T110" fmla="*/ 2034 w 2034"/>
                  <a:gd name="T111" fmla="*/ 659 h 6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4" h="659">
                    <a:moveTo>
                      <a:pt x="0" y="0"/>
                    </a:moveTo>
                    <a:lnTo>
                      <a:pt x="4" y="0"/>
                    </a:lnTo>
                    <a:lnTo>
                      <a:pt x="4" y="21"/>
                    </a:lnTo>
                    <a:lnTo>
                      <a:pt x="16" y="21"/>
                    </a:lnTo>
                    <a:lnTo>
                      <a:pt x="16" y="30"/>
                    </a:lnTo>
                    <a:lnTo>
                      <a:pt x="21" y="30"/>
                    </a:lnTo>
                    <a:lnTo>
                      <a:pt x="21" y="57"/>
                    </a:lnTo>
                    <a:lnTo>
                      <a:pt x="48" y="57"/>
                    </a:lnTo>
                    <a:lnTo>
                      <a:pt x="48" y="70"/>
                    </a:lnTo>
                    <a:lnTo>
                      <a:pt x="65" y="70"/>
                    </a:lnTo>
                    <a:lnTo>
                      <a:pt x="65" y="87"/>
                    </a:lnTo>
                    <a:lnTo>
                      <a:pt x="89" y="87"/>
                    </a:lnTo>
                    <a:lnTo>
                      <a:pt x="89" y="108"/>
                    </a:lnTo>
                    <a:lnTo>
                      <a:pt x="112" y="108"/>
                    </a:lnTo>
                    <a:lnTo>
                      <a:pt x="112" y="131"/>
                    </a:lnTo>
                    <a:lnTo>
                      <a:pt x="133" y="131"/>
                    </a:lnTo>
                    <a:lnTo>
                      <a:pt x="133" y="152"/>
                    </a:lnTo>
                    <a:lnTo>
                      <a:pt x="154" y="152"/>
                    </a:lnTo>
                    <a:lnTo>
                      <a:pt x="154" y="165"/>
                    </a:lnTo>
                    <a:lnTo>
                      <a:pt x="178" y="165"/>
                    </a:lnTo>
                    <a:lnTo>
                      <a:pt x="178" y="180"/>
                    </a:lnTo>
                    <a:lnTo>
                      <a:pt x="201" y="180"/>
                    </a:lnTo>
                    <a:lnTo>
                      <a:pt x="201" y="203"/>
                    </a:lnTo>
                    <a:lnTo>
                      <a:pt x="218" y="203"/>
                    </a:lnTo>
                    <a:lnTo>
                      <a:pt x="218" y="235"/>
                    </a:lnTo>
                    <a:lnTo>
                      <a:pt x="239" y="235"/>
                    </a:lnTo>
                    <a:lnTo>
                      <a:pt x="239" y="252"/>
                    </a:lnTo>
                    <a:lnTo>
                      <a:pt x="279" y="252"/>
                    </a:lnTo>
                    <a:lnTo>
                      <a:pt x="279" y="278"/>
                    </a:lnTo>
                    <a:lnTo>
                      <a:pt x="313" y="278"/>
                    </a:lnTo>
                    <a:lnTo>
                      <a:pt x="313" y="288"/>
                    </a:lnTo>
                    <a:lnTo>
                      <a:pt x="334" y="288"/>
                    </a:lnTo>
                    <a:lnTo>
                      <a:pt x="334" y="318"/>
                    </a:lnTo>
                    <a:lnTo>
                      <a:pt x="360" y="318"/>
                    </a:lnTo>
                    <a:lnTo>
                      <a:pt x="360" y="335"/>
                    </a:lnTo>
                    <a:lnTo>
                      <a:pt x="381" y="335"/>
                    </a:lnTo>
                    <a:lnTo>
                      <a:pt x="381" y="350"/>
                    </a:lnTo>
                    <a:lnTo>
                      <a:pt x="406" y="350"/>
                    </a:lnTo>
                    <a:lnTo>
                      <a:pt x="406" y="369"/>
                    </a:lnTo>
                    <a:lnTo>
                      <a:pt x="434" y="369"/>
                    </a:lnTo>
                    <a:lnTo>
                      <a:pt x="434" y="388"/>
                    </a:lnTo>
                    <a:lnTo>
                      <a:pt x="495" y="388"/>
                    </a:lnTo>
                    <a:lnTo>
                      <a:pt x="495" y="396"/>
                    </a:lnTo>
                    <a:lnTo>
                      <a:pt x="544" y="396"/>
                    </a:lnTo>
                    <a:lnTo>
                      <a:pt x="544" y="422"/>
                    </a:lnTo>
                    <a:lnTo>
                      <a:pt x="568" y="422"/>
                    </a:lnTo>
                    <a:lnTo>
                      <a:pt x="568" y="445"/>
                    </a:lnTo>
                    <a:lnTo>
                      <a:pt x="593" y="445"/>
                    </a:lnTo>
                    <a:lnTo>
                      <a:pt x="593" y="460"/>
                    </a:lnTo>
                    <a:lnTo>
                      <a:pt x="627" y="460"/>
                    </a:lnTo>
                    <a:lnTo>
                      <a:pt x="627" y="477"/>
                    </a:lnTo>
                    <a:lnTo>
                      <a:pt x="743" y="477"/>
                    </a:lnTo>
                    <a:lnTo>
                      <a:pt x="743" y="489"/>
                    </a:lnTo>
                    <a:lnTo>
                      <a:pt x="786" y="489"/>
                    </a:lnTo>
                    <a:lnTo>
                      <a:pt x="786" y="504"/>
                    </a:lnTo>
                    <a:lnTo>
                      <a:pt x="885" y="504"/>
                    </a:lnTo>
                    <a:lnTo>
                      <a:pt x="885" y="513"/>
                    </a:lnTo>
                    <a:lnTo>
                      <a:pt x="902" y="513"/>
                    </a:lnTo>
                    <a:lnTo>
                      <a:pt x="902" y="528"/>
                    </a:lnTo>
                    <a:lnTo>
                      <a:pt x="934" y="528"/>
                    </a:lnTo>
                    <a:lnTo>
                      <a:pt x="934" y="559"/>
                    </a:lnTo>
                    <a:lnTo>
                      <a:pt x="945" y="559"/>
                    </a:lnTo>
                    <a:lnTo>
                      <a:pt x="945" y="583"/>
                    </a:lnTo>
                    <a:lnTo>
                      <a:pt x="1076" y="583"/>
                    </a:lnTo>
                    <a:lnTo>
                      <a:pt x="1076" y="600"/>
                    </a:lnTo>
                    <a:lnTo>
                      <a:pt x="1233" y="600"/>
                    </a:lnTo>
                    <a:lnTo>
                      <a:pt x="1233" y="623"/>
                    </a:lnTo>
                    <a:lnTo>
                      <a:pt x="1269" y="623"/>
                    </a:lnTo>
                    <a:lnTo>
                      <a:pt x="1269" y="638"/>
                    </a:lnTo>
                    <a:lnTo>
                      <a:pt x="1451" y="638"/>
                    </a:lnTo>
                    <a:lnTo>
                      <a:pt x="1451" y="659"/>
                    </a:lnTo>
                    <a:lnTo>
                      <a:pt x="2034" y="659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9" name="Freeform 39"/>
              <p:cNvSpPr>
                <a:spLocks/>
              </p:cNvSpPr>
              <p:nvPr/>
            </p:nvSpPr>
            <p:spPr bwMode="auto">
              <a:xfrm>
                <a:off x="5358612" y="1399640"/>
                <a:ext cx="3279950" cy="1279733"/>
              </a:xfrm>
              <a:custGeom>
                <a:avLst/>
                <a:gdLst>
                  <a:gd name="T0" fmla="*/ 4 w 2066"/>
                  <a:gd name="T1" fmla="*/ 0 h 806"/>
                  <a:gd name="T2" fmla="*/ 16 w 2066"/>
                  <a:gd name="T3" fmla="*/ 21 h 806"/>
                  <a:gd name="T4" fmla="*/ 42 w 2066"/>
                  <a:gd name="T5" fmla="*/ 55 h 806"/>
                  <a:gd name="T6" fmla="*/ 65 w 2066"/>
                  <a:gd name="T7" fmla="*/ 79 h 806"/>
                  <a:gd name="T8" fmla="*/ 89 w 2066"/>
                  <a:gd name="T9" fmla="*/ 104 h 806"/>
                  <a:gd name="T10" fmla="*/ 112 w 2066"/>
                  <a:gd name="T11" fmla="*/ 125 h 806"/>
                  <a:gd name="T12" fmla="*/ 127 w 2066"/>
                  <a:gd name="T13" fmla="*/ 144 h 806"/>
                  <a:gd name="T14" fmla="*/ 150 w 2066"/>
                  <a:gd name="T15" fmla="*/ 161 h 806"/>
                  <a:gd name="T16" fmla="*/ 178 w 2066"/>
                  <a:gd name="T17" fmla="*/ 185 h 806"/>
                  <a:gd name="T18" fmla="*/ 194 w 2066"/>
                  <a:gd name="T19" fmla="*/ 206 h 806"/>
                  <a:gd name="T20" fmla="*/ 218 w 2066"/>
                  <a:gd name="T21" fmla="*/ 221 h 806"/>
                  <a:gd name="T22" fmla="*/ 233 w 2066"/>
                  <a:gd name="T23" fmla="*/ 233 h 806"/>
                  <a:gd name="T24" fmla="*/ 267 w 2066"/>
                  <a:gd name="T25" fmla="*/ 252 h 806"/>
                  <a:gd name="T26" fmla="*/ 284 w 2066"/>
                  <a:gd name="T27" fmla="*/ 274 h 806"/>
                  <a:gd name="T28" fmla="*/ 326 w 2066"/>
                  <a:gd name="T29" fmla="*/ 299 h 806"/>
                  <a:gd name="T30" fmla="*/ 366 w 2066"/>
                  <a:gd name="T31" fmla="*/ 322 h 806"/>
                  <a:gd name="T32" fmla="*/ 392 w 2066"/>
                  <a:gd name="T33" fmla="*/ 344 h 806"/>
                  <a:gd name="T34" fmla="*/ 415 w 2066"/>
                  <a:gd name="T35" fmla="*/ 361 h 806"/>
                  <a:gd name="T36" fmla="*/ 453 w 2066"/>
                  <a:gd name="T37" fmla="*/ 384 h 806"/>
                  <a:gd name="T38" fmla="*/ 478 w 2066"/>
                  <a:gd name="T39" fmla="*/ 399 h 806"/>
                  <a:gd name="T40" fmla="*/ 523 w 2066"/>
                  <a:gd name="T41" fmla="*/ 414 h 806"/>
                  <a:gd name="T42" fmla="*/ 563 w 2066"/>
                  <a:gd name="T43" fmla="*/ 433 h 806"/>
                  <a:gd name="T44" fmla="*/ 584 w 2066"/>
                  <a:gd name="T45" fmla="*/ 450 h 806"/>
                  <a:gd name="T46" fmla="*/ 650 w 2066"/>
                  <a:gd name="T47" fmla="*/ 464 h 806"/>
                  <a:gd name="T48" fmla="*/ 673 w 2066"/>
                  <a:gd name="T49" fmla="*/ 479 h 806"/>
                  <a:gd name="T50" fmla="*/ 695 w 2066"/>
                  <a:gd name="T51" fmla="*/ 490 h 806"/>
                  <a:gd name="T52" fmla="*/ 739 w 2066"/>
                  <a:gd name="T53" fmla="*/ 500 h 806"/>
                  <a:gd name="T54" fmla="*/ 782 w 2066"/>
                  <a:gd name="T55" fmla="*/ 513 h 806"/>
                  <a:gd name="T56" fmla="*/ 801 w 2066"/>
                  <a:gd name="T57" fmla="*/ 524 h 806"/>
                  <a:gd name="T58" fmla="*/ 828 w 2066"/>
                  <a:gd name="T59" fmla="*/ 534 h 806"/>
                  <a:gd name="T60" fmla="*/ 852 w 2066"/>
                  <a:gd name="T61" fmla="*/ 545 h 806"/>
                  <a:gd name="T62" fmla="*/ 873 w 2066"/>
                  <a:gd name="T63" fmla="*/ 547 h 806"/>
                  <a:gd name="T64" fmla="*/ 917 w 2066"/>
                  <a:gd name="T65" fmla="*/ 558 h 806"/>
                  <a:gd name="T66" fmla="*/ 953 w 2066"/>
                  <a:gd name="T67" fmla="*/ 570 h 806"/>
                  <a:gd name="T68" fmla="*/ 974 w 2066"/>
                  <a:gd name="T69" fmla="*/ 589 h 806"/>
                  <a:gd name="T70" fmla="*/ 1038 w 2066"/>
                  <a:gd name="T71" fmla="*/ 600 h 806"/>
                  <a:gd name="T72" fmla="*/ 1063 w 2066"/>
                  <a:gd name="T73" fmla="*/ 609 h 806"/>
                  <a:gd name="T74" fmla="*/ 1099 w 2066"/>
                  <a:gd name="T75" fmla="*/ 615 h 806"/>
                  <a:gd name="T76" fmla="*/ 1150 w 2066"/>
                  <a:gd name="T77" fmla="*/ 630 h 806"/>
                  <a:gd name="T78" fmla="*/ 1205 w 2066"/>
                  <a:gd name="T79" fmla="*/ 645 h 806"/>
                  <a:gd name="T80" fmla="*/ 1241 w 2066"/>
                  <a:gd name="T81" fmla="*/ 649 h 806"/>
                  <a:gd name="T82" fmla="*/ 1278 w 2066"/>
                  <a:gd name="T83" fmla="*/ 657 h 806"/>
                  <a:gd name="T84" fmla="*/ 1314 w 2066"/>
                  <a:gd name="T85" fmla="*/ 662 h 806"/>
                  <a:gd name="T86" fmla="*/ 1350 w 2066"/>
                  <a:gd name="T87" fmla="*/ 670 h 806"/>
                  <a:gd name="T88" fmla="*/ 1392 w 2066"/>
                  <a:gd name="T89" fmla="*/ 685 h 806"/>
                  <a:gd name="T90" fmla="*/ 1436 w 2066"/>
                  <a:gd name="T91" fmla="*/ 698 h 806"/>
                  <a:gd name="T92" fmla="*/ 1487 w 2066"/>
                  <a:gd name="T93" fmla="*/ 704 h 806"/>
                  <a:gd name="T94" fmla="*/ 1551 w 2066"/>
                  <a:gd name="T95" fmla="*/ 715 h 806"/>
                  <a:gd name="T96" fmla="*/ 1608 w 2066"/>
                  <a:gd name="T97" fmla="*/ 725 h 806"/>
                  <a:gd name="T98" fmla="*/ 1678 w 2066"/>
                  <a:gd name="T99" fmla="*/ 734 h 806"/>
                  <a:gd name="T100" fmla="*/ 1723 w 2066"/>
                  <a:gd name="T101" fmla="*/ 742 h 806"/>
                  <a:gd name="T102" fmla="*/ 1754 w 2066"/>
                  <a:gd name="T103" fmla="*/ 751 h 806"/>
                  <a:gd name="T104" fmla="*/ 1814 w 2066"/>
                  <a:gd name="T105" fmla="*/ 763 h 806"/>
                  <a:gd name="T106" fmla="*/ 1865 w 2066"/>
                  <a:gd name="T107" fmla="*/ 770 h 806"/>
                  <a:gd name="T108" fmla="*/ 1915 w 2066"/>
                  <a:gd name="T109" fmla="*/ 784 h 806"/>
                  <a:gd name="T110" fmla="*/ 1962 w 2066"/>
                  <a:gd name="T111" fmla="*/ 791 h 806"/>
                  <a:gd name="T112" fmla="*/ 2028 w 2066"/>
                  <a:gd name="T113" fmla="*/ 806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66" h="806">
                    <a:moveTo>
                      <a:pt x="0" y="0"/>
                    </a:moveTo>
                    <a:lnTo>
                      <a:pt x="4" y="0"/>
                    </a:lnTo>
                    <a:lnTo>
                      <a:pt x="4" y="21"/>
                    </a:lnTo>
                    <a:lnTo>
                      <a:pt x="16" y="21"/>
                    </a:lnTo>
                    <a:lnTo>
                      <a:pt x="16" y="55"/>
                    </a:lnTo>
                    <a:lnTo>
                      <a:pt x="42" y="55"/>
                    </a:lnTo>
                    <a:lnTo>
                      <a:pt x="42" y="79"/>
                    </a:lnTo>
                    <a:lnTo>
                      <a:pt x="65" y="79"/>
                    </a:lnTo>
                    <a:lnTo>
                      <a:pt x="65" y="104"/>
                    </a:lnTo>
                    <a:lnTo>
                      <a:pt x="89" y="104"/>
                    </a:lnTo>
                    <a:lnTo>
                      <a:pt x="89" y="125"/>
                    </a:lnTo>
                    <a:lnTo>
                      <a:pt x="112" y="125"/>
                    </a:lnTo>
                    <a:lnTo>
                      <a:pt x="112" y="144"/>
                    </a:lnTo>
                    <a:lnTo>
                      <a:pt x="127" y="144"/>
                    </a:lnTo>
                    <a:lnTo>
                      <a:pt x="127" y="161"/>
                    </a:lnTo>
                    <a:lnTo>
                      <a:pt x="150" y="161"/>
                    </a:lnTo>
                    <a:lnTo>
                      <a:pt x="150" y="185"/>
                    </a:lnTo>
                    <a:lnTo>
                      <a:pt x="178" y="185"/>
                    </a:lnTo>
                    <a:lnTo>
                      <a:pt x="178" y="206"/>
                    </a:lnTo>
                    <a:lnTo>
                      <a:pt x="194" y="206"/>
                    </a:lnTo>
                    <a:lnTo>
                      <a:pt x="194" y="221"/>
                    </a:lnTo>
                    <a:lnTo>
                      <a:pt x="218" y="221"/>
                    </a:lnTo>
                    <a:lnTo>
                      <a:pt x="218" y="233"/>
                    </a:lnTo>
                    <a:lnTo>
                      <a:pt x="233" y="233"/>
                    </a:lnTo>
                    <a:lnTo>
                      <a:pt x="233" y="252"/>
                    </a:lnTo>
                    <a:lnTo>
                      <a:pt x="267" y="252"/>
                    </a:lnTo>
                    <a:lnTo>
                      <a:pt x="267" y="274"/>
                    </a:lnTo>
                    <a:lnTo>
                      <a:pt x="284" y="274"/>
                    </a:lnTo>
                    <a:lnTo>
                      <a:pt x="284" y="299"/>
                    </a:lnTo>
                    <a:lnTo>
                      <a:pt x="326" y="299"/>
                    </a:lnTo>
                    <a:lnTo>
                      <a:pt x="326" y="322"/>
                    </a:lnTo>
                    <a:lnTo>
                      <a:pt x="366" y="322"/>
                    </a:lnTo>
                    <a:lnTo>
                      <a:pt x="366" y="344"/>
                    </a:lnTo>
                    <a:lnTo>
                      <a:pt x="392" y="344"/>
                    </a:lnTo>
                    <a:lnTo>
                      <a:pt x="392" y="361"/>
                    </a:lnTo>
                    <a:lnTo>
                      <a:pt x="415" y="361"/>
                    </a:lnTo>
                    <a:lnTo>
                      <a:pt x="415" y="384"/>
                    </a:lnTo>
                    <a:lnTo>
                      <a:pt x="453" y="384"/>
                    </a:lnTo>
                    <a:lnTo>
                      <a:pt x="453" y="399"/>
                    </a:lnTo>
                    <a:lnTo>
                      <a:pt x="478" y="399"/>
                    </a:lnTo>
                    <a:lnTo>
                      <a:pt x="478" y="414"/>
                    </a:lnTo>
                    <a:lnTo>
                      <a:pt x="523" y="414"/>
                    </a:lnTo>
                    <a:lnTo>
                      <a:pt x="523" y="433"/>
                    </a:lnTo>
                    <a:lnTo>
                      <a:pt x="563" y="433"/>
                    </a:lnTo>
                    <a:lnTo>
                      <a:pt x="563" y="450"/>
                    </a:lnTo>
                    <a:lnTo>
                      <a:pt x="584" y="450"/>
                    </a:lnTo>
                    <a:lnTo>
                      <a:pt x="584" y="464"/>
                    </a:lnTo>
                    <a:lnTo>
                      <a:pt x="650" y="464"/>
                    </a:lnTo>
                    <a:lnTo>
                      <a:pt x="650" y="479"/>
                    </a:lnTo>
                    <a:lnTo>
                      <a:pt x="673" y="479"/>
                    </a:lnTo>
                    <a:lnTo>
                      <a:pt x="673" y="490"/>
                    </a:lnTo>
                    <a:lnTo>
                      <a:pt x="695" y="490"/>
                    </a:lnTo>
                    <a:lnTo>
                      <a:pt x="695" y="500"/>
                    </a:lnTo>
                    <a:lnTo>
                      <a:pt x="739" y="500"/>
                    </a:lnTo>
                    <a:lnTo>
                      <a:pt x="739" y="513"/>
                    </a:lnTo>
                    <a:lnTo>
                      <a:pt x="782" y="513"/>
                    </a:lnTo>
                    <a:lnTo>
                      <a:pt x="782" y="524"/>
                    </a:lnTo>
                    <a:lnTo>
                      <a:pt x="801" y="524"/>
                    </a:lnTo>
                    <a:lnTo>
                      <a:pt x="801" y="534"/>
                    </a:lnTo>
                    <a:lnTo>
                      <a:pt x="828" y="534"/>
                    </a:lnTo>
                    <a:lnTo>
                      <a:pt x="828" y="545"/>
                    </a:lnTo>
                    <a:lnTo>
                      <a:pt x="852" y="545"/>
                    </a:lnTo>
                    <a:lnTo>
                      <a:pt x="852" y="547"/>
                    </a:lnTo>
                    <a:lnTo>
                      <a:pt x="873" y="547"/>
                    </a:lnTo>
                    <a:lnTo>
                      <a:pt x="873" y="558"/>
                    </a:lnTo>
                    <a:lnTo>
                      <a:pt x="917" y="558"/>
                    </a:lnTo>
                    <a:lnTo>
                      <a:pt x="917" y="570"/>
                    </a:lnTo>
                    <a:lnTo>
                      <a:pt x="953" y="570"/>
                    </a:lnTo>
                    <a:lnTo>
                      <a:pt x="974" y="570"/>
                    </a:lnTo>
                    <a:lnTo>
                      <a:pt x="974" y="589"/>
                    </a:lnTo>
                    <a:lnTo>
                      <a:pt x="1038" y="589"/>
                    </a:lnTo>
                    <a:lnTo>
                      <a:pt x="1038" y="600"/>
                    </a:lnTo>
                    <a:lnTo>
                      <a:pt x="1063" y="600"/>
                    </a:lnTo>
                    <a:lnTo>
                      <a:pt x="1063" y="609"/>
                    </a:lnTo>
                    <a:lnTo>
                      <a:pt x="1099" y="609"/>
                    </a:lnTo>
                    <a:lnTo>
                      <a:pt x="1099" y="615"/>
                    </a:lnTo>
                    <a:lnTo>
                      <a:pt x="1150" y="615"/>
                    </a:lnTo>
                    <a:lnTo>
                      <a:pt x="1150" y="630"/>
                    </a:lnTo>
                    <a:lnTo>
                      <a:pt x="1205" y="630"/>
                    </a:lnTo>
                    <a:lnTo>
                      <a:pt x="1205" y="645"/>
                    </a:lnTo>
                    <a:lnTo>
                      <a:pt x="1241" y="645"/>
                    </a:lnTo>
                    <a:lnTo>
                      <a:pt x="1241" y="649"/>
                    </a:lnTo>
                    <a:lnTo>
                      <a:pt x="1278" y="649"/>
                    </a:lnTo>
                    <a:lnTo>
                      <a:pt x="1278" y="657"/>
                    </a:lnTo>
                    <a:lnTo>
                      <a:pt x="1314" y="657"/>
                    </a:lnTo>
                    <a:lnTo>
                      <a:pt x="1314" y="662"/>
                    </a:lnTo>
                    <a:lnTo>
                      <a:pt x="1350" y="662"/>
                    </a:lnTo>
                    <a:lnTo>
                      <a:pt x="1350" y="670"/>
                    </a:lnTo>
                    <a:lnTo>
                      <a:pt x="1392" y="670"/>
                    </a:lnTo>
                    <a:lnTo>
                      <a:pt x="1392" y="685"/>
                    </a:lnTo>
                    <a:lnTo>
                      <a:pt x="1436" y="685"/>
                    </a:lnTo>
                    <a:lnTo>
                      <a:pt x="1436" y="698"/>
                    </a:lnTo>
                    <a:lnTo>
                      <a:pt x="1487" y="698"/>
                    </a:lnTo>
                    <a:lnTo>
                      <a:pt x="1487" y="704"/>
                    </a:lnTo>
                    <a:lnTo>
                      <a:pt x="1551" y="704"/>
                    </a:lnTo>
                    <a:lnTo>
                      <a:pt x="1551" y="715"/>
                    </a:lnTo>
                    <a:lnTo>
                      <a:pt x="1608" y="715"/>
                    </a:lnTo>
                    <a:lnTo>
                      <a:pt x="1608" y="725"/>
                    </a:lnTo>
                    <a:lnTo>
                      <a:pt x="1678" y="725"/>
                    </a:lnTo>
                    <a:lnTo>
                      <a:pt x="1678" y="734"/>
                    </a:lnTo>
                    <a:lnTo>
                      <a:pt x="1723" y="734"/>
                    </a:lnTo>
                    <a:lnTo>
                      <a:pt x="1723" y="742"/>
                    </a:lnTo>
                    <a:lnTo>
                      <a:pt x="1754" y="742"/>
                    </a:lnTo>
                    <a:lnTo>
                      <a:pt x="1754" y="751"/>
                    </a:lnTo>
                    <a:lnTo>
                      <a:pt x="1814" y="751"/>
                    </a:lnTo>
                    <a:lnTo>
                      <a:pt x="1814" y="763"/>
                    </a:lnTo>
                    <a:lnTo>
                      <a:pt x="1865" y="763"/>
                    </a:lnTo>
                    <a:lnTo>
                      <a:pt x="1865" y="770"/>
                    </a:lnTo>
                    <a:lnTo>
                      <a:pt x="1915" y="770"/>
                    </a:lnTo>
                    <a:lnTo>
                      <a:pt x="1915" y="784"/>
                    </a:lnTo>
                    <a:lnTo>
                      <a:pt x="1962" y="784"/>
                    </a:lnTo>
                    <a:lnTo>
                      <a:pt x="1962" y="791"/>
                    </a:lnTo>
                    <a:lnTo>
                      <a:pt x="2028" y="791"/>
                    </a:lnTo>
                    <a:lnTo>
                      <a:pt x="2028" y="806"/>
                    </a:lnTo>
                    <a:lnTo>
                      <a:pt x="2066" y="806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962" name="Freeform 44"/>
              <p:cNvSpPr>
                <a:spLocks/>
              </p:cNvSpPr>
              <p:nvPr/>
            </p:nvSpPr>
            <p:spPr bwMode="auto">
              <a:xfrm>
                <a:off x="5359400" y="1373188"/>
                <a:ext cx="3454400" cy="1697037"/>
              </a:xfrm>
              <a:custGeom>
                <a:avLst/>
                <a:gdLst>
                  <a:gd name="T0" fmla="*/ 0 w 2176"/>
                  <a:gd name="T1" fmla="*/ 0 h 1069"/>
                  <a:gd name="T2" fmla="*/ 0 w 2176"/>
                  <a:gd name="T3" fmla="*/ 1697037 h 1069"/>
                  <a:gd name="T4" fmla="*/ 3454400 w 2176"/>
                  <a:gd name="T5" fmla="*/ 1697037 h 1069"/>
                  <a:gd name="T6" fmla="*/ 0 60000 65536"/>
                  <a:gd name="T7" fmla="*/ 0 60000 65536"/>
                  <a:gd name="T8" fmla="*/ 0 60000 65536"/>
                  <a:gd name="T9" fmla="*/ 0 w 2176"/>
                  <a:gd name="T10" fmla="*/ 0 h 1069"/>
                  <a:gd name="T11" fmla="*/ 2176 w 2176"/>
                  <a:gd name="T12" fmla="*/ 1069 h 10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6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2176" y="1069"/>
                    </a:lnTo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3" name="Line 45"/>
              <p:cNvSpPr>
                <a:spLocks noChangeShapeType="1"/>
              </p:cNvSpPr>
              <p:nvPr/>
            </p:nvSpPr>
            <p:spPr bwMode="auto">
              <a:xfrm flipH="1">
                <a:off x="5260975" y="1373188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4" name="Line 46"/>
              <p:cNvSpPr>
                <a:spLocks noChangeShapeType="1"/>
              </p:cNvSpPr>
              <p:nvPr/>
            </p:nvSpPr>
            <p:spPr bwMode="auto">
              <a:xfrm>
                <a:off x="5260975" y="1712913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5" name="Line 47"/>
              <p:cNvSpPr>
                <a:spLocks noChangeShapeType="1"/>
              </p:cNvSpPr>
              <p:nvPr/>
            </p:nvSpPr>
            <p:spPr bwMode="auto">
              <a:xfrm>
                <a:off x="5260975" y="2052638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6" name="Line 48"/>
              <p:cNvSpPr>
                <a:spLocks noChangeShapeType="1"/>
              </p:cNvSpPr>
              <p:nvPr/>
            </p:nvSpPr>
            <p:spPr bwMode="auto">
              <a:xfrm>
                <a:off x="5260975" y="2393950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7" name="Line 49"/>
              <p:cNvSpPr>
                <a:spLocks noChangeShapeType="1"/>
              </p:cNvSpPr>
              <p:nvPr/>
            </p:nvSpPr>
            <p:spPr bwMode="auto">
              <a:xfrm>
                <a:off x="5260975" y="2728913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8" name="Line 50"/>
              <p:cNvSpPr>
                <a:spLocks noChangeShapeType="1"/>
              </p:cNvSpPr>
              <p:nvPr/>
            </p:nvSpPr>
            <p:spPr bwMode="auto">
              <a:xfrm>
                <a:off x="5260975" y="3070225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69" name="Line 51"/>
              <p:cNvSpPr>
                <a:spLocks noChangeShapeType="1"/>
              </p:cNvSpPr>
              <p:nvPr/>
            </p:nvSpPr>
            <p:spPr bwMode="auto">
              <a:xfrm>
                <a:off x="8813800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70" name="Line 52"/>
              <p:cNvSpPr>
                <a:spLocks noChangeShapeType="1"/>
              </p:cNvSpPr>
              <p:nvPr/>
            </p:nvSpPr>
            <p:spPr bwMode="auto">
              <a:xfrm>
                <a:off x="5359400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71" name="Line 53"/>
              <p:cNvSpPr>
                <a:spLocks noChangeShapeType="1"/>
              </p:cNvSpPr>
              <p:nvPr/>
            </p:nvSpPr>
            <p:spPr bwMode="auto">
              <a:xfrm>
                <a:off x="8121650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72" name="Line 54"/>
              <p:cNvSpPr>
                <a:spLocks noChangeShapeType="1"/>
              </p:cNvSpPr>
              <p:nvPr/>
            </p:nvSpPr>
            <p:spPr bwMode="auto">
              <a:xfrm>
                <a:off x="6048375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73" name="Line 55"/>
              <p:cNvSpPr>
                <a:spLocks noChangeShapeType="1"/>
              </p:cNvSpPr>
              <p:nvPr/>
            </p:nvSpPr>
            <p:spPr bwMode="auto">
              <a:xfrm>
                <a:off x="6742113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74" name="Line 56"/>
              <p:cNvSpPr>
                <a:spLocks noChangeShapeType="1"/>
              </p:cNvSpPr>
              <p:nvPr/>
            </p:nvSpPr>
            <p:spPr bwMode="auto">
              <a:xfrm>
                <a:off x="7431088" y="3070225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0956" name="TextBox 18"/>
            <p:cNvSpPr txBox="1">
              <a:spLocks noChangeArrowheads="1"/>
            </p:cNvSpPr>
            <p:nvPr/>
          </p:nvSpPr>
          <p:spPr bwMode="auto">
            <a:xfrm>
              <a:off x="5614027" y="1547500"/>
              <a:ext cx="26324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HR 1.228; 95% CI 0.944-1.597</a:t>
              </a:r>
            </a:p>
          </p:txBody>
        </p:sp>
        <p:sp>
          <p:nvSpPr>
            <p:cNvPr id="80957" name="TextBox 10"/>
            <p:cNvSpPr txBox="1">
              <a:spLocks noChangeArrowheads="1"/>
            </p:cNvSpPr>
            <p:nvPr/>
          </p:nvSpPr>
          <p:spPr bwMode="auto">
            <a:xfrm>
              <a:off x="6365515" y="1255713"/>
              <a:ext cx="10310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solidFill>
                    <a:schemeClr val="tx2"/>
                  </a:solidFill>
                </a:rPr>
                <a:t>Stage I/II</a:t>
              </a:r>
            </a:p>
          </p:txBody>
        </p:sp>
        <p:sp>
          <p:nvSpPr>
            <p:cNvPr id="80958" name="Text Box 178"/>
            <p:cNvSpPr txBox="1">
              <a:spLocks noChangeArrowheads="1"/>
            </p:cNvSpPr>
            <p:nvPr/>
          </p:nvSpPr>
          <p:spPr bwMode="auto">
            <a:xfrm>
              <a:off x="4692650" y="1291208"/>
              <a:ext cx="430213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Aft>
                  <a:spcPct val="60000"/>
                </a:spcAft>
              </a:pPr>
              <a:r>
                <a:rPr lang="en-GB" sz="1400" b="1"/>
                <a:t>1.0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0.8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0.6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0.4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0.2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</a:t>
              </a:r>
            </a:p>
          </p:txBody>
        </p:sp>
      </p:grpSp>
      <p:grpSp>
        <p:nvGrpSpPr>
          <p:cNvPr id="80904" name="Group 9"/>
          <p:cNvGrpSpPr>
            <a:grpSpLocks/>
          </p:cNvGrpSpPr>
          <p:nvPr/>
        </p:nvGrpSpPr>
        <p:grpSpPr bwMode="auto">
          <a:xfrm>
            <a:off x="355600" y="3605213"/>
            <a:ext cx="3968750" cy="2503487"/>
            <a:chOff x="355600" y="3604791"/>
            <a:chExt cx="3969472" cy="2503289"/>
          </a:xfrm>
        </p:grpSpPr>
        <p:grpSp>
          <p:nvGrpSpPr>
            <p:cNvPr id="80933" name="Group 391"/>
            <p:cNvGrpSpPr>
              <a:grpSpLocks/>
            </p:cNvGrpSpPr>
            <p:nvPr/>
          </p:nvGrpSpPr>
          <p:grpSpPr bwMode="auto">
            <a:xfrm>
              <a:off x="769071" y="3759343"/>
              <a:ext cx="3556001" cy="1789112"/>
              <a:chOff x="806450" y="5459413"/>
              <a:chExt cx="3556001" cy="1789112"/>
            </a:xfrm>
          </p:grpSpPr>
          <p:sp>
            <p:nvSpPr>
              <p:cNvPr id="80938" name="Freeform 19"/>
              <p:cNvSpPr>
                <a:spLocks/>
              </p:cNvSpPr>
              <p:nvPr/>
            </p:nvSpPr>
            <p:spPr bwMode="auto">
              <a:xfrm>
                <a:off x="903288" y="5459413"/>
                <a:ext cx="1781175" cy="1647825"/>
              </a:xfrm>
              <a:custGeom>
                <a:avLst/>
                <a:gdLst>
                  <a:gd name="T0" fmla="*/ 31750 w 1122"/>
                  <a:gd name="T1" fmla="*/ 211137 h 1038"/>
                  <a:gd name="T2" fmla="*/ 65087 w 1122"/>
                  <a:gd name="T3" fmla="*/ 393700 h 1038"/>
                  <a:gd name="T4" fmla="*/ 98425 w 1122"/>
                  <a:gd name="T5" fmla="*/ 508000 h 1038"/>
                  <a:gd name="T6" fmla="*/ 125412 w 1122"/>
                  <a:gd name="T7" fmla="*/ 665162 h 1038"/>
                  <a:gd name="T8" fmla="*/ 188912 w 1122"/>
                  <a:gd name="T9" fmla="*/ 766762 h 1038"/>
                  <a:gd name="T10" fmla="*/ 246062 w 1122"/>
                  <a:gd name="T11" fmla="*/ 830262 h 1038"/>
                  <a:gd name="T12" fmla="*/ 273050 w 1122"/>
                  <a:gd name="T13" fmla="*/ 869950 h 1038"/>
                  <a:gd name="T14" fmla="*/ 314325 w 1122"/>
                  <a:gd name="T15" fmla="*/ 944562 h 1038"/>
                  <a:gd name="T16" fmla="*/ 347662 w 1122"/>
                  <a:gd name="T17" fmla="*/ 995362 h 1038"/>
                  <a:gd name="T18" fmla="*/ 377825 w 1122"/>
                  <a:gd name="T19" fmla="*/ 1042987 h 1038"/>
                  <a:gd name="T20" fmla="*/ 407988 w 1122"/>
                  <a:gd name="T21" fmla="*/ 1082675 h 1038"/>
                  <a:gd name="T22" fmla="*/ 461962 w 1122"/>
                  <a:gd name="T23" fmla="*/ 1116012 h 1038"/>
                  <a:gd name="T24" fmla="*/ 495300 w 1122"/>
                  <a:gd name="T25" fmla="*/ 1146175 h 1038"/>
                  <a:gd name="T26" fmla="*/ 528637 w 1122"/>
                  <a:gd name="T27" fmla="*/ 1184275 h 1038"/>
                  <a:gd name="T28" fmla="*/ 549275 w 1122"/>
                  <a:gd name="T29" fmla="*/ 1211262 h 1038"/>
                  <a:gd name="T30" fmla="*/ 585787 w 1122"/>
                  <a:gd name="T31" fmla="*/ 1233487 h 1038"/>
                  <a:gd name="T32" fmla="*/ 630237 w 1122"/>
                  <a:gd name="T33" fmla="*/ 1263650 h 1038"/>
                  <a:gd name="T34" fmla="*/ 673100 w 1122"/>
                  <a:gd name="T35" fmla="*/ 1287462 h 1038"/>
                  <a:gd name="T36" fmla="*/ 711200 w 1122"/>
                  <a:gd name="T37" fmla="*/ 1308100 h 1038"/>
                  <a:gd name="T38" fmla="*/ 747712 w 1122"/>
                  <a:gd name="T39" fmla="*/ 1328737 h 1038"/>
                  <a:gd name="T40" fmla="*/ 811212 w 1122"/>
                  <a:gd name="T41" fmla="*/ 1352550 h 1038"/>
                  <a:gd name="T42" fmla="*/ 865188 w 1122"/>
                  <a:gd name="T43" fmla="*/ 1371600 h 1038"/>
                  <a:gd name="T44" fmla="*/ 928687 w 1122"/>
                  <a:gd name="T45" fmla="*/ 1395412 h 1038"/>
                  <a:gd name="T46" fmla="*/ 996950 w 1122"/>
                  <a:gd name="T47" fmla="*/ 1416050 h 1038"/>
                  <a:gd name="T48" fmla="*/ 1074737 w 1122"/>
                  <a:gd name="T49" fmla="*/ 1436687 h 1038"/>
                  <a:gd name="T50" fmla="*/ 1174750 w 1122"/>
                  <a:gd name="T51" fmla="*/ 1458912 h 1038"/>
                  <a:gd name="T52" fmla="*/ 1508125 w 1122"/>
                  <a:gd name="T53" fmla="*/ 1490662 h 1038"/>
                  <a:gd name="T54" fmla="*/ 1781175 w 1122"/>
                  <a:gd name="T55" fmla="*/ 1647825 h 1038"/>
                  <a:gd name="T56" fmla="*/ 1508125 w 1122"/>
                  <a:gd name="T57" fmla="*/ 1627188 h 1038"/>
                  <a:gd name="T58" fmla="*/ 990600 w 1122"/>
                  <a:gd name="T59" fmla="*/ 1587500 h 1038"/>
                  <a:gd name="T60" fmla="*/ 858838 w 1122"/>
                  <a:gd name="T61" fmla="*/ 1550987 h 1038"/>
                  <a:gd name="T62" fmla="*/ 747712 w 1122"/>
                  <a:gd name="T63" fmla="*/ 1527175 h 1038"/>
                  <a:gd name="T64" fmla="*/ 700087 w 1122"/>
                  <a:gd name="T65" fmla="*/ 1509712 h 1038"/>
                  <a:gd name="T66" fmla="*/ 642937 w 1122"/>
                  <a:gd name="T67" fmla="*/ 1479550 h 1038"/>
                  <a:gd name="T68" fmla="*/ 582612 w 1122"/>
                  <a:gd name="T69" fmla="*/ 1455737 h 1038"/>
                  <a:gd name="T70" fmla="*/ 534987 w 1122"/>
                  <a:gd name="T71" fmla="*/ 1398587 h 1038"/>
                  <a:gd name="T72" fmla="*/ 461962 w 1122"/>
                  <a:gd name="T73" fmla="*/ 1365250 h 1038"/>
                  <a:gd name="T74" fmla="*/ 431800 w 1122"/>
                  <a:gd name="T75" fmla="*/ 1325562 h 1038"/>
                  <a:gd name="T76" fmla="*/ 363537 w 1122"/>
                  <a:gd name="T77" fmla="*/ 1263650 h 1038"/>
                  <a:gd name="T78" fmla="*/ 330200 w 1122"/>
                  <a:gd name="T79" fmla="*/ 1176337 h 1038"/>
                  <a:gd name="T80" fmla="*/ 290512 w 1122"/>
                  <a:gd name="T81" fmla="*/ 1157287 h 1038"/>
                  <a:gd name="T82" fmla="*/ 257175 w 1122"/>
                  <a:gd name="T83" fmla="*/ 1082675 h 1038"/>
                  <a:gd name="T84" fmla="*/ 179387 w 1122"/>
                  <a:gd name="T85" fmla="*/ 1016000 h 1038"/>
                  <a:gd name="T86" fmla="*/ 122237 w 1122"/>
                  <a:gd name="T87" fmla="*/ 839787 h 1038"/>
                  <a:gd name="T88" fmla="*/ 77787 w 1122"/>
                  <a:gd name="T89" fmla="*/ 746125 h 1038"/>
                  <a:gd name="T90" fmla="*/ 41275 w 1122"/>
                  <a:gd name="T91" fmla="*/ 584200 h 1038"/>
                  <a:gd name="T92" fmla="*/ 34925 w 1122"/>
                  <a:gd name="T93" fmla="*/ 412750 h 1038"/>
                  <a:gd name="T94" fmla="*/ 0 w 1122"/>
                  <a:gd name="T95" fmla="*/ 0 h 10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22"/>
                  <a:gd name="T145" fmla="*/ 0 h 1038"/>
                  <a:gd name="T146" fmla="*/ 1122 w 1122"/>
                  <a:gd name="T147" fmla="*/ 1038 h 10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22" h="1038">
                    <a:moveTo>
                      <a:pt x="20" y="0"/>
                    </a:moveTo>
                    <a:lnTo>
                      <a:pt x="20" y="133"/>
                    </a:lnTo>
                    <a:lnTo>
                      <a:pt x="41" y="133"/>
                    </a:lnTo>
                    <a:lnTo>
                      <a:pt x="41" y="248"/>
                    </a:lnTo>
                    <a:lnTo>
                      <a:pt x="62" y="248"/>
                    </a:lnTo>
                    <a:lnTo>
                      <a:pt x="62" y="320"/>
                    </a:lnTo>
                    <a:lnTo>
                      <a:pt x="79" y="320"/>
                    </a:lnTo>
                    <a:lnTo>
                      <a:pt x="79" y="419"/>
                    </a:lnTo>
                    <a:lnTo>
                      <a:pt x="119" y="419"/>
                    </a:lnTo>
                    <a:lnTo>
                      <a:pt x="119" y="483"/>
                    </a:lnTo>
                    <a:lnTo>
                      <a:pt x="155" y="483"/>
                    </a:lnTo>
                    <a:lnTo>
                      <a:pt x="155" y="523"/>
                    </a:lnTo>
                    <a:lnTo>
                      <a:pt x="172" y="523"/>
                    </a:lnTo>
                    <a:lnTo>
                      <a:pt x="172" y="548"/>
                    </a:lnTo>
                    <a:lnTo>
                      <a:pt x="198" y="548"/>
                    </a:lnTo>
                    <a:lnTo>
                      <a:pt x="198" y="595"/>
                    </a:lnTo>
                    <a:lnTo>
                      <a:pt x="219" y="595"/>
                    </a:lnTo>
                    <a:lnTo>
                      <a:pt x="219" y="627"/>
                    </a:lnTo>
                    <a:lnTo>
                      <a:pt x="238" y="627"/>
                    </a:lnTo>
                    <a:lnTo>
                      <a:pt x="238" y="657"/>
                    </a:lnTo>
                    <a:lnTo>
                      <a:pt x="257" y="657"/>
                    </a:lnTo>
                    <a:lnTo>
                      <a:pt x="257" y="682"/>
                    </a:lnTo>
                    <a:lnTo>
                      <a:pt x="291" y="682"/>
                    </a:lnTo>
                    <a:lnTo>
                      <a:pt x="291" y="703"/>
                    </a:lnTo>
                    <a:lnTo>
                      <a:pt x="312" y="703"/>
                    </a:lnTo>
                    <a:lnTo>
                      <a:pt x="312" y="722"/>
                    </a:lnTo>
                    <a:lnTo>
                      <a:pt x="333" y="722"/>
                    </a:lnTo>
                    <a:lnTo>
                      <a:pt x="333" y="746"/>
                    </a:lnTo>
                    <a:lnTo>
                      <a:pt x="346" y="746"/>
                    </a:lnTo>
                    <a:lnTo>
                      <a:pt x="346" y="763"/>
                    </a:lnTo>
                    <a:lnTo>
                      <a:pt x="369" y="763"/>
                    </a:lnTo>
                    <a:lnTo>
                      <a:pt x="369" y="777"/>
                    </a:lnTo>
                    <a:lnTo>
                      <a:pt x="397" y="777"/>
                    </a:lnTo>
                    <a:lnTo>
                      <a:pt x="397" y="796"/>
                    </a:lnTo>
                    <a:lnTo>
                      <a:pt x="424" y="796"/>
                    </a:lnTo>
                    <a:lnTo>
                      <a:pt x="424" y="811"/>
                    </a:lnTo>
                    <a:lnTo>
                      <a:pt x="448" y="811"/>
                    </a:lnTo>
                    <a:lnTo>
                      <a:pt x="448" y="824"/>
                    </a:lnTo>
                    <a:lnTo>
                      <a:pt x="471" y="824"/>
                    </a:lnTo>
                    <a:lnTo>
                      <a:pt x="471" y="837"/>
                    </a:lnTo>
                    <a:lnTo>
                      <a:pt x="511" y="837"/>
                    </a:lnTo>
                    <a:lnTo>
                      <a:pt x="511" y="852"/>
                    </a:lnTo>
                    <a:lnTo>
                      <a:pt x="545" y="852"/>
                    </a:lnTo>
                    <a:lnTo>
                      <a:pt x="545" y="864"/>
                    </a:lnTo>
                    <a:lnTo>
                      <a:pt x="585" y="864"/>
                    </a:lnTo>
                    <a:lnTo>
                      <a:pt x="585" y="879"/>
                    </a:lnTo>
                    <a:lnTo>
                      <a:pt x="628" y="879"/>
                    </a:lnTo>
                    <a:lnTo>
                      <a:pt x="628" y="892"/>
                    </a:lnTo>
                    <a:lnTo>
                      <a:pt x="677" y="892"/>
                    </a:lnTo>
                    <a:lnTo>
                      <a:pt x="677" y="905"/>
                    </a:lnTo>
                    <a:lnTo>
                      <a:pt x="740" y="905"/>
                    </a:lnTo>
                    <a:lnTo>
                      <a:pt x="740" y="919"/>
                    </a:lnTo>
                    <a:lnTo>
                      <a:pt x="950" y="919"/>
                    </a:lnTo>
                    <a:lnTo>
                      <a:pt x="950" y="939"/>
                    </a:lnTo>
                    <a:lnTo>
                      <a:pt x="1122" y="939"/>
                    </a:lnTo>
                    <a:lnTo>
                      <a:pt x="1122" y="1038"/>
                    </a:lnTo>
                    <a:lnTo>
                      <a:pt x="950" y="1038"/>
                    </a:lnTo>
                    <a:lnTo>
                      <a:pt x="950" y="1025"/>
                    </a:lnTo>
                    <a:lnTo>
                      <a:pt x="624" y="1025"/>
                    </a:lnTo>
                    <a:lnTo>
                      <a:pt x="624" y="1000"/>
                    </a:lnTo>
                    <a:lnTo>
                      <a:pt x="541" y="1000"/>
                    </a:lnTo>
                    <a:lnTo>
                      <a:pt x="541" y="977"/>
                    </a:lnTo>
                    <a:lnTo>
                      <a:pt x="471" y="977"/>
                    </a:lnTo>
                    <a:lnTo>
                      <a:pt x="471" y="962"/>
                    </a:lnTo>
                    <a:lnTo>
                      <a:pt x="441" y="962"/>
                    </a:lnTo>
                    <a:lnTo>
                      <a:pt x="441" y="951"/>
                    </a:lnTo>
                    <a:lnTo>
                      <a:pt x="405" y="951"/>
                    </a:lnTo>
                    <a:lnTo>
                      <a:pt x="405" y="932"/>
                    </a:lnTo>
                    <a:lnTo>
                      <a:pt x="367" y="932"/>
                    </a:lnTo>
                    <a:lnTo>
                      <a:pt x="367" y="917"/>
                    </a:lnTo>
                    <a:lnTo>
                      <a:pt x="337" y="917"/>
                    </a:lnTo>
                    <a:lnTo>
                      <a:pt x="337" y="881"/>
                    </a:lnTo>
                    <a:lnTo>
                      <a:pt x="291" y="881"/>
                    </a:lnTo>
                    <a:lnTo>
                      <a:pt x="291" y="860"/>
                    </a:lnTo>
                    <a:lnTo>
                      <a:pt x="272" y="860"/>
                    </a:lnTo>
                    <a:lnTo>
                      <a:pt x="272" y="835"/>
                    </a:lnTo>
                    <a:lnTo>
                      <a:pt x="229" y="835"/>
                    </a:lnTo>
                    <a:lnTo>
                      <a:pt x="229" y="796"/>
                    </a:lnTo>
                    <a:lnTo>
                      <a:pt x="208" y="796"/>
                    </a:lnTo>
                    <a:lnTo>
                      <a:pt x="208" y="741"/>
                    </a:lnTo>
                    <a:lnTo>
                      <a:pt x="183" y="741"/>
                    </a:lnTo>
                    <a:lnTo>
                      <a:pt x="183" y="729"/>
                    </a:lnTo>
                    <a:lnTo>
                      <a:pt x="162" y="729"/>
                    </a:lnTo>
                    <a:lnTo>
                      <a:pt x="162" y="682"/>
                    </a:lnTo>
                    <a:lnTo>
                      <a:pt x="113" y="682"/>
                    </a:lnTo>
                    <a:lnTo>
                      <a:pt x="113" y="640"/>
                    </a:lnTo>
                    <a:lnTo>
                      <a:pt x="77" y="640"/>
                    </a:lnTo>
                    <a:lnTo>
                      <a:pt x="77" y="529"/>
                    </a:lnTo>
                    <a:lnTo>
                      <a:pt x="49" y="529"/>
                    </a:lnTo>
                    <a:lnTo>
                      <a:pt x="49" y="470"/>
                    </a:lnTo>
                    <a:lnTo>
                      <a:pt x="26" y="470"/>
                    </a:lnTo>
                    <a:lnTo>
                      <a:pt x="26" y="368"/>
                    </a:lnTo>
                    <a:lnTo>
                      <a:pt x="22" y="368"/>
                    </a:lnTo>
                    <a:lnTo>
                      <a:pt x="22" y="260"/>
                    </a:lnTo>
                    <a:lnTo>
                      <a:pt x="0" y="26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15A29">
                  <a:alpha val="50195"/>
                </a:srgbClr>
              </a:solidFill>
              <a:ln w="285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39" name="Freeform 23"/>
              <p:cNvSpPr>
                <a:spLocks/>
              </p:cNvSpPr>
              <p:nvPr/>
            </p:nvSpPr>
            <p:spPr bwMode="auto">
              <a:xfrm>
                <a:off x="903288" y="5459413"/>
                <a:ext cx="3459163" cy="1692275"/>
              </a:xfrm>
              <a:custGeom>
                <a:avLst/>
                <a:gdLst>
                  <a:gd name="T0" fmla="*/ 0 w 2179"/>
                  <a:gd name="T1" fmla="*/ 0 h 1066"/>
                  <a:gd name="T2" fmla="*/ 0 w 2179"/>
                  <a:gd name="T3" fmla="*/ 1692275 h 1066"/>
                  <a:gd name="T4" fmla="*/ 3459163 w 2179"/>
                  <a:gd name="T5" fmla="*/ 1692275 h 1066"/>
                  <a:gd name="T6" fmla="*/ 0 60000 65536"/>
                  <a:gd name="T7" fmla="*/ 0 60000 65536"/>
                  <a:gd name="T8" fmla="*/ 0 60000 65536"/>
                  <a:gd name="T9" fmla="*/ 0 w 2179"/>
                  <a:gd name="T10" fmla="*/ 0 h 1066"/>
                  <a:gd name="T11" fmla="*/ 2179 w 2179"/>
                  <a:gd name="T12" fmla="*/ 1066 h 10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9" h="1066">
                    <a:moveTo>
                      <a:pt x="0" y="0"/>
                    </a:moveTo>
                    <a:lnTo>
                      <a:pt x="0" y="1066"/>
                    </a:lnTo>
                    <a:lnTo>
                      <a:pt x="2179" y="1066"/>
                    </a:lnTo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0" name="Line 24"/>
              <p:cNvSpPr>
                <a:spLocks noChangeShapeType="1"/>
              </p:cNvSpPr>
              <p:nvPr/>
            </p:nvSpPr>
            <p:spPr bwMode="auto">
              <a:xfrm>
                <a:off x="806450" y="5459413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1" name="Line 25"/>
              <p:cNvSpPr>
                <a:spLocks noChangeShapeType="1"/>
              </p:cNvSpPr>
              <p:nvPr/>
            </p:nvSpPr>
            <p:spPr bwMode="auto">
              <a:xfrm>
                <a:off x="806450" y="5794375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2" name="Line 26"/>
              <p:cNvSpPr>
                <a:spLocks noChangeShapeType="1"/>
              </p:cNvSpPr>
              <p:nvPr/>
            </p:nvSpPr>
            <p:spPr bwMode="auto">
              <a:xfrm>
                <a:off x="806450" y="6135688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3" name="Line 27"/>
              <p:cNvSpPr>
                <a:spLocks noChangeShapeType="1"/>
              </p:cNvSpPr>
              <p:nvPr/>
            </p:nvSpPr>
            <p:spPr bwMode="auto">
              <a:xfrm>
                <a:off x="806450" y="6475413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4" name="Line 28"/>
              <p:cNvSpPr>
                <a:spLocks noChangeShapeType="1"/>
              </p:cNvSpPr>
              <p:nvPr/>
            </p:nvSpPr>
            <p:spPr bwMode="auto">
              <a:xfrm>
                <a:off x="806450" y="6811963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5" name="Line 29"/>
              <p:cNvSpPr>
                <a:spLocks noChangeShapeType="1"/>
              </p:cNvSpPr>
              <p:nvPr/>
            </p:nvSpPr>
            <p:spPr bwMode="auto">
              <a:xfrm>
                <a:off x="806450" y="7151688"/>
                <a:ext cx="9683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6" name="Line 30"/>
              <p:cNvSpPr>
                <a:spLocks noChangeShapeType="1"/>
              </p:cNvSpPr>
              <p:nvPr/>
            </p:nvSpPr>
            <p:spPr bwMode="auto">
              <a:xfrm>
                <a:off x="4362450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7" name="Line 31"/>
              <p:cNvSpPr>
                <a:spLocks noChangeShapeType="1"/>
              </p:cNvSpPr>
              <p:nvPr/>
            </p:nvSpPr>
            <p:spPr bwMode="auto">
              <a:xfrm>
                <a:off x="903288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8" name="Line 32"/>
              <p:cNvSpPr>
                <a:spLocks noChangeShapeType="1"/>
              </p:cNvSpPr>
              <p:nvPr/>
            </p:nvSpPr>
            <p:spPr bwMode="auto">
              <a:xfrm>
                <a:off x="2287588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49" name="Line 33"/>
              <p:cNvSpPr>
                <a:spLocks noChangeShapeType="1"/>
              </p:cNvSpPr>
              <p:nvPr/>
            </p:nvSpPr>
            <p:spPr bwMode="auto">
              <a:xfrm>
                <a:off x="2979738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50" name="Line 34"/>
              <p:cNvSpPr>
                <a:spLocks noChangeShapeType="1"/>
              </p:cNvSpPr>
              <p:nvPr/>
            </p:nvSpPr>
            <p:spPr bwMode="auto">
              <a:xfrm>
                <a:off x="3670300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51" name="Line 35"/>
              <p:cNvSpPr>
                <a:spLocks noChangeShapeType="1"/>
              </p:cNvSpPr>
              <p:nvPr/>
            </p:nvSpPr>
            <p:spPr bwMode="auto">
              <a:xfrm>
                <a:off x="1597025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52" name="Freeform 40"/>
              <p:cNvSpPr>
                <a:spLocks/>
              </p:cNvSpPr>
              <p:nvPr/>
            </p:nvSpPr>
            <p:spPr bwMode="auto">
              <a:xfrm>
                <a:off x="920750" y="5459413"/>
                <a:ext cx="1874838" cy="1627187"/>
              </a:xfrm>
              <a:custGeom>
                <a:avLst/>
                <a:gdLst>
                  <a:gd name="T0" fmla="*/ 0 w 1181"/>
                  <a:gd name="T1" fmla="*/ 0 h 1025"/>
                  <a:gd name="T2" fmla="*/ 0 w 1181"/>
                  <a:gd name="T3" fmla="*/ 250825 h 1025"/>
                  <a:gd name="T4" fmla="*/ 30163 w 1181"/>
                  <a:gd name="T5" fmla="*/ 250825 h 1025"/>
                  <a:gd name="T6" fmla="*/ 30163 w 1181"/>
                  <a:gd name="T7" fmla="*/ 581025 h 1025"/>
                  <a:gd name="T8" fmla="*/ 63500 w 1181"/>
                  <a:gd name="T9" fmla="*/ 581025 h 1025"/>
                  <a:gd name="T10" fmla="*/ 63500 w 1181"/>
                  <a:gd name="T11" fmla="*/ 668337 h 1025"/>
                  <a:gd name="T12" fmla="*/ 101600 w 1181"/>
                  <a:gd name="T13" fmla="*/ 668337 h 1025"/>
                  <a:gd name="T14" fmla="*/ 101600 w 1181"/>
                  <a:gd name="T15" fmla="*/ 827087 h 1025"/>
                  <a:gd name="T16" fmla="*/ 131763 w 1181"/>
                  <a:gd name="T17" fmla="*/ 827087 h 1025"/>
                  <a:gd name="T18" fmla="*/ 131763 w 1181"/>
                  <a:gd name="T19" fmla="*/ 860425 h 1025"/>
                  <a:gd name="T20" fmla="*/ 168275 w 1181"/>
                  <a:gd name="T21" fmla="*/ 860425 h 1025"/>
                  <a:gd name="T22" fmla="*/ 168275 w 1181"/>
                  <a:gd name="T23" fmla="*/ 901700 h 1025"/>
                  <a:gd name="T24" fmla="*/ 195263 w 1181"/>
                  <a:gd name="T25" fmla="*/ 901700 h 1025"/>
                  <a:gd name="T26" fmla="*/ 195263 w 1181"/>
                  <a:gd name="T27" fmla="*/ 923925 h 1025"/>
                  <a:gd name="T28" fmla="*/ 234950 w 1181"/>
                  <a:gd name="T29" fmla="*/ 923925 h 1025"/>
                  <a:gd name="T30" fmla="*/ 234950 w 1181"/>
                  <a:gd name="T31" fmla="*/ 977900 h 1025"/>
                  <a:gd name="T32" fmla="*/ 249238 w 1181"/>
                  <a:gd name="T33" fmla="*/ 977900 h 1025"/>
                  <a:gd name="T34" fmla="*/ 249238 w 1181"/>
                  <a:gd name="T35" fmla="*/ 998537 h 1025"/>
                  <a:gd name="T36" fmla="*/ 276225 w 1181"/>
                  <a:gd name="T37" fmla="*/ 998537 h 1025"/>
                  <a:gd name="T38" fmla="*/ 276225 w 1181"/>
                  <a:gd name="T39" fmla="*/ 1038225 h 1025"/>
                  <a:gd name="T40" fmla="*/ 303213 w 1181"/>
                  <a:gd name="T41" fmla="*/ 1038225 h 1025"/>
                  <a:gd name="T42" fmla="*/ 303213 w 1181"/>
                  <a:gd name="T43" fmla="*/ 1106487 h 1025"/>
                  <a:gd name="T44" fmla="*/ 315913 w 1181"/>
                  <a:gd name="T45" fmla="*/ 1106487 h 1025"/>
                  <a:gd name="T46" fmla="*/ 315913 w 1181"/>
                  <a:gd name="T47" fmla="*/ 1112837 h 1025"/>
                  <a:gd name="T48" fmla="*/ 342900 w 1181"/>
                  <a:gd name="T49" fmla="*/ 1112837 h 1025"/>
                  <a:gd name="T50" fmla="*/ 342900 w 1181"/>
                  <a:gd name="T51" fmla="*/ 1190624 h 1025"/>
                  <a:gd name="T52" fmla="*/ 381000 w 1181"/>
                  <a:gd name="T53" fmla="*/ 1190624 h 1025"/>
                  <a:gd name="T54" fmla="*/ 381000 w 1181"/>
                  <a:gd name="T55" fmla="*/ 1200149 h 1025"/>
                  <a:gd name="T56" fmla="*/ 411163 w 1181"/>
                  <a:gd name="T57" fmla="*/ 1200149 h 1025"/>
                  <a:gd name="T58" fmla="*/ 411163 w 1181"/>
                  <a:gd name="T59" fmla="*/ 1233487 h 1025"/>
                  <a:gd name="T60" fmla="*/ 438150 w 1181"/>
                  <a:gd name="T61" fmla="*/ 1233487 h 1025"/>
                  <a:gd name="T62" fmla="*/ 438150 w 1181"/>
                  <a:gd name="T63" fmla="*/ 1260474 h 1025"/>
                  <a:gd name="T64" fmla="*/ 477838 w 1181"/>
                  <a:gd name="T65" fmla="*/ 1260474 h 1025"/>
                  <a:gd name="T66" fmla="*/ 477838 w 1181"/>
                  <a:gd name="T67" fmla="*/ 1281112 h 1025"/>
                  <a:gd name="T68" fmla="*/ 511175 w 1181"/>
                  <a:gd name="T69" fmla="*/ 1281112 h 1025"/>
                  <a:gd name="T70" fmla="*/ 511175 w 1181"/>
                  <a:gd name="T71" fmla="*/ 1341437 h 1025"/>
                  <a:gd name="T72" fmla="*/ 544513 w 1181"/>
                  <a:gd name="T73" fmla="*/ 1341437 h 1025"/>
                  <a:gd name="T74" fmla="*/ 544513 w 1181"/>
                  <a:gd name="T75" fmla="*/ 1358899 h 1025"/>
                  <a:gd name="T76" fmla="*/ 615950 w 1181"/>
                  <a:gd name="T77" fmla="*/ 1358899 h 1025"/>
                  <a:gd name="T78" fmla="*/ 615950 w 1181"/>
                  <a:gd name="T79" fmla="*/ 1395412 h 1025"/>
                  <a:gd name="T80" fmla="*/ 679450 w 1181"/>
                  <a:gd name="T81" fmla="*/ 1395412 h 1025"/>
                  <a:gd name="T82" fmla="*/ 679450 w 1181"/>
                  <a:gd name="T83" fmla="*/ 1431924 h 1025"/>
                  <a:gd name="T84" fmla="*/ 733425 w 1181"/>
                  <a:gd name="T85" fmla="*/ 1431924 h 1025"/>
                  <a:gd name="T86" fmla="*/ 733425 w 1181"/>
                  <a:gd name="T87" fmla="*/ 1463674 h 1025"/>
                  <a:gd name="T88" fmla="*/ 827088 w 1181"/>
                  <a:gd name="T89" fmla="*/ 1463674 h 1025"/>
                  <a:gd name="T90" fmla="*/ 827088 w 1181"/>
                  <a:gd name="T91" fmla="*/ 1497012 h 1025"/>
                  <a:gd name="T92" fmla="*/ 901700 w 1181"/>
                  <a:gd name="T93" fmla="*/ 1497012 h 1025"/>
                  <a:gd name="T94" fmla="*/ 901700 w 1181"/>
                  <a:gd name="T95" fmla="*/ 1520824 h 1025"/>
                  <a:gd name="T96" fmla="*/ 965200 w 1181"/>
                  <a:gd name="T97" fmla="*/ 1520824 h 1025"/>
                  <a:gd name="T98" fmla="*/ 965200 w 1181"/>
                  <a:gd name="T99" fmla="*/ 1543049 h 1025"/>
                  <a:gd name="T100" fmla="*/ 1022350 w 1181"/>
                  <a:gd name="T101" fmla="*/ 1543049 h 1025"/>
                  <a:gd name="T102" fmla="*/ 1022350 w 1181"/>
                  <a:gd name="T103" fmla="*/ 1563687 h 1025"/>
                  <a:gd name="T104" fmla="*/ 1484313 w 1181"/>
                  <a:gd name="T105" fmla="*/ 1563687 h 1025"/>
                  <a:gd name="T106" fmla="*/ 1484313 w 1181"/>
                  <a:gd name="T107" fmla="*/ 1590674 h 1025"/>
                  <a:gd name="T108" fmla="*/ 1758951 w 1181"/>
                  <a:gd name="T109" fmla="*/ 1590674 h 1025"/>
                  <a:gd name="T110" fmla="*/ 1758951 w 1181"/>
                  <a:gd name="T111" fmla="*/ 1627187 h 1025"/>
                  <a:gd name="T112" fmla="*/ 1874838 w 1181"/>
                  <a:gd name="T113" fmla="*/ 1627187 h 10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1"/>
                  <a:gd name="T172" fmla="*/ 0 h 1025"/>
                  <a:gd name="T173" fmla="*/ 1181 w 1181"/>
                  <a:gd name="T174" fmla="*/ 1025 h 10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1" h="1025">
                    <a:moveTo>
                      <a:pt x="0" y="0"/>
                    </a:moveTo>
                    <a:lnTo>
                      <a:pt x="0" y="158"/>
                    </a:lnTo>
                    <a:lnTo>
                      <a:pt x="19" y="158"/>
                    </a:lnTo>
                    <a:lnTo>
                      <a:pt x="19" y="366"/>
                    </a:lnTo>
                    <a:lnTo>
                      <a:pt x="40" y="366"/>
                    </a:lnTo>
                    <a:lnTo>
                      <a:pt x="40" y="421"/>
                    </a:lnTo>
                    <a:lnTo>
                      <a:pt x="64" y="421"/>
                    </a:lnTo>
                    <a:lnTo>
                      <a:pt x="64" y="521"/>
                    </a:lnTo>
                    <a:lnTo>
                      <a:pt x="83" y="521"/>
                    </a:lnTo>
                    <a:lnTo>
                      <a:pt x="83" y="542"/>
                    </a:lnTo>
                    <a:lnTo>
                      <a:pt x="106" y="542"/>
                    </a:lnTo>
                    <a:lnTo>
                      <a:pt x="106" y="568"/>
                    </a:lnTo>
                    <a:lnTo>
                      <a:pt x="123" y="568"/>
                    </a:lnTo>
                    <a:lnTo>
                      <a:pt x="123" y="582"/>
                    </a:lnTo>
                    <a:lnTo>
                      <a:pt x="148" y="582"/>
                    </a:lnTo>
                    <a:lnTo>
                      <a:pt x="148" y="616"/>
                    </a:lnTo>
                    <a:lnTo>
                      <a:pt x="157" y="616"/>
                    </a:lnTo>
                    <a:lnTo>
                      <a:pt x="157" y="629"/>
                    </a:lnTo>
                    <a:lnTo>
                      <a:pt x="174" y="629"/>
                    </a:lnTo>
                    <a:lnTo>
                      <a:pt x="174" y="654"/>
                    </a:lnTo>
                    <a:lnTo>
                      <a:pt x="191" y="654"/>
                    </a:lnTo>
                    <a:lnTo>
                      <a:pt x="191" y="697"/>
                    </a:lnTo>
                    <a:lnTo>
                      <a:pt x="199" y="697"/>
                    </a:lnTo>
                    <a:lnTo>
                      <a:pt x="199" y="701"/>
                    </a:lnTo>
                    <a:lnTo>
                      <a:pt x="216" y="701"/>
                    </a:lnTo>
                    <a:lnTo>
                      <a:pt x="216" y="750"/>
                    </a:lnTo>
                    <a:lnTo>
                      <a:pt x="240" y="750"/>
                    </a:lnTo>
                    <a:lnTo>
                      <a:pt x="240" y="756"/>
                    </a:lnTo>
                    <a:lnTo>
                      <a:pt x="259" y="756"/>
                    </a:lnTo>
                    <a:lnTo>
                      <a:pt x="259" y="777"/>
                    </a:lnTo>
                    <a:lnTo>
                      <a:pt x="276" y="777"/>
                    </a:lnTo>
                    <a:lnTo>
                      <a:pt x="276" y="794"/>
                    </a:lnTo>
                    <a:lnTo>
                      <a:pt x="301" y="794"/>
                    </a:lnTo>
                    <a:lnTo>
                      <a:pt x="301" y="807"/>
                    </a:lnTo>
                    <a:lnTo>
                      <a:pt x="322" y="807"/>
                    </a:lnTo>
                    <a:lnTo>
                      <a:pt x="322" y="845"/>
                    </a:lnTo>
                    <a:lnTo>
                      <a:pt x="343" y="845"/>
                    </a:lnTo>
                    <a:lnTo>
                      <a:pt x="343" y="856"/>
                    </a:lnTo>
                    <a:lnTo>
                      <a:pt x="388" y="856"/>
                    </a:lnTo>
                    <a:lnTo>
                      <a:pt x="388" y="879"/>
                    </a:lnTo>
                    <a:lnTo>
                      <a:pt x="428" y="879"/>
                    </a:lnTo>
                    <a:lnTo>
                      <a:pt x="428" y="902"/>
                    </a:lnTo>
                    <a:lnTo>
                      <a:pt x="462" y="902"/>
                    </a:lnTo>
                    <a:lnTo>
                      <a:pt x="462" y="922"/>
                    </a:lnTo>
                    <a:lnTo>
                      <a:pt x="521" y="922"/>
                    </a:lnTo>
                    <a:lnTo>
                      <a:pt x="521" y="943"/>
                    </a:lnTo>
                    <a:lnTo>
                      <a:pt x="568" y="943"/>
                    </a:lnTo>
                    <a:lnTo>
                      <a:pt x="568" y="958"/>
                    </a:lnTo>
                    <a:lnTo>
                      <a:pt x="608" y="958"/>
                    </a:lnTo>
                    <a:lnTo>
                      <a:pt x="608" y="972"/>
                    </a:lnTo>
                    <a:lnTo>
                      <a:pt x="644" y="972"/>
                    </a:lnTo>
                    <a:lnTo>
                      <a:pt x="644" y="985"/>
                    </a:lnTo>
                    <a:lnTo>
                      <a:pt x="935" y="985"/>
                    </a:lnTo>
                    <a:lnTo>
                      <a:pt x="935" y="1002"/>
                    </a:lnTo>
                    <a:lnTo>
                      <a:pt x="1108" y="1002"/>
                    </a:lnTo>
                    <a:lnTo>
                      <a:pt x="1108" y="1025"/>
                    </a:lnTo>
                    <a:lnTo>
                      <a:pt x="1181" y="1025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8" name="Freeform 41"/>
              <p:cNvSpPr>
                <a:spLocks/>
              </p:cNvSpPr>
              <p:nvPr/>
            </p:nvSpPr>
            <p:spPr bwMode="auto">
              <a:xfrm>
                <a:off x="913774" y="5458836"/>
                <a:ext cx="3294662" cy="1623884"/>
              </a:xfrm>
              <a:custGeom>
                <a:avLst/>
                <a:gdLst>
                  <a:gd name="T0" fmla="*/ 0 w 2075"/>
                  <a:gd name="T1" fmla="*/ 180 h 1023"/>
                  <a:gd name="T2" fmla="*/ 23 w 2075"/>
                  <a:gd name="T3" fmla="*/ 256 h 1023"/>
                  <a:gd name="T4" fmla="*/ 44 w 2075"/>
                  <a:gd name="T5" fmla="*/ 328 h 1023"/>
                  <a:gd name="T6" fmla="*/ 68 w 2075"/>
                  <a:gd name="T7" fmla="*/ 383 h 1023"/>
                  <a:gd name="T8" fmla="*/ 91 w 2075"/>
                  <a:gd name="T9" fmla="*/ 434 h 1023"/>
                  <a:gd name="T10" fmla="*/ 112 w 2075"/>
                  <a:gd name="T11" fmla="*/ 483 h 1023"/>
                  <a:gd name="T12" fmla="*/ 138 w 2075"/>
                  <a:gd name="T13" fmla="*/ 523 h 1023"/>
                  <a:gd name="T14" fmla="*/ 155 w 2075"/>
                  <a:gd name="T15" fmla="*/ 563 h 1023"/>
                  <a:gd name="T16" fmla="*/ 180 w 2075"/>
                  <a:gd name="T17" fmla="*/ 601 h 1023"/>
                  <a:gd name="T18" fmla="*/ 201 w 2075"/>
                  <a:gd name="T19" fmla="*/ 635 h 1023"/>
                  <a:gd name="T20" fmla="*/ 224 w 2075"/>
                  <a:gd name="T21" fmla="*/ 663 h 1023"/>
                  <a:gd name="T22" fmla="*/ 239 w 2075"/>
                  <a:gd name="T23" fmla="*/ 691 h 1023"/>
                  <a:gd name="T24" fmla="*/ 267 w 2075"/>
                  <a:gd name="T25" fmla="*/ 712 h 1023"/>
                  <a:gd name="T26" fmla="*/ 288 w 2075"/>
                  <a:gd name="T27" fmla="*/ 735 h 1023"/>
                  <a:gd name="T28" fmla="*/ 309 w 2075"/>
                  <a:gd name="T29" fmla="*/ 756 h 1023"/>
                  <a:gd name="T30" fmla="*/ 328 w 2075"/>
                  <a:gd name="T31" fmla="*/ 773 h 1023"/>
                  <a:gd name="T32" fmla="*/ 349 w 2075"/>
                  <a:gd name="T33" fmla="*/ 790 h 1023"/>
                  <a:gd name="T34" fmla="*/ 373 w 2075"/>
                  <a:gd name="T35" fmla="*/ 805 h 1023"/>
                  <a:gd name="T36" fmla="*/ 396 w 2075"/>
                  <a:gd name="T37" fmla="*/ 816 h 1023"/>
                  <a:gd name="T38" fmla="*/ 415 w 2075"/>
                  <a:gd name="T39" fmla="*/ 826 h 1023"/>
                  <a:gd name="T40" fmla="*/ 434 w 2075"/>
                  <a:gd name="T41" fmla="*/ 839 h 1023"/>
                  <a:gd name="T42" fmla="*/ 460 w 2075"/>
                  <a:gd name="T43" fmla="*/ 856 h 1023"/>
                  <a:gd name="T44" fmla="*/ 481 w 2075"/>
                  <a:gd name="T45" fmla="*/ 862 h 1023"/>
                  <a:gd name="T46" fmla="*/ 506 w 2075"/>
                  <a:gd name="T47" fmla="*/ 873 h 1023"/>
                  <a:gd name="T48" fmla="*/ 534 w 2075"/>
                  <a:gd name="T49" fmla="*/ 881 h 1023"/>
                  <a:gd name="T50" fmla="*/ 564 w 2075"/>
                  <a:gd name="T51" fmla="*/ 892 h 1023"/>
                  <a:gd name="T52" fmla="*/ 595 w 2075"/>
                  <a:gd name="T53" fmla="*/ 900 h 1023"/>
                  <a:gd name="T54" fmla="*/ 638 w 2075"/>
                  <a:gd name="T55" fmla="*/ 909 h 1023"/>
                  <a:gd name="T56" fmla="*/ 678 w 2075"/>
                  <a:gd name="T57" fmla="*/ 917 h 1023"/>
                  <a:gd name="T58" fmla="*/ 723 w 2075"/>
                  <a:gd name="T59" fmla="*/ 928 h 1023"/>
                  <a:gd name="T60" fmla="*/ 771 w 2075"/>
                  <a:gd name="T61" fmla="*/ 934 h 1023"/>
                  <a:gd name="T62" fmla="*/ 816 w 2075"/>
                  <a:gd name="T63" fmla="*/ 943 h 1023"/>
                  <a:gd name="T64" fmla="*/ 860 w 2075"/>
                  <a:gd name="T65" fmla="*/ 951 h 1023"/>
                  <a:gd name="T66" fmla="*/ 922 w 2075"/>
                  <a:gd name="T67" fmla="*/ 958 h 1023"/>
                  <a:gd name="T68" fmla="*/ 985 w 2075"/>
                  <a:gd name="T69" fmla="*/ 964 h 1023"/>
                  <a:gd name="T70" fmla="*/ 1049 w 2075"/>
                  <a:gd name="T71" fmla="*/ 970 h 1023"/>
                  <a:gd name="T72" fmla="*/ 1096 w 2075"/>
                  <a:gd name="T73" fmla="*/ 975 h 1023"/>
                  <a:gd name="T74" fmla="*/ 1159 w 2075"/>
                  <a:gd name="T75" fmla="*/ 979 h 1023"/>
                  <a:gd name="T76" fmla="*/ 1182 w 2075"/>
                  <a:gd name="T77" fmla="*/ 983 h 1023"/>
                  <a:gd name="T78" fmla="*/ 1269 w 2075"/>
                  <a:gd name="T79" fmla="*/ 989 h 1023"/>
                  <a:gd name="T80" fmla="*/ 1310 w 2075"/>
                  <a:gd name="T81" fmla="*/ 994 h 1023"/>
                  <a:gd name="T82" fmla="*/ 1373 w 2075"/>
                  <a:gd name="T83" fmla="*/ 998 h 1023"/>
                  <a:gd name="T84" fmla="*/ 1530 w 2075"/>
                  <a:gd name="T85" fmla="*/ 1002 h 1023"/>
                  <a:gd name="T86" fmla="*/ 1613 w 2075"/>
                  <a:gd name="T87" fmla="*/ 1011 h 1023"/>
                  <a:gd name="T88" fmla="*/ 1680 w 2075"/>
                  <a:gd name="T89" fmla="*/ 1015 h 1023"/>
                  <a:gd name="T90" fmla="*/ 2005 w 2075"/>
                  <a:gd name="T91" fmla="*/ 1021 h 1023"/>
                  <a:gd name="T92" fmla="*/ 2030 w 2075"/>
                  <a:gd name="T93" fmla="*/ 1023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5" h="1023">
                    <a:moveTo>
                      <a:pt x="0" y="0"/>
                    </a:moveTo>
                    <a:lnTo>
                      <a:pt x="0" y="180"/>
                    </a:lnTo>
                    <a:lnTo>
                      <a:pt x="23" y="180"/>
                    </a:lnTo>
                    <a:lnTo>
                      <a:pt x="23" y="256"/>
                    </a:lnTo>
                    <a:lnTo>
                      <a:pt x="44" y="256"/>
                    </a:lnTo>
                    <a:lnTo>
                      <a:pt x="44" y="328"/>
                    </a:lnTo>
                    <a:lnTo>
                      <a:pt x="68" y="328"/>
                    </a:lnTo>
                    <a:lnTo>
                      <a:pt x="68" y="383"/>
                    </a:lnTo>
                    <a:lnTo>
                      <a:pt x="91" y="383"/>
                    </a:lnTo>
                    <a:lnTo>
                      <a:pt x="91" y="434"/>
                    </a:lnTo>
                    <a:lnTo>
                      <a:pt x="112" y="434"/>
                    </a:lnTo>
                    <a:lnTo>
                      <a:pt x="112" y="483"/>
                    </a:lnTo>
                    <a:lnTo>
                      <a:pt x="138" y="483"/>
                    </a:lnTo>
                    <a:lnTo>
                      <a:pt x="138" y="523"/>
                    </a:lnTo>
                    <a:lnTo>
                      <a:pt x="155" y="523"/>
                    </a:lnTo>
                    <a:lnTo>
                      <a:pt x="155" y="563"/>
                    </a:lnTo>
                    <a:lnTo>
                      <a:pt x="180" y="563"/>
                    </a:lnTo>
                    <a:lnTo>
                      <a:pt x="180" y="601"/>
                    </a:lnTo>
                    <a:lnTo>
                      <a:pt x="201" y="601"/>
                    </a:lnTo>
                    <a:lnTo>
                      <a:pt x="201" y="635"/>
                    </a:lnTo>
                    <a:lnTo>
                      <a:pt x="224" y="635"/>
                    </a:lnTo>
                    <a:lnTo>
                      <a:pt x="224" y="663"/>
                    </a:lnTo>
                    <a:lnTo>
                      <a:pt x="239" y="663"/>
                    </a:lnTo>
                    <a:lnTo>
                      <a:pt x="239" y="691"/>
                    </a:lnTo>
                    <a:lnTo>
                      <a:pt x="267" y="691"/>
                    </a:lnTo>
                    <a:lnTo>
                      <a:pt x="267" y="712"/>
                    </a:lnTo>
                    <a:lnTo>
                      <a:pt x="288" y="712"/>
                    </a:lnTo>
                    <a:lnTo>
                      <a:pt x="288" y="735"/>
                    </a:lnTo>
                    <a:lnTo>
                      <a:pt x="309" y="735"/>
                    </a:lnTo>
                    <a:lnTo>
                      <a:pt x="309" y="756"/>
                    </a:lnTo>
                    <a:lnTo>
                      <a:pt x="328" y="756"/>
                    </a:lnTo>
                    <a:lnTo>
                      <a:pt x="328" y="773"/>
                    </a:lnTo>
                    <a:lnTo>
                      <a:pt x="349" y="773"/>
                    </a:lnTo>
                    <a:lnTo>
                      <a:pt x="349" y="790"/>
                    </a:lnTo>
                    <a:lnTo>
                      <a:pt x="373" y="790"/>
                    </a:lnTo>
                    <a:lnTo>
                      <a:pt x="373" y="805"/>
                    </a:lnTo>
                    <a:lnTo>
                      <a:pt x="396" y="805"/>
                    </a:lnTo>
                    <a:lnTo>
                      <a:pt x="396" y="816"/>
                    </a:lnTo>
                    <a:lnTo>
                      <a:pt x="415" y="816"/>
                    </a:lnTo>
                    <a:lnTo>
                      <a:pt x="415" y="826"/>
                    </a:lnTo>
                    <a:lnTo>
                      <a:pt x="434" y="826"/>
                    </a:lnTo>
                    <a:lnTo>
                      <a:pt x="434" y="839"/>
                    </a:lnTo>
                    <a:lnTo>
                      <a:pt x="460" y="839"/>
                    </a:lnTo>
                    <a:lnTo>
                      <a:pt x="460" y="856"/>
                    </a:lnTo>
                    <a:lnTo>
                      <a:pt x="481" y="856"/>
                    </a:lnTo>
                    <a:lnTo>
                      <a:pt x="481" y="862"/>
                    </a:lnTo>
                    <a:lnTo>
                      <a:pt x="506" y="862"/>
                    </a:lnTo>
                    <a:lnTo>
                      <a:pt x="506" y="873"/>
                    </a:lnTo>
                    <a:lnTo>
                      <a:pt x="534" y="873"/>
                    </a:lnTo>
                    <a:lnTo>
                      <a:pt x="534" y="881"/>
                    </a:lnTo>
                    <a:lnTo>
                      <a:pt x="564" y="881"/>
                    </a:lnTo>
                    <a:lnTo>
                      <a:pt x="564" y="892"/>
                    </a:lnTo>
                    <a:lnTo>
                      <a:pt x="595" y="892"/>
                    </a:lnTo>
                    <a:lnTo>
                      <a:pt x="595" y="900"/>
                    </a:lnTo>
                    <a:lnTo>
                      <a:pt x="638" y="900"/>
                    </a:lnTo>
                    <a:lnTo>
                      <a:pt x="638" y="909"/>
                    </a:lnTo>
                    <a:lnTo>
                      <a:pt x="678" y="909"/>
                    </a:lnTo>
                    <a:lnTo>
                      <a:pt x="678" y="917"/>
                    </a:lnTo>
                    <a:lnTo>
                      <a:pt x="723" y="917"/>
                    </a:lnTo>
                    <a:lnTo>
                      <a:pt x="723" y="928"/>
                    </a:lnTo>
                    <a:lnTo>
                      <a:pt x="771" y="928"/>
                    </a:lnTo>
                    <a:lnTo>
                      <a:pt x="771" y="934"/>
                    </a:lnTo>
                    <a:lnTo>
                      <a:pt x="816" y="934"/>
                    </a:lnTo>
                    <a:lnTo>
                      <a:pt x="816" y="943"/>
                    </a:lnTo>
                    <a:lnTo>
                      <a:pt x="860" y="943"/>
                    </a:lnTo>
                    <a:lnTo>
                      <a:pt x="860" y="951"/>
                    </a:lnTo>
                    <a:lnTo>
                      <a:pt x="922" y="951"/>
                    </a:lnTo>
                    <a:lnTo>
                      <a:pt x="922" y="958"/>
                    </a:lnTo>
                    <a:lnTo>
                      <a:pt x="985" y="958"/>
                    </a:lnTo>
                    <a:lnTo>
                      <a:pt x="985" y="964"/>
                    </a:lnTo>
                    <a:lnTo>
                      <a:pt x="1049" y="964"/>
                    </a:lnTo>
                    <a:lnTo>
                      <a:pt x="1049" y="970"/>
                    </a:lnTo>
                    <a:lnTo>
                      <a:pt x="1096" y="970"/>
                    </a:lnTo>
                    <a:lnTo>
                      <a:pt x="1096" y="975"/>
                    </a:lnTo>
                    <a:lnTo>
                      <a:pt x="1159" y="975"/>
                    </a:lnTo>
                    <a:lnTo>
                      <a:pt x="1159" y="979"/>
                    </a:lnTo>
                    <a:lnTo>
                      <a:pt x="1182" y="979"/>
                    </a:lnTo>
                    <a:lnTo>
                      <a:pt x="1182" y="983"/>
                    </a:lnTo>
                    <a:lnTo>
                      <a:pt x="1269" y="983"/>
                    </a:lnTo>
                    <a:lnTo>
                      <a:pt x="1269" y="989"/>
                    </a:lnTo>
                    <a:lnTo>
                      <a:pt x="1310" y="989"/>
                    </a:lnTo>
                    <a:lnTo>
                      <a:pt x="1310" y="994"/>
                    </a:lnTo>
                    <a:lnTo>
                      <a:pt x="1373" y="994"/>
                    </a:lnTo>
                    <a:lnTo>
                      <a:pt x="1373" y="998"/>
                    </a:lnTo>
                    <a:lnTo>
                      <a:pt x="1530" y="998"/>
                    </a:lnTo>
                    <a:lnTo>
                      <a:pt x="1530" y="1002"/>
                    </a:lnTo>
                    <a:lnTo>
                      <a:pt x="1613" y="1002"/>
                    </a:lnTo>
                    <a:lnTo>
                      <a:pt x="1613" y="1011"/>
                    </a:lnTo>
                    <a:lnTo>
                      <a:pt x="1680" y="1011"/>
                    </a:lnTo>
                    <a:lnTo>
                      <a:pt x="1680" y="1015"/>
                    </a:lnTo>
                    <a:lnTo>
                      <a:pt x="2005" y="1015"/>
                    </a:lnTo>
                    <a:lnTo>
                      <a:pt x="2005" y="1021"/>
                    </a:lnTo>
                    <a:lnTo>
                      <a:pt x="2030" y="1021"/>
                    </a:lnTo>
                    <a:lnTo>
                      <a:pt x="2030" y="1023"/>
                    </a:lnTo>
                    <a:lnTo>
                      <a:pt x="2075" y="1023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80934" name="TextBox 17"/>
            <p:cNvSpPr txBox="1">
              <a:spLocks noChangeArrowheads="1"/>
            </p:cNvSpPr>
            <p:nvPr/>
          </p:nvSpPr>
          <p:spPr bwMode="auto">
            <a:xfrm>
              <a:off x="1279264" y="3951004"/>
              <a:ext cx="26324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HR 0.880; 95% CI 0.799-1.077</a:t>
              </a:r>
            </a:p>
          </p:txBody>
        </p:sp>
        <p:sp>
          <p:nvSpPr>
            <p:cNvPr id="80935" name="TextBox 10"/>
            <p:cNvSpPr txBox="1">
              <a:spLocks noChangeArrowheads="1"/>
            </p:cNvSpPr>
            <p:nvPr/>
          </p:nvSpPr>
          <p:spPr bwMode="auto">
            <a:xfrm>
              <a:off x="1797507" y="3641303"/>
              <a:ext cx="1499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solidFill>
                    <a:schemeClr val="tx2"/>
                  </a:solidFill>
                </a:rPr>
                <a:t>Stage IIIA/IIIB</a:t>
              </a:r>
            </a:p>
          </p:txBody>
        </p:sp>
        <p:sp>
          <p:nvSpPr>
            <p:cNvPr id="80936" name="Text Box 182"/>
            <p:cNvSpPr txBox="1">
              <a:spLocks noChangeArrowheads="1"/>
            </p:cNvSpPr>
            <p:nvPr/>
          </p:nvSpPr>
          <p:spPr bwMode="auto">
            <a:xfrm>
              <a:off x="355600" y="3604791"/>
              <a:ext cx="430213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Aft>
                  <a:spcPct val="60000"/>
                </a:spcAft>
              </a:pPr>
              <a:r>
                <a:rPr lang="en-GB" sz="1400" b="1"/>
                <a:t>1.0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0.8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0.6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0.4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0.2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</a:t>
              </a:r>
            </a:p>
          </p:txBody>
        </p:sp>
        <p:sp>
          <p:nvSpPr>
            <p:cNvPr id="80937" name="Text Box 184"/>
            <p:cNvSpPr txBox="1">
              <a:spLocks noChangeArrowheads="1"/>
            </p:cNvSpPr>
            <p:nvPr/>
          </p:nvSpPr>
          <p:spPr bwMode="auto">
            <a:xfrm>
              <a:off x="1853309" y="5800303"/>
              <a:ext cx="13003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/>
                <a:t>Survival time</a:t>
              </a:r>
            </a:p>
          </p:txBody>
        </p:sp>
      </p:grpSp>
      <p:grpSp>
        <p:nvGrpSpPr>
          <p:cNvPr id="80905" name="Group 8"/>
          <p:cNvGrpSpPr>
            <a:grpSpLocks/>
          </p:cNvGrpSpPr>
          <p:nvPr/>
        </p:nvGrpSpPr>
        <p:grpSpPr bwMode="auto">
          <a:xfrm>
            <a:off x="4692650" y="3605213"/>
            <a:ext cx="4648200" cy="2503487"/>
            <a:chOff x="4692650" y="3604791"/>
            <a:chExt cx="4648448" cy="2503289"/>
          </a:xfrm>
        </p:grpSpPr>
        <p:sp>
          <p:nvSpPr>
            <p:cNvPr id="80911" name="Text Box 170"/>
            <p:cNvSpPr txBox="1">
              <a:spLocks noChangeArrowheads="1"/>
            </p:cNvSpPr>
            <p:nvPr/>
          </p:nvSpPr>
          <p:spPr bwMode="auto">
            <a:xfrm>
              <a:off x="5067300" y="5548089"/>
              <a:ext cx="4273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742950" algn="ctr"/>
                  <a:tab pos="1428750" algn="ctr"/>
                  <a:tab pos="2120900" algn="ctr"/>
                  <a:tab pos="2813050" algn="ctr"/>
                  <a:tab pos="3500438" algn="ctr"/>
                </a:tabLst>
              </a:pPr>
              <a:r>
                <a:rPr lang="en-GB" sz="1400" b="1"/>
                <a:t>0	20	40	60	80	100</a:t>
              </a:r>
            </a:p>
          </p:txBody>
        </p:sp>
        <p:grpSp>
          <p:nvGrpSpPr>
            <p:cNvPr id="80912" name="Group 408"/>
            <p:cNvGrpSpPr>
              <a:grpSpLocks/>
            </p:cNvGrpSpPr>
            <p:nvPr/>
          </p:nvGrpSpPr>
          <p:grpSpPr bwMode="auto">
            <a:xfrm>
              <a:off x="5104628" y="3759343"/>
              <a:ext cx="3552825" cy="1789112"/>
              <a:chOff x="5260975" y="5459413"/>
              <a:chExt cx="3552825" cy="1789112"/>
            </a:xfrm>
          </p:grpSpPr>
          <p:sp>
            <p:nvSpPr>
              <p:cNvPr id="80917" name="Freeform 5"/>
              <p:cNvSpPr>
                <a:spLocks/>
              </p:cNvSpPr>
              <p:nvPr/>
            </p:nvSpPr>
            <p:spPr bwMode="auto">
              <a:xfrm>
                <a:off x="5359400" y="5459413"/>
                <a:ext cx="3454400" cy="1692275"/>
              </a:xfrm>
              <a:custGeom>
                <a:avLst/>
                <a:gdLst>
                  <a:gd name="T0" fmla="*/ 0 w 2176"/>
                  <a:gd name="T1" fmla="*/ 0 h 1066"/>
                  <a:gd name="T2" fmla="*/ 0 w 2176"/>
                  <a:gd name="T3" fmla="*/ 1692275 h 1066"/>
                  <a:gd name="T4" fmla="*/ 3454400 w 2176"/>
                  <a:gd name="T5" fmla="*/ 1692275 h 1066"/>
                  <a:gd name="T6" fmla="*/ 0 60000 65536"/>
                  <a:gd name="T7" fmla="*/ 0 60000 65536"/>
                  <a:gd name="T8" fmla="*/ 0 60000 65536"/>
                  <a:gd name="T9" fmla="*/ 0 w 2176"/>
                  <a:gd name="T10" fmla="*/ 0 h 1066"/>
                  <a:gd name="T11" fmla="*/ 2176 w 2176"/>
                  <a:gd name="T12" fmla="*/ 1066 h 10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6" h="1066">
                    <a:moveTo>
                      <a:pt x="0" y="0"/>
                    </a:moveTo>
                    <a:lnTo>
                      <a:pt x="0" y="1066"/>
                    </a:lnTo>
                    <a:lnTo>
                      <a:pt x="2176" y="1066"/>
                    </a:lnTo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18" name="Line 6"/>
              <p:cNvSpPr>
                <a:spLocks noChangeShapeType="1"/>
              </p:cNvSpPr>
              <p:nvPr/>
            </p:nvSpPr>
            <p:spPr bwMode="auto">
              <a:xfrm flipH="1">
                <a:off x="5260975" y="5459413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19" name="Line 7"/>
              <p:cNvSpPr>
                <a:spLocks noChangeShapeType="1"/>
              </p:cNvSpPr>
              <p:nvPr/>
            </p:nvSpPr>
            <p:spPr bwMode="auto">
              <a:xfrm>
                <a:off x="5260975" y="5794375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0" name="Line 8"/>
              <p:cNvSpPr>
                <a:spLocks noChangeShapeType="1"/>
              </p:cNvSpPr>
              <p:nvPr/>
            </p:nvSpPr>
            <p:spPr bwMode="auto">
              <a:xfrm>
                <a:off x="5260975" y="6135688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1" name="Line 9"/>
              <p:cNvSpPr>
                <a:spLocks noChangeShapeType="1"/>
              </p:cNvSpPr>
              <p:nvPr/>
            </p:nvSpPr>
            <p:spPr bwMode="auto">
              <a:xfrm>
                <a:off x="5260975" y="6475413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2" name="Line 10"/>
              <p:cNvSpPr>
                <a:spLocks noChangeShapeType="1"/>
              </p:cNvSpPr>
              <p:nvPr/>
            </p:nvSpPr>
            <p:spPr bwMode="auto">
              <a:xfrm>
                <a:off x="5260975" y="6811963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3" name="Line 11"/>
              <p:cNvSpPr>
                <a:spLocks noChangeShapeType="1"/>
              </p:cNvSpPr>
              <p:nvPr/>
            </p:nvSpPr>
            <p:spPr bwMode="auto">
              <a:xfrm>
                <a:off x="5260975" y="7151688"/>
                <a:ext cx="98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4" name="Line 12"/>
              <p:cNvSpPr>
                <a:spLocks noChangeShapeType="1"/>
              </p:cNvSpPr>
              <p:nvPr/>
            </p:nvSpPr>
            <p:spPr bwMode="auto">
              <a:xfrm>
                <a:off x="8813800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5" name="Line 13"/>
              <p:cNvSpPr>
                <a:spLocks noChangeShapeType="1"/>
              </p:cNvSpPr>
              <p:nvPr/>
            </p:nvSpPr>
            <p:spPr bwMode="auto">
              <a:xfrm>
                <a:off x="5359400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6" name="Line 14"/>
              <p:cNvSpPr>
                <a:spLocks noChangeShapeType="1"/>
              </p:cNvSpPr>
              <p:nvPr/>
            </p:nvSpPr>
            <p:spPr bwMode="auto">
              <a:xfrm>
                <a:off x="8121650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7" name="Line 15"/>
              <p:cNvSpPr>
                <a:spLocks noChangeShapeType="1"/>
              </p:cNvSpPr>
              <p:nvPr/>
            </p:nvSpPr>
            <p:spPr bwMode="auto">
              <a:xfrm>
                <a:off x="6048375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8" name="Line 16"/>
              <p:cNvSpPr>
                <a:spLocks noChangeShapeType="1"/>
              </p:cNvSpPr>
              <p:nvPr/>
            </p:nvSpPr>
            <p:spPr bwMode="auto">
              <a:xfrm>
                <a:off x="6742113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29" name="Line 17"/>
              <p:cNvSpPr>
                <a:spLocks noChangeShapeType="1"/>
              </p:cNvSpPr>
              <p:nvPr/>
            </p:nvSpPr>
            <p:spPr bwMode="auto">
              <a:xfrm>
                <a:off x="7431088" y="7151688"/>
                <a:ext cx="0" cy="9683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30" name="Freeform 18"/>
              <p:cNvSpPr>
                <a:spLocks/>
              </p:cNvSpPr>
              <p:nvPr/>
            </p:nvSpPr>
            <p:spPr bwMode="auto">
              <a:xfrm>
                <a:off x="5359400" y="5459413"/>
                <a:ext cx="1085850" cy="1674812"/>
              </a:xfrm>
              <a:custGeom>
                <a:avLst/>
                <a:gdLst>
                  <a:gd name="T0" fmla="*/ 6724 w 323"/>
                  <a:gd name="T1" fmla="*/ 195058 h 498"/>
                  <a:gd name="T2" fmla="*/ 23532 w 323"/>
                  <a:gd name="T3" fmla="*/ 356486 h 498"/>
                  <a:gd name="T4" fmla="*/ 43703 w 323"/>
                  <a:gd name="T5" fmla="*/ 417021 h 498"/>
                  <a:gd name="T6" fmla="*/ 63874 w 323"/>
                  <a:gd name="T7" fmla="*/ 595265 h 498"/>
                  <a:gd name="T8" fmla="*/ 97491 w 323"/>
                  <a:gd name="T9" fmla="*/ 723061 h 498"/>
                  <a:gd name="T10" fmla="*/ 131109 w 323"/>
                  <a:gd name="T11" fmla="*/ 786960 h 498"/>
                  <a:gd name="T12" fmla="*/ 164726 w 323"/>
                  <a:gd name="T13" fmla="*/ 901305 h 498"/>
                  <a:gd name="T14" fmla="*/ 198344 w 323"/>
                  <a:gd name="T15" fmla="*/ 992108 h 498"/>
                  <a:gd name="T16" fmla="*/ 231962 w 323"/>
                  <a:gd name="T17" fmla="*/ 1089637 h 498"/>
                  <a:gd name="T18" fmla="*/ 272303 w 323"/>
                  <a:gd name="T19" fmla="*/ 1160261 h 498"/>
                  <a:gd name="T20" fmla="*/ 339538 w 323"/>
                  <a:gd name="T21" fmla="*/ 1240975 h 498"/>
                  <a:gd name="T22" fmla="*/ 383241 w 323"/>
                  <a:gd name="T23" fmla="*/ 1288058 h 498"/>
                  <a:gd name="T24" fmla="*/ 406773 w 323"/>
                  <a:gd name="T25" fmla="*/ 1351957 h 498"/>
                  <a:gd name="T26" fmla="*/ 440391 w 323"/>
                  <a:gd name="T27" fmla="*/ 1395677 h 498"/>
                  <a:gd name="T28" fmla="*/ 484094 w 323"/>
                  <a:gd name="T29" fmla="*/ 1419218 h 498"/>
                  <a:gd name="T30" fmla="*/ 521074 w 323"/>
                  <a:gd name="T31" fmla="*/ 1469664 h 498"/>
                  <a:gd name="T32" fmla="*/ 544606 w 323"/>
                  <a:gd name="T33" fmla="*/ 1493206 h 498"/>
                  <a:gd name="T34" fmla="*/ 618565 w 323"/>
                  <a:gd name="T35" fmla="*/ 1510021 h 498"/>
                  <a:gd name="T36" fmla="*/ 746312 w 323"/>
                  <a:gd name="T37" fmla="*/ 1547015 h 498"/>
                  <a:gd name="T38" fmla="*/ 800100 w 323"/>
                  <a:gd name="T39" fmla="*/ 1570557 h 498"/>
                  <a:gd name="T40" fmla="*/ 880782 w 323"/>
                  <a:gd name="T41" fmla="*/ 1584009 h 498"/>
                  <a:gd name="T42" fmla="*/ 995082 w 323"/>
                  <a:gd name="T43" fmla="*/ 1600824 h 498"/>
                  <a:gd name="T44" fmla="*/ 1085850 w 323"/>
                  <a:gd name="T45" fmla="*/ 1674812 h 498"/>
                  <a:gd name="T46" fmla="*/ 830356 w 323"/>
                  <a:gd name="T47" fmla="*/ 1654634 h 498"/>
                  <a:gd name="T48" fmla="*/ 796738 w 323"/>
                  <a:gd name="T49" fmla="*/ 1644544 h 498"/>
                  <a:gd name="T50" fmla="*/ 625288 w 323"/>
                  <a:gd name="T51" fmla="*/ 1624366 h 498"/>
                  <a:gd name="T52" fmla="*/ 517712 w 323"/>
                  <a:gd name="T53" fmla="*/ 1590735 h 498"/>
                  <a:gd name="T54" fmla="*/ 490818 w 323"/>
                  <a:gd name="T55" fmla="*/ 1570557 h 498"/>
                  <a:gd name="T56" fmla="*/ 463924 w 323"/>
                  <a:gd name="T57" fmla="*/ 1553741 h 498"/>
                  <a:gd name="T58" fmla="*/ 443753 w 323"/>
                  <a:gd name="T59" fmla="*/ 1536926 h 498"/>
                  <a:gd name="T60" fmla="*/ 420221 w 323"/>
                  <a:gd name="T61" fmla="*/ 1493206 h 498"/>
                  <a:gd name="T62" fmla="*/ 383241 w 323"/>
                  <a:gd name="T63" fmla="*/ 1452849 h 498"/>
                  <a:gd name="T64" fmla="*/ 349623 w 323"/>
                  <a:gd name="T65" fmla="*/ 1399040 h 498"/>
                  <a:gd name="T66" fmla="*/ 282388 w 323"/>
                  <a:gd name="T67" fmla="*/ 1338504 h 498"/>
                  <a:gd name="T68" fmla="*/ 245409 w 323"/>
                  <a:gd name="T69" fmla="*/ 1251064 h 498"/>
                  <a:gd name="T70" fmla="*/ 225238 w 323"/>
                  <a:gd name="T71" fmla="*/ 1180440 h 498"/>
                  <a:gd name="T72" fmla="*/ 188259 w 323"/>
                  <a:gd name="T73" fmla="*/ 1126631 h 498"/>
                  <a:gd name="T74" fmla="*/ 154641 w 323"/>
                  <a:gd name="T75" fmla="*/ 1056006 h 498"/>
                  <a:gd name="T76" fmla="*/ 127747 w 323"/>
                  <a:gd name="T77" fmla="*/ 938298 h 498"/>
                  <a:gd name="T78" fmla="*/ 94129 w 323"/>
                  <a:gd name="T79" fmla="*/ 850858 h 498"/>
                  <a:gd name="T80" fmla="*/ 70597 w 323"/>
                  <a:gd name="T81" fmla="*/ 756692 h 498"/>
                  <a:gd name="T82" fmla="*/ 60512 w 323"/>
                  <a:gd name="T83" fmla="*/ 662526 h 498"/>
                  <a:gd name="T84" fmla="*/ 26894 w 323"/>
                  <a:gd name="T85" fmla="*/ 561634 h 498"/>
                  <a:gd name="T86" fmla="*/ 16809 w 323"/>
                  <a:gd name="T87" fmla="*/ 406932 h 498"/>
                  <a:gd name="T88" fmla="*/ 0 w 323"/>
                  <a:gd name="T89" fmla="*/ 0 h 49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3"/>
                  <a:gd name="T136" fmla="*/ 0 h 498"/>
                  <a:gd name="T137" fmla="*/ 323 w 323"/>
                  <a:gd name="T138" fmla="*/ 498 h 49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3" h="498">
                    <a:moveTo>
                      <a:pt x="2" y="0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9" y="124"/>
                      <a:pt x="19" y="124"/>
                      <a:pt x="19" y="124"/>
                    </a:cubicBezTo>
                    <a:cubicBezTo>
                      <a:pt x="19" y="177"/>
                      <a:pt x="19" y="177"/>
                      <a:pt x="19" y="177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29" y="215"/>
                      <a:pt x="29" y="215"/>
                      <a:pt x="29" y="215"/>
                    </a:cubicBezTo>
                    <a:cubicBezTo>
                      <a:pt x="39" y="215"/>
                      <a:pt x="39" y="215"/>
                      <a:pt x="39" y="215"/>
                    </a:cubicBezTo>
                    <a:cubicBezTo>
                      <a:pt x="39" y="215"/>
                      <a:pt x="39" y="232"/>
                      <a:pt x="39" y="234"/>
                    </a:cubicBezTo>
                    <a:cubicBezTo>
                      <a:pt x="39" y="236"/>
                      <a:pt x="49" y="234"/>
                      <a:pt x="49" y="234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59" y="268"/>
                      <a:pt x="59" y="268"/>
                      <a:pt x="59" y="268"/>
                    </a:cubicBezTo>
                    <a:cubicBezTo>
                      <a:pt x="59" y="295"/>
                      <a:pt x="59" y="295"/>
                      <a:pt x="59" y="295"/>
                    </a:cubicBezTo>
                    <a:cubicBezTo>
                      <a:pt x="69" y="295"/>
                      <a:pt x="69" y="295"/>
                      <a:pt x="69" y="295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81" y="324"/>
                      <a:pt x="81" y="324"/>
                      <a:pt x="81" y="324"/>
                    </a:cubicBezTo>
                    <a:cubicBezTo>
                      <a:pt x="81" y="345"/>
                      <a:pt x="81" y="345"/>
                      <a:pt x="81" y="345"/>
                    </a:cubicBezTo>
                    <a:cubicBezTo>
                      <a:pt x="101" y="345"/>
                      <a:pt x="101" y="345"/>
                      <a:pt x="101" y="345"/>
                    </a:cubicBezTo>
                    <a:cubicBezTo>
                      <a:pt x="101" y="369"/>
                      <a:pt x="101" y="369"/>
                      <a:pt x="101" y="369"/>
                    </a:cubicBezTo>
                    <a:cubicBezTo>
                      <a:pt x="114" y="369"/>
                      <a:pt x="114" y="369"/>
                      <a:pt x="114" y="369"/>
                    </a:cubicBezTo>
                    <a:cubicBezTo>
                      <a:pt x="114" y="383"/>
                      <a:pt x="114" y="383"/>
                      <a:pt x="114" y="383"/>
                    </a:cubicBezTo>
                    <a:cubicBezTo>
                      <a:pt x="121" y="383"/>
                      <a:pt x="121" y="383"/>
                      <a:pt x="121" y="383"/>
                    </a:cubicBezTo>
                    <a:cubicBezTo>
                      <a:pt x="121" y="402"/>
                      <a:pt x="121" y="402"/>
                      <a:pt x="121" y="402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1" y="415"/>
                      <a:pt x="131" y="415"/>
                      <a:pt x="131" y="415"/>
                    </a:cubicBezTo>
                    <a:cubicBezTo>
                      <a:pt x="144" y="415"/>
                      <a:pt x="144" y="415"/>
                      <a:pt x="144" y="415"/>
                    </a:cubicBezTo>
                    <a:cubicBezTo>
                      <a:pt x="144" y="422"/>
                      <a:pt x="144" y="422"/>
                      <a:pt x="144" y="422"/>
                    </a:cubicBezTo>
                    <a:cubicBezTo>
                      <a:pt x="155" y="422"/>
                      <a:pt x="155" y="422"/>
                      <a:pt x="155" y="422"/>
                    </a:cubicBezTo>
                    <a:cubicBezTo>
                      <a:pt x="155" y="437"/>
                      <a:pt x="155" y="437"/>
                      <a:pt x="155" y="437"/>
                    </a:cubicBezTo>
                    <a:cubicBezTo>
                      <a:pt x="162" y="437"/>
                      <a:pt x="162" y="437"/>
                      <a:pt x="162" y="437"/>
                    </a:cubicBezTo>
                    <a:cubicBezTo>
                      <a:pt x="162" y="444"/>
                      <a:pt x="162" y="444"/>
                      <a:pt x="162" y="444"/>
                    </a:cubicBezTo>
                    <a:cubicBezTo>
                      <a:pt x="184" y="444"/>
                      <a:pt x="184" y="444"/>
                      <a:pt x="184" y="444"/>
                    </a:cubicBezTo>
                    <a:cubicBezTo>
                      <a:pt x="184" y="449"/>
                      <a:pt x="184" y="449"/>
                      <a:pt x="184" y="449"/>
                    </a:cubicBezTo>
                    <a:cubicBezTo>
                      <a:pt x="222" y="449"/>
                      <a:pt x="222" y="449"/>
                      <a:pt x="222" y="449"/>
                    </a:cubicBezTo>
                    <a:cubicBezTo>
                      <a:pt x="222" y="460"/>
                      <a:pt x="222" y="460"/>
                      <a:pt x="222" y="460"/>
                    </a:cubicBezTo>
                    <a:cubicBezTo>
                      <a:pt x="238" y="460"/>
                      <a:pt x="238" y="460"/>
                      <a:pt x="238" y="460"/>
                    </a:cubicBezTo>
                    <a:cubicBezTo>
                      <a:pt x="238" y="467"/>
                      <a:pt x="238" y="467"/>
                      <a:pt x="238" y="467"/>
                    </a:cubicBezTo>
                    <a:cubicBezTo>
                      <a:pt x="262" y="467"/>
                      <a:pt x="262" y="467"/>
                      <a:pt x="262" y="467"/>
                    </a:cubicBezTo>
                    <a:cubicBezTo>
                      <a:pt x="262" y="471"/>
                      <a:pt x="262" y="471"/>
                      <a:pt x="262" y="471"/>
                    </a:cubicBezTo>
                    <a:cubicBezTo>
                      <a:pt x="296" y="471"/>
                      <a:pt x="296" y="471"/>
                      <a:pt x="296" y="471"/>
                    </a:cubicBezTo>
                    <a:cubicBezTo>
                      <a:pt x="296" y="476"/>
                      <a:pt x="296" y="476"/>
                      <a:pt x="296" y="476"/>
                    </a:cubicBezTo>
                    <a:cubicBezTo>
                      <a:pt x="323" y="476"/>
                      <a:pt x="323" y="476"/>
                      <a:pt x="323" y="476"/>
                    </a:cubicBezTo>
                    <a:cubicBezTo>
                      <a:pt x="323" y="498"/>
                      <a:pt x="323" y="498"/>
                      <a:pt x="323" y="498"/>
                    </a:cubicBezTo>
                    <a:cubicBezTo>
                      <a:pt x="247" y="498"/>
                      <a:pt x="247" y="498"/>
                      <a:pt x="247" y="498"/>
                    </a:cubicBezTo>
                    <a:cubicBezTo>
                      <a:pt x="247" y="492"/>
                      <a:pt x="247" y="492"/>
                      <a:pt x="247" y="492"/>
                    </a:cubicBezTo>
                    <a:cubicBezTo>
                      <a:pt x="237" y="492"/>
                      <a:pt x="237" y="492"/>
                      <a:pt x="237" y="492"/>
                    </a:cubicBezTo>
                    <a:cubicBezTo>
                      <a:pt x="237" y="489"/>
                      <a:pt x="237" y="489"/>
                      <a:pt x="237" y="489"/>
                    </a:cubicBezTo>
                    <a:cubicBezTo>
                      <a:pt x="186" y="489"/>
                      <a:pt x="186" y="489"/>
                      <a:pt x="186" y="489"/>
                    </a:cubicBezTo>
                    <a:cubicBezTo>
                      <a:pt x="186" y="483"/>
                      <a:pt x="186" y="483"/>
                      <a:pt x="186" y="483"/>
                    </a:cubicBezTo>
                    <a:cubicBezTo>
                      <a:pt x="154" y="483"/>
                      <a:pt x="154" y="483"/>
                      <a:pt x="154" y="483"/>
                    </a:cubicBezTo>
                    <a:cubicBezTo>
                      <a:pt x="154" y="473"/>
                      <a:pt x="154" y="473"/>
                      <a:pt x="154" y="473"/>
                    </a:cubicBezTo>
                    <a:cubicBezTo>
                      <a:pt x="146" y="473"/>
                      <a:pt x="146" y="473"/>
                      <a:pt x="146" y="473"/>
                    </a:cubicBezTo>
                    <a:cubicBezTo>
                      <a:pt x="146" y="467"/>
                      <a:pt x="146" y="467"/>
                      <a:pt x="146" y="467"/>
                    </a:cubicBezTo>
                    <a:cubicBezTo>
                      <a:pt x="138" y="467"/>
                      <a:pt x="138" y="467"/>
                      <a:pt x="138" y="467"/>
                    </a:cubicBezTo>
                    <a:cubicBezTo>
                      <a:pt x="138" y="462"/>
                      <a:pt x="138" y="462"/>
                      <a:pt x="138" y="462"/>
                    </a:cubicBezTo>
                    <a:cubicBezTo>
                      <a:pt x="132" y="462"/>
                      <a:pt x="132" y="462"/>
                      <a:pt x="132" y="462"/>
                    </a:cubicBezTo>
                    <a:cubicBezTo>
                      <a:pt x="132" y="457"/>
                      <a:pt x="132" y="457"/>
                      <a:pt x="132" y="457"/>
                    </a:cubicBezTo>
                    <a:cubicBezTo>
                      <a:pt x="125" y="457"/>
                      <a:pt x="125" y="457"/>
                      <a:pt x="125" y="457"/>
                    </a:cubicBezTo>
                    <a:cubicBezTo>
                      <a:pt x="125" y="444"/>
                      <a:pt x="125" y="444"/>
                      <a:pt x="125" y="444"/>
                    </a:cubicBezTo>
                    <a:cubicBezTo>
                      <a:pt x="114" y="444"/>
                      <a:pt x="114" y="444"/>
                      <a:pt x="114" y="444"/>
                    </a:cubicBezTo>
                    <a:cubicBezTo>
                      <a:pt x="114" y="432"/>
                      <a:pt x="114" y="432"/>
                      <a:pt x="114" y="432"/>
                    </a:cubicBezTo>
                    <a:cubicBezTo>
                      <a:pt x="104" y="432"/>
                      <a:pt x="104" y="432"/>
                      <a:pt x="104" y="432"/>
                    </a:cubicBezTo>
                    <a:cubicBezTo>
                      <a:pt x="104" y="416"/>
                      <a:pt x="104" y="416"/>
                      <a:pt x="104" y="416"/>
                    </a:cubicBezTo>
                    <a:cubicBezTo>
                      <a:pt x="84" y="416"/>
                      <a:pt x="84" y="416"/>
                      <a:pt x="84" y="416"/>
                    </a:cubicBezTo>
                    <a:cubicBezTo>
                      <a:pt x="84" y="398"/>
                      <a:pt x="84" y="398"/>
                      <a:pt x="84" y="398"/>
                    </a:cubicBezTo>
                    <a:cubicBezTo>
                      <a:pt x="73" y="398"/>
                      <a:pt x="73" y="398"/>
                      <a:pt x="73" y="398"/>
                    </a:cubicBezTo>
                    <a:cubicBezTo>
                      <a:pt x="73" y="372"/>
                      <a:pt x="73" y="372"/>
                      <a:pt x="73" y="372"/>
                    </a:cubicBezTo>
                    <a:cubicBezTo>
                      <a:pt x="67" y="372"/>
                      <a:pt x="67" y="372"/>
                      <a:pt x="67" y="372"/>
                    </a:cubicBezTo>
                    <a:cubicBezTo>
                      <a:pt x="67" y="351"/>
                      <a:pt x="67" y="351"/>
                      <a:pt x="67" y="351"/>
                    </a:cubicBezTo>
                    <a:cubicBezTo>
                      <a:pt x="56" y="351"/>
                      <a:pt x="56" y="351"/>
                      <a:pt x="56" y="351"/>
                    </a:cubicBezTo>
                    <a:cubicBezTo>
                      <a:pt x="56" y="335"/>
                      <a:pt x="56" y="335"/>
                      <a:pt x="56" y="335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38" y="314"/>
                      <a:pt x="38" y="314"/>
                      <a:pt x="38" y="314"/>
                    </a:cubicBezTo>
                    <a:cubicBezTo>
                      <a:pt x="38" y="279"/>
                      <a:pt x="38" y="279"/>
                      <a:pt x="38" y="279"/>
                    </a:cubicBezTo>
                    <a:cubicBezTo>
                      <a:pt x="28" y="279"/>
                      <a:pt x="28" y="279"/>
                      <a:pt x="28" y="279"/>
                    </a:cubicBezTo>
                    <a:cubicBezTo>
                      <a:pt x="28" y="253"/>
                      <a:pt x="28" y="253"/>
                      <a:pt x="28" y="253"/>
                    </a:cubicBezTo>
                    <a:cubicBezTo>
                      <a:pt x="21" y="253"/>
                      <a:pt x="21" y="253"/>
                      <a:pt x="21" y="253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18" y="222"/>
                      <a:pt x="18" y="222"/>
                      <a:pt x="18" y="222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8" y="197"/>
                      <a:pt x="8" y="197"/>
                      <a:pt x="8" y="197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15A29">
                  <a:alpha val="50195"/>
                </a:srgbClr>
              </a:solidFill>
              <a:ln w="285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" name="Freeform 42"/>
              <p:cNvSpPr>
                <a:spLocks/>
              </p:cNvSpPr>
              <p:nvPr/>
            </p:nvSpPr>
            <p:spPr bwMode="auto">
              <a:xfrm>
                <a:off x="5358612" y="5471535"/>
                <a:ext cx="3252961" cy="1665156"/>
              </a:xfrm>
              <a:custGeom>
                <a:avLst/>
                <a:gdLst>
                  <a:gd name="T0" fmla="*/ 0 w 2049"/>
                  <a:gd name="T1" fmla="*/ 0 h 1049"/>
                  <a:gd name="T2" fmla="*/ 0 w 2049"/>
                  <a:gd name="T3" fmla="*/ 125 h 1049"/>
                  <a:gd name="T4" fmla="*/ 10 w 2049"/>
                  <a:gd name="T5" fmla="*/ 125 h 1049"/>
                  <a:gd name="T6" fmla="*/ 10 w 2049"/>
                  <a:gd name="T7" fmla="*/ 167 h 1049"/>
                  <a:gd name="T8" fmla="*/ 21 w 2049"/>
                  <a:gd name="T9" fmla="*/ 167 h 1049"/>
                  <a:gd name="T10" fmla="*/ 21 w 2049"/>
                  <a:gd name="T11" fmla="*/ 324 h 1049"/>
                  <a:gd name="T12" fmla="*/ 42 w 2049"/>
                  <a:gd name="T13" fmla="*/ 324 h 1049"/>
                  <a:gd name="T14" fmla="*/ 42 w 2049"/>
                  <a:gd name="T15" fmla="*/ 384 h 1049"/>
                  <a:gd name="T16" fmla="*/ 52 w 2049"/>
                  <a:gd name="T17" fmla="*/ 384 h 1049"/>
                  <a:gd name="T18" fmla="*/ 52 w 2049"/>
                  <a:gd name="T19" fmla="*/ 456 h 1049"/>
                  <a:gd name="T20" fmla="*/ 69 w 2049"/>
                  <a:gd name="T21" fmla="*/ 456 h 1049"/>
                  <a:gd name="T22" fmla="*/ 69 w 2049"/>
                  <a:gd name="T23" fmla="*/ 498 h 1049"/>
                  <a:gd name="T24" fmla="*/ 86 w 2049"/>
                  <a:gd name="T25" fmla="*/ 498 h 1049"/>
                  <a:gd name="T26" fmla="*/ 86 w 2049"/>
                  <a:gd name="T27" fmla="*/ 568 h 1049"/>
                  <a:gd name="T28" fmla="*/ 108 w 2049"/>
                  <a:gd name="T29" fmla="*/ 568 h 1049"/>
                  <a:gd name="T30" fmla="*/ 108 w 2049"/>
                  <a:gd name="T31" fmla="*/ 642 h 1049"/>
                  <a:gd name="T32" fmla="*/ 133 w 2049"/>
                  <a:gd name="T33" fmla="*/ 642 h 1049"/>
                  <a:gd name="T34" fmla="*/ 133 w 2049"/>
                  <a:gd name="T35" fmla="*/ 695 h 1049"/>
                  <a:gd name="T36" fmla="*/ 154 w 2049"/>
                  <a:gd name="T37" fmla="*/ 695 h 1049"/>
                  <a:gd name="T38" fmla="*/ 154 w 2049"/>
                  <a:gd name="T39" fmla="*/ 763 h 1049"/>
                  <a:gd name="T40" fmla="*/ 180 w 2049"/>
                  <a:gd name="T41" fmla="*/ 763 h 1049"/>
                  <a:gd name="T42" fmla="*/ 180 w 2049"/>
                  <a:gd name="T43" fmla="*/ 795 h 1049"/>
                  <a:gd name="T44" fmla="*/ 201 w 2049"/>
                  <a:gd name="T45" fmla="*/ 795 h 1049"/>
                  <a:gd name="T46" fmla="*/ 201 w 2049"/>
                  <a:gd name="T47" fmla="*/ 833 h 1049"/>
                  <a:gd name="T48" fmla="*/ 224 w 2049"/>
                  <a:gd name="T49" fmla="*/ 833 h 1049"/>
                  <a:gd name="T50" fmla="*/ 224 w 2049"/>
                  <a:gd name="T51" fmla="*/ 852 h 1049"/>
                  <a:gd name="T52" fmla="*/ 237 w 2049"/>
                  <a:gd name="T53" fmla="*/ 852 h 1049"/>
                  <a:gd name="T54" fmla="*/ 237 w 2049"/>
                  <a:gd name="T55" fmla="*/ 882 h 1049"/>
                  <a:gd name="T56" fmla="*/ 262 w 2049"/>
                  <a:gd name="T57" fmla="*/ 882 h 1049"/>
                  <a:gd name="T58" fmla="*/ 262 w 2049"/>
                  <a:gd name="T59" fmla="*/ 907 h 1049"/>
                  <a:gd name="T60" fmla="*/ 317 w 2049"/>
                  <a:gd name="T61" fmla="*/ 907 h 1049"/>
                  <a:gd name="T62" fmla="*/ 317 w 2049"/>
                  <a:gd name="T63" fmla="*/ 928 h 1049"/>
                  <a:gd name="T64" fmla="*/ 336 w 2049"/>
                  <a:gd name="T65" fmla="*/ 928 h 1049"/>
                  <a:gd name="T66" fmla="*/ 336 w 2049"/>
                  <a:gd name="T67" fmla="*/ 941 h 1049"/>
                  <a:gd name="T68" fmla="*/ 358 w 2049"/>
                  <a:gd name="T69" fmla="*/ 941 h 1049"/>
                  <a:gd name="T70" fmla="*/ 358 w 2049"/>
                  <a:gd name="T71" fmla="*/ 954 h 1049"/>
                  <a:gd name="T72" fmla="*/ 411 w 2049"/>
                  <a:gd name="T73" fmla="*/ 954 h 1049"/>
                  <a:gd name="T74" fmla="*/ 411 w 2049"/>
                  <a:gd name="T75" fmla="*/ 977 h 1049"/>
                  <a:gd name="T76" fmla="*/ 476 w 2049"/>
                  <a:gd name="T77" fmla="*/ 977 h 1049"/>
                  <a:gd name="T78" fmla="*/ 476 w 2049"/>
                  <a:gd name="T79" fmla="*/ 988 h 1049"/>
                  <a:gd name="T80" fmla="*/ 536 w 2049"/>
                  <a:gd name="T81" fmla="*/ 988 h 1049"/>
                  <a:gd name="T82" fmla="*/ 536 w 2049"/>
                  <a:gd name="T83" fmla="*/ 1007 h 1049"/>
                  <a:gd name="T84" fmla="*/ 618 w 2049"/>
                  <a:gd name="T85" fmla="*/ 1007 h 1049"/>
                  <a:gd name="T86" fmla="*/ 618 w 2049"/>
                  <a:gd name="T87" fmla="*/ 1011 h 1049"/>
                  <a:gd name="T88" fmla="*/ 686 w 2049"/>
                  <a:gd name="T89" fmla="*/ 1011 h 1049"/>
                  <a:gd name="T90" fmla="*/ 686 w 2049"/>
                  <a:gd name="T91" fmla="*/ 1020 h 1049"/>
                  <a:gd name="T92" fmla="*/ 854 w 2049"/>
                  <a:gd name="T93" fmla="*/ 1020 h 1049"/>
                  <a:gd name="T94" fmla="*/ 854 w 2049"/>
                  <a:gd name="T95" fmla="*/ 1030 h 1049"/>
                  <a:gd name="T96" fmla="*/ 983 w 2049"/>
                  <a:gd name="T97" fmla="*/ 1030 h 1049"/>
                  <a:gd name="T98" fmla="*/ 983 w 2049"/>
                  <a:gd name="T99" fmla="*/ 1036 h 1049"/>
                  <a:gd name="T100" fmla="*/ 1415 w 2049"/>
                  <a:gd name="T101" fmla="*/ 1036 h 1049"/>
                  <a:gd name="T102" fmla="*/ 1415 w 2049"/>
                  <a:gd name="T103" fmla="*/ 1049 h 1049"/>
                  <a:gd name="T104" fmla="*/ 2049 w 2049"/>
                  <a:gd name="T105" fmla="*/ 1049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9" h="1049">
                    <a:moveTo>
                      <a:pt x="0" y="0"/>
                    </a:moveTo>
                    <a:lnTo>
                      <a:pt x="0" y="125"/>
                    </a:lnTo>
                    <a:lnTo>
                      <a:pt x="10" y="125"/>
                    </a:lnTo>
                    <a:lnTo>
                      <a:pt x="10" y="167"/>
                    </a:lnTo>
                    <a:lnTo>
                      <a:pt x="21" y="167"/>
                    </a:lnTo>
                    <a:lnTo>
                      <a:pt x="21" y="324"/>
                    </a:lnTo>
                    <a:lnTo>
                      <a:pt x="42" y="324"/>
                    </a:lnTo>
                    <a:lnTo>
                      <a:pt x="42" y="384"/>
                    </a:lnTo>
                    <a:lnTo>
                      <a:pt x="52" y="384"/>
                    </a:lnTo>
                    <a:lnTo>
                      <a:pt x="52" y="456"/>
                    </a:lnTo>
                    <a:lnTo>
                      <a:pt x="69" y="456"/>
                    </a:lnTo>
                    <a:lnTo>
                      <a:pt x="69" y="498"/>
                    </a:lnTo>
                    <a:lnTo>
                      <a:pt x="86" y="498"/>
                    </a:lnTo>
                    <a:lnTo>
                      <a:pt x="86" y="568"/>
                    </a:lnTo>
                    <a:lnTo>
                      <a:pt x="108" y="568"/>
                    </a:lnTo>
                    <a:lnTo>
                      <a:pt x="108" y="642"/>
                    </a:lnTo>
                    <a:lnTo>
                      <a:pt x="133" y="642"/>
                    </a:lnTo>
                    <a:lnTo>
                      <a:pt x="133" y="695"/>
                    </a:lnTo>
                    <a:lnTo>
                      <a:pt x="154" y="695"/>
                    </a:lnTo>
                    <a:lnTo>
                      <a:pt x="154" y="763"/>
                    </a:lnTo>
                    <a:lnTo>
                      <a:pt x="180" y="763"/>
                    </a:lnTo>
                    <a:lnTo>
                      <a:pt x="180" y="795"/>
                    </a:lnTo>
                    <a:lnTo>
                      <a:pt x="201" y="795"/>
                    </a:lnTo>
                    <a:lnTo>
                      <a:pt x="201" y="833"/>
                    </a:lnTo>
                    <a:lnTo>
                      <a:pt x="224" y="833"/>
                    </a:lnTo>
                    <a:lnTo>
                      <a:pt x="224" y="852"/>
                    </a:lnTo>
                    <a:lnTo>
                      <a:pt x="237" y="852"/>
                    </a:lnTo>
                    <a:lnTo>
                      <a:pt x="237" y="882"/>
                    </a:lnTo>
                    <a:lnTo>
                      <a:pt x="262" y="882"/>
                    </a:lnTo>
                    <a:lnTo>
                      <a:pt x="262" y="907"/>
                    </a:lnTo>
                    <a:lnTo>
                      <a:pt x="317" y="907"/>
                    </a:lnTo>
                    <a:lnTo>
                      <a:pt x="317" y="928"/>
                    </a:lnTo>
                    <a:lnTo>
                      <a:pt x="336" y="928"/>
                    </a:lnTo>
                    <a:lnTo>
                      <a:pt x="336" y="941"/>
                    </a:lnTo>
                    <a:lnTo>
                      <a:pt x="358" y="941"/>
                    </a:lnTo>
                    <a:lnTo>
                      <a:pt x="358" y="954"/>
                    </a:lnTo>
                    <a:lnTo>
                      <a:pt x="411" y="954"/>
                    </a:lnTo>
                    <a:lnTo>
                      <a:pt x="411" y="977"/>
                    </a:lnTo>
                    <a:lnTo>
                      <a:pt x="476" y="977"/>
                    </a:lnTo>
                    <a:lnTo>
                      <a:pt x="476" y="988"/>
                    </a:lnTo>
                    <a:lnTo>
                      <a:pt x="536" y="988"/>
                    </a:lnTo>
                    <a:lnTo>
                      <a:pt x="536" y="1007"/>
                    </a:lnTo>
                    <a:lnTo>
                      <a:pt x="618" y="1007"/>
                    </a:lnTo>
                    <a:lnTo>
                      <a:pt x="618" y="1011"/>
                    </a:lnTo>
                    <a:lnTo>
                      <a:pt x="686" y="1011"/>
                    </a:lnTo>
                    <a:lnTo>
                      <a:pt x="686" y="1020"/>
                    </a:lnTo>
                    <a:lnTo>
                      <a:pt x="854" y="1020"/>
                    </a:lnTo>
                    <a:lnTo>
                      <a:pt x="854" y="1030"/>
                    </a:lnTo>
                    <a:lnTo>
                      <a:pt x="983" y="1030"/>
                    </a:lnTo>
                    <a:lnTo>
                      <a:pt x="983" y="1036"/>
                    </a:lnTo>
                    <a:lnTo>
                      <a:pt x="1415" y="1036"/>
                    </a:lnTo>
                    <a:lnTo>
                      <a:pt x="1415" y="1049"/>
                    </a:lnTo>
                    <a:lnTo>
                      <a:pt x="2049" y="1049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932" name="Freeform 43"/>
              <p:cNvSpPr>
                <a:spLocks/>
              </p:cNvSpPr>
              <p:nvPr/>
            </p:nvSpPr>
            <p:spPr bwMode="auto">
              <a:xfrm>
                <a:off x="5365750" y="5459413"/>
                <a:ext cx="1490663" cy="1657350"/>
              </a:xfrm>
              <a:custGeom>
                <a:avLst/>
                <a:gdLst>
                  <a:gd name="T0" fmla="*/ 0 w 939"/>
                  <a:gd name="T1" fmla="*/ 0 h 1044"/>
                  <a:gd name="T2" fmla="*/ 0 w 939"/>
                  <a:gd name="T3" fmla="*/ 379412 h 1044"/>
                  <a:gd name="T4" fmla="*/ 26988 w 939"/>
                  <a:gd name="T5" fmla="*/ 379412 h 1044"/>
                  <a:gd name="T6" fmla="*/ 26988 w 939"/>
                  <a:gd name="T7" fmla="*/ 625475 h 1044"/>
                  <a:gd name="T8" fmla="*/ 60325 w 939"/>
                  <a:gd name="T9" fmla="*/ 625475 h 1044"/>
                  <a:gd name="T10" fmla="*/ 60325 w 939"/>
                  <a:gd name="T11" fmla="*/ 796925 h 1044"/>
                  <a:gd name="T12" fmla="*/ 93663 w 939"/>
                  <a:gd name="T13" fmla="*/ 796925 h 1044"/>
                  <a:gd name="T14" fmla="*/ 93663 w 939"/>
                  <a:gd name="T15" fmla="*/ 931862 h 1044"/>
                  <a:gd name="T16" fmla="*/ 130175 w 939"/>
                  <a:gd name="T17" fmla="*/ 931862 h 1044"/>
                  <a:gd name="T18" fmla="*/ 130175 w 939"/>
                  <a:gd name="T19" fmla="*/ 1035050 h 1044"/>
                  <a:gd name="T20" fmla="*/ 160338 w 939"/>
                  <a:gd name="T21" fmla="*/ 1035050 h 1044"/>
                  <a:gd name="T22" fmla="*/ 160338 w 939"/>
                  <a:gd name="T23" fmla="*/ 1103312 h 1044"/>
                  <a:gd name="T24" fmla="*/ 195263 w 939"/>
                  <a:gd name="T25" fmla="*/ 1103312 h 1044"/>
                  <a:gd name="T26" fmla="*/ 195263 w 939"/>
                  <a:gd name="T27" fmla="*/ 1160462 h 1044"/>
                  <a:gd name="T28" fmla="*/ 225425 w 939"/>
                  <a:gd name="T29" fmla="*/ 1160462 h 1044"/>
                  <a:gd name="T30" fmla="*/ 225425 w 939"/>
                  <a:gd name="T31" fmla="*/ 1223962 h 1044"/>
                  <a:gd name="T32" fmla="*/ 261938 w 939"/>
                  <a:gd name="T33" fmla="*/ 1223962 h 1044"/>
                  <a:gd name="T34" fmla="*/ 261938 w 939"/>
                  <a:gd name="T35" fmla="*/ 1295400 h 1044"/>
                  <a:gd name="T36" fmla="*/ 306388 w 939"/>
                  <a:gd name="T37" fmla="*/ 1295400 h 1044"/>
                  <a:gd name="T38" fmla="*/ 306388 w 939"/>
                  <a:gd name="T39" fmla="*/ 1344612 h 1044"/>
                  <a:gd name="T40" fmla="*/ 336550 w 939"/>
                  <a:gd name="T41" fmla="*/ 1344612 h 1044"/>
                  <a:gd name="T42" fmla="*/ 336550 w 939"/>
                  <a:gd name="T43" fmla="*/ 1374775 h 1044"/>
                  <a:gd name="T44" fmla="*/ 360363 w 939"/>
                  <a:gd name="T45" fmla="*/ 1374775 h 1044"/>
                  <a:gd name="T46" fmla="*/ 360363 w 939"/>
                  <a:gd name="T47" fmla="*/ 1428750 h 1044"/>
                  <a:gd name="T48" fmla="*/ 393700 w 939"/>
                  <a:gd name="T49" fmla="*/ 1428750 h 1044"/>
                  <a:gd name="T50" fmla="*/ 393700 w 939"/>
                  <a:gd name="T51" fmla="*/ 1476375 h 1044"/>
                  <a:gd name="T52" fmla="*/ 430213 w 939"/>
                  <a:gd name="T53" fmla="*/ 1476375 h 1044"/>
                  <a:gd name="T54" fmla="*/ 430213 w 939"/>
                  <a:gd name="T55" fmla="*/ 1490662 h 1044"/>
                  <a:gd name="T56" fmla="*/ 466725 w 939"/>
                  <a:gd name="T57" fmla="*/ 1490662 h 1044"/>
                  <a:gd name="T58" fmla="*/ 466725 w 939"/>
                  <a:gd name="T59" fmla="*/ 1527175 h 1044"/>
                  <a:gd name="T60" fmla="*/ 496888 w 939"/>
                  <a:gd name="T61" fmla="*/ 1527175 h 1044"/>
                  <a:gd name="T62" fmla="*/ 496888 w 939"/>
                  <a:gd name="T63" fmla="*/ 1550987 h 1044"/>
                  <a:gd name="T64" fmla="*/ 547688 w 939"/>
                  <a:gd name="T65" fmla="*/ 1550987 h 1044"/>
                  <a:gd name="T66" fmla="*/ 547688 w 939"/>
                  <a:gd name="T67" fmla="*/ 1577975 h 1044"/>
                  <a:gd name="T68" fmla="*/ 619125 w 939"/>
                  <a:gd name="T69" fmla="*/ 1577975 h 1044"/>
                  <a:gd name="T70" fmla="*/ 619125 w 939"/>
                  <a:gd name="T71" fmla="*/ 1608137 h 1044"/>
                  <a:gd name="T72" fmla="*/ 742950 w 939"/>
                  <a:gd name="T73" fmla="*/ 1608137 h 1044"/>
                  <a:gd name="T74" fmla="*/ 742950 w 939"/>
                  <a:gd name="T75" fmla="*/ 1620837 h 1044"/>
                  <a:gd name="T76" fmla="*/ 803275 w 939"/>
                  <a:gd name="T77" fmla="*/ 1620837 h 1044"/>
                  <a:gd name="T78" fmla="*/ 803275 w 939"/>
                  <a:gd name="T79" fmla="*/ 1641475 h 1044"/>
                  <a:gd name="T80" fmla="*/ 841375 w 939"/>
                  <a:gd name="T81" fmla="*/ 1641475 h 1044"/>
                  <a:gd name="T82" fmla="*/ 841375 w 939"/>
                  <a:gd name="T83" fmla="*/ 1657350 h 1044"/>
                  <a:gd name="T84" fmla="*/ 1490663 w 939"/>
                  <a:gd name="T85" fmla="*/ 1657350 h 10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9"/>
                  <a:gd name="T130" fmla="*/ 0 h 1044"/>
                  <a:gd name="T131" fmla="*/ 939 w 939"/>
                  <a:gd name="T132" fmla="*/ 1044 h 10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9" h="1044">
                    <a:moveTo>
                      <a:pt x="0" y="0"/>
                    </a:moveTo>
                    <a:lnTo>
                      <a:pt x="0" y="239"/>
                    </a:lnTo>
                    <a:lnTo>
                      <a:pt x="17" y="239"/>
                    </a:lnTo>
                    <a:lnTo>
                      <a:pt x="17" y="394"/>
                    </a:lnTo>
                    <a:lnTo>
                      <a:pt x="38" y="394"/>
                    </a:lnTo>
                    <a:lnTo>
                      <a:pt x="38" y="502"/>
                    </a:lnTo>
                    <a:lnTo>
                      <a:pt x="59" y="502"/>
                    </a:lnTo>
                    <a:lnTo>
                      <a:pt x="59" y="587"/>
                    </a:lnTo>
                    <a:lnTo>
                      <a:pt x="82" y="587"/>
                    </a:lnTo>
                    <a:lnTo>
                      <a:pt x="82" y="652"/>
                    </a:lnTo>
                    <a:lnTo>
                      <a:pt x="101" y="652"/>
                    </a:lnTo>
                    <a:lnTo>
                      <a:pt x="101" y="695"/>
                    </a:lnTo>
                    <a:lnTo>
                      <a:pt x="123" y="695"/>
                    </a:lnTo>
                    <a:lnTo>
                      <a:pt x="123" y="731"/>
                    </a:lnTo>
                    <a:lnTo>
                      <a:pt x="142" y="731"/>
                    </a:lnTo>
                    <a:lnTo>
                      <a:pt x="142" y="771"/>
                    </a:lnTo>
                    <a:lnTo>
                      <a:pt x="165" y="771"/>
                    </a:lnTo>
                    <a:lnTo>
                      <a:pt x="165" y="816"/>
                    </a:lnTo>
                    <a:lnTo>
                      <a:pt x="193" y="816"/>
                    </a:lnTo>
                    <a:lnTo>
                      <a:pt x="193" y="847"/>
                    </a:lnTo>
                    <a:lnTo>
                      <a:pt x="212" y="847"/>
                    </a:lnTo>
                    <a:lnTo>
                      <a:pt x="212" y="866"/>
                    </a:lnTo>
                    <a:lnTo>
                      <a:pt x="227" y="866"/>
                    </a:lnTo>
                    <a:lnTo>
                      <a:pt x="227" y="900"/>
                    </a:lnTo>
                    <a:lnTo>
                      <a:pt x="248" y="900"/>
                    </a:lnTo>
                    <a:lnTo>
                      <a:pt x="248" y="930"/>
                    </a:lnTo>
                    <a:lnTo>
                      <a:pt x="271" y="930"/>
                    </a:lnTo>
                    <a:lnTo>
                      <a:pt x="271" y="939"/>
                    </a:lnTo>
                    <a:lnTo>
                      <a:pt x="294" y="939"/>
                    </a:lnTo>
                    <a:lnTo>
                      <a:pt x="294" y="962"/>
                    </a:lnTo>
                    <a:lnTo>
                      <a:pt x="313" y="962"/>
                    </a:lnTo>
                    <a:lnTo>
                      <a:pt x="313" y="977"/>
                    </a:lnTo>
                    <a:lnTo>
                      <a:pt x="345" y="977"/>
                    </a:lnTo>
                    <a:lnTo>
                      <a:pt x="345" y="994"/>
                    </a:lnTo>
                    <a:lnTo>
                      <a:pt x="390" y="994"/>
                    </a:lnTo>
                    <a:lnTo>
                      <a:pt x="390" y="1013"/>
                    </a:lnTo>
                    <a:lnTo>
                      <a:pt x="468" y="1013"/>
                    </a:lnTo>
                    <a:lnTo>
                      <a:pt x="468" y="1021"/>
                    </a:lnTo>
                    <a:lnTo>
                      <a:pt x="506" y="1021"/>
                    </a:lnTo>
                    <a:lnTo>
                      <a:pt x="506" y="1034"/>
                    </a:lnTo>
                    <a:lnTo>
                      <a:pt x="530" y="1034"/>
                    </a:lnTo>
                    <a:lnTo>
                      <a:pt x="530" y="1044"/>
                    </a:lnTo>
                    <a:lnTo>
                      <a:pt x="939" y="1044"/>
                    </a:ln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0913" name="TextBox 16"/>
            <p:cNvSpPr txBox="1">
              <a:spLocks noChangeArrowheads="1"/>
            </p:cNvSpPr>
            <p:nvPr/>
          </p:nvSpPr>
          <p:spPr bwMode="auto">
            <a:xfrm>
              <a:off x="5564814" y="3922985"/>
              <a:ext cx="26324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/>
                <a:t>HR 1.045; 95% CI 0.882-1.238</a:t>
              </a:r>
            </a:p>
          </p:txBody>
        </p:sp>
        <p:sp>
          <p:nvSpPr>
            <p:cNvPr id="80914" name="TextBox 10"/>
            <p:cNvSpPr txBox="1">
              <a:spLocks noChangeArrowheads="1"/>
            </p:cNvSpPr>
            <p:nvPr/>
          </p:nvSpPr>
          <p:spPr bwMode="auto">
            <a:xfrm>
              <a:off x="6383949" y="3641303"/>
              <a:ext cx="9941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solidFill>
                    <a:schemeClr val="tx2"/>
                  </a:solidFill>
                </a:rPr>
                <a:t>Stage IV</a:t>
              </a:r>
            </a:p>
          </p:txBody>
        </p:sp>
        <p:sp>
          <p:nvSpPr>
            <p:cNvPr id="80915" name="Text Box 186"/>
            <p:cNvSpPr txBox="1">
              <a:spLocks noChangeArrowheads="1"/>
            </p:cNvSpPr>
            <p:nvPr/>
          </p:nvSpPr>
          <p:spPr bwMode="auto">
            <a:xfrm>
              <a:off x="4692650" y="3604791"/>
              <a:ext cx="430213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Aft>
                  <a:spcPct val="60000"/>
                </a:spcAft>
              </a:pPr>
              <a:r>
                <a:rPr lang="en-GB" sz="1400" b="1"/>
                <a:t>1.0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0.8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0.6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0.4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0.2</a:t>
              </a:r>
            </a:p>
            <a:p>
              <a:pPr algn="r">
                <a:spcAft>
                  <a:spcPct val="60000"/>
                </a:spcAft>
              </a:pPr>
              <a:r>
                <a:rPr lang="en-GB" sz="1400" b="1"/>
                <a:t>0</a:t>
              </a:r>
            </a:p>
          </p:txBody>
        </p:sp>
        <p:sp>
          <p:nvSpPr>
            <p:cNvPr id="80916" name="Text Box 188"/>
            <p:cNvSpPr txBox="1">
              <a:spLocks noChangeArrowheads="1"/>
            </p:cNvSpPr>
            <p:nvPr/>
          </p:nvSpPr>
          <p:spPr bwMode="auto">
            <a:xfrm>
              <a:off x="6190360" y="5800303"/>
              <a:ext cx="13003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/>
                <a:t>Survival time</a:t>
              </a:r>
            </a:p>
          </p:txBody>
        </p:sp>
      </p:grpSp>
      <p:grpSp>
        <p:nvGrpSpPr>
          <p:cNvPr id="80906" name="Group 201"/>
          <p:cNvGrpSpPr>
            <a:grpSpLocks/>
          </p:cNvGrpSpPr>
          <p:nvPr/>
        </p:nvGrpSpPr>
        <p:grpSpPr bwMode="auto">
          <a:xfrm>
            <a:off x="3575050" y="6073775"/>
            <a:ext cx="2187575" cy="307975"/>
            <a:chOff x="1731" y="3799"/>
            <a:chExt cx="1378" cy="194"/>
          </a:xfrm>
        </p:grpSpPr>
        <p:sp>
          <p:nvSpPr>
            <p:cNvPr id="80907" name="Line 197"/>
            <p:cNvSpPr>
              <a:spLocks noChangeShapeType="1"/>
            </p:cNvSpPr>
            <p:nvPr/>
          </p:nvSpPr>
          <p:spPr bwMode="auto">
            <a:xfrm>
              <a:off x="1731" y="3895"/>
              <a:ext cx="1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08" name="Line 198"/>
            <p:cNvSpPr>
              <a:spLocks noChangeShapeType="1"/>
            </p:cNvSpPr>
            <p:nvPr/>
          </p:nvSpPr>
          <p:spPr bwMode="auto">
            <a:xfrm>
              <a:off x="2400" y="3895"/>
              <a:ext cx="19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09" name="Text Box 199"/>
            <p:cNvSpPr txBox="1">
              <a:spLocks noChangeArrowheads="1"/>
            </p:cNvSpPr>
            <p:nvPr/>
          </p:nvSpPr>
          <p:spPr bwMode="auto">
            <a:xfrm>
              <a:off x="1918" y="3799"/>
              <a:ext cx="3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HIV</a:t>
              </a:r>
            </a:p>
          </p:txBody>
        </p:sp>
        <p:sp>
          <p:nvSpPr>
            <p:cNvPr id="80910" name="Text Box 200"/>
            <p:cNvSpPr txBox="1">
              <a:spLocks noChangeArrowheads="1"/>
            </p:cNvSpPr>
            <p:nvPr/>
          </p:nvSpPr>
          <p:spPr bwMode="auto">
            <a:xfrm>
              <a:off x="2592" y="3799"/>
              <a:ext cx="5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Control</a:t>
              </a:r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Conclusions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HIV does not appear to be an adverse feature of patients with lung cancer</a:t>
            </a:r>
          </a:p>
          <a:p>
            <a:pPr eaLnBrk="1" hangingPunct="1"/>
            <a:r>
              <a:rPr lang="en-GB"/>
              <a:t>Limitations:</a:t>
            </a:r>
          </a:p>
          <a:p>
            <a:pPr lvl="1" eaLnBrk="1" hangingPunct="1"/>
            <a:r>
              <a:rPr lang="en-GB"/>
              <a:t>SEER Medicare database only captures patients aged &gt;65 yrs and those who are disabled</a:t>
            </a:r>
          </a:p>
          <a:p>
            <a:pPr lvl="1" eaLnBrk="1" hangingPunct="1"/>
            <a:r>
              <a:rPr lang="en-GB"/>
              <a:t>Included a relatively small number of HIV+ patients </a:t>
            </a:r>
          </a:p>
          <a:p>
            <a:pPr lvl="1" eaLnBrk="1" hangingPunct="1"/>
            <a:r>
              <a:rPr lang="en-GB"/>
              <a:t>No treatment data included in this analysis</a:t>
            </a:r>
          </a:p>
          <a:p>
            <a:pPr eaLnBrk="1" hangingPunct="1"/>
            <a:r>
              <a:rPr lang="en-GB"/>
              <a:t>Patients with Stage IIIA/IIIB disease and HIV appear to have poorer survival than matched controls</a:t>
            </a:r>
          </a:p>
          <a:p>
            <a:pPr lvl="1" eaLnBrk="1" hangingPunct="1"/>
            <a:r>
              <a:rPr lang="en-GB"/>
              <a:t>May be reflective of more aggressive treatment required</a:t>
            </a:r>
          </a:p>
          <a:p>
            <a:pPr lvl="1" eaLnBrk="1" hangingPunct="1"/>
            <a:r>
              <a:rPr lang="en-GB"/>
              <a:t>NS after adjustment for race and median income, suggesting that access to medical care may be a factor</a:t>
            </a:r>
          </a:p>
          <a:p>
            <a:pPr eaLnBrk="1" hangingPunct="1"/>
            <a:r>
              <a:rPr lang="en-GB"/>
              <a:t>HIV status should not impact on diagnostic or therapeutic decisions for patients with lung cancer</a:t>
            </a:r>
          </a:p>
        </p:txBody>
      </p:sp>
      <p:sp>
        <p:nvSpPr>
          <p:cNvPr id="81923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6473825"/>
            <a:ext cx="4352925" cy="182563"/>
          </a:xfrm>
        </p:spPr>
        <p:txBody>
          <a:bodyPr/>
          <a:lstStyle/>
          <a:p>
            <a:pPr eaLnBrk="1" hangingPunct="1"/>
            <a:r>
              <a:rPr lang="en-GB"/>
              <a:t>Rengan et al. J Thorac Oncol 6: 2011 (suppl; abstr O12.03)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81924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6473825"/>
            <a:ext cx="4343400" cy="182563"/>
          </a:xfrm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2573338"/>
            <a:ext cx="8686800" cy="1798637"/>
          </a:xfrm>
        </p:spPr>
        <p:txBody>
          <a:bodyPr/>
          <a:lstStyle/>
          <a:p>
            <a:r>
              <a:rPr lang="en-GB"/>
              <a:t>MESOTHELIOMA</a:t>
            </a:r>
            <a:endParaRPr lang="en-US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228600" y="4486275"/>
            <a:ext cx="8686800" cy="1416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#O30.01: Initial analysis of IASLC </a:t>
            </a:r>
            <a:r>
              <a:rPr lang="en-GB" dirty="0" err="1"/>
              <a:t>mesothelioma</a:t>
            </a:r>
            <a:r>
              <a:rPr lang="en-GB" dirty="0"/>
              <a:t> database – V </a:t>
            </a:r>
            <a:r>
              <a:rPr lang="en-GB" dirty="0" err="1"/>
              <a:t>Rusch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Study objectives</a:t>
            </a:r>
          </a:p>
          <a:p>
            <a:pPr lvl="1"/>
            <a:r>
              <a:rPr lang="en-GB" sz="1400" dirty="0"/>
              <a:t>To develop an international database that is fully representative of the known demographics of MPM</a:t>
            </a:r>
          </a:p>
          <a:p>
            <a:pPr lvl="1">
              <a:spcAft>
                <a:spcPts val="1200"/>
              </a:spcAft>
            </a:pPr>
            <a:r>
              <a:rPr lang="en-GB" sz="1400" dirty="0"/>
              <a:t>To perform analyses that will enable data-driven revisions of the current MPM staging system</a:t>
            </a:r>
          </a:p>
          <a:p>
            <a:r>
              <a:rPr lang="en-GB" sz="1400" dirty="0"/>
              <a:t>Study design/methods</a:t>
            </a:r>
          </a:p>
          <a:p>
            <a:pPr lvl="1"/>
            <a:r>
              <a:rPr lang="en-GB" sz="1400" dirty="0"/>
              <a:t>International participation solicited from centres known to have MPM registries</a:t>
            </a:r>
          </a:p>
          <a:p>
            <a:pPr lvl="1"/>
            <a:r>
              <a:rPr lang="en-GB" sz="1400" dirty="0"/>
              <a:t>Common data elements established</a:t>
            </a:r>
          </a:p>
          <a:p>
            <a:pPr lvl="1"/>
            <a:r>
              <a:rPr lang="en-GB" sz="1400" dirty="0"/>
              <a:t>Data </a:t>
            </a:r>
            <a:r>
              <a:rPr lang="en-GB" sz="1400" dirty="0" err="1"/>
              <a:t>analyzed</a:t>
            </a:r>
            <a:r>
              <a:rPr lang="en-GB" sz="1400" dirty="0"/>
              <a:t> by CRAB (Seattle, WA, USA)</a:t>
            </a:r>
          </a:p>
          <a:p>
            <a:pPr lvl="1"/>
            <a:r>
              <a:rPr lang="en-GB" sz="1400" dirty="0"/>
              <a:t>OS </a:t>
            </a:r>
            <a:r>
              <a:rPr lang="en-GB" sz="1400" dirty="0" err="1"/>
              <a:t>analyzed</a:t>
            </a:r>
            <a:r>
              <a:rPr lang="en-GB" sz="1400" dirty="0"/>
              <a:t> by Kaplan Meier methods</a:t>
            </a:r>
          </a:p>
          <a:p>
            <a:pPr lvl="1">
              <a:spcAft>
                <a:spcPts val="1200"/>
              </a:spcAft>
            </a:pPr>
            <a:r>
              <a:rPr lang="en-GB" sz="1400" dirty="0"/>
              <a:t>Significance of prognostic factors assessed by log rank and Cox regression </a:t>
            </a:r>
          </a:p>
          <a:p>
            <a:r>
              <a:rPr lang="en-GB" sz="1400" dirty="0"/>
              <a:t>Patient demographics</a:t>
            </a:r>
          </a:p>
          <a:p>
            <a:pPr lvl="1"/>
            <a:r>
              <a:rPr lang="en-GB" sz="1400" dirty="0"/>
              <a:t>No of patients: 3101</a:t>
            </a:r>
          </a:p>
          <a:p>
            <a:pPr lvl="2"/>
            <a:r>
              <a:rPr lang="en-GB" sz="1400" dirty="0"/>
              <a:t>1233 (39.7%) North America, 1060 (34.1%) Europe, 236 (7.6%) Middle East, 572 (18.4%) Asia</a:t>
            </a:r>
          </a:p>
          <a:p>
            <a:pPr lvl="1"/>
            <a:r>
              <a:rPr lang="en-GB" sz="1400" dirty="0"/>
              <a:t>Median age 63 </a:t>
            </a:r>
            <a:r>
              <a:rPr lang="en-GB" sz="1400" dirty="0" err="1"/>
              <a:t>yrs</a:t>
            </a:r>
            <a:r>
              <a:rPr lang="en-GB" sz="1400" dirty="0"/>
              <a:t>, 79.0% male</a:t>
            </a:r>
          </a:p>
          <a:p>
            <a:pPr lvl="1"/>
            <a:r>
              <a:rPr lang="en-GB" sz="1400" dirty="0" err="1"/>
              <a:t>cTNM</a:t>
            </a:r>
            <a:r>
              <a:rPr lang="en-GB" sz="1400" dirty="0"/>
              <a:t>/</a:t>
            </a:r>
            <a:r>
              <a:rPr lang="en-GB" sz="1400" dirty="0" err="1"/>
              <a:t>pTNM</a:t>
            </a:r>
            <a:r>
              <a:rPr lang="en-GB" sz="1400" dirty="0"/>
              <a:t>/</a:t>
            </a:r>
            <a:r>
              <a:rPr lang="en-GB" sz="1400" dirty="0" err="1"/>
              <a:t>bTNM</a:t>
            </a:r>
            <a:r>
              <a:rPr lang="en-GB" sz="1400" dirty="0"/>
              <a:t>: 1398/1976/2316</a:t>
            </a:r>
          </a:p>
          <a:p>
            <a:pPr lvl="1"/>
            <a:r>
              <a:rPr lang="en-GB" sz="1400" dirty="0"/>
              <a:t>Stage I/II/III/IV: 11%/21%/48%/20%</a:t>
            </a:r>
          </a:p>
          <a:p>
            <a:pPr lvl="1"/>
            <a:r>
              <a:rPr lang="en-GB" sz="1400" dirty="0"/>
              <a:t>48.2% asbestos exposure</a:t>
            </a:r>
          </a:p>
          <a:p>
            <a:pPr lvl="1"/>
            <a:r>
              <a:rPr lang="en-GB" sz="1400" dirty="0"/>
              <a:t>64.5%’curative intent surgery’ (51.4% EPP, 12.9% P/D)</a:t>
            </a:r>
          </a:p>
          <a:p>
            <a:pPr lvl="2"/>
            <a:endParaRPr lang="en-GB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02962" y="6240463"/>
            <a:ext cx="4343400" cy="501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/>
              <a:t>EPP, extra-pleural </a:t>
            </a:r>
            <a:r>
              <a:rPr lang="en-GB" sz="1200" dirty="0" err="1"/>
              <a:t>pneumonectomy</a:t>
            </a:r>
            <a:r>
              <a:rPr lang="en-GB" sz="1200" dirty="0"/>
              <a:t>; </a:t>
            </a:r>
            <a:br>
              <a:rPr lang="en-GB" sz="1200" dirty="0"/>
            </a:br>
            <a:r>
              <a:rPr lang="en-GB" sz="1200" dirty="0"/>
              <a:t>P/D, </a:t>
            </a:r>
            <a:r>
              <a:rPr lang="en-GB" sz="1200" dirty="0" err="1"/>
              <a:t>pleurectomy</a:t>
            </a:r>
            <a:r>
              <a:rPr lang="en-GB" sz="1200" dirty="0"/>
              <a:t> decortication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5238" y="64378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err="1"/>
              <a:t>Rusch</a:t>
            </a:r>
            <a:r>
              <a:rPr lang="en-GB" sz="1200" dirty="0"/>
              <a:t> et al. J </a:t>
            </a:r>
            <a:r>
              <a:rPr lang="en-GB" sz="1200" dirty="0" err="1"/>
              <a:t>Thorac</a:t>
            </a:r>
            <a:r>
              <a:rPr lang="en-GB" sz="1200" dirty="0"/>
              <a:t> </a:t>
            </a:r>
            <a:r>
              <a:rPr lang="en-GB" sz="1200" dirty="0" err="1"/>
              <a:t>Oncol</a:t>
            </a:r>
            <a:r>
              <a:rPr lang="en-GB" sz="1200" dirty="0"/>
              <a:t> 6: 2011: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O30.01)</a:t>
            </a:r>
          </a:p>
        </p:txBody>
      </p:sp>
    </p:spTree>
    <p:extLst>
      <p:ext uri="{BB962C8B-B14F-4D97-AF65-F5344CB8AC3E}">
        <p14:creationId xmlns:p14="http://schemas.microsoft.com/office/powerpoint/2010/main" val="929340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1.0"/>
  <p:tag name="PPVERSION" val="11.0"/>
  <p:tag name="DELIMITERS" val="3.1"/>
  <p:tag name="SHOWBARVISIBLE" val="False"/>
  <p:tag name="EXPANDSHOWBAR" val="True"/>
  <p:tag name="USESECONDARYMONITOR" val="False"/>
  <p:tag name="SAVECSVWITHSESSION" val="True"/>
  <p:tag name="CSVFORMAT" val="0"/>
  <p:tag name="BULLETTYPE" val="3"/>
  <p:tag name="ANSWERNOWSTYLE" val="-1"/>
  <p:tag name="ANSWERNOWTEXT" val="Answer Now"/>
  <p:tag name="COUNTDOWNSTYLE" val="10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heme/theme1.xml><?xml version="1.0" encoding="utf-8"?>
<a:theme xmlns:a="http://schemas.openxmlformats.org/drawingml/2006/main" name="Default Design">
  <a:themeElements>
    <a:clrScheme name="Custom 3">
      <a:dk1>
        <a:srgbClr val="969696"/>
      </a:dk1>
      <a:lt1>
        <a:srgbClr val="FFFFFF"/>
      </a:lt1>
      <a:dk2>
        <a:srgbClr val="002850"/>
      </a:dk2>
      <a:lt2>
        <a:srgbClr val="FFC600"/>
      </a:lt2>
      <a:accent1>
        <a:srgbClr val="00BEFF"/>
      </a:accent1>
      <a:accent2>
        <a:srgbClr val="FF6600"/>
      </a:accent2>
      <a:accent3>
        <a:srgbClr val="AAACB3"/>
      </a:accent3>
      <a:accent4>
        <a:srgbClr val="DADADA"/>
      </a:accent4>
      <a:accent5>
        <a:srgbClr val="AACAFF"/>
      </a:accent5>
      <a:accent6>
        <a:srgbClr val="E75C00"/>
      </a:accent6>
      <a:hlink>
        <a:srgbClr val="00CC66"/>
      </a:hlink>
      <a:folHlink>
        <a:srgbClr val="FF66C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969696"/>
      </a:dk1>
      <a:lt1>
        <a:srgbClr val="FFFFFF"/>
      </a:lt1>
      <a:dk2>
        <a:srgbClr val="002850"/>
      </a:dk2>
      <a:lt2>
        <a:srgbClr val="FFC600"/>
      </a:lt2>
      <a:accent1>
        <a:srgbClr val="00BEFF"/>
      </a:accent1>
      <a:accent2>
        <a:srgbClr val="FF6600"/>
      </a:accent2>
      <a:accent3>
        <a:srgbClr val="AAACB3"/>
      </a:accent3>
      <a:accent4>
        <a:srgbClr val="DADADA"/>
      </a:accent4>
      <a:accent5>
        <a:srgbClr val="AACAFF"/>
      </a:accent5>
      <a:accent6>
        <a:srgbClr val="E75C00"/>
      </a:accent6>
      <a:hlink>
        <a:srgbClr val="00CC66"/>
      </a:hlink>
      <a:folHlink>
        <a:srgbClr val="FF66C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969696"/>
    </a:dk1>
    <a:lt1>
      <a:srgbClr val="FFFFFF"/>
    </a:lt1>
    <a:dk2>
      <a:srgbClr val="002850"/>
    </a:dk2>
    <a:lt2>
      <a:srgbClr val="FFC600"/>
    </a:lt2>
    <a:accent1>
      <a:srgbClr val="00BEFF"/>
    </a:accent1>
    <a:accent2>
      <a:srgbClr val="FF6600"/>
    </a:accent2>
    <a:accent3>
      <a:srgbClr val="AAACB3"/>
    </a:accent3>
    <a:accent4>
      <a:srgbClr val="DADADA"/>
    </a:accent4>
    <a:accent5>
      <a:srgbClr val="AACAFF"/>
    </a:accent5>
    <a:accent6>
      <a:srgbClr val="E75C00"/>
    </a:accent6>
    <a:hlink>
      <a:srgbClr val="00CC66"/>
    </a:hlink>
    <a:folHlink>
      <a:srgbClr val="FF66CC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15703</Words>
  <Application>Microsoft Office PowerPoint</Application>
  <PresentationFormat>全屏显示(4:3)</PresentationFormat>
  <Paragraphs>2677</Paragraphs>
  <Slides>109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109</vt:i4>
      </vt:variant>
    </vt:vector>
  </HeadingPairs>
  <TitlesOfParts>
    <vt:vector size="116" baseType="lpstr">
      <vt:lpstr>Arial</vt:lpstr>
      <vt:lpstr>Arial Narrow</vt:lpstr>
      <vt:lpstr>Calibri</vt:lpstr>
      <vt:lpstr>Symbol</vt:lpstr>
      <vt:lpstr>Default Design</vt:lpstr>
      <vt:lpstr>1_Default Design</vt:lpstr>
      <vt:lpstr>CorelDRAW</vt:lpstr>
      <vt:lpstr>PowerPoint 演示文稿</vt:lpstr>
      <vt:lpstr>Special thanks to the ETOP reviewers</vt:lpstr>
      <vt:lpstr>Table of contents</vt:lpstr>
      <vt:lpstr>DIAGNOSIS</vt:lpstr>
      <vt:lpstr>#O17.05: Preliminary five-year results from a randomized study of lung cancer screening with Spiral CT (the DANTE trial) – MV Infante</vt:lpstr>
      <vt:lpstr>Key results and conclusions</vt:lpstr>
      <vt:lpstr>#O03.06: Establishing guidelines for the use of endobronchial ultrasound versus mediastinoscopy in the mediastinal staging of non-small cell lung cancer – MF Humer</vt:lpstr>
      <vt:lpstr>Key results</vt:lpstr>
      <vt:lpstr>Conclusions</vt:lpstr>
      <vt:lpstr>#O17.03: CT screening of lung cancer brings forward early disease. The Danish Lung Cancer Screening Trial (DLCST): Status after five years of CT screening – Z Saghir</vt:lpstr>
      <vt:lpstr>Key results</vt:lpstr>
      <vt:lpstr>Conclusions</vt:lpstr>
      <vt:lpstr>Biomarkers</vt:lpstr>
      <vt:lpstr>#O01.07: Large-scale international validation of a qPCR-based genetic assay prognostic of survival in resected non-squamous cell lung cancer</vt:lpstr>
      <vt:lpstr>Study design: a practical genomic prognostic assay</vt:lpstr>
      <vt:lpstr>Baseline characteristics </vt:lpstr>
      <vt:lpstr>Key results: blinded assay validation</vt:lpstr>
      <vt:lpstr>Key results: genetic assay outperforms conventional methods</vt:lpstr>
      <vt:lpstr>Conclusions</vt:lpstr>
      <vt:lpstr>#O19.01: APRiCOT-L: A biomarker based Phase II randomized placebo- controlled study of apricoxib in combination with erlotinib in non-small cell lung cancer (NSCLC) patients – BJ Gitlitz</vt:lpstr>
      <vt:lpstr>#PRS.1: Genomic characterization and targeted therapeutics in squamous cell lung cancer</vt:lpstr>
      <vt:lpstr>Genomic profiling projects</vt:lpstr>
      <vt:lpstr>Oncology questions answerable by genomic profiling</vt:lpstr>
      <vt:lpstr>Genomic profiling: Circos plots1</vt:lpstr>
      <vt:lpstr>Genomic profiling in oncology</vt:lpstr>
      <vt:lpstr>Value of genomic profiling</vt:lpstr>
      <vt:lpstr>Knowledge of genomic alterations in lung ADC  has led to important therapeutic advances</vt:lpstr>
      <vt:lpstr>Genomic alterations in squamous-cell lung cancer</vt:lpstr>
      <vt:lpstr>#PRS.5: In vivo selection of non-small cell lung cancer patients with activating mutations in the tumor epidermal growth factor receptor using [11C]erlotinib and positron emission tomography</vt:lpstr>
      <vt:lpstr>Study design</vt:lpstr>
      <vt:lpstr>Key results: ability of PDG-PET and [11C]erlotinib scan to identify EGFR exon 19 deletions</vt:lpstr>
      <vt:lpstr>Key results</vt:lpstr>
      <vt:lpstr>Conclusions</vt:lpstr>
      <vt:lpstr>EARLY-STAGE NSCLC</vt:lpstr>
      <vt:lpstr>#O23.01 | Pre-operative chemotherapy improves survival and reduces recurrence in operable non-small cell lung cancer: preliminary results of a systematic review and meta-analysis of individual patient data from 13 randomised trials – S Burdett</vt:lpstr>
      <vt:lpstr>Key results: OS</vt:lpstr>
      <vt:lpstr>Key results: Time to local recurrence and RFS</vt:lpstr>
      <vt:lpstr>Conclusions</vt:lpstr>
      <vt:lpstr>#O02.07: Stereotactic ablative radiotherapy (SABR) in patients with stage I non-small cell lung cancer: a comparison of patients with and without pathological proof – NE Verstegen</vt:lpstr>
      <vt:lpstr>Key results</vt:lpstr>
      <vt:lpstr>Conclusions</vt:lpstr>
      <vt:lpstr>#PRS.7: The effects of investing in thoracic surgery on lung cancer resection rates – KKW Lau</vt:lpstr>
      <vt:lpstr>Key results</vt:lpstr>
      <vt:lpstr>Conclusions</vt:lpstr>
      <vt:lpstr>LOCALLY ADVANCED NSCLC</vt:lpstr>
      <vt:lpstr>#O23.02: RTOG 0229:A phase II trial of concurrent chemotherapy and full dose radiotherapy followed by surgical resection and consolidative therapy for locally advanced non small cell carcinoma of the lung – MJ Edelman</vt:lpstr>
      <vt:lpstr>#O23.05: Is there an optimal concurrent chemo-RT regimen for stage III NSCLC? - Preliminary analysis of ACRIN 6668/RTOG 0235 – M Machtay</vt:lpstr>
      <vt:lpstr>#O35.07: Evaluation of modified fractionation radiotherapy effect in non metastatic lung cancer: an updated individual patients data meta-analysis on 10 randomized trials and 2685 patients – C Le Péchoux</vt:lpstr>
      <vt:lpstr>Key results: NSCLC</vt:lpstr>
      <vt:lpstr>Key results: SCLC</vt:lpstr>
      <vt:lpstr>Conclusions</vt:lpstr>
      <vt:lpstr>#O24.06 | A randomized clinical trial of preoperative neoadjuvant chemotherapy followed by surgery in the treatment of stage III non-small cell lung cancer based on molecular staging – Q Zhou</vt:lpstr>
      <vt:lpstr>Patient demographics and disease characteristics</vt:lpstr>
      <vt:lpstr>Effect of neoadjuvant  chemotherapy on outcomes (Group A) </vt:lpstr>
      <vt:lpstr>#O36.02: Long-term survival of personalized surgical treatment for locally advanced non-small cell lung cancer based on molecular staging – Q Zhou</vt:lpstr>
      <vt:lpstr>Key results</vt:lpstr>
      <vt:lpstr>Key results: Survival</vt:lpstr>
      <vt:lpstr>Conclusions</vt:lpstr>
      <vt:lpstr>METASTATIC NSCLC</vt:lpstr>
      <vt:lpstr>#O01.03: British Thoracic Oncology Group Trial, BTOG2: Randomised phase III clinical trial of gemcitabine combined with cisplatin 50mg/m2 (GC50) versus cisplatin 80mg/m2 (GC80) versus carboplatin AUC 6 (GCb6) in advanced NSCLC</vt:lpstr>
      <vt:lpstr>Study design</vt:lpstr>
      <vt:lpstr>Baseline patient demographics</vt:lpstr>
      <vt:lpstr>Key efficacy data </vt:lpstr>
      <vt:lpstr>Toxicity during treatment:  Number of cycles Grade 3/4</vt:lpstr>
      <vt:lpstr>Conclusions</vt:lpstr>
      <vt:lpstr>#O01.06: Epidermal growth factor receptor (EGFR) expression as a predictor of survival for first-line chemotherapy plus cetuximab in FLEX study patients with advanced non-small cell lung cancer (NSCLC)</vt:lpstr>
      <vt:lpstr>Study design</vt:lpstr>
      <vt:lpstr>Key efficacy: predictive value of high EGFR for OS with chemotherapy (CT) + cetuximab </vt:lpstr>
      <vt:lpstr>Key efficacy results: predictive value of high EGFR expression for OS by histological subtype</vt:lpstr>
      <vt:lpstr>Key safety results: Grade 3/4 AEs of interest</vt:lpstr>
      <vt:lpstr>Conclusions</vt:lpstr>
      <vt:lpstr>#O32.07: Pemetrexed and carboplatin versus docetaxel and carboplatin as first-line treatment for patients with advanced, non-squamous, non-small cell lung cancer (NSCLC) - V Ganju</vt:lpstr>
      <vt:lpstr>Key efficacy results</vt:lpstr>
      <vt:lpstr>Key safety results and conclusions</vt:lpstr>
      <vt:lpstr>METASTATIC NSCLC</vt:lpstr>
      <vt:lpstr>#O11.06: Safety, resource use, and quality of life (Qol) results from PARAMOUNT: A phase III study of maintenance pemetrexed plus best supportive care (BSC) versus placebo plus BSC immediately following induction treatment with pemetrexed-cisplatin for advanced nonsquamous non-small cell lung cancer (NSCLC) – C Gridelli</vt:lpstr>
      <vt:lpstr>METASTATIC NSCLC</vt:lpstr>
      <vt:lpstr>#O10.07: Overall survival (OS) results of a randomized Phase 2 trial of PF299804 versus erlotinib in patients with advanced non-small cell lung cancer (NSCLC) after failure of chemotherapy – M Boyer</vt:lpstr>
      <vt:lpstr>#O19.02: An open label, randomized Phase II study evaluating dalotuzumab combined with erlotinib in patients with non-small cell lung cancer following failure of prior chemotherapy - R Rosell</vt:lpstr>
      <vt:lpstr>#O43.04: Results of a randomized phase 2 trial of gemcitabine/cisplatin/iniparib (GCI) vs gemcitabine/cisplatin (GC) in patients with stage IV NSCLC - B. Besse</vt:lpstr>
      <vt:lpstr>Key results: Efficacy</vt:lpstr>
      <vt:lpstr>Key results: Treatment-emergent AEs</vt:lpstr>
      <vt:lpstr>Conclusions</vt:lpstr>
      <vt:lpstr>#O43.06: Aflibercept in combination with docetaxel for second-line treatment of locally advanced or metastatic non-small-cell lung cancer (NSCLC): Final results of a multinational placebo-controlled phase III trial (EFC10261-VITAL) - S Novello</vt:lpstr>
      <vt:lpstr>Key results</vt:lpstr>
      <vt:lpstr>Conclusions</vt:lpstr>
      <vt:lpstr>METASTATIC NSCLC</vt:lpstr>
      <vt:lpstr>#O01.01: Overall survival improvement in patients with lung cancer treated with denosumab versus zoledronic acid: Results from a randomized phase 3 study</vt:lpstr>
      <vt:lpstr>Study design</vt:lpstr>
      <vt:lpstr>Baseline characteristics for patients with lung cancer</vt:lpstr>
      <vt:lpstr>Overall survival for patients with lung cancer</vt:lpstr>
      <vt:lpstr>Toxicity profile of denosumab in patients with  lung cancer</vt:lpstr>
      <vt:lpstr>Conclusions</vt:lpstr>
      <vt:lpstr>METASTATIC NSCLC</vt:lpstr>
      <vt:lpstr>#O12.03: Impact of HIV infection on survival in lung cancer - R Rengan</vt:lpstr>
      <vt:lpstr>Key results: Product limit survival estimates</vt:lpstr>
      <vt:lpstr>Conclusions</vt:lpstr>
      <vt:lpstr>MESOTHELIOMA</vt:lpstr>
      <vt:lpstr>#O30.01: Initial analysis of IASLC mesothelioma database – V Rusch</vt:lpstr>
      <vt:lpstr>OS by T status and pathological stage</vt:lpstr>
      <vt:lpstr>Cox regression model of OS</vt:lpstr>
      <vt:lpstr>Conclusions</vt:lpstr>
      <vt:lpstr>#O30.03: Detection of mesothelioma in asbestos exposed Individuals with SOMAmer Proteomic Technology - R Ostroff</vt:lpstr>
      <vt:lpstr>13 biomarker panel of disease specific biomarkers (MPM vs asbestosis)</vt:lpstr>
      <vt:lpstr>Key results</vt:lpstr>
      <vt:lpstr>Conclusions</vt:lpstr>
      <vt:lpstr>#O30.07: Feasibility phase of the Mesothelioma and Radical Surgery (MARS) randomised controlled trial comparing extra-pleural pneumonectomy (EPP) with no EPP in patients with malignant pleural mesothelioma - MP Snee</vt:lpstr>
      <vt:lpstr>Key results: OS</vt:lpstr>
      <vt:lpstr>Key results: Global QoL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text (Arial 28pt bold font)</dc:title>
  <dc:creator>Anthony Paisley</dc:creator>
  <cp:lastModifiedBy>lingyu</cp:lastModifiedBy>
  <cp:revision>142</cp:revision>
  <dcterms:created xsi:type="dcterms:W3CDTF">2011-02-23T10:20:57Z</dcterms:created>
  <dcterms:modified xsi:type="dcterms:W3CDTF">2022-03-09T09:07:18Z</dcterms:modified>
</cp:coreProperties>
</file>