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media/image7.jpg" ContentType="image/jpeg"/>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tags/tag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58"/>
  </p:notesMasterIdLst>
  <p:handoutMasterIdLst>
    <p:handoutMasterId r:id="rId59"/>
  </p:handoutMasterIdLst>
  <p:sldIdLst>
    <p:sldId id="446" r:id="rId3"/>
    <p:sldId id="339" r:id="rId4"/>
    <p:sldId id="340" r:id="rId5"/>
    <p:sldId id="382" r:id="rId6"/>
    <p:sldId id="394" r:id="rId7"/>
    <p:sldId id="395" r:id="rId8"/>
    <p:sldId id="433" r:id="rId9"/>
    <p:sldId id="434" r:id="rId10"/>
    <p:sldId id="399" r:id="rId11"/>
    <p:sldId id="400" r:id="rId12"/>
    <p:sldId id="401" r:id="rId13"/>
    <p:sldId id="402" r:id="rId14"/>
    <p:sldId id="442" r:id="rId15"/>
    <p:sldId id="443" r:id="rId16"/>
    <p:sldId id="444" r:id="rId17"/>
    <p:sldId id="445" r:id="rId18"/>
    <p:sldId id="389" r:id="rId19"/>
    <p:sldId id="367" r:id="rId20"/>
    <p:sldId id="370" r:id="rId21"/>
    <p:sldId id="371" r:id="rId22"/>
    <p:sldId id="372" r:id="rId23"/>
    <p:sldId id="379" r:id="rId24"/>
    <p:sldId id="357" r:id="rId25"/>
    <p:sldId id="358" r:id="rId26"/>
    <p:sldId id="374" r:id="rId27"/>
    <p:sldId id="403" r:id="rId28"/>
    <p:sldId id="425" r:id="rId29"/>
    <p:sldId id="426" r:id="rId30"/>
    <p:sldId id="427" r:id="rId31"/>
    <p:sldId id="407" r:id="rId32"/>
    <p:sldId id="408" r:id="rId33"/>
    <p:sldId id="435" r:id="rId34"/>
    <p:sldId id="410" r:id="rId35"/>
    <p:sldId id="390" r:id="rId36"/>
    <p:sldId id="359" r:id="rId37"/>
    <p:sldId id="360" r:id="rId38"/>
    <p:sldId id="375" r:id="rId39"/>
    <p:sldId id="376" r:id="rId40"/>
    <p:sldId id="361" r:id="rId41"/>
    <p:sldId id="378" r:id="rId42"/>
    <p:sldId id="362" r:id="rId43"/>
    <p:sldId id="363" r:id="rId44"/>
    <p:sldId id="377" r:id="rId45"/>
    <p:sldId id="391" r:id="rId46"/>
    <p:sldId id="392" r:id="rId47"/>
    <p:sldId id="393" r:id="rId48"/>
    <p:sldId id="411" r:id="rId49"/>
    <p:sldId id="423" r:id="rId50"/>
    <p:sldId id="424" r:id="rId51"/>
    <p:sldId id="383" r:id="rId52"/>
    <p:sldId id="384" r:id="rId53"/>
    <p:sldId id="385" r:id="rId54"/>
    <p:sldId id="386" r:id="rId55"/>
    <p:sldId id="387" r:id="rId56"/>
    <p:sldId id="388" r:id="rId57"/>
  </p:sldIdLst>
  <p:sldSz cx="9144000" cy="6858000" type="screen4x3"/>
  <p:notesSz cx="6858000" cy="9144000"/>
  <p:custDataLst>
    <p:tags r:id="rId6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2" userDrawn="1">
          <p15:clr>
            <a:srgbClr val="A4A3A4"/>
          </p15:clr>
        </p15:guide>
        <p15:guide id="2" orient="horz" pos="144">
          <p15:clr>
            <a:srgbClr val="A4A3A4"/>
          </p15:clr>
        </p15:guide>
        <p15:guide id="3" orient="horz" pos="2160" userDrawn="1">
          <p15:clr>
            <a:srgbClr val="A4A3A4"/>
          </p15:clr>
        </p15:guide>
        <p15:guide id="5" pos="2880">
          <p15:clr>
            <a:srgbClr val="A4A3A4"/>
          </p15:clr>
        </p15:guide>
        <p15:guide id="6" pos="144">
          <p15:clr>
            <a:srgbClr val="A4A3A4"/>
          </p15:clr>
        </p15:guide>
        <p15:guide id="7" pos="5616">
          <p15:clr>
            <a:srgbClr val="A4A3A4"/>
          </p15:clr>
        </p15:guide>
        <p15:guide id="8" orient="horz" pos="768" userDrawn="1">
          <p15:clr>
            <a:srgbClr val="A4A3A4"/>
          </p15:clr>
        </p15:guide>
        <p15:guide id="9" orient="horz" pos="38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Rachel Lane" initials="" lastIdx="7" clrIdx="1"/>
  <p:cmAuthor id="2" name="Wheatcroft, Clare, Springer" initials="WC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0"/>
    <a:srgbClr val="FF6600"/>
    <a:srgbClr val="969696"/>
    <a:srgbClr val="363636"/>
    <a:srgbClr val="FFFFFF"/>
    <a:srgbClr val="3F5075"/>
    <a:srgbClr val="03469C"/>
    <a:srgbClr val="0066FF"/>
    <a:srgbClr val="FF66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9" autoAdjust="0"/>
    <p:restoredTop sz="98423" autoAdjust="0"/>
  </p:normalViewPr>
  <p:slideViewPr>
    <p:cSldViewPr snapToGrid="0" showGuides="1">
      <p:cViewPr varScale="1">
        <p:scale>
          <a:sx n="79" d="100"/>
          <a:sy n="79" d="100"/>
        </p:scale>
        <p:origin x="1704" y="67"/>
      </p:cViewPr>
      <p:guideLst>
        <p:guide orient="horz" pos="4182"/>
        <p:guide orient="horz" pos="144"/>
        <p:guide orient="horz" pos="2160"/>
        <p:guide pos="2880"/>
        <p:guide pos="144"/>
        <p:guide pos="5616"/>
        <p:guide orient="horz" pos="768"/>
        <p:guide orient="horz" pos="387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FF1B3856-754E-43B3-8112-0BC00DC76B01}"/>
    <pc:docChg chg="undo custSel addSld modSld sldOrd modMainMaster">
      <pc:chgData name="Anthony Paisley" userId="8c2427e3-6166-4ca6-a2ca-315a9d224975" providerId="ADAL" clId="{FF1B3856-754E-43B3-8112-0BC00DC76B01}" dt="2020-04-29T10:43:35.368" v="55"/>
      <pc:docMkLst>
        <pc:docMk/>
      </pc:docMkLst>
      <pc:sldChg chg="add ord">
        <pc:chgData name="Anthony Paisley" userId="8c2427e3-6166-4ca6-a2ca-315a9d224975" providerId="ADAL" clId="{FF1B3856-754E-43B3-8112-0BC00DC76B01}" dt="2020-04-29T10:43:35.368" v="55"/>
        <pc:sldMkLst>
          <pc:docMk/>
          <pc:sldMk cId="1338901619" sldId="354"/>
        </pc:sldMkLst>
      </pc:sldChg>
      <pc:sldChg chg="add ord">
        <pc:chgData name="Anthony Paisley" userId="8c2427e3-6166-4ca6-a2ca-315a9d224975" providerId="ADAL" clId="{FF1B3856-754E-43B3-8112-0BC00DC76B01}" dt="2020-04-29T10:43:23.414" v="53"/>
        <pc:sldMkLst>
          <pc:docMk/>
          <pc:sldMk cId="3773548441" sldId="355"/>
        </pc:sldMkLst>
      </pc:sldChg>
      <pc:sldChg chg="add">
        <pc:chgData name="Anthony Paisley" userId="8c2427e3-6166-4ca6-a2ca-315a9d224975" providerId="ADAL" clId="{FF1B3856-754E-43B3-8112-0BC00DC76B01}" dt="2020-04-29T10:43:17.192" v="51"/>
        <pc:sldMkLst>
          <pc:docMk/>
          <pc:sldMk cId="388682651" sldId="356"/>
        </pc:sldMkLst>
      </pc:sldChg>
      <pc:sldMasterChg chg="modSldLayout">
        <pc:chgData name="Anthony Paisley" userId="8c2427e3-6166-4ca6-a2ca-315a9d224975" providerId="ADAL" clId="{FF1B3856-754E-43B3-8112-0BC00DC76B01}" dt="2020-04-29T10:43:07.326" v="48" actId="18131"/>
        <pc:sldMasterMkLst>
          <pc:docMk/>
          <pc:sldMasterMk cId="708864725" sldId="2147483686"/>
        </pc:sldMasterMkLst>
        <pc:sldLayoutChg chg="addSp delSp modSp">
          <pc:chgData name="Anthony Paisley" userId="8c2427e3-6166-4ca6-a2ca-315a9d224975" providerId="ADAL" clId="{FF1B3856-754E-43B3-8112-0BC00DC76B01}" dt="2020-04-29T10:40:55.150" v="13" actId="18131"/>
          <pc:sldLayoutMkLst>
            <pc:docMk/>
            <pc:sldMasterMk cId="708864725" sldId="2147483686"/>
            <pc:sldLayoutMk cId="4288441573" sldId="2147483696"/>
          </pc:sldLayoutMkLst>
          <pc:picChg chg="del">
            <ac:chgData name="Anthony Paisley" userId="8c2427e3-6166-4ca6-a2ca-315a9d224975" providerId="ADAL" clId="{FF1B3856-754E-43B3-8112-0BC00DC76B01}" dt="2020-04-29T10:40:48.119" v="12" actId="478"/>
            <ac:picMkLst>
              <pc:docMk/>
              <pc:sldMasterMk cId="708864725" sldId="2147483686"/>
              <pc:sldLayoutMk cId="4288441573" sldId="2147483696"/>
              <ac:picMk id="12" creationId="{5CD5DEF8-B809-491A-806C-8B44E89C5A1E}"/>
            </ac:picMkLst>
          </pc:picChg>
          <pc:picChg chg="add mod">
            <ac:chgData name="Anthony Paisley" userId="8c2427e3-6166-4ca6-a2ca-315a9d224975" providerId="ADAL" clId="{FF1B3856-754E-43B3-8112-0BC00DC76B01}" dt="2020-04-29T10:40:55.150" v="13" actId="18131"/>
            <ac:picMkLst>
              <pc:docMk/>
              <pc:sldMasterMk cId="708864725" sldId="2147483686"/>
              <pc:sldLayoutMk cId="4288441573" sldId="2147483696"/>
              <ac:picMk id="1026" creationId="{9EF98742-9D2A-44F4-9E2F-7BCCDADDB780}"/>
            </ac:picMkLst>
          </pc:picChg>
        </pc:sldLayoutChg>
        <pc:sldLayoutChg chg="addSp delSp modSp mod">
          <pc:chgData name="Anthony Paisley" userId="8c2427e3-6166-4ca6-a2ca-315a9d224975" providerId="ADAL" clId="{FF1B3856-754E-43B3-8112-0BC00DC76B01}" dt="2020-04-29T10:42:27.267" v="39"/>
          <pc:sldLayoutMkLst>
            <pc:docMk/>
            <pc:sldMasterMk cId="708864725" sldId="2147483686"/>
            <pc:sldLayoutMk cId="396525827" sldId="2147483697"/>
          </pc:sldLayoutMkLst>
          <pc:spChg chg="del mod">
            <ac:chgData name="Anthony Paisley" userId="8c2427e3-6166-4ca6-a2ca-315a9d224975" providerId="ADAL" clId="{FF1B3856-754E-43B3-8112-0BC00DC76B01}" dt="2020-04-29T10:42:26.966" v="38" actId="478"/>
            <ac:spMkLst>
              <pc:docMk/>
              <pc:sldMasterMk cId="708864725" sldId="2147483686"/>
              <pc:sldLayoutMk cId="396525827" sldId="2147483697"/>
              <ac:spMk id="15" creationId="{46836C6D-8DAC-434A-B5C6-BA67E14116A7}"/>
            </ac:spMkLst>
          </pc:spChg>
          <pc:spChg chg="add">
            <ac:chgData name="Anthony Paisley" userId="8c2427e3-6166-4ca6-a2ca-315a9d224975" providerId="ADAL" clId="{FF1B3856-754E-43B3-8112-0BC00DC76B01}" dt="2020-04-29T10:42:27.267" v="39"/>
            <ac:spMkLst>
              <pc:docMk/>
              <pc:sldMasterMk cId="708864725" sldId="2147483686"/>
              <pc:sldLayoutMk cId="396525827" sldId="2147483697"/>
              <ac:spMk id="17" creationId="{F2B7930C-73A4-4EEB-9634-834495279963}"/>
            </ac:spMkLst>
          </pc:spChg>
          <pc:picChg chg="del">
            <ac:chgData name="Anthony Paisley" userId="8c2427e3-6166-4ca6-a2ca-315a9d224975" providerId="ADAL" clId="{FF1B3856-754E-43B3-8112-0BC00DC76B01}" dt="2020-04-29T10:41:14.041" v="17" actId="478"/>
            <ac:picMkLst>
              <pc:docMk/>
              <pc:sldMasterMk cId="708864725" sldId="2147483686"/>
              <pc:sldLayoutMk cId="396525827" sldId="2147483697"/>
              <ac:picMk id="12" creationId="{5CD5DEF8-B809-491A-806C-8B44E89C5A1E}"/>
            </ac:picMkLst>
          </pc:picChg>
          <pc:picChg chg="add mod">
            <ac:chgData name="Anthony Paisley" userId="8c2427e3-6166-4ca6-a2ca-315a9d224975" providerId="ADAL" clId="{FF1B3856-754E-43B3-8112-0BC00DC76B01}" dt="2020-04-29T10:39:03.152" v="4"/>
            <ac:picMkLst>
              <pc:docMk/>
              <pc:sldMasterMk cId="708864725" sldId="2147483686"/>
              <pc:sldLayoutMk cId="396525827" sldId="2147483697"/>
              <ac:picMk id="16" creationId="{C29DD7FB-C295-4910-96CF-64BD3EBB91F8}"/>
            </ac:picMkLst>
          </pc:picChg>
          <pc:picChg chg="del">
            <ac:chgData name="Anthony Paisley" userId="8c2427e3-6166-4ca6-a2ca-315a9d224975" providerId="ADAL" clId="{FF1B3856-754E-43B3-8112-0BC00DC76B01}" dt="2020-04-29T10:38:40.679" v="1" actId="478"/>
            <ac:picMkLst>
              <pc:docMk/>
              <pc:sldMasterMk cId="708864725" sldId="2147483686"/>
              <pc:sldLayoutMk cId="396525827" sldId="2147483697"/>
              <ac:picMk id="1026" creationId="{9EF98742-9D2A-44F4-9E2F-7BCCDADDB780}"/>
            </ac:picMkLst>
          </pc:picChg>
          <pc:picChg chg="add mod">
            <ac:chgData name="Anthony Paisley" userId="8c2427e3-6166-4ca6-a2ca-315a9d224975" providerId="ADAL" clId="{FF1B3856-754E-43B3-8112-0BC00DC76B01}" dt="2020-04-29T10:42:17.133" v="36" actId="18131"/>
            <ac:picMkLst>
              <pc:docMk/>
              <pc:sldMasterMk cId="708864725" sldId="2147483686"/>
              <pc:sldLayoutMk cId="396525827" sldId="2147483697"/>
              <ac:picMk id="2050" creationId="{87A663E4-94AA-4189-96B6-2AA169FB37AA}"/>
            </ac:picMkLst>
          </pc:picChg>
        </pc:sldLayoutChg>
        <pc:sldLayoutChg chg="addSp delSp modSp">
          <pc:chgData name="Anthony Paisley" userId="8c2427e3-6166-4ca6-a2ca-315a9d224975" providerId="ADAL" clId="{FF1B3856-754E-43B3-8112-0BC00DC76B01}" dt="2020-04-29T10:42:39.540" v="43" actId="478"/>
          <pc:sldLayoutMkLst>
            <pc:docMk/>
            <pc:sldMasterMk cId="708864725" sldId="2147483686"/>
            <pc:sldLayoutMk cId="3426968458" sldId="2147483698"/>
          </pc:sldLayoutMkLst>
          <pc:picChg chg="del">
            <ac:chgData name="Anthony Paisley" userId="8c2427e3-6166-4ca6-a2ca-315a9d224975" providerId="ADAL" clId="{FF1B3856-754E-43B3-8112-0BC00DC76B01}" dt="2020-04-29T10:42:39.540" v="43" actId="478"/>
            <ac:picMkLst>
              <pc:docMk/>
              <pc:sldMasterMk cId="708864725" sldId="2147483686"/>
              <pc:sldLayoutMk cId="3426968458" sldId="2147483698"/>
              <ac:picMk id="12" creationId="{5CD5DEF8-B809-491A-806C-8B44E89C5A1E}"/>
            </ac:picMkLst>
          </pc:picChg>
          <pc:picChg chg="del">
            <ac:chgData name="Anthony Paisley" userId="8c2427e3-6166-4ca6-a2ca-315a9d224975" providerId="ADAL" clId="{FF1B3856-754E-43B3-8112-0BC00DC76B01}" dt="2020-04-29T10:39:04.890" v="5" actId="478"/>
            <ac:picMkLst>
              <pc:docMk/>
              <pc:sldMasterMk cId="708864725" sldId="2147483686"/>
              <pc:sldLayoutMk cId="3426968458" sldId="2147483698"/>
              <ac:picMk id="2050" creationId="{87A663E4-94AA-4189-96B6-2AA169FB37AA}"/>
            </ac:picMkLst>
          </pc:picChg>
          <pc:picChg chg="add mod">
            <ac:chgData name="Anthony Paisley" userId="8c2427e3-6166-4ca6-a2ca-315a9d224975" providerId="ADAL" clId="{FF1B3856-754E-43B3-8112-0BC00DC76B01}" dt="2020-04-29T10:42:38.046" v="42" actId="167"/>
            <ac:picMkLst>
              <pc:docMk/>
              <pc:sldMasterMk cId="708864725" sldId="2147483686"/>
              <pc:sldLayoutMk cId="3426968458" sldId="2147483698"/>
              <ac:picMk id="3074" creationId="{AD38DBB0-940F-4156-85EF-70810BBB9331}"/>
            </ac:picMkLst>
          </pc:picChg>
        </pc:sldLayoutChg>
        <pc:sldLayoutChg chg="addSp delSp modSp">
          <pc:chgData name="Anthony Paisley" userId="8c2427e3-6166-4ca6-a2ca-315a9d224975" providerId="ADAL" clId="{FF1B3856-754E-43B3-8112-0BC00DC76B01}" dt="2020-04-29T10:43:07.326" v="48" actId="18131"/>
          <pc:sldLayoutMkLst>
            <pc:docMk/>
            <pc:sldMasterMk cId="708864725" sldId="2147483686"/>
            <pc:sldLayoutMk cId="2025329197" sldId="2147483699"/>
          </pc:sldLayoutMkLst>
          <pc:picChg chg="del">
            <ac:chgData name="Anthony Paisley" userId="8c2427e3-6166-4ca6-a2ca-315a9d224975" providerId="ADAL" clId="{FF1B3856-754E-43B3-8112-0BC00DC76B01}" dt="2020-04-29T10:42:55.374" v="47" actId="478"/>
            <ac:picMkLst>
              <pc:docMk/>
              <pc:sldMasterMk cId="708864725" sldId="2147483686"/>
              <pc:sldLayoutMk cId="2025329197" sldId="2147483699"/>
              <ac:picMk id="12" creationId="{5CD5DEF8-B809-491A-806C-8B44E89C5A1E}"/>
            </ac:picMkLst>
          </pc:picChg>
          <pc:picChg chg="del">
            <ac:chgData name="Anthony Paisley" userId="8c2427e3-6166-4ca6-a2ca-315a9d224975" providerId="ADAL" clId="{FF1B3856-754E-43B3-8112-0BC00DC76B01}" dt="2020-04-29T10:40:34.943" v="7" actId="478"/>
            <ac:picMkLst>
              <pc:docMk/>
              <pc:sldMasterMk cId="708864725" sldId="2147483686"/>
              <pc:sldLayoutMk cId="2025329197" sldId="2147483699"/>
              <ac:picMk id="3074" creationId="{AD38DBB0-940F-4156-85EF-70810BBB9331}"/>
            </ac:picMkLst>
          </pc:picChg>
          <pc:picChg chg="add mod">
            <ac:chgData name="Anthony Paisley" userId="8c2427e3-6166-4ca6-a2ca-315a9d224975" providerId="ADAL" clId="{FF1B3856-754E-43B3-8112-0BC00DC76B01}" dt="2020-04-29T10:43:07.326" v="48" actId="18131"/>
            <ac:picMkLst>
              <pc:docMk/>
              <pc:sldMasterMk cId="708864725" sldId="2147483686"/>
              <pc:sldLayoutMk cId="2025329197" sldId="2147483699"/>
              <ac:picMk id="4098" creationId="{473A8CD1-AAF7-4F3B-9EB7-6AC637CC4E78}"/>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56332020997378E-2"/>
          <c:y val="2.4437500000000001E-2"/>
          <c:w val="0.90601033464566927"/>
          <c:h val="0.919875"/>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3.2</c:v>
                </c:pt>
                <c:pt idx="1">
                  <c:v>1.6</c:v>
                </c:pt>
                <c:pt idx="2">
                  <c:v>0.5</c:v>
                </c:pt>
              </c:numCache>
            </c:numRef>
          </c:val>
          <c:extLst>
            <c:ext xmlns:c16="http://schemas.microsoft.com/office/drawing/2014/chart" uri="{C3380CC4-5D6E-409C-BE32-E72D297353CC}">
              <c16:uniqueId val="{00000000-DA18-4B5C-8D62-F0472654480E}"/>
            </c:ext>
          </c:extLst>
        </c:ser>
        <c:ser>
          <c:idx val="1"/>
          <c:order val="1"/>
          <c:tx>
            <c:strRef>
              <c:f>Sheet1!$C$1</c:f>
              <c:strCache>
                <c:ptCount val="1"/>
                <c:pt idx="0">
                  <c:v>Column3</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16.8</c:v>
                </c:pt>
                <c:pt idx="1">
                  <c:v>11.3</c:v>
                </c:pt>
                <c:pt idx="2">
                  <c:v>0</c:v>
                </c:pt>
              </c:numCache>
            </c:numRef>
          </c:val>
          <c:extLst>
            <c:ext xmlns:c16="http://schemas.microsoft.com/office/drawing/2014/chart" uri="{C3380CC4-5D6E-409C-BE32-E72D297353CC}">
              <c16:uniqueId val="{00000001-DA18-4B5C-8D62-F0472654480E}"/>
            </c:ext>
          </c:extLst>
        </c:ser>
        <c:ser>
          <c:idx val="2"/>
          <c:order val="2"/>
          <c:tx>
            <c:strRef>
              <c:f>Sheet1!$D$1</c:f>
              <c:strCache>
                <c:ptCount val="1"/>
                <c:pt idx="0">
                  <c:v>Column4</c:v>
                </c:pt>
              </c:strCache>
            </c:strRef>
          </c:tx>
          <c:spPr>
            <a:solidFill>
              <a:srgbClr val="FFC000"/>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19.600000000000001</c:v>
                </c:pt>
                <c:pt idx="1">
                  <c:v>6.2</c:v>
                </c:pt>
                <c:pt idx="2">
                  <c:v>1</c:v>
                </c:pt>
              </c:numCache>
            </c:numRef>
          </c:val>
          <c:extLst>
            <c:ext xmlns:c16="http://schemas.microsoft.com/office/drawing/2014/chart" uri="{C3380CC4-5D6E-409C-BE32-E72D297353CC}">
              <c16:uniqueId val="{00000002-DA18-4B5C-8D62-F0472654480E}"/>
            </c:ext>
          </c:extLst>
        </c:ser>
        <c:dLbls>
          <c:showLegendKey val="0"/>
          <c:showVal val="0"/>
          <c:showCatName val="0"/>
          <c:showSerName val="0"/>
          <c:showPercent val="0"/>
          <c:showBubbleSize val="0"/>
        </c:dLbls>
        <c:gapWidth val="219"/>
        <c:overlap val="-27"/>
        <c:axId val="41834752"/>
        <c:axId val="41840640"/>
      </c:barChart>
      <c:catAx>
        <c:axId val="41834752"/>
        <c:scaling>
          <c:orientation val="minMax"/>
        </c:scaling>
        <c:delete val="1"/>
        <c:axPos val="b"/>
        <c:numFmt formatCode="General" sourceLinked="1"/>
        <c:majorTickMark val="none"/>
        <c:minorTickMark val="none"/>
        <c:tickLblPos val="nextTo"/>
        <c:crossAx val="41840640"/>
        <c:crosses val="autoZero"/>
        <c:auto val="1"/>
        <c:lblAlgn val="ctr"/>
        <c:lblOffset val="100"/>
        <c:noMultiLvlLbl val="0"/>
      </c:catAx>
      <c:valAx>
        <c:axId val="41840640"/>
        <c:scaling>
          <c:orientation val="minMax"/>
          <c:max val="20"/>
        </c:scaling>
        <c:delete val="0"/>
        <c:axPos val="l"/>
        <c:numFmt formatCode="General" sourceLinked="0"/>
        <c:majorTickMark val="out"/>
        <c:minorTickMark val="none"/>
        <c:tickLblPos val="nextTo"/>
        <c:spPr>
          <a:noFill/>
          <a:ln w="15875">
            <a:solidFill>
              <a:srgbClr val="363636"/>
            </a:solidFill>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41834752"/>
        <c:crosses val="autoZero"/>
        <c:crossBetween val="between"/>
        <c:majorUnit val="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45782072516516E-2"/>
          <c:y val="4.9080516439385935E-2"/>
          <c:w val="0.9166577577711249"/>
          <c:h val="0.926872001610392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C9C9-497F-8B6C-13A459994BB1}"/>
              </c:ext>
            </c:extLst>
          </c:dPt>
          <c:dPt>
            <c:idx val="1"/>
            <c:invertIfNegative val="0"/>
            <c:bubble3D val="0"/>
            <c:spPr>
              <a:solidFill>
                <a:srgbClr val="FFC000"/>
              </a:solidFill>
              <a:ln>
                <a:noFill/>
              </a:ln>
              <a:effectLst/>
            </c:spPr>
            <c:extLst>
              <c:ext xmlns:c16="http://schemas.microsoft.com/office/drawing/2014/chart" uri="{C3380CC4-5D6E-409C-BE32-E72D297353CC}">
                <c16:uniqueId val="{00000003-C9C9-497F-8B6C-13A459994BB1}"/>
              </c:ext>
            </c:extLst>
          </c:dPt>
          <c:dPt>
            <c:idx val="2"/>
            <c:invertIfNegative val="0"/>
            <c:bubble3D val="0"/>
            <c:spPr>
              <a:solidFill>
                <a:srgbClr val="FFC000"/>
              </a:solidFill>
              <a:ln>
                <a:noFill/>
              </a:ln>
              <a:effectLst/>
            </c:spPr>
            <c:extLst>
              <c:ext xmlns:c16="http://schemas.microsoft.com/office/drawing/2014/chart" uri="{C3380CC4-5D6E-409C-BE32-E72D297353CC}">
                <c16:uniqueId val="{00000005-C9C9-497F-8B6C-13A459994BB1}"/>
              </c:ext>
            </c:extLst>
          </c:dPt>
          <c:dPt>
            <c:idx val="3"/>
            <c:invertIfNegative val="0"/>
            <c:bubble3D val="0"/>
            <c:spPr>
              <a:solidFill>
                <a:srgbClr val="FFC000"/>
              </a:solidFill>
              <a:ln>
                <a:noFill/>
              </a:ln>
              <a:effectLst/>
            </c:spPr>
            <c:extLst>
              <c:ext xmlns:c16="http://schemas.microsoft.com/office/drawing/2014/chart" uri="{C3380CC4-5D6E-409C-BE32-E72D297353CC}">
                <c16:uniqueId val="{00000007-C9C9-497F-8B6C-13A459994BB1}"/>
              </c:ext>
            </c:extLst>
          </c:dPt>
          <c:dPt>
            <c:idx val="4"/>
            <c:invertIfNegative val="0"/>
            <c:bubble3D val="0"/>
            <c:spPr>
              <a:solidFill>
                <a:srgbClr val="FF6600"/>
              </a:solidFill>
              <a:ln>
                <a:noFill/>
              </a:ln>
              <a:effectLst/>
            </c:spPr>
            <c:extLst>
              <c:ext xmlns:c16="http://schemas.microsoft.com/office/drawing/2014/chart" uri="{C3380CC4-5D6E-409C-BE32-E72D297353CC}">
                <c16:uniqueId val="{00000009-C9C9-497F-8B6C-13A459994BB1}"/>
              </c:ext>
            </c:extLst>
          </c:dPt>
          <c:dPt>
            <c:idx val="5"/>
            <c:invertIfNegative val="0"/>
            <c:bubble3D val="0"/>
            <c:spPr>
              <a:solidFill>
                <a:srgbClr val="969696"/>
              </a:solidFill>
              <a:ln>
                <a:noFill/>
              </a:ln>
              <a:effectLst/>
            </c:spPr>
            <c:extLst>
              <c:ext xmlns:c16="http://schemas.microsoft.com/office/drawing/2014/chart" uri="{C3380CC4-5D6E-409C-BE32-E72D297353CC}">
                <c16:uniqueId val="{0000000B-C9C9-497F-8B6C-13A459994BB1}"/>
              </c:ext>
            </c:extLst>
          </c:dPt>
          <c:dPt>
            <c:idx val="6"/>
            <c:invertIfNegative val="0"/>
            <c:bubble3D val="0"/>
            <c:spPr>
              <a:solidFill>
                <a:srgbClr val="FF6600"/>
              </a:solidFill>
              <a:ln>
                <a:noFill/>
              </a:ln>
              <a:effectLst/>
            </c:spPr>
            <c:extLst>
              <c:ext xmlns:c16="http://schemas.microsoft.com/office/drawing/2014/chart" uri="{C3380CC4-5D6E-409C-BE32-E72D297353CC}">
                <c16:uniqueId val="{0000000D-C9C9-497F-8B6C-13A459994BB1}"/>
              </c:ext>
            </c:extLst>
          </c:dPt>
          <c:dPt>
            <c:idx val="7"/>
            <c:invertIfNegative val="0"/>
            <c:bubble3D val="0"/>
            <c:spPr>
              <a:solidFill>
                <a:srgbClr val="FFC000"/>
              </a:solidFill>
              <a:ln>
                <a:noFill/>
              </a:ln>
              <a:effectLst/>
            </c:spPr>
            <c:extLst>
              <c:ext xmlns:c16="http://schemas.microsoft.com/office/drawing/2014/chart" uri="{C3380CC4-5D6E-409C-BE32-E72D297353CC}">
                <c16:uniqueId val="{0000000F-C9C9-497F-8B6C-13A459994BB1}"/>
              </c:ext>
            </c:extLst>
          </c:dPt>
          <c:dPt>
            <c:idx val="8"/>
            <c:invertIfNegative val="0"/>
            <c:bubble3D val="0"/>
            <c:spPr>
              <a:solidFill>
                <a:srgbClr val="FFC000"/>
              </a:solidFill>
              <a:ln>
                <a:noFill/>
              </a:ln>
              <a:effectLst/>
            </c:spPr>
            <c:extLst>
              <c:ext xmlns:c16="http://schemas.microsoft.com/office/drawing/2014/chart" uri="{C3380CC4-5D6E-409C-BE32-E72D297353CC}">
                <c16:uniqueId val="{00000011-C9C9-497F-8B6C-13A459994BB1}"/>
              </c:ext>
            </c:extLst>
          </c:dPt>
          <c:dPt>
            <c:idx val="9"/>
            <c:invertIfNegative val="0"/>
            <c:bubble3D val="0"/>
            <c:spPr>
              <a:solidFill>
                <a:srgbClr val="FFC000"/>
              </a:solidFill>
              <a:ln>
                <a:noFill/>
              </a:ln>
              <a:effectLst/>
            </c:spPr>
            <c:extLst>
              <c:ext xmlns:c16="http://schemas.microsoft.com/office/drawing/2014/chart" uri="{C3380CC4-5D6E-409C-BE32-E72D297353CC}">
                <c16:uniqueId val="{00000013-C9C9-497F-8B6C-13A459994BB1}"/>
              </c:ext>
            </c:extLst>
          </c:dPt>
          <c:dPt>
            <c:idx val="10"/>
            <c:invertIfNegative val="0"/>
            <c:bubble3D val="0"/>
            <c:spPr>
              <a:solidFill>
                <a:srgbClr val="FF6600"/>
              </a:solidFill>
              <a:ln>
                <a:noFill/>
              </a:ln>
              <a:effectLst/>
            </c:spPr>
            <c:extLst>
              <c:ext xmlns:c16="http://schemas.microsoft.com/office/drawing/2014/chart" uri="{C3380CC4-5D6E-409C-BE32-E72D297353CC}">
                <c16:uniqueId val="{00000015-C9C9-497F-8B6C-13A459994BB1}"/>
              </c:ext>
            </c:extLst>
          </c:dPt>
          <c:dPt>
            <c:idx val="11"/>
            <c:invertIfNegative val="0"/>
            <c:bubble3D val="0"/>
            <c:spPr>
              <a:solidFill>
                <a:srgbClr val="FF6600"/>
              </a:solidFill>
              <a:ln>
                <a:noFill/>
              </a:ln>
              <a:effectLst/>
            </c:spPr>
            <c:extLst>
              <c:ext xmlns:c16="http://schemas.microsoft.com/office/drawing/2014/chart" uri="{C3380CC4-5D6E-409C-BE32-E72D297353CC}">
                <c16:uniqueId val="{00000017-C9C9-497F-8B6C-13A459994BB1}"/>
              </c:ext>
            </c:extLst>
          </c:dPt>
          <c:dPt>
            <c:idx val="12"/>
            <c:invertIfNegative val="0"/>
            <c:bubble3D val="0"/>
            <c:spPr>
              <a:solidFill>
                <a:srgbClr val="969696"/>
              </a:solidFill>
              <a:ln>
                <a:noFill/>
              </a:ln>
              <a:effectLst/>
            </c:spPr>
            <c:extLst>
              <c:ext xmlns:c16="http://schemas.microsoft.com/office/drawing/2014/chart" uri="{C3380CC4-5D6E-409C-BE32-E72D297353CC}">
                <c16:uniqueId val="{00000019-C9C9-497F-8B6C-13A459994BB1}"/>
              </c:ext>
            </c:extLst>
          </c:dPt>
          <c:dPt>
            <c:idx val="13"/>
            <c:invertIfNegative val="0"/>
            <c:bubble3D val="0"/>
            <c:spPr>
              <a:solidFill>
                <a:srgbClr val="FFC000"/>
              </a:solidFill>
              <a:ln>
                <a:noFill/>
              </a:ln>
              <a:effectLst/>
            </c:spPr>
            <c:extLst>
              <c:ext xmlns:c16="http://schemas.microsoft.com/office/drawing/2014/chart" uri="{C3380CC4-5D6E-409C-BE32-E72D297353CC}">
                <c16:uniqueId val="{0000001B-C9C9-497F-8B6C-13A459994BB1}"/>
              </c:ext>
            </c:extLst>
          </c:dPt>
          <c:dPt>
            <c:idx val="19"/>
            <c:invertIfNegative val="0"/>
            <c:bubble3D val="0"/>
            <c:spPr>
              <a:solidFill>
                <a:srgbClr val="FF6600"/>
              </a:solidFill>
              <a:ln>
                <a:noFill/>
              </a:ln>
              <a:effectLst/>
            </c:spPr>
            <c:extLst>
              <c:ext xmlns:c16="http://schemas.microsoft.com/office/drawing/2014/chart" uri="{C3380CC4-5D6E-409C-BE32-E72D297353CC}">
                <c16:uniqueId val="{0000001D-C9C9-497F-8B6C-13A459994BB1}"/>
              </c:ext>
            </c:extLst>
          </c:dPt>
          <c:dPt>
            <c:idx val="20"/>
            <c:invertIfNegative val="0"/>
            <c:bubble3D val="0"/>
            <c:spPr>
              <a:solidFill>
                <a:srgbClr val="FFC000"/>
              </a:solidFill>
              <a:ln>
                <a:noFill/>
              </a:ln>
              <a:effectLst/>
            </c:spPr>
            <c:extLst>
              <c:ext xmlns:c16="http://schemas.microsoft.com/office/drawing/2014/chart" uri="{C3380CC4-5D6E-409C-BE32-E72D297353CC}">
                <c16:uniqueId val="{0000001F-C9C9-497F-8B6C-13A459994BB1}"/>
              </c:ext>
            </c:extLst>
          </c:dPt>
          <c:dPt>
            <c:idx val="21"/>
            <c:invertIfNegative val="0"/>
            <c:bubble3D val="0"/>
            <c:spPr>
              <a:solidFill>
                <a:srgbClr val="FFC000"/>
              </a:solidFill>
              <a:ln>
                <a:noFill/>
              </a:ln>
              <a:effectLst/>
            </c:spPr>
            <c:extLst>
              <c:ext xmlns:c16="http://schemas.microsoft.com/office/drawing/2014/chart" uri="{C3380CC4-5D6E-409C-BE32-E72D297353CC}">
                <c16:uniqueId val="{00000021-C9C9-497F-8B6C-13A459994BB1}"/>
              </c:ext>
            </c:extLst>
          </c:dPt>
          <c:dPt>
            <c:idx val="22"/>
            <c:invertIfNegative val="0"/>
            <c:bubble3D val="0"/>
            <c:spPr>
              <a:solidFill>
                <a:srgbClr val="FFC000"/>
              </a:solidFill>
              <a:ln>
                <a:noFill/>
              </a:ln>
              <a:effectLst/>
            </c:spPr>
            <c:extLst>
              <c:ext xmlns:c16="http://schemas.microsoft.com/office/drawing/2014/chart" uri="{C3380CC4-5D6E-409C-BE32-E72D297353CC}">
                <c16:uniqueId val="{00000023-C9C9-497F-8B6C-13A459994BB1}"/>
              </c:ext>
            </c:extLst>
          </c:dPt>
          <c:dPt>
            <c:idx val="23"/>
            <c:invertIfNegative val="0"/>
            <c:bubble3D val="0"/>
            <c:spPr>
              <a:solidFill>
                <a:srgbClr val="FF6600"/>
              </a:solidFill>
              <a:ln>
                <a:noFill/>
              </a:ln>
              <a:effectLst/>
            </c:spPr>
            <c:extLst>
              <c:ext xmlns:c16="http://schemas.microsoft.com/office/drawing/2014/chart" uri="{C3380CC4-5D6E-409C-BE32-E72D297353CC}">
                <c16:uniqueId val="{00000025-C9C9-497F-8B6C-13A459994BB1}"/>
              </c:ext>
            </c:extLst>
          </c:dPt>
          <c:dPt>
            <c:idx val="24"/>
            <c:invertIfNegative val="0"/>
            <c:bubble3D val="0"/>
            <c:spPr>
              <a:solidFill>
                <a:srgbClr val="FFC000"/>
              </a:solidFill>
              <a:ln>
                <a:noFill/>
              </a:ln>
              <a:effectLst/>
            </c:spPr>
            <c:extLst>
              <c:ext xmlns:c16="http://schemas.microsoft.com/office/drawing/2014/chart" uri="{C3380CC4-5D6E-409C-BE32-E72D297353CC}">
                <c16:uniqueId val="{00000027-C9C9-497F-8B6C-13A459994BB1}"/>
              </c:ext>
            </c:extLst>
          </c:dPt>
          <c:dPt>
            <c:idx val="25"/>
            <c:invertIfNegative val="0"/>
            <c:bubble3D val="0"/>
            <c:spPr>
              <a:solidFill>
                <a:srgbClr val="FFC000"/>
              </a:solidFill>
              <a:ln>
                <a:noFill/>
              </a:ln>
              <a:effectLst/>
            </c:spPr>
            <c:extLst>
              <c:ext xmlns:c16="http://schemas.microsoft.com/office/drawing/2014/chart" uri="{C3380CC4-5D6E-409C-BE32-E72D297353CC}">
                <c16:uniqueId val="{00000029-C9C9-497F-8B6C-13A459994BB1}"/>
              </c:ext>
            </c:extLst>
          </c:dPt>
          <c:dPt>
            <c:idx val="26"/>
            <c:invertIfNegative val="0"/>
            <c:bubble3D val="0"/>
            <c:spPr>
              <a:solidFill>
                <a:srgbClr val="FF6600"/>
              </a:solidFill>
              <a:ln>
                <a:noFill/>
              </a:ln>
              <a:effectLst/>
            </c:spPr>
            <c:extLst>
              <c:ext xmlns:c16="http://schemas.microsoft.com/office/drawing/2014/chart" uri="{C3380CC4-5D6E-409C-BE32-E72D297353CC}">
                <c16:uniqueId val="{0000002B-C9C9-497F-8B6C-13A459994BB1}"/>
              </c:ext>
            </c:extLst>
          </c:dPt>
          <c:dPt>
            <c:idx val="27"/>
            <c:invertIfNegative val="0"/>
            <c:bubble3D val="0"/>
            <c:spPr>
              <a:solidFill>
                <a:srgbClr val="969696"/>
              </a:solidFill>
              <a:ln>
                <a:noFill/>
              </a:ln>
              <a:effectLst/>
            </c:spPr>
            <c:extLst>
              <c:ext xmlns:c16="http://schemas.microsoft.com/office/drawing/2014/chart" uri="{C3380CC4-5D6E-409C-BE32-E72D297353CC}">
                <c16:uniqueId val="{0000002D-C9C9-497F-8B6C-13A459994BB1}"/>
              </c:ext>
            </c:extLst>
          </c:dPt>
          <c:dPt>
            <c:idx val="28"/>
            <c:invertIfNegative val="0"/>
            <c:bubble3D val="0"/>
            <c:spPr>
              <a:solidFill>
                <a:srgbClr val="FFC000"/>
              </a:solidFill>
              <a:ln>
                <a:noFill/>
              </a:ln>
              <a:effectLst/>
            </c:spPr>
            <c:extLst>
              <c:ext xmlns:c16="http://schemas.microsoft.com/office/drawing/2014/chart" uri="{C3380CC4-5D6E-409C-BE32-E72D297353CC}">
                <c16:uniqueId val="{0000002F-C9C9-497F-8B6C-13A459994BB1}"/>
              </c:ext>
            </c:extLst>
          </c:dPt>
          <c:dPt>
            <c:idx val="29"/>
            <c:invertIfNegative val="0"/>
            <c:bubble3D val="0"/>
            <c:spPr>
              <a:solidFill>
                <a:srgbClr val="FF6600"/>
              </a:solidFill>
              <a:ln>
                <a:noFill/>
              </a:ln>
              <a:effectLst/>
            </c:spPr>
            <c:extLst>
              <c:ext xmlns:c16="http://schemas.microsoft.com/office/drawing/2014/chart" uri="{C3380CC4-5D6E-409C-BE32-E72D297353CC}">
                <c16:uniqueId val="{00000031-C9C9-497F-8B6C-13A459994BB1}"/>
              </c:ext>
            </c:extLst>
          </c:dPt>
          <c:dPt>
            <c:idx val="30"/>
            <c:invertIfNegative val="0"/>
            <c:bubble3D val="0"/>
            <c:spPr>
              <a:solidFill>
                <a:srgbClr val="FFC000"/>
              </a:solidFill>
              <a:ln>
                <a:noFill/>
              </a:ln>
              <a:effectLst/>
            </c:spPr>
            <c:extLst>
              <c:ext xmlns:c16="http://schemas.microsoft.com/office/drawing/2014/chart" uri="{C3380CC4-5D6E-409C-BE32-E72D297353CC}">
                <c16:uniqueId val="{00000033-C9C9-497F-8B6C-13A459994BB1}"/>
              </c:ext>
            </c:extLst>
          </c:dPt>
          <c:dPt>
            <c:idx val="31"/>
            <c:invertIfNegative val="0"/>
            <c:bubble3D val="0"/>
            <c:spPr>
              <a:solidFill>
                <a:srgbClr val="FFC000"/>
              </a:solidFill>
              <a:ln>
                <a:noFill/>
              </a:ln>
              <a:effectLst/>
            </c:spPr>
            <c:extLst>
              <c:ext xmlns:c16="http://schemas.microsoft.com/office/drawing/2014/chart" uri="{C3380CC4-5D6E-409C-BE32-E72D297353CC}">
                <c16:uniqueId val="{00000035-C9C9-497F-8B6C-13A459994BB1}"/>
              </c:ext>
            </c:extLst>
          </c:dPt>
          <c:dPt>
            <c:idx val="32"/>
            <c:invertIfNegative val="0"/>
            <c:bubble3D val="0"/>
            <c:spPr>
              <a:solidFill>
                <a:srgbClr val="FFC000"/>
              </a:solidFill>
              <a:ln>
                <a:noFill/>
              </a:ln>
              <a:effectLst/>
            </c:spPr>
            <c:extLst>
              <c:ext xmlns:c16="http://schemas.microsoft.com/office/drawing/2014/chart" uri="{C3380CC4-5D6E-409C-BE32-E72D297353CC}">
                <c16:uniqueId val="{00000037-C9C9-497F-8B6C-13A459994BB1}"/>
              </c:ext>
            </c:extLst>
          </c:dPt>
          <c:dPt>
            <c:idx val="33"/>
            <c:invertIfNegative val="0"/>
            <c:bubble3D val="0"/>
            <c:spPr>
              <a:solidFill>
                <a:srgbClr val="969696"/>
              </a:solidFill>
              <a:ln>
                <a:noFill/>
              </a:ln>
              <a:effectLst/>
            </c:spPr>
            <c:extLst>
              <c:ext xmlns:c16="http://schemas.microsoft.com/office/drawing/2014/chart" uri="{C3380CC4-5D6E-409C-BE32-E72D297353CC}">
                <c16:uniqueId val="{00000039-C9C9-497F-8B6C-13A459994BB1}"/>
              </c:ext>
            </c:extLst>
          </c:dPt>
          <c:dPt>
            <c:idx val="34"/>
            <c:invertIfNegative val="0"/>
            <c:bubble3D val="0"/>
            <c:spPr>
              <a:solidFill>
                <a:srgbClr val="FFC000"/>
              </a:solidFill>
              <a:ln>
                <a:noFill/>
              </a:ln>
              <a:effectLst/>
            </c:spPr>
            <c:extLst>
              <c:ext xmlns:c16="http://schemas.microsoft.com/office/drawing/2014/chart" uri="{C3380CC4-5D6E-409C-BE32-E72D297353CC}">
                <c16:uniqueId val="{0000003B-C9C9-497F-8B6C-13A459994BB1}"/>
              </c:ext>
            </c:extLst>
          </c:dPt>
          <c:dPt>
            <c:idx val="35"/>
            <c:invertIfNegative val="0"/>
            <c:bubble3D val="0"/>
            <c:spPr>
              <a:solidFill>
                <a:srgbClr val="FFC000"/>
              </a:solidFill>
              <a:ln>
                <a:noFill/>
              </a:ln>
              <a:effectLst/>
            </c:spPr>
            <c:extLst>
              <c:ext xmlns:c16="http://schemas.microsoft.com/office/drawing/2014/chart" uri="{C3380CC4-5D6E-409C-BE32-E72D297353CC}">
                <c16:uniqueId val="{0000003D-C9C9-497F-8B6C-13A459994BB1}"/>
              </c:ext>
            </c:extLst>
          </c:dPt>
          <c:dPt>
            <c:idx val="36"/>
            <c:invertIfNegative val="0"/>
            <c:bubble3D val="0"/>
            <c:spPr>
              <a:solidFill>
                <a:srgbClr val="FFC000"/>
              </a:solidFill>
              <a:ln>
                <a:noFill/>
              </a:ln>
              <a:effectLst/>
            </c:spPr>
            <c:extLst>
              <c:ext xmlns:c16="http://schemas.microsoft.com/office/drawing/2014/chart" uri="{C3380CC4-5D6E-409C-BE32-E72D297353CC}">
                <c16:uniqueId val="{0000003F-C9C9-497F-8B6C-13A459994BB1}"/>
              </c:ext>
            </c:extLst>
          </c:dPt>
          <c:dPt>
            <c:idx val="37"/>
            <c:invertIfNegative val="0"/>
            <c:bubble3D val="0"/>
            <c:spPr>
              <a:solidFill>
                <a:srgbClr val="FFC000"/>
              </a:solidFill>
              <a:ln>
                <a:noFill/>
              </a:ln>
              <a:effectLst/>
            </c:spPr>
            <c:extLst>
              <c:ext xmlns:c16="http://schemas.microsoft.com/office/drawing/2014/chart" uri="{C3380CC4-5D6E-409C-BE32-E72D297353CC}">
                <c16:uniqueId val="{00000041-C9C9-497F-8B6C-13A459994BB1}"/>
              </c:ext>
            </c:extLst>
          </c:dPt>
          <c:dPt>
            <c:idx val="38"/>
            <c:invertIfNegative val="0"/>
            <c:bubble3D val="0"/>
            <c:spPr>
              <a:solidFill>
                <a:srgbClr val="FFC000"/>
              </a:solidFill>
              <a:ln>
                <a:noFill/>
              </a:ln>
              <a:effectLst/>
            </c:spPr>
            <c:extLst>
              <c:ext xmlns:c16="http://schemas.microsoft.com/office/drawing/2014/chart" uri="{C3380CC4-5D6E-409C-BE32-E72D297353CC}">
                <c16:uniqueId val="{00000043-C9C9-497F-8B6C-13A459994BB1}"/>
              </c:ext>
            </c:extLst>
          </c:dPt>
          <c:dPt>
            <c:idx val="39"/>
            <c:invertIfNegative val="0"/>
            <c:bubble3D val="0"/>
            <c:spPr>
              <a:solidFill>
                <a:srgbClr val="FFC000"/>
              </a:solidFill>
              <a:ln>
                <a:noFill/>
              </a:ln>
              <a:effectLst/>
            </c:spPr>
            <c:extLst>
              <c:ext xmlns:c16="http://schemas.microsoft.com/office/drawing/2014/chart" uri="{C3380CC4-5D6E-409C-BE32-E72D297353CC}">
                <c16:uniqueId val="{00000045-C9C9-497F-8B6C-13A459994BB1}"/>
              </c:ext>
            </c:extLst>
          </c:dPt>
          <c:dPt>
            <c:idx val="40"/>
            <c:invertIfNegative val="0"/>
            <c:bubble3D val="0"/>
            <c:spPr>
              <a:solidFill>
                <a:srgbClr val="FFC000"/>
              </a:solidFill>
              <a:ln>
                <a:noFill/>
              </a:ln>
              <a:effectLst/>
            </c:spPr>
            <c:extLst>
              <c:ext xmlns:c16="http://schemas.microsoft.com/office/drawing/2014/chart" uri="{C3380CC4-5D6E-409C-BE32-E72D297353CC}">
                <c16:uniqueId val="{00000047-C9C9-497F-8B6C-13A459994BB1}"/>
              </c:ext>
            </c:extLst>
          </c:dPt>
          <c:dPt>
            <c:idx val="41"/>
            <c:invertIfNegative val="0"/>
            <c:bubble3D val="0"/>
            <c:spPr>
              <a:solidFill>
                <a:srgbClr val="FFC000"/>
              </a:solidFill>
              <a:ln>
                <a:noFill/>
              </a:ln>
              <a:effectLst/>
            </c:spPr>
            <c:extLst>
              <c:ext xmlns:c16="http://schemas.microsoft.com/office/drawing/2014/chart" uri="{C3380CC4-5D6E-409C-BE32-E72D297353CC}">
                <c16:uniqueId val="{00000049-C9C9-497F-8B6C-13A459994BB1}"/>
              </c:ext>
            </c:extLst>
          </c:dPt>
          <c:dPt>
            <c:idx val="42"/>
            <c:invertIfNegative val="0"/>
            <c:bubble3D val="0"/>
            <c:spPr>
              <a:solidFill>
                <a:srgbClr val="FFC000"/>
              </a:solidFill>
              <a:ln>
                <a:noFill/>
              </a:ln>
              <a:effectLst/>
            </c:spPr>
            <c:extLst>
              <c:ext xmlns:c16="http://schemas.microsoft.com/office/drawing/2014/chart" uri="{C3380CC4-5D6E-409C-BE32-E72D297353CC}">
                <c16:uniqueId val="{0000004B-C9C9-497F-8B6C-13A459994BB1}"/>
              </c:ext>
            </c:extLst>
          </c:dPt>
          <c:dPt>
            <c:idx val="43"/>
            <c:invertIfNegative val="0"/>
            <c:bubble3D val="0"/>
            <c:spPr>
              <a:solidFill>
                <a:srgbClr val="FFC000"/>
              </a:solidFill>
              <a:ln>
                <a:noFill/>
              </a:ln>
              <a:effectLst/>
            </c:spPr>
            <c:extLst>
              <c:ext xmlns:c16="http://schemas.microsoft.com/office/drawing/2014/chart" uri="{C3380CC4-5D6E-409C-BE32-E72D297353CC}">
                <c16:uniqueId val="{0000004D-C9C9-497F-8B6C-13A459994BB1}"/>
              </c:ext>
            </c:extLst>
          </c:dPt>
          <c:dPt>
            <c:idx val="44"/>
            <c:invertIfNegative val="0"/>
            <c:bubble3D val="0"/>
            <c:spPr>
              <a:solidFill>
                <a:srgbClr val="FFC000"/>
              </a:solidFill>
              <a:ln>
                <a:noFill/>
              </a:ln>
              <a:effectLst/>
            </c:spPr>
            <c:extLst>
              <c:ext xmlns:c16="http://schemas.microsoft.com/office/drawing/2014/chart" uri="{C3380CC4-5D6E-409C-BE32-E72D297353CC}">
                <c16:uniqueId val="{0000004F-C9C9-497F-8B6C-13A459994BB1}"/>
              </c:ext>
            </c:extLst>
          </c:dPt>
          <c:dPt>
            <c:idx val="45"/>
            <c:invertIfNegative val="0"/>
            <c:bubble3D val="0"/>
            <c:spPr>
              <a:solidFill>
                <a:srgbClr val="FFC000"/>
              </a:solidFill>
              <a:ln>
                <a:noFill/>
              </a:ln>
              <a:effectLst/>
            </c:spPr>
            <c:extLst>
              <c:ext xmlns:c16="http://schemas.microsoft.com/office/drawing/2014/chart" uri="{C3380CC4-5D6E-409C-BE32-E72D297353CC}">
                <c16:uniqueId val="{00000051-C9C9-497F-8B6C-13A459994BB1}"/>
              </c:ext>
            </c:extLst>
          </c:dPt>
          <c:dPt>
            <c:idx val="46"/>
            <c:invertIfNegative val="0"/>
            <c:bubble3D val="0"/>
            <c:spPr>
              <a:solidFill>
                <a:srgbClr val="FFC000"/>
              </a:solidFill>
              <a:ln>
                <a:noFill/>
              </a:ln>
              <a:effectLst/>
            </c:spPr>
            <c:extLst>
              <c:ext xmlns:c16="http://schemas.microsoft.com/office/drawing/2014/chart" uri="{C3380CC4-5D6E-409C-BE32-E72D297353CC}">
                <c16:uniqueId val="{00000053-C9C9-497F-8B6C-13A459994BB1}"/>
              </c:ext>
            </c:extLst>
          </c:dPt>
          <c:dPt>
            <c:idx val="47"/>
            <c:invertIfNegative val="0"/>
            <c:bubble3D val="0"/>
            <c:spPr>
              <a:solidFill>
                <a:srgbClr val="FFC000"/>
              </a:solidFill>
              <a:ln>
                <a:noFill/>
              </a:ln>
              <a:effectLst/>
            </c:spPr>
            <c:extLst>
              <c:ext xmlns:c16="http://schemas.microsoft.com/office/drawing/2014/chart" uri="{C3380CC4-5D6E-409C-BE32-E72D297353CC}">
                <c16:uniqueId val="{00000055-C9C9-497F-8B6C-13A459994BB1}"/>
              </c:ext>
            </c:extLst>
          </c:dPt>
          <c:dPt>
            <c:idx val="48"/>
            <c:invertIfNegative val="0"/>
            <c:bubble3D val="0"/>
            <c:spPr>
              <a:solidFill>
                <a:srgbClr val="FFC000"/>
              </a:solidFill>
              <a:ln>
                <a:noFill/>
              </a:ln>
              <a:effectLst/>
            </c:spPr>
            <c:extLst>
              <c:ext xmlns:c16="http://schemas.microsoft.com/office/drawing/2014/chart" uri="{C3380CC4-5D6E-409C-BE32-E72D297353CC}">
                <c16:uniqueId val="{00000057-C9C9-497F-8B6C-13A459994BB1}"/>
              </c:ext>
            </c:extLst>
          </c:dPt>
          <c:dPt>
            <c:idx val="49"/>
            <c:invertIfNegative val="0"/>
            <c:bubble3D val="0"/>
            <c:spPr>
              <a:solidFill>
                <a:srgbClr val="FF6600"/>
              </a:solidFill>
              <a:ln>
                <a:noFill/>
              </a:ln>
              <a:effectLst/>
            </c:spPr>
            <c:extLst>
              <c:ext xmlns:c16="http://schemas.microsoft.com/office/drawing/2014/chart" uri="{C3380CC4-5D6E-409C-BE32-E72D297353CC}">
                <c16:uniqueId val="{00000059-C9C9-497F-8B6C-13A459994BB1}"/>
              </c:ext>
            </c:extLst>
          </c:dPt>
          <c:dPt>
            <c:idx val="50"/>
            <c:invertIfNegative val="0"/>
            <c:bubble3D val="0"/>
            <c:spPr>
              <a:solidFill>
                <a:srgbClr val="FFC000"/>
              </a:solidFill>
              <a:ln>
                <a:noFill/>
              </a:ln>
              <a:effectLst/>
            </c:spPr>
            <c:extLst>
              <c:ext xmlns:c16="http://schemas.microsoft.com/office/drawing/2014/chart" uri="{C3380CC4-5D6E-409C-BE32-E72D297353CC}">
                <c16:uniqueId val="{0000005B-C9C9-497F-8B6C-13A459994BB1}"/>
              </c:ext>
            </c:extLst>
          </c:dPt>
          <c:dPt>
            <c:idx val="51"/>
            <c:invertIfNegative val="0"/>
            <c:bubble3D val="0"/>
            <c:spPr>
              <a:solidFill>
                <a:srgbClr val="FF6600"/>
              </a:solidFill>
              <a:ln>
                <a:noFill/>
              </a:ln>
              <a:effectLst/>
            </c:spPr>
            <c:extLst>
              <c:ext xmlns:c16="http://schemas.microsoft.com/office/drawing/2014/chart" uri="{C3380CC4-5D6E-409C-BE32-E72D297353CC}">
                <c16:uniqueId val="{0000005D-C9C9-497F-8B6C-13A459994BB1}"/>
              </c:ext>
            </c:extLst>
          </c:dPt>
          <c:dPt>
            <c:idx val="52"/>
            <c:invertIfNegative val="0"/>
            <c:bubble3D val="0"/>
            <c:spPr>
              <a:solidFill>
                <a:srgbClr val="FFC000"/>
              </a:solidFill>
              <a:ln>
                <a:noFill/>
              </a:ln>
              <a:effectLst/>
            </c:spPr>
            <c:extLst>
              <c:ext xmlns:c16="http://schemas.microsoft.com/office/drawing/2014/chart" uri="{C3380CC4-5D6E-409C-BE32-E72D297353CC}">
                <c16:uniqueId val="{0000005F-C9C9-497F-8B6C-13A459994BB1}"/>
              </c:ext>
            </c:extLst>
          </c:dPt>
          <c:dPt>
            <c:idx val="53"/>
            <c:invertIfNegative val="0"/>
            <c:bubble3D val="0"/>
            <c:spPr>
              <a:solidFill>
                <a:srgbClr val="FFC000"/>
              </a:solidFill>
              <a:ln>
                <a:noFill/>
              </a:ln>
              <a:effectLst/>
            </c:spPr>
            <c:extLst>
              <c:ext xmlns:c16="http://schemas.microsoft.com/office/drawing/2014/chart" uri="{C3380CC4-5D6E-409C-BE32-E72D297353CC}">
                <c16:uniqueId val="{00000061-C9C9-497F-8B6C-13A459994BB1}"/>
              </c:ext>
            </c:extLst>
          </c:dPt>
          <c:dPt>
            <c:idx val="54"/>
            <c:invertIfNegative val="0"/>
            <c:bubble3D val="0"/>
            <c:spPr>
              <a:solidFill>
                <a:srgbClr val="FFC000"/>
              </a:solidFill>
              <a:ln>
                <a:noFill/>
              </a:ln>
              <a:effectLst/>
            </c:spPr>
            <c:extLst>
              <c:ext xmlns:c16="http://schemas.microsoft.com/office/drawing/2014/chart" uri="{C3380CC4-5D6E-409C-BE32-E72D297353CC}">
                <c16:uniqueId val="{00000063-C9C9-497F-8B6C-13A459994BB1}"/>
              </c:ext>
            </c:extLst>
          </c:dPt>
          <c:dPt>
            <c:idx val="55"/>
            <c:invertIfNegative val="0"/>
            <c:bubble3D val="0"/>
            <c:spPr>
              <a:solidFill>
                <a:schemeClr val="bg2"/>
              </a:solidFill>
              <a:ln>
                <a:noFill/>
              </a:ln>
              <a:effectLst/>
            </c:spPr>
            <c:extLst>
              <c:ext xmlns:c16="http://schemas.microsoft.com/office/drawing/2014/chart" uri="{C3380CC4-5D6E-409C-BE32-E72D297353CC}">
                <c16:uniqueId val="{00000065-C9C9-497F-8B6C-13A459994BB1}"/>
              </c:ext>
            </c:extLst>
          </c:dPt>
          <c:dPt>
            <c:idx val="56"/>
            <c:invertIfNegative val="0"/>
            <c:bubble3D val="0"/>
            <c:spPr>
              <a:solidFill>
                <a:srgbClr val="FFC000"/>
              </a:solidFill>
              <a:ln>
                <a:noFill/>
              </a:ln>
              <a:effectLst/>
            </c:spPr>
            <c:extLst>
              <c:ext xmlns:c16="http://schemas.microsoft.com/office/drawing/2014/chart" uri="{C3380CC4-5D6E-409C-BE32-E72D297353CC}">
                <c16:uniqueId val="{00000067-C9C9-497F-8B6C-13A459994BB1}"/>
              </c:ext>
            </c:extLst>
          </c:dPt>
          <c:dPt>
            <c:idx val="57"/>
            <c:invertIfNegative val="0"/>
            <c:bubble3D val="0"/>
            <c:spPr>
              <a:solidFill>
                <a:srgbClr val="FFC000"/>
              </a:solidFill>
              <a:ln>
                <a:noFill/>
              </a:ln>
              <a:effectLst/>
            </c:spPr>
            <c:extLst>
              <c:ext xmlns:c16="http://schemas.microsoft.com/office/drawing/2014/chart" uri="{C3380CC4-5D6E-409C-BE32-E72D297353CC}">
                <c16:uniqueId val="{00000069-C9C9-497F-8B6C-13A459994BB1}"/>
              </c:ext>
            </c:extLst>
          </c:dPt>
          <c:dPt>
            <c:idx val="58"/>
            <c:invertIfNegative val="0"/>
            <c:bubble3D val="0"/>
            <c:spPr>
              <a:solidFill>
                <a:srgbClr val="FFC000"/>
              </a:solidFill>
              <a:ln>
                <a:noFill/>
              </a:ln>
              <a:effectLst/>
            </c:spPr>
            <c:extLst>
              <c:ext xmlns:c16="http://schemas.microsoft.com/office/drawing/2014/chart" uri="{C3380CC4-5D6E-409C-BE32-E72D297353CC}">
                <c16:uniqueId val="{0000006B-C9C9-497F-8B6C-13A459994BB1}"/>
              </c:ext>
            </c:extLst>
          </c:dPt>
          <c:dPt>
            <c:idx val="59"/>
            <c:invertIfNegative val="0"/>
            <c:bubble3D val="0"/>
            <c:spPr>
              <a:solidFill>
                <a:srgbClr val="FFC000"/>
              </a:solidFill>
              <a:ln>
                <a:noFill/>
              </a:ln>
              <a:effectLst/>
            </c:spPr>
            <c:extLst>
              <c:ext xmlns:c16="http://schemas.microsoft.com/office/drawing/2014/chart" uri="{C3380CC4-5D6E-409C-BE32-E72D297353CC}">
                <c16:uniqueId val="{0000006D-C9C9-497F-8B6C-13A459994BB1}"/>
              </c:ext>
            </c:extLst>
          </c:dPt>
          <c:dPt>
            <c:idx val="60"/>
            <c:invertIfNegative val="0"/>
            <c:bubble3D val="0"/>
            <c:spPr>
              <a:solidFill>
                <a:srgbClr val="FFC000"/>
              </a:solidFill>
              <a:ln>
                <a:noFill/>
              </a:ln>
              <a:effectLst/>
            </c:spPr>
            <c:extLst>
              <c:ext xmlns:c16="http://schemas.microsoft.com/office/drawing/2014/chart" uri="{C3380CC4-5D6E-409C-BE32-E72D297353CC}">
                <c16:uniqueId val="{0000006F-C9C9-497F-8B6C-13A459994BB1}"/>
              </c:ext>
            </c:extLst>
          </c:dPt>
          <c:dPt>
            <c:idx val="61"/>
            <c:invertIfNegative val="0"/>
            <c:bubble3D val="0"/>
            <c:spPr>
              <a:solidFill>
                <a:srgbClr val="FFC000"/>
              </a:solidFill>
              <a:ln>
                <a:noFill/>
              </a:ln>
              <a:effectLst/>
            </c:spPr>
            <c:extLst>
              <c:ext xmlns:c16="http://schemas.microsoft.com/office/drawing/2014/chart" uri="{C3380CC4-5D6E-409C-BE32-E72D297353CC}">
                <c16:uniqueId val="{00000071-C9C9-497F-8B6C-13A459994BB1}"/>
              </c:ext>
            </c:extLst>
          </c:dPt>
          <c:dPt>
            <c:idx val="62"/>
            <c:invertIfNegative val="0"/>
            <c:bubble3D val="0"/>
            <c:spPr>
              <a:solidFill>
                <a:srgbClr val="FFC000"/>
              </a:solidFill>
              <a:ln>
                <a:noFill/>
              </a:ln>
              <a:effectLst/>
            </c:spPr>
            <c:extLst>
              <c:ext xmlns:c16="http://schemas.microsoft.com/office/drawing/2014/chart" uri="{C3380CC4-5D6E-409C-BE32-E72D297353CC}">
                <c16:uniqueId val="{00000073-C9C9-497F-8B6C-13A459994BB1}"/>
              </c:ext>
            </c:extLst>
          </c:dPt>
          <c:dPt>
            <c:idx val="63"/>
            <c:invertIfNegative val="0"/>
            <c:bubble3D val="0"/>
            <c:spPr>
              <a:solidFill>
                <a:srgbClr val="FFC000"/>
              </a:solidFill>
              <a:ln>
                <a:noFill/>
              </a:ln>
              <a:effectLst/>
            </c:spPr>
            <c:extLst>
              <c:ext xmlns:c16="http://schemas.microsoft.com/office/drawing/2014/chart" uri="{C3380CC4-5D6E-409C-BE32-E72D297353CC}">
                <c16:uniqueId val="{00000075-C9C9-497F-8B6C-13A459994BB1}"/>
              </c:ext>
            </c:extLst>
          </c:dPt>
          <c:dPt>
            <c:idx val="64"/>
            <c:invertIfNegative val="0"/>
            <c:bubble3D val="0"/>
            <c:spPr>
              <a:solidFill>
                <a:srgbClr val="FFC000"/>
              </a:solidFill>
              <a:ln>
                <a:noFill/>
              </a:ln>
              <a:effectLst/>
            </c:spPr>
            <c:extLst>
              <c:ext xmlns:c16="http://schemas.microsoft.com/office/drawing/2014/chart" uri="{C3380CC4-5D6E-409C-BE32-E72D297353CC}">
                <c16:uniqueId val="{00000077-C9C9-497F-8B6C-13A459994BB1}"/>
              </c:ext>
            </c:extLst>
          </c:dPt>
          <c:dPt>
            <c:idx val="65"/>
            <c:invertIfNegative val="0"/>
            <c:bubble3D val="0"/>
            <c:spPr>
              <a:solidFill>
                <a:srgbClr val="FFC000"/>
              </a:solidFill>
              <a:ln>
                <a:noFill/>
              </a:ln>
              <a:effectLst/>
            </c:spPr>
            <c:extLst>
              <c:ext xmlns:c16="http://schemas.microsoft.com/office/drawing/2014/chart" uri="{C3380CC4-5D6E-409C-BE32-E72D297353CC}">
                <c16:uniqueId val="{00000079-C9C9-497F-8B6C-13A459994BB1}"/>
              </c:ext>
            </c:extLst>
          </c:dPt>
          <c:dPt>
            <c:idx val="66"/>
            <c:invertIfNegative val="0"/>
            <c:bubble3D val="0"/>
            <c:spPr>
              <a:solidFill>
                <a:srgbClr val="FFC000"/>
              </a:solidFill>
              <a:ln>
                <a:noFill/>
              </a:ln>
              <a:effectLst/>
            </c:spPr>
            <c:extLst>
              <c:ext xmlns:c16="http://schemas.microsoft.com/office/drawing/2014/chart" uri="{C3380CC4-5D6E-409C-BE32-E72D297353CC}">
                <c16:uniqueId val="{0000007B-C9C9-497F-8B6C-13A459994BB1}"/>
              </c:ext>
            </c:extLst>
          </c:dPt>
          <c:dPt>
            <c:idx val="67"/>
            <c:invertIfNegative val="0"/>
            <c:bubble3D val="0"/>
            <c:spPr>
              <a:solidFill>
                <a:srgbClr val="FFC000"/>
              </a:solidFill>
              <a:ln>
                <a:noFill/>
              </a:ln>
              <a:effectLst/>
            </c:spPr>
            <c:extLst>
              <c:ext xmlns:c16="http://schemas.microsoft.com/office/drawing/2014/chart" uri="{C3380CC4-5D6E-409C-BE32-E72D297353CC}">
                <c16:uniqueId val="{0000007D-C9C9-497F-8B6C-13A459994BB1}"/>
              </c:ext>
            </c:extLst>
          </c:dPt>
          <c:dPt>
            <c:idx val="68"/>
            <c:invertIfNegative val="0"/>
            <c:bubble3D val="0"/>
            <c:spPr>
              <a:solidFill>
                <a:srgbClr val="FFC000"/>
              </a:solidFill>
              <a:ln>
                <a:noFill/>
              </a:ln>
              <a:effectLst/>
            </c:spPr>
            <c:extLst>
              <c:ext xmlns:c16="http://schemas.microsoft.com/office/drawing/2014/chart" uri="{C3380CC4-5D6E-409C-BE32-E72D297353CC}">
                <c16:uniqueId val="{0000007F-C9C9-497F-8B6C-13A459994BB1}"/>
              </c:ext>
            </c:extLst>
          </c:dPt>
          <c:dPt>
            <c:idx val="69"/>
            <c:invertIfNegative val="0"/>
            <c:bubble3D val="0"/>
            <c:spPr>
              <a:solidFill>
                <a:srgbClr val="FFC000"/>
              </a:solidFill>
              <a:ln>
                <a:noFill/>
              </a:ln>
              <a:effectLst/>
            </c:spPr>
            <c:extLst>
              <c:ext xmlns:c16="http://schemas.microsoft.com/office/drawing/2014/chart" uri="{C3380CC4-5D6E-409C-BE32-E72D297353CC}">
                <c16:uniqueId val="{00000081-C9C9-497F-8B6C-13A459994BB1}"/>
              </c:ext>
            </c:extLst>
          </c:dPt>
          <c:dPt>
            <c:idx val="70"/>
            <c:invertIfNegative val="0"/>
            <c:bubble3D val="0"/>
            <c:spPr>
              <a:solidFill>
                <a:srgbClr val="002850"/>
              </a:solidFill>
              <a:ln>
                <a:noFill/>
              </a:ln>
              <a:effectLst/>
            </c:spPr>
            <c:extLst>
              <c:ext xmlns:c16="http://schemas.microsoft.com/office/drawing/2014/chart" uri="{C3380CC4-5D6E-409C-BE32-E72D297353CC}">
                <c16:uniqueId val="{00000083-C9C9-497F-8B6C-13A459994BB1}"/>
              </c:ext>
            </c:extLst>
          </c:dPt>
          <c:dPt>
            <c:idx val="71"/>
            <c:invertIfNegative val="0"/>
            <c:bubble3D val="0"/>
            <c:spPr>
              <a:solidFill>
                <a:srgbClr val="FF6600"/>
              </a:solidFill>
              <a:ln>
                <a:noFill/>
              </a:ln>
              <a:effectLst/>
            </c:spPr>
            <c:extLst>
              <c:ext xmlns:c16="http://schemas.microsoft.com/office/drawing/2014/chart" uri="{C3380CC4-5D6E-409C-BE32-E72D297353CC}">
                <c16:uniqueId val="{00000085-C9C9-497F-8B6C-13A459994BB1}"/>
              </c:ext>
            </c:extLst>
          </c:dPt>
          <c:dPt>
            <c:idx val="72"/>
            <c:invertIfNegative val="0"/>
            <c:bubble3D val="0"/>
            <c:spPr>
              <a:solidFill>
                <a:srgbClr val="FFC000"/>
              </a:solidFill>
              <a:ln>
                <a:noFill/>
              </a:ln>
              <a:effectLst/>
            </c:spPr>
            <c:extLst>
              <c:ext xmlns:c16="http://schemas.microsoft.com/office/drawing/2014/chart" uri="{C3380CC4-5D6E-409C-BE32-E72D297353CC}">
                <c16:uniqueId val="{00000087-C9C9-497F-8B6C-13A459994BB1}"/>
              </c:ext>
            </c:extLst>
          </c:dPt>
          <c:dPt>
            <c:idx val="73"/>
            <c:invertIfNegative val="0"/>
            <c:bubble3D val="0"/>
            <c:spPr>
              <a:solidFill>
                <a:srgbClr val="002850"/>
              </a:solidFill>
              <a:ln>
                <a:noFill/>
              </a:ln>
              <a:effectLst/>
            </c:spPr>
            <c:extLst>
              <c:ext xmlns:c16="http://schemas.microsoft.com/office/drawing/2014/chart" uri="{C3380CC4-5D6E-409C-BE32-E72D297353CC}">
                <c16:uniqueId val="{00000089-C9C9-497F-8B6C-13A459994BB1}"/>
              </c:ext>
            </c:extLst>
          </c:dPt>
          <c:dPt>
            <c:idx val="74"/>
            <c:invertIfNegative val="0"/>
            <c:bubble3D val="0"/>
            <c:spPr>
              <a:solidFill>
                <a:srgbClr val="FF6600"/>
              </a:solidFill>
              <a:ln>
                <a:noFill/>
              </a:ln>
              <a:effectLst/>
            </c:spPr>
            <c:extLst>
              <c:ext xmlns:c16="http://schemas.microsoft.com/office/drawing/2014/chart" uri="{C3380CC4-5D6E-409C-BE32-E72D297353CC}">
                <c16:uniqueId val="{0000008B-C9C9-497F-8B6C-13A459994BB1}"/>
              </c:ext>
            </c:extLst>
          </c:dPt>
          <c:dPt>
            <c:idx val="75"/>
            <c:invertIfNegative val="0"/>
            <c:bubble3D val="0"/>
            <c:spPr>
              <a:solidFill>
                <a:srgbClr val="FF6600"/>
              </a:solidFill>
              <a:ln>
                <a:noFill/>
              </a:ln>
              <a:effectLst/>
            </c:spPr>
            <c:extLst>
              <c:ext xmlns:c16="http://schemas.microsoft.com/office/drawing/2014/chart" uri="{C3380CC4-5D6E-409C-BE32-E72D297353CC}">
                <c16:uniqueId val="{0000008D-C9C9-497F-8B6C-13A459994BB1}"/>
              </c:ext>
            </c:extLst>
          </c:dPt>
          <c:dPt>
            <c:idx val="76"/>
            <c:invertIfNegative val="0"/>
            <c:bubble3D val="0"/>
            <c:spPr>
              <a:solidFill>
                <a:srgbClr val="002850"/>
              </a:solidFill>
              <a:ln>
                <a:noFill/>
              </a:ln>
              <a:effectLst/>
            </c:spPr>
            <c:extLst>
              <c:ext xmlns:c16="http://schemas.microsoft.com/office/drawing/2014/chart" uri="{C3380CC4-5D6E-409C-BE32-E72D297353CC}">
                <c16:uniqueId val="{0000008F-C9C9-497F-8B6C-13A459994BB1}"/>
              </c:ext>
            </c:extLst>
          </c:dPt>
          <c:dPt>
            <c:idx val="77"/>
            <c:invertIfNegative val="0"/>
            <c:bubble3D val="0"/>
            <c:spPr>
              <a:solidFill>
                <a:srgbClr val="002850"/>
              </a:solidFill>
              <a:ln>
                <a:noFill/>
              </a:ln>
              <a:effectLst/>
            </c:spPr>
            <c:extLst>
              <c:ext xmlns:c16="http://schemas.microsoft.com/office/drawing/2014/chart" uri="{C3380CC4-5D6E-409C-BE32-E72D297353CC}">
                <c16:uniqueId val="{00000091-C9C9-497F-8B6C-13A459994BB1}"/>
              </c:ext>
            </c:extLst>
          </c:dPt>
          <c:dPt>
            <c:idx val="78"/>
            <c:invertIfNegative val="0"/>
            <c:bubble3D val="0"/>
            <c:spPr>
              <a:solidFill>
                <a:srgbClr val="002850"/>
              </a:solidFill>
              <a:ln>
                <a:noFill/>
              </a:ln>
              <a:effectLst/>
            </c:spPr>
            <c:extLst>
              <c:ext xmlns:c16="http://schemas.microsoft.com/office/drawing/2014/chart" uri="{C3380CC4-5D6E-409C-BE32-E72D297353CC}">
                <c16:uniqueId val="{00000093-C9C9-497F-8B6C-13A459994BB1}"/>
              </c:ext>
            </c:extLst>
          </c:dPt>
          <c:dPt>
            <c:idx val="79"/>
            <c:invertIfNegative val="0"/>
            <c:bubble3D val="0"/>
            <c:spPr>
              <a:solidFill>
                <a:srgbClr val="002850"/>
              </a:solidFill>
              <a:ln>
                <a:noFill/>
              </a:ln>
              <a:effectLst/>
            </c:spPr>
            <c:extLst>
              <c:ext xmlns:c16="http://schemas.microsoft.com/office/drawing/2014/chart" uri="{C3380CC4-5D6E-409C-BE32-E72D297353CC}">
                <c16:uniqueId val="{00000095-C9C9-497F-8B6C-13A459994BB1}"/>
              </c:ext>
            </c:extLst>
          </c:dPt>
          <c:dPt>
            <c:idx val="80"/>
            <c:invertIfNegative val="0"/>
            <c:bubble3D val="0"/>
            <c:spPr>
              <a:solidFill>
                <a:srgbClr val="FFC000"/>
              </a:solidFill>
              <a:ln>
                <a:noFill/>
              </a:ln>
              <a:effectLst/>
            </c:spPr>
            <c:extLst>
              <c:ext xmlns:c16="http://schemas.microsoft.com/office/drawing/2014/chart" uri="{C3380CC4-5D6E-409C-BE32-E72D297353CC}">
                <c16:uniqueId val="{00000097-C9C9-497F-8B6C-13A459994BB1}"/>
              </c:ext>
            </c:extLst>
          </c:dPt>
          <c:dPt>
            <c:idx val="81"/>
            <c:invertIfNegative val="0"/>
            <c:bubble3D val="0"/>
            <c:spPr>
              <a:solidFill>
                <a:srgbClr val="FFC000"/>
              </a:solidFill>
              <a:ln>
                <a:noFill/>
              </a:ln>
              <a:effectLst/>
            </c:spPr>
            <c:extLst>
              <c:ext xmlns:c16="http://schemas.microsoft.com/office/drawing/2014/chart" uri="{C3380CC4-5D6E-409C-BE32-E72D297353CC}">
                <c16:uniqueId val="{00000099-C9C9-497F-8B6C-13A459994BB1}"/>
              </c:ext>
            </c:extLst>
          </c:dPt>
          <c:dPt>
            <c:idx val="82"/>
            <c:invertIfNegative val="0"/>
            <c:bubble3D val="0"/>
            <c:spPr>
              <a:solidFill>
                <a:srgbClr val="002850"/>
              </a:solidFill>
              <a:ln>
                <a:noFill/>
              </a:ln>
              <a:effectLst/>
            </c:spPr>
            <c:extLst>
              <c:ext xmlns:c16="http://schemas.microsoft.com/office/drawing/2014/chart" uri="{C3380CC4-5D6E-409C-BE32-E72D297353CC}">
                <c16:uniqueId val="{0000009B-C9C9-497F-8B6C-13A459994BB1}"/>
              </c:ext>
            </c:extLst>
          </c:dPt>
          <c:dPt>
            <c:idx val="83"/>
            <c:invertIfNegative val="0"/>
            <c:bubble3D val="0"/>
            <c:spPr>
              <a:solidFill>
                <a:srgbClr val="FF6600"/>
              </a:solidFill>
              <a:ln>
                <a:noFill/>
              </a:ln>
              <a:effectLst/>
            </c:spPr>
            <c:extLst>
              <c:ext xmlns:c16="http://schemas.microsoft.com/office/drawing/2014/chart" uri="{C3380CC4-5D6E-409C-BE32-E72D297353CC}">
                <c16:uniqueId val="{0000009D-C9C9-497F-8B6C-13A459994BB1}"/>
              </c:ext>
            </c:extLst>
          </c:dPt>
          <c:dPt>
            <c:idx val="84"/>
            <c:invertIfNegative val="0"/>
            <c:bubble3D val="0"/>
            <c:spPr>
              <a:solidFill>
                <a:srgbClr val="FFC000"/>
              </a:solidFill>
              <a:ln>
                <a:noFill/>
              </a:ln>
              <a:effectLst/>
            </c:spPr>
            <c:extLst>
              <c:ext xmlns:c16="http://schemas.microsoft.com/office/drawing/2014/chart" uri="{C3380CC4-5D6E-409C-BE32-E72D297353CC}">
                <c16:uniqueId val="{0000009F-C9C9-497F-8B6C-13A459994BB1}"/>
              </c:ext>
            </c:extLst>
          </c:dPt>
          <c:dPt>
            <c:idx val="85"/>
            <c:invertIfNegative val="0"/>
            <c:bubble3D val="0"/>
            <c:spPr>
              <a:solidFill>
                <a:srgbClr val="002850"/>
              </a:solidFill>
              <a:ln>
                <a:noFill/>
              </a:ln>
              <a:effectLst/>
            </c:spPr>
            <c:extLst>
              <c:ext xmlns:c16="http://schemas.microsoft.com/office/drawing/2014/chart" uri="{C3380CC4-5D6E-409C-BE32-E72D297353CC}">
                <c16:uniqueId val="{000000A1-C9C9-497F-8B6C-13A459994BB1}"/>
              </c:ext>
            </c:extLst>
          </c:dPt>
          <c:dPt>
            <c:idx val="86"/>
            <c:invertIfNegative val="0"/>
            <c:bubble3D val="0"/>
            <c:spPr>
              <a:solidFill>
                <a:srgbClr val="002850"/>
              </a:solidFill>
              <a:ln>
                <a:noFill/>
              </a:ln>
              <a:effectLst/>
            </c:spPr>
            <c:extLst>
              <c:ext xmlns:c16="http://schemas.microsoft.com/office/drawing/2014/chart" uri="{C3380CC4-5D6E-409C-BE32-E72D297353CC}">
                <c16:uniqueId val="{000000A3-C9C9-497F-8B6C-13A459994BB1}"/>
              </c:ext>
            </c:extLst>
          </c:dPt>
          <c:dPt>
            <c:idx val="87"/>
            <c:invertIfNegative val="0"/>
            <c:bubble3D val="0"/>
            <c:spPr>
              <a:solidFill>
                <a:srgbClr val="002850"/>
              </a:solidFill>
              <a:ln>
                <a:noFill/>
              </a:ln>
              <a:effectLst/>
            </c:spPr>
            <c:extLst>
              <c:ext xmlns:c16="http://schemas.microsoft.com/office/drawing/2014/chart" uri="{C3380CC4-5D6E-409C-BE32-E72D297353CC}">
                <c16:uniqueId val="{000000A5-C9C9-497F-8B6C-13A459994BB1}"/>
              </c:ext>
            </c:extLst>
          </c:dPt>
          <c:dPt>
            <c:idx val="88"/>
            <c:invertIfNegative val="0"/>
            <c:bubble3D val="0"/>
            <c:spPr>
              <a:solidFill>
                <a:srgbClr val="FF6600"/>
              </a:solidFill>
              <a:ln>
                <a:noFill/>
              </a:ln>
              <a:effectLst/>
            </c:spPr>
            <c:extLst>
              <c:ext xmlns:c16="http://schemas.microsoft.com/office/drawing/2014/chart" uri="{C3380CC4-5D6E-409C-BE32-E72D297353CC}">
                <c16:uniqueId val="{000000A7-C9C9-497F-8B6C-13A459994BB1}"/>
              </c:ext>
            </c:extLst>
          </c:dPt>
          <c:dPt>
            <c:idx val="89"/>
            <c:invertIfNegative val="0"/>
            <c:bubble3D val="0"/>
            <c:spPr>
              <a:solidFill>
                <a:srgbClr val="002850"/>
              </a:solidFill>
              <a:ln>
                <a:noFill/>
              </a:ln>
              <a:effectLst/>
            </c:spPr>
            <c:extLst>
              <c:ext xmlns:c16="http://schemas.microsoft.com/office/drawing/2014/chart" uri="{C3380CC4-5D6E-409C-BE32-E72D297353CC}">
                <c16:uniqueId val="{000000A9-C9C9-497F-8B6C-13A459994BB1}"/>
              </c:ext>
            </c:extLst>
          </c:dPt>
          <c:dPt>
            <c:idx val="90"/>
            <c:invertIfNegative val="0"/>
            <c:bubble3D val="0"/>
            <c:spPr>
              <a:solidFill>
                <a:srgbClr val="002850"/>
              </a:solidFill>
              <a:ln>
                <a:noFill/>
              </a:ln>
              <a:effectLst/>
            </c:spPr>
            <c:extLst>
              <c:ext xmlns:c16="http://schemas.microsoft.com/office/drawing/2014/chart" uri="{C3380CC4-5D6E-409C-BE32-E72D297353CC}">
                <c16:uniqueId val="{000000AB-C9C9-497F-8B6C-13A459994BB1}"/>
              </c:ext>
            </c:extLst>
          </c:dPt>
          <c:dPt>
            <c:idx val="91"/>
            <c:invertIfNegative val="0"/>
            <c:bubble3D val="0"/>
            <c:spPr>
              <a:solidFill>
                <a:srgbClr val="002850"/>
              </a:solidFill>
              <a:ln>
                <a:noFill/>
              </a:ln>
              <a:effectLst/>
            </c:spPr>
            <c:extLst>
              <c:ext xmlns:c16="http://schemas.microsoft.com/office/drawing/2014/chart" uri="{C3380CC4-5D6E-409C-BE32-E72D297353CC}">
                <c16:uniqueId val="{000000AD-C9C9-497F-8B6C-13A459994BB1}"/>
              </c:ext>
            </c:extLst>
          </c:dPt>
          <c:dPt>
            <c:idx val="92"/>
            <c:invertIfNegative val="0"/>
            <c:bubble3D val="0"/>
            <c:spPr>
              <a:solidFill>
                <a:srgbClr val="002850"/>
              </a:solidFill>
              <a:ln>
                <a:noFill/>
              </a:ln>
              <a:effectLst/>
            </c:spPr>
            <c:extLst>
              <c:ext xmlns:c16="http://schemas.microsoft.com/office/drawing/2014/chart" uri="{C3380CC4-5D6E-409C-BE32-E72D297353CC}">
                <c16:uniqueId val="{000000AF-C9C9-497F-8B6C-13A459994BB1}"/>
              </c:ext>
            </c:extLst>
          </c:dPt>
          <c:dPt>
            <c:idx val="93"/>
            <c:invertIfNegative val="0"/>
            <c:bubble3D val="0"/>
            <c:spPr>
              <a:solidFill>
                <a:srgbClr val="002850"/>
              </a:solidFill>
              <a:ln>
                <a:noFill/>
              </a:ln>
              <a:effectLst/>
            </c:spPr>
            <c:extLst>
              <c:ext xmlns:c16="http://schemas.microsoft.com/office/drawing/2014/chart" uri="{C3380CC4-5D6E-409C-BE32-E72D297353CC}">
                <c16:uniqueId val="{000000B1-C9C9-497F-8B6C-13A459994BB1}"/>
              </c:ext>
            </c:extLst>
          </c:dPt>
          <c:dPt>
            <c:idx val="94"/>
            <c:invertIfNegative val="0"/>
            <c:bubble3D val="0"/>
            <c:spPr>
              <a:solidFill>
                <a:srgbClr val="002850"/>
              </a:solidFill>
              <a:ln>
                <a:noFill/>
              </a:ln>
              <a:effectLst/>
            </c:spPr>
            <c:extLst>
              <c:ext xmlns:c16="http://schemas.microsoft.com/office/drawing/2014/chart" uri="{C3380CC4-5D6E-409C-BE32-E72D297353CC}">
                <c16:uniqueId val="{000000B3-C9C9-497F-8B6C-13A459994BB1}"/>
              </c:ext>
            </c:extLst>
          </c:dPt>
          <c:dPt>
            <c:idx val="95"/>
            <c:invertIfNegative val="0"/>
            <c:bubble3D val="0"/>
            <c:spPr>
              <a:solidFill>
                <a:srgbClr val="969696"/>
              </a:solidFill>
              <a:ln>
                <a:noFill/>
              </a:ln>
              <a:effectLst/>
            </c:spPr>
            <c:extLst>
              <c:ext xmlns:c16="http://schemas.microsoft.com/office/drawing/2014/chart" uri="{C3380CC4-5D6E-409C-BE32-E72D297353CC}">
                <c16:uniqueId val="{000000B5-C9C9-497F-8B6C-13A459994BB1}"/>
              </c:ext>
            </c:extLst>
          </c:dPt>
          <c:dPt>
            <c:idx val="96"/>
            <c:invertIfNegative val="0"/>
            <c:bubble3D val="0"/>
            <c:spPr>
              <a:solidFill>
                <a:srgbClr val="002850"/>
              </a:solidFill>
              <a:ln>
                <a:noFill/>
              </a:ln>
              <a:effectLst/>
            </c:spPr>
            <c:extLst>
              <c:ext xmlns:c16="http://schemas.microsoft.com/office/drawing/2014/chart" uri="{C3380CC4-5D6E-409C-BE32-E72D297353CC}">
                <c16:uniqueId val="{000000B7-C9C9-497F-8B6C-13A459994BB1}"/>
              </c:ext>
            </c:extLst>
          </c:dPt>
          <c:cat>
            <c:numRef>
              <c:f>Sheet1!$A$2:$A$98</c:f>
              <c:numCache>
                <c:formatCode>General</c:formatCode>
                <c:ptCount val="97"/>
              </c:numCache>
            </c:numRef>
          </c:cat>
          <c:val>
            <c:numRef>
              <c:f>Sheet1!$B$2:$B$98</c:f>
              <c:numCache>
                <c:formatCode>General</c:formatCode>
                <c:ptCount val="97"/>
                <c:pt idx="0">
                  <c:v>23</c:v>
                </c:pt>
                <c:pt idx="1">
                  <c:v>11</c:v>
                </c:pt>
                <c:pt idx="2">
                  <c:v>11</c:v>
                </c:pt>
                <c:pt idx="3">
                  <c:v>10</c:v>
                </c:pt>
                <c:pt idx="4">
                  <c:v>10</c:v>
                </c:pt>
                <c:pt idx="5">
                  <c:v>10</c:v>
                </c:pt>
                <c:pt idx="6">
                  <c:v>9</c:v>
                </c:pt>
                <c:pt idx="7">
                  <c:v>8</c:v>
                </c:pt>
                <c:pt idx="8">
                  <c:v>5</c:v>
                </c:pt>
                <c:pt idx="9">
                  <c:v>5</c:v>
                </c:pt>
                <c:pt idx="10">
                  <c:v>5</c:v>
                </c:pt>
                <c:pt idx="11">
                  <c:v>4</c:v>
                </c:pt>
                <c:pt idx="12">
                  <c:v>3</c:v>
                </c:pt>
                <c:pt idx="13">
                  <c:v>1</c:v>
                </c:pt>
                <c:pt idx="14">
                  <c:v>0</c:v>
                </c:pt>
                <c:pt idx="15">
                  <c:v>0</c:v>
                </c:pt>
                <c:pt idx="16">
                  <c:v>0</c:v>
                </c:pt>
                <c:pt idx="17">
                  <c:v>0</c:v>
                </c:pt>
                <c:pt idx="18">
                  <c:v>0</c:v>
                </c:pt>
                <c:pt idx="19">
                  <c:v>-3</c:v>
                </c:pt>
                <c:pt idx="20">
                  <c:v>-3</c:v>
                </c:pt>
                <c:pt idx="21">
                  <c:v>-3</c:v>
                </c:pt>
                <c:pt idx="22">
                  <c:v>-4</c:v>
                </c:pt>
                <c:pt idx="23">
                  <c:v>-4</c:v>
                </c:pt>
                <c:pt idx="24">
                  <c:v>-5</c:v>
                </c:pt>
                <c:pt idx="25">
                  <c:v>-5</c:v>
                </c:pt>
                <c:pt idx="26">
                  <c:v>-6</c:v>
                </c:pt>
                <c:pt idx="27">
                  <c:v>-6</c:v>
                </c:pt>
                <c:pt idx="28">
                  <c:v>-7</c:v>
                </c:pt>
                <c:pt idx="29">
                  <c:v>-7</c:v>
                </c:pt>
                <c:pt idx="30">
                  <c:v>-8</c:v>
                </c:pt>
                <c:pt idx="31">
                  <c:v>-8</c:v>
                </c:pt>
                <c:pt idx="32">
                  <c:v>-9</c:v>
                </c:pt>
                <c:pt idx="33">
                  <c:v>-10</c:v>
                </c:pt>
                <c:pt idx="34">
                  <c:v>-10</c:v>
                </c:pt>
                <c:pt idx="35">
                  <c:v>-10</c:v>
                </c:pt>
                <c:pt idx="36">
                  <c:v>-10</c:v>
                </c:pt>
                <c:pt idx="37">
                  <c:v>-11</c:v>
                </c:pt>
                <c:pt idx="38">
                  <c:v>-12</c:v>
                </c:pt>
                <c:pt idx="39">
                  <c:v>-12</c:v>
                </c:pt>
                <c:pt idx="40">
                  <c:v>-13</c:v>
                </c:pt>
                <c:pt idx="41">
                  <c:v>-14</c:v>
                </c:pt>
                <c:pt idx="42">
                  <c:v>-15</c:v>
                </c:pt>
                <c:pt idx="43">
                  <c:v>-15</c:v>
                </c:pt>
                <c:pt idx="44">
                  <c:v>-16</c:v>
                </c:pt>
                <c:pt idx="45">
                  <c:v>-17</c:v>
                </c:pt>
                <c:pt idx="46">
                  <c:v>-17</c:v>
                </c:pt>
                <c:pt idx="47">
                  <c:v>-18</c:v>
                </c:pt>
                <c:pt idx="48">
                  <c:v>-19</c:v>
                </c:pt>
                <c:pt idx="49">
                  <c:v>-19</c:v>
                </c:pt>
                <c:pt idx="50">
                  <c:v>-20</c:v>
                </c:pt>
                <c:pt idx="51">
                  <c:v>-20</c:v>
                </c:pt>
                <c:pt idx="52">
                  <c:v>-20</c:v>
                </c:pt>
                <c:pt idx="53">
                  <c:v>-20</c:v>
                </c:pt>
                <c:pt idx="54">
                  <c:v>-22</c:v>
                </c:pt>
                <c:pt idx="55">
                  <c:v>-24</c:v>
                </c:pt>
                <c:pt idx="56">
                  <c:v>-24</c:v>
                </c:pt>
                <c:pt idx="57">
                  <c:v>-24</c:v>
                </c:pt>
                <c:pt idx="58">
                  <c:v>-24</c:v>
                </c:pt>
                <c:pt idx="59">
                  <c:v>-25</c:v>
                </c:pt>
                <c:pt idx="60">
                  <c:v>-25</c:v>
                </c:pt>
                <c:pt idx="61">
                  <c:v>-25</c:v>
                </c:pt>
                <c:pt idx="62">
                  <c:v>-25</c:v>
                </c:pt>
                <c:pt idx="63">
                  <c:v>-26</c:v>
                </c:pt>
                <c:pt idx="64">
                  <c:v>-26</c:v>
                </c:pt>
                <c:pt idx="65">
                  <c:v>-26</c:v>
                </c:pt>
                <c:pt idx="66">
                  <c:v>-27</c:v>
                </c:pt>
                <c:pt idx="67">
                  <c:v>-27</c:v>
                </c:pt>
                <c:pt idx="68">
                  <c:v>-28</c:v>
                </c:pt>
                <c:pt idx="69">
                  <c:v>-30</c:v>
                </c:pt>
                <c:pt idx="70">
                  <c:v>-31</c:v>
                </c:pt>
                <c:pt idx="71">
                  <c:v>-32</c:v>
                </c:pt>
                <c:pt idx="72">
                  <c:v>-33</c:v>
                </c:pt>
                <c:pt idx="73">
                  <c:v>-35</c:v>
                </c:pt>
                <c:pt idx="74">
                  <c:v>-41</c:v>
                </c:pt>
                <c:pt idx="75">
                  <c:v>-41</c:v>
                </c:pt>
                <c:pt idx="76">
                  <c:v>-41</c:v>
                </c:pt>
                <c:pt idx="77">
                  <c:v>-42</c:v>
                </c:pt>
                <c:pt idx="78">
                  <c:v>-43</c:v>
                </c:pt>
                <c:pt idx="79">
                  <c:v>-43</c:v>
                </c:pt>
                <c:pt idx="80">
                  <c:v>-44</c:v>
                </c:pt>
                <c:pt idx="81">
                  <c:v>-44</c:v>
                </c:pt>
                <c:pt idx="82">
                  <c:v>-48</c:v>
                </c:pt>
                <c:pt idx="83">
                  <c:v>-50</c:v>
                </c:pt>
                <c:pt idx="84">
                  <c:v>-54</c:v>
                </c:pt>
                <c:pt idx="85">
                  <c:v>-55</c:v>
                </c:pt>
                <c:pt idx="86">
                  <c:v>-60</c:v>
                </c:pt>
                <c:pt idx="87">
                  <c:v>-60</c:v>
                </c:pt>
                <c:pt idx="88">
                  <c:v>-62</c:v>
                </c:pt>
                <c:pt idx="89">
                  <c:v>-63</c:v>
                </c:pt>
                <c:pt idx="90">
                  <c:v>-65</c:v>
                </c:pt>
                <c:pt idx="91">
                  <c:v>-72</c:v>
                </c:pt>
                <c:pt idx="92">
                  <c:v>-82</c:v>
                </c:pt>
                <c:pt idx="93">
                  <c:v>-90</c:v>
                </c:pt>
                <c:pt idx="94">
                  <c:v>-100</c:v>
                </c:pt>
                <c:pt idx="95">
                  <c:v>-100</c:v>
                </c:pt>
                <c:pt idx="96">
                  <c:v>-100</c:v>
                </c:pt>
              </c:numCache>
            </c:numRef>
          </c:val>
          <c:extLst>
            <c:ext xmlns:c16="http://schemas.microsoft.com/office/drawing/2014/chart" uri="{C3380CC4-5D6E-409C-BE32-E72D297353CC}">
              <c16:uniqueId val="{000000B8-C9C9-497F-8B6C-13A459994BB1}"/>
            </c:ext>
          </c:extLst>
        </c:ser>
        <c:dLbls>
          <c:showLegendKey val="0"/>
          <c:showVal val="0"/>
          <c:showCatName val="0"/>
          <c:showSerName val="0"/>
          <c:showPercent val="0"/>
          <c:showBubbleSize val="0"/>
        </c:dLbls>
        <c:gapWidth val="25"/>
        <c:overlap val="-27"/>
        <c:axId val="209867520"/>
        <c:axId val="209869056"/>
      </c:barChart>
      <c:catAx>
        <c:axId val="20986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9869056"/>
        <c:crosses val="autoZero"/>
        <c:auto val="1"/>
        <c:lblAlgn val="ctr"/>
        <c:lblOffset val="100"/>
        <c:noMultiLvlLbl val="0"/>
      </c:catAx>
      <c:valAx>
        <c:axId val="209869056"/>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20986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38589458472"/>
          <c:y val="6.6774669994791008E-2"/>
          <c:w val="0.84080981498199869"/>
          <c:h val="0.9064713447170648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23D8-45C8-BF0F-FE5F5695FFB6}"/>
              </c:ext>
            </c:extLst>
          </c:dPt>
          <c:dPt>
            <c:idx val="1"/>
            <c:invertIfNegative val="0"/>
            <c:bubble3D val="0"/>
            <c:spPr>
              <a:solidFill>
                <a:srgbClr val="969696"/>
              </a:solidFill>
              <a:ln>
                <a:noFill/>
              </a:ln>
              <a:effectLst/>
            </c:spPr>
            <c:extLst>
              <c:ext xmlns:c16="http://schemas.microsoft.com/office/drawing/2014/chart" uri="{C3380CC4-5D6E-409C-BE32-E72D297353CC}">
                <c16:uniqueId val="{00000003-23D8-45C8-BF0F-FE5F5695FFB6}"/>
              </c:ext>
            </c:extLst>
          </c:dPt>
          <c:dPt>
            <c:idx val="2"/>
            <c:invertIfNegative val="0"/>
            <c:bubble3D val="0"/>
            <c:spPr>
              <a:solidFill>
                <a:srgbClr val="FFC000"/>
              </a:solidFill>
              <a:ln>
                <a:noFill/>
              </a:ln>
              <a:effectLst/>
            </c:spPr>
            <c:extLst>
              <c:ext xmlns:c16="http://schemas.microsoft.com/office/drawing/2014/chart" uri="{C3380CC4-5D6E-409C-BE32-E72D297353CC}">
                <c16:uniqueId val="{00000005-23D8-45C8-BF0F-FE5F5695FFB6}"/>
              </c:ext>
            </c:extLst>
          </c:dPt>
          <c:dPt>
            <c:idx val="5"/>
            <c:invertIfNegative val="0"/>
            <c:bubble3D val="0"/>
            <c:spPr>
              <a:solidFill>
                <a:srgbClr val="FFC000"/>
              </a:solidFill>
              <a:ln>
                <a:noFill/>
              </a:ln>
              <a:effectLst/>
            </c:spPr>
            <c:extLst>
              <c:ext xmlns:c16="http://schemas.microsoft.com/office/drawing/2014/chart" uri="{C3380CC4-5D6E-409C-BE32-E72D297353CC}">
                <c16:uniqueId val="{00000007-23D8-45C8-BF0F-FE5F5695FFB6}"/>
              </c:ext>
            </c:extLst>
          </c:dPt>
          <c:dPt>
            <c:idx val="6"/>
            <c:invertIfNegative val="0"/>
            <c:bubble3D val="0"/>
            <c:spPr>
              <a:solidFill>
                <a:srgbClr val="969696"/>
              </a:solidFill>
              <a:ln>
                <a:noFill/>
              </a:ln>
              <a:effectLst/>
            </c:spPr>
            <c:extLst>
              <c:ext xmlns:c16="http://schemas.microsoft.com/office/drawing/2014/chart" uri="{C3380CC4-5D6E-409C-BE32-E72D297353CC}">
                <c16:uniqueId val="{00000009-23D8-45C8-BF0F-FE5F5695FFB6}"/>
              </c:ext>
            </c:extLst>
          </c:dPt>
          <c:dPt>
            <c:idx val="7"/>
            <c:invertIfNegative val="0"/>
            <c:bubble3D val="0"/>
            <c:spPr>
              <a:solidFill>
                <a:srgbClr val="FFC000"/>
              </a:solidFill>
              <a:ln>
                <a:noFill/>
              </a:ln>
              <a:effectLst/>
            </c:spPr>
            <c:extLst>
              <c:ext xmlns:c16="http://schemas.microsoft.com/office/drawing/2014/chart" uri="{C3380CC4-5D6E-409C-BE32-E72D297353CC}">
                <c16:uniqueId val="{0000000B-23D8-45C8-BF0F-FE5F5695FFB6}"/>
              </c:ext>
            </c:extLst>
          </c:dPt>
          <c:dPt>
            <c:idx val="8"/>
            <c:invertIfNegative val="0"/>
            <c:bubble3D val="0"/>
            <c:spPr>
              <a:solidFill>
                <a:srgbClr val="969696"/>
              </a:solidFill>
              <a:ln>
                <a:noFill/>
              </a:ln>
              <a:effectLst/>
            </c:spPr>
            <c:extLst>
              <c:ext xmlns:c16="http://schemas.microsoft.com/office/drawing/2014/chart" uri="{C3380CC4-5D6E-409C-BE32-E72D297353CC}">
                <c16:uniqueId val="{0000000D-23D8-45C8-BF0F-FE5F5695FFB6}"/>
              </c:ext>
            </c:extLst>
          </c:dPt>
          <c:dPt>
            <c:idx val="9"/>
            <c:invertIfNegative val="0"/>
            <c:bubble3D val="0"/>
            <c:spPr>
              <a:solidFill>
                <a:srgbClr val="FFC000"/>
              </a:solidFill>
              <a:ln>
                <a:noFill/>
              </a:ln>
              <a:effectLst/>
            </c:spPr>
            <c:extLst>
              <c:ext xmlns:c16="http://schemas.microsoft.com/office/drawing/2014/chart" uri="{C3380CC4-5D6E-409C-BE32-E72D297353CC}">
                <c16:uniqueId val="{0000000F-23D8-45C8-BF0F-FE5F5695FFB6}"/>
              </c:ext>
            </c:extLst>
          </c:dPt>
          <c:dPt>
            <c:idx val="10"/>
            <c:invertIfNegative val="0"/>
            <c:bubble3D val="0"/>
            <c:spPr>
              <a:solidFill>
                <a:srgbClr val="FFC000"/>
              </a:solidFill>
              <a:ln>
                <a:noFill/>
              </a:ln>
              <a:effectLst/>
            </c:spPr>
            <c:extLst>
              <c:ext xmlns:c16="http://schemas.microsoft.com/office/drawing/2014/chart" uri="{C3380CC4-5D6E-409C-BE32-E72D297353CC}">
                <c16:uniqueId val="{00000011-23D8-45C8-BF0F-FE5F5695FFB6}"/>
              </c:ext>
            </c:extLst>
          </c:dPt>
          <c:dPt>
            <c:idx val="11"/>
            <c:invertIfNegative val="0"/>
            <c:bubble3D val="0"/>
            <c:spPr>
              <a:solidFill>
                <a:srgbClr val="FFC000"/>
              </a:solidFill>
              <a:ln>
                <a:noFill/>
              </a:ln>
              <a:effectLst/>
            </c:spPr>
            <c:extLst>
              <c:ext xmlns:c16="http://schemas.microsoft.com/office/drawing/2014/chart" uri="{C3380CC4-5D6E-409C-BE32-E72D297353CC}">
                <c16:uniqueId val="{00000013-23D8-45C8-BF0F-FE5F5695FFB6}"/>
              </c:ext>
            </c:extLst>
          </c:dPt>
          <c:dPt>
            <c:idx val="12"/>
            <c:invertIfNegative val="0"/>
            <c:bubble3D val="0"/>
            <c:spPr>
              <a:solidFill>
                <a:srgbClr val="FFC000"/>
              </a:solidFill>
              <a:ln>
                <a:noFill/>
              </a:ln>
              <a:effectLst/>
            </c:spPr>
            <c:extLst>
              <c:ext xmlns:c16="http://schemas.microsoft.com/office/drawing/2014/chart" uri="{C3380CC4-5D6E-409C-BE32-E72D297353CC}">
                <c16:uniqueId val="{00000015-23D8-45C8-BF0F-FE5F5695FFB6}"/>
              </c:ext>
            </c:extLst>
          </c:dPt>
          <c:dPt>
            <c:idx val="13"/>
            <c:invertIfNegative val="0"/>
            <c:bubble3D val="0"/>
            <c:spPr>
              <a:solidFill>
                <a:srgbClr val="FFC000"/>
              </a:solidFill>
              <a:ln>
                <a:noFill/>
              </a:ln>
              <a:effectLst/>
            </c:spPr>
            <c:extLst>
              <c:ext xmlns:c16="http://schemas.microsoft.com/office/drawing/2014/chart" uri="{C3380CC4-5D6E-409C-BE32-E72D297353CC}">
                <c16:uniqueId val="{00000017-23D8-45C8-BF0F-FE5F5695FFB6}"/>
              </c:ext>
            </c:extLst>
          </c:dPt>
          <c:dPt>
            <c:idx val="14"/>
            <c:invertIfNegative val="0"/>
            <c:bubble3D val="0"/>
            <c:spPr>
              <a:solidFill>
                <a:srgbClr val="FFC000"/>
              </a:solidFill>
              <a:ln>
                <a:noFill/>
              </a:ln>
              <a:effectLst/>
            </c:spPr>
            <c:extLst>
              <c:ext xmlns:c16="http://schemas.microsoft.com/office/drawing/2014/chart" uri="{C3380CC4-5D6E-409C-BE32-E72D297353CC}">
                <c16:uniqueId val="{00000019-23D8-45C8-BF0F-FE5F5695FFB6}"/>
              </c:ext>
            </c:extLst>
          </c:dPt>
          <c:dPt>
            <c:idx val="15"/>
            <c:invertIfNegative val="0"/>
            <c:bubble3D val="0"/>
            <c:spPr>
              <a:solidFill>
                <a:srgbClr val="FFC000"/>
              </a:solidFill>
              <a:ln>
                <a:noFill/>
              </a:ln>
              <a:effectLst/>
            </c:spPr>
            <c:extLst>
              <c:ext xmlns:c16="http://schemas.microsoft.com/office/drawing/2014/chart" uri="{C3380CC4-5D6E-409C-BE32-E72D297353CC}">
                <c16:uniqueId val="{0000001B-23D8-45C8-BF0F-FE5F5695FFB6}"/>
              </c:ext>
            </c:extLst>
          </c:dPt>
          <c:dPt>
            <c:idx val="16"/>
            <c:invertIfNegative val="0"/>
            <c:bubble3D val="0"/>
            <c:spPr>
              <a:solidFill>
                <a:srgbClr val="FFC000"/>
              </a:solidFill>
              <a:ln>
                <a:noFill/>
              </a:ln>
              <a:effectLst/>
            </c:spPr>
            <c:extLst>
              <c:ext xmlns:c16="http://schemas.microsoft.com/office/drawing/2014/chart" uri="{C3380CC4-5D6E-409C-BE32-E72D297353CC}">
                <c16:uniqueId val="{0000001D-23D8-45C8-BF0F-FE5F5695FFB6}"/>
              </c:ext>
            </c:extLst>
          </c:dPt>
          <c:dPt>
            <c:idx val="17"/>
            <c:invertIfNegative val="0"/>
            <c:bubble3D val="0"/>
            <c:spPr>
              <a:solidFill>
                <a:srgbClr val="FFC000"/>
              </a:solidFill>
              <a:ln>
                <a:noFill/>
              </a:ln>
              <a:effectLst/>
            </c:spPr>
            <c:extLst>
              <c:ext xmlns:c16="http://schemas.microsoft.com/office/drawing/2014/chart" uri="{C3380CC4-5D6E-409C-BE32-E72D297353CC}">
                <c16:uniqueId val="{0000001F-23D8-45C8-BF0F-FE5F5695FFB6}"/>
              </c:ext>
            </c:extLst>
          </c:dPt>
          <c:dPt>
            <c:idx val="18"/>
            <c:invertIfNegative val="0"/>
            <c:bubble3D val="0"/>
            <c:spPr>
              <a:solidFill>
                <a:srgbClr val="FFC000"/>
              </a:solidFill>
              <a:ln>
                <a:noFill/>
              </a:ln>
              <a:effectLst/>
            </c:spPr>
            <c:extLst>
              <c:ext xmlns:c16="http://schemas.microsoft.com/office/drawing/2014/chart" uri="{C3380CC4-5D6E-409C-BE32-E72D297353CC}">
                <c16:uniqueId val="{00000021-23D8-45C8-BF0F-FE5F5695FFB6}"/>
              </c:ext>
            </c:extLst>
          </c:dPt>
          <c:dPt>
            <c:idx val="19"/>
            <c:invertIfNegative val="0"/>
            <c:bubble3D val="0"/>
            <c:spPr>
              <a:solidFill>
                <a:srgbClr val="FFC000"/>
              </a:solidFill>
              <a:ln>
                <a:noFill/>
              </a:ln>
              <a:effectLst/>
            </c:spPr>
            <c:extLst>
              <c:ext xmlns:c16="http://schemas.microsoft.com/office/drawing/2014/chart" uri="{C3380CC4-5D6E-409C-BE32-E72D297353CC}">
                <c16:uniqueId val="{00000023-23D8-45C8-BF0F-FE5F5695FFB6}"/>
              </c:ext>
            </c:extLst>
          </c:dPt>
          <c:dPt>
            <c:idx val="20"/>
            <c:invertIfNegative val="0"/>
            <c:bubble3D val="0"/>
            <c:spPr>
              <a:solidFill>
                <a:srgbClr val="FFC000"/>
              </a:solidFill>
              <a:ln>
                <a:noFill/>
              </a:ln>
              <a:effectLst/>
            </c:spPr>
            <c:extLst>
              <c:ext xmlns:c16="http://schemas.microsoft.com/office/drawing/2014/chart" uri="{C3380CC4-5D6E-409C-BE32-E72D297353CC}">
                <c16:uniqueId val="{00000025-23D8-45C8-BF0F-FE5F5695FFB6}"/>
              </c:ext>
            </c:extLst>
          </c:dPt>
          <c:dPt>
            <c:idx val="21"/>
            <c:invertIfNegative val="0"/>
            <c:bubble3D val="0"/>
            <c:spPr>
              <a:solidFill>
                <a:srgbClr val="FFC000"/>
              </a:solidFill>
              <a:ln>
                <a:noFill/>
              </a:ln>
              <a:effectLst/>
            </c:spPr>
            <c:extLst>
              <c:ext xmlns:c16="http://schemas.microsoft.com/office/drawing/2014/chart" uri="{C3380CC4-5D6E-409C-BE32-E72D297353CC}">
                <c16:uniqueId val="{00000027-23D8-45C8-BF0F-FE5F5695FFB6}"/>
              </c:ext>
            </c:extLst>
          </c:dPt>
          <c:dPt>
            <c:idx val="22"/>
            <c:invertIfNegative val="0"/>
            <c:bubble3D val="0"/>
            <c:spPr>
              <a:solidFill>
                <a:srgbClr val="FFC000"/>
              </a:solidFill>
              <a:ln>
                <a:noFill/>
              </a:ln>
              <a:effectLst/>
            </c:spPr>
            <c:extLst>
              <c:ext xmlns:c16="http://schemas.microsoft.com/office/drawing/2014/chart" uri="{C3380CC4-5D6E-409C-BE32-E72D297353CC}">
                <c16:uniqueId val="{00000029-23D8-45C8-BF0F-FE5F5695FFB6}"/>
              </c:ext>
            </c:extLst>
          </c:dPt>
          <c:dPt>
            <c:idx val="23"/>
            <c:invertIfNegative val="0"/>
            <c:bubble3D val="0"/>
            <c:spPr>
              <a:solidFill>
                <a:srgbClr val="FFC000"/>
              </a:solidFill>
              <a:ln>
                <a:noFill/>
              </a:ln>
              <a:effectLst/>
            </c:spPr>
            <c:extLst>
              <c:ext xmlns:c16="http://schemas.microsoft.com/office/drawing/2014/chart" uri="{C3380CC4-5D6E-409C-BE32-E72D297353CC}">
                <c16:uniqueId val="{0000002B-23D8-45C8-BF0F-FE5F5695FFB6}"/>
              </c:ext>
            </c:extLst>
          </c:dPt>
          <c:dPt>
            <c:idx val="24"/>
            <c:invertIfNegative val="0"/>
            <c:bubble3D val="0"/>
            <c:spPr>
              <a:solidFill>
                <a:srgbClr val="FF6600"/>
              </a:solidFill>
              <a:ln>
                <a:noFill/>
              </a:ln>
              <a:effectLst/>
            </c:spPr>
            <c:extLst>
              <c:ext xmlns:c16="http://schemas.microsoft.com/office/drawing/2014/chart" uri="{C3380CC4-5D6E-409C-BE32-E72D297353CC}">
                <c16:uniqueId val="{0000002D-23D8-45C8-BF0F-FE5F5695FFB6}"/>
              </c:ext>
            </c:extLst>
          </c:dPt>
          <c:dPt>
            <c:idx val="25"/>
            <c:invertIfNegative val="0"/>
            <c:bubble3D val="0"/>
            <c:spPr>
              <a:solidFill>
                <a:srgbClr val="FFC000"/>
              </a:solidFill>
              <a:ln>
                <a:noFill/>
              </a:ln>
              <a:effectLst/>
            </c:spPr>
            <c:extLst>
              <c:ext xmlns:c16="http://schemas.microsoft.com/office/drawing/2014/chart" uri="{C3380CC4-5D6E-409C-BE32-E72D297353CC}">
                <c16:uniqueId val="{0000002F-23D8-45C8-BF0F-FE5F5695FFB6}"/>
              </c:ext>
            </c:extLst>
          </c:dPt>
          <c:dPt>
            <c:idx val="26"/>
            <c:invertIfNegative val="0"/>
            <c:bubble3D val="0"/>
            <c:spPr>
              <a:solidFill>
                <a:srgbClr val="002850"/>
              </a:solidFill>
              <a:ln>
                <a:noFill/>
              </a:ln>
              <a:effectLst/>
            </c:spPr>
            <c:extLst>
              <c:ext xmlns:c16="http://schemas.microsoft.com/office/drawing/2014/chart" uri="{C3380CC4-5D6E-409C-BE32-E72D297353CC}">
                <c16:uniqueId val="{00000031-23D8-45C8-BF0F-FE5F5695FFB6}"/>
              </c:ext>
            </c:extLst>
          </c:dPt>
          <c:dPt>
            <c:idx val="27"/>
            <c:invertIfNegative val="0"/>
            <c:bubble3D val="0"/>
            <c:spPr>
              <a:solidFill>
                <a:srgbClr val="FFC000"/>
              </a:solidFill>
              <a:ln>
                <a:noFill/>
              </a:ln>
              <a:effectLst/>
            </c:spPr>
            <c:extLst>
              <c:ext xmlns:c16="http://schemas.microsoft.com/office/drawing/2014/chart" uri="{C3380CC4-5D6E-409C-BE32-E72D297353CC}">
                <c16:uniqueId val="{00000033-23D8-45C8-BF0F-FE5F5695FFB6}"/>
              </c:ext>
            </c:extLst>
          </c:dPt>
          <c:dPt>
            <c:idx val="28"/>
            <c:invertIfNegative val="0"/>
            <c:bubble3D val="0"/>
            <c:spPr>
              <a:solidFill>
                <a:srgbClr val="FFC000"/>
              </a:solidFill>
              <a:ln>
                <a:noFill/>
              </a:ln>
              <a:effectLst/>
            </c:spPr>
            <c:extLst>
              <c:ext xmlns:c16="http://schemas.microsoft.com/office/drawing/2014/chart" uri="{C3380CC4-5D6E-409C-BE32-E72D297353CC}">
                <c16:uniqueId val="{00000035-23D8-45C8-BF0F-FE5F5695FFB6}"/>
              </c:ext>
            </c:extLst>
          </c:dPt>
          <c:dPt>
            <c:idx val="29"/>
            <c:invertIfNegative val="0"/>
            <c:bubble3D val="0"/>
            <c:spPr>
              <a:solidFill>
                <a:srgbClr val="FFC000"/>
              </a:solidFill>
              <a:ln>
                <a:noFill/>
              </a:ln>
              <a:effectLst/>
            </c:spPr>
            <c:extLst>
              <c:ext xmlns:c16="http://schemas.microsoft.com/office/drawing/2014/chart" uri="{C3380CC4-5D6E-409C-BE32-E72D297353CC}">
                <c16:uniqueId val="{00000037-23D8-45C8-BF0F-FE5F5695FFB6}"/>
              </c:ext>
            </c:extLst>
          </c:dPt>
          <c:dPt>
            <c:idx val="30"/>
            <c:invertIfNegative val="0"/>
            <c:bubble3D val="0"/>
            <c:spPr>
              <a:solidFill>
                <a:srgbClr val="002850"/>
              </a:solidFill>
              <a:ln>
                <a:noFill/>
              </a:ln>
              <a:effectLst/>
            </c:spPr>
            <c:extLst>
              <c:ext xmlns:c16="http://schemas.microsoft.com/office/drawing/2014/chart" uri="{C3380CC4-5D6E-409C-BE32-E72D297353CC}">
                <c16:uniqueId val="{00000039-23D8-45C8-BF0F-FE5F5695FFB6}"/>
              </c:ext>
            </c:extLst>
          </c:dPt>
          <c:dPt>
            <c:idx val="31"/>
            <c:invertIfNegative val="0"/>
            <c:bubble3D val="0"/>
            <c:spPr>
              <a:solidFill>
                <a:srgbClr val="FFC000"/>
              </a:solidFill>
              <a:ln>
                <a:noFill/>
              </a:ln>
              <a:effectLst/>
            </c:spPr>
            <c:extLst>
              <c:ext xmlns:c16="http://schemas.microsoft.com/office/drawing/2014/chart" uri="{C3380CC4-5D6E-409C-BE32-E72D297353CC}">
                <c16:uniqueId val="{0000003B-23D8-45C8-BF0F-FE5F5695FFB6}"/>
              </c:ext>
            </c:extLst>
          </c:dPt>
          <c:dPt>
            <c:idx val="32"/>
            <c:invertIfNegative val="0"/>
            <c:bubble3D val="0"/>
            <c:spPr>
              <a:solidFill>
                <a:srgbClr val="002850"/>
              </a:solidFill>
              <a:ln>
                <a:noFill/>
              </a:ln>
              <a:effectLst/>
            </c:spPr>
            <c:extLst>
              <c:ext xmlns:c16="http://schemas.microsoft.com/office/drawing/2014/chart" uri="{C3380CC4-5D6E-409C-BE32-E72D297353CC}">
                <c16:uniqueId val="{0000003D-23D8-45C8-BF0F-FE5F5695FFB6}"/>
              </c:ext>
            </c:extLst>
          </c:dPt>
          <c:dPt>
            <c:idx val="33"/>
            <c:invertIfNegative val="0"/>
            <c:bubble3D val="0"/>
            <c:spPr>
              <a:solidFill>
                <a:srgbClr val="FF6600"/>
              </a:solidFill>
              <a:ln>
                <a:noFill/>
              </a:ln>
              <a:effectLst/>
            </c:spPr>
            <c:extLst>
              <c:ext xmlns:c16="http://schemas.microsoft.com/office/drawing/2014/chart" uri="{C3380CC4-5D6E-409C-BE32-E72D297353CC}">
                <c16:uniqueId val="{0000003F-23D8-45C8-BF0F-FE5F5695FFB6}"/>
              </c:ext>
            </c:extLst>
          </c:dPt>
          <c:dPt>
            <c:idx val="34"/>
            <c:invertIfNegative val="0"/>
            <c:bubble3D val="0"/>
            <c:spPr>
              <a:solidFill>
                <a:srgbClr val="002850"/>
              </a:solidFill>
              <a:ln>
                <a:noFill/>
              </a:ln>
              <a:effectLst/>
            </c:spPr>
            <c:extLst>
              <c:ext xmlns:c16="http://schemas.microsoft.com/office/drawing/2014/chart" uri="{C3380CC4-5D6E-409C-BE32-E72D297353CC}">
                <c16:uniqueId val="{00000041-23D8-45C8-BF0F-FE5F5695FFB6}"/>
              </c:ext>
            </c:extLst>
          </c:dPt>
          <c:dPt>
            <c:idx val="35"/>
            <c:invertIfNegative val="0"/>
            <c:bubble3D val="0"/>
            <c:spPr>
              <a:solidFill>
                <a:srgbClr val="002850"/>
              </a:solidFill>
              <a:ln>
                <a:noFill/>
              </a:ln>
              <a:effectLst/>
            </c:spPr>
            <c:extLst>
              <c:ext xmlns:c16="http://schemas.microsoft.com/office/drawing/2014/chart" uri="{C3380CC4-5D6E-409C-BE32-E72D297353CC}">
                <c16:uniqueId val="{00000043-23D8-45C8-BF0F-FE5F5695FFB6}"/>
              </c:ext>
            </c:extLst>
          </c:dPt>
          <c:dPt>
            <c:idx val="36"/>
            <c:invertIfNegative val="0"/>
            <c:bubble3D val="0"/>
            <c:spPr>
              <a:solidFill>
                <a:srgbClr val="002850"/>
              </a:solidFill>
              <a:ln>
                <a:noFill/>
              </a:ln>
              <a:effectLst/>
            </c:spPr>
            <c:extLst>
              <c:ext xmlns:c16="http://schemas.microsoft.com/office/drawing/2014/chart" uri="{C3380CC4-5D6E-409C-BE32-E72D297353CC}">
                <c16:uniqueId val="{00000045-23D8-45C8-BF0F-FE5F5695FFB6}"/>
              </c:ext>
            </c:extLst>
          </c:dPt>
          <c:dPt>
            <c:idx val="37"/>
            <c:invertIfNegative val="0"/>
            <c:bubble3D val="0"/>
            <c:spPr>
              <a:solidFill>
                <a:srgbClr val="002850"/>
              </a:solidFill>
              <a:ln>
                <a:noFill/>
              </a:ln>
              <a:effectLst/>
            </c:spPr>
            <c:extLst>
              <c:ext xmlns:c16="http://schemas.microsoft.com/office/drawing/2014/chart" uri="{C3380CC4-5D6E-409C-BE32-E72D297353CC}">
                <c16:uniqueId val="{00000047-23D8-45C8-BF0F-FE5F5695FFB6}"/>
              </c:ext>
            </c:extLst>
          </c:dPt>
          <c:dPt>
            <c:idx val="38"/>
            <c:invertIfNegative val="0"/>
            <c:bubble3D val="0"/>
            <c:spPr>
              <a:solidFill>
                <a:srgbClr val="FFC000"/>
              </a:solidFill>
              <a:ln>
                <a:noFill/>
              </a:ln>
              <a:effectLst/>
            </c:spPr>
            <c:extLst>
              <c:ext xmlns:c16="http://schemas.microsoft.com/office/drawing/2014/chart" uri="{C3380CC4-5D6E-409C-BE32-E72D297353CC}">
                <c16:uniqueId val="{00000049-23D8-45C8-BF0F-FE5F5695FFB6}"/>
              </c:ext>
            </c:extLst>
          </c:dPt>
          <c:dPt>
            <c:idx val="39"/>
            <c:invertIfNegative val="0"/>
            <c:bubble3D val="0"/>
            <c:spPr>
              <a:solidFill>
                <a:srgbClr val="002850"/>
              </a:solidFill>
              <a:ln>
                <a:noFill/>
              </a:ln>
              <a:effectLst/>
            </c:spPr>
            <c:extLst>
              <c:ext xmlns:c16="http://schemas.microsoft.com/office/drawing/2014/chart" uri="{C3380CC4-5D6E-409C-BE32-E72D297353CC}">
                <c16:uniqueId val="{0000004B-23D8-45C8-BF0F-FE5F5695FFB6}"/>
              </c:ext>
            </c:extLst>
          </c:dPt>
          <c:dPt>
            <c:idx val="40"/>
            <c:invertIfNegative val="0"/>
            <c:bubble3D val="0"/>
            <c:spPr>
              <a:solidFill>
                <a:srgbClr val="002850"/>
              </a:solidFill>
              <a:ln>
                <a:noFill/>
              </a:ln>
              <a:effectLst/>
            </c:spPr>
            <c:extLst>
              <c:ext xmlns:c16="http://schemas.microsoft.com/office/drawing/2014/chart" uri="{C3380CC4-5D6E-409C-BE32-E72D297353CC}">
                <c16:uniqueId val="{0000004D-23D8-45C8-BF0F-FE5F5695FFB6}"/>
              </c:ext>
            </c:extLst>
          </c:dPt>
          <c:dPt>
            <c:idx val="41"/>
            <c:invertIfNegative val="0"/>
            <c:bubble3D val="0"/>
            <c:spPr>
              <a:solidFill>
                <a:srgbClr val="002850"/>
              </a:solidFill>
              <a:ln>
                <a:noFill/>
              </a:ln>
              <a:effectLst/>
            </c:spPr>
            <c:extLst>
              <c:ext xmlns:c16="http://schemas.microsoft.com/office/drawing/2014/chart" uri="{C3380CC4-5D6E-409C-BE32-E72D297353CC}">
                <c16:uniqueId val="{0000004F-23D8-45C8-BF0F-FE5F5695FFB6}"/>
              </c:ext>
            </c:extLst>
          </c:dPt>
          <c:dPt>
            <c:idx val="42"/>
            <c:invertIfNegative val="0"/>
            <c:bubble3D val="0"/>
            <c:spPr>
              <a:solidFill>
                <a:srgbClr val="002850"/>
              </a:solidFill>
              <a:ln>
                <a:noFill/>
              </a:ln>
              <a:effectLst/>
            </c:spPr>
            <c:extLst>
              <c:ext xmlns:c16="http://schemas.microsoft.com/office/drawing/2014/chart" uri="{C3380CC4-5D6E-409C-BE32-E72D297353CC}">
                <c16:uniqueId val="{00000051-23D8-45C8-BF0F-FE5F5695FFB6}"/>
              </c:ext>
            </c:extLst>
          </c:dPt>
          <c:dPt>
            <c:idx val="43"/>
            <c:invertIfNegative val="0"/>
            <c:bubble3D val="0"/>
            <c:spPr>
              <a:solidFill>
                <a:srgbClr val="002850"/>
              </a:solidFill>
              <a:ln>
                <a:noFill/>
              </a:ln>
              <a:effectLst/>
            </c:spPr>
            <c:extLst>
              <c:ext xmlns:c16="http://schemas.microsoft.com/office/drawing/2014/chart" uri="{C3380CC4-5D6E-409C-BE32-E72D297353CC}">
                <c16:uniqueId val="{00000053-23D8-45C8-BF0F-FE5F5695FFB6}"/>
              </c:ext>
            </c:extLst>
          </c:dPt>
          <c:dPt>
            <c:idx val="44"/>
            <c:invertIfNegative val="0"/>
            <c:bubble3D val="0"/>
            <c:spPr>
              <a:solidFill>
                <a:srgbClr val="002850"/>
              </a:solidFill>
              <a:ln>
                <a:noFill/>
              </a:ln>
              <a:effectLst/>
            </c:spPr>
            <c:extLst>
              <c:ext xmlns:c16="http://schemas.microsoft.com/office/drawing/2014/chart" uri="{C3380CC4-5D6E-409C-BE32-E72D297353CC}">
                <c16:uniqueId val="{00000055-23D8-45C8-BF0F-FE5F5695FFB6}"/>
              </c:ext>
            </c:extLst>
          </c:dPt>
          <c:dPt>
            <c:idx val="45"/>
            <c:invertIfNegative val="0"/>
            <c:bubble3D val="0"/>
            <c:spPr>
              <a:solidFill>
                <a:srgbClr val="002850"/>
              </a:solidFill>
              <a:ln>
                <a:noFill/>
              </a:ln>
              <a:effectLst/>
            </c:spPr>
            <c:extLst>
              <c:ext xmlns:c16="http://schemas.microsoft.com/office/drawing/2014/chart" uri="{C3380CC4-5D6E-409C-BE32-E72D297353CC}">
                <c16:uniqueId val="{00000057-23D8-45C8-BF0F-FE5F5695FFB6}"/>
              </c:ext>
            </c:extLst>
          </c:dPt>
          <c:dPt>
            <c:idx val="46"/>
            <c:invertIfNegative val="0"/>
            <c:bubble3D val="0"/>
            <c:spPr>
              <a:solidFill>
                <a:srgbClr val="002850"/>
              </a:solidFill>
              <a:ln>
                <a:noFill/>
              </a:ln>
              <a:effectLst/>
            </c:spPr>
            <c:extLst>
              <c:ext xmlns:c16="http://schemas.microsoft.com/office/drawing/2014/chart" uri="{C3380CC4-5D6E-409C-BE32-E72D297353CC}">
                <c16:uniqueId val="{00000059-23D8-45C8-BF0F-FE5F5695FFB6}"/>
              </c:ext>
            </c:extLst>
          </c:dPt>
          <c:dPt>
            <c:idx val="47"/>
            <c:invertIfNegative val="0"/>
            <c:bubble3D val="0"/>
            <c:spPr>
              <a:solidFill>
                <a:srgbClr val="002850"/>
              </a:solidFill>
              <a:ln>
                <a:noFill/>
              </a:ln>
              <a:effectLst/>
            </c:spPr>
            <c:extLst>
              <c:ext xmlns:c16="http://schemas.microsoft.com/office/drawing/2014/chart" uri="{C3380CC4-5D6E-409C-BE32-E72D297353CC}">
                <c16:uniqueId val="{0000005B-23D8-45C8-BF0F-FE5F5695FFB6}"/>
              </c:ext>
            </c:extLst>
          </c:dPt>
          <c:dPt>
            <c:idx val="48"/>
            <c:invertIfNegative val="0"/>
            <c:bubble3D val="0"/>
            <c:spPr>
              <a:solidFill>
                <a:srgbClr val="002850"/>
              </a:solidFill>
              <a:ln>
                <a:noFill/>
              </a:ln>
              <a:effectLst/>
            </c:spPr>
            <c:extLst>
              <c:ext xmlns:c16="http://schemas.microsoft.com/office/drawing/2014/chart" uri="{C3380CC4-5D6E-409C-BE32-E72D297353CC}">
                <c16:uniqueId val="{0000005D-23D8-45C8-BF0F-FE5F5695FFB6}"/>
              </c:ext>
            </c:extLst>
          </c:dPt>
          <c:dPt>
            <c:idx val="49"/>
            <c:invertIfNegative val="0"/>
            <c:bubble3D val="0"/>
            <c:spPr>
              <a:solidFill>
                <a:srgbClr val="002850"/>
              </a:solidFill>
              <a:ln>
                <a:noFill/>
              </a:ln>
              <a:effectLst/>
            </c:spPr>
            <c:extLst>
              <c:ext xmlns:c16="http://schemas.microsoft.com/office/drawing/2014/chart" uri="{C3380CC4-5D6E-409C-BE32-E72D297353CC}">
                <c16:uniqueId val="{0000005F-23D8-45C8-BF0F-FE5F5695FFB6}"/>
              </c:ext>
            </c:extLst>
          </c:dPt>
          <c:dPt>
            <c:idx val="50"/>
            <c:invertIfNegative val="0"/>
            <c:bubble3D val="0"/>
            <c:spPr>
              <a:solidFill>
                <a:srgbClr val="002850"/>
              </a:solidFill>
              <a:ln>
                <a:noFill/>
              </a:ln>
              <a:effectLst/>
            </c:spPr>
            <c:extLst>
              <c:ext xmlns:c16="http://schemas.microsoft.com/office/drawing/2014/chart" uri="{C3380CC4-5D6E-409C-BE32-E72D297353CC}">
                <c16:uniqueId val="{00000061-23D8-45C8-BF0F-FE5F5695FFB6}"/>
              </c:ext>
            </c:extLst>
          </c:dPt>
          <c:dPt>
            <c:idx val="51"/>
            <c:invertIfNegative val="0"/>
            <c:bubble3D val="0"/>
            <c:spPr>
              <a:solidFill>
                <a:srgbClr val="002850"/>
              </a:solidFill>
              <a:ln>
                <a:noFill/>
              </a:ln>
              <a:effectLst/>
            </c:spPr>
            <c:extLst>
              <c:ext xmlns:c16="http://schemas.microsoft.com/office/drawing/2014/chart" uri="{C3380CC4-5D6E-409C-BE32-E72D297353CC}">
                <c16:uniqueId val="{00000063-23D8-45C8-BF0F-FE5F5695FFB6}"/>
              </c:ext>
            </c:extLst>
          </c:dPt>
          <c:dPt>
            <c:idx val="52"/>
            <c:invertIfNegative val="0"/>
            <c:bubble3D val="0"/>
            <c:spPr>
              <a:solidFill>
                <a:srgbClr val="FF6600"/>
              </a:solidFill>
              <a:ln>
                <a:noFill/>
              </a:ln>
              <a:effectLst/>
            </c:spPr>
            <c:extLst>
              <c:ext xmlns:c16="http://schemas.microsoft.com/office/drawing/2014/chart" uri="{C3380CC4-5D6E-409C-BE32-E72D297353CC}">
                <c16:uniqueId val="{00000065-23D8-45C8-BF0F-FE5F5695FFB6}"/>
              </c:ext>
            </c:extLst>
          </c:dPt>
          <c:dPt>
            <c:idx val="53"/>
            <c:invertIfNegative val="0"/>
            <c:bubble3D val="0"/>
            <c:spPr>
              <a:solidFill>
                <a:srgbClr val="002850"/>
              </a:solidFill>
              <a:ln>
                <a:noFill/>
              </a:ln>
              <a:effectLst/>
            </c:spPr>
            <c:extLst>
              <c:ext xmlns:c16="http://schemas.microsoft.com/office/drawing/2014/chart" uri="{C3380CC4-5D6E-409C-BE32-E72D297353CC}">
                <c16:uniqueId val="{00000067-23D8-45C8-BF0F-FE5F5695FFB6}"/>
              </c:ext>
            </c:extLst>
          </c:dPt>
          <c:dPt>
            <c:idx val="54"/>
            <c:invertIfNegative val="0"/>
            <c:bubble3D val="0"/>
            <c:spPr>
              <a:solidFill>
                <a:srgbClr val="002850"/>
              </a:solidFill>
              <a:ln>
                <a:noFill/>
              </a:ln>
              <a:effectLst/>
            </c:spPr>
            <c:extLst>
              <c:ext xmlns:c16="http://schemas.microsoft.com/office/drawing/2014/chart" uri="{C3380CC4-5D6E-409C-BE32-E72D297353CC}">
                <c16:uniqueId val="{00000069-23D8-45C8-BF0F-FE5F5695FFB6}"/>
              </c:ext>
            </c:extLst>
          </c:dPt>
          <c:dPt>
            <c:idx val="55"/>
            <c:invertIfNegative val="0"/>
            <c:bubble3D val="0"/>
            <c:spPr>
              <a:solidFill>
                <a:srgbClr val="002850"/>
              </a:solidFill>
              <a:ln>
                <a:noFill/>
              </a:ln>
              <a:effectLst/>
            </c:spPr>
            <c:extLst>
              <c:ext xmlns:c16="http://schemas.microsoft.com/office/drawing/2014/chart" uri="{C3380CC4-5D6E-409C-BE32-E72D297353CC}">
                <c16:uniqueId val="{0000006B-23D8-45C8-BF0F-FE5F5695FFB6}"/>
              </c:ext>
            </c:extLst>
          </c:dPt>
          <c:dPt>
            <c:idx val="56"/>
            <c:invertIfNegative val="0"/>
            <c:bubble3D val="0"/>
            <c:spPr>
              <a:solidFill>
                <a:srgbClr val="002850"/>
              </a:solidFill>
              <a:ln>
                <a:noFill/>
              </a:ln>
              <a:effectLst/>
            </c:spPr>
            <c:extLst>
              <c:ext xmlns:c16="http://schemas.microsoft.com/office/drawing/2014/chart" uri="{C3380CC4-5D6E-409C-BE32-E72D297353CC}">
                <c16:uniqueId val="{0000006D-23D8-45C8-BF0F-FE5F5695FFB6}"/>
              </c:ext>
            </c:extLst>
          </c:dPt>
          <c:dPt>
            <c:idx val="57"/>
            <c:invertIfNegative val="0"/>
            <c:bubble3D val="0"/>
            <c:spPr>
              <a:solidFill>
                <a:srgbClr val="002850"/>
              </a:solidFill>
              <a:ln>
                <a:noFill/>
              </a:ln>
              <a:effectLst/>
            </c:spPr>
            <c:extLst>
              <c:ext xmlns:c16="http://schemas.microsoft.com/office/drawing/2014/chart" uri="{C3380CC4-5D6E-409C-BE32-E72D297353CC}">
                <c16:uniqueId val="{0000006F-23D8-45C8-BF0F-FE5F5695FFB6}"/>
              </c:ext>
            </c:extLst>
          </c:dPt>
          <c:dPt>
            <c:idx val="58"/>
            <c:invertIfNegative val="0"/>
            <c:bubble3D val="0"/>
            <c:spPr>
              <a:solidFill>
                <a:srgbClr val="002850"/>
              </a:solidFill>
              <a:ln>
                <a:noFill/>
              </a:ln>
              <a:effectLst/>
            </c:spPr>
            <c:extLst>
              <c:ext xmlns:c16="http://schemas.microsoft.com/office/drawing/2014/chart" uri="{C3380CC4-5D6E-409C-BE32-E72D297353CC}">
                <c16:uniqueId val="{00000071-23D8-45C8-BF0F-FE5F5695FFB6}"/>
              </c:ext>
            </c:extLst>
          </c:dPt>
          <c:dPt>
            <c:idx val="59"/>
            <c:invertIfNegative val="0"/>
            <c:bubble3D val="0"/>
            <c:spPr>
              <a:solidFill>
                <a:srgbClr val="002850"/>
              </a:solidFill>
              <a:ln>
                <a:noFill/>
              </a:ln>
              <a:effectLst/>
            </c:spPr>
            <c:extLst>
              <c:ext xmlns:c16="http://schemas.microsoft.com/office/drawing/2014/chart" uri="{C3380CC4-5D6E-409C-BE32-E72D297353CC}">
                <c16:uniqueId val="{00000073-23D8-45C8-BF0F-FE5F5695FFB6}"/>
              </c:ext>
            </c:extLst>
          </c:dPt>
          <c:cat>
            <c:numRef>
              <c:f>Sheet1!$A$2:$A$61</c:f>
              <c:numCache>
                <c:formatCode>General</c:formatCode>
                <c:ptCount val="60"/>
              </c:numCache>
            </c:numRef>
          </c:cat>
          <c:val>
            <c:numRef>
              <c:f>Sheet1!$B$2:$B$61</c:f>
              <c:numCache>
                <c:formatCode>General</c:formatCode>
                <c:ptCount val="60"/>
                <c:pt idx="0">
                  <c:v>26</c:v>
                </c:pt>
                <c:pt idx="1">
                  <c:v>8</c:v>
                </c:pt>
                <c:pt idx="2">
                  <c:v>5</c:v>
                </c:pt>
                <c:pt idx="3">
                  <c:v>0</c:v>
                </c:pt>
                <c:pt idx="4">
                  <c:v>0</c:v>
                </c:pt>
                <c:pt idx="5">
                  <c:v>-1</c:v>
                </c:pt>
                <c:pt idx="6">
                  <c:v>-1</c:v>
                </c:pt>
                <c:pt idx="7">
                  <c:v>-2</c:v>
                </c:pt>
                <c:pt idx="8">
                  <c:v>-2</c:v>
                </c:pt>
                <c:pt idx="9">
                  <c:v>-5</c:v>
                </c:pt>
                <c:pt idx="10">
                  <c:v>-5</c:v>
                </c:pt>
                <c:pt idx="11">
                  <c:v>-8</c:v>
                </c:pt>
                <c:pt idx="12">
                  <c:v>-14</c:v>
                </c:pt>
                <c:pt idx="13">
                  <c:v>-15</c:v>
                </c:pt>
                <c:pt idx="14">
                  <c:v>-15</c:v>
                </c:pt>
                <c:pt idx="15">
                  <c:v>-16</c:v>
                </c:pt>
                <c:pt idx="16">
                  <c:v>-16</c:v>
                </c:pt>
                <c:pt idx="17">
                  <c:v>-19</c:v>
                </c:pt>
                <c:pt idx="18">
                  <c:v>-22</c:v>
                </c:pt>
                <c:pt idx="19">
                  <c:v>-25</c:v>
                </c:pt>
                <c:pt idx="20">
                  <c:v>-25</c:v>
                </c:pt>
                <c:pt idx="21">
                  <c:v>-26</c:v>
                </c:pt>
                <c:pt idx="22">
                  <c:v>-27</c:v>
                </c:pt>
                <c:pt idx="23">
                  <c:v>-27</c:v>
                </c:pt>
                <c:pt idx="24">
                  <c:v>-28</c:v>
                </c:pt>
                <c:pt idx="25">
                  <c:v>-29</c:v>
                </c:pt>
                <c:pt idx="26">
                  <c:v>-29</c:v>
                </c:pt>
                <c:pt idx="27">
                  <c:v>-31</c:v>
                </c:pt>
                <c:pt idx="28">
                  <c:v>-32</c:v>
                </c:pt>
                <c:pt idx="29">
                  <c:v>-33</c:v>
                </c:pt>
                <c:pt idx="30">
                  <c:v>-35</c:v>
                </c:pt>
                <c:pt idx="31">
                  <c:v>-35</c:v>
                </c:pt>
                <c:pt idx="32">
                  <c:v>-36</c:v>
                </c:pt>
                <c:pt idx="33">
                  <c:v>-37</c:v>
                </c:pt>
                <c:pt idx="34">
                  <c:v>-38</c:v>
                </c:pt>
                <c:pt idx="35">
                  <c:v>-39</c:v>
                </c:pt>
                <c:pt idx="36">
                  <c:v>-41</c:v>
                </c:pt>
                <c:pt idx="37">
                  <c:v>-41</c:v>
                </c:pt>
                <c:pt idx="38">
                  <c:v>-41</c:v>
                </c:pt>
                <c:pt idx="39">
                  <c:v>-43</c:v>
                </c:pt>
                <c:pt idx="40">
                  <c:v>-47</c:v>
                </c:pt>
                <c:pt idx="41">
                  <c:v>-47</c:v>
                </c:pt>
                <c:pt idx="42">
                  <c:v>-47</c:v>
                </c:pt>
                <c:pt idx="43">
                  <c:v>-51</c:v>
                </c:pt>
                <c:pt idx="44">
                  <c:v>-51</c:v>
                </c:pt>
                <c:pt idx="45">
                  <c:v>-51</c:v>
                </c:pt>
                <c:pt idx="46">
                  <c:v>-52</c:v>
                </c:pt>
                <c:pt idx="47">
                  <c:v>-56</c:v>
                </c:pt>
                <c:pt idx="48">
                  <c:v>-57</c:v>
                </c:pt>
                <c:pt idx="49">
                  <c:v>-59</c:v>
                </c:pt>
                <c:pt idx="50">
                  <c:v>-59</c:v>
                </c:pt>
                <c:pt idx="51">
                  <c:v>-60</c:v>
                </c:pt>
                <c:pt idx="52">
                  <c:v>-61</c:v>
                </c:pt>
                <c:pt idx="53">
                  <c:v>-64</c:v>
                </c:pt>
                <c:pt idx="54">
                  <c:v>-67</c:v>
                </c:pt>
                <c:pt idx="55">
                  <c:v>-69</c:v>
                </c:pt>
                <c:pt idx="56">
                  <c:v>-71</c:v>
                </c:pt>
                <c:pt idx="57">
                  <c:v>-78</c:v>
                </c:pt>
                <c:pt idx="58">
                  <c:v>-100</c:v>
                </c:pt>
                <c:pt idx="59">
                  <c:v>-100</c:v>
                </c:pt>
              </c:numCache>
            </c:numRef>
          </c:val>
          <c:extLst>
            <c:ext xmlns:c16="http://schemas.microsoft.com/office/drawing/2014/chart" uri="{C3380CC4-5D6E-409C-BE32-E72D297353CC}">
              <c16:uniqueId val="{00000074-23D8-45C8-BF0F-FE5F5695FFB6}"/>
            </c:ext>
          </c:extLst>
        </c:ser>
        <c:dLbls>
          <c:showLegendKey val="0"/>
          <c:showVal val="0"/>
          <c:showCatName val="0"/>
          <c:showSerName val="0"/>
          <c:showPercent val="0"/>
          <c:showBubbleSize val="0"/>
        </c:dLbls>
        <c:gapWidth val="25"/>
        <c:overlap val="-27"/>
        <c:axId val="210345984"/>
        <c:axId val="210347520"/>
      </c:barChart>
      <c:catAx>
        <c:axId val="21034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0347520"/>
        <c:crosses val="autoZero"/>
        <c:auto val="1"/>
        <c:lblAlgn val="ctr"/>
        <c:lblOffset val="100"/>
        <c:noMultiLvlLbl val="0"/>
      </c:catAx>
      <c:valAx>
        <c:axId val="210347520"/>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103459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9018501800136"/>
          <c:y val="6.6774669994791022E-2"/>
          <c:w val="0.84080981498199869"/>
          <c:h val="0.90647134471706481"/>
        </c:manualLayout>
      </c:layout>
      <c:barChart>
        <c:barDir val="col"/>
        <c:grouping val="clustered"/>
        <c:varyColors val="0"/>
        <c:ser>
          <c:idx val="0"/>
          <c:order val="0"/>
          <c:tx>
            <c:strRef>
              <c:f>Sheet1!$B$1</c:f>
              <c:strCache>
                <c:ptCount val="1"/>
                <c:pt idx="0">
                  <c:v>Series 1</c:v>
                </c:pt>
              </c:strCache>
            </c:strRef>
          </c:tx>
          <c:spPr>
            <a:solidFill>
              <a:srgbClr val="00285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1DF-4469-8E6C-EA6C90300246}"/>
              </c:ext>
            </c:extLst>
          </c:dPt>
          <c:dPt>
            <c:idx val="1"/>
            <c:invertIfNegative val="0"/>
            <c:bubble3D val="0"/>
            <c:spPr>
              <a:solidFill>
                <a:srgbClr val="FFC000"/>
              </a:solidFill>
              <a:ln>
                <a:noFill/>
              </a:ln>
              <a:effectLst/>
            </c:spPr>
            <c:extLst>
              <c:ext xmlns:c16="http://schemas.microsoft.com/office/drawing/2014/chart" uri="{C3380CC4-5D6E-409C-BE32-E72D297353CC}">
                <c16:uniqueId val="{00000003-81DF-4469-8E6C-EA6C90300246}"/>
              </c:ext>
            </c:extLst>
          </c:dPt>
          <c:dPt>
            <c:idx val="2"/>
            <c:invertIfNegative val="0"/>
            <c:bubble3D val="0"/>
            <c:spPr>
              <a:solidFill>
                <a:srgbClr val="FFC000"/>
              </a:solidFill>
              <a:ln>
                <a:noFill/>
              </a:ln>
              <a:effectLst/>
            </c:spPr>
            <c:extLst>
              <c:ext xmlns:c16="http://schemas.microsoft.com/office/drawing/2014/chart" uri="{C3380CC4-5D6E-409C-BE32-E72D297353CC}">
                <c16:uniqueId val="{00000005-81DF-4469-8E6C-EA6C90300246}"/>
              </c:ext>
            </c:extLst>
          </c:dPt>
          <c:dPt>
            <c:idx val="3"/>
            <c:invertIfNegative val="0"/>
            <c:bubble3D val="0"/>
            <c:spPr>
              <a:solidFill>
                <a:srgbClr val="FFC000"/>
              </a:solidFill>
              <a:ln>
                <a:noFill/>
              </a:ln>
              <a:effectLst/>
            </c:spPr>
            <c:extLst>
              <c:ext xmlns:c16="http://schemas.microsoft.com/office/drawing/2014/chart" uri="{C3380CC4-5D6E-409C-BE32-E72D297353CC}">
                <c16:uniqueId val="{00000007-81DF-4469-8E6C-EA6C90300246}"/>
              </c:ext>
            </c:extLst>
          </c:dPt>
          <c:dPt>
            <c:idx val="4"/>
            <c:invertIfNegative val="0"/>
            <c:bubble3D val="0"/>
            <c:spPr>
              <a:solidFill>
                <a:srgbClr val="FFC000"/>
              </a:solidFill>
              <a:ln>
                <a:noFill/>
              </a:ln>
              <a:effectLst/>
            </c:spPr>
            <c:extLst>
              <c:ext xmlns:c16="http://schemas.microsoft.com/office/drawing/2014/chart" uri="{C3380CC4-5D6E-409C-BE32-E72D297353CC}">
                <c16:uniqueId val="{00000009-81DF-4469-8E6C-EA6C90300246}"/>
              </c:ext>
            </c:extLst>
          </c:dPt>
          <c:dPt>
            <c:idx val="5"/>
            <c:invertIfNegative val="0"/>
            <c:bubble3D val="0"/>
            <c:spPr>
              <a:solidFill>
                <a:srgbClr val="FFC000"/>
              </a:solidFill>
              <a:ln>
                <a:noFill/>
              </a:ln>
              <a:effectLst/>
            </c:spPr>
            <c:extLst>
              <c:ext xmlns:c16="http://schemas.microsoft.com/office/drawing/2014/chart" uri="{C3380CC4-5D6E-409C-BE32-E72D297353CC}">
                <c16:uniqueId val="{0000000B-81DF-4469-8E6C-EA6C90300246}"/>
              </c:ext>
            </c:extLst>
          </c:dPt>
          <c:dPt>
            <c:idx val="6"/>
            <c:invertIfNegative val="0"/>
            <c:bubble3D val="0"/>
            <c:spPr>
              <a:solidFill>
                <a:srgbClr val="002850"/>
              </a:solidFill>
              <a:ln>
                <a:noFill/>
              </a:ln>
              <a:effectLst/>
            </c:spPr>
            <c:extLst>
              <c:ext xmlns:c16="http://schemas.microsoft.com/office/drawing/2014/chart" uri="{C3380CC4-5D6E-409C-BE32-E72D297353CC}">
                <c16:uniqueId val="{0000000D-81DF-4469-8E6C-EA6C90300246}"/>
              </c:ext>
            </c:extLst>
          </c:dPt>
          <c:dPt>
            <c:idx val="7"/>
            <c:invertIfNegative val="0"/>
            <c:bubble3D val="0"/>
            <c:spPr>
              <a:solidFill>
                <a:srgbClr val="FFC000"/>
              </a:solidFill>
              <a:ln>
                <a:noFill/>
              </a:ln>
              <a:effectLst/>
            </c:spPr>
            <c:extLst>
              <c:ext xmlns:c16="http://schemas.microsoft.com/office/drawing/2014/chart" uri="{C3380CC4-5D6E-409C-BE32-E72D297353CC}">
                <c16:uniqueId val="{0000000F-81DF-4469-8E6C-EA6C90300246}"/>
              </c:ext>
            </c:extLst>
          </c:dPt>
          <c:dPt>
            <c:idx val="8"/>
            <c:invertIfNegative val="0"/>
            <c:bubble3D val="0"/>
            <c:spPr>
              <a:solidFill>
                <a:srgbClr val="002850"/>
              </a:solidFill>
              <a:ln>
                <a:noFill/>
              </a:ln>
              <a:effectLst/>
            </c:spPr>
            <c:extLst>
              <c:ext xmlns:c16="http://schemas.microsoft.com/office/drawing/2014/chart" uri="{C3380CC4-5D6E-409C-BE32-E72D297353CC}">
                <c16:uniqueId val="{00000011-81DF-4469-8E6C-EA6C90300246}"/>
              </c:ext>
            </c:extLst>
          </c:dPt>
          <c:dPt>
            <c:idx val="9"/>
            <c:invertIfNegative val="0"/>
            <c:bubble3D val="0"/>
            <c:spPr>
              <a:solidFill>
                <a:srgbClr val="002850"/>
              </a:solidFill>
              <a:ln>
                <a:noFill/>
              </a:ln>
              <a:effectLst/>
            </c:spPr>
            <c:extLst>
              <c:ext xmlns:c16="http://schemas.microsoft.com/office/drawing/2014/chart" uri="{C3380CC4-5D6E-409C-BE32-E72D297353CC}">
                <c16:uniqueId val="{00000013-81DF-4469-8E6C-EA6C90300246}"/>
              </c:ext>
            </c:extLst>
          </c:dPt>
          <c:dPt>
            <c:idx val="10"/>
            <c:invertIfNegative val="0"/>
            <c:bubble3D val="0"/>
            <c:spPr>
              <a:solidFill>
                <a:srgbClr val="002850"/>
              </a:solidFill>
              <a:ln>
                <a:noFill/>
              </a:ln>
              <a:effectLst/>
            </c:spPr>
            <c:extLst>
              <c:ext xmlns:c16="http://schemas.microsoft.com/office/drawing/2014/chart" uri="{C3380CC4-5D6E-409C-BE32-E72D297353CC}">
                <c16:uniqueId val="{00000015-81DF-4469-8E6C-EA6C90300246}"/>
              </c:ext>
            </c:extLst>
          </c:dPt>
          <c:dPt>
            <c:idx val="11"/>
            <c:invertIfNegative val="0"/>
            <c:bubble3D val="0"/>
            <c:spPr>
              <a:solidFill>
                <a:srgbClr val="002850"/>
              </a:solidFill>
              <a:ln>
                <a:noFill/>
              </a:ln>
              <a:effectLst/>
            </c:spPr>
            <c:extLst>
              <c:ext xmlns:c16="http://schemas.microsoft.com/office/drawing/2014/chart" uri="{C3380CC4-5D6E-409C-BE32-E72D297353CC}">
                <c16:uniqueId val="{00000017-81DF-4469-8E6C-EA6C90300246}"/>
              </c:ext>
            </c:extLst>
          </c:dPt>
          <c:dPt>
            <c:idx val="12"/>
            <c:invertIfNegative val="0"/>
            <c:bubble3D val="0"/>
            <c:spPr>
              <a:solidFill>
                <a:srgbClr val="002850"/>
              </a:solidFill>
              <a:ln>
                <a:noFill/>
              </a:ln>
              <a:effectLst/>
            </c:spPr>
            <c:extLst>
              <c:ext xmlns:c16="http://schemas.microsoft.com/office/drawing/2014/chart" uri="{C3380CC4-5D6E-409C-BE32-E72D297353CC}">
                <c16:uniqueId val="{00000019-81DF-4469-8E6C-EA6C90300246}"/>
              </c:ext>
            </c:extLst>
          </c:dPt>
          <c:dPt>
            <c:idx val="13"/>
            <c:invertIfNegative val="0"/>
            <c:bubble3D val="0"/>
            <c:spPr>
              <a:solidFill>
                <a:srgbClr val="002850"/>
              </a:solidFill>
              <a:ln>
                <a:noFill/>
              </a:ln>
              <a:effectLst/>
            </c:spPr>
            <c:extLst>
              <c:ext xmlns:c16="http://schemas.microsoft.com/office/drawing/2014/chart" uri="{C3380CC4-5D6E-409C-BE32-E72D297353CC}">
                <c16:uniqueId val="{0000001B-81DF-4469-8E6C-EA6C90300246}"/>
              </c:ext>
            </c:extLst>
          </c:dPt>
          <c:dPt>
            <c:idx val="14"/>
            <c:invertIfNegative val="0"/>
            <c:bubble3D val="0"/>
            <c:spPr>
              <a:solidFill>
                <a:srgbClr val="002850"/>
              </a:solidFill>
              <a:ln>
                <a:noFill/>
              </a:ln>
              <a:effectLst/>
            </c:spPr>
            <c:extLst>
              <c:ext xmlns:c16="http://schemas.microsoft.com/office/drawing/2014/chart" uri="{C3380CC4-5D6E-409C-BE32-E72D297353CC}">
                <c16:uniqueId val="{0000001D-81DF-4469-8E6C-EA6C90300246}"/>
              </c:ext>
            </c:extLst>
          </c:dPt>
          <c:dPt>
            <c:idx val="15"/>
            <c:invertIfNegative val="0"/>
            <c:bubble3D val="0"/>
            <c:spPr>
              <a:solidFill>
                <a:srgbClr val="002850"/>
              </a:solidFill>
              <a:ln>
                <a:noFill/>
              </a:ln>
              <a:effectLst/>
            </c:spPr>
            <c:extLst>
              <c:ext xmlns:c16="http://schemas.microsoft.com/office/drawing/2014/chart" uri="{C3380CC4-5D6E-409C-BE32-E72D297353CC}">
                <c16:uniqueId val="{0000001F-81DF-4469-8E6C-EA6C90300246}"/>
              </c:ext>
            </c:extLst>
          </c:dPt>
          <c:dPt>
            <c:idx val="16"/>
            <c:invertIfNegative val="0"/>
            <c:bubble3D val="0"/>
            <c:spPr>
              <a:solidFill>
                <a:srgbClr val="002850"/>
              </a:solidFill>
              <a:ln>
                <a:noFill/>
              </a:ln>
              <a:effectLst/>
            </c:spPr>
            <c:extLst>
              <c:ext xmlns:c16="http://schemas.microsoft.com/office/drawing/2014/chart" uri="{C3380CC4-5D6E-409C-BE32-E72D297353CC}">
                <c16:uniqueId val="{00000021-81DF-4469-8E6C-EA6C90300246}"/>
              </c:ext>
            </c:extLst>
          </c:dPt>
          <c:dPt>
            <c:idx val="17"/>
            <c:invertIfNegative val="0"/>
            <c:bubble3D val="0"/>
            <c:spPr>
              <a:solidFill>
                <a:srgbClr val="002850"/>
              </a:solidFill>
              <a:ln>
                <a:noFill/>
              </a:ln>
              <a:effectLst/>
            </c:spPr>
            <c:extLst>
              <c:ext xmlns:c16="http://schemas.microsoft.com/office/drawing/2014/chart" uri="{C3380CC4-5D6E-409C-BE32-E72D297353CC}">
                <c16:uniqueId val="{00000023-81DF-4469-8E6C-EA6C90300246}"/>
              </c:ext>
            </c:extLst>
          </c:dPt>
          <c:dPt>
            <c:idx val="18"/>
            <c:invertIfNegative val="0"/>
            <c:bubble3D val="0"/>
            <c:spPr>
              <a:solidFill>
                <a:srgbClr val="002850"/>
              </a:solidFill>
              <a:ln>
                <a:noFill/>
              </a:ln>
              <a:effectLst/>
            </c:spPr>
            <c:extLst>
              <c:ext xmlns:c16="http://schemas.microsoft.com/office/drawing/2014/chart" uri="{C3380CC4-5D6E-409C-BE32-E72D297353CC}">
                <c16:uniqueId val="{00000025-81DF-4469-8E6C-EA6C90300246}"/>
              </c:ext>
            </c:extLst>
          </c:dPt>
          <c:dPt>
            <c:idx val="19"/>
            <c:invertIfNegative val="0"/>
            <c:bubble3D val="0"/>
            <c:spPr>
              <a:solidFill>
                <a:srgbClr val="002850"/>
              </a:solidFill>
              <a:ln>
                <a:noFill/>
              </a:ln>
              <a:effectLst/>
            </c:spPr>
            <c:extLst>
              <c:ext xmlns:c16="http://schemas.microsoft.com/office/drawing/2014/chart" uri="{C3380CC4-5D6E-409C-BE32-E72D297353CC}">
                <c16:uniqueId val="{00000027-81DF-4469-8E6C-EA6C90300246}"/>
              </c:ext>
            </c:extLst>
          </c:dPt>
          <c:dPt>
            <c:idx val="20"/>
            <c:invertIfNegative val="0"/>
            <c:bubble3D val="0"/>
            <c:spPr>
              <a:solidFill>
                <a:srgbClr val="002850"/>
              </a:solidFill>
              <a:ln>
                <a:noFill/>
              </a:ln>
              <a:effectLst/>
            </c:spPr>
            <c:extLst>
              <c:ext xmlns:c16="http://schemas.microsoft.com/office/drawing/2014/chart" uri="{C3380CC4-5D6E-409C-BE32-E72D297353CC}">
                <c16:uniqueId val="{00000029-81DF-4469-8E6C-EA6C90300246}"/>
              </c:ext>
            </c:extLst>
          </c:dPt>
          <c:dPt>
            <c:idx val="21"/>
            <c:invertIfNegative val="0"/>
            <c:bubble3D val="0"/>
            <c:spPr>
              <a:solidFill>
                <a:srgbClr val="002850"/>
              </a:solidFill>
              <a:ln>
                <a:noFill/>
              </a:ln>
              <a:effectLst/>
            </c:spPr>
            <c:extLst>
              <c:ext xmlns:c16="http://schemas.microsoft.com/office/drawing/2014/chart" uri="{C3380CC4-5D6E-409C-BE32-E72D297353CC}">
                <c16:uniqueId val="{0000002B-81DF-4469-8E6C-EA6C90300246}"/>
              </c:ext>
            </c:extLst>
          </c:dPt>
          <c:dPt>
            <c:idx val="22"/>
            <c:invertIfNegative val="0"/>
            <c:bubble3D val="0"/>
            <c:spPr>
              <a:solidFill>
                <a:srgbClr val="002850"/>
              </a:solidFill>
              <a:ln>
                <a:noFill/>
              </a:ln>
              <a:effectLst/>
            </c:spPr>
            <c:extLst>
              <c:ext xmlns:c16="http://schemas.microsoft.com/office/drawing/2014/chart" uri="{C3380CC4-5D6E-409C-BE32-E72D297353CC}">
                <c16:uniqueId val="{0000002D-81DF-4469-8E6C-EA6C90300246}"/>
              </c:ext>
            </c:extLst>
          </c:dPt>
          <c:dPt>
            <c:idx val="23"/>
            <c:invertIfNegative val="0"/>
            <c:bubble3D val="0"/>
            <c:spPr>
              <a:solidFill>
                <a:srgbClr val="002850"/>
              </a:solidFill>
              <a:ln>
                <a:noFill/>
              </a:ln>
              <a:effectLst/>
            </c:spPr>
            <c:extLst>
              <c:ext xmlns:c16="http://schemas.microsoft.com/office/drawing/2014/chart" uri="{C3380CC4-5D6E-409C-BE32-E72D297353CC}">
                <c16:uniqueId val="{0000002F-81DF-4469-8E6C-EA6C90300246}"/>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31-81DF-4469-8E6C-EA6C90300246}"/>
              </c:ext>
            </c:extLst>
          </c:dPt>
          <c:dPt>
            <c:idx val="25"/>
            <c:invertIfNegative val="0"/>
            <c:bubble3D val="0"/>
            <c:spPr>
              <a:solidFill>
                <a:srgbClr val="002850"/>
              </a:solidFill>
              <a:ln>
                <a:noFill/>
              </a:ln>
              <a:effectLst/>
            </c:spPr>
            <c:extLst>
              <c:ext xmlns:c16="http://schemas.microsoft.com/office/drawing/2014/chart" uri="{C3380CC4-5D6E-409C-BE32-E72D297353CC}">
                <c16:uniqueId val="{00000033-81DF-4469-8E6C-EA6C90300246}"/>
              </c:ext>
            </c:extLst>
          </c:dPt>
          <c:dPt>
            <c:idx val="26"/>
            <c:invertIfNegative val="0"/>
            <c:bubble3D val="0"/>
            <c:spPr>
              <a:solidFill>
                <a:srgbClr val="002850"/>
              </a:solidFill>
              <a:ln>
                <a:noFill/>
              </a:ln>
              <a:effectLst/>
            </c:spPr>
            <c:extLst>
              <c:ext xmlns:c16="http://schemas.microsoft.com/office/drawing/2014/chart" uri="{C3380CC4-5D6E-409C-BE32-E72D297353CC}">
                <c16:uniqueId val="{00000035-81DF-4469-8E6C-EA6C90300246}"/>
              </c:ext>
            </c:extLst>
          </c:dPt>
          <c:cat>
            <c:numRef>
              <c:f>Sheet1!$A$2:$A$28</c:f>
              <c:numCache>
                <c:formatCode>General</c:formatCode>
                <c:ptCount val="27"/>
              </c:numCache>
            </c:numRef>
          </c:cat>
          <c:val>
            <c:numRef>
              <c:f>Sheet1!$B$2:$B$28</c:f>
              <c:numCache>
                <c:formatCode>General</c:formatCode>
                <c:ptCount val="27"/>
                <c:pt idx="0">
                  <c:v>-8</c:v>
                </c:pt>
                <c:pt idx="1">
                  <c:v>-9</c:v>
                </c:pt>
                <c:pt idx="2">
                  <c:v>-17</c:v>
                </c:pt>
                <c:pt idx="3">
                  <c:v>-22</c:v>
                </c:pt>
                <c:pt idx="4">
                  <c:v>-23</c:v>
                </c:pt>
                <c:pt idx="5">
                  <c:v>-24</c:v>
                </c:pt>
                <c:pt idx="6">
                  <c:v>-30</c:v>
                </c:pt>
                <c:pt idx="7">
                  <c:v>-30</c:v>
                </c:pt>
                <c:pt idx="8">
                  <c:v>-35</c:v>
                </c:pt>
                <c:pt idx="9">
                  <c:v>-40</c:v>
                </c:pt>
                <c:pt idx="10">
                  <c:v>-42</c:v>
                </c:pt>
                <c:pt idx="11">
                  <c:v>-42</c:v>
                </c:pt>
                <c:pt idx="12">
                  <c:v>-42</c:v>
                </c:pt>
                <c:pt idx="13">
                  <c:v>-46</c:v>
                </c:pt>
                <c:pt idx="14">
                  <c:v>-48</c:v>
                </c:pt>
                <c:pt idx="15">
                  <c:v>-50</c:v>
                </c:pt>
                <c:pt idx="16">
                  <c:v>-55</c:v>
                </c:pt>
                <c:pt idx="17">
                  <c:v>-62</c:v>
                </c:pt>
                <c:pt idx="18">
                  <c:v>-70</c:v>
                </c:pt>
                <c:pt idx="19">
                  <c:v>-70</c:v>
                </c:pt>
                <c:pt idx="20">
                  <c:v>-75</c:v>
                </c:pt>
                <c:pt idx="21">
                  <c:v>-76</c:v>
                </c:pt>
                <c:pt idx="22">
                  <c:v>-76</c:v>
                </c:pt>
                <c:pt idx="23">
                  <c:v>-76</c:v>
                </c:pt>
                <c:pt idx="24">
                  <c:v>-88</c:v>
                </c:pt>
                <c:pt idx="25">
                  <c:v>-99</c:v>
                </c:pt>
              </c:numCache>
            </c:numRef>
          </c:val>
          <c:extLst>
            <c:ext xmlns:c16="http://schemas.microsoft.com/office/drawing/2014/chart" uri="{C3380CC4-5D6E-409C-BE32-E72D297353CC}">
              <c16:uniqueId val="{00000036-81DF-4469-8E6C-EA6C90300246}"/>
            </c:ext>
          </c:extLst>
        </c:ser>
        <c:dLbls>
          <c:showLegendKey val="0"/>
          <c:showVal val="0"/>
          <c:showCatName val="0"/>
          <c:showSerName val="0"/>
          <c:showPercent val="0"/>
          <c:showBubbleSize val="0"/>
        </c:dLbls>
        <c:gapWidth val="25"/>
        <c:overlap val="-27"/>
        <c:axId val="210471936"/>
        <c:axId val="210473728"/>
      </c:barChart>
      <c:catAx>
        <c:axId val="21047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0473728"/>
        <c:crosses val="autoZero"/>
        <c:auto val="1"/>
        <c:lblAlgn val="ctr"/>
        <c:lblOffset val="100"/>
        <c:noMultiLvlLbl val="0"/>
      </c:catAx>
      <c:valAx>
        <c:axId val="210473728"/>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104719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33666265765024E-2"/>
          <c:y val="0.17603567913385823"/>
          <c:w val="0.92822555774278215"/>
          <c:h val="0.7642974901574802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8305-4B37-955C-910BA1C2CD02}"/>
              </c:ext>
            </c:extLst>
          </c:dPt>
          <c:dPt>
            <c:idx val="1"/>
            <c:invertIfNegative val="0"/>
            <c:bubble3D val="0"/>
            <c:extLst>
              <c:ext xmlns:c16="http://schemas.microsoft.com/office/drawing/2014/chart" uri="{C3380CC4-5D6E-409C-BE32-E72D297353CC}">
                <c16:uniqueId val="{00000035-8305-4B37-955C-910BA1C2CD02}"/>
              </c:ext>
            </c:extLst>
          </c:dPt>
          <c:dPt>
            <c:idx val="2"/>
            <c:invertIfNegative val="0"/>
            <c:bubble3D val="0"/>
            <c:extLst>
              <c:ext xmlns:c16="http://schemas.microsoft.com/office/drawing/2014/chart" uri="{C3380CC4-5D6E-409C-BE32-E72D297353CC}">
                <c16:uniqueId val="{00000036-8305-4B37-955C-910BA1C2CD02}"/>
              </c:ext>
            </c:extLst>
          </c:dPt>
          <c:dPt>
            <c:idx val="3"/>
            <c:invertIfNegative val="0"/>
            <c:bubble3D val="0"/>
            <c:extLst>
              <c:ext xmlns:c16="http://schemas.microsoft.com/office/drawing/2014/chart" uri="{C3380CC4-5D6E-409C-BE32-E72D297353CC}">
                <c16:uniqueId val="{00000037-8305-4B37-955C-910BA1C2CD02}"/>
              </c:ext>
            </c:extLst>
          </c:dPt>
          <c:dPt>
            <c:idx val="5"/>
            <c:invertIfNegative val="0"/>
            <c:bubble3D val="0"/>
            <c:extLst>
              <c:ext xmlns:c16="http://schemas.microsoft.com/office/drawing/2014/chart" uri="{C3380CC4-5D6E-409C-BE32-E72D297353CC}">
                <c16:uniqueId val="{00000038-8305-4B37-955C-910BA1C2CD02}"/>
              </c:ext>
            </c:extLst>
          </c:dPt>
          <c:dPt>
            <c:idx val="6"/>
            <c:invertIfNegative val="0"/>
            <c:bubble3D val="0"/>
            <c:extLst>
              <c:ext xmlns:c16="http://schemas.microsoft.com/office/drawing/2014/chart" uri="{C3380CC4-5D6E-409C-BE32-E72D297353CC}">
                <c16:uniqueId val="{00000039-8305-4B37-955C-910BA1C2CD02}"/>
              </c:ext>
            </c:extLst>
          </c:dPt>
          <c:dPt>
            <c:idx val="7"/>
            <c:invertIfNegative val="0"/>
            <c:bubble3D val="0"/>
            <c:extLst>
              <c:ext xmlns:c16="http://schemas.microsoft.com/office/drawing/2014/chart" uri="{C3380CC4-5D6E-409C-BE32-E72D297353CC}">
                <c16:uniqueId val="{0000003A-8305-4B37-955C-910BA1C2CD02}"/>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3-8305-4B37-955C-910BA1C2CD0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5-8305-4B37-955C-910BA1C2CD02}"/>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7-8305-4B37-955C-910BA1C2CD02}"/>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8305-4B37-955C-910BA1C2CD02}"/>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B-8305-4B37-955C-910BA1C2CD02}"/>
              </c:ext>
            </c:extLst>
          </c:dPt>
          <c:dPt>
            <c:idx val="16"/>
            <c:invertIfNegative val="0"/>
            <c:bubble3D val="0"/>
            <c:spPr>
              <a:solidFill>
                <a:schemeClr val="bg1"/>
              </a:solidFill>
              <a:ln>
                <a:noFill/>
              </a:ln>
              <a:effectLst/>
            </c:spPr>
            <c:extLst>
              <c:ext xmlns:c16="http://schemas.microsoft.com/office/drawing/2014/chart" uri="{C3380CC4-5D6E-409C-BE32-E72D297353CC}">
                <c16:uniqueId val="{0000000D-8305-4B37-955C-910BA1C2CD02}"/>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F-8305-4B37-955C-910BA1C2CD02}"/>
              </c:ext>
            </c:extLst>
          </c:dPt>
          <c:dPt>
            <c:idx val="18"/>
            <c:invertIfNegative val="0"/>
            <c:bubble3D val="0"/>
            <c:spPr>
              <a:solidFill>
                <a:schemeClr val="bg1"/>
              </a:solidFill>
              <a:ln>
                <a:noFill/>
              </a:ln>
              <a:effectLst/>
            </c:spPr>
            <c:extLst>
              <c:ext xmlns:c16="http://schemas.microsoft.com/office/drawing/2014/chart" uri="{C3380CC4-5D6E-409C-BE32-E72D297353CC}">
                <c16:uniqueId val="{00000011-8305-4B37-955C-910BA1C2CD02}"/>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13-8305-4B37-955C-910BA1C2CD02}"/>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5-8305-4B37-955C-910BA1C2CD02}"/>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17-8305-4B37-955C-910BA1C2CD02}"/>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19-8305-4B37-955C-910BA1C2CD02}"/>
              </c:ext>
            </c:extLst>
          </c:dPt>
          <c:dPt>
            <c:idx val="23"/>
            <c:invertIfNegative val="0"/>
            <c:bubble3D val="0"/>
            <c:spPr>
              <a:solidFill>
                <a:schemeClr val="bg1"/>
              </a:solidFill>
              <a:ln>
                <a:noFill/>
              </a:ln>
              <a:effectLst/>
            </c:spPr>
            <c:extLst>
              <c:ext xmlns:c16="http://schemas.microsoft.com/office/drawing/2014/chart" uri="{C3380CC4-5D6E-409C-BE32-E72D297353CC}">
                <c16:uniqueId val="{0000001B-8305-4B37-955C-910BA1C2CD02}"/>
              </c:ext>
            </c:extLst>
          </c:dPt>
          <c:dPt>
            <c:idx val="24"/>
            <c:invertIfNegative val="0"/>
            <c:bubble3D val="0"/>
            <c:spPr>
              <a:solidFill>
                <a:schemeClr val="accent2"/>
              </a:solidFill>
              <a:ln>
                <a:noFill/>
              </a:ln>
              <a:effectLst/>
            </c:spPr>
            <c:extLst>
              <c:ext xmlns:c16="http://schemas.microsoft.com/office/drawing/2014/chart" uri="{C3380CC4-5D6E-409C-BE32-E72D297353CC}">
                <c16:uniqueId val="{0000001D-8305-4B37-955C-910BA1C2CD02}"/>
              </c:ext>
            </c:extLst>
          </c:dPt>
          <c:dPt>
            <c:idx val="25"/>
            <c:invertIfNegative val="0"/>
            <c:bubble3D val="0"/>
            <c:spPr>
              <a:solidFill>
                <a:schemeClr val="bg1"/>
              </a:solidFill>
              <a:ln>
                <a:noFill/>
              </a:ln>
              <a:effectLst/>
            </c:spPr>
            <c:extLst>
              <c:ext xmlns:c16="http://schemas.microsoft.com/office/drawing/2014/chart" uri="{C3380CC4-5D6E-409C-BE32-E72D297353CC}">
                <c16:uniqueId val="{0000001F-8305-4B37-955C-910BA1C2CD02}"/>
              </c:ext>
            </c:extLst>
          </c:dPt>
          <c:dPt>
            <c:idx val="26"/>
            <c:invertIfNegative val="0"/>
            <c:bubble3D val="0"/>
            <c:spPr>
              <a:solidFill>
                <a:schemeClr val="bg2"/>
              </a:solidFill>
              <a:ln>
                <a:noFill/>
              </a:ln>
              <a:effectLst/>
            </c:spPr>
            <c:extLst>
              <c:ext xmlns:c16="http://schemas.microsoft.com/office/drawing/2014/chart" uri="{C3380CC4-5D6E-409C-BE32-E72D297353CC}">
                <c16:uniqueId val="{00000021-8305-4B37-955C-910BA1C2CD02}"/>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23-8305-4B37-955C-910BA1C2CD02}"/>
              </c:ext>
            </c:extLst>
          </c:dPt>
          <c:dPt>
            <c:idx val="28"/>
            <c:invertIfNegative val="0"/>
            <c:bubble3D val="0"/>
            <c:spPr>
              <a:solidFill>
                <a:schemeClr val="bg1"/>
              </a:solidFill>
              <a:ln>
                <a:noFill/>
              </a:ln>
              <a:effectLst/>
            </c:spPr>
            <c:extLst>
              <c:ext xmlns:c16="http://schemas.microsoft.com/office/drawing/2014/chart" uri="{C3380CC4-5D6E-409C-BE32-E72D297353CC}">
                <c16:uniqueId val="{00000025-8305-4B37-955C-910BA1C2CD02}"/>
              </c:ext>
            </c:extLst>
          </c:dPt>
          <c:dPt>
            <c:idx val="29"/>
            <c:invertIfNegative val="0"/>
            <c:bubble3D val="0"/>
            <c:spPr>
              <a:solidFill>
                <a:schemeClr val="bg1"/>
              </a:solidFill>
              <a:ln>
                <a:noFill/>
              </a:ln>
              <a:effectLst/>
            </c:spPr>
            <c:extLst>
              <c:ext xmlns:c16="http://schemas.microsoft.com/office/drawing/2014/chart" uri="{C3380CC4-5D6E-409C-BE32-E72D297353CC}">
                <c16:uniqueId val="{00000027-8305-4B37-955C-910BA1C2CD02}"/>
              </c:ext>
            </c:extLst>
          </c:dPt>
          <c:dPt>
            <c:idx val="30"/>
            <c:invertIfNegative val="0"/>
            <c:bubble3D val="0"/>
            <c:spPr>
              <a:solidFill>
                <a:schemeClr val="bg2"/>
              </a:solidFill>
              <a:ln>
                <a:noFill/>
              </a:ln>
              <a:effectLst/>
            </c:spPr>
            <c:extLst>
              <c:ext xmlns:c16="http://schemas.microsoft.com/office/drawing/2014/chart" uri="{C3380CC4-5D6E-409C-BE32-E72D297353CC}">
                <c16:uniqueId val="{00000029-8305-4B37-955C-910BA1C2CD02}"/>
              </c:ext>
            </c:extLst>
          </c:dPt>
          <c:dPt>
            <c:idx val="31"/>
            <c:invertIfNegative val="0"/>
            <c:bubble3D val="0"/>
            <c:spPr>
              <a:solidFill>
                <a:schemeClr val="bg1"/>
              </a:solidFill>
              <a:ln>
                <a:noFill/>
              </a:ln>
              <a:effectLst/>
            </c:spPr>
            <c:extLst>
              <c:ext xmlns:c16="http://schemas.microsoft.com/office/drawing/2014/chart" uri="{C3380CC4-5D6E-409C-BE32-E72D297353CC}">
                <c16:uniqueId val="{0000002B-8305-4B37-955C-910BA1C2CD02}"/>
              </c:ext>
            </c:extLst>
          </c:dPt>
          <c:dPt>
            <c:idx val="32"/>
            <c:invertIfNegative val="0"/>
            <c:bubble3D val="0"/>
            <c:spPr>
              <a:solidFill>
                <a:schemeClr val="bg1"/>
              </a:solidFill>
              <a:ln>
                <a:noFill/>
              </a:ln>
              <a:effectLst/>
            </c:spPr>
            <c:extLst>
              <c:ext xmlns:c16="http://schemas.microsoft.com/office/drawing/2014/chart" uri="{C3380CC4-5D6E-409C-BE32-E72D297353CC}">
                <c16:uniqueId val="{0000002D-8305-4B37-955C-910BA1C2CD02}"/>
              </c:ext>
            </c:extLst>
          </c:dPt>
          <c:dPt>
            <c:idx val="33"/>
            <c:invertIfNegative val="0"/>
            <c:bubble3D val="0"/>
            <c:spPr>
              <a:solidFill>
                <a:schemeClr val="bg2"/>
              </a:solidFill>
              <a:ln>
                <a:noFill/>
              </a:ln>
              <a:effectLst/>
            </c:spPr>
            <c:extLst>
              <c:ext xmlns:c16="http://schemas.microsoft.com/office/drawing/2014/chart" uri="{C3380CC4-5D6E-409C-BE32-E72D297353CC}">
                <c16:uniqueId val="{0000002F-8305-4B37-955C-910BA1C2CD02}"/>
              </c:ext>
            </c:extLst>
          </c:dPt>
          <c:dPt>
            <c:idx val="34"/>
            <c:invertIfNegative val="0"/>
            <c:bubble3D val="0"/>
            <c:spPr>
              <a:solidFill>
                <a:schemeClr val="bg2"/>
              </a:solidFill>
              <a:ln>
                <a:noFill/>
              </a:ln>
              <a:effectLst/>
            </c:spPr>
            <c:extLst>
              <c:ext xmlns:c16="http://schemas.microsoft.com/office/drawing/2014/chart" uri="{C3380CC4-5D6E-409C-BE32-E72D297353CC}">
                <c16:uniqueId val="{00000031-8305-4B37-955C-910BA1C2CD02}"/>
              </c:ext>
            </c:extLst>
          </c:dPt>
          <c:dPt>
            <c:idx val="35"/>
            <c:invertIfNegative val="0"/>
            <c:bubble3D val="0"/>
            <c:spPr>
              <a:solidFill>
                <a:schemeClr val="bg1"/>
              </a:solidFill>
              <a:ln>
                <a:noFill/>
              </a:ln>
              <a:effectLst/>
            </c:spPr>
            <c:extLst>
              <c:ext xmlns:c16="http://schemas.microsoft.com/office/drawing/2014/chart" uri="{C3380CC4-5D6E-409C-BE32-E72D297353CC}">
                <c16:uniqueId val="{00000033-8305-4B37-955C-910BA1C2CD02}"/>
              </c:ext>
            </c:extLst>
          </c:dPt>
          <c:cat>
            <c:numRef>
              <c:f>Sheet1!$A$2:$A$37</c:f>
              <c:numCache>
                <c:formatCode>General</c:formatCode>
                <c:ptCount val="36"/>
              </c:numCache>
            </c:numRef>
          </c:cat>
          <c:val>
            <c:numRef>
              <c:f>Sheet1!$B$2:$B$37</c:f>
              <c:numCache>
                <c:formatCode>General</c:formatCode>
                <c:ptCount val="36"/>
                <c:pt idx="0">
                  <c:v>15</c:v>
                </c:pt>
                <c:pt idx="1">
                  <c:v>10</c:v>
                </c:pt>
                <c:pt idx="2">
                  <c:v>5</c:v>
                </c:pt>
                <c:pt idx="3">
                  <c:v>4</c:v>
                </c:pt>
                <c:pt idx="4">
                  <c:v>0</c:v>
                </c:pt>
                <c:pt idx="5">
                  <c:v>-6</c:v>
                </c:pt>
                <c:pt idx="6">
                  <c:v>-31</c:v>
                </c:pt>
                <c:pt idx="7">
                  <c:v>-45</c:v>
                </c:pt>
                <c:pt idx="8">
                  <c:v>0</c:v>
                </c:pt>
                <c:pt idx="9">
                  <c:v>-4</c:v>
                </c:pt>
                <c:pt idx="10">
                  <c:v>-15</c:v>
                </c:pt>
                <c:pt idx="11">
                  <c:v>-23</c:v>
                </c:pt>
                <c:pt idx="12">
                  <c:v>-43</c:v>
                </c:pt>
                <c:pt idx="13">
                  <c:v>2</c:v>
                </c:pt>
                <c:pt idx="14">
                  <c:v>0</c:v>
                </c:pt>
                <c:pt idx="15">
                  <c:v>0</c:v>
                </c:pt>
                <c:pt idx="16">
                  <c:v>-3</c:v>
                </c:pt>
                <c:pt idx="17">
                  <c:v>-5</c:v>
                </c:pt>
                <c:pt idx="18">
                  <c:v>-8</c:v>
                </c:pt>
                <c:pt idx="19">
                  <c:v>-12</c:v>
                </c:pt>
                <c:pt idx="20">
                  <c:v>-13</c:v>
                </c:pt>
                <c:pt idx="21">
                  <c:v>-15</c:v>
                </c:pt>
                <c:pt idx="22">
                  <c:v>-16</c:v>
                </c:pt>
                <c:pt idx="23">
                  <c:v>-18</c:v>
                </c:pt>
                <c:pt idx="24">
                  <c:v>-20</c:v>
                </c:pt>
                <c:pt idx="25">
                  <c:v>-20</c:v>
                </c:pt>
                <c:pt idx="26">
                  <c:v>-24</c:v>
                </c:pt>
                <c:pt idx="27">
                  <c:v>-24</c:v>
                </c:pt>
                <c:pt idx="28">
                  <c:v>-30</c:v>
                </c:pt>
                <c:pt idx="29">
                  <c:v>-32</c:v>
                </c:pt>
                <c:pt idx="30">
                  <c:v>-33</c:v>
                </c:pt>
                <c:pt idx="31">
                  <c:v>-34</c:v>
                </c:pt>
                <c:pt idx="32">
                  <c:v>-35</c:v>
                </c:pt>
                <c:pt idx="33">
                  <c:v>-42</c:v>
                </c:pt>
                <c:pt idx="34">
                  <c:v>-46</c:v>
                </c:pt>
                <c:pt idx="35">
                  <c:v>-50</c:v>
                </c:pt>
              </c:numCache>
            </c:numRef>
          </c:val>
          <c:extLst>
            <c:ext xmlns:c16="http://schemas.microsoft.com/office/drawing/2014/chart" uri="{C3380CC4-5D6E-409C-BE32-E72D297353CC}">
              <c16:uniqueId val="{00000034-8305-4B37-955C-910BA1C2CD02}"/>
            </c:ext>
          </c:extLst>
        </c:ser>
        <c:dLbls>
          <c:showLegendKey val="0"/>
          <c:showVal val="0"/>
          <c:showCatName val="0"/>
          <c:showSerName val="0"/>
          <c:showPercent val="0"/>
          <c:showBubbleSize val="0"/>
        </c:dLbls>
        <c:gapWidth val="25"/>
        <c:axId val="212568704"/>
        <c:axId val="212574592"/>
      </c:barChart>
      <c:catAx>
        <c:axId val="2125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2574592"/>
        <c:crosses val="autoZero"/>
        <c:auto val="1"/>
        <c:lblAlgn val="ctr"/>
        <c:lblOffset val="100"/>
        <c:noMultiLvlLbl val="0"/>
      </c:catAx>
      <c:valAx>
        <c:axId val="212574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125687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6312335958001E-2"/>
          <c:y val="2.2171998031496051E-2"/>
          <c:w val="0.86277362204724406"/>
          <c:h val="0.70492249015748032"/>
        </c:manualLayout>
      </c:layout>
      <c:barChart>
        <c:barDir val="col"/>
        <c:grouping val="clustered"/>
        <c:varyColors val="0"/>
        <c:ser>
          <c:idx val="0"/>
          <c:order val="0"/>
          <c:tx>
            <c:strRef>
              <c:f>Sheet1!$B$1</c:f>
              <c:strCache>
                <c:ptCount val="1"/>
                <c:pt idx="0">
                  <c:v>Series 1</c:v>
                </c:pt>
              </c:strCache>
            </c:strRef>
          </c:tx>
          <c:spPr>
            <a:solidFill>
              <a:srgbClr val="002850"/>
            </a:solidFill>
            <a:ln>
              <a:noFill/>
            </a:ln>
            <a:effectLst/>
          </c:spPr>
          <c:invertIfNegative val="0"/>
          <c:dPt>
            <c:idx val="4"/>
            <c:invertIfNegative val="0"/>
            <c:bubble3D val="0"/>
            <c:spPr>
              <a:solidFill>
                <a:srgbClr val="2894FF"/>
              </a:solidFill>
              <a:ln>
                <a:noFill/>
              </a:ln>
              <a:effectLst/>
            </c:spPr>
            <c:extLst>
              <c:ext xmlns:c16="http://schemas.microsoft.com/office/drawing/2014/chart" uri="{C3380CC4-5D6E-409C-BE32-E72D297353CC}">
                <c16:uniqueId val="{00000004-7204-432D-9294-469D6BA71FD5}"/>
              </c:ext>
            </c:extLst>
          </c:dPt>
          <c:dPt>
            <c:idx val="5"/>
            <c:invertIfNegative val="0"/>
            <c:bubble3D val="0"/>
            <c:spPr>
              <a:solidFill>
                <a:srgbClr val="2894FF"/>
              </a:solidFill>
              <a:ln>
                <a:noFill/>
              </a:ln>
              <a:effectLst/>
            </c:spPr>
            <c:extLst>
              <c:ext xmlns:c16="http://schemas.microsoft.com/office/drawing/2014/chart" uri="{C3380CC4-5D6E-409C-BE32-E72D297353CC}">
                <c16:uniqueId val="{00000005-7204-432D-9294-469D6BA71FD5}"/>
              </c:ext>
            </c:extLst>
          </c:dPt>
          <c:dPt>
            <c:idx val="6"/>
            <c:invertIfNegative val="0"/>
            <c:bubble3D val="0"/>
            <c:spPr>
              <a:solidFill>
                <a:srgbClr val="2894FF"/>
              </a:solidFill>
              <a:ln>
                <a:noFill/>
              </a:ln>
              <a:effectLst/>
            </c:spPr>
            <c:extLst>
              <c:ext xmlns:c16="http://schemas.microsoft.com/office/drawing/2014/chart" uri="{C3380CC4-5D6E-409C-BE32-E72D297353CC}">
                <c16:uniqueId val="{00000006-7204-432D-9294-469D6BA71FD5}"/>
              </c:ext>
            </c:extLst>
          </c:dPt>
          <c:dPt>
            <c:idx val="9"/>
            <c:invertIfNegative val="0"/>
            <c:bubble3D val="0"/>
            <c:spPr>
              <a:solidFill>
                <a:srgbClr val="2894FF"/>
              </a:solidFill>
              <a:ln>
                <a:noFill/>
              </a:ln>
              <a:effectLst/>
            </c:spPr>
            <c:extLst>
              <c:ext xmlns:c16="http://schemas.microsoft.com/office/drawing/2014/chart" uri="{C3380CC4-5D6E-409C-BE32-E72D297353CC}">
                <c16:uniqueId val="{00000007-7204-432D-9294-469D6BA71FD5}"/>
              </c:ext>
            </c:extLst>
          </c:dPt>
          <c:dPt>
            <c:idx val="11"/>
            <c:invertIfNegative val="0"/>
            <c:bubble3D val="0"/>
            <c:spPr>
              <a:solidFill>
                <a:srgbClr val="2894FF"/>
              </a:solidFill>
              <a:ln>
                <a:noFill/>
              </a:ln>
              <a:effectLst/>
            </c:spPr>
            <c:extLst>
              <c:ext xmlns:c16="http://schemas.microsoft.com/office/drawing/2014/chart" uri="{C3380CC4-5D6E-409C-BE32-E72D297353CC}">
                <c16:uniqueId val="{00000018-7204-432D-9294-469D6BA71FD5}"/>
              </c:ext>
            </c:extLst>
          </c:dPt>
          <c:dPt>
            <c:idx val="12"/>
            <c:invertIfNegative val="0"/>
            <c:bubble3D val="0"/>
            <c:spPr>
              <a:solidFill>
                <a:srgbClr val="969696"/>
              </a:solidFill>
              <a:ln>
                <a:noFill/>
              </a:ln>
              <a:effectLst/>
            </c:spPr>
            <c:extLst>
              <c:ext xmlns:c16="http://schemas.microsoft.com/office/drawing/2014/chart" uri="{C3380CC4-5D6E-409C-BE32-E72D297353CC}">
                <c16:uniqueId val="{00000017-7204-432D-9294-469D6BA71FD5}"/>
              </c:ext>
            </c:extLst>
          </c:dPt>
          <c:dPt>
            <c:idx val="14"/>
            <c:invertIfNegative val="0"/>
            <c:bubble3D val="0"/>
            <c:spPr>
              <a:solidFill>
                <a:srgbClr val="2894FF"/>
              </a:solidFill>
              <a:ln>
                <a:noFill/>
              </a:ln>
              <a:effectLst/>
            </c:spPr>
            <c:extLst>
              <c:ext xmlns:c16="http://schemas.microsoft.com/office/drawing/2014/chart" uri="{C3380CC4-5D6E-409C-BE32-E72D297353CC}">
                <c16:uniqueId val="{00000015-7204-432D-9294-469D6BA71FD5}"/>
              </c:ext>
            </c:extLst>
          </c:dPt>
          <c:dPt>
            <c:idx val="15"/>
            <c:invertIfNegative val="0"/>
            <c:bubble3D val="0"/>
            <c:spPr>
              <a:solidFill>
                <a:srgbClr val="2894FF"/>
              </a:solidFill>
              <a:ln>
                <a:noFill/>
              </a:ln>
              <a:effectLst/>
            </c:spPr>
            <c:extLst>
              <c:ext xmlns:c16="http://schemas.microsoft.com/office/drawing/2014/chart" uri="{C3380CC4-5D6E-409C-BE32-E72D297353CC}">
                <c16:uniqueId val="{0000000B-7204-432D-9294-469D6BA71FD5}"/>
              </c:ext>
            </c:extLst>
          </c:dPt>
          <c:dPt>
            <c:idx val="16"/>
            <c:invertIfNegative val="0"/>
            <c:bubble3D val="0"/>
            <c:spPr>
              <a:solidFill>
                <a:srgbClr val="2894FF"/>
              </a:solidFill>
              <a:ln>
                <a:noFill/>
              </a:ln>
              <a:effectLst/>
            </c:spPr>
            <c:extLst>
              <c:ext xmlns:c16="http://schemas.microsoft.com/office/drawing/2014/chart" uri="{C3380CC4-5D6E-409C-BE32-E72D297353CC}">
                <c16:uniqueId val="{00000020-7204-432D-9294-469D6BA71FD5}"/>
              </c:ext>
            </c:extLst>
          </c:dPt>
          <c:dPt>
            <c:idx val="17"/>
            <c:invertIfNegative val="0"/>
            <c:bubble3D val="0"/>
            <c:spPr>
              <a:solidFill>
                <a:srgbClr val="2894FF"/>
              </a:solidFill>
              <a:ln>
                <a:noFill/>
              </a:ln>
              <a:effectLst/>
            </c:spPr>
            <c:extLst>
              <c:ext xmlns:c16="http://schemas.microsoft.com/office/drawing/2014/chart" uri="{C3380CC4-5D6E-409C-BE32-E72D297353CC}">
                <c16:uniqueId val="{0000001F-7204-432D-9294-469D6BA71FD5}"/>
              </c:ext>
            </c:extLst>
          </c:dPt>
          <c:dPt>
            <c:idx val="18"/>
            <c:invertIfNegative val="0"/>
            <c:bubble3D val="0"/>
            <c:spPr>
              <a:solidFill>
                <a:srgbClr val="2894FF"/>
              </a:solidFill>
              <a:ln>
                <a:noFill/>
              </a:ln>
              <a:effectLst/>
            </c:spPr>
            <c:extLst>
              <c:ext xmlns:c16="http://schemas.microsoft.com/office/drawing/2014/chart" uri="{C3380CC4-5D6E-409C-BE32-E72D297353CC}">
                <c16:uniqueId val="{0000001E-7204-432D-9294-469D6BA71FD5}"/>
              </c:ext>
            </c:extLst>
          </c:dPt>
          <c:dPt>
            <c:idx val="19"/>
            <c:invertIfNegative val="0"/>
            <c:bubble3D val="0"/>
            <c:spPr>
              <a:solidFill>
                <a:srgbClr val="2894FF"/>
              </a:solidFill>
              <a:ln>
                <a:noFill/>
              </a:ln>
              <a:effectLst/>
            </c:spPr>
            <c:extLst>
              <c:ext xmlns:c16="http://schemas.microsoft.com/office/drawing/2014/chart" uri="{C3380CC4-5D6E-409C-BE32-E72D297353CC}">
                <c16:uniqueId val="{0000001D-7204-432D-9294-469D6BA71FD5}"/>
              </c:ext>
            </c:extLst>
          </c:dPt>
          <c:dPt>
            <c:idx val="25"/>
            <c:invertIfNegative val="0"/>
            <c:bubble3D val="0"/>
            <c:spPr>
              <a:solidFill>
                <a:srgbClr val="2894FF"/>
              </a:solidFill>
              <a:ln>
                <a:noFill/>
              </a:ln>
              <a:effectLst/>
            </c:spPr>
            <c:extLst>
              <c:ext xmlns:c16="http://schemas.microsoft.com/office/drawing/2014/chart" uri="{C3380CC4-5D6E-409C-BE32-E72D297353CC}">
                <c16:uniqueId val="{00000012-7204-432D-9294-469D6BA71FD5}"/>
              </c:ext>
            </c:extLst>
          </c:dPt>
          <c:dPt>
            <c:idx val="26"/>
            <c:invertIfNegative val="0"/>
            <c:bubble3D val="0"/>
            <c:spPr>
              <a:solidFill>
                <a:srgbClr val="2894FF"/>
              </a:solidFill>
              <a:ln>
                <a:noFill/>
              </a:ln>
              <a:effectLst/>
            </c:spPr>
            <c:extLst>
              <c:ext xmlns:c16="http://schemas.microsoft.com/office/drawing/2014/chart" uri="{C3380CC4-5D6E-409C-BE32-E72D297353CC}">
                <c16:uniqueId val="{00000011-7204-432D-9294-469D6BA71FD5}"/>
              </c:ext>
            </c:extLst>
          </c:dPt>
          <c:dPt>
            <c:idx val="27"/>
            <c:invertIfNegative val="0"/>
            <c:bubble3D val="0"/>
            <c:spPr>
              <a:solidFill>
                <a:srgbClr val="2894FF"/>
              </a:solidFill>
              <a:ln>
                <a:noFill/>
              </a:ln>
              <a:effectLst/>
            </c:spPr>
            <c:extLst>
              <c:ext xmlns:c16="http://schemas.microsoft.com/office/drawing/2014/chart" uri="{C3380CC4-5D6E-409C-BE32-E72D297353CC}">
                <c16:uniqueId val="{00000010-7204-432D-9294-469D6BA71FD5}"/>
              </c:ext>
            </c:extLst>
          </c:dPt>
          <c:dPt>
            <c:idx val="28"/>
            <c:invertIfNegative val="0"/>
            <c:bubble3D val="0"/>
            <c:spPr>
              <a:solidFill>
                <a:srgbClr val="2894FF"/>
              </a:solidFill>
              <a:ln>
                <a:noFill/>
              </a:ln>
              <a:effectLst/>
            </c:spPr>
            <c:extLst>
              <c:ext xmlns:c16="http://schemas.microsoft.com/office/drawing/2014/chart" uri="{C3380CC4-5D6E-409C-BE32-E72D297353CC}">
                <c16:uniqueId val="{0000000F-7204-432D-9294-469D6BA71FD5}"/>
              </c:ext>
            </c:extLst>
          </c:dPt>
          <c:dPt>
            <c:idx val="29"/>
            <c:invertIfNegative val="0"/>
            <c:bubble3D val="0"/>
            <c:spPr>
              <a:solidFill>
                <a:srgbClr val="2894FF"/>
              </a:solidFill>
              <a:ln>
                <a:noFill/>
              </a:ln>
              <a:effectLst/>
            </c:spPr>
            <c:extLst>
              <c:ext xmlns:c16="http://schemas.microsoft.com/office/drawing/2014/chart" uri="{C3380CC4-5D6E-409C-BE32-E72D297353CC}">
                <c16:uniqueId val="{0000000E-7204-432D-9294-469D6BA71FD5}"/>
              </c:ext>
            </c:extLst>
          </c:dPt>
          <c:dPt>
            <c:idx val="30"/>
            <c:invertIfNegative val="0"/>
            <c:bubble3D val="0"/>
            <c:spPr>
              <a:solidFill>
                <a:srgbClr val="2894FF"/>
              </a:solidFill>
              <a:ln>
                <a:noFill/>
              </a:ln>
              <a:effectLst/>
            </c:spPr>
            <c:extLst>
              <c:ext xmlns:c16="http://schemas.microsoft.com/office/drawing/2014/chart" uri="{C3380CC4-5D6E-409C-BE32-E72D297353CC}">
                <c16:uniqueId val="{0000001C-7204-432D-9294-469D6BA71FD5}"/>
              </c:ext>
            </c:extLst>
          </c:dPt>
          <c:dPt>
            <c:idx val="31"/>
            <c:invertIfNegative val="0"/>
            <c:bubble3D val="0"/>
            <c:spPr>
              <a:solidFill>
                <a:srgbClr val="2894FF"/>
              </a:solidFill>
              <a:ln>
                <a:noFill/>
              </a:ln>
              <a:effectLst/>
            </c:spPr>
            <c:extLst>
              <c:ext xmlns:c16="http://schemas.microsoft.com/office/drawing/2014/chart" uri="{C3380CC4-5D6E-409C-BE32-E72D297353CC}">
                <c16:uniqueId val="{0000001B-7204-432D-9294-469D6BA71FD5}"/>
              </c:ext>
            </c:extLst>
          </c:dPt>
          <c:dPt>
            <c:idx val="32"/>
            <c:invertIfNegative val="0"/>
            <c:bubble3D val="0"/>
            <c:spPr>
              <a:solidFill>
                <a:srgbClr val="2894FF"/>
              </a:solidFill>
              <a:ln>
                <a:noFill/>
              </a:ln>
              <a:effectLst/>
            </c:spPr>
            <c:extLst>
              <c:ext xmlns:c16="http://schemas.microsoft.com/office/drawing/2014/chart" uri="{C3380CC4-5D6E-409C-BE32-E72D297353CC}">
                <c16:uniqueId val="{0000001A-7204-432D-9294-469D6BA71FD5}"/>
              </c:ext>
            </c:extLst>
          </c:dPt>
          <c:dPt>
            <c:idx val="33"/>
            <c:invertIfNegative val="0"/>
            <c:bubble3D val="0"/>
            <c:spPr>
              <a:solidFill>
                <a:srgbClr val="2894FF"/>
              </a:solidFill>
              <a:ln>
                <a:noFill/>
              </a:ln>
              <a:effectLst/>
            </c:spPr>
            <c:extLst>
              <c:ext xmlns:c16="http://schemas.microsoft.com/office/drawing/2014/chart" uri="{C3380CC4-5D6E-409C-BE32-E72D297353CC}">
                <c16:uniqueId val="{00000019-7204-432D-9294-469D6BA71FD5}"/>
              </c:ext>
            </c:extLst>
          </c:dPt>
          <c:cat>
            <c:strRef>
              <c:f>Sheet1!$A$2:$A$35</c:f>
              <c:strCache>
                <c:ptCount val="4"/>
                <c:pt idx="0">
                  <c:v>Category 1</c:v>
                </c:pt>
                <c:pt idx="1">
                  <c:v>Category 2</c:v>
                </c:pt>
                <c:pt idx="2">
                  <c:v>Category 3</c:v>
                </c:pt>
                <c:pt idx="3">
                  <c:v>Category 4</c:v>
                </c:pt>
              </c:strCache>
            </c:strRef>
          </c:cat>
          <c:val>
            <c:numRef>
              <c:f>Sheet1!$B$2:$B$35</c:f>
              <c:numCache>
                <c:formatCode>General</c:formatCode>
                <c:ptCount val="34"/>
                <c:pt idx="0">
                  <c:v>100</c:v>
                </c:pt>
                <c:pt idx="1">
                  <c:v>100</c:v>
                </c:pt>
                <c:pt idx="2">
                  <c:v>59</c:v>
                </c:pt>
                <c:pt idx="3">
                  <c:v>12</c:v>
                </c:pt>
                <c:pt idx="4">
                  <c:v>-12</c:v>
                </c:pt>
                <c:pt idx="5">
                  <c:v>-32</c:v>
                </c:pt>
                <c:pt idx="6">
                  <c:v>-65</c:v>
                </c:pt>
                <c:pt idx="7">
                  <c:v>-82</c:v>
                </c:pt>
                <c:pt idx="8">
                  <c:v>-89</c:v>
                </c:pt>
                <c:pt idx="9">
                  <c:v>-90</c:v>
                </c:pt>
                <c:pt idx="10">
                  <c:v>-90</c:v>
                </c:pt>
                <c:pt idx="11">
                  <c:v>-96</c:v>
                </c:pt>
                <c:pt idx="12">
                  <c:v>-97</c:v>
                </c:pt>
                <c:pt idx="13">
                  <c:v>-98</c:v>
                </c:pt>
                <c:pt idx="14">
                  <c:v>-98</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numCache>
            </c:numRef>
          </c:val>
          <c:extLst>
            <c:ext xmlns:c16="http://schemas.microsoft.com/office/drawing/2014/chart" uri="{C3380CC4-5D6E-409C-BE32-E72D297353CC}">
              <c16:uniqueId val="{00000000-7204-432D-9294-469D6BA71FD5}"/>
            </c:ext>
          </c:extLst>
        </c:ser>
        <c:dLbls>
          <c:showLegendKey val="0"/>
          <c:showVal val="0"/>
          <c:showCatName val="0"/>
          <c:showSerName val="0"/>
          <c:showPercent val="0"/>
          <c:showBubbleSize val="0"/>
        </c:dLbls>
        <c:gapWidth val="113"/>
        <c:overlap val="-32"/>
        <c:axId val="212097280"/>
        <c:axId val="212107264"/>
      </c:barChart>
      <c:catAx>
        <c:axId val="212097280"/>
        <c:scaling>
          <c:orientation val="minMax"/>
        </c:scaling>
        <c:delete val="1"/>
        <c:axPos val="b"/>
        <c:numFmt formatCode="General" sourceLinked="1"/>
        <c:majorTickMark val="none"/>
        <c:minorTickMark val="none"/>
        <c:tickLblPos val="nextTo"/>
        <c:crossAx val="212107264"/>
        <c:crosses val="autoZero"/>
        <c:auto val="1"/>
        <c:lblAlgn val="ctr"/>
        <c:lblOffset val="100"/>
        <c:noMultiLvlLbl val="0"/>
      </c:catAx>
      <c:valAx>
        <c:axId val="212107264"/>
        <c:scaling>
          <c:orientation val="minMax"/>
          <c:max val="100"/>
          <c:min val="-100"/>
        </c:scaling>
        <c:delete val="0"/>
        <c:axPos val="l"/>
        <c:numFmt formatCode="General" sourceLinked="1"/>
        <c:majorTickMark val="none"/>
        <c:minorTickMark val="none"/>
        <c:tickLblPos val="nextTo"/>
        <c:spPr>
          <a:noFill/>
          <a:ln w="15875">
            <a:solidFill>
              <a:srgbClr val="363636"/>
            </a:solid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212097280"/>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2850"/>
              </a:solidFill>
              <a:ln>
                <a:noFill/>
              </a:ln>
              <a:effectLst/>
            </c:spPr>
            <c:extLst>
              <c:ext xmlns:c16="http://schemas.microsoft.com/office/drawing/2014/chart" uri="{C3380CC4-5D6E-409C-BE32-E72D297353CC}">
                <c16:uniqueId val="{00000003-87D5-4542-8130-48B38082F99E}"/>
              </c:ext>
            </c:extLst>
          </c:dPt>
          <c:dPt>
            <c:idx val="2"/>
            <c:invertIfNegative val="0"/>
            <c:bubble3D val="0"/>
            <c:spPr>
              <a:solidFill>
                <a:srgbClr val="002850"/>
              </a:solidFill>
              <a:ln>
                <a:noFill/>
              </a:ln>
              <a:effectLst/>
            </c:spPr>
            <c:extLst>
              <c:ext xmlns:c16="http://schemas.microsoft.com/office/drawing/2014/chart" uri="{C3380CC4-5D6E-409C-BE32-E72D297353CC}">
                <c16:uniqueId val="{00000004-87D5-4542-8130-48B38082F99E}"/>
              </c:ext>
            </c:extLst>
          </c:dPt>
          <c:dPt>
            <c:idx val="4"/>
            <c:invertIfNegative val="0"/>
            <c:bubble3D val="0"/>
            <c:spPr>
              <a:solidFill>
                <a:srgbClr val="002850"/>
              </a:solidFill>
              <a:ln>
                <a:noFill/>
              </a:ln>
              <a:effectLst/>
            </c:spPr>
            <c:extLst>
              <c:ext xmlns:c16="http://schemas.microsoft.com/office/drawing/2014/chart" uri="{C3380CC4-5D6E-409C-BE32-E72D297353CC}">
                <c16:uniqueId val="{00000010-87D5-4542-8130-48B38082F99E}"/>
              </c:ext>
            </c:extLst>
          </c:dPt>
          <c:dPt>
            <c:idx val="5"/>
            <c:invertIfNegative val="0"/>
            <c:bubble3D val="0"/>
            <c:spPr>
              <a:solidFill>
                <a:srgbClr val="002850"/>
              </a:solidFill>
              <a:ln>
                <a:noFill/>
              </a:ln>
              <a:effectLst/>
            </c:spPr>
            <c:extLst>
              <c:ext xmlns:c16="http://schemas.microsoft.com/office/drawing/2014/chart" uri="{C3380CC4-5D6E-409C-BE32-E72D297353CC}">
                <c16:uniqueId val="{00000005-87D5-4542-8130-48B38082F99E}"/>
              </c:ext>
            </c:extLst>
          </c:dPt>
          <c:dPt>
            <c:idx val="6"/>
            <c:invertIfNegative val="0"/>
            <c:bubble3D val="0"/>
            <c:spPr>
              <a:solidFill>
                <a:srgbClr val="2894FF"/>
              </a:solidFill>
              <a:ln>
                <a:noFill/>
              </a:ln>
              <a:effectLst/>
            </c:spPr>
            <c:extLst>
              <c:ext xmlns:c16="http://schemas.microsoft.com/office/drawing/2014/chart" uri="{C3380CC4-5D6E-409C-BE32-E72D297353CC}">
                <c16:uniqueId val="{00000006-87D5-4542-8130-48B38082F99E}"/>
              </c:ext>
            </c:extLst>
          </c:dPt>
          <c:dPt>
            <c:idx val="7"/>
            <c:invertIfNegative val="0"/>
            <c:bubble3D val="0"/>
            <c:spPr>
              <a:solidFill>
                <a:srgbClr val="2894FF"/>
              </a:solidFill>
              <a:ln>
                <a:noFill/>
              </a:ln>
              <a:effectLst/>
            </c:spPr>
            <c:extLst>
              <c:ext xmlns:c16="http://schemas.microsoft.com/office/drawing/2014/chart" uri="{C3380CC4-5D6E-409C-BE32-E72D297353CC}">
                <c16:uniqueId val="{00000007-87D5-4542-8130-48B38082F99E}"/>
              </c:ext>
            </c:extLst>
          </c:dPt>
          <c:dPt>
            <c:idx val="8"/>
            <c:invertIfNegative val="0"/>
            <c:bubble3D val="0"/>
            <c:spPr>
              <a:solidFill>
                <a:srgbClr val="2894FF"/>
              </a:solidFill>
              <a:ln>
                <a:noFill/>
              </a:ln>
              <a:effectLst/>
            </c:spPr>
            <c:extLst>
              <c:ext xmlns:c16="http://schemas.microsoft.com/office/drawing/2014/chart" uri="{C3380CC4-5D6E-409C-BE32-E72D297353CC}">
                <c16:uniqueId val="{00000008-87D5-4542-8130-48B38082F99E}"/>
              </c:ext>
            </c:extLst>
          </c:dPt>
          <c:dPt>
            <c:idx val="9"/>
            <c:invertIfNegative val="0"/>
            <c:bubble3D val="0"/>
            <c:spPr>
              <a:solidFill>
                <a:srgbClr val="2894FF"/>
              </a:solidFill>
              <a:ln>
                <a:noFill/>
              </a:ln>
              <a:effectLst/>
            </c:spPr>
            <c:extLst>
              <c:ext xmlns:c16="http://schemas.microsoft.com/office/drawing/2014/chart" uri="{C3380CC4-5D6E-409C-BE32-E72D297353CC}">
                <c16:uniqueId val="{00000009-87D5-4542-8130-48B38082F99E}"/>
              </c:ext>
            </c:extLst>
          </c:dPt>
          <c:dPt>
            <c:idx val="10"/>
            <c:invertIfNegative val="0"/>
            <c:bubble3D val="0"/>
            <c:spPr>
              <a:solidFill>
                <a:srgbClr val="2894FF"/>
              </a:solidFill>
              <a:ln>
                <a:noFill/>
              </a:ln>
              <a:effectLst/>
            </c:spPr>
            <c:extLst>
              <c:ext xmlns:c16="http://schemas.microsoft.com/office/drawing/2014/chart" uri="{C3380CC4-5D6E-409C-BE32-E72D297353CC}">
                <c16:uniqueId val="{0000000A-87D5-4542-8130-48B38082F99E}"/>
              </c:ext>
            </c:extLst>
          </c:dPt>
          <c:dPt>
            <c:idx val="11"/>
            <c:invertIfNegative val="0"/>
            <c:bubble3D val="0"/>
            <c:spPr>
              <a:solidFill>
                <a:srgbClr val="2894FF"/>
              </a:solidFill>
              <a:ln>
                <a:noFill/>
              </a:ln>
              <a:effectLst/>
            </c:spPr>
            <c:extLst>
              <c:ext xmlns:c16="http://schemas.microsoft.com/office/drawing/2014/chart" uri="{C3380CC4-5D6E-409C-BE32-E72D297353CC}">
                <c16:uniqueId val="{0000000B-87D5-4542-8130-48B38082F99E}"/>
              </c:ext>
            </c:extLst>
          </c:dPt>
          <c:dPt>
            <c:idx val="12"/>
            <c:invertIfNegative val="0"/>
            <c:bubble3D val="0"/>
            <c:spPr>
              <a:solidFill>
                <a:srgbClr val="2894FF"/>
              </a:solidFill>
              <a:ln>
                <a:noFill/>
              </a:ln>
              <a:effectLst/>
            </c:spPr>
            <c:extLst>
              <c:ext xmlns:c16="http://schemas.microsoft.com/office/drawing/2014/chart" uri="{C3380CC4-5D6E-409C-BE32-E72D297353CC}">
                <c16:uniqueId val="{0000000C-87D5-4542-8130-48B38082F99E}"/>
              </c:ext>
            </c:extLst>
          </c:dPt>
          <c:dPt>
            <c:idx val="13"/>
            <c:invertIfNegative val="0"/>
            <c:bubble3D val="0"/>
            <c:spPr>
              <a:solidFill>
                <a:srgbClr val="2894FF"/>
              </a:solidFill>
              <a:ln>
                <a:noFill/>
              </a:ln>
              <a:effectLst/>
            </c:spPr>
            <c:extLst>
              <c:ext xmlns:c16="http://schemas.microsoft.com/office/drawing/2014/chart" uri="{C3380CC4-5D6E-409C-BE32-E72D297353CC}">
                <c16:uniqueId val="{0000000D-87D5-4542-8130-48B38082F99E}"/>
              </c:ext>
            </c:extLst>
          </c:dPt>
          <c:dPt>
            <c:idx val="14"/>
            <c:invertIfNegative val="0"/>
            <c:bubble3D val="0"/>
            <c:spPr>
              <a:solidFill>
                <a:srgbClr val="2894FF"/>
              </a:solidFill>
              <a:ln>
                <a:noFill/>
              </a:ln>
              <a:effectLst/>
            </c:spPr>
            <c:extLst>
              <c:ext xmlns:c16="http://schemas.microsoft.com/office/drawing/2014/chart" uri="{C3380CC4-5D6E-409C-BE32-E72D297353CC}">
                <c16:uniqueId val="{0000000E-87D5-4542-8130-48B38082F99E}"/>
              </c:ext>
            </c:extLst>
          </c:dPt>
          <c:dPt>
            <c:idx val="15"/>
            <c:invertIfNegative val="0"/>
            <c:bubble3D val="0"/>
            <c:spPr>
              <a:solidFill>
                <a:srgbClr val="2894FF"/>
              </a:solidFill>
              <a:ln>
                <a:noFill/>
              </a:ln>
              <a:effectLst/>
            </c:spPr>
            <c:extLst>
              <c:ext xmlns:c16="http://schemas.microsoft.com/office/drawing/2014/chart" uri="{C3380CC4-5D6E-409C-BE32-E72D297353CC}">
                <c16:uniqueId val="{0000000F-87D5-4542-8130-48B38082F99E}"/>
              </c:ext>
            </c:extLst>
          </c:dPt>
          <c:cat>
            <c:numRef>
              <c:f>Sheet1!$A$2:$A$17</c:f>
              <c:numCache>
                <c:formatCode>General</c:formatCode>
                <c:ptCount val="16"/>
              </c:numCache>
            </c:numRef>
          </c:cat>
          <c:val>
            <c:numRef>
              <c:f>Sheet1!$B$2:$B$17</c:f>
              <c:numCache>
                <c:formatCode>General</c:formatCode>
                <c:ptCount val="16"/>
                <c:pt idx="0">
                  <c:v>-65</c:v>
                </c:pt>
                <c:pt idx="1">
                  <c:v>-80</c:v>
                </c:pt>
                <c:pt idx="2">
                  <c:v>-80</c:v>
                </c:pt>
                <c:pt idx="3">
                  <c:v>-83</c:v>
                </c:pt>
                <c:pt idx="4">
                  <c:v>-90</c:v>
                </c:pt>
                <c:pt idx="5">
                  <c:v>-100</c:v>
                </c:pt>
                <c:pt idx="6">
                  <c:v>-100</c:v>
                </c:pt>
                <c:pt idx="7">
                  <c:v>-100</c:v>
                </c:pt>
                <c:pt idx="8">
                  <c:v>-100</c:v>
                </c:pt>
                <c:pt idx="9">
                  <c:v>-100</c:v>
                </c:pt>
                <c:pt idx="10">
                  <c:v>-100</c:v>
                </c:pt>
                <c:pt idx="11">
                  <c:v>-100</c:v>
                </c:pt>
                <c:pt idx="12">
                  <c:v>-100</c:v>
                </c:pt>
                <c:pt idx="13">
                  <c:v>-100</c:v>
                </c:pt>
                <c:pt idx="14">
                  <c:v>-100</c:v>
                </c:pt>
                <c:pt idx="15">
                  <c:v>-100</c:v>
                </c:pt>
              </c:numCache>
            </c:numRef>
          </c:val>
          <c:extLst>
            <c:ext xmlns:c16="http://schemas.microsoft.com/office/drawing/2014/chart" uri="{C3380CC4-5D6E-409C-BE32-E72D297353CC}">
              <c16:uniqueId val="{00000000-87D5-4542-8130-48B38082F99E}"/>
            </c:ext>
          </c:extLst>
        </c:ser>
        <c:dLbls>
          <c:showLegendKey val="0"/>
          <c:showVal val="0"/>
          <c:showCatName val="0"/>
          <c:showSerName val="0"/>
          <c:showPercent val="0"/>
          <c:showBubbleSize val="0"/>
        </c:dLbls>
        <c:gapWidth val="90"/>
        <c:overlap val="-27"/>
        <c:axId val="212456576"/>
        <c:axId val="212458112"/>
      </c:barChart>
      <c:catAx>
        <c:axId val="212456576"/>
        <c:scaling>
          <c:orientation val="minMax"/>
        </c:scaling>
        <c:delete val="1"/>
        <c:axPos val="b"/>
        <c:numFmt formatCode="General" sourceLinked="1"/>
        <c:majorTickMark val="none"/>
        <c:minorTickMark val="none"/>
        <c:tickLblPos val="nextTo"/>
        <c:crossAx val="212458112"/>
        <c:crosses val="autoZero"/>
        <c:auto val="1"/>
        <c:lblAlgn val="ctr"/>
        <c:lblOffset val="100"/>
        <c:noMultiLvlLbl val="0"/>
      </c:catAx>
      <c:valAx>
        <c:axId val="212458112"/>
        <c:scaling>
          <c:orientation val="minMax"/>
          <c:max val="20"/>
          <c:min val="-100"/>
        </c:scaling>
        <c:delete val="1"/>
        <c:axPos val="l"/>
        <c:numFmt formatCode="General" sourceLinked="1"/>
        <c:majorTickMark val="none"/>
        <c:minorTickMark val="none"/>
        <c:tickLblPos val="nextTo"/>
        <c:crossAx val="21245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2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513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174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702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64223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7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95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63105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6644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noChangeAspect="1"/>
          </p:cNvPicPr>
          <p:nvPr userDrawn="1"/>
        </p:nvPicPr>
        <p:blipFill>
          <a:blip r:embed="rId2" cstate="print"/>
          <a:stretch>
            <a:fillRect/>
          </a:stretch>
        </p:blipFill>
        <p:spPr>
          <a:xfrm>
            <a:off x="8107840" y="6330313"/>
            <a:ext cx="633977" cy="345152"/>
          </a:xfrm>
          <a:prstGeom prst="rect">
            <a:avLst/>
          </a:prstGeom>
        </p:spPr>
      </p:pic>
      <p:sp>
        <p:nvSpPr>
          <p:cNvPr id="8" name="Subtitle 2"/>
          <p:cNvSpPr txBox="1">
            <a:spLocks/>
          </p:cNvSpPr>
          <p:nvPr userDrawn="1"/>
        </p:nvSpPr>
        <p:spPr>
          <a:xfrm>
            <a:off x="838200"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14478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545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946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18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530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8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6472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78026"/>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75D0DC-1538-4AF2-9DD5-7E9FA0EBB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264"/>
            <a:ext cx="9144000" cy="4825421"/>
          </a:xfrm>
          <a:prstGeom prst="rect">
            <a:avLst/>
          </a:prstGeom>
        </p:spPr>
      </p:pic>
      <p:pic>
        <p:nvPicPr>
          <p:cNvPr id="6" name="图片 5">
            <a:extLst>
              <a:ext uri="{FF2B5EF4-FFF2-40B4-BE49-F238E27FC236}">
                <a16:creationId xmlns:a16="http://schemas.microsoft.com/office/drawing/2014/main" id="{6F65CA17-5220-4CFC-A558-75BFAD9D0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cxnSp>
        <p:nvCxnSpPr>
          <p:cNvPr id="7" name="Straight Connector 25">
            <a:extLst>
              <a:ext uri="{FF2B5EF4-FFF2-40B4-BE49-F238E27FC236}">
                <a16:creationId xmlns:a16="http://schemas.microsoft.com/office/drawing/2014/main" id="{80E82CCD-4190-4AB3-B799-895F5A034486}"/>
              </a:ext>
            </a:extLst>
          </p:cNvPr>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606C2B37-6619-4BE2-B3BC-95BC4C382CBC}"/>
              </a:ext>
            </a:extLst>
          </p:cNvPr>
          <p:cNvSpPr txBox="1">
            <a:spLocks/>
          </p:cNvSpPr>
          <p:nvPr/>
        </p:nvSpPr>
        <p:spPr>
          <a:xfrm>
            <a:off x="1788484" y="382198"/>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3F5075"/>
                </a:solidFill>
                <a:effectLst/>
                <a:uLnTx/>
                <a:uFillTx/>
                <a:latin typeface="Arial"/>
                <a:ea typeface="+mn-ea"/>
                <a:cs typeface="Arial"/>
              </a:rPr>
              <a:t>Beijing Capstone Management Consulting Co. Ltd.</a:t>
            </a:r>
          </a:p>
        </p:txBody>
      </p:sp>
    </p:spTree>
    <p:extLst>
      <p:ext uri="{BB962C8B-B14F-4D97-AF65-F5344CB8AC3E}">
        <p14:creationId xmlns:p14="http://schemas.microsoft.com/office/powerpoint/2010/main" val="5497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3395: </a:t>
            </a:r>
            <a:r>
              <a:rPr lang="en-GB" dirty="0"/>
              <a:t>Commute patterns, residential traffic-related air pollution, and lung cancer risk in the prospective UK Biobank cohort study </a:t>
            </a:r>
            <a:r>
              <a:rPr lang="en-US" dirty="0"/>
              <a:t>– Wong JY, et al</a:t>
            </a:r>
          </a:p>
        </p:txBody>
      </p:sp>
      <p:sp>
        <p:nvSpPr>
          <p:cNvPr id="3" name="Content Placeholder 2"/>
          <p:cNvSpPr>
            <a:spLocks noGrp="1"/>
          </p:cNvSpPr>
          <p:nvPr>
            <p:ph idx="1"/>
          </p:nvPr>
        </p:nvSpPr>
        <p:spPr/>
        <p:txBody>
          <a:bodyPr/>
          <a:lstStyle/>
          <a:p>
            <a:r>
              <a:rPr lang="en-US" b="1" dirty="0"/>
              <a:t>Study objective</a:t>
            </a:r>
          </a:p>
          <a:p>
            <a:pPr lvl="1"/>
            <a:r>
              <a:rPr lang="en-US" dirty="0"/>
              <a:t>To investigate associations between commute patterns and lung cancer risk, and between residential NO</a:t>
            </a:r>
            <a:r>
              <a:rPr lang="en-US" baseline="-25000" dirty="0"/>
              <a:t>2</a:t>
            </a:r>
            <a:r>
              <a:rPr lang="en-US" dirty="0"/>
              <a:t> and lung cancer risk</a:t>
            </a:r>
          </a:p>
          <a:p>
            <a:pPr>
              <a:spcBef>
                <a:spcPts val="1200"/>
              </a:spcBef>
            </a:pPr>
            <a:r>
              <a:rPr lang="en-US" b="1" dirty="0"/>
              <a:t>Study design</a:t>
            </a:r>
          </a:p>
          <a:p>
            <a:pPr lvl="1"/>
            <a:r>
              <a:rPr lang="en-US" dirty="0"/>
              <a:t>The prospective Biobank cohort study was used to identify 234,124 employed participants living in non-sparse/remote areas</a:t>
            </a:r>
          </a:p>
          <a:p>
            <a:pPr lvl="1"/>
            <a:r>
              <a:rPr lang="en-US" dirty="0"/>
              <a:t>The participants were classified by commute mode and frequency</a:t>
            </a:r>
          </a:p>
          <a:p>
            <a:pPr lvl="1"/>
            <a:r>
              <a:rPr lang="en-US" dirty="0"/>
              <a:t>Average annual residential NO</a:t>
            </a:r>
            <a:r>
              <a:rPr lang="en-US" baseline="-25000" dirty="0"/>
              <a:t>2</a:t>
            </a:r>
            <a:r>
              <a:rPr lang="en-US" dirty="0"/>
              <a:t> concentrations were estimated from land use regression estimates, with annual average NO</a:t>
            </a:r>
            <a:r>
              <a:rPr lang="en-US" baseline="-25000" dirty="0"/>
              <a:t>2</a:t>
            </a:r>
            <a:r>
              <a:rPr lang="en-US" dirty="0"/>
              <a:t> concentrations derived for each participant</a:t>
            </a:r>
          </a:p>
          <a:p>
            <a:pPr lvl="1"/>
            <a:r>
              <a:rPr lang="en-US" dirty="0"/>
              <a:t>Cox regression models were used to estimate associations between commute pattern, quartile of NO</a:t>
            </a:r>
            <a:r>
              <a:rPr lang="en-US" baseline="-25000" dirty="0"/>
              <a:t>2</a:t>
            </a:r>
            <a:r>
              <a:rPr lang="en-US" dirty="0"/>
              <a:t> and incident lung cancer</a:t>
            </a:r>
          </a:p>
          <a:p>
            <a:pPr lvl="2"/>
            <a:r>
              <a:rPr lang="en-US" dirty="0"/>
              <a:t>Model adjusted for age, sex, smoking status and duration, ethnicity/race, study center, BMI, annual income, commute distance, and alcohol intake</a:t>
            </a:r>
          </a:p>
        </p:txBody>
      </p:sp>
      <p:sp>
        <p:nvSpPr>
          <p:cNvPr id="4" name="Text Box 4"/>
          <p:cNvSpPr txBox="1">
            <a:spLocks noChangeArrowheads="1"/>
          </p:cNvSpPr>
          <p:nvPr/>
        </p:nvSpPr>
        <p:spPr bwMode="auto">
          <a:xfrm>
            <a:off x="5809729" y="6474897"/>
            <a:ext cx="31136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Wong JY,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3395</a:t>
            </a:r>
          </a:p>
        </p:txBody>
      </p:sp>
    </p:spTree>
    <p:extLst>
      <p:ext uri="{BB962C8B-B14F-4D97-AF65-F5344CB8AC3E}">
        <p14:creationId xmlns:p14="http://schemas.microsoft.com/office/powerpoint/2010/main" val="165410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3395: </a:t>
            </a:r>
            <a:r>
              <a:rPr lang="en-GB" dirty="0"/>
              <a:t>Commute patterns, residential traffic-related air pollution, and lung cancer risk in the prospective UK Biobank cohort study </a:t>
            </a:r>
            <a:r>
              <a:rPr lang="en-US" dirty="0"/>
              <a:t>– Wong JY, et al</a:t>
            </a:r>
          </a:p>
        </p:txBody>
      </p:sp>
      <p:sp>
        <p:nvSpPr>
          <p:cNvPr id="3" name="Content Placeholder 2"/>
          <p:cNvSpPr>
            <a:spLocks noGrp="1"/>
          </p:cNvSpPr>
          <p:nvPr>
            <p:ph idx="1"/>
          </p:nvPr>
        </p:nvSpPr>
        <p:spPr/>
        <p:txBody>
          <a:bodyPr/>
          <a:lstStyle/>
          <a:p>
            <a:r>
              <a:rPr lang="en-US" b="1" dirty="0"/>
              <a:t>Key results</a:t>
            </a:r>
          </a:p>
          <a:p>
            <a:pPr lvl="1"/>
            <a:endParaRPr lang="en-US" dirty="0"/>
          </a:p>
        </p:txBody>
      </p:sp>
      <p:sp>
        <p:nvSpPr>
          <p:cNvPr id="4" name="Text Box 4"/>
          <p:cNvSpPr txBox="1">
            <a:spLocks noChangeArrowheads="1"/>
          </p:cNvSpPr>
          <p:nvPr/>
        </p:nvSpPr>
        <p:spPr bwMode="auto">
          <a:xfrm>
            <a:off x="5809729" y="6474897"/>
            <a:ext cx="31136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Wong JY,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3395</a:t>
            </a:r>
          </a:p>
        </p:txBody>
      </p:sp>
      <p:graphicFrame>
        <p:nvGraphicFramePr>
          <p:cNvPr id="5" name="Table 4"/>
          <p:cNvGraphicFramePr>
            <a:graphicFrameLocks noGrp="1"/>
          </p:cNvGraphicFramePr>
          <p:nvPr>
            <p:extLst>
              <p:ext uri="{D42A27DB-BD31-4B8C-83A1-F6EECF244321}">
                <p14:modId xmlns:p14="http://schemas.microsoft.com/office/powerpoint/2010/main" val="478054339"/>
              </p:ext>
            </p:extLst>
          </p:nvPr>
        </p:nvGraphicFramePr>
        <p:xfrm>
          <a:off x="131196" y="1702194"/>
          <a:ext cx="8881608" cy="4470559"/>
        </p:xfrm>
        <a:graphic>
          <a:graphicData uri="http://schemas.openxmlformats.org/drawingml/2006/table">
            <a:tbl>
              <a:tblPr firstRow="1" bandRow="1">
                <a:tableStyleId>{69012ECD-51FC-41F1-AA8D-1B2483CD663E}</a:tableStyleId>
              </a:tblPr>
              <a:tblGrid>
                <a:gridCol w="2691356">
                  <a:extLst>
                    <a:ext uri="{9D8B030D-6E8A-4147-A177-3AD203B41FA5}">
                      <a16:colId xmlns:a16="http://schemas.microsoft.com/office/drawing/2014/main" val="1488832029"/>
                    </a:ext>
                  </a:extLst>
                </a:gridCol>
                <a:gridCol w="1157077">
                  <a:extLst>
                    <a:ext uri="{9D8B030D-6E8A-4147-A177-3AD203B41FA5}">
                      <a16:colId xmlns:a16="http://schemas.microsoft.com/office/drawing/2014/main" val="3101188323"/>
                    </a:ext>
                  </a:extLst>
                </a:gridCol>
                <a:gridCol w="1168841">
                  <a:extLst>
                    <a:ext uri="{9D8B030D-6E8A-4147-A177-3AD203B41FA5}">
                      <a16:colId xmlns:a16="http://schemas.microsoft.com/office/drawing/2014/main" val="4288170414"/>
                    </a:ext>
                  </a:extLst>
                </a:gridCol>
                <a:gridCol w="1351722">
                  <a:extLst>
                    <a:ext uri="{9D8B030D-6E8A-4147-A177-3AD203B41FA5}">
                      <a16:colId xmlns:a16="http://schemas.microsoft.com/office/drawing/2014/main" val="20003"/>
                    </a:ext>
                  </a:extLst>
                </a:gridCol>
                <a:gridCol w="1598212">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642529">
                <a:tc>
                  <a:txBody>
                    <a:bodyPr/>
                    <a:lstStyle/>
                    <a:p>
                      <a:endParaRPr lang="en-US" sz="1200" b="1" noProof="0" dirty="0">
                        <a:solidFill>
                          <a:schemeClr val="tx2"/>
                        </a:solidFill>
                        <a:latin typeface="+mn-lt"/>
                      </a:endParaRPr>
                    </a:p>
                  </a:txBody>
                  <a:tcPr anchor="ctr">
                    <a:solidFill>
                      <a:schemeClr val="accent1"/>
                    </a:solidFill>
                  </a:tcPr>
                </a:tc>
                <a:tc>
                  <a:txBody>
                    <a:bodyPr/>
                    <a:lstStyle/>
                    <a:p>
                      <a:pPr algn="ctr"/>
                      <a:r>
                        <a:rPr lang="en-US" sz="1200" b="1" noProof="0" dirty="0">
                          <a:solidFill>
                            <a:schemeClr val="tx2"/>
                          </a:solidFill>
                        </a:rPr>
                        <a:t>No. of incident lung cancer cases</a:t>
                      </a:r>
                    </a:p>
                  </a:txBody>
                  <a:tcPr anchor="ctr">
                    <a:solidFill>
                      <a:schemeClr val="accent1"/>
                    </a:solidFill>
                  </a:tcPr>
                </a:tc>
                <a:tc>
                  <a:txBody>
                    <a:bodyPr/>
                    <a:lstStyle/>
                    <a:p>
                      <a:pPr algn="ctr"/>
                      <a:r>
                        <a:rPr lang="en-US" sz="1200" b="1" noProof="0" dirty="0">
                          <a:solidFill>
                            <a:schemeClr val="tx2"/>
                          </a:solidFill>
                        </a:rPr>
                        <a:t>Total no. of subjects</a:t>
                      </a:r>
                    </a:p>
                  </a:txBody>
                  <a:tcPr anchor="ctr">
                    <a:solidFill>
                      <a:schemeClr val="accent1"/>
                    </a:solidFill>
                  </a:tcPr>
                </a:tc>
                <a:tc>
                  <a:txBody>
                    <a:bodyPr/>
                    <a:lstStyle/>
                    <a:p>
                      <a:pPr algn="ctr"/>
                      <a:r>
                        <a:rPr lang="en-US" sz="1200" b="1" noProof="0" dirty="0">
                          <a:solidFill>
                            <a:schemeClr val="tx2"/>
                          </a:solidFill>
                        </a:rPr>
                        <a:t>Cumulative person-years</a:t>
                      </a:r>
                    </a:p>
                  </a:txBody>
                  <a:tcPr anchor="ctr">
                    <a:solidFill>
                      <a:schemeClr val="accent1"/>
                    </a:solidFill>
                  </a:tcPr>
                </a:tc>
                <a:tc>
                  <a:txBody>
                    <a:bodyPr/>
                    <a:lstStyle/>
                    <a:p>
                      <a:pPr algn="ctr"/>
                      <a:r>
                        <a:rPr lang="en-US" sz="1200" b="1" noProof="0" dirty="0">
                          <a:solidFill>
                            <a:schemeClr val="tx2"/>
                          </a:solidFill>
                        </a:rPr>
                        <a:t>HR (95%CI)</a:t>
                      </a:r>
                    </a:p>
                  </a:txBody>
                  <a:tcPr anchor="ctr">
                    <a:solidFill>
                      <a:schemeClr val="accent1"/>
                    </a:solidFill>
                  </a:tcPr>
                </a:tc>
                <a:tc>
                  <a:txBody>
                    <a:bodyPr/>
                    <a:lstStyle/>
                    <a:p>
                      <a:pPr algn="ctr"/>
                      <a:r>
                        <a:rPr lang="en-US" sz="1200" b="1" noProof="0" dirty="0">
                          <a:solidFill>
                            <a:schemeClr val="tx2"/>
                          </a:solidFill>
                        </a:rPr>
                        <a:t>p-value</a:t>
                      </a:r>
                    </a:p>
                  </a:txBody>
                  <a:tcPr anchor="ctr">
                    <a:solidFill>
                      <a:schemeClr val="accent1"/>
                    </a:solidFill>
                  </a:tcPr>
                </a:tc>
                <a:extLst>
                  <a:ext uri="{0D108BD9-81ED-4DB2-BD59-A6C34878D82A}">
                    <a16:rowId xmlns:a16="http://schemas.microsoft.com/office/drawing/2014/main" val="3588653456"/>
                  </a:ext>
                </a:extLst>
              </a:tr>
              <a:tr h="382803">
                <a:tc>
                  <a:txBody>
                    <a:bodyPr/>
                    <a:lstStyle/>
                    <a:p>
                      <a:r>
                        <a:rPr lang="en-US" sz="1200" noProof="0" dirty="0"/>
                        <a:t>Automobile only, regular</a:t>
                      </a:r>
                      <a:r>
                        <a:rPr lang="en-US" sz="1200" baseline="0" noProof="0" dirty="0"/>
                        <a:t> (reference)</a:t>
                      </a:r>
                      <a:endParaRPr lang="en-US" sz="1200" noProof="0" dirty="0"/>
                    </a:p>
                  </a:txBody>
                  <a:tcPr anchor="ctr"/>
                </a:tc>
                <a:tc>
                  <a:txBody>
                    <a:bodyPr/>
                    <a:lstStyle/>
                    <a:p>
                      <a:pPr algn="ctr"/>
                      <a:r>
                        <a:rPr lang="en-US" sz="1200" noProof="0" dirty="0"/>
                        <a:t>78</a:t>
                      </a:r>
                    </a:p>
                  </a:txBody>
                  <a:tcPr anchor="ctr"/>
                </a:tc>
                <a:tc>
                  <a:txBody>
                    <a:bodyPr/>
                    <a:lstStyle/>
                    <a:p>
                      <a:pPr algn="ctr"/>
                      <a:r>
                        <a:rPr lang="en-US" sz="1200" noProof="0" dirty="0"/>
                        <a:t>39,140</a:t>
                      </a:r>
                    </a:p>
                  </a:txBody>
                  <a:tcPr anchor="ctr"/>
                </a:tc>
                <a:tc>
                  <a:txBody>
                    <a:bodyPr/>
                    <a:lstStyle/>
                    <a:p>
                      <a:pPr algn="ctr"/>
                      <a:r>
                        <a:rPr lang="en-US" sz="1200" noProof="0" dirty="0"/>
                        <a:t>272,768</a:t>
                      </a:r>
                    </a:p>
                  </a:txBody>
                  <a:tcPr anchor="ctr"/>
                </a:tc>
                <a:tc>
                  <a:txBody>
                    <a:bodyPr/>
                    <a:lstStyle/>
                    <a:p>
                      <a:pPr algn="ctr"/>
                      <a:r>
                        <a:rPr lang="en-US" sz="1200" noProof="0" dirty="0"/>
                        <a:t>1.00</a:t>
                      </a:r>
                    </a:p>
                  </a:txBody>
                  <a:tcPr anchor="ctr"/>
                </a:tc>
                <a:tc>
                  <a:txBody>
                    <a:bodyPr/>
                    <a:lstStyle/>
                    <a:p>
                      <a:pPr algn="ctr"/>
                      <a:endParaRPr lang="en-US" sz="1200" noProof="0" dirty="0"/>
                    </a:p>
                  </a:txBody>
                  <a:tcPr anchor="ctr"/>
                </a:tc>
                <a:extLst>
                  <a:ext uri="{0D108BD9-81ED-4DB2-BD59-A6C34878D82A}">
                    <a16:rowId xmlns:a16="http://schemas.microsoft.com/office/drawing/2014/main" val="4219992545"/>
                  </a:ext>
                </a:extLst>
              </a:tr>
              <a:tr h="382803">
                <a:tc>
                  <a:txBody>
                    <a:bodyPr/>
                    <a:lstStyle/>
                    <a:p>
                      <a:r>
                        <a:rPr lang="en-US" sz="1200" noProof="0" dirty="0"/>
                        <a:t>Automobile</a:t>
                      </a:r>
                      <a:r>
                        <a:rPr lang="en-US" sz="1200" baseline="0" noProof="0" dirty="0"/>
                        <a:t> only, often</a:t>
                      </a:r>
                      <a:endParaRPr lang="en-US" sz="1200" noProof="0" dirty="0"/>
                    </a:p>
                  </a:txBody>
                  <a:tcPr anchor="ctr"/>
                </a:tc>
                <a:tc>
                  <a:txBody>
                    <a:bodyPr/>
                    <a:lstStyle/>
                    <a:p>
                      <a:pPr algn="ctr"/>
                      <a:r>
                        <a:rPr lang="en-US" sz="1200" noProof="0" dirty="0"/>
                        <a:t>202</a:t>
                      </a:r>
                    </a:p>
                  </a:txBody>
                  <a:tcPr anchor="ctr"/>
                </a:tc>
                <a:tc>
                  <a:txBody>
                    <a:bodyPr/>
                    <a:lstStyle/>
                    <a:p>
                      <a:pPr algn="ctr"/>
                      <a:r>
                        <a:rPr lang="en-US" sz="1200" noProof="0" dirty="0"/>
                        <a:t>93,204</a:t>
                      </a:r>
                    </a:p>
                  </a:txBody>
                  <a:tcPr anchor="ctr"/>
                </a:tc>
                <a:tc>
                  <a:txBody>
                    <a:bodyPr/>
                    <a:lstStyle/>
                    <a:p>
                      <a:pPr algn="ctr"/>
                      <a:r>
                        <a:rPr lang="en-US" sz="1200" noProof="0" dirty="0"/>
                        <a:t>655,529</a:t>
                      </a:r>
                    </a:p>
                  </a:txBody>
                  <a:tcPr anchor="ctr"/>
                </a:tc>
                <a:tc>
                  <a:txBody>
                    <a:bodyPr/>
                    <a:lstStyle/>
                    <a:p>
                      <a:pPr algn="ctr"/>
                      <a:r>
                        <a:rPr lang="en-US" sz="1200" noProof="0" dirty="0"/>
                        <a:t>1.26 (0.96, 1.64)</a:t>
                      </a:r>
                    </a:p>
                  </a:txBody>
                  <a:tcPr anchor="ctr"/>
                </a:tc>
                <a:tc>
                  <a:txBody>
                    <a:bodyPr/>
                    <a:lstStyle/>
                    <a:p>
                      <a:pPr algn="ctr"/>
                      <a:r>
                        <a:rPr lang="en-US" sz="1200" noProof="0" dirty="0"/>
                        <a:t>0.10</a:t>
                      </a:r>
                    </a:p>
                  </a:txBody>
                  <a:tcPr anchor="ctr"/>
                </a:tc>
                <a:extLst>
                  <a:ext uri="{0D108BD9-81ED-4DB2-BD59-A6C34878D82A}">
                    <a16:rowId xmlns:a16="http://schemas.microsoft.com/office/drawing/2014/main" val="10002"/>
                  </a:ext>
                </a:extLst>
              </a:tr>
              <a:tr h="382803">
                <a:tc>
                  <a:txBody>
                    <a:bodyPr/>
                    <a:lstStyle/>
                    <a:p>
                      <a:r>
                        <a:rPr lang="en-US" sz="1200" noProof="0" dirty="0"/>
                        <a:t>Public transportation only, regular</a:t>
                      </a:r>
                    </a:p>
                  </a:txBody>
                  <a:tcPr anchor="ctr"/>
                </a:tc>
                <a:tc>
                  <a:txBody>
                    <a:bodyPr/>
                    <a:lstStyle/>
                    <a:p>
                      <a:pPr algn="ctr"/>
                      <a:r>
                        <a:rPr lang="en-US" sz="1200" noProof="0" dirty="0"/>
                        <a:t>10</a:t>
                      </a:r>
                    </a:p>
                  </a:txBody>
                  <a:tcPr anchor="ctr"/>
                </a:tc>
                <a:tc>
                  <a:txBody>
                    <a:bodyPr/>
                    <a:lstStyle/>
                    <a:p>
                      <a:pPr algn="ctr"/>
                      <a:r>
                        <a:rPr lang="en-US" sz="1200" noProof="0" dirty="0"/>
                        <a:t>5935</a:t>
                      </a:r>
                    </a:p>
                  </a:txBody>
                  <a:tcPr anchor="ctr"/>
                </a:tc>
                <a:tc>
                  <a:txBody>
                    <a:bodyPr/>
                    <a:lstStyle/>
                    <a:p>
                      <a:pPr algn="ctr"/>
                      <a:r>
                        <a:rPr lang="en-US" sz="1200" noProof="0" dirty="0"/>
                        <a:t>39,999</a:t>
                      </a:r>
                    </a:p>
                  </a:txBody>
                  <a:tcPr anchor="ctr"/>
                </a:tc>
                <a:tc>
                  <a:txBody>
                    <a:bodyPr/>
                    <a:lstStyle/>
                    <a:p>
                      <a:pPr algn="ctr"/>
                      <a:r>
                        <a:rPr lang="en-US" sz="1200" noProof="0" dirty="0"/>
                        <a:t>0.71 (0.37, 1.39)</a:t>
                      </a:r>
                    </a:p>
                  </a:txBody>
                  <a:tcPr anchor="ctr"/>
                </a:tc>
                <a:tc>
                  <a:txBody>
                    <a:bodyPr/>
                    <a:lstStyle/>
                    <a:p>
                      <a:pPr algn="ctr"/>
                      <a:r>
                        <a:rPr lang="en-US" sz="1200" noProof="0" dirty="0"/>
                        <a:t>0.32</a:t>
                      </a:r>
                    </a:p>
                  </a:txBody>
                  <a:tcPr anchor="ctr"/>
                </a:tc>
                <a:extLst>
                  <a:ext uri="{0D108BD9-81ED-4DB2-BD59-A6C34878D82A}">
                    <a16:rowId xmlns:a16="http://schemas.microsoft.com/office/drawing/2014/main" val="10003"/>
                  </a:ext>
                </a:extLst>
              </a:tr>
              <a:tr h="382803">
                <a:tc>
                  <a:txBody>
                    <a:bodyPr/>
                    <a:lstStyle/>
                    <a:p>
                      <a:r>
                        <a:rPr lang="en-US" sz="1200" b="1" noProof="0" dirty="0"/>
                        <a:t>Public transportation only, often</a:t>
                      </a:r>
                    </a:p>
                  </a:txBody>
                  <a:tcPr anchor="ctr"/>
                </a:tc>
                <a:tc>
                  <a:txBody>
                    <a:bodyPr/>
                    <a:lstStyle/>
                    <a:p>
                      <a:pPr algn="ctr"/>
                      <a:r>
                        <a:rPr lang="en-US" sz="1200" b="1" noProof="0" dirty="0"/>
                        <a:t>44</a:t>
                      </a:r>
                    </a:p>
                  </a:txBody>
                  <a:tcPr anchor="ctr"/>
                </a:tc>
                <a:tc>
                  <a:txBody>
                    <a:bodyPr/>
                    <a:lstStyle/>
                    <a:p>
                      <a:pPr algn="ctr"/>
                      <a:r>
                        <a:rPr lang="en-US" sz="1200" b="1" noProof="0" dirty="0"/>
                        <a:t>13,598</a:t>
                      </a:r>
                    </a:p>
                  </a:txBody>
                  <a:tcPr anchor="ctr"/>
                </a:tc>
                <a:tc>
                  <a:txBody>
                    <a:bodyPr/>
                    <a:lstStyle/>
                    <a:p>
                      <a:pPr algn="ctr"/>
                      <a:r>
                        <a:rPr lang="en-US" sz="1200" b="1" noProof="0" dirty="0"/>
                        <a:t>92,144</a:t>
                      </a:r>
                    </a:p>
                  </a:txBody>
                  <a:tcPr anchor="ctr"/>
                </a:tc>
                <a:tc>
                  <a:txBody>
                    <a:bodyPr/>
                    <a:lstStyle/>
                    <a:p>
                      <a:pPr algn="ctr"/>
                      <a:r>
                        <a:rPr lang="en-US" sz="1200" b="1" noProof="0" dirty="0"/>
                        <a:t>1.58 (1.08, 2.33)</a:t>
                      </a:r>
                    </a:p>
                  </a:txBody>
                  <a:tcPr anchor="ctr"/>
                </a:tc>
                <a:tc>
                  <a:txBody>
                    <a:bodyPr/>
                    <a:lstStyle/>
                    <a:p>
                      <a:pPr algn="ctr"/>
                      <a:r>
                        <a:rPr lang="en-US" sz="1200" b="1" noProof="0" dirty="0"/>
                        <a:t>0.02</a:t>
                      </a:r>
                    </a:p>
                  </a:txBody>
                  <a:tcPr anchor="ctr"/>
                </a:tc>
                <a:extLst>
                  <a:ext uri="{0D108BD9-81ED-4DB2-BD59-A6C34878D82A}">
                    <a16:rowId xmlns:a16="http://schemas.microsoft.com/office/drawing/2014/main" val="10004"/>
                  </a:ext>
                </a:extLst>
              </a:tr>
              <a:tr h="382803">
                <a:tc>
                  <a:txBody>
                    <a:bodyPr/>
                    <a:lstStyle/>
                    <a:p>
                      <a:r>
                        <a:rPr lang="en-US" sz="1200" noProof="0" dirty="0"/>
                        <a:t>Walk only, regular</a:t>
                      </a:r>
                    </a:p>
                  </a:txBody>
                  <a:tcPr anchor="ctr"/>
                </a:tc>
                <a:tc>
                  <a:txBody>
                    <a:bodyPr/>
                    <a:lstStyle/>
                    <a:p>
                      <a:pPr algn="ctr"/>
                      <a:r>
                        <a:rPr lang="en-US" sz="1200" noProof="0" dirty="0"/>
                        <a:t>14</a:t>
                      </a:r>
                    </a:p>
                  </a:txBody>
                  <a:tcPr anchor="ctr"/>
                </a:tc>
                <a:tc>
                  <a:txBody>
                    <a:bodyPr/>
                    <a:lstStyle/>
                    <a:p>
                      <a:pPr algn="ctr"/>
                      <a:r>
                        <a:rPr lang="en-US" sz="1200" noProof="0" dirty="0"/>
                        <a:t>3677</a:t>
                      </a:r>
                    </a:p>
                  </a:txBody>
                  <a:tcPr anchor="ctr"/>
                </a:tc>
                <a:tc>
                  <a:txBody>
                    <a:bodyPr/>
                    <a:lstStyle/>
                    <a:p>
                      <a:pPr algn="ctr"/>
                      <a:r>
                        <a:rPr lang="en-US" sz="1200" noProof="0" dirty="0"/>
                        <a:t>25,427</a:t>
                      </a:r>
                    </a:p>
                  </a:txBody>
                  <a:tcPr anchor="ctr"/>
                </a:tc>
                <a:tc>
                  <a:txBody>
                    <a:bodyPr/>
                    <a:lstStyle/>
                    <a:p>
                      <a:pPr algn="ctr"/>
                      <a:r>
                        <a:rPr lang="en-US" sz="1200" noProof="0" dirty="0"/>
                        <a:t>1.58 (0.87, 2.88)</a:t>
                      </a:r>
                    </a:p>
                  </a:txBody>
                  <a:tcPr anchor="ctr"/>
                </a:tc>
                <a:tc>
                  <a:txBody>
                    <a:bodyPr/>
                    <a:lstStyle/>
                    <a:p>
                      <a:pPr algn="ctr"/>
                      <a:r>
                        <a:rPr lang="en-US" sz="1200" noProof="0" dirty="0"/>
                        <a:t>0.13</a:t>
                      </a:r>
                    </a:p>
                  </a:txBody>
                  <a:tcPr anchor="ctr"/>
                </a:tc>
                <a:extLst>
                  <a:ext uri="{0D108BD9-81ED-4DB2-BD59-A6C34878D82A}">
                    <a16:rowId xmlns:a16="http://schemas.microsoft.com/office/drawing/2014/main" val="10005"/>
                  </a:ext>
                </a:extLst>
              </a:tr>
              <a:tr h="382803">
                <a:tc>
                  <a:txBody>
                    <a:bodyPr/>
                    <a:lstStyle/>
                    <a:p>
                      <a:r>
                        <a:rPr lang="en-US" sz="1200" noProof="0" dirty="0"/>
                        <a:t>Walk</a:t>
                      </a:r>
                      <a:r>
                        <a:rPr lang="en-US" sz="1200" baseline="0" noProof="0" dirty="0"/>
                        <a:t> only, often</a:t>
                      </a:r>
                      <a:endParaRPr lang="en-US" sz="1200" noProof="0" dirty="0"/>
                    </a:p>
                  </a:txBody>
                  <a:tcPr anchor="ctr"/>
                </a:tc>
                <a:tc>
                  <a:txBody>
                    <a:bodyPr/>
                    <a:lstStyle/>
                    <a:p>
                      <a:pPr algn="ctr"/>
                      <a:r>
                        <a:rPr lang="en-US" sz="1200" noProof="0" dirty="0"/>
                        <a:t>19</a:t>
                      </a:r>
                    </a:p>
                  </a:txBody>
                  <a:tcPr anchor="ctr"/>
                </a:tc>
                <a:tc>
                  <a:txBody>
                    <a:bodyPr/>
                    <a:lstStyle/>
                    <a:p>
                      <a:pPr algn="ctr"/>
                      <a:r>
                        <a:rPr lang="en-US" sz="1200" noProof="0" dirty="0"/>
                        <a:t>7964</a:t>
                      </a:r>
                    </a:p>
                  </a:txBody>
                  <a:tcPr anchor="ctr"/>
                </a:tc>
                <a:tc>
                  <a:txBody>
                    <a:bodyPr/>
                    <a:lstStyle/>
                    <a:p>
                      <a:pPr algn="ctr"/>
                      <a:r>
                        <a:rPr lang="en-US" sz="1200" noProof="0" dirty="0"/>
                        <a:t>55,933</a:t>
                      </a:r>
                    </a:p>
                  </a:txBody>
                  <a:tcPr anchor="ctr"/>
                </a:tc>
                <a:tc>
                  <a:txBody>
                    <a:bodyPr/>
                    <a:lstStyle/>
                    <a:p>
                      <a:pPr algn="ctr"/>
                      <a:r>
                        <a:rPr lang="en-US" sz="1200" noProof="0" dirty="0"/>
                        <a:t>1.14 (0.67, 1.95)</a:t>
                      </a:r>
                    </a:p>
                  </a:txBody>
                  <a:tcPr anchor="ctr"/>
                </a:tc>
                <a:tc>
                  <a:txBody>
                    <a:bodyPr/>
                    <a:lstStyle/>
                    <a:p>
                      <a:pPr algn="ctr"/>
                      <a:r>
                        <a:rPr lang="en-US" sz="1200" noProof="0" dirty="0"/>
                        <a:t>0.63</a:t>
                      </a:r>
                    </a:p>
                  </a:txBody>
                  <a:tcPr anchor="ctr"/>
                </a:tc>
                <a:extLst>
                  <a:ext uri="{0D108BD9-81ED-4DB2-BD59-A6C34878D82A}">
                    <a16:rowId xmlns:a16="http://schemas.microsoft.com/office/drawing/2014/main" val="3425343425"/>
                  </a:ext>
                </a:extLst>
              </a:tr>
              <a:tr h="382803">
                <a:tc>
                  <a:txBody>
                    <a:bodyPr/>
                    <a:lstStyle/>
                    <a:p>
                      <a:r>
                        <a:rPr lang="en-US" sz="1200" noProof="0" dirty="0"/>
                        <a:t>Cycle only,</a:t>
                      </a:r>
                      <a:r>
                        <a:rPr lang="en-US" sz="1200" baseline="0" noProof="0" dirty="0"/>
                        <a:t> regular and often</a:t>
                      </a:r>
                      <a:endParaRPr lang="en-US" sz="1200" noProof="0" dirty="0"/>
                    </a:p>
                  </a:txBody>
                  <a:tcPr anchor="ctr"/>
                </a:tc>
                <a:tc>
                  <a:txBody>
                    <a:bodyPr/>
                    <a:lstStyle/>
                    <a:p>
                      <a:pPr algn="ctr"/>
                      <a:r>
                        <a:rPr lang="en-US" sz="1200" noProof="0" dirty="0"/>
                        <a:t>5</a:t>
                      </a:r>
                    </a:p>
                  </a:txBody>
                  <a:tcPr anchor="ctr"/>
                </a:tc>
                <a:tc>
                  <a:txBody>
                    <a:bodyPr/>
                    <a:lstStyle/>
                    <a:p>
                      <a:pPr algn="ctr"/>
                      <a:r>
                        <a:rPr lang="en-US" sz="1200" noProof="0" dirty="0"/>
                        <a:t>5114</a:t>
                      </a:r>
                    </a:p>
                  </a:txBody>
                  <a:tcPr anchor="ctr"/>
                </a:tc>
                <a:tc>
                  <a:txBody>
                    <a:bodyPr/>
                    <a:lstStyle/>
                    <a:p>
                      <a:pPr algn="ctr"/>
                      <a:r>
                        <a:rPr lang="en-US" sz="1200" noProof="0" dirty="0"/>
                        <a:t>36,244</a:t>
                      </a:r>
                    </a:p>
                  </a:txBody>
                  <a:tcPr anchor="ctr"/>
                </a:tc>
                <a:tc>
                  <a:txBody>
                    <a:bodyPr/>
                    <a:lstStyle/>
                    <a:p>
                      <a:pPr algn="ctr"/>
                      <a:r>
                        <a:rPr lang="en-US" sz="1200" noProof="0" dirty="0"/>
                        <a:t>0.78 (0.31,</a:t>
                      </a:r>
                      <a:r>
                        <a:rPr lang="en-US" sz="1200" baseline="0" noProof="0" dirty="0"/>
                        <a:t> 1.95)</a:t>
                      </a:r>
                      <a:endParaRPr lang="en-US" sz="1200" noProof="0" dirty="0"/>
                    </a:p>
                  </a:txBody>
                  <a:tcPr anchor="ctr"/>
                </a:tc>
                <a:tc>
                  <a:txBody>
                    <a:bodyPr/>
                    <a:lstStyle/>
                    <a:p>
                      <a:pPr algn="ctr"/>
                      <a:r>
                        <a:rPr lang="en-US" sz="1200" noProof="0" dirty="0"/>
                        <a:t>0.59</a:t>
                      </a:r>
                    </a:p>
                  </a:txBody>
                  <a:tcPr anchor="ctr"/>
                </a:tc>
                <a:extLst>
                  <a:ext uri="{0D108BD9-81ED-4DB2-BD59-A6C34878D82A}">
                    <a16:rowId xmlns:a16="http://schemas.microsoft.com/office/drawing/2014/main" val="10007"/>
                  </a:ext>
                </a:extLst>
              </a:tr>
              <a:tr h="382803">
                <a:tc>
                  <a:txBody>
                    <a:bodyPr/>
                    <a:lstStyle/>
                    <a:p>
                      <a:r>
                        <a:rPr lang="en-US" sz="1200" noProof="0" dirty="0"/>
                        <a:t>Active mixture, regular and often</a:t>
                      </a:r>
                    </a:p>
                  </a:txBody>
                  <a:tcPr anchor="ctr"/>
                </a:tc>
                <a:tc>
                  <a:txBody>
                    <a:bodyPr/>
                    <a:lstStyle/>
                    <a:p>
                      <a:pPr algn="ctr"/>
                      <a:r>
                        <a:rPr lang="en-US" sz="1200" noProof="0" dirty="0"/>
                        <a:t>14</a:t>
                      </a:r>
                    </a:p>
                  </a:txBody>
                  <a:tcPr anchor="ctr"/>
                </a:tc>
                <a:tc>
                  <a:txBody>
                    <a:bodyPr/>
                    <a:lstStyle/>
                    <a:p>
                      <a:pPr algn="ctr"/>
                      <a:r>
                        <a:rPr lang="en-US" sz="1200" noProof="0" dirty="0"/>
                        <a:t>8405</a:t>
                      </a:r>
                    </a:p>
                  </a:txBody>
                  <a:tcPr anchor="ctr"/>
                </a:tc>
                <a:tc>
                  <a:txBody>
                    <a:bodyPr/>
                    <a:lstStyle/>
                    <a:p>
                      <a:pPr algn="ctr"/>
                      <a:r>
                        <a:rPr lang="en-US" sz="1200" noProof="0" dirty="0"/>
                        <a:t>58,790</a:t>
                      </a:r>
                    </a:p>
                  </a:txBody>
                  <a:tcPr anchor="ctr"/>
                </a:tc>
                <a:tc>
                  <a:txBody>
                    <a:bodyPr/>
                    <a:lstStyle/>
                    <a:p>
                      <a:pPr algn="ctr"/>
                      <a:r>
                        <a:rPr lang="en-US" sz="1200" noProof="0" dirty="0"/>
                        <a:t>1.10</a:t>
                      </a:r>
                      <a:r>
                        <a:rPr lang="en-US" sz="1200" baseline="0" noProof="0" dirty="0"/>
                        <a:t> (0.61, 1.99)</a:t>
                      </a:r>
                      <a:endParaRPr lang="en-US" sz="1200" noProof="0" dirty="0"/>
                    </a:p>
                  </a:txBody>
                  <a:tcPr anchor="ctr"/>
                </a:tc>
                <a:tc>
                  <a:txBody>
                    <a:bodyPr/>
                    <a:lstStyle/>
                    <a:p>
                      <a:pPr algn="ctr"/>
                      <a:r>
                        <a:rPr lang="en-US" sz="1200" noProof="0" dirty="0"/>
                        <a:t>0.74</a:t>
                      </a:r>
                    </a:p>
                  </a:txBody>
                  <a:tcPr anchor="ctr"/>
                </a:tc>
                <a:extLst>
                  <a:ext uri="{0D108BD9-81ED-4DB2-BD59-A6C34878D82A}">
                    <a16:rowId xmlns:a16="http://schemas.microsoft.com/office/drawing/2014/main" val="10008"/>
                  </a:ext>
                </a:extLst>
              </a:tr>
              <a:tr h="382803">
                <a:tc>
                  <a:txBody>
                    <a:bodyPr/>
                    <a:lstStyle/>
                    <a:p>
                      <a:r>
                        <a:rPr lang="en-US" sz="1200" noProof="0" dirty="0"/>
                        <a:t>Other mixture, regular and often</a:t>
                      </a:r>
                    </a:p>
                  </a:txBody>
                  <a:tcPr anchor="ctr"/>
                </a:tc>
                <a:tc>
                  <a:txBody>
                    <a:bodyPr/>
                    <a:lstStyle/>
                    <a:p>
                      <a:pPr algn="ctr"/>
                      <a:r>
                        <a:rPr lang="en-US" sz="1200" noProof="0" dirty="0"/>
                        <a:t>28</a:t>
                      </a:r>
                    </a:p>
                  </a:txBody>
                  <a:tcPr anchor="ctr"/>
                </a:tc>
                <a:tc>
                  <a:txBody>
                    <a:bodyPr/>
                    <a:lstStyle/>
                    <a:p>
                      <a:pPr algn="ctr"/>
                      <a:r>
                        <a:rPr lang="en-US" sz="1200" noProof="0" dirty="0"/>
                        <a:t>16,969</a:t>
                      </a:r>
                    </a:p>
                  </a:txBody>
                  <a:tcPr anchor="ctr"/>
                </a:tc>
                <a:tc>
                  <a:txBody>
                    <a:bodyPr/>
                    <a:lstStyle/>
                    <a:p>
                      <a:pPr algn="ctr"/>
                      <a:r>
                        <a:rPr lang="en-US" sz="1200" noProof="0" dirty="0"/>
                        <a:t>117,377</a:t>
                      </a:r>
                    </a:p>
                  </a:txBody>
                  <a:tcPr anchor="ctr"/>
                </a:tc>
                <a:tc>
                  <a:txBody>
                    <a:bodyPr/>
                    <a:lstStyle/>
                    <a:p>
                      <a:pPr algn="ctr"/>
                      <a:r>
                        <a:rPr lang="en-US" sz="1200" noProof="0" dirty="0"/>
                        <a:t>1.05 (0.68, 1.62)</a:t>
                      </a:r>
                    </a:p>
                  </a:txBody>
                  <a:tcPr anchor="ctr"/>
                </a:tc>
                <a:tc>
                  <a:txBody>
                    <a:bodyPr/>
                    <a:lstStyle/>
                    <a:p>
                      <a:pPr algn="ctr"/>
                      <a:r>
                        <a:rPr lang="en-US" sz="1200" noProof="0" dirty="0"/>
                        <a:t>0.83</a:t>
                      </a:r>
                    </a:p>
                  </a:txBody>
                  <a:tcPr anchor="ctr"/>
                </a:tc>
                <a:extLst>
                  <a:ext uri="{0D108BD9-81ED-4DB2-BD59-A6C34878D82A}">
                    <a16:rowId xmlns:a16="http://schemas.microsoft.com/office/drawing/2014/main" val="10009"/>
                  </a:ext>
                </a:extLst>
              </a:tr>
              <a:tr h="382803">
                <a:tc>
                  <a:txBody>
                    <a:bodyPr/>
                    <a:lstStyle/>
                    <a:p>
                      <a:r>
                        <a:rPr lang="en-US" sz="1200" noProof="0" dirty="0"/>
                        <a:t>Unknown, missing,</a:t>
                      </a:r>
                      <a:r>
                        <a:rPr lang="en-US" sz="1200" baseline="0" noProof="0" dirty="0"/>
                        <a:t> no answer</a:t>
                      </a:r>
                      <a:endParaRPr lang="en-US" sz="1200" noProof="0" dirty="0"/>
                    </a:p>
                  </a:txBody>
                  <a:tcPr anchor="ctr"/>
                </a:tc>
                <a:tc>
                  <a:txBody>
                    <a:bodyPr/>
                    <a:lstStyle/>
                    <a:p>
                      <a:pPr algn="ctr"/>
                      <a:r>
                        <a:rPr lang="en-US" sz="1200" noProof="0" dirty="0"/>
                        <a:t>79</a:t>
                      </a:r>
                    </a:p>
                  </a:txBody>
                  <a:tcPr anchor="ctr"/>
                </a:tc>
                <a:tc>
                  <a:txBody>
                    <a:bodyPr/>
                    <a:lstStyle/>
                    <a:p>
                      <a:pPr algn="ctr"/>
                      <a:r>
                        <a:rPr lang="en-US" sz="1200" noProof="0" dirty="0"/>
                        <a:t>40,118</a:t>
                      </a:r>
                    </a:p>
                  </a:txBody>
                  <a:tcPr anchor="ctr"/>
                </a:tc>
                <a:tc>
                  <a:txBody>
                    <a:bodyPr/>
                    <a:lstStyle/>
                    <a:p>
                      <a:pPr algn="ctr"/>
                      <a:r>
                        <a:rPr lang="en-US" sz="1200" noProof="0" dirty="0"/>
                        <a:t>277,823</a:t>
                      </a:r>
                    </a:p>
                  </a:txBody>
                  <a:tcPr anchor="ctr"/>
                </a:tc>
                <a:tc>
                  <a:txBody>
                    <a:bodyPr/>
                    <a:lstStyle/>
                    <a:p>
                      <a:pPr algn="ctr"/>
                      <a:r>
                        <a:rPr lang="en-US" sz="1200" noProof="0" dirty="0"/>
                        <a:t>1.04 (0.72, 1.49)</a:t>
                      </a:r>
                    </a:p>
                  </a:txBody>
                  <a:tcPr anchor="ctr"/>
                </a:tc>
                <a:tc>
                  <a:txBody>
                    <a:bodyPr/>
                    <a:lstStyle/>
                    <a:p>
                      <a:pPr algn="ctr"/>
                      <a:r>
                        <a:rPr lang="en-US" sz="1200" noProof="0" dirty="0"/>
                        <a:t>0.84</a:t>
                      </a: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370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3395: </a:t>
            </a:r>
            <a:r>
              <a:rPr lang="en-GB" dirty="0"/>
              <a:t>Commute patterns, residential traffic-related air pollution, and lung cancer risk in the prospective UK Biobank cohort study </a:t>
            </a:r>
            <a:r>
              <a:rPr lang="en-US" dirty="0"/>
              <a:t>– Wong JY, et al</a:t>
            </a:r>
          </a:p>
        </p:txBody>
      </p:sp>
      <p:sp>
        <p:nvSpPr>
          <p:cNvPr id="3" name="Content Placeholder 2"/>
          <p:cNvSpPr>
            <a:spLocks noGrp="1"/>
          </p:cNvSpPr>
          <p:nvPr>
            <p:ph idx="1"/>
          </p:nvPr>
        </p:nvSpPr>
        <p:spPr/>
        <p:txBody>
          <a:bodyPr/>
          <a:lstStyle/>
          <a:p>
            <a:r>
              <a:rPr lang="en-US" b="1" dirty="0"/>
              <a:t>Key results (cont.)</a:t>
            </a:r>
            <a:endParaRPr lang="en-US" dirty="0"/>
          </a:p>
          <a:p>
            <a:pPr>
              <a:spcBef>
                <a:spcPts val="24000"/>
              </a:spcBef>
            </a:pPr>
            <a:r>
              <a:rPr lang="en-US" b="1" dirty="0"/>
              <a:t>Conclusions</a:t>
            </a:r>
          </a:p>
          <a:p>
            <a:pPr lvl="1"/>
            <a:r>
              <a:rPr lang="en-US" dirty="0"/>
              <a:t>There was an estimated 58% increased risk of lung cancer in those who only used public transport, compared with those who only used automobiles</a:t>
            </a:r>
          </a:p>
          <a:p>
            <a:pPr lvl="1"/>
            <a:r>
              <a:rPr lang="en-US" dirty="0"/>
              <a:t>The exposure-response relationship between NO</a:t>
            </a:r>
            <a:r>
              <a:rPr lang="en-US" baseline="-25000" dirty="0"/>
              <a:t>2</a:t>
            </a:r>
            <a:r>
              <a:rPr lang="en-US" dirty="0"/>
              <a:t> and lung cancer risk was moderately strong</a:t>
            </a:r>
          </a:p>
        </p:txBody>
      </p:sp>
      <p:sp>
        <p:nvSpPr>
          <p:cNvPr id="4" name="Text Box 4"/>
          <p:cNvSpPr txBox="1">
            <a:spLocks noChangeArrowheads="1"/>
          </p:cNvSpPr>
          <p:nvPr/>
        </p:nvSpPr>
        <p:spPr bwMode="auto">
          <a:xfrm>
            <a:off x="5809729" y="6474897"/>
            <a:ext cx="31136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Wong JY,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3395</a:t>
            </a:r>
          </a:p>
        </p:txBody>
      </p:sp>
      <p:graphicFrame>
        <p:nvGraphicFramePr>
          <p:cNvPr id="5" name="Table 4"/>
          <p:cNvGraphicFramePr>
            <a:graphicFrameLocks noGrp="1"/>
          </p:cNvGraphicFramePr>
          <p:nvPr>
            <p:extLst>
              <p:ext uri="{D42A27DB-BD31-4B8C-83A1-F6EECF244321}">
                <p14:modId xmlns:p14="http://schemas.microsoft.com/office/powerpoint/2010/main" val="4056099560"/>
              </p:ext>
            </p:extLst>
          </p:nvPr>
        </p:nvGraphicFramePr>
        <p:xfrm>
          <a:off x="131196" y="1710145"/>
          <a:ext cx="8881609" cy="2847060"/>
        </p:xfrm>
        <a:graphic>
          <a:graphicData uri="http://schemas.openxmlformats.org/drawingml/2006/table">
            <a:tbl>
              <a:tblPr firstRow="1" bandRow="1">
                <a:tableStyleId>{69012ECD-51FC-41F1-AA8D-1B2483CD663E}</a:tableStyleId>
              </a:tblPr>
              <a:tblGrid>
                <a:gridCol w="2217994">
                  <a:extLst>
                    <a:ext uri="{9D8B030D-6E8A-4147-A177-3AD203B41FA5}">
                      <a16:colId xmlns:a16="http://schemas.microsoft.com/office/drawing/2014/main" val="1488832029"/>
                    </a:ext>
                  </a:extLst>
                </a:gridCol>
                <a:gridCol w="1335960">
                  <a:extLst>
                    <a:ext uri="{9D8B030D-6E8A-4147-A177-3AD203B41FA5}">
                      <a16:colId xmlns:a16="http://schemas.microsoft.com/office/drawing/2014/main" val="3101188323"/>
                    </a:ext>
                  </a:extLst>
                </a:gridCol>
                <a:gridCol w="1335960">
                  <a:extLst>
                    <a:ext uri="{9D8B030D-6E8A-4147-A177-3AD203B41FA5}">
                      <a16:colId xmlns:a16="http://schemas.microsoft.com/office/drawing/2014/main" val="4288170414"/>
                    </a:ext>
                  </a:extLst>
                </a:gridCol>
                <a:gridCol w="1335960">
                  <a:extLst>
                    <a:ext uri="{9D8B030D-6E8A-4147-A177-3AD203B41FA5}">
                      <a16:colId xmlns:a16="http://schemas.microsoft.com/office/drawing/2014/main" val="20003"/>
                    </a:ext>
                  </a:extLst>
                </a:gridCol>
                <a:gridCol w="1590260">
                  <a:extLst>
                    <a:ext uri="{9D8B030D-6E8A-4147-A177-3AD203B41FA5}">
                      <a16:colId xmlns:a16="http://schemas.microsoft.com/office/drawing/2014/main" val="20004"/>
                    </a:ext>
                  </a:extLst>
                </a:gridCol>
                <a:gridCol w="1065475">
                  <a:extLst>
                    <a:ext uri="{9D8B030D-6E8A-4147-A177-3AD203B41FA5}">
                      <a16:colId xmlns:a16="http://schemas.microsoft.com/office/drawing/2014/main" val="20005"/>
                    </a:ext>
                  </a:extLst>
                </a:gridCol>
              </a:tblGrid>
              <a:tr h="319476">
                <a:tc>
                  <a:txBody>
                    <a:bodyPr/>
                    <a:lstStyle/>
                    <a:p>
                      <a:r>
                        <a:rPr lang="en-US" sz="1400" b="1" noProof="0" dirty="0">
                          <a:solidFill>
                            <a:schemeClr val="tx2"/>
                          </a:solidFill>
                        </a:rPr>
                        <a:t>Annual average residential </a:t>
                      </a:r>
                      <a:r>
                        <a:rPr lang="en-US" sz="1400" b="1" noProof="0" dirty="0">
                          <a:solidFill>
                            <a:schemeClr val="tx2"/>
                          </a:solidFill>
                          <a:latin typeface="+mn-lt"/>
                        </a:rPr>
                        <a:t>NO</a:t>
                      </a:r>
                      <a:r>
                        <a:rPr lang="en-US" sz="1400" b="1" baseline="-25000" noProof="0" dirty="0">
                          <a:solidFill>
                            <a:schemeClr val="tx2"/>
                          </a:solidFill>
                          <a:latin typeface="+mn-lt"/>
                        </a:rPr>
                        <a:t>2</a:t>
                      </a:r>
                      <a:r>
                        <a:rPr lang="en-US" sz="1400" b="1" baseline="30000" noProof="0" dirty="0">
                          <a:solidFill>
                            <a:schemeClr val="tx2"/>
                          </a:solidFill>
                          <a:latin typeface="+mn-lt"/>
                        </a:rPr>
                        <a:t> </a:t>
                      </a:r>
                      <a:r>
                        <a:rPr lang="en-US" sz="1400" b="1" baseline="0" noProof="0" dirty="0">
                          <a:solidFill>
                            <a:schemeClr val="tx2"/>
                          </a:solidFill>
                          <a:latin typeface="+mn-lt"/>
                        </a:rPr>
                        <a:t>in 2005, </a:t>
                      </a:r>
                      <a:r>
                        <a:rPr lang="en-US" sz="1400" b="1" baseline="0" noProof="0" dirty="0">
                          <a:solidFill>
                            <a:schemeClr val="tx2"/>
                          </a:solidFill>
                          <a:latin typeface="+mn-lt"/>
                          <a:cs typeface="Times New Roman"/>
                        </a:rPr>
                        <a:t>µg/m</a:t>
                      </a:r>
                      <a:r>
                        <a:rPr lang="en-US" sz="1400" b="1" baseline="30000" noProof="0" dirty="0">
                          <a:solidFill>
                            <a:schemeClr val="tx2"/>
                          </a:solidFill>
                          <a:latin typeface="+mn-lt"/>
                          <a:cs typeface="Times New Roman"/>
                        </a:rPr>
                        <a:t>3</a:t>
                      </a:r>
                      <a:endParaRPr lang="en-US" sz="1400" b="1" noProof="0" dirty="0">
                        <a:solidFill>
                          <a:schemeClr val="tx2"/>
                        </a:solidFill>
                        <a:latin typeface="+mn-lt"/>
                      </a:endParaRPr>
                    </a:p>
                  </a:txBody>
                  <a:tcPr anchor="b">
                    <a:solidFill>
                      <a:schemeClr val="accent1"/>
                    </a:solidFill>
                  </a:tcPr>
                </a:tc>
                <a:tc>
                  <a:txBody>
                    <a:bodyPr/>
                    <a:lstStyle/>
                    <a:p>
                      <a:pPr algn="ctr"/>
                      <a:r>
                        <a:rPr lang="en-US" sz="1400" b="1" noProof="0" dirty="0">
                          <a:solidFill>
                            <a:schemeClr val="tx2"/>
                          </a:solidFill>
                        </a:rPr>
                        <a:t>No. of incident lung cancer cases</a:t>
                      </a:r>
                    </a:p>
                  </a:txBody>
                  <a:tcPr anchor="b">
                    <a:solidFill>
                      <a:schemeClr val="accent1"/>
                    </a:solidFill>
                  </a:tcPr>
                </a:tc>
                <a:tc>
                  <a:txBody>
                    <a:bodyPr/>
                    <a:lstStyle/>
                    <a:p>
                      <a:pPr algn="ctr"/>
                      <a:r>
                        <a:rPr lang="en-US" sz="1400" b="1" noProof="0" dirty="0">
                          <a:solidFill>
                            <a:schemeClr val="tx2"/>
                          </a:solidFill>
                        </a:rPr>
                        <a:t>Total no. of subjects</a:t>
                      </a:r>
                    </a:p>
                  </a:txBody>
                  <a:tcPr anchor="b">
                    <a:solidFill>
                      <a:schemeClr val="accent1"/>
                    </a:solidFill>
                  </a:tcPr>
                </a:tc>
                <a:tc>
                  <a:txBody>
                    <a:bodyPr/>
                    <a:lstStyle/>
                    <a:p>
                      <a:pPr algn="ctr"/>
                      <a:r>
                        <a:rPr lang="en-US" sz="1400" b="1" noProof="0" dirty="0">
                          <a:solidFill>
                            <a:schemeClr val="tx2"/>
                          </a:solidFill>
                        </a:rPr>
                        <a:t>Cumulative person-years</a:t>
                      </a:r>
                    </a:p>
                  </a:txBody>
                  <a:tcPr anchor="b">
                    <a:solidFill>
                      <a:schemeClr val="accent1"/>
                    </a:solidFill>
                  </a:tcPr>
                </a:tc>
                <a:tc>
                  <a:txBody>
                    <a:bodyPr/>
                    <a:lstStyle/>
                    <a:p>
                      <a:pPr algn="ctr"/>
                      <a:r>
                        <a:rPr lang="en-US" sz="1400" b="1" noProof="0" dirty="0">
                          <a:solidFill>
                            <a:schemeClr val="tx2"/>
                          </a:solidFill>
                        </a:rPr>
                        <a:t>HR (95%CI)</a:t>
                      </a:r>
                    </a:p>
                  </a:txBody>
                  <a:tcPr anchor="b">
                    <a:solidFill>
                      <a:schemeClr val="accent1"/>
                    </a:solidFill>
                  </a:tcPr>
                </a:tc>
                <a:tc>
                  <a:txBody>
                    <a:bodyPr/>
                    <a:lstStyle/>
                    <a:p>
                      <a:pPr algn="ctr"/>
                      <a:r>
                        <a:rPr lang="en-US" sz="1400" b="1" noProof="0" dirty="0">
                          <a:solidFill>
                            <a:schemeClr val="tx2"/>
                          </a:solidFill>
                        </a:rPr>
                        <a:t>p-value</a:t>
                      </a:r>
                    </a:p>
                  </a:txBody>
                  <a:tcPr anchor="b">
                    <a:solidFill>
                      <a:schemeClr val="accent1"/>
                    </a:solidFill>
                  </a:tcPr>
                </a:tc>
                <a:extLst>
                  <a:ext uri="{0D108BD9-81ED-4DB2-BD59-A6C34878D82A}">
                    <a16:rowId xmlns:a16="http://schemas.microsoft.com/office/drawing/2014/main" val="3588653456"/>
                  </a:ext>
                </a:extLst>
              </a:tr>
              <a:tr h="319476">
                <a:tc>
                  <a:txBody>
                    <a:bodyPr/>
                    <a:lstStyle/>
                    <a:p>
                      <a:r>
                        <a:rPr lang="en-US" sz="1400" noProof="0" dirty="0"/>
                        <a:t>Q1,</a:t>
                      </a:r>
                      <a:r>
                        <a:rPr lang="en-US" sz="1400" baseline="0" noProof="0" dirty="0"/>
                        <a:t> ≤23.08</a:t>
                      </a:r>
                      <a:endParaRPr lang="en-US" sz="1400" noProof="0" dirty="0"/>
                    </a:p>
                  </a:txBody>
                  <a:tcPr/>
                </a:tc>
                <a:tc>
                  <a:txBody>
                    <a:bodyPr/>
                    <a:lstStyle/>
                    <a:p>
                      <a:pPr algn="ctr"/>
                      <a:r>
                        <a:rPr lang="en-US" sz="1400" noProof="0" dirty="0"/>
                        <a:t>70</a:t>
                      </a:r>
                    </a:p>
                  </a:txBody>
                  <a:tcPr/>
                </a:tc>
                <a:tc>
                  <a:txBody>
                    <a:bodyPr/>
                    <a:lstStyle/>
                    <a:p>
                      <a:pPr algn="ctr"/>
                      <a:r>
                        <a:rPr lang="en-US" sz="1400" noProof="0" dirty="0"/>
                        <a:t>44,622</a:t>
                      </a:r>
                    </a:p>
                  </a:txBody>
                  <a:tcPr/>
                </a:tc>
                <a:tc>
                  <a:txBody>
                    <a:bodyPr/>
                    <a:lstStyle/>
                    <a:p>
                      <a:pPr algn="ctr"/>
                      <a:r>
                        <a:rPr lang="en-US" sz="1400" noProof="0" dirty="0"/>
                        <a:t>315,803</a:t>
                      </a:r>
                    </a:p>
                  </a:txBody>
                  <a:tcPr/>
                </a:tc>
                <a:tc>
                  <a:txBody>
                    <a:bodyPr/>
                    <a:lstStyle/>
                    <a:p>
                      <a:pPr algn="ctr"/>
                      <a:r>
                        <a:rPr lang="en-US" sz="1400" noProof="0" dirty="0"/>
                        <a:t>1.00</a:t>
                      </a:r>
                    </a:p>
                  </a:txBody>
                  <a:tcPr/>
                </a:tc>
                <a:tc>
                  <a:txBody>
                    <a:bodyPr/>
                    <a:lstStyle/>
                    <a:p>
                      <a:pPr algn="ctr"/>
                      <a:endParaRPr lang="en-US" sz="1400" noProof="0" dirty="0"/>
                    </a:p>
                  </a:txBody>
                  <a:tcPr/>
                </a:tc>
                <a:extLst>
                  <a:ext uri="{0D108BD9-81ED-4DB2-BD59-A6C34878D82A}">
                    <a16:rowId xmlns:a16="http://schemas.microsoft.com/office/drawing/2014/main" val="4219992545"/>
                  </a:ext>
                </a:extLst>
              </a:tr>
              <a:tr h="319476">
                <a:tc>
                  <a:txBody>
                    <a:bodyPr/>
                    <a:lstStyle/>
                    <a:p>
                      <a:r>
                        <a:rPr lang="en-US" sz="1400" noProof="0" dirty="0"/>
                        <a:t>Q2, 23.08 to </a:t>
                      </a:r>
                      <a:r>
                        <a:rPr lang="en-US" sz="1400" baseline="0" noProof="0" dirty="0"/>
                        <a:t>≤28.33</a:t>
                      </a:r>
                      <a:endParaRPr lang="en-US" sz="1400" noProof="0" dirty="0"/>
                    </a:p>
                  </a:txBody>
                  <a:tcPr/>
                </a:tc>
                <a:tc>
                  <a:txBody>
                    <a:bodyPr/>
                    <a:lstStyle/>
                    <a:p>
                      <a:pPr algn="ctr"/>
                      <a:r>
                        <a:rPr lang="en-US" sz="1400" noProof="0" dirty="0"/>
                        <a:t>122</a:t>
                      </a:r>
                    </a:p>
                  </a:txBody>
                  <a:tcPr/>
                </a:tc>
                <a:tc>
                  <a:txBody>
                    <a:bodyPr/>
                    <a:lstStyle/>
                    <a:p>
                      <a:pPr algn="ctr"/>
                      <a:r>
                        <a:rPr lang="en-US" sz="1400" noProof="0" dirty="0"/>
                        <a:t>61,313</a:t>
                      </a:r>
                    </a:p>
                  </a:txBody>
                  <a:tcPr/>
                </a:tc>
                <a:tc>
                  <a:txBody>
                    <a:bodyPr/>
                    <a:lstStyle/>
                    <a:p>
                      <a:pPr algn="ctr"/>
                      <a:r>
                        <a:rPr lang="en-US" sz="1400" noProof="0" dirty="0"/>
                        <a:t>436,147</a:t>
                      </a:r>
                    </a:p>
                  </a:txBody>
                  <a:tcPr/>
                </a:tc>
                <a:tc>
                  <a:txBody>
                    <a:bodyPr/>
                    <a:lstStyle/>
                    <a:p>
                      <a:pPr algn="ctr"/>
                      <a:r>
                        <a:rPr lang="en-US" sz="1400" noProof="0" dirty="0"/>
                        <a:t>1.21 (0.90, 1.62)</a:t>
                      </a:r>
                    </a:p>
                  </a:txBody>
                  <a:tcPr/>
                </a:tc>
                <a:tc>
                  <a:txBody>
                    <a:bodyPr/>
                    <a:lstStyle/>
                    <a:p>
                      <a:pPr algn="ctr"/>
                      <a:r>
                        <a:rPr lang="en-US" sz="1400" noProof="0" dirty="0"/>
                        <a:t>0.21</a:t>
                      </a:r>
                    </a:p>
                  </a:txBody>
                  <a:tcPr/>
                </a:tc>
                <a:extLst>
                  <a:ext uri="{0D108BD9-81ED-4DB2-BD59-A6C34878D82A}">
                    <a16:rowId xmlns:a16="http://schemas.microsoft.com/office/drawing/2014/main" val="3425343425"/>
                  </a:ext>
                </a:extLst>
              </a:tr>
              <a:tr h="319476">
                <a:tc>
                  <a:txBody>
                    <a:bodyPr/>
                    <a:lstStyle/>
                    <a:p>
                      <a:r>
                        <a:rPr lang="en-US" sz="1400" noProof="0" dirty="0"/>
                        <a:t>Q3, 28.33 to </a:t>
                      </a:r>
                      <a:r>
                        <a:rPr lang="en-US" sz="1400" baseline="0" noProof="0" dirty="0"/>
                        <a:t>≤34.66</a:t>
                      </a:r>
                      <a:endParaRPr lang="en-US" sz="1400" noProof="0" dirty="0"/>
                    </a:p>
                  </a:txBody>
                  <a:tcPr/>
                </a:tc>
                <a:tc>
                  <a:txBody>
                    <a:bodyPr/>
                    <a:lstStyle/>
                    <a:p>
                      <a:pPr algn="ctr"/>
                      <a:r>
                        <a:rPr lang="en-US" sz="1400" noProof="0" dirty="0"/>
                        <a:t>153</a:t>
                      </a:r>
                    </a:p>
                  </a:txBody>
                  <a:tcPr/>
                </a:tc>
                <a:tc>
                  <a:txBody>
                    <a:bodyPr/>
                    <a:lstStyle/>
                    <a:p>
                      <a:pPr algn="ctr"/>
                      <a:r>
                        <a:rPr lang="en-US" sz="1400" noProof="0" dirty="0"/>
                        <a:t>62,967</a:t>
                      </a:r>
                    </a:p>
                  </a:txBody>
                  <a:tcPr/>
                </a:tc>
                <a:tc>
                  <a:txBody>
                    <a:bodyPr/>
                    <a:lstStyle/>
                    <a:p>
                      <a:pPr algn="ctr"/>
                      <a:r>
                        <a:rPr lang="en-US" sz="1400" noProof="0" dirty="0"/>
                        <a:t>444,468</a:t>
                      </a:r>
                    </a:p>
                  </a:txBody>
                  <a:tcPr/>
                </a:tc>
                <a:tc>
                  <a:txBody>
                    <a:bodyPr/>
                    <a:lstStyle/>
                    <a:p>
                      <a:pPr algn="ctr"/>
                      <a:r>
                        <a:rPr lang="en-US" sz="1400" noProof="0" dirty="0"/>
                        <a:t>1.48 (1.10, 1.99)</a:t>
                      </a:r>
                    </a:p>
                  </a:txBody>
                  <a:tcPr/>
                </a:tc>
                <a:tc>
                  <a:txBody>
                    <a:bodyPr/>
                    <a:lstStyle/>
                    <a:p>
                      <a:pPr algn="ctr"/>
                      <a:r>
                        <a:rPr lang="en-US" sz="1400" noProof="0" dirty="0"/>
                        <a:t>9.2E–03</a:t>
                      </a:r>
                    </a:p>
                  </a:txBody>
                  <a:tcPr/>
                </a:tc>
                <a:extLst>
                  <a:ext uri="{0D108BD9-81ED-4DB2-BD59-A6C34878D82A}">
                    <a16:rowId xmlns:a16="http://schemas.microsoft.com/office/drawing/2014/main" val="10003"/>
                  </a:ext>
                </a:extLst>
              </a:tr>
              <a:tr h="319476">
                <a:tc>
                  <a:txBody>
                    <a:bodyPr/>
                    <a:lstStyle/>
                    <a:p>
                      <a:r>
                        <a:rPr lang="en-US" sz="1400" noProof="0" dirty="0"/>
                        <a:t>Q4, &gt;34.66</a:t>
                      </a:r>
                    </a:p>
                  </a:txBody>
                  <a:tcPr/>
                </a:tc>
                <a:tc>
                  <a:txBody>
                    <a:bodyPr/>
                    <a:lstStyle/>
                    <a:p>
                      <a:pPr algn="ctr"/>
                      <a:r>
                        <a:rPr lang="en-US" sz="1400" noProof="0" dirty="0"/>
                        <a:t>148</a:t>
                      </a:r>
                    </a:p>
                  </a:txBody>
                  <a:tcPr/>
                </a:tc>
                <a:tc>
                  <a:txBody>
                    <a:bodyPr/>
                    <a:lstStyle/>
                    <a:p>
                      <a:pPr algn="ctr"/>
                      <a:r>
                        <a:rPr lang="en-US" sz="1400" noProof="0" dirty="0"/>
                        <a:t>65,222</a:t>
                      </a:r>
                    </a:p>
                  </a:txBody>
                  <a:tcPr/>
                </a:tc>
                <a:tc>
                  <a:txBody>
                    <a:bodyPr/>
                    <a:lstStyle/>
                    <a:p>
                      <a:pPr algn="ctr"/>
                      <a:r>
                        <a:rPr lang="en-US" sz="1400" noProof="0" dirty="0"/>
                        <a:t>435,618</a:t>
                      </a:r>
                    </a:p>
                  </a:txBody>
                  <a:tcPr/>
                </a:tc>
                <a:tc>
                  <a:txBody>
                    <a:bodyPr/>
                    <a:lstStyle/>
                    <a:p>
                      <a:pPr algn="ctr"/>
                      <a:r>
                        <a:rPr lang="en-US" sz="1400" noProof="0" dirty="0"/>
                        <a:t>1.58 (1.13, 2.23)</a:t>
                      </a:r>
                    </a:p>
                  </a:txBody>
                  <a:tcPr/>
                </a:tc>
                <a:tc>
                  <a:txBody>
                    <a:bodyPr/>
                    <a:lstStyle/>
                    <a:p>
                      <a:pPr algn="ctr"/>
                      <a:r>
                        <a:rPr lang="en-US" sz="1400" noProof="0" dirty="0"/>
                        <a:t>8.3E–03</a:t>
                      </a:r>
                    </a:p>
                  </a:txBody>
                  <a:tcPr/>
                </a:tc>
                <a:extLst>
                  <a:ext uri="{0D108BD9-81ED-4DB2-BD59-A6C34878D82A}">
                    <a16:rowId xmlns:a16="http://schemas.microsoft.com/office/drawing/2014/main" val="10004"/>
                  </a:ext>
                </a:extLst>
              </a:tr>
              <a:tr h="319476">
                <a:tc>
                  <a:txBody>
                    <a:bodyPr/>
                    <a:lstStyle/>
                    <a:p>
                      <a:endParaRPr lang="en-US" sz="1400" noProof="0" dirty="0"/>
                    </a:p>
                  </a:txBody>
                  <a:tcPr/>
                </a:tc>
                <a:tc>
                  <a:txBody>
                    <a:bodyPr/>
                    <a:lstStyle/>
                    <a:p>
                      <a:pPr algn="ctr"/>
                      <a:endParaRPr lang="en-US" sz="1400" noProof="0" dirty="0"/>
                    </a:p>
                  </a:txBody>
                  <a:tcPr/>
                </a:tc>
                <a:tc>
                  <a:txBody>
                    <a:bodyPr/>
                    <a:lstStyle/>
                    <a:p>
                      <a:pPr algn="ctr"/>
                      <a:endParaRPr lang="en-US" sz="1400" noProof="0" dirty="0"/>
                    </a:p>
                  </a:txBody>
                  <a:tcPr/>
                </a:tc>
                <a:tc>
                  <a:txBody>
                    <a:bodyPr/>
                    <a:lstStyle/>
                    <a:p>
                      <a:pPr algn="ctr"/>
                      <a:endParaRPr lang="en-US" sz="1400" noProof="0" dirty="0"/>
                    </a:p>
                  </a:txBody>
                  <a:tcPr/>
                </a:tc>
                <a:tc>
                  <a:txBody>
                    <a:bodyPr/>
                    <a:lstStyle/>
                    <a:p>
                      <a:pPr algn="ctr"/>
                      <a:r>
                        <a:rPr lang="en-US" sz="1400" noProof="0" dirty="0"/>
                        <a:t>p-trend</a:t>
                      </a:r>
                    </a:p>
                  </a:txBody>
                  <a:tcPr/>
                </a:tc>
                <a:tc>
                  <a:txBody>
                    <a:bodyPr/>
                    <a:lstStyle/>
                    <a:p>
                      <a:pPr algn="ctr"/>
                      <a:r>
                        <a:rPr lang="en-US" sz="1400" noProof="0" dirty="0"/>
                        <a:t>3.1E–03</a:t>
                      </a:r>
                    </a:p>
                  </a:txBody>
                  <a:tcPr/>
                </a:tc>
                <a:extLst>
                  <a:ext uri="{0D108BD9-81ED-4DB2-BD59-A6C34878D82A}">
                    <a16:rowId xmlns:a16="http://schemas.microsoft.com/office/drawing/2014/main" val="10005"/>
                  </a:ext>
                </a:extLst>
              </a:tr>
              <a:tr h="319476">
                <a:tc>
                  <a:txBody>
                    <a:bodyPr/>
                    <a:lstStyle/>
                    <a:p>
                      <a:r>
                        <a:rPr lang="en-US" sz="1400" noProof="0" dirty="0"/>
                        <a:t>Continuous, per 10 µg/m</a:t>
                      </a:r>
                      <a:r>
                        <a:rPr lang="en-US" sz="1400" baseline="30000" noProof="0" dirty="0"/>
                        <a:t>3 </a:t>
                      </a:r>
                      <a:r>
                        <a:rPr lang="en-US" sz="1400" noProof="0" dirty="0"/>
                        <a:t>increase</a:t>
                      </a:r>
                    </a:p>
                  </a:txBody>
                  <a:tcPr/>
                </a:tc>
                <a:tc>
                  <a:txBody>
                    <a:bodyPr/>
                    <a:lstStyle/>
                    <a:p>
                      <a:pPr algn="ctr"/>
                      <a:r>
                        <a:rPr lang="en-US" sz="1400" noProof="0" dirty="0"/>
                        <a:t>493</a:t>
                      </a:r>
                    </a:p>
                  </a:txBody>
                  <a:tcPr/>
                </a:tc>
                <a:tc>
                  <a:txBody>
                    <a:bodyPr/>
                    <a:lstStyle/>
                    <a:p>
                      <a:pPr algn="ctr"/>
                      <a:r>
                        <a:rPr lang="en-US" sz="1400" noProof="0" dirty="0"/>
                        <a:t>234,124</a:t>
                      </a:r>
                    </a:p>
                  </a:txBody>
                  <a:tcPr/>
                </a:tc>
                <a:tc>
                  <a:txBody>
                    <a:bodyPr/>
                    <a:lstStyle/>
                    <a:p>
                      <a:pPr algn="ctr"/>
                      <a:r>
                        <a:rPr lang="en-US" sz="1400" noProof="0" dirty="0"/>
                        <a:t>1,632,035</a:t>
                      </a:r>
                    </a:p>
                  </a:txBody>
                  <a:tcPr/>
                </a:tc>
                <a:tc>
                  <a:txBody>
                    <a:bodyPr/>
                    <a:lstStyle/>
                    <a:p>
                      <a:pPr algn="ctr"/>
                      <a:r>
                        <a:rPr lang="en-US" sz="1400" noProof="0" dirty="0"/>
                        <a:t>1.02</a:t>
                      </a:r>
                      <a:r>
                        <a:rPr lang="en-US" sz="1400" baseline="0" noProof="0" dirty="0"/>
                        <a:t> (1.00, 1.03)</a:t>
                      </a:r>
                      <a:endParaRPr lang="en-US" sz="1400" noProof="0" dirty="0"/>
                    </a:p>
                  </a:txBody>
                  <a:tcPr/>
                </a:tc>
                <a:tc>
                  <a:txBody>
                    <a:bodyPr/>
                    <a:lstStyle/>
                    <a:p>
                      <a:pPr algn="ctr"/>
                      <a:r>
                        <a:rPr lang="en-US" sz="1400" noProof="0" dirty="0"/>
                        <a:t>0.01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757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3410: </a:t>
            </a:r>
            <a:r>
              <a:rPr lang="en-GB" dirty="0"/>
              <a:t>Adaptive resistance mechanisms to KRAS</a:t>
            </a:r>
            <a:r>
              <a:rPr lang="en-GB" baseline="30000" dirty="0"/>
              <a:t>G12C</a:t>
            </a:r>
            <a:r>
              <a:rPr lang="en-GB" dirty="0"/>
              <a:t> specific inhibitors </a:t>
            </a:r>
            <a:br>
              <a:rPr lang="en-GB" dirty="0"/>
            </a:br>
            <a:r>
              <a:rPr lang="en-US" dirty="0"/>
              <a:t>– Solanki HS, et al</a:t>
            </a:r>
          </a:p>
        </p:txBody>
      </p:sp>
      <p:sp>
        <p:nvSpPr>
          <p:cNvPr id="3" name="Content Placeholder 2"/>
          <p:cNvSpPr>
            <a:spLocks noGrp="1"/>
          </p:cNvSpPr>
          <p:nvPr>
            <p:ph idx="1"/>
          </p:nvPr>
        </p:nvSpPr>
        <p:spPr/>
        <p:txBody>
          <a:bodyPr/>
          <a:lstStyle/>
          <a:p>
            <a:r>
              <a:rPr lang="en-US" b="1" dirty="0"/>
              <a:t>Study objective</a:t>
            </a:r>
          </a:p>
          <a:p>
            <a:pPr lvl="1"/>
            <a:r>
              <a:rPr lang="en-US" dirty="0"/>
              <a:t>To study the signaling rebound seen with covalent inhibitors that specifically target the Cys-12 mutation of KRAS</a:t>
            </a:r>
            <a:r>
              <a:rPr lang="en-US" baseline="30000" dirty="0"/>
              <a:t>G12C</a:t>
            </a:r>
          </a:p>
          <a:p>
            <a:pPr>
              <a:spcBef>
                <a:spcPts val="600"/>
              </a:spcBef>
            </a:pPr>
            <a:r>
              <a:rPr lang="en-US" b="1" dirty="0"/>
              <a:t>Study design</a:t>
            </a:r>
          </a:p>
          <a:p>
            <a:pPr lvl="1"/>
            <a:r>
              <a:rPr lang="en-US" dirty="0"/>
              <a:t>The small molecule inhibitor ARS-1620 was tested on KRAS</a:t>
            </a:r>
            <a:r>
              <a:rPr lang="en-US" baseline="30000" dirty="0"/>
              <a:t>G12C</a:t>
            </a:r>
            <a:r>
              <a:rPr lang="en-US" dirty="0"/>
              <a:t> mutant lung cancer cell lines and effects assessed using phosphoproteomics</a:t>
            </a:r>
          </a:p>
        </p:txBody>
      </p:sp>
      <p:sp>
        <p:nvSpPr>
          <p:cNvPr id="4" name="Text Box 4"/>
          <p:cNvSpPr txBox="1">
            <a:spLocks noChangeArrowheads="1"/>
          </p:cNvSpPr>
          <p:nvPr/>
        </p:nvSpPr>
        <p:spPr bwMode="auto">
          <a:xfrm>
            <a:off x="5652506" y="6474897"/>
            <a:ext cx="3270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Solanki HS,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3410</a:t>
            </a:r>
          </a:p>
        </p:txBody>
      </p:sp>
      <p:cxnSp>
        <p:nvCxnSpPr>
          <p:cNvPr id="8" name="Straight Arrow Connector 7"/>
          <p:cNvCxnSpPr/>
          <p:nvPr/>
        </p:nvCxnSpPr>
        <p:spPr>
          <a:xfrm>
            <a:off x="562975" y="4268479"/>
            <a:ext cx="0" cy="4968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592" y="4748563"/>
            <a:ext cx="1494434" cy="10986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Protein isolation and trypsin digestion</a:t>
            </a:r>
          </a:p>
        </p:txBody>
      </p:sp>
      <p:sp>
        <p:nvSpPr>
          <p:cNvPr id="13" name="TextBox 12"/>
          <p:cNvSpPr txBox="1"/>
          <p:nvPr/>
        </p:nvSpPr>
        <p:spPr>
          <a:xfrm>
            <a:off x="1549026" y="5351035"/>
            <a:ext cx="1289708"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Anti-</a:t>
            </a:r>
            <a:r>
              <a:rPr kumimoji="0" lang="en-GB" sz="1600" b="0" i="0" u="none" strike="noStrike" kern="1200" cap="none" spc="0" normalizeH="0" baseline="0" noProof="0" dirty="0" err="1">
                <a:ln>
                  <a:noFill/>
                </a:ln>
                <a:solidFill>
                  <a:srgbClr val="363636"/>
                </a:solidFill>
                <a:effectLst/>
                <a:uLnTx/>
                <a:uFillTx/>
                <a:latin typeface="Arial"/>
                <a:ea typeface="+mn-ea"/>
                <a:cs typeface="Arial"/>
              </a:rPr>
              <a:t>pTyr</a:t>
            </a:r>
            <a:r>
              <a:rPr kumimoji="0" lang="en-GB" sz="1600" b="0" i="0" u="none" strike="noStrike" kern="1200" cap="none" spc="0" normalizeH="0" baseline="0" noProof="0" dirty="0">
                <a:ln>
                  <a:noFill/>
                </a:ln>
                <a:solidFill>
                  <a:srgbClr val="363636"/>
                </a:solidFill>
                <a:effectLst/>
                <a:uLnTx/>
                <a:uFillTx/>
                <a:latin typeface="Arial"/>
                <a:ea typeface="+mn-ea"/>
                <a:cs typeface="Arial"/>
              </a:rPr>
              <a:t> antibody-based peptide enrichment</a:t>
            </a:r>
          </a:p>
        </p:txBody>
      </p:sp>
      <p:cxnSp>
        <p:nvCxnSpPr>
          <p:cNvPr id="15" name="Straight Arrow Connector 14"/>
          <p:cNvCxnSpPr>
            <a:stCxn id="10" idx="3"/>
            <a:endCxn id="19" idx="1"/>
          </p:cNvCxnSpPr>
          <p:nvPr/>
        </p:nvCxnSpPr>
        <p:spPr>
          <a:xfrm>
            <a:off x="1549026" y="5297886"/>
            <a:ext cx="1139583"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88609" y="4451780"/>
            <a:ext cx="1122957" cy="169221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TMT labelling</a:t>
            </a:r>
          </a:p>
        </p:txBody>
      </p:sp>
      <p:sp>
        <p:nvSpPr>
          <p:cNvPr id="22" name="Rectangle 21"/>
          <p:cNvSpPr/>
          <p:nvPr/>
        </p:nvSpPr>
        <p:spPr>
          <a:xfrm>
            <a:off x="5888297" y="4411361"/>
            <a:ext cx="1526251" cy="7201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LC-MS/MS analysis</a:t>
            </a:r>
          </a:p>
        </p:txBody>
      </p:sp>
      <p:sp>
        <p:nvSpPr>
          <p:cNvPr id="24" name="Rectangle 23"/>
          <p:cNvSpPr/>
          <p:nvPr/>
        </p:nvSpPr>
        <p:spPr>
          <a:xfrm>
            <a:off x="7560862" y="5641078"/>
            <a:ext cx="1526251" cy="759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Arial"/>
              </a:rPr>
              <a:t>LC-MS/MS analysis</a:t>
            </a:r>
          </a:p>
        </p:txBody>
      </p:sp>
      <p:cxnSp>
        <p:nvCxnSpPr>
          <p:cNvPr id="1039" name="Straight Arrow Connector 1038"/>
          <p:cNvCxnSpPr>
            <a:endCxn id="22" idx="1"/>
          </p:cNvCxnSpPr>
          <p:nvPr/>
        </p:nvCxnSpPr>
        <p:spPr>
          <a:xfrm flipV="1">
            <a:off x="3811566" y="4771459"/>
            <a:ext cx="2076731" cy="2047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15752" y="4425008"/>
            <a:ext cx="1508789" cy="733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IMAC enrichment</a:t>
            </a:r>
          </a:p>
        </p:txBody>
      </p:sp>
      <p:cxnSp>
        <p:nvCxnSpPr>
          <p:cNvPr id="48" name="Straight Arrow Connector 47"/>
          <p:cNvCxnSpPr>
            <a:endCxn id="24" idx="1"/>
          </p:cNvCxnSpPr>
          <p:nvPr/>
        </p:nvCxnSpPr>
        <p:spPr>
          <a:xfrm>
            <a:off x="3811566" y="5956392"/>
            <a:ext cx="3749296" cy="6434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74669" y="5641078"/>
            <a:ext cx="1508789" cy="753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Arial"/>
              </a:rPr>
              <a:t>IMAC enrichment</a:t>
            </a:r>
          </a:p>
        </p:txBody>
      </p:sp>
      <p:sp>
        <p:nvSpPr>
          <p:cNvPr id="21" name="Rectangle 20"/>
          <p:cNvSpPr/>
          <p:nvPr/>
        </p:nvSpPr>
        <p:spPr>
          <a:xfrm>
            <a:off x="3920747" y="5635675"/>
            <a:ext cx="1854591" cy="759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Arial"/>
              </a:rPr>
              <a:t>Basic pH reversed phase liquid chromatography</a:t>
            </a:r>
          </a:p>
        </p:txBody>
      </p:sp>
      <p:sp>
        <p:nvSpPr>
          <p:cNvPr id="1046" name="TextBox 1045"/>
          <p:cNvSpPr txBox="1"/>
          <p:nvPr/>
        </p:nvSpPr>
        <p:spPr>
          <a:xfrm>
            <a:off x="4215752" y="4067032"/>
            <a:ext cx="254011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63636"/>
                </a:solidFill>
                <a:effectLst/>
                <a:uLnTx/>
                <a:uFillTx/>
                <a:latin typeface="Arial"/>
                <a:ea typeface="+mn-ea"/>
                <a:cs typeface="Arial"/>
              </a:rPr>
              <a:t>pY</a:t>
            </a:r>
            <a:r>
              <a:rPr kumimoji="0" lang="en-GB" sz="1800" b="0" i="0" u="none" strike="noStrike" kern="1200" cap="none" spc="0" normalizeH="0" baseline="0" noProof="0" dirty="0">
                <a:ln>
                  <a:noFill/>
                </a:ln>
                <a:solidFill>
                  <a:srgbClr val="363636"/>
                </a:solidFill>
                <a:effectLst/>
                <a:uLnTx/>
                <a:uFillTx/>
                <a:latin typeface="Arial"/>
                <a:ea typeface="+mn-ea"/>
                <a:cs typeface="Arial"/>
              </a:rPr>
              <a:t> phosphoproteomics</a:t>
            </a:r>
          </a:p>
        </p:txBody>
      </p:sp>
      <p:sp>
        <p:nvSpPr>
          <p:cNvPr id="56" name="TextBox 55"/>
          <p:cNvSpPr txBox="1"/>
          <p:nvPr/>
        </p:nvSpPr>
        <p:spPr>
          <a:xfrm>
            <a:off x="3920750" y="5284238"/>
            <a:ext cx="29290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3636"/>
                </a:solidFill>
                <a:effectLst/>
                <a:uLnTx/>
                <a:uFillTx/>
                <a:latin typeface="Arial"/>
                <a:ea typeface="+mn-ea"/>
                <a:cs typeface="Arial"/>
              </a:rPr>
              <a:t>Global phosphoproteomics</a:t>
            </a:r>
          </a:p>
        </p:txBody>
      </p:sp>
      <p:sp>
        <p:nvSpPr>
          <p:cNvPr id="1048" name="Rectangle 1047"/>
          <p:cNvSpPr/>
          <p:nvPr/>
        </p:nvSpPr>
        <p:spPr>
          <a:xfrm>
            <a:off x="40944" y="3411943"/>
            <a:ext cx="887104" cy="5595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3636"/>
                </a:solidFill>
                <a:effectLst/>
                <a:uLnTx/>
                <a:uFillTx/>
                <a:latin typeface="Arial"/>
                <a:ea typeface="+mn-ea"/>
                <a:cs typeface="Arial"/>
              </a:rPr>
              <a:t>DMSO</a:t>
            </a:r>
          </a:p>
        </p:txBody>
      </p:sp>
      <p:sp>
        <p:nvSpPr>
          <p:cNvPr id="59" name="Rectangle 58"/>
          <p:cNvSpPr/>
          <p:nvPr/>
        </p:nvSpPr>
        <p:spPr>
          <a:xfrm>
            <a:off x="992877" y="3411941"/>
            <a:ext cx="1246839" cy="5595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3636"/>
                </a:solidFill>
                <a:effectLst/>
                <a:uLnTx/>
                <a:uFillTx/>
                <a:latin typeface="Arial"/>
                <a:ea typeface="+mn-ea"/>
                <a:cs typeface="Arial"/>
              </a:rPr>
              <a:t>ARS-1620 (6h)</a:t>
            </a:r>
          </a:p>
        </p:txBody>
      </p:sp>
      <p:sp>
        <p:nvSpPr>
          <p:cNvPr id="60" name="Rectangle 59"/>
          <p:cNvSpPr/>
          <p:nvPr/>
        </p:nvSpPr>
        <p:spPr>
          <a:xfrm>
            <a:off x="2295102" y="3411942"/>
            <a:ext cx="1348850" cy="561830"/>
          </a:xfrm>
          <a:prstGeom prst="rect">
            <a:avLst/>
          </a:prstGeom>
          <a:solidFill>
            <a:schemeClr val="bg2">
              <a:lumMod val="40000"/>
              <a:lumOff val="60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3636"/>
                </a:solidFill>
                <a:effectLst/>
                <a:uLnTx/>
                <a:uFillTx/>
                <a:latin typeface="Arial"/>
                <a:ea typeface="+mn-ea"/>
                <a:cs typeface="Arial"/>
              </a:rPr>
              <a:t>ARS-1620 (24h)</a:t>
            </a:r>
          </a:p>
        </p:txBody>
      </p:sp>
      <p:sp>
        <p:nvSpPr>
          <p:cNvPr id="1049" name="TextBox 1048"/>
          <p:cNvSpPr txBox="1"/>
          <p:nvPr/>
        </p:nvSpPr>
        <p:spPr>
          <a:xfrm>
            <a:off x="-13648" y="3951442"/>
            <a:ext cx="223971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a:rPr>
              <a:t>Biological replicates (n=3)</a:t>
            </a:r>
          </a:p>
        </p:txBody>
      </p:sp>
      <p:cxnSp>
        <p:nvCxnSpPr>
          <p:cNvPr id="62" name="Straight Arrow Connector 61"/>
          <p:cNvCxnSpPr>
            <a:endCxn id="10" idx="0"/>
          </p:cNvCxnSpPr>
          <p:nvPr/>
        </p:nvCxnSpPr>
        <p:spPr>
          <a:xfrm flipH="1">
            <a:off x="801809" y="4251698"/>
            <a:ext cx="747218" cy="4968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323833" y="4067032"/>
            <a:ext cx="1514902" cy="68153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32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3410: </a:t>
            </a:r>
            <a:r>
              <a:rPr lang="en-GB" dirty="0"/>
              <a:t>Adaptive resistance mechanisms to KRAS</a:t>
            </a:r>
            <a:r>
              <a:rPr lang="en-GB" baseline="30000" dirty="0"/>
              <a:t>G12C</a:t>
            </a:r>
            <a:r>
              <a:rPr lang="en-GB" dirty="0"/>
              <a:t> specific inhibitors </a:t>
            </a:r>
            <a:br>
              <a:rPr lang="en-GB" dirty="0"/>
            </a:br>
            <a:r>
              <a:rPr lang="en-US" dirty="0"/>
              <a:t>– Solanki HS, et al</a:t>
            </a:r>
          </a:p>
        </p:txBody>
      </p:sp>
      <p:sp>
        <p:nvSpPr>
          <p:cNvPr id="3" name="Content Placeholder 2"/>
          <p:cNvSpPr>
            <a:spLocks noGrp="1"/>
          </p:cNvSpPr>
          <p:nvPr>
            <p:ph idx="1"/>
          </p:nvPr>
        </p:nvSpPr>
        <p:spPr/>
        <p:txBody>
          <a:bodyPr/>
          <a:lstStyle/>
          <a:p>
            <a:r>
              <a:rPr lang="en-US" b="1" dirty="0"/>
              <a:t>Key results</a:t>
            </a:r>
          </a:p>
          <a:p>
            <a:pPr lvl="1"/>
            <a:endParaRPr lang="en-US" dirty="0"/>
          </a:p>
        </p:txBody>
      </p:sp>
      <p:sp>
        <p:nvSpPr>
          <p:cNvPr id="4" name="Text Box 4"/>
          <p:cNvSpPr txBox="1">
            <a:spLocks noChangeArrowheads="1"/>
          </p:cNvSpPr>
          <p:nvPr/>
        </p:nvSpPr>
        <p:spPr bwMode="auto">
          <a:xfrm>
            <a:off x="5652506" y="6474897"/>
            <a:ext cx="3270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Solanki HS,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3410</a:t>
            </a:r>
          </a:p>
        </p:txBody>
      </p:sp>
      <p:sp>
        <p:nvSpPr>
          <p:cNvPr id="17" name="TextBox 16"/>
          <p:cNvSpPr txBox="1"/>
          <p:nvPr/>
        </p:nvSpPr>
        <p:spPr>
          <a:xfrm>
            <a:off x="2225591" y="2067410"/>
            <a:ext cx="469281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Distribution of differentially expressed </a:t>
            </a:r>
            <a:r>
              <a:rPr kumimoji="0" lang="en-GB" sz="1600" b="1" i="0" u="none" strike="noStrike" kern="1200" cap="none" spc="0" normalizeH="0" baseline="0" noProof="0" dirty="0" err="1">
                <a:ln>
                  <a:noFill/>
                </a:ln>
                <a:solidFill>
                  <a:srgbClr val="363636"/>
                </a:solidFill>
                <a:effectLst/>
                <a:uLnTx/>
                <a:uFillTx/>
                <a:latin typeface="Arial" charset="0"/>
                <a:ea typeface="+mn-ea"/>
                <a:cs typeface="Arial" charset="0"/>
              </a:rPr>
              <a:t>phospho</a:t>
            </a: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 sites in 3 cell lines</a:t>
            </a:r>
          </a:p>
        </p:txBody>
      </p:sp>
      <p:sp>
        <p:nvSpPr>
          <p:cNvPr id="147" name="TextBox 146">
            <a:extLst>
              <a:ext uri="{FF2B5EF4-FFF2-40B4-BE49-F238E27FC236}">
                <a16:creationId xmlns:a16="http://schemas.microsoft.com/office/drawing/2014/main" id="{B40EB1F1-FFCE-4EF8-A9EF-E6BD4225E39F}"/>
              </a:ext>
            </a:extLst>
          </p:cNvPr>
          <p:cNvSpPr txBox="1"/>
          <p:nvPr/>
        </p:nvSpPr>
        <p:spPr>
          <a:xfrm>
            <a:off x="3180538" y="3019668"/>
            <a:ext cx="44595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363636"/>
                </a:solidFill>
                <a:effectLst/>
                <a:uLnTx/>
                <a:uFillTx/>
                <a:latin typeface="Arial" charset="0"/>
                <a:ea typeface="+mn-ea"/>
                <a:cs typeface="Arial" charset="0"/>
              </a:rPr>
              <a:t>pY</a:t>
            </a:r>
            <a:endParaRPr kumimoji="0" lang="en-GB" sz="16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8" name="TextBox 147">
            <a:extLst>
              <a:ext uri="{FF2B5EF4-FFF2-40B4-BE49-F238E27FC236}">
                <a16:creationId xmlns:a16="http://schemas.microsoft.com/office/drawing/2014/main" id="{B9627E92-0945-4BD7-AD84-6EC5E4E003BF}"/>
              </a:ext>
            </a:extLst>
          </p:cNvPr>
          <p:cNvSpPr txBox="1"/>
          <p:nvPr/>
        </p:nvSpPr>
        <p:spPr>
          <a:xfrm>
            <a:off x="3400022" y="5431398"/>
            <a:ext cx="67358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H358</a:t>
            </a:r>
          </a:p>
        </p:txBody>
      </p:sp>
      <p:sp>
        <p:nvSpPr>
          <p:cNvPr id="149" name="TextBox 148">
            <a:extLst>
              <a:ext uri="{FF2B5EF4-FFF2-40B4-BE49-F238E27FC236}">
                <a16:creationId xmlns:a16="http://schemas.microsoft.com/office/drawing/2014/main" id="{4926CF7E-1302-465E-BD6A-6C9DBF8E3516}"/>
              </a:ext>
            </a:extLst>
          </p:cNvPr>
          <p:cNvSpPr txBox="1"/>
          <p:nvPr/>
        </p:nvSpPr>
        <p:spPr>
          <a:xfrm>
            <a:off x="4446111" y="5431398"/>
            <a:ext cx="7425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Calu1</a:t>
            </a:r>
          </a:p>
        </p:txBody>
      </p:sp>
      <p:sp>
        <p:nvSpPr>
          <p:cNvPr id="150" name="TextBox 149">
            <a:extLst>
              <a:ext uri="{FF2B5EF4-FFF2-40B4-BE49-F238E27FC236}">
                <a16:creationId xmlns:a16="http://schemas.microsoft.com/office/drawing/2014/main" id="{70B22E72-41ED-4362-B739-ECF426F9B4C5}"/>
              </a:ext>
            </a:extLst>
          </p:cNvPr>
          <p:cNvSpPr txBox="1"/>
          <p:nvPr/>
        </p:nvSpPr>
        <p:spPr>
          <a:xfrm>
            <a:off x="5488999" y="5431398"/>
            <a:ext cx="78739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H1792</a:t>
            </a:r>
          </a:p>
        </p:txBody>
      </p:sp>
      <p:sp>
        <p:nvSpPr>
          <p:cNvPr id="146" name="TextBox 145">
            <a:extLst>
              <a:ext uri="{FF2B5EF4-FFF2-40B4-BE49-F238E27FC236}">
                <a16:creationId xmlns:a16="http://schemas.microsoft.com/office/drawing/2014/main" id="{21A0F9F5-B64E-467B-A700-996A635E8879}"/>
              </a:ext>
            </a:extLst>
          </p:cNvPr>
          <p:cNvSpPr txBox="1"/>
          <p:nvPr/>
        </p:nvSpPr>
        <p:spPr>
          <a:xfrm>
            <a:off x="5046596" y="3019668"/>
            <a:ext cx="70724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363636"/>
                </a:solidFill>
                <a:effectLst/>
                <a:uLnTx/>
                <a:uFillTx/>
                <a:latin typeface="Arial" charset="0"/>
                <a:ea typeface="+mn-ea"/>
                <a:cs typeface="Arial" charset="0"/>
              </a:rPr>
              <a:t>pSTY</a:t>
            </a:r>
            <a:endParaRPr kumimoji="0" lang="en-GB" sz="16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75" name="Group 174">
            <a:extLst>
              <a:ext uri="{FF2B5EF4-FFF2-40B4-BE49-F238E27FC236}">
                <a16:creationId xmlns:a16="http://schemas.microsoft.com/office/drawing/2014/main" id="{64451F24-5AA2-4ABF-902B-D4E055CEF4BF}"/>
              </a:ext>
            </a:extLst>
          </p:cNvPr>
          <p:cNvGrpSpPr/>
          <p:nvPr/>
        </p:nvGrpSpPr>
        <p:grpSpPr>
          <a:xfrm>
            <a:off x="4518639" y="3499601"/>
            <a:ext cx="1842439" cy="1782417"/>
            <a:chOff x="7069869" y="3735720"/>
            <a:chExt cx="1842439" cy="1782417"/>
          </a:xfrm>
        </p:grpSpPr>
        <p:sp>
          <p:nvSpPr>
            <p:cNvPr id="143" name="Oval 142">
              <a:extLst>
                <a:ext uri="{FF2B5EF4-FFF2-40B4-BE49-F238E27FC236}">
                  <a16:creationId xmlns:a16="http://schemas.microsoft.com/office/drawing/2014/main" id="{72A4A5FA-ABA7-44B9-B9DC-0385054DB996}"/>
                </a:ext>
              </a:extLst>
            </p:cNvPr>
            <p:cNvSpPr/>
            <p:nvPr/>
          </p:nvSpPr>
          <p:spPr>
            <a:xfrm>
              <a:off x="7800536" y="4406365"/>
              <a:ext cx="1111772" cy="1111772"/>
            </a:xfrm>
            <a:prstGeom prst="ellipse">
              <a:avLst/>
            </a:prstGeom>
            <a:solidFill>
              <a:srgbClr val="C0C0C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44" name="Oval 143">
              <a:extLst>
                <a:ext uri="{FF2B5EF4-FFF2-40B4-BE49-F238E27FC236}">
                  <a16:creationId xmlns:a16="http://schemas.microsoft.com/office/drawing/2014/main" id="{06866D54-1BF9-4CFD-BEC2-E227892C228F}"/>
                </a:ext>
              </a:extLst>
            </p:cNvPr>
            <p:cNvSpPr/>
            <p:nvPr/>
          </p:nvSpPr>
          <p:spPr>
            <a:xfrm>
              <a:off x="7069869" y="4387859"/>
              <a:ext cx="1111772" cy="1111772"/>
            </a:xfrm>
            <a:prstGeom prst="ellipse">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45" name="Oval 144">
              <a:extLst>
                <a:ext uri="{FF2B5EF4-FFF2-40B4-BE49-F238E27FC236}">
                  <a16:creationId xmlns:a16="http://schemas.microsoft.com/office/drawing/2014/main" id="{80F96E8D-C967-4EF0-812D-EEEC4E024C6E}"/>
                </a:ext>
              </a:extLst>
            </p:cNvPr>
            <p:cNvSpPr/>
            <p:nvPr/>
          </p:nvSpPr>
          <p:spPr>
            <a:xfrm>
              <a:off x="7431312" y="3735720"/>
              <a:ext cx="1111772" cy="1111772"/>
            </a:xfrm>
            <a:prstGeom prst="ellipse">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51" name="TextBox 150">
              <a:extLst>
                <a:ext uri="{FF2B5EF4-FFF2-40B4-BE49-F238E27FC236}">
                  <a16:creationId xmlns:a16="http://schemas.microsoft.com/office/drawing/2014/main" id="{2ED05F38-389F-4E57-B082-5666BDEE201F}"/>
                </a:ext>
              </a:extLst>
            </p:cNvPr>
            <p:cNvSpPr txBox="1"/>
            <p:nvPr/>
          </p:nvSpPr>
          <p:spPr>
            <a:xfrm>
              <a:off x="7741874" y="4042974"/>
              <a:ext cx="5822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2555</a:t>
              </a:r>
            </a:p>
          </p:txBody>
        </p:sp>
        <p:sp>
          <p:nvSpPr>
            <p:cNvPr id="152" name="TextBox 151">
              <a:extLst>
                <a:ext uri="{FF2B5EF4-FFF2-40B4-BE49-F238E27FC236}">
                  <a16:creationId xmlns:a16="http://schemas.microsoft.com/office/drawing/2014/main" id="{C3F22DDA-5756-44B9-B25A-35F04F5C53C4}"/>
                </a:ext>
              </a:extLst>
            </p:cNvPr>
            <p:cNvSpPr txBox="1"/>
            <p:nvPr/>
          </p:nvSpPr>
          <p:spPr>
            <a:xfrm>
              <a:off x="7479610" y="4395810"/>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203</a:t>
              </a:r>
            </a:p>
          </p:txBody>
        </p:sp>
        <p:sp>
          <p:nvSpPr>
            <p:cNvPr id="153" name="TextBox 152">
              <a:extLst>
                <a:ext uri="{FF2B5EF4-FFF2-40B4-BE49-F238E27FC236}">
                  <a16:creationId xmlns:a16="http://schemas.microsoft.com/office/drawing/2014/main" id="{980BCE33-0915-4FD2-BF3E-9887B9D109C6}"/>
                </a:ext>
              </a:extLst>
            </p:cNvPr>
            <p:cNvSpPr txBox="1"/>
            <p:nvPr/>
          </p:nvSpPr>
          <p:spPr>
            <a:xfrm>
              <a:off x="8016978" y="4417455"/>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329</a:t>
              </a:r>
            </a:p>
          </p:txBody>
        </p:sp>
        <p:sp>
          <p:nvSpPr>
            <p:cNvPr id="154" name="TextBox 153">
              <a:extLst>
                <a:ext uri="{FF2B5EF4-FFF2-40B4-BE49-F238E27FC236}">
                  <a16:creationId xmlns:a16="http://schemas.microsoft.com/office/drawing/2014/main" id="{42F24DEB-6959-4F98-91F0-836D37E4CD31}"/>
                </a:ext>
              </a:extLst>
            </p:cNvPr>
            <p:cNvSpPr txBox="1"/>
            <p:nvPr/>
          </p:nvSpPr>
          <p:spPr>
            <a:xfrm>
              <a:off x="7804959" y="4577850"/>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99</a:t>
              </a:r>
            </a:p>
          </p:txBody>
        </p:sp>
        <p:sp>
          <p:nvSpPr>
            <p:cNvPr id="155" name="TextBox 154">
              <a:extLst>
                <a:ext uri="{FF2B5EF4-FFF2-40B4-BE49-F238E27FC236}">
                  <a16:creationId xmlns:a16="http://schemas.microsoft.com/office/drawing/2014/main" id="{CC5E4ABD-D2B0-4A13-903E-0365739B4740}"/>
                </a:ext>
              </a:extLst>
            </p:cNvPr>
            <p:cNvSpPr txBox="1"/>
            <p:nvPr/>
          </p:nvSpPr>
          <p:spPr>
            <a:xfrm>
              <a:off x="7223459" y="4840432"/>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880</a:t>
              </a:r>
            </a:p>
          </p:txBody>
        </p:sp>
        <p:sp>
          <p:nvSpPr>
            <p:cNvPr id="156" name="TextBox 155">
              <a:extLst>
                <a:ext uri="{FF2B5EF4-FFF2-40B4-BE49-F238E27FC236}">
                  <a16:creationId xmlns:a16="http://schemas.microsoft.com/office/drawing/2014/main" id="{CF463578-9E77-465D-8F49-679C50DF8F87}"/>
                </a:ext>
              </a:extLst>
            </p:cNvPr>
            <p:cNvSpPr txBox="1"/>
            <p:nvPr/>
          </p:nvSpPr>
          <p:spPr>
            <a:xfrm>
              <a:off x="7739852" y="4859038"/>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171</a:t>
              </a:r>
            </a:p>
          </p:txBody>
        </p:sp>
        <p:sp>
          <p:nvSpPr>
            <p:cNvPr id="157" name="TextBox 156">
              <a:extLst>
                <a:ext uri="{FF2B5EF4-FFF2-40B4-BE49-F238E27FC236}">
                  <a16:creationId xmlns:a16="http://schemas.microsoft.com/office/drawing/2014/main" id="{818B1CE0-7B3C-477D-89DB-07C62DD977CB}"/>
                </a:ext>
              </a:extLst>
            </p:cNvPr>
            <p:cNvSpPr txBox="1"/>
            <p:nvPr/>
          </p:nvSpPr>
          <p:spPr>
            <a:xfrm>
              <a:off x="8192637" y="4901497"/>
              <a:ext cx="5822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1342</a:t>
              </a:r>
            </a:p>
          </p:txBody>
        </p:sp>
      </p:grpSp>
      <p:grpSp>
        <p:nvGrpSpPr>
          <p:cNvPr id="174" name="Group 173">
            <a:extLst>
              <a:ext uri="{FF2B5EF4-FFF2-40B4-BE49-F238E27FC236}">
                <a16:creationId xmlns:a16="http://schemas.microsoft.com/office/drawing/2014/main" id="{3388E94E-E347-452C-807A-D3D530EFD37E}"/>
              </a:ext>
            </a:extLst>
          </p:cNvPr>
          <p:cNvGrpSpPr/>
          <p:nvPr/>
        </p:nvGrpSpPr>
        <p:grpSpPr>
          <a:xfrm>
            <a:off x="2534325" y="3499601"/>
            <a:ext cx="1842439" cy="1782417"/>
            <a:chOff x="5085555" y="3735720"/>
            <a:chExt cx="1842439" cy="1782417"/>
          </a:xfrm>
        </p:grpSpPr>
        <p:sp>
          <p:nvSpPr>
            <p:cNvPr id="160" name="Oval 159">
              <a:extLst>
                <a:ext uri="{FF2B5EF4-FFF2-40B4-BE49-F238E27FC236}">
                  <a16:creationId xmlns:a16="http://schemas.microsoft.com/office/drawing/2014/main" id="{A55B9010-DC13-43A8-ADF0-AF4B6138A104}"/>
                </a:ext>
              </a:extLst>
            </p:cNvPr>
            <p:cNvSpPr/>
            <p:nvPr/>
          </p:nvSpPr>
          <p:spPr>
            <a:xfrm>
              <a:off x="5816222" y="4406365"/>
              <a:ext cx="1111772" cy="1111772"/>
            </a:xfrm>
            <a:prstGeom prst="ellipse">
              <a:avLst/>
            </a:prstGeom>
            <a:solidFill>
              <a:srgbClr val="C0C0C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61" name="Oval 160">
              <a:extLst>
                <a:ext uri="{FF2B5EF4-FFF2-40B4-BE49-F238E27FC236}">
                  <a16:creationId xmlns:a16="http://schemas.microsoft.com/office/drawing/2014/main" id="{864EFA39-0504-4693-9C5A-C15673BC32C5}"/>
                </a:ext>
              </a:extLst>
            </p:cNvPr>
            <p:cNvSpPr/>
            <p:nvPr/>
          </p:nvSpPr>
          <p:spPr>
            <a:xfrm>
              <a:off x="5085555" y="4387859"/>
              <a:ext cx="1111772" cy="1111772"/>
            </a:xfrm>
            <a:prstGeom prst="ellipse">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62" name="Oval 161">
              <a:extLst>
                <a:ext uri="{FF2B5EF4-FFF2-40B4-BE49-F238E27FC236}">
                  <a16:creationId xmlns:a16="http://schemas.microsoft.com/office/drawing/2014/main" id="{495B953B-C72C-4418-A356-E91F7B779924}"/>
                </a:ext>
              </a:extLst>
            </p:cNvPr>
            <p:cNvSpPr/>
            <p:nvPr/>
          </p:nvSpPr>
          <p:spPr>
            <a:xfrm>
              <a:off x="5446998" y="3735720"/>
              <a:ext cx="1111772" cy="1111772"/>
            </a:xfrm>
            <a:prstGeom prst="ellipse">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64" name="TextBox 163">
              <a:extLst>
                <a:ext uri="{FF2B5EF4-FFF2-40B4-BE49-F238E27FC236}">
                  <a16:creationId xmlns:a16="http://schemas.microsoft.com/office/drawing/2014/main" id="{9F613D67-63C8-46BC-878C-6D25FF446AE2}"/>
                </a:ext>
              </a:extLst>
            </p:cNvPr>
            <p:cNvSpPr txBox="1"/>
            <p:nvPr/>
          </p:nvSpPr>
          <p:spPr>
            <a:xfrm>
              <a:off x="5764803" y="4020639"/>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109</a:t>
              </a:r>
            </a:p>
          </p:txBody>
        </p:sp>
        <p:sp>
          <p:nvSpPr>
            <p:cNvPr id="165" name="TextBox 164">
              <a:extLst>
                <a:ext uri="{FF2B5EF4-FFF2-40B4-BE49-F238E27FC236}">
                  <a16:creationId xmlns:a16="http://schemas.microsoft.com/office/drawing/2014/main" id="{6452C642-3FC5-4318-BEEC-6E911A9B0BB2}"/>
                </a:ext>
              </a:extLst>
            </p:cNvPr>
            <p:cNvSpPr txBox="1"/>
            <p:nvPr/>
          </p:nvSpPr>
          <p:spPr>
            <a:xfrm>
              <a:off x="5495296" y="4395810"/>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30</a:t>
              </a:r>
            </a:p>
          </p:txBody>
        </p:sp>
        <p:sp>
          <p:nvSpPr>
            <p:cNvPr id="166" name="TextBox 165">
              <a:extLst>
                <a:ext uri="{FF2B5EF4-FFF2-40B4-BE49-F238E27FC236}">
                  <a16:creationId xmlns:a16="http://schemas.microsoft.com/office/drawing/2014/main" id="{4F3D8706-E78B-44EE-B075-D9311441C0FE}"/>
                </a:ext>
              </a:extLst>
            </p:cNvPr>
            <p:cNvSpPr txBox="1"/>
            <p:nvPr/>
          </p:nvSpPr>
          <p:spPr>
            <a:xfrm>
              <a:off x="6078716" y="4417455"/>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21</a:t>
              </a:r>
            </a:p>
          </p:txBody>
        </p:sp>
        <p:sp>
          <p:nvSpPr>
            <p:cNvPr id="167" name="TextBox 166">
              <a:extLst>
                <a:ext uri="{FF2B5EF4-FFF2-40B4-BE49-F238E27FC236}">
                  <a16:creationId xmlns:a16="http://schemas.microsoft.com/office/drawing/2014/main" id="{2CC1C320-5642-49A4-A6F9-388A688AAED1}"/>
                </a:ext>
              </a:extLst>
            </p:cNvPr>
            <p:cNvSpPr txBox="1"/>
            <p:nvPr/>
          </p:nvSpPr>
          <p:spPr>
            <a:xfrm>
              <a:off x="5864189" y="4577850"/>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7</a:t>
              </a:r>
            </a:p>
          </p:txBody>
        </p:sp>
        <p:sp>
          <p:nvSpPr>
            <p:cNvPr id="168" name="TextBox 167">
              <a:extLst>
                <a:ext uri="{FF2B5EF4-FFF2-40B4-BE49-F238E27FC236}">
                  <a16:creationId xmlns:a16="http://schemas.microsoft.com/office/drawing/2014/main" id="{26410026-3D7D-4328-A576-BC450BE1A4A6}"/>
                </a:ext>
              </a:extLst>
            </p:cNvPr>
            <p:cNvSpPr txBox="1"/>
            <p:nvPr/>
          </p:nvSpPr>
          <p:spPr>
            <a:xfrm>
              <a:off x="5282728" y="4847492"/>
              <a:ext cx="48282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154</a:t>
              </a:r>
            </a:p>
          </p:txBody>
        </p:sp>
        <p:sp>
          <p:nvSpPr>
            <p:cNvPr id="169" name="TextBox 168">
              <a:extLst>
                <a:ext uri="{FF2B5EF4-FFF2-40B4-BE49-F238E27FC236}">
                  <a16:creationId xmlns:a16="http://schemas.microsoft.com/office/drawing/2014/main" id="{36D3AFFA-F2D1-4B37-9D99-3DA2E4EC1C33}"/>
                </a:ext>
              </a:extLst>
            </p:cNvPr>
            <p:cNvSpPr txBox="1"/>
            <p:nvPr/>
          </p:nvSpPr>
          <p:spPr>
            <a:xfrm>
              <a:off x="5811195" y="4866989"/>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17</a:t>
              </a:r>
            </a:p>
          </p:txBody>
        </p:sp>
        <p:sp>
          <p:nvSpPr>
            <p:cNvPr id="170" name="TextBox 169">
              <a:extLst>
                <a:ext uri="{FF2B5EF4-FFF2-40B4-BE49-F238E27FC236}">
                  <a16:creationId xmlns:a16="http://schemas.microsoft.com/office/drawing/2014/main" id="{032F5A6E-5CFC-47DC-8C4E-109BD021F461}"/>
                </a:ext>
              </a:extLst>
            </p:cNvPr>
            <p:cNvSpPr txBox="1"/>
            <p:nvPr/>
          </p:nvSpPr>
          <p:spPr>
            <a:xfrm>
              <a:off x="6288043" y="4885627"/>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charset="0"/>
                  <a:ea typeface="+mn-ea"/>
                  <a:cs typeface="Arial" charset="0"/>
                </a:rPr>
                <a:t>95</a:t>
              </a:r>
            </a:p>
          </p:txBody>
        </p:sp>
      </p:grpSp>
      <p:sp>
        <p:nvSpPr>
          <p:cNvPr id="171" name="Rectangle 170">
            <a:extLst>
              <a:ext uri="{FF2B5EF4-FFF2-40B4-BE49-F238E27FC236}">
                <a16:creationId xmlns:a16="http://schemas.microsoft.com/office/drawing/2014/main" id="{382F278E-8F07-48C0-8C81-3761A7C59FAD}"/>
              </a:ext>
            </a:extLst>
          </p:cNvPr>
          <p:cNvSpPr/>
          <p:nvPr/>
        </p:nvSpPr>
        <p:spPr>
          <a:xfrm>
            <a:off x="3204538" y="5490349"/>
            <a:ext cx="220652" cy="220652"/>
          </a:xfrm>
          <a:prstGeom prst="rect">
            <a:avLst/>
          </a:prstGeom>
          <a:solidFill>
            <a:srgbClr val="FF66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72" name="Rectangle 171">
            <a:extLst>
              <a:ext uri="{FF2B5EF4-FFF2-40B4-BE49-F238E27FC236}">
                <a16:creationId xmlns:a16="http://schemas.microsoft.com/office/drawing/2014/main" id="{6764595D-5A20-43BB-A411-D339B4E66400}"/>
              </a:ext>
            </a:extLst>
          </p:cNvPr>
          <p:cNvSpPr/>
          <p:nvPr/>
        </p:nvSpPr>
        <p:spPr>
          <a:xfrm>
            <a:off x="4235773" y="5490349"/>
            <a:ext cx="220652" cy="220652"/>
          </a:xfrm>
          <a:prstGeom prst="rect">
            <a:avLst/>
          </a:prstGeom>
          <a:solidFill>
            <a:srgbClr val="E7C000">
              <a:alpha val="30000"/>
            </a:srgb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73" name="Rectangle 172">
            <a:extLst>
              <a:ext uri="{FF2B5EF4-FFF2-40B4-BE49-F238E27FC236}">
                <a16:creationId xmlns:a16="http://schemas.microsoft.com/office/drawing/2014/main" id="{8D807598-8E72-484A-A33A-0CAF4F619E00}"/>
              </a:ext>
            </a:extLst>
          </p:cNvPr>
          <p:cNvSpPr/>
          <p:nvPr/>
        </p:nvSpPr>
        <p:spPr>
          <a:xfrm>
            <a:off x="5267008" y="5490349"/>
            <a:ext cx="220652" cy="220652"/>
          </a:xfrm>
          <a:prstGeom prst="rect">
            <a:avLst/>
          </a:prstGeom>
          <a:solidFill>
            <a:schemeClr val="accent4">
              <a:alpha val="30000"/>
            </a:schemeClr>
          </a:solid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298244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80">
            <a:extLst>
              <a:ext uri="{FF2B5EF4-FFF2-40B4-BE49-F238E27FC236}">
                <a16:creationId xmlns:a16="http://schemas.microsoft.com/office/drawing/2014/main" id="{627D6BC2-5D6D-4E7D-B8DB-093B4D9645BE}"/>
              </a:ext>
            </a:extLst>
          </p:cNvPr>
          <p:cNvSpPr/>
          <p:nvPr/>
        </p:nvSpPr>
        <p:spPr>
          <a:xfrm>
            <a:off x="1731528" y="4871134"/>
            <a:ext cx="270000" cy="270000"/>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99" name="Rectangle 198">
            <a:extLst>
              <a:ext uri="{FF2B5EF4-FFF2-40B4-BE49-F238E27FC236}">
                <a16:creationId xmlns:a16="http://schemas.microsoft.com/office/drawing/2014/main" id="{0EF99410-50AA-4CCC-A17E-15CAE2CBA965}"/>
              </a:ext>
            </a:extLst>
          </p:cNvPr>
          <p:cNvSpPr/>
          <p:nvPr/>
        </p:nvSpPr>
        <p:spPr>
          <a:xfrm>
            <a:off x="2487320" y="3801036"/>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id="{5A14566F-D48B-49F3-A813-692DD488F51E}"/>
              </a:ext>
            </a:extLst>
          </p:cNvPr>
          <p:cNvSpPr/>
          <p:nvPr/>
        </p:nvSpPr>
        <p:spPr>
          <a:xfrm>
            <a:off x="3258618" y="4070445"/>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16" name="Group 15">
            <a:extLst>
              <a:ext uri="{FF2B5EF4-FFF2-40B4-BE49-F238E27FC236}">
                <a16:creationId xmlns:a16="http://schemas.microsoft.com/office/drawing/2014/main" id="{27A144AC-418A-4727-BD68-797D56D72CED}"/>
              </a:ext>
            </a:extLst>
          </p:cNvPr>
          <p:cNvGrpSpPr/>
          <p:nvPr/>
        </p:nvGrpSpPr>
        <p:grpSpPr>
          <a:xfrm>
            <a:off x="1731528" y="2232945"/>
            <a:ext cx="2062708" cy="3692438"/>
            <a:chOff x="1731528" y="2280570"/>
            <a:chExt cx="2062708" cy="3692438"/>
          </a:xfrm>
        </p:grpSpPr>
        <p:sp>
          <p:nvSpPr>
            <p:cNvPr id="44" name="Rectangle 43">
              <a:extLst>
                <a:ext uri="{FF2B5EF4-FFF2-40B4-BE49-F238E27FC236}">
                  <a16:creationId xmlns:a16="http://schemas.microsoft.com/office/drawing/2014/main" id="{6E88657B-9965-48A1-9C0B-77919D9B36C5}"/>
                </a:ext>
              </a:extLst>
            </p:cNvPr>
            <p:cNvSpPr/>
            <p:nvPr/>
          </p:nvSpPr>
          <p:spPr>
            <a:xfrm>
              <a:off x="2750134" y="228057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7" name="Rectangle 46">
              <a:extLst>
                <a:ext uri="{FF2B5EF4-FFF2-40B4-BE49-F238E27FC236}">
                  <a16:creationId xmlns:a16="http://schemas.microsoft.com/office/drawing/2014/main" id="{319729CB-0A47-4137-9BF6-C67C6FDCF7D6}"/>
                </a:ext>
              </a:extLst>
            </p:cNvPr>
            <p:cNvSpPr/>
            <p:nvPr/>
          </p:nvSpPr>
          <p:spPr>
            <a:xfrm>
              <a:off x="2992650" y="228057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98" name="Rectangle 97">
              <a:extLst>
                <a:ext uri="{FF2B5EF4-FFF2-40B4-BE49-F238E27FC236}">
                  <a16:creationId xmlns:a16="http://schemas.microsoft.com/office/drawing/2014/main" id="{2D4B4428-6193-43CE-9BB0-7C6F75637841}"/>
                </a:ext>
              </a:extLst>
            </p:cNvPr>
            <p:cNvSpPr/>
            <p:nvPr/>
          </p:nvSpPr>
          <p:spPr>
            <a:xfrm>
              <a:off x="2487320" y="2551624"/>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17" name="Rectangle 116">
              <a:extLst>
                <a:ext uri="{FF2B5EF4-FFF2-40B4-BE49-F238E27FC236}">
                  <a16:creationId xmlns:a16="http://schemas.microsoft.com/office/drawing/2014/main" id="{E70CC063-7E1A-4DA0-A36C-25336EF7BD02}"/>
                </a:ext>
              </a:extLst>
            </p:cNvPr>
            <p:cNvSpPr/>
            <p:nvPr/>
          </p:nvSpPr>
          <p:spPr>
            <a:xfrm>
              <a:off x="2750134" y="2794254"/>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0" name="Rectangle 119">
              <a:extLst>
                <a:ext uri="{FF2B5EF4-FFF2-40B4-BE49-F238E27FC236}">
                  <a16:creationId xmlns:a16="http://schemas.microsoft.com/office/drawing/2014/main" id="{ECD577B9-0649-4218-9C38-2EC07BEF2A41}"/>
                </a:ext>
              </a:extLst>
            </p:cNvPr>
            <p:cNvSpPr/>
            <p:nvPr/>
          </p:nvSpPr>
          <p:spPr>
            <a:xfrm>
              <a:off x="2992650" y="2794254"/>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57" name="Rectangle 156">
              <a:extLst>
                <a:ext uri="{FF2B5EF4-FFF2-40B4-BE49-F238E27FC236}">
                  <a16:creationId xmlns:a16="http://schemas.microsoft.com/office/drawing/2014/main" id="{389F881E-3FA9-46EF-8ED1-314CBF2CE037}"/>
                </a:ext>
              </a:extLst>
            </p:cNvPr>
            <p:cNvSpPr/>
            <p:nvPr/>
          </p:nvSpPr>
          <p:spPr>
            <a:xfrm>
              <a:off x="2487320" y="3316839"/>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0" name="Rectangle 159">
              <a:extLst>
                <a:ext uri="{FF2B5EF4-FFF2-40B4-BE49-F238E27FC236}">
                  <a16:creationId xmlns:a16="http://schemas.microsoft.com/office/drawing/2014/main" id="{70A409DA-5936-4A75-B2BC-FC0B4595EC59}"/>
                </a:ext>
              </a:extLst>
            </p:cNvPr>
            <p:cNvSpPr/>
            <p:nvPr/>
          </p:nvSpPr>
          <p:spPr>
            <a:xfrm>
              <a:off x="2750134" y="331683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74" name="Rectangle 173">
              <a:extLst>
                <a:ext uri="{FF2B5EF4-FFF2-40B4-BE49-F238E27FC236}">
                  <a16:creationId xmlns:a16="http://schemas.microsoft.com/office/drawing/2014/main" id="{06395244-546F-4E09-8E5E-8F75113D1CA6}"/>
                </a:ext>
              </a:extLst>
            </p:cNvPr>
            <p:cNvSpPr/>
            <p:nvPr/>
          </p:nvSpPr>
          <p:spPr>
            <a:xfrm>
              <a:off x="1731528"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78" name="Rectangle 177">
              <a:extLst>
                <a:ext uri="{FF2B5EF4-FFF2-40B4-BE49-F238E27FC236}">
                  <a16:creationId xmlns:a16="http://schemas.microsoft.com/office/drawing/2014/main" id="{2322D9EE-183D-441E-92D9-13D5008F95E1}"/>
                </a:ext>
              </a:extLst>
            </p:cNvPr>
            <p:cNvSpPr/>
            <p:nvPr/>
          </p:nvSpPr>
          <p:spPr>
            <a:xfrm>
              <a:off x="2487320"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84" name="Rectangle 183">
              <a:extLst>
                <a:ext uri="{FF2B5EF4-FFF2-40B4-BE49-F238E27FC236}">
                  <a16:creationId xmlns:a16="http://schemas.microsoft.com/office/drawing/2014/main" id="{3B516993-B57E-4B80-9D60-9D0E026C1B35}"/>
                </a:ext>
              </a:extLst>
            </p:cNvPr>
            <p:cNvSpPr/>
            <p:nvPr/>
          </p:nvSpPr>
          <p:spPr>
            <a:xfrm>
              <a:off x="2992650" y="3580556"/>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00" name="TextBox 199">
              <a:extLst>
                <a:ext uri="{FF2B5EF4-FFF2-40B4-BE49-F238E27FC236}">
                  <a16:creationId xmlns:a16="http://schemas.microsoft.com/office/drawing/2014/main" id="{25B9D0D0-259F-4180-AD45-708059A947A3}"/>
                </a:ext>
              </a:extLst>
            </p:cNvPr>
            <p:cNvSpPr txBox="1"/>
            <p:nvPr/>
          </p:nvSpPr>
          <p:spPr>
            <a:xfrm>
              <a:off x="2484981" y="388575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0.71</a:t>
              </a:r>
            </a:p>
          </p:txBody>
        </p:sp>
        <p:sp>
          <p:nvSpPr>
            <p:cNvPr id="227" name="Rectangle 226">
              <a:extLst>
                <a:ext uri="{FF2B5EF4-FFF2-40B4-BE49-F238E27FC236}">
                  <a16:creationId xmlns:a16="http://schemas.microsoft.com/office/drawing/2014/main" id="{3C75E94F-0634-418C-A8C8-122E20E3E5ED}"/>
                </a:ext>
              </a:extLst>
            </p:cNvPr>
            <p:cNvSpPr/>
            <p:nvPr/>
          </p:nvSpPr>
          <p:spPr>
            <a:xfrm>
              <a:off x="2992650" y="411807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34" name="Rectangle 233">
              <a:extLst>
                <a:ext uri="{FF2B5EF4-FFF2-40B4-BE49-F238E27FC236}">
                  <a16:creationId xmlns:a16="http://schemas.microsoft.com/office/drawing/2014/main" id="{3A436536-7AC1-49A9-A93B-0A477013D424}"/>
                </a:ext>
              </a:extLst>
            </p:cNvPr>
            <p:cNvSpPr/>
            <p:nvPr/>
          </p:nvSpPr>
          <p:spPr>
            <a:xfrm>
              <a:off x="3524236" y="4118070"/>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60" name="Rectangle 259">
              <a:extLst>
                <a:ext uri="{FF2B5EF4-FFF2-40B4-BE49-F238E27FC236}">
                  <a16:creationId xmlns:a16="http://schemas.microsoft.com/office/drawing/2014/main" id="{2DB70E68-8F31-410E-AAF8-ED1B8E6AE7F0}"/>
                </a:ext>
              </a:extLst>
            </p:cNvPr>
            <p:cNvSpPr/>
            <p:nvPr/>
          </p:nvSpPr>
          <p:spPr>
            <a:xfrm>
              <a:off x="1731528" y="465138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78" name="Rectangle 277">
              <a:extLst>
                <a:ext uri="{FF2B5EF4-FFF2-40B4-BE49-F238E27FC236}">
                  <a16:creationId xmlns:a16="http://schemas.microsoft.com/office/drawing/2014/main" id="{A213D5B2-0BB6-4465-9460-D211A5BD0986}"/>
                </a:ext>
              </a:extLst>
            </p:cNvPr>
            <p:cNvSpPr/>
            <p:nvPr/>
          </p:nvSpPr>
          <p:spPr>
            <a:xfrm>
              <a:off x="1982663" y="4651389"/>
              <a:ext cx="270000"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2" name="Rectangle 311">
              <a:extLst>
                <a:ext uri="{FF2B5EF4-FFF2-40B4-BE49-F238E27FC236}">
                  <a16:creationId xmlns:a16="http://schemas.microsoft.com/office/drawing/2014/main" id="{5F906F78-647E-4A74-90F7-BA896A5401AF}"/>
                </a:ext>
              </a:extLst>
            </p:cNvPr>
            <p:cNvSpPr/>
            <p:nvPr/>
          </p:nvSpPr>
          <p:spPr>
            <a:xfrm>
              <a:off x="1731528" y="5184648"/>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4" name="Rectangle 313">
              <a:extLst>
                <a:ext uri="{FF2B5EF4-FFF2-40B4-BE49-F238E27FC236}">
                  <a16:creationId xmlns:a16="http://schemas.microsoft.com/office/drawing/2014/main" id="{38928915-20F3-4948-9603-0C5CE9400E48}"/>
                </a:ext>
              </a:extLst>
            </p:cNvPr>
            <p:cNvSpPr/>
            <p:nvPr/>
          </p:nvSpPr>
          <p:spPr>
            <a:xfrm>
              <a:off x="2222809" y="518464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43" name="Rectangle 342">
              <a:extLst>
                <a:ext uri="{FF2B5EF4-FFF2-40B4-BE49-F238E27FC236}">
                  <a16:creationId xmlns:a16="http://schemas.microsoft.com/office/drawing/2014/main" id="{3D2A17E0-F8B9-48BA-AE0F-8E86669C31A7}"/>
                </a:ext>
              </a:extLst>
            </p:cNvPr>
            <p:cNvSpPr/>
            <p:nvPr/>
          </p:nvSpPr>
          <p:spPr>
            <a:xfrm>
              <a:off x="2487320" y="5437241"/>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63" name="Rectangle 362">
              <a:extLst>
                <a:ext uri="{FF2B5EF4-FFF2-40B4-BE49-F238E27FC236}">
                  <a16:creationId xmlns:a16="http://schemas.microsoft.com/office/drawing/2014/main" id="{5E8F48C9-6CBB-4D70-9D3D-E90A3DE80F4C}"/>
                </a:ext>
              </a:extLst>
            </p:cNvPr>
            <p:cNvSpPr/>
            <p:nvPr/>
          </p:nvSpPr>
          <p:spPr>
            <a:xfrm>
              <a:off x="1731528" y="570300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67" name="Rectangle 366">
              <a:extLst>
                <a:ext uri="{FF2B5EF4-FFF2-40B4-BE49-F238E27FC236}">
                  <a16:creationId xmlns:a16="http://schemas.microsoft.com/office/drawing/2014/main" id="{DA6779F1-CFF6-4412-BF52-7DE9410B434C}"/>
                </a:ext>
              </a:extLst>
            </p:cNvPr>
            <p:cNvSpPr/>
            <p:nvPr/>
          </p:nvSpPr>
          <p:spPr>
            <a:xfrm>
              <a:off x="2487320" y="570300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3" name="Rectangle 162">
              <a:extLst>
                <a:ext uri="{FF2B5EF4-FFF2-40B4-BE49-F238E27FC236}">
                  <a16:creationId xmlns:a16="http://schemas.microsoft.com/office/drawing/2014/main" id="{4332499E-C835-4D5E-A830-C77B41BE2665}"/>
                </a:ext>
              </a:extLst>
            </p:cNvPr>
            <p:cNvSpPr/>
            <p:nvPr/>
          </p:nvSpPr>
          <p:spPr>
            <a:xfrm>
              <a:off x="2993382" y="3308877"/>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49" name="Rectangle 248">
              <a:extLst>
                <a:ext uri="{FF2B5EF4-FFF2-40B4-BE49-F238E27FC236}">
                  <a16:creationId xmlns:a16="http://schemas.microsoft.com/office/drawing/2014/main" id="{B636D230-029F-41B3-B7D3-7D77AF2C211A}"/>
                </a:ext>
              </a:extLst>
            </p:cNvPr>
            <p:cNvSpPr/>
            <p:nvPr/>
          </p:nvSpPr>
          <p:spPr>
            <a:xfrm>
              <a:off x="2992650" y="4384357"/>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grpSp>
        <p:nvGrpSpPr>
          <p:cNvPr id="17" name="Group 16">
            <a:extLst>
              <a:ext uri="{FF2B5EF4-FFF2-40B4-BE49-F238E27FC236}">
                <a16:creationId xmlns:a16="http://schemas.microsoft.com/office/drawing/2014/main" id="{B72CE77B-E4CA-4966-9684-9586C4C4C492}"/>
              </a:ext>
            </a:extLst>
          </p:cNvPr>
          <p:cNvGrpSpPr/>
          <p:nvPr/>
        </p:nvGrpSpPr>
        <p:grpSpPr>
          <a:xfrm>
            <a:off x="1731528" y="2232945"/>
            <a:ext cx="2062708" cy="3692438"/>
            <a:chOff x="1731528" y="2280570"/>
            <a:chExt cx="2062708" cy="3692438"/>
          </a:xfrm>
        </p:grpSpPr>
        <p:sp>
          <p:nvSpPr>
            <p:cNvPr id="92" name="Rectangle 91">
              <a:extLst>
                <a:ext uri="{FF2B5EF4-FFF2-40B4-BE49-F238E27FC236}">
                  <a16:creationId xmlns:a16="http://schemas.microsoft.com/office/drawing/2014/main" id="{919305DB-5EE6-45EA-BAE6-F35E62BD9CB0}"/>
                </a:ext>
              </a:extLst>
            </p:cNvPr>
            <p:cNvSpPr/>
            <p:nvPr/>
          </p:nvSpPr>
          <p:spPr>
            <a:xfrm>
              <a:off x="3258618" y="2551624"/>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id="{86777401-32F0-43DC-934C-C62662A2DA38}"/>
                </a:ext>
              </a:extLst>
            </p:cNvPr>
            <p:cNvGrpSpPr/>
            <p:nvPr/>
          </p:nvGrpSpPr>
          <p:grpSpPr>
            <a:xfrm>
              <a:off x="1731528" y="2280570"/>
              <a:ext cx="2062708" cy="3692438"/>
              <a:chOff x="1731528" y="2280570"/>
              <a:chExt cx="2062708" cy="3692438"/>
            </a:xfrm>
          </p:grpSpPr>
          <p:sp>
            <p:nvSpPr>
              <p:cNvPr id="181" name="Rectangle 180">
                <a:extLst>
                  <a:ext uri="{FF2B5EF4-FFF2-40B4-BE49-F238E27FC236}">
                    <a16:creationId xmlns:a16="http://schemas.microsoft.com/office/drawing/2014/main" id="{C4732EA2-9444-4D1C-A3EE-862B777931E8}"/>
                  </a:ext>
                </a:extLst>
              </p:cNvPr>
              <p:cNvSpPr/>
              <p:nvPr/>
            </p:nvSpPr>
            <p:spPr>
              <a:xfrm>
                <a:off x="2750134" y="3580556"/>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55" name="Rectangle 154">
                <a:extLst>
                  <a:ext uri="{FF2B5EF4-FFF2-40B4-BE49-F238E27FC236}">
                    <a16:creationId xmlns:a16="http://schemas.microsoft.com/office/drawing/2014/main" id="{8B640F12-CFD7-427C-B927-BF9E59E5D512}"/>
                  </a:ext>
                </a:extLst>
              </p:cNvPr>
              <p:cNvSpPr/>
              <p:nvPr/>
            </p:nvSpPr>
            <p:spPr>
              <a:xfrm>
                <a:off x="2222809"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0" name="Rectangle 49">
                <a:extLst>
                  <a:ext uri="{FF2B5EF4-FFF2-40B4-BE49-F238E27FC236}">
                    <a16:creationId xmlns:a16="http://schemas.microsoft.com/office/drawing/2014/main" id="{6769AEA0-56C3-4220-97CF-F084F2FE7922}"/>
                  </a:ext>
                </a:extLst>
              </p:cNvPr>
              <p:cNvSpPr/>
              <p:nvPr/>
            </p:nvSpPr>
            <p:spPr>
              <a:xfrm>
                <a:off x="3258618" y="228057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5" name="Rectangle 104">
                <a:extLst>
                  <a:ext uri="{FF2B5EF4-FFF2-40B4-BE49-F238E27FC236}">
                    <a16:creationId xmlns:a16="http://schemas.microsoft.com/office/drawing/2014/main" id="{62301E2A-ED67-4CB6-B51B-0879C96BD705}"/>
                  </a:ext>
                </a:extLst>
              </p:cNvPr>
              <p:cNvSpPr/>
              <p:nvPr/>
            </p:nvSpPr>
            <p:spPr>
              <a:xfrm>
                <a:off x="1731528" y="2551624"/>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93" name="TextBox 92">
                <a:extLst>
                  <a:ext uri="{FF2B5EF4-FFF2-40B4-BE49-F238E27FC236}">
                    <a16:creationId xmlns:a16="http://schemas.microsoft.com/office/drawing/2014/main" id="{EAC8381B-0DEC-4B17-944D-EDAE30C51A28}"/>
                  </a:ext>
                </a:extLst>
              </p:cNvPr>
              <p:cNvSpPr txBox="1"/>
              <p:nvPr/>
            </p:nvSpPr>
            <p:spPr>
              <a:xfrm>
                <a:off x="3239446" y="258871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-0.47</a:t>
                </a:r>
              </a:p>
            </p:txBody>
          </p:sp>
          <p:sp>
            <p:nvSpPr>
              <p:cNvPr id="110" name="Rectangle 109">
                <a:extLst>
                  <a:ext uri="{FF2B5EF4-FFF2-40B4-BE49-F238E27FC236}">
                    <a16:creationId xmlns:a16="http://schemas.microsoft.com/office/drawing/2014/main" id="{B761A409-067E-4D35-AEB3-F677E9602E1C}"/>
                  </a:ext>
                </a:extLst>
              </p:cNvPr>
              <p:cNvSpPr/>
              <p:nvPr/>
            </p:nvSpPr>
            <p:spPr>
              <a:xfrm>
                <a:off x="1731528" y="2821624"/>
                <a:ext cx="270000" cy="24263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3" name="Rectangle 122">
                <a:extLst>
                  <a:ext uri="{FF2B5EF4-FFF2-40B4-BE49-F238E27FC236}">
                    <a16:creationId xmlns:a16="http://schemas.microsoft.com/office/drawing/2014/main" id="{AD46D727-257C-44AC-8E01-1D37A28F8F02}"/>
                  </a:ext>
                </a:extLst>
              </p:cNvPr>
              <p:cNvSpPr/>
              <p:nvPr/>
            </p:nvSpPr>
            <p:spPr>
              <a:xfrm>
                <a:off x="3258618" y="2821624"/>
                <a:ext cx="270000" cy="2426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6" name="Rectangle 125">
                <a:extLst>
                  <a:ext uri="{FF2B5EF4-FFF2-40B4-BE49-F238E27FC236}">
                    <a16:creationId xmlns:a16="http://schemas.microsoft.com/office/drawing/2014/main" id="{613C614A-5331-427F-AB6D-7FB47EEFA3FB}"/>
                  </a:ext>
                </a:extLst>
              </p:cNvPr>
              <p:cNvSpPr/>
              <p:nvPr/>
            </p:nvSpPr>
            <p:spPr>
              <a:xfrm>
                <a:off x="3524236" y="2794254"/>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8" name="Rectangle 127">
                <a:extLst>
                  <a:ext uri="{FF2B5EF4-FFF2-40B4-BE49-F238E27FC236}">
                    <a16:creationId xmlns:a16="http://schemas.microsoft.com/office/drawing/2014/main" id="{598F0484-23B9-42F3-9B4A-0E25A7381C71}"/>
                  </a:ext>
                </a:extLst>
              </p:cNvPr>
              <p:cNvSpPr/>
              <p:nvPr/>
            </p:nvSpPr>
            <p:spPr>
              <a:xfrm>
                <a:off x="1982663" y="2794254"/>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8" name="Rectangle 147">
                <a:extLst>
                  <a:ext uri="{FF2B5EF4-FFF2-40B4-BE49-F238E27FC236}">
                    <a16:creationId xmlns:a16="http://schemas.microsoft.com/office/drawing/2014/main" id="{8C5F0B75-E249-419F-BF96-1AC5B1DF308F}"/>
                  </a:ext>
                </a:extLst>
              </p:cNvPr>
              <p:cNvSpPr/>
              <p:nvPr/>
            </p:nvSpPr>
            <p:spPr>
              <a:xfrm>
                <a:off x="3524236" y="3055853"/>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6" name="Rectangle 165">
                <a:extLst>
                  <a:ext uri="{FF2B5EF4-FFF2-40B4-BE49-F238E27FC236}">
                    <a16:creationId xmlns:a16="http://schemas.microsoft.com/office/drawing/2014/main" id="{F8B7A178-56E6-4086-9FC6-8820CC24951A}"/>
                  </a:ext>
                </a:extLst>
              </p:cNvPr>
              <p:cNvSpPr/>
              <p:nvPr/>
            </p:nvSpPr>
            <p:spPr>
              <a:xfrm>
                <a:off x="3258618"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9" name="Rectangle 168">
                <a:extLst>
                  <a:ext uri="{FF2B5EF4-FFF2-40B4-BE49-F238E27FC236}">
                    <a16:creationId xmlns:a16="http://schemas.microsoft.com/office/drawing/2014/main" id="{78D1D7BD-01C0-49D6-BF4F-6734A1263BED}"/>
                  </a:ext>
                </a:extLst>
              </p:cNvPr>
              <p:cNvSpPr/>
              <p:nvPr/>
            </p:nvSpPr>
            <p:spPr>
              <a:xfrm>
                <a:off x="3524236" y="3316839"/>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95" name="Rectangle 194">
                <a:extLst>
                  <a:ext uri="{FF2B5EF4-FFF2-40B4-BE49-F238E27FC236}">
                    <a16:creationId xmlns:a16="http://schemas.microsoft.com/office/drawing/2014/main" id="{BED87FE1-A052-4A90-8D47-324DD613EEDC}"/>
                  </a:ext>
                </a:extLst>
              </p:cNvPr>
              <p:cNvSpPr/>
              <p:nvPr/>
            </p:nvSpPr>
            <p:spPr>
              <a:xfrm>
                <a:off x="1731528" y="384866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97" name="Rectangle 196">
                <a:extLst>
                  <a:ext uri="{FF2B5EF4-FFF2-40B4-BE49-F238E27FC236}">
                    <a16:creationId xmlns:a16="http://schemas.microsoft.com/office/drawing/2014/main" id="{218295E9-7E24-460C-93F0-8AB2BAD4869A}"/>
                  </a:ext>
                </a:extLst>
              </p:cNvPr>
              <p:cNvSpPr/>
              <p:nvPr/>
            </p:nvSpPr>
            <p:spPr>
              <a:xfrm>
                <a:off x="2222809" y="384866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14" name="Rectangle 213">
                <a:extLst>
                  <a:ext uri="{FF2B5EF4-FFF2-40B4-BE49-F238E27FC236}">
                    <a16:creationId xmlns:a16="http://schemas.microsoft.com/office/drawing/2014/main" id="{5547D809-2E03-4A44-8E99-80F0517F1088}"/>
                  </a:ext>
                </a:extLst>
              </p:cNvPr>
              <p:cNvSpPr/>
              <p:nvPr/>
            </p:nvSpPr>
            <p:spPr>
              <a:xfrm>
                <a:off x="1982663" y="3848661"/>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24" name="Rectangle 223">
                <a:extLst>
                  <a:ext uri="{FF2B5EF4-FFF2-40B4-BE49-F238E27FC236}">
                    <a16:creationId xmlns:a16="http://schemas.microsoft.com/office/drawing/2014/main" id="{1D8505BD-1762-4FA3-84C5-716D7859F2E9}"/>
                  </a:ext>
                </a:extLst>
              </p:cNvPr>
              <p:cNvSpPr/>
              <p:nvPr/>
            </p:nvSpPr>
            <p:spPr>
              <a:xfrm>
                <a:off x="2750134" y="411807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43" name="Rectangle 242">
                <a:extLst>
                  <a:ext uri="{FF2B5EF4-FFF2-40B4-BE49-F238E27FC236}">
                    <a16:creationId xmlns:a16="http://schemas.microsoft.com/office/drawing/2014/main" id="{F322803E-2ED4-4747-A9EE-89317FDC2890}"/>
                  </a:ext>
                </a:extLst>
              </p:cNvPr>
              <p:cNvSpPr/>
              <p:nvPr/>
            </p:nvSpPr>
            <p:spPr>
              <a:xfrm>
                <a:off x="2487320" y="4384357"/>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57" name="Rectangle 256">
                <a:extLst>
                  <a:ext uri="{FF2B5EF4-FFF2-40B4-BE49-F238E27FC236}">
                    <a16:creationId xmlns:a16="http://schemas.microsoft.com/office/drawing/2014/main" id="{BB72B8B2-0A13-4C9F-BB73-7136B46F43C1}"/>
                  </a:ext>
                </a:extLst>
              </p:cNvPr>
              <p:cNvSpPr/>
              <p:nvPr/>
            </p:nvSpPr>
            <p:spPr>
              <a:xfrm>
                <a:off x="1982663" y="4384357"/>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64" name="Rectangle 263">
                <a:extLst>
                  <a:ext uri="{FF2B5EF4-FFF2-40B4-BE49-F238E27FC236}">
                    <a16:creationId xmlns:a16="http://schemas.microsoft.com/office/drawing/2014/main" id="{F0AA3C57-D4C5-46F3-A713-2D38F82D4C75}"/>
                  </a:ext>
                </a:extLst>
              </p:cNvPr>
              <p:cNvSpPr/>
              <p:nvPr/>
            </p:nvSpPr>
            <p:spPr>
              <a:xfrm>
                <a:off x="2487320" y="465138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88" name="Rectangle 287">
                <a:extLst>
                  <a:ext uri="{FF2B5EF4-FFF2-40B4-BE49-F238E27FC236}">
                    <a16:creationId xmlns:a16="http://schemas.microsoft.com/office/drawing/2014/main" id="{F46AB6D1-9666-4BD3-B114-33E56D68EA49}"/>
                  </a:ext>
                </a:extLst>
              </p:cNvPr>
              <p:cNvSpPr/>
              <p:nvPr/>
            </p:nvSpPr>
            <p:spPr>
              <a:xfrm>
                <a:off x="2750134" y="491875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36" name="Rectangle 335">
                <a:extLst>
                  <a:ext uri="{FF2B5EF4-FFF2-40B4-BE49-F238E27FC236}">
                    <a16:creationId xmlns:a16="http://schemas.microsoft.com/office/drawing/2014/main" id="{0D439722-1039-428B-A4D3-9F11F26AE1BE}"/>
                  </a:ext>
                </a:extLst>
              </p:cNvPr>
              <p:cNvSpPr/>
              <p:nvPr/>
            </p:nvSpPr>
            <p:spPr>
              <a:xfrm>
                <a:off x="3524236" y="5184648"/>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46" name="Rectangle 345">
                <a:extLst>
                  <a:ext uri="{FF2B5EF4-FFF2-40B4-BE49-F238E27FC236}">
                    <a16:creationId xmlns:a16="http://schemas.microsoft.com/office/drawing/2014/main" id="{0ADB6454-C19B-4343-B262-85EAC754D157}"/>
                  </a:ext>
                </a:extLst>
              </p:cNvPr>
              <p:cNvSpPr/>
              <p:nvPr/>
            </p:nvSpPr>
            <p:spPr>
              <a:xfrm>
                <a:off x="2750134" y="5437241"/>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49" name="Rectangle 348">
                <a:extLst>
                  <a:ext uri="{FF2B5EF4-FFF2-40B4-BE49-F238E27FC236}">
                    <a16:creationId xmlns:a16="http://schemas.microsoft.com/office/drawing/2014/main" id="{57E2E578-B463-4DDC-A3D9-B5FCC7791194}"/>
                  </a:ext>
                </a:extLst>
              </p:cNvPr>
              <p:cNvSpPr/>
              <p:nvPr/>
            </p:nvSpPr>
            <p:spPr>
              <a:xfrm>
                <a:off x="3022476" y="5437241"/>
                <a:ext cx="240174"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51" name="Rectangle 350">
                <a:extLst>
                  <a:ext uri="{FF2B5EF4-FFF2-40B4-BE49-F238E27FC236}">
                    <a16:creationId xmlns:a16="http://schemas.microsoft.com/office/drawing/2014/main" id="{FF0F0EB1-DCAB-499D-B30D-5E98E12AF3D2}"/>
                  </a:ext>
                </a:extLst>
              </p:cNvPr>
              <p:cNvSpPr/>
              <p:nvPr/>
            </p:nvSpPr>
            <p:spPr>
              <a:xfrm>
                <a:off x="3258618" y="5437241"/>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65" name="Rectangle 364">
                <a:extLst>
                  <a:ext uri="{FF2B5EF4-FFF2-40B4-BE49-F238E27FC236}">
                    <a16:creationId xmlns:a16="http://schemas.microsoft.com/office/drawing/2014/main" id="{E678A9B4-262A-4E87-B5C2-9C455DBB52FC}"/>
                  </a:ext>
                </a:extLst>
              </p:cNvPr>
              <p:cNvSpPr/>
              <p:nvPr/>
            </p:nvSpPr>
            <p:spPr>
              <a:xfrm>
                <a:off x="2222809"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70" name="Rectangle 369">
                <a:extLst>
                  <a:ext uri="{FF2B5EF4-FFF2-40B4-BE49-F238E27FC236}">
                    <a16:creationId xmlns:a16="http://schemas.microsoft.com/office/drawing/2014/main" id="{77799032-EC3F-40CE-91B8-FCB913C73ECC}"/>
                  </a:ext>
                </a:extLst>
              </p:cNvPr>
              <p:cNvSpPr/>
              <p:nvPr/>
            </p:nvSpPr>
            <p:spPr>
              <a:xfrm>
                <a:off x="2750134"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73" name="Rectangle 372">
                <a:extLst>
                  <a:ext uri="{FF2B5EF4-FFF2-40B4-BE49-F238E27FC236}">
                    <a16:creationId xmlns:a16="http://schemas.microsoft.com/office/drawing/2014/main" id="{993DE613-23CB-4458-90FE-4C3ACF0A8419}"/>
                  </a:ext>
                </a:extLst>
              </p:cNvPr>
              <p:cNvSpPr/>
              <p:nvPr/>
            </p:nvSpPr>
            <p:spPr>
              <a:xfrm>
                <a:off x="2992650"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75" name="Rectangle 374">
                <a:extLst>
                  <a:ext uri="{FF2B5EF4-FFF2-40B4-BE49-F238E27FC236}">
                    <a16:creationId xmlns:a16="http://schemas.microsoft.com/office/drawing/2014/main" id="{D33BE315-F66C-47F5-8B25-6C2FDFD00550}"/>
                  </a:ext>
                </a:extLst>
              </p:cNvPr>
              <p:cNvSpPr/>
              <p:nvPr/>
            </p:nvSpPr>
            <p:spPr>
              <a:xfrm>
                <a:off x="3258618" y="570300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77" name="Rectangle 376">
                <a:extLst>
                  <a:ext uri="{FF2B5EF4-FFF2-40B4-BE49-F238E27FC236}">
                    <a16:creationId xmlns:a16="http://schemas.microsoft.com/office/drawing/2014/main" id="{1A8A1D32-AFE1-43BE-9DF2-6D9B3099A409}"/>
                  </a:ext>
                </a:extLst>
              </p:cNvPr>
              <p:cNvSpPr/>
              <p:nvPr/>
            </p:nvSpPr>
            <p:spPr>
              <a:xfrm>
                <a:off x="1982663" y="5703008"/>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grpSp>
      <p:sp>
        <p:nvSpPr>
          <p:cNvPr id="153" name="Rectangle 152">
            <a:extLst>
              <a:ext uri="{FF2B5EF4-FFF2-40B4-BE49-F238E27FC236}">
                <a16:creationId xmlns:a16="http://schemas.microsoft.com/office/drawing/2014/main" id="{F92E31E0-D65F-4F01-9253-BFFADB2776E6}"/>
              </a:ext>
            </a:extLst>
          </p:cNvPr>
          <p:cNvSpPr/>
          <p:nvPr/>
        </p:nvSpPr>
        <p:spPr>
          <a:xfrm>
            <a:off x="1731528" y="326921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83" name="Rectangle 282">
            <a:extLst>
              <a:ext uri="{FF2B5EF4-FFF2-40B4-BE49-F238E27FC236}">
                <a16:creationId xmlns:a16="http://schemas.microsoft.com/office/drawing/2014/main" id="{5ECB25DA-781E-4EC3-A7DE-0E90556957B4}"/>
              </a:ext>
            </a:extLst>
          </p:cNvPr>
          <p:cNvSpPr/>
          <p:nvPr/>
        </p:nvSpPr>
        <p:spPr>
          <a:xfrm>
            <a:off x="2222809" y="487113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id="{2635E663-E078-4E97-9152-74F2BA926429}"/>
              </a:ext>
            </a:extLst>
          </p:cNvPr>
          <p:cNvGrpSpPr/>
          <p:nvPr/>
        </p:nvGrpSpPr>
        <p:grpSpPr>
          <a:xfrm>
            <a:off x="1731528" y="2232945"/>
            <a:ext cx="2062708" cy="3174078"/>
            <a:chOff x="1731528" y="2280570"/>
            <a:chExt cx="2062708" cy="3174078"/>
          </a:xfrm>
        </p:grpSpPr>
        <p:sp>
          <p:nvSpPr>
            <p:cNvPr id="246" name="Rectangle 245">
              <a:extLst>
                <a:ext uri="{FF2B5EF4-FFF2-40B4-BE49-F238E27FC236}">
                  <a16:creationId xmlns:a16="http://schemas.microsoft.com/office/drawing/2014/main" id="{D0300272-47A2-4CA1-848B-DA959E5EB657}"/>
                </a:ext>
              </a:extLst>
            </p:cNvPr>
            <p:cNvSpPr/>
            <p:nvPr/>
          </p:nvSpPr>
          <p:spPr>
            <a:xfrm>
              <a:off x="2750134" y="4384357"/>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 name="Rectangle 4">
              <a:extLst>
                <a:ext uri="{FF2B5EF4-FFF2-40B4-BE49-F238E27FC236}">
                  <a16:creationId xmlns:a16="http://schemas.microsoft.com/office/drawing/2014/main" id="{ED286BDD-4910-4F22-BF4E-9ED144CB7777}"/>
                </a:ext>
              </a:extLst>
            </p:cNvPr>
            <p:cNvSpPr/>
            <p:nvPr/>
          </p:nvSpPr>
          <p:spPr>
            <a:xfrm>
              <a:off x="1731528" y="2280570"/>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B9DEF197-9676-4977-8ABE-F6F997568A8E}"/>
                </a:ext>
              </a:extLst>
            </p:cNvPr>
            <p:cNvSpPr/>
            <p:nvPr/>
          </p:nvSpPr>
          <p:spPr>
            <a:xfrm>
              <a:off x="2222809" y="2280570"/>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5" name="Rectangle 144">
              <a:extLst>
                <a:ext uri="{FF2B5EF4-FFF2-40B4-BE49-F238E27FC236}">
                  <a16:creationId xmlns:a16="http://schemas.microsoft.com/office/drawing/2014/main" id="{A5DA314E-FE4D-4BD2-8FF5-14CC5F584C0B}"/>
                </a:ext>
              </a:extLst>
            </p:cNvPr>
            <p:cNvSpPr/>
            <p:nvPr/>
          </p:nvSpPr>
          <p:spPr>
            <a:xfrm>
              <a:off x="3258618" y="3055853"/>
              <a:ext cx="270000" cy="270000"/>
            </a:xfrm>
            <a:prstGeom prst="rect">
              <a:avLst/>
            </a:prstGeom>
            <a:solidFill>
              <a:srgbClr val="65B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90" name="Rectangle 189">
              <a:extLst>
                <a:ext uri="{FF2B5EF4-FFF2-40B4-BE49-F238E27FC236}">
                  <a16:creationId xmlns:a16="http://schemas.microsoft.com/office/drawing/2014/main" id="{36A714C7-6AD3-410D-8E04-C309F9D3AF4D}"/>
                </a:ext>
              </a:extLst>
            </p:cNvPr>
            <p:cNvSpPr/>
            <p:nvPr/>
          </p:nvSpPr>
          <p:spPr>
            <a:xfrm>
              <a:off x="3524236" y="3580556"/>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32" name="TextBox 231">
              <a:extLst>
                <a:ext uri="{FF2B5EF4-FFF2-40B4-BE49-F238E27FC236}">
                  <a16:creationId xmlns:a16="http://schemas.microsoft.com/office/drawing/2014/main" id="{0A030655-F9D7-41FB-8685-142471C9AF56}"/>
                </a:ext>
              </a:extLst>
            </p:cNvPr>
            <p:cNvSpPr txBox="1"/>
            <p:nvPr/>
          </p:nvSpPr>
          <p:spPr>
            <a:xfrm>
              <a:off x="3239446" y="415516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-1.03</a:t>
              </a:r>
            </a:p>
          </p:txBody>
        </p:sp>
        <p:sp>
          <p:nvSpPr>
            <p:cNvPr id="267" name="Rectangle 266">
              <a:extLst>
                <a:ext uri="{FF2B5EF4-FFF2-40B4-BE49-F238E27FC236}">
                  <a16:creationId xmlns:a16="http://schemas.microsoft.com/office/drawing/2014/main" id="{5E773905-6EB9-4756-9E4A-ED2BEDC1F11C}"/>
                </a:ext>
              </a:extLst>
            </p:cNvPr>
            <p:cNvSpPr/>
            <p:nvPr/>
          </p:nvSpPr>
          <p:spPr>
            <a:xfrm>
              <a:off x="2750134" y="4651389"/>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76" name="Rectangle 275">
              <a:extLst>
                <a:ext uri="{FF2B5EF4-FFF2-40B4-BE49-F238E27FC236}">
                  <a16:creationId xmlns:a16="http://schemas.microsoft.com/office/drawing/2014/main" id="{BD21F510-7EE0-469E-86CD-A7E767A0AE95}"/>
                </a:ext>
              </a:extLst>
            </p:cNvPr>
            <p:cNvSpPr/>
            <p:nvPr/>
          </p:nvSpPr>
          <p:spPr>
            <a:xfrm>
              <a:off x="3524236" y="465138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91" name="Rectangle 290">
              <a:extLst>
                <a:ext uri="{FF2B5EF4-FFF2-40B4-BE49-F238E27FC236}">
                  <a16:creationId xmlns:a16="http://schemas.microsoft.com/office/drawing/2014/main" id="{CBE4C695-29BB-4A13-8FA0-E7F65088E2F3}"/>
                </a:ext>
              </a:extLst>
            </p:cNvPr>
            <p:cNvSpPr/>
            <p:nvPr/>
          </p:nvSpPr>
          <p:spPr>
            <a:xfrm>
              <a:off x="3020134" y="4918759"/>
              <a:ext cx="242516"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97" name="Rectangle 296">
              <a:extLst>
                <a:ext uri="{FF2B5EF4-FFF2-40B4-BE49-F238E27FC236}">
                  <a16:creationId xmlns:a16="http://schemas.microsoft.com/office/drawing/2014/main" id="{74017DA0-3651-48A2-A3DA-77F6856F53AA}"/>
                </a:ext>
              </a:extLst>
            </p:cNvPr>
            <p:cNvSpPr/>
            <p:nvPr/>
          </p:nvSpPr>
          <p:spPr>
            <a:xfrm>
              <a:off x="3524236" y="491875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25" name="Rectangle 324">
              <a:extLst>
                <a:ext uri="{FF2B5EF4-FFF2-40B4-BE49-F238E27FC236}">
                  <a16:creationId xmlns:a16="http://schemas.microsoft.com/office/drawing/2014/main" id="{F18CEA58-768F-4A25-8DC1-F5F3713BDFB1}"/>
                </a:ext>
              </a:extLst>
            </p:cNvPr>
            <p:cNvSpPr/>
            <p:nvPr/>
          </p:nvSpPr>
          <p:spPr>
            <a:xfrm>
              <a:off x="3258618" y="5184648"/>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71" name="Rectangle 170">
              <a:extLst>
                <a:ext uri="{FF2B5EF4-FFF2-40B4-BE49-F238E27FC236}">
                  <a16:creationId xmlns:a16="http://schemas.microsoft.com/office/drawing/2014/main" id="{C00D0221-635D-4A12-8A9E-5B3E01D5C954}"/>
                </a:ext>
              </a:extLst>
            </p:cNvPr>
            <p:cNvSpPr/>
            <p:nvPr/>
          </p:nvSpPr>
          <p:spPr>
            <a:xfrm>
              <a:off x="1982663" y="3316839"/>
              <a:ext cx="270000" cy="27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99" name="Rectangle 298">
              <a:extLst>
                <a:ext uri="{FF2B5EF4-FFF2-40B4-BE49-F238E27FC236}">
                  <a16:creationId xmlns:a16="http://schemas.microsoft.com/office/drawing/2014/main" id="{FD1ADC5F-2243-47A5-9FEE-BE1BA80D0B2B}"/>
                </a:ext>
              </a:extLst>
            </p:cNvPr>
            <p:cNvSpPr/>
            <p:nvPr/>
          </p:nvSpPr>
          <p:spPr>
            <a:xfrm>
              <a:off x="1982663" y="4921389"/>
              <a:ext cx="270000" cy="26737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sp>
        <p:nvSpPr>
          <p:cNvPr id="508" name="Rectangle 507">
            <a:extLst>
              <a:ext uri="{FF2B5EF4-FFF2-40B4-BE49-F238E27FC236}">
                <a16:creationId xmlns:a16="http://schemas.microsoft.com/office/drawing/2014/main" id="{3E372104-A7D2-41A8-9758-883CE6B7E156}"/>
              </a:ext>
            </a:extLst>
          </p:cNvPr>
          <p:cNvSpPr/>
          <p:nvPr/>
        </p:nvSpPr>
        <p:spPr>
          <a:xfrm>
            <a:off x="6612893"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712" name="Group 711">
            <a:extLst>
              <a:ext uri="{FF2B5EF4-FFF2-40B4-BE49-F238E27FC236}">
                <a16:creationId xmlns:a16="http://schemas.microsoft.com/office/drawing/2014/main" id="{F123B84E-A250-4C98-A526-2B82CA017ED8}"/>
              </a:ext>
            </a:extLst>
          </p:cNvPr>
          <p:cNvGrpSpPr/>
          <p:nvPr/>
        </p:nvGrpSpPr>
        <p:grpSpPr>
          <a:xfrm>
            <a:off x="6571185" y="3684574"/>
            <a:ext cx="378000" cy="396000"/>
            <a:chOff x="6050614" y="3480150"/>
            <a:chExt cx="378000" cy="378000"/>
          </a:xfrm>
        </p:grpSpPr>
        <p:cxnSp>
          <p:nvCxnSpPr>
            <p:cNvPr id="713" name="Straight Connector 712">
              <a:extLst>
                <a:ext uri="{FF2B5EF4-FFF2-40B4-BE49-F238E27FC236}">
                  <a16:creationId xmlns:a16="http://schemas.microsoft.com/office/drawing/2014/main" id="{56871837-9EED-4719-A293-11DE581A9521}"/>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5359A59F-4595-4599-89E3-59C71D439548}"/>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3410: </a:t>
            </a:r>
            <a:r>
              <a:rPr lang="en-GB" dirty="0"/>
              <a:t>Adaptive resistance mechanisms to KRAS</a:t>
            </a:r>
            <a:r>
              <a:rPr lang="en-GB" baseline="30000" dirty="0"/>
              <a:t>G12C</a:t>
            </a:r>
            <a:r>
              <a:rPr lang="en-GB" dirty="0"/>
              <a:t> specific inhibitors </a:t>
            </a:r>
            <a:br>
              <a:rPr lang="en-GB" dirty="0"/>
            </a:br>
            <a:r>
              <a:rPr lang="en-US" dirty="0"/>
              <a:t>– Solanki HS, et al</a:t>
            </a:r>
          </a:p>
        </p:txBody>
      </p:sp>
      <p:sp>
        <p:nvSpPr>
          <p:cNvPr id="3" name="Content Placeholder 2"/>
          <p:cNvSpPr>
            <a:spLocks noGrp="1"/>
          </p:cNvSpPr>
          <p:nvPr>
            <p:ph idx="1"/>
          </p:nvPr>
        </p:nvSpPr>
        <p:spPr>
          <a:xfrm>
            <a:off x="228600" y="1320800"/>
            <a:ext cx="8686800" cy="362769"/>
          </a:xfrm>
        </p:spPr>
        <p:txBody>
          <a:bodyPr/>
          <a:lstStyle/>
          <a:p>
            <a:r>
              <a:rPr lang="en-US" b="1" dirty="0"/>
              <a:t>Key results (cont.)</a:t>
            </a:r>
          </a:p>
        </p:txBody>
      </p:sp>
      <p:sp>
        <p:nvSpPr>
          <p:cNvPr id="4" name="Text Box 4"/>
          <p:cNvSpPr txBox="1">
            <a:spLocks noChangeArrowheads="1"/>
          </p:cNvSpPr>
          <p:nvPr/>
        </p:nvSpPr>
        <p:spPr bwMode="auto">
          <a:xfrm>
            <a:off x="5652506" y="6474897"/>
            <a:ext cx="3270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Solanki HS,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3410</a:t>
            </a:r>
          </a:p>
        </p:txBody>
      </p:sp>
      <p:sp>
        <p:nvSpPr>
          <p:cNvPr id="210" name="TextBox 209"/>
          <p:cNvSpPr txBox="1"/>
          <p:nvPr/>
        </p:nvSpPr>
        <p:spPr>
          <a:xfrm>
            <a:off x="5291358" y="1606317"/>
            <a:ext cx="384637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More FGF2 protein in </a:t>
            </a:r>
            <a:b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b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mesenchymal cell lines</a:t>
            </a:r>
          </a:p>
        </p:txBody>
      </p:sp>
      <p:sp>
        <p:nvSpPr>
          <p:cNvPr id="230" name="TextBox 229"/>
          <p:cNvSpPr txBox="1"/>
          <p:nvPr/>
        </p:nvSpPr>
        <p:spPr>
          <a:xfrm>
            <a:off x="763740" y="1641117"/>
            <a:ext cx="384637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63636"/>
                </a:solidFill>
                <a:effectLst/>
                <a:uLnTx/>
                <a:uFillTx/>
                <a:latin typeface="Arial" charset="0"/>
                <a:ea typeface="+mn-ea"/>
                <a:cs typeface="Arial" charset="0"/>
              </a:rPr>
              <a:t>More HER2/HER3 signalling in epithelial cell lines</a:t>
            </a:r>
          </a:p>
        </p:txBody>
      </p:sp>
      <p:sp>
        <p:nvSpPr>
          <p:cNvPr id="9" name="TextBox 8">
            <a:extLst>
              <a:ext uri="{FF2B5EF4-FFF2-40B4-BE49-F238E27FC236}">
                <a16:creationId xmlns:a16="http://schemas.microsoft.com/office/drawing/2014/main" id="{4EF2583B-7DFF-4C2C-BFCC-4498821755F5}"/>
              </a:ext>
            </a:extLst>
          </p:cNvPr>
          <p:cNvSpPr txBox="1"/>
          <p:nvPr/>
        </p:nvSpPr>
        <p:spPr>
          <a:xfrm>
            <a:off x="1712356"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-0.68</a:t>
            </a:r>
          </a:p>
        </p:txBody>
      </p:sp>
      <p:sp>
        <p:nvSpPr>
          <p:cNvPr id="19" name="Rectangle 18">
            <a:extLst>
              <a:ext uri="{FF2B5EF4-FFF2-40B4-BE49-F238E27FC236}">
                <a16:creationId xmlns:a16="http://schemas.microsoft.com/office/drawing/2014/main" id="{EC85E7E2-D809-40EA-8C57-9DA147E43072}"/>
              </a:ext>
            </a:extLst>
          </p:cNvPr>
          <p:cNvSpPr/>
          <p:nvPr/>
        </p:nvSpPr>
        <p:spPr>
          <a:xfrm>
            <a:off x="3258618" y="4871134"/>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286AF796-FC91-4057-8257-F3E5848B01B4}"/>
              </a:ext>
            </a:extLst>
          </p:cNvPr>
          <p:cNvCxnSpPr>
            <a:cxnSpLocks/>
          </p:cNvCxnSpPr>
          <p:nvPr/>
        </p:nvCxnSpPr>
        <p:spPr>
          <a:xfrm rot="2700000">
            <a:off x="3393618" y="4817134"/>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91A24E-7909-49E8-AC42-A312045C8033}"/>
              </a:ext>
            </a:extLst>
          </p:cNvPr>
          <p:cNvCxnSpPr>
            <a:cxnSpLocks/>
          </p:cNvCxnSpPr>
          <p:nvPr/>
        </p:nvCxnSpPr>
        <p:spPr>
          <a:xfrm rot="8100000">
            <a:off x="3393618" y="4817134"/>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B0B1387-CE3B-4177-AA7F-4B12697387E6}"/>
              </a:ext>
            </a:extLst>
          </p:cNvPr>
          <p:cNvSpPr txBox="1"/>
          <p:nvPr/>
        </p:nvSpPr>
        <p:spPr>
          <a:xfrm>
            <a:off x="2203637"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-0.82</a:t>
            </a:r>
          </a:p>
        </p:txBody>
      </p:sp>
      <p:sp>
        <p:nvSpPr>
          <p:cNvPr id="41" name="Rectangle 40">
            <a:extLst>
              <a:ext uri="{FF2B5EF4-FFF2-40B4-BE49-F238E27FC236}">
                <a16:creationId xmlns:a16="http://schemas.microsoft.com/office/drawing/2014/main" id="{B77F2123-CACF-4893-9A97-37CB34EE712B}"/>
              </a:ext>
            </a:extLst>
          </p:cNvPr>
          <p:cNvSpPr/>
          <p:nvPr/>
        </p:nvSpPr>
        <p:spPr>
          <a:xfrm>
            <a:off x="2492808" y="2232945"/>
            <a:ext cx="264511" cy="270000"/>
          </a:xfrm>
          <a:prstGeom prst="rect">
            <a:avLst/>
          </a:prstGeom>
          <a:solidFill>
            <a:srgbClr val="FF212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2" name="TextBox 41">
            <a:extLst>
              <a:ext uri="{FF2B5EF4-FFF2-40B4-BE49-F238E27FC236}">
                <a16:creationId xmlns:a16="http://schemas.microsoft.com/office/drawing/2014/main" id="{72AEA377-18DB-4BD7-A3AD-C7E77D2ED005}"/>
              </a:ext>
            </a:extLst>
          </p:cNvPr>
          <p:cNvSpPr txBox="1"/>
          <p:nvPr/>
        </p:nvSpPr>
        <p:spPr>
          <a:xfrm>
            <a:off x="2484980" y="22700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1.78</a:t>
            </a:r>
          </a:p>
        </p:txBody>
      </p:sp>
      <p:sp>
        <p:nvSpPr>
          <p:cNvPr id="45" name="TextBox 44">
            <a:extLst>
              <a:ext uri="{FF2B5EF4-FFF2-40B4-BE49-F238E27FC236}">
                <a16:creationId xmlns:a16="http://schemas.microsoft.com/office/drawing/2014/main" id="{FB33A210-9107-4A70-B8AC-016FFACD15F2}"/>
              </a:ext>
            </a:extLst>
          </p:cNvPr>
          <p:cNvSpPr txBox="1"/>
          <p:nvPr/>
        </p:nvSpPr>
        <p:spPr>
          <a:xfrm>
            <a:off x="2747794" y="2270038"/>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0.51</a:t>
            </a:r>
          </a:p>
        </p:txBody>
      </p:sp>
      <p:sp>
        <p:nvSpPr>
          <p:cNvPr id="48" name="TextBox 47">
            <a:extLst>
              <a:ext uri="{FF2B5EF4-FFF2-40B4-BE49-F238E27FC236}">
                <a16:creationId xmlns:a16="http://schemas.microsoft.com/office/drawing/2014/main" id="{2507B413-CA5E-436A-B0BA-641ACF9B03A2}"/>
              </a:ext>
            </a:extLst>
          </p:cNvPr>
          <p:cNvSpPr txBox="1"/>
          <p:nvPr/>
        </p:nvSpPr>
        <p:spPr>
          <a:xfrm>
            <a:off x="2990310" y="2270038"/>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0.62</a:t>
            </a:r>
          </a:p>
        </p:txBody>
      </p:sp>
      <p:sp>
        <p:nvSpPr>
          <p:cNvPr id="51" name="TextBox 50">
            <a:extLst>
              <a:ext uri="{FF2B5EF4-FFF2-40B4-BE49-F238E27FC236}">
                <a16:creationId xmlns:a16="http://schemas.microsoft.com/office/drawing/2014/main" id="{55D4E090-4651-4150-90D5-515D5BA62FB1}"/>
              </a:ext>
            </a:extLst>
          </p:cNvPr>
          <p:cNvSpPr txBox="1"/>
          <p:nvPr/>
        </p:nvSpPr>
        <p:spPr>
          <a:xfrm>
            <a:off x="3239446"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-0.35</a:t>
            </a:r>
          </a:p>
        </p:txBody>
      </p:sp>
      <p:sp>
        <p:nvSpPr>
          <p:cNvPr id="53" name="Rectangle 52">
            <a:extLst>
              <a:ext uri="{FF2B5EF4-FFF2-40B4-BE49-F238E27FC236}">
                <a16:creationId xmlns:a16="http://schemas.microsoft.com/office/drawing/2014/main" id="{98D08D84-6109-41C1-97E3-DDDB42CBE78B}"/>
              </a:ext>
            </a:extLst>
          </p:cNvPr>
          <p:cNvSpPr/>
          <p:nvPr/>
        </p:nvSpPr>
        <p:spPr>
          <a:xfrm>
            <a:off x="3524236" y="2232945"/>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54" name="TextBox 53">
            <a:extLst>
              <a:ext uri="{FF2B5EF4-FFF2-40B4-BE49-F238E27FC236}">
                <a16:creationId xmlns:a16="http://schemas.microsoft.com/office/drawing/2014/main" id="{0EB587D5-4FE0-41B7-9BB9-CEFBFA7C98F1}"/>
              </a:ext>
            </a:extLst>
          </p:cNvPr>
          <p:cNvSpPr txBox="1"/>
          <p:nvPr/>
        </p:nvSpPr>
        <p:spPr>
          <a:xfrm>
            <a:off x="3505064" y="22700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850"/>
                </a:solidFill>
                <a:effectLst/>
                <a:uLnTx/>
                <a:uFillTx/>
                <a:latin typeface="Arial"/>
                <a:ea typeface="+mn-ea"/>
                <a:cs typeface="Arial"/>
              </a:rPr>
              <a:t>-1.07</a:t>
            </a:r>
          </a:p>
        </p:txBody>
      </p:sp>
      <p:sp>
        <p:nvSpPr>
          <p:cNvPr id="106" name="TextBox 105">
            <a:extLst>
              <a:ext uri="{FF2B5EF4-FFF2-40B4-BE49-F238E27FC236}">
                <a16:creationId xmlns:a16="http://schemas.microsoft.com/office/drawing/2014/main" id="{7DEF0BE0-1A41-44EF-A166-84DC0C2D29DF}"/>
              </a:ext>
            </a:extLst>
          </p:cNvPr>
          <p:cNvSpPr txBox="1"/>
          <p:nvPr/>
        </p:nvSpPr>
        <p:spPr>
          <a:xfrm>
            <a:off x="1712356"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-0.41</a:t>
            </a:r>
          </a:p>
        </p:txBody>
      </p:sp>
      <p:sp>
        <p:nvSpPr>
          <p:cNvPr id="100" name="Rectangle 99">
            <a:extLst>
              <a:ext uri="{FF2B5EF4-FFF2-40B4-BE49-F238E27FC236}">
                <a16:creationId xmlns:a16="http://schemas.microsoft.com/office/drawing/2014/main" id="{1FBFCD94-A664-4F27-BAF6-FAE64FC5D997}"/>
              </a:ext>
            </a:extLst>
          </p:cNvPr>
          <p:cNvSpPr/>
          <p:nvPr/>
        </p:nvSpPr>
        <p:spPr>
          <a:xfrm>
            <a:off x="2222809" y="2503999"/>
            <a:ext cx="270000" cy="27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1" name="TextBox 100">
            <a:extLst>
              <a:ext uri="{FF2B5EF4-FFF2-40B4-BE49-F238E27FC236}">
                <a16:creationId xmlns:a16="http://schemas.microsoft.com/office/drawing/2014/main" id="{451AFE38-0DA4-423E-A26D-9937F74D3FFC}"/>
              </a:ext>
            </a:extLst>
          </p:cNvPr>
          <p:cNvSpPr txBox="1"/>
          <p:nvPr/>
        </p:nvSpPr>
        <p:spPr>
          <a:xfrm>
            <a:off x="2203637"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-0.05</a:t>
            </a:r>
          </a:p>
        </p:txBody>
      </p:sp>
      <p:sp>
        <p:nvSpPr>
          <p:cNvPr id="99" name="TextBox 98">
            <a:extLst>
              <a:ext uri="{FF2B5EF4-FFF2-40B4-BE49-F238E27FC236}">
                <a16:creationId xmlns:a16="http://schemas.microsoft.com/office/drawing/2014/main" id="{ADA99220-6E4A-4DB2-8117-9E7F61ABE7A1}"/>
              </a:ext>
            </a:extLst>
          </p:cNvPr>
          <p:cNvSpPr txBox="1"/>
          <p:nvPr/>
        </p:nvSpPr>
        <p:spPr>
          <a:xfrm>
            <a:off x="2484980"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0.61</a:t>
            </a:r>
          </a:p>
        </p:txBody>
      </p:sp>
      <p:sp>
        <p:nvSpPr>
          <p:cNvPr id="96" name="Rectangle 95">
            <a:extLst>
              <a:ext uri="{FF2B5EF4-FFF2-40B4-BE49-F238E27FC236}">
                <a16:creationId xmlns:a16="http://schemas.microsoft.com/office/drawing/2014/main" id="{6B5B09C6-E97E-4D50-9398-11662B70A957}"/>
              </a:ext>
            </a:extLst>
          </p:cNvPr>
          <p:cNvSpPr/>
          <p:nvPr/>
        </p:nvSpPr>
        <p:spPr>
          <a:xfrm>
            <a:off x="2750134" y="2503999"/>
            <a:ext cx="270000"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97" name="TextBox 96">
            <a:extLst>
              <a:ext uri="{FF2B5EF4-FFF2-40B4-BE49-F238E27FC236}">
                <a16:creationId xmlns:a16="http://schemas.microsoft.com/office/drawing/2014/main" id="{F728289F-6E07-456B-9B11-E8E693241DAD}"/>
              </a:ext>
            </a:extLst>
          </p:cNvPr>
          <p:cNvSpPr txBox="1"/>
          <p:nvPr/>
        </p:nvSpPr>
        <p:spPr>
          <a:xfrm>
            <a:off x="2747793"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1.04</a:t>
            </a:r>
          </a:p>
        </p:txBody>
      </p:sp>
      <p:sp>
        <p:nvSpPr>
          <p:cNvPr id="94" name="Rectangle 93">
            <a:extLst>
              <a:ext uri="{FF2B5EF4-FFF2-40B4-BE49-F238E27FC236}">
                <a16:creationId xmlns:a16="http://schemas.microsoft.com/office/drawing/2014/main" id="{545881B8-E86C-4CEF-9C8E-81A72964AE47}"/>
              </a:ext>
            </a:extLst>
          </p:cNvPr>
          <p:cNvSpPr/>
          <p:nvPr/>
        </p:nvSpPr>
        <p:spPr>
          <a:xfrm>
            <a:off x="2992650" y="2503999"/>
            <a:ext cx="270000" cy="270000"/>
          </a:xfrm>
          <a:prstGeom prst="rect">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95" name="TextBox 94">
            <a:extLst>
              <a:ext uri="{FF2B5EF4-FFF2-40B4-BE49-F238E27FC236}">
                <a16:creationId xmlns:a16="http://schemas.microsoft.com/office/drawing/2014/main" id="{1444BC5F-4E64-42F3-A817-71AF92FCE9B8}"/>
              </a:ext>
            </a:extLst>
          </p:cNvPr>
          <p:cNvSpPr txBox="1"/>
          <p:nvPr/>
        </p:nvSpPr>
        <p:spPr>
          <a:xfrm>
            <a:off x="2990311"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0.83</a:t>
            </a:r>
          </a:p>
        </p:txBody>
      </p:sp>
      <p:sp>
        <p:nvSpPr>
          <p:cNvPr id="90" name="Rectangle 89">
            <a:extLst>
              <a:ext uri="{FF2B5EF4-FFF2-40B4-BE49-F238E27FC236}">
                <a16:creationId xmlns:a16="http://schemas.microsoft.com/office/drawing/2014/main" id="{25BD46F7-639F-414F-850C-533B19B55402}"/>
              </a:ext>
            </a:extLst>
          </p:cNvPr>
          <p:cNvSpPr/>
          <p:nvPr/>
        </p:nvSpPr>
        <p:spPr>
          <a:xfrm>
            <a:off x="3524236" y="2503999"/>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91" name="TextBox 90">
            <a:extLst>
              <a:ext uri="{FF2B5EF4-FFF2-40B4-BE49-F238E27FC236}">
                <a16:creationId xmlns:a16="http://schemas.microsoft.com/office/drawing/2014/main" id="{F1C60D6C-B8B4-4172-8C05-B6BF37639400}"/>
              </a:ext>
            </a:extLst>
          </p:cNvPr>
          <p:cNvSpPr txBox="1"/>
          <p:nvPr/>
        </p:nvSpPr>
        <p:spPr>
          <a:xfrm>
            <a:off x="3521896" y="254109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0.09</a:t>
            </a:r>
          </a:p>
        </p:txBody>
      </p:sp>
      <p:sp>
        <p:nvSpPr>
          <p:cNvPr id="107" name="Rectangle 106">
            <a:extLst>
              <a:ext uri="{FF2B5EF4-FFF2-40B4-BE49-F238E27FC236}">
                <a16:creationId xmlns:a16="http://schemas.microsoft.com/office/drawing/2014/main" id="{7D16C20D-D678-4B58-9350-4DEA743DD563}"/>
              </a:ext>
            </a:extLst>
          </p:cNvPr>
          <p:cNvSpPr/>
          <p:nvPr/>
        </p:nvSpPr>
        <p:spPr>
          <a:xfrm>
            <a:off x="1982663" y="2503999"/>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rial"/>
              <a:ea typeface="+mn-ea"/>
              <a:cs typeface="Arial"/>
            </a:endParaRPr>
          </a:p>
        </p:txBody>
      </p:sp>
      <p:sp>
        <p:nvSpPr>
          <p:cNvPr id="108" name="TextBox 107">
            <a:extLst>
              <a:ext uri="{FF2B5EF4-FFF2-40B4-BE49-F238E27FC236}">
                <a16:creationId xmlns:a16="http://schemas.microsoft.com/office/drawing/2014/main" id="{4AF6FA5C-3DFD-4BFF-8B3A-368D47F98F05}"/>
              </a:ext>
            </a:extLst>
          </p:cNvPr>
          <p:cNvSpPr txBox="1"/>
          <p:nvPr/>
        </p:nvSpPr>
        <p:spPr>
          <a:xfrm>
            <a:off x="1963491" y="254109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-1.63</a:t>
            </a:r>
          </a:p>
        </p:txBody>
      </p:sp>
      <p:sp>
        <p:nvSpPr>
          <p:cNvPr id="111" name="TextBox 110">
            <a:extLst>
              <a:ext uri="{FF2B5EF4-FFF2-40B4-BE49-F238E27FC236}">
                <a16:creationId xmlns:a16="http://schemas.microsoft.com/office/drawing/2014/main" id="{C5474F22-D212-49D5-A750-3143C8A13D96}"/>
              </a:ext>
            </a:extLst>
          </p:cNvPr>
          <p:cNvSpPr txBox="1"/>
          <p:nvPr/>
        </p:nvSpPr>
        <p:spPr>
          <a:xfrm>
            <a:off x="1712356"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-0.57</a:t>
            </a:r>
          </a:p>
        </p:txBody>
      </p:sp>
      <p:sp>
        <p:nvSpPr>
          <p:cNvPr id="112" name="Rectangle 111">
            <a:extLst>
              <a:ext uri="{FF2B5EF4-FFF2-40B4-BE49-F238E27FC236}">
                <a16:creationId xmlns:a16="http://schemas.microsoft.com/office/drawing/2014/main" id="{B419301F-F8E7-499E-BBD4-A73707CC347B}"/>
              </a:ext>
            </a:extLst>
          </p:cNvPr>
          <p:cNvSpPr/>
          <p:nvPr/>
        </p:nvSpPr>
        <p:spPr>
          <a:xfrm>
            <a:off x="2251307" y="2773999"/>
            <a:ext cx="241502" cy="242630"/>
          </a:xfrm>
          <a:prstGeom prst="rect">
            <a:avLst/>
          </a:prstGeom>
          <a:solidFill>
            <a:srgbClr val="0075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2850"/>
              </a:solidFill>
              <a:effectLst/>
              <a:uLnTx/>
              <a:uFillTx/>
              <a:latin typeface="Arial"/>
              <a:ea typeface="+mn-ea"/>
              <a:cs typeface="Arial"/>
            </a:endParaRPr>
          </a:p>
        </p:txBody>
      </p:sp>
      <p:sp>
        <p:nvSpPr>
          <p:cNvPr id="113" name="TextBox 112">
            <a:extLst>
              <a:ext uri="{FF2B5EF4-FFF2-40B4-BE49-F238E27FC236}">
                <a16:creationId xmlns:a16="http://schemas.microsoft.com/office/drawing/2014/main" id="{ADFFDE15-71ED-4F38-BB0D-B575997BA8F2}"/>
              </a:ext>
            </a:extLst>
          </p:cNvPr>
          <p:cNvSpPr txBox="1"/>
          <p:nvPr/>
        </p:nvSpPr>
        <p:spPr>
          <a:xfrm>
            <a:off x="2203637"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850"/>
                </a:solidFill>
                <a:effectLst/>
                <a:uLnTx/>
                <a:uFillTx/>
                <a:latin typeface="Arial"/>
                <a:ea typeface="+mn-ea"/>
                <a:cs typeface="Arial"/>
              </a:rPr>
              <a:t>-1.32</a:t>
            </a:r>
          </a:p>
        </p:txBody>
      </p:sp>
      <p:sp>
        <p:nvSpPr>
          <p:cNvPr id="114" name="Rectangle 113">
            <a:extLst>
              <a:ext uri="{FF2B5EF4-FFF2-40B4-BE49-F238E27FC236}">
                <a16:creationId xmlns:a16="http://schemas.microsoft.com/office/drawing/2014/main" id="{B4A05C89-C18D-4D54-909E-2BC2AE9F1545}"/>
              </a:ext>
            </a:extLst>
          </p:cNvPr>
          <p:cNvSpPr/>
          <p:nvPr/>
        </p:nvSpPr>
        <p:spPr>
          <a:xfrm>
            <a:off x="2492808" y="2773999"/>
            <a:ext cx="254985" cy="24263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15" name="TextBox 114">
            <a:extLst>
              <a:ext uri="{FF2B5EF4-FFF2-40B4-BE49-F238E27FC236}">
                <a16:creationId xmlns:a16="http://schemas.microsoft.com/office/drawing/2014/main" id="{075A8C2B-98AB-472F-91CE-E6578A535E0B}"/>
              </a:ext>
            </a:extLst>
          </p:cNvPr>
          <p:cNvSpPr txBox="1"/>
          <p:nvPr/>
        </p:nvSpPr>
        <p:spPr>
          <a:xfrm>
            <a:off x="2484979"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1.34</a:t>
            </a:r>
          </a:p>
        </p:txBody>
      </p:sp>
      <p:sp>
        <p:nvSpPr>
          <p:cNvPr id="118" name="TextBox 117">
            <a:extLst>
              <a:ext uri="{FF2B5EF4-FFF2-40B4-BE49-F238E27FC236}">
                <a16:creationId xmlns:a16="http://schemas.microsoft.com/office/drawing/2014/main" id="{6B1AE6F1-44A4-4C90-A882-535E57CBC03A}"/>
              </a:ext>
            </a:extLst>
          </p:cNvPr>
          <p:cNvSpPr txBox="1"/>
          <p:nvPr/>
        </p:nvSpPr>
        <p:spPr>
          <a:xfrm>
            <a:off x="2747793"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0.67</a:t>
            </a:r>
          </a:p>
        </p:txBody>
      </p:sp>
      <p:sp>
        <p:nvSpPr>
          <p:cNvPr id="121" name="TextBox 120">
            <a:extLst>
              <a:ext uri="{FF2B5EF4-FFF2-40B4-BE49-F238E27FC236}">
                <a16:creationId xmlns:a16="http://schemas.microsoft.com/office/drawing/2014/main" id="{1C09F62C-60DE-4A01-BF05-56B422E2EE83}"/>
              </a:ext>
            </a:extLst>
          </p:cNvPr>
          <p:cNvSpPr txBox="1"/>
          <p:nvPr/>
        </p:nvSpPr>
        <p:spPr>
          <a:xfrm>
            <a:off x="2990310" y="278372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0.66</a:t>
            </a:r>
          </a:p>
        </p:txBody>
      </p:sp>
      <p:sp>
        <p:nvSpPr>
          <p:cNvPr id="124" name="TextBox 123">
            <a:extLst>
              <a:ext uri="{FF2B5EF4-FFF2-40B4-BE49-F238E27FC236}">
                <a16:creationId xmlns:a16="http://schemas.microsoft.com/office/drawing/2014/main" id="{276C2E9B-76A5-457E-9339-6BEEA3E3C0C3}"/>
              </a:ext>
            </a:extLst>
          </p:cNvPr>
          <p:cNvSpPr txBox="1"/>
          <p:nvPr/>
        </p:nvSpPr>
        <p:spPr>
          <a:xfrm>
            <a:off x="3239446"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-0.19</a:t>
            </a:r>
          </a:p>
        </p:txBody>
      </p:sp>
      <p:sp>
        <p:nvSpPr>
          <p:cNvPr id="127" name="TextBox 126">
            <a:extLst>
              <a:ext uri="{FF2B5EF4-FFF2-40B4-BE49-F238E27FC236}">
                <a16:creationId xmlns:a16="http://schemas.microsoft.com/office/drawing/2014/main" id="{6C355580-D414-4423-9EA9-D1AF161CDE03}"/>
              </a:ext>
            </a:extLst>
          </p:cNvPr>
          <p:cNvSpPr txBox="1"/>
          <p:nvPr/>
        </p:nvSpPr>
        <p:spPr>
          <a:xfrm>
            <a:off x="3505064"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-0.23</a:t>
            </a:r>
          </a:p>
        </p:txBody>
      </p:sp>
      <p:sp>
        <p:nvSpPr>
          <p:cNvPr id="129" name="TextBox 128">
            <a:extLst>
              <a:ext uri="{FF2B5EF4-FFF2-40B4-BE49-F238E27FC236}">
                <a16:creationId xmlns:a16="http://schemas.microsoft.com/office/drawing/2014/main" id="{4E0AD7B4-0B07-499E-BE4A-F9EB4684E8E2}"/>
              </a:ext>
            </a:extLst>
          </p:cNvPr>
          <p:cNvSpPr txBox="1"/>
          <p:nvPr/>
        </p:nvSpPr>
        <p:spPr>
          <a:xfrm>
            <a:off x="1963491" y="278372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-0.35</a:t>
            </a:r>
          </a:p>
        </p:txBody>
      </p:sp>
      <p:sp>
        <p:nvSpPr>
          <p:cNvPr id="132" name="Rectangle 131">
            <a:extLst>
              <a:ext uri="{FF2B5EF4-FFF2-40B4-BE49-F238E27FC236}">
                <a16:creationId xmlns:a16="http://schemas.microsoft.com/office/drawing/2014/main" id="{34195EA6-4D23-452A-B0E2-C97AFAE28AC2}"/>
              </a:ext>
            </a:extLst>
          </p:cNvPr>
          <p:cNvSpPr/>
          <p:nvPr/>
        </p:nvSpPr>
        <p:spPr>
          <a:xfrm>
            <a:off x="1731528" y="3008228"/>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33" name="TextBox 132">
            <a:extLst>
              <a:ext uri="{FF2B5EF4-FFF2-40B4-BE49-F238E27FC236}">
                <a16:creationId xmlns:a16="http://schemas.microsoft.com/office/drawing/2014/main" id="{A92D8D14-52A0-4E56-825C-879DE1C5187A}"/>
              </a:ext>
            </a:extLst>
          </p:cNvPr>
          <p:cNvSpPr txBox="1"/>
          <p:nvPr/>
        </p:nvSpPr>
        <p:spPr>
          <a:xfrm>
            <a:off x="1729187"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0.07</a:t>
            </a:r>
          </a:p>
        </p:txBody>
      </p:sp>
      <p:sp>
        <p:nvSpPr>
          <p:cNvPr id="134" name="Rectangle 133">
            <a:extLst>
              <a:ext uri="{FF2B5EF4-FFF2-40B4-BE49-F238E27FC236}">
                <a16:creationId xmlns:a16="http://schemas.microsoft.com/office/drawing/2014/main" id="{B2F0F97B-ED35-43A0-8F0F-0390024DF7DB}"/>
              </a:ext>
            </a:extLst>
          </p:cNvPr>
          <p:cNvSpPr/>
          <p:nvPr/>
        </p:nvSpPr>
        <p:spPr>
          <a:xfrm>
            <a:off x="2222809" y="30082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35" name="TextBox 134">
            <a:extLst>
              <a:ext uri="{FF2B5EF4-FFF2-40B4-BE49-F238E27FC236}">
                <a16:creationId xmlns:a16="http://schemas.microsoft.com/office/drawing/2014/main" id="{7AEDB3C9-DC04-4157-8D31-55C3A29ECD20}"/>
              </a:ext>
            </a:extLst>
          </p:cNvPr>
          <p:cNvSpPr txBox="1"/>
          <p:nvPr/>
        </p:nvSpPr>
        <p:spPr>
          <a:xfrm>
            <a:off x="2220469" y="3045321"/>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0.34</a:t>
            </a:r>
          </a:p>
        </p:txBody>
      </p:sp>
      <p:sp>
        <p:nvSpPr>
          <p:cNvPr id="136" name="Rectangle 135">
            <a:extLst>
              <a:ext uri="{FF2B5EF4-FFF2-40B4-BE49-F238E27FC236}">
                <a16:creationId xmlns:a16="http://schemas.microsoft.com/office/drawing/2014/main" id="{EBDF61F3-F6A5-48FF-B667-5CD5A41EE9A2}"/>
              </a:ext>
            </a:extLst>
          </p:cNvPr>
          <p:cNvSpPr/>
          <p:nvPr/>
        </p:nvSpPr>
        <p:spPr>
          <a:xfrm>
            <a:off x="2492808" y="3008228"/>
            <a:ext cx="264511"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37" name="TextBox 136">
            <a:extLst>
              <a:ext uri="{FF2B5EF4-FFF2-40B4-BE49-F238E27FC236}">
                <a16:creationId xmlns:a16="http://schemas.microsoft.com/office/drawing/2014/main" id="{E609DAFA-6A8D-445A-9C24-20171C77E00A}"/>
              </a:ext>
            </a:extLst>
          </p:cNvPr>
          <p:cNvSpPr txBox="1"/>
          <p:nvPr/>
        </p:nvSpPr>
        <p:spPr>
          <a:xfrm>
            <a:off x="2484980"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1.01</a:t>
            </a:r>
          </a:p>
        </p:txBody>
      </p:sp>
      <p:sp>
        <p:nvSpPr>
          <p:cNvPr id="139" name="Rectangle 138">
            <a:extLst>
              <a:ext uri="{FF2B5EF4-FFF2-40B4-BE49-F238E27FC236}">
                <a16:creationId xmlns:a16="http://schemas.microsoft.com/office/drawing/2014/main" id="{1C6D5075-D68B-4ECE-874C-4E0C3551845A}"/>
              </a:ext>
            </a:extLst>
          </p:cNvPr>
          <p:cNvSpPr/>
          <p:nvPr/>
        </p:nvSpPr>
        <p:spPr>
          <a:xfrm>
            <a:off x="2750134" y="3008228"/>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084E7CCC-FEA5-4554-9198-287160ECB1E5}"/>
              </a:ext>
            </a:extLst>
          </p:cNvPr>
          <p:cNvSpPr txBox="1"/>
          <p:nvPr/>
        </p:nvSpPr>
        <p:spPr>
          <a:xfrm>
            <a:off x="2747794" y="3045321"/>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0.11</a:t>
            </a:r>
          </a:p>
        </p:txBody>
      </p:sp>
      <p:sp>
        <p:nvSpPr>
          <p:cNvPr id="142" name="Rectangle 141">
            <a:extLst>
              <a:ext uri="{FF2B5EF4-FFF2-40B4-BE49-F238E27FC236}">
                <a16:creationId xmlns:a16="http://schemas.microsoft.com/office/drawing/2014/main" id="{DCCD5B2C-EE12-4A68-B143-4E0FCC4A4826}"/>
              </a:ext>
            </a:extLst>
          </p:cNvPr>
          <p:cNvSpPr/>
          <p:nvPr/>
        </p:nvSpPr>
        <p:spPr>
          <a:xfrm>
            <a:off x="3020134" y="3013749"/>
            <a:ext cx="242516" cy="270000"/>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3" name="TextBox 142">
            <a:extLst>
              <a:ext uri="{FF2B5EF4-FFF2-40B4-BE49-F238E27FC236}">
                <a16:creationId xmlns:a16="http://schemas.microsoft.com/office/drawing/2014/main" id="{7D35C2A7-952B-4FDC-B0D7-42473247555D}"/>
              </a:ext>
            </a:extLst>
          </p:cNvPr>
          <p:cNvSpPr txBox="1"/>
          <p:nvPr/>
        </p:nvSpPr>
        <p:spPr>
          <a:xfrm>
            <a:off x="2990309" y="30453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0.70</a:t>
            </a:r>
          </a:p>
        </p:txBody>
      </p:sp>
      <p:sp>
        <p:nvSpPr>
          <p:cNvPr id="146" name="TextBox 145">
            <a:extLst>
              <a:ext uri="{FF2B5EF4-FFF2-40B4-BE49-F238E27FC236}">
                <a16:creationId xmlns:a16="http://schemas.microsoft.com/office/drawing/2014/main" id="{261E8F1F-B94E-4042-8C8A-9BFE381FD63F}"/>
              </a:ext>
            </a:extLst>
          </p:cNvPr>
          <p:cNvSpPr txBox="1"/>
          <p:nvPr/>
        </p:nvSpPr>
        <p:spPr>
          <a:xfrm>
            <a:off x="3239446"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-0.56</a:t>
            </a:r>
          </a:p>
        </p:txBody>
      </p:sp>
      <p:sp>
        <p:nvSpPr>
          <p:cNvPr id="149" name="TextBox 148">
            <a:extLst>
              <a:ext uri="{FF2B5EF4-FFF2-40B4-BE49-F238E27FC236}">
                <a16:creationId xmlns:a16="http://schemas.microsoft.com/office/drawing/2014/main" id="{3ACF3F14-34E7-47BC-AFDF-13F5DFF0C01A}"/>
              </a:ext>
            </a:extLst>
          </p:cNvPr>
          <p:cNvSpPr txBox="1"/>
          <p:nvPr/>
        </p:nvSpPr>
        <p:spPr>
          <a:xfrm>
            <a:off x="3505064"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-0.29</a:t>
            </a:r>
          </a:p>
        </p:txBody>
      </p:sp>
      <p:sp>
        <p:nvSpPr>
          <p:cNvPr id="150" name="Rectangle 149">
            <a:extLst>
              <a:ext uri="{FF2B5EF4-FFF2-40B4-BE49-F238E27FC236}">
                <a16:creationId xmlns:a16="http://schemas.microsoft.com/office/drawing/2014/main" id="{9A1C6E03-C966-48B6-B64A-78C889854821}"/>
              </a:ext>
            </a:extLst>
          </p:cNvPr>
          <p:cNvSpPr/>
          <p:nvPr/>
        </p:nvSpPr>
        <p:spPr>
          <a:xfrm>
            <a:off x="1982663" y="3008228"/>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51" name="TextBox 150">
            <a:extLst>
              <a:ext uri="{FF2B5EF4-FFF2-40B4-BE49-F238E27FC236}">
                <a16:creationId xmlns:a16="http://schemas.microsoft.com/office/drawing/2014/main" id="{25A8F17E-6012-40A1-A33E-917437114F8A}"/>
              </a:ext>
            </a:extLst>
          </p:cNvPr>
          <p:cNvSpPr txBox="1"/>
          <p:nvPr/>
        </p:nvSpPr>
        <p:spPr>
          <a:xfrm>
            <a:off x="1963491" y="30453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-1.39</a:t>
            </a:r>
          </a:p>
        </p:txBody>
      </p:sp>
      <p:sp>
        <p:nvSpPr>
          <p:cNvPr id="154" name="TextBox 153">
            <a:extLst>
              <a:ext uri="{FF2B5EF4-FFF2-40B4-BE49-F238E27FC236}">
                <a16:creationId xmlns:a16="http://schemas.microsoft.com/office/drawing/2014/main" id="{3E50990E-C55D-4ACB-9FFE-F84182F9D729}"/>
              </a:ext>
            </a:extLst>
          </p:cNvPr>
          <p:cNvSpPr txBox="1"/>
          <p:nvPr/>
        </p:nvSpPr>
        <p:spPr>
          <a:xfrm>
            <a:off x="1712356"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-0.08</a:t>
            </a:r>
          </a:p>
        </p:txBody>
      </p:sp>
      <p:sp>
        <p:nvSpPr>
          <p:cNvPr id="156" name="TextBox 155">
            <a:extLst>
              <a:ext uri="{FF2B5EF4-FFF2-40B4-BE49-F238E27FC236}">
                <a16:creationId xmlns:a16="http://schemas.microsoft.com/office/drawing/2014/main" id="{2559313A-CD82-4073-9154-98B6672A3B7A}"/>
              </a:ext>
            </a:extLst>
          </p:cNvPr>
          <p:cNvSpPr txBox="1"/>
          <p:nvPr/>
        </p:nvSpPr>
        <p:spPr>
          <a:xfrm>
            <a:off x="2203637"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-0.31</a:t>
            </a:r>
          </a:p>
        </p:txBody>
      </p:sp>
      <p:sp>
        <p:nvSpPr>
          <p:cNvPr id="158" name="TextBox 157">
            <a:extLst>
              <a:ext uri="{FF2B5EF4-FFF2-40B4-BE49-F238E27FC236}">
                <a16:creationId xmlns:a16="http://schemas.microsoft.com/office/drawing/2014/main" id="{7008CBAE-7F93-494B-8E52-D2F0CD12ADF3}"/>
              </a:ext>
            </a:extLst>
          </p:cNvPr>
          <p:cNvSpPr txBox="1"/>
          <p:nvPr/>
        </p:nvSpPr>
        <p:spPr>
          <a:xfrm>
            <a:off x="2484980" y="3306307"/>
            <a:ext cx="274681"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1.03</a:t>
            </a:r>
          </a:p>
        </p:txBody>
      </p:sp>
      <p:sp>
        <p:nvSpPr>
          <p:cNvPr id="161" name="TextBox 160">
            <a:extLst>
              <a:ext uri="{FF2B5EF4-FFF2-40B4-BE49-F238E27FC236}">
                <a16:creationId xmlns:a16="http://schemas.microsoft.com/office/drawing/2014/main" id="{C799BD48-5386-4247-A373-946CFDA7BF22}"/>
              </a:ext>
            </a:extLst>
          </p:cNvPr>
          <p:cNvSpPr txBox="1"/>
          <p:nvPr/>
        </p:nvSpPr>
        <p:spPr>
          <a:xfrm>
            <a:off x="2747794" y="330630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0.36</a:t>
            </a:r>
          </a:p>
        </p:txBody>
      </p:sp>
      <p:sp>
        <p:nvSpPr>
          <p:cNvPr id="167" name="TextBox 166">
            <a:extLst>
              <a:ext uri="{FF2B5EF4-FFF2-40B4-BE49-F238E27FC236}">
                <a16:creationId xmlns:a16="http://schemas.microsoft.com/office/drawing/2014/main" id="{CE5CECCD-01FC-4542-AAAB-E002410A31F9}"/>
              </a:ext>
            </a:extLst>
          </p:cNvPr>
          <p:cNvSpPr txBox="1"/>
          <p:nvPr/>
        </p:nvSpPr>
        <p:spPr>
          <a:xfrm>
            <a:off x="3239446"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-0.29</a:t>
            </a:r>
          </a:p>
        </p:txBody>
      </p:sp>
      <p:sp>
        <p:nvSpPr>
          <p:cNvPr id="170" name="TextBox 169">
            <a:extLst>
              <a:ext uri="{FF2B5EF4-FFF2-40B4-BE49-F238E27FC236}">
                <a16:creationId xmlns:a16="http://schemas.microsoft.com/office/drawing/2014/main" id="{FA25515D-B082-489A-912B-E68FBF0B68FF}"/>
              </a:ext>
            </a:extLst>
          </p:cNvPr>
          <p:cNvSpPr txBox="1"/>
          <p:nvPr/>
        </p:nvSpPr>
        <p:spPr>
          <a:xfrm>
            <a:off x="3505064"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-0.36</a:t>
            </a:r>
          </a:p>
        </p:txBody>
      </p:sp>
      <p:sp>
        <p:nvSpPr>
          <p:cNvPr id="172" name="TextBox 171">
            <a:extLst>
              <a:ext uri="{FF2B5EF4-FFF2-40B4-BE49-F238E27FC236}">
                <a16:creationId xmlns:a16="http://schemas.microsoft.com/office/drawing/2014/main" id="{242C3181-58C3-401D-8A01-4DAA891052B3}"/>
              </a:ext>
            </a:extLst>
          </p:cNvPr>
          <p:cNvSpPr txBox="1"/>
          <p:nvPr/>
        </p:nvSpPr>
        <p:spPr>
          <a:xfrm>
            <a:off x="1963491" y="330630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-0.82</a:t>
            </a:r>
          </a:p>
        </p:txBody>
      </p:sp>
      <p:sp>
        <p:nvSpPr>
          <p:cNvPr id="175" name="TextBox 174">
            <a:extLst>
              <a:ext uri="{FF2B5EF4-FFF2-40B4-BE49-F238E27FC236}">
                <a16:creationId xmlns:a16="http://schemas.microsoft.com/office/drawing/2014/main" id="{817C6C5F-F5D0-40B1-A0D3-510FB9EAD589}"/>
              </a:ext>
            </a:extLst>
          </p:cNvPr>
          <p:cNvSpPr txBox="1"/>
          <p:nvPr/>
        </p:nvSpPr>
        <p:spPr>
          <a:xfrm>
            <a:off x="1729188" y="357002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0.40</a:t>
            </a:r>
          </a:p>
        </p:txBody>
      </p:sp>
      <p:sp>
        <p:nvSpPr>
          <p:cNvPr id="176" name="Rectangle 175">
            <a:extLst>
              <a:ext uri="{FF2B5EF4-FFF2-40B4-BE49-F238E27FC236}">
                <a16:creationId xmlns:a16="http://schemas.microsoft.com/office/drawing/2014/main" id="{997A045F-910B-4726-A46E-24980D46F210}"/>
              </a:ext>
            </a:extLst>
          </p:cNvPr>
          <p:cNvSpPr/>
          <p:nvPr/>
        </p:nvSpPr>
        <p:spPr>
          <a:xfrm>
            <a:off x="2222809" y="3532931"/>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77" name="TextBox 176">
            <a:extLst>
              <a:ext uri="{FF2B5EF4-FFF2-40B4-BE49-F238E27FC236}">
                <a16:creationId xmlns:a16="http://schemas.microsoft.com/office/drawing/2014/main" id="{83D8F494-1B17-49FA-9B80-37CF89602826}"/>
              </a:ext>
            </a:extLst>
          </p:cNvPr>
          <p:cNvSpPr txBox="1"/>
          <p:nvPr/>
        </p:nvSpPr>
        <p:spPr>
          <a:xfrm>
            <a:off x="2203637"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-0.09</a:t>
            </a:r>
          </a:p>
        </p:txBody>
      </p:sp>
      <p:sp>
        <p:nvSpPr>
          <p:cNvPr id="179" name="TextBox 178">
            <a:extLst>
              <a:ext uri="{FF2B5EF4-FFF2-40B4-BE49-F238E27FC236}">
                <a16:creationId xmlns:a16="http://schemas.microsoft.com/office/drawing/2014/main" id="{7568B815-BBB6-49DD-87F5-AD28F28A5EF6}"/>
              </a:ext>
            </a:extLst>
          </p:cNvPr>
          <p:cNvSpPr txBox="1"/>
          <p:nvPr/>
        </p:nvSpPr>
        <p:spPr>
          <a:xfrm>
            <a:off x="2484979" y="357002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0.42</a:t>
            </a:r>
          </a:p>
        </p:txBody>
      </p:sp>
      <p:sp>
        <p:nvSpPr>
          <p:cNvPr id="182" name="TextBox 181">
            <a:extLst>
              <a:ext uri="{FF2B5EF4-FFF2-40B4-BE49-F238E27FC236}">
                <a16:creationId xmlns:a16="http://schemas.microsoft.com/office/drawing/2014/main" id="{6CB62E55-86F7-4707-8A7E-D4F9358E1304}"/>
              </a:ext>
            </a:extLst>
          </p:cNvPr>
          <p:cNvSpPr txBox="1"/>
          <p:nvPr/>
        </p:nvSpPr>
        <p:spPr>
          <a:xfrm>
            <a:off x="2730962"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-0.45</a:t>
            </a:r>
          </a:p>
        </p:txBody>
      </p:sp>
      <p:sp>
        <p:nvSpPr>
          <p:cNvPr id="185" name="TextBox 184">
            <a:extLst>
              <a:ext uri="{FF2B5EF4-FFF2-40B4-BE49-F238E27FC236}">
                <a16:creationId xmlns:a16="http://schemas.microsoft.com/office/drawing/2014/main" id="{3A759F3B-03F3-4DC9-99EE-3311B4F3DCF1}"/>
              </a:ext>
            </a:extLst>
          </p:cNvPr>
          <p:cNvSpPr txBox="1"/>
          <p:nvPr/>
        </p:nvSpPr>
        <p:spPr>
          <a:xfrm>
            <a:off x="2990310" y="3570024"/>
            <a:ext cx="274681"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0.47</a:t>
            </a:r>
          </a:p>
        </p:txBody>
      </p:sp>
      <p:sp>
        <p:nvSpPr>
          <p:cNvPr id="187" name="Rectangle 186">
            <a:extLst>
              <a:ext uri="{FF2B5EF4-FFF2-40B4-BE49-F238E27FC236}">
                <a16:creationId xmlns:a16="http://schemas.microsoft.com/office/drawing/2014/main" id="{8059F534-7102-40FD-8E28-E097DDCFD576}"/>
              </a:ext>
            </a:extLst>
          </p:cNvPr>
          <p:cNvSpPr/>
          <p:nvPr/>
        </p:nvSpPr>
        <p:spPr>
          <a:xfrm>
            <a:off x="3258618" y="3532931"/>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88" name="TextBox 187">
            <a:extLst>
              <a:ext uri="{FF2B5EF4-FFF2-40B4-BE49-F238E27FC236}">
                <a16:creationId xmlns:a16="http://schemas.microsoft.com/office/drawing/2014/main" id="{FB1A1340-4441-4B91-91CB-4F1D4F3F7791}"/>
              </a:ext>
            </a:extLst>
          </p:cNvPr>
          <p:cNvSpPr txBox="1"/>
          <p:nvPr/>
        </p:nvSpPr>
        <p:spPr>
          <a:xfrm>
            <a:off x="3239446"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-0.02</a:t>
            </a:r>
          </a:p>
        </p:txBody>
      </p:sp>
      <p:sp>
        <p:nvSpPr>
          <p:cNvPr id="191" name="TextBox 190">
            <a:extLst>
              <a:ext uri="{FF2B5EF4-FFF2-40B4-BE49-F238E27FC236}">
                <a16:creationId xmlns:a16="http://schemas.microsoft.com/office/drawing/2014/main" id="{263B68EA-9CC9-420A-B8FF-0FC37082F516}"/>
              </a:ext>
            </a:extLst>
          </p:cNvPr>
          <p:cNvSpPr txBox="1"/>
          <p:nvPr/>
        </p:nvSpPr>
        <p:spPr>
          <a:xfrm>
            <a:off x="3505064" y="357002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-0.85</a:t>
            </a:r>
          </a:p>
        </p:txBody>
      </p:sp>
      <p:sp>
        <p:nvSpPr>
          <p:cNvPr id="192" name="Rectangle 191">
            <a:extLst>
              <a:ext uri="{FF2B5EF4-FFF2-40B4-BE49-F238E27FC236}">
                <a16:creationId xmlns:a16="http://schemas.microsoft.com/office/drawing/2014/main" id="{1F4EBAF4-48BA-4160-A8A7-B22D26989799}"/>
              </a:ext>
            </a:extLst>
          </p:cNvPr>
          <p:cNvSpPr/>
          <p:nvPr/>
        </p:nvSpPr>
        <p:spPr>
          <a:xfrm>
            <a:off x="1982663" y="3532931"/>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193" name="TextBox 192">
            <a:extLst>
              <a:ext uri="{FF2B5EF4-FFF2-40B4-BE49-F238E27FC236}">
                <a16:creationId xmlns:a16="http://schemas.microsoft.com/office/drawing/2014/main" id="{FB940493-2DA9-48C9-BEE4-F5A350443992}"/>
              </a:ext>
            </a:extLst>
          </p:cNvPr>
          <p:cNvSpPr txBox="1"/>
          <p:nvPr/>
        </p:nvSpPr>
        <p:spPr>
          <a:xfrm>
            <a:off x="1980323" y="3570024"/>
            <a:ext cx="274681" cy="195814"/>
          </a:xfrm>
          <a:prstGeom prst="rect">
            <a:avLst/>
          </a:prstGeom>
          <a:solidFill>
            <a:srgbClr val="FFE7E7"/>
          </a:solid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0.12</a:t>
            </a:r>
          </a:p>
        </p:txBody>
      </p:sp>
      <p:sp>
        <p:nvSpPr>
          <p:cNvPr id="196" name="TextBox 195">
            <a:extLst>
              <a:ext uri="{FF2B5EF4-FFF2-40B4-BE49-F238E27FC236}">
                <a16:creationId xmlns:a16="http://schemas.microsoft.com/office/drawing/2014/main" id="{7878D6D7-3F0D-425B-83BA-8D7D32FDC11F}"/>
              </a:ext>
            </a:extLst>
          </p:cNvPr>
          <p:cNvSpPr txBox="1"/>
          <p:nvPr/>
        </p:nvSpPr>
        <p:spPr>
          <a:xfrm>
            <a:off x="1712356"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-0.18</a:t>
            </a:r>
          </a:p>
        </p:txBody>
      </p:sp>
      <p:sp>
        <p:nvSpPr>
          <p:cNvPr id="198" name="TextBox 197">
            <a:extLst>
              <a:ext uri="{FF2B5EF4-FFF2-40B4-BE49-F238E27FC236}">
                <a16:creationId xmlns:a16="http://schemas.microsoft.com/office/drawing/2014/main" id="{96E3D860-7831-4981-A63C-D8932FBA29CB}"/>
              </a:ext>
            </a:extLst>
          </p:cNvPr>
          <p:cNvSpPr txBox="1"/>
          <p:nvPr/>
        </p:nvSpPr>
        <p:spPr>
          <a:xfrm>
            <a:off x="2203637"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-0.36</a:t>
            </a:r>
          </a:p>
        </p:txBody>
      </p:sp>
      <p:sp>
        <p:nvSpPr>
          <p:cNvPr id="202" name="Rectangle 201">
            <a:extLst>
              <a:ext uri="{FF2B5EF4-FFF2-40B4-BE49-F238E27FC236}">
                <a16:creationId xmlns:a16="http://schemas.microsoft.com/office/drawing/2014/main" id="{545AE2DA-B5F2-4338-8221-F1297D6F8359}"/>
              </a:ext>
            </a:extLst>
          </p:cNvPr>
          <p:cNvSpPr/>
          <p:nvPr/>
        </p:nvSpPr>
        <p:spPr>
          <a:xfrm>
            <a:off x="2750134" y="380103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03" name="TextBox 202">
            <a:extLst>
              <a:ext uri="{FF2B5EF4-FFF2-40B4-BE49-F238E27FC236}">
                <a16:creationId xmlns:a16="http://schemas.microsoft.com/office/drawing/2014/main" id="{5FE4C85A-4B17-4A9A-85E4-8B0BB2B02FFB}"/>
              </a:ext>
            </a:extLst>
          </p:cNvPr>
          <p:cNvSpPr txBox="1"/>
          <p:nvPr/>
        </p:nvSpPr>
        <p:spPr>
          <a:xfrm>
            <a:off x="2747793" y="383812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0.20</a:t>
            </a:r>
          </a:p>
        </p:txBody>
      </p:sp>
      <p:sp>
        <p:nvSpPr>
          <p:cNvPr id="205" name="Rectangle 204">
            <a:extLst>
              <a:ext uri="{FF2B5EF4-FFF2-40B4-BE49-F238E27FC236}">
                <a16:creationId xmlns:a16="http://schemas.microsoft.com/office/drawing/2014/main" id="{81D53A32-4FB3-4F98-8063-5E55C276039A}"/>
              </a:ext>
            </a:extLst>
          </p:cNvPr>
          <p:cNvSpPr/>
          <p:nvPr/>
        </p:nvSpPr>
        <p:spPr>
          <a:xfrm>
            <a:off x="3022474" y="3801036"/>
            <a:ext cx="240175"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06" name="TextBox 205">
            <a:extLst>
              <a:ext uri="{FF2B5EF4-FFF2-40B4-BE49-F238E27FC236}">
                <a16:creationId xmlns:a16="http://schemas.microsoft.com/office/drawing/2014/main" id="{056361E8-B0F2-43FC-AECA-9495068F41A7}"/>
              </a:ext>
            </a:extLst>
          </p:cNvPr>
          <p:cNvSpPr txBox="1"/>
          <p:nvPr/>
        </p:nvSpPr>
        <p:spPr>
          <a:xfrm>
            <a:off x="2990309" y="383812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0.04</a:t>
            </a:r>
          </a:p>
        </p:txBody>
      </p:sp>
      <p:sp>
        <p:nvSpPr>
          <p:cNvPr id="208" name="Rectangle 207">
            <a:extLst>
              <a:ext uri="{FF2B5EF4-FFF2-40B4-BE49-F238E27FC236}">
                <a16:creationId xmlns:a16="http://schemas.microsoft.com/office/drawing/2014/main" id="{08212ED1-E651-4F36-AE5B-88F0781C3805}"/>
              </a:ext>
            </a:extLst>
          </p:cNvPr>
          <p:cNvSpPr/>
          <p:nvPr/>
        </p:nvSpPr>
        <p:spPr>
          <a:xfrm>
            <a:off x="3258618" y="3801036"/>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09" name="TextBox 208">
            <a:extLst>
              <a:ext uri="{FF2B5EF4-FFF2-40B4-BE49-F238E27FC236}">
                <a16:creationId xmlns:a16="http://schemas.microsoft.com/office/drawing/2014/main" id="{3C859838-9A6E-434F-B3A1-F22C01CC2B1D}"/>
              </a:ext>
            </a:extLst>
          </p:cNvPr>
          <p:cNvSpPr txBox="1"/>
          <p:nvPr/>
        </p:nvSpPr>
        <p:spPr>
          <a:xfrm>
            <a:off x="3239446"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-0.08</a:t>
            </a:r>
          </a:p>
        </p:txBody>
      </p:sp>
      <p:sp>
        <p:nvSpPr>
          <p:cNvPr id="212" name="Rectangle 211">
            <a:extLst>
              <a:ext uri="{FF2B5EF4-FFF2-40B4-BE49-F238E27FC236}">
                <a16:creationId xmlns:a16="http://schemas.microsoft.com/office/drawing/2014/main" id="{A56E8580-5B49-4887-952F-E86849E57C11}"/>
              </a:ext>
            </a:extLst>
          </p:cNvPr>
          <p:cNvSpPr/>
          <p:nvPr/>
        </p:nvSpPr>
        <p:spPr>
          <a:xfrm>
            <a:off x="3524236" y="380103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13" name="TextBox 212">
            <a:extLst>
              <a:ext uri="{FF2B5EF4-FFF2-40B4-BE49-F238E27FC236}">
                <a16:creationId xmlns:a16="http://schemas.microsoft.com/office/drawing/2014/main" id="{8FEABCEC-9D56-4938-9BCB-CB6C7E26BD73}"/>
              </a:ext>
            </a:extLst>
          </p:cNvPr>
          <p:cNvSpPr txBox="1"/>
          <p:nvPr/>
        </p:nvSpPr>
        <p:spPr>
          <a:xfrm>
            <a:off x="3521896" y="3838129"/>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0.15</a:t>
            </a:r>
          </a:p>
        </p:txBody>
      </p:sp>
      <p:sp>
        <p:nvSpPr>
          <p:cNvPr id="215" name="TextBox 214">
            <a:extLst>
              <a:ext uri="{FF2B5EF4-FFF2-40B4-BE49-F238E27FC236}">
                <a16:creationId xmlns:a16="http://schemas.microsoft.com/office/drawing/2014/main" id="{EB020451-2B8B-4CAD-89D7-E8D1788D8DDC}"/>
              </a:ext>
            </a:extLst>
          </p:cNvPr>
          <p:cNvSpPr txBox="1"/>
          <p:nvPr/>
        </p:nvSpPr>
        <p:spPr>
          <a:xfrm>
            <a:off x="1963491" y="383812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-0.48</a:t>
            </a:r>
          </a:p>
        </p:txBody>
      </p:sp>
      <p:sp>
        <p:nvSpPr>
          <p:cNvPr id="217" name="Rectangle 216">
            <a:extLst>
              <a:ext uri="{FF2B5EF4-FFF2-40B4-BE49-F238E27FC236}">
                <a16:creationId xmlns:a16="http://schemas.microsoft.com/office/drawing/2014/main" id="{CB31A91F-A8F6-4AC1-A9CB-DEA87FD10D8D}"/>
              </a:ext>
            </a:extLst>
          </p:cNvPr>
          <p:cNvSpPr/>
          <p:nvPr/>
        </p:nvSpPr>
        <p:spPr>
          <a:xfrm>
            <a:off x="1731528" y="4070445"/>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18" name="TextBox 217">
            <a:extLst>
              <a:ext uri="{FF2B5EF4-FFF2-40B4-BE49-F238E27FC236}">
                <a16:creationId xmlns:a16="http://schemas.microsoft.com/office/drawing/2014/main" id="{E00B96FE-B245-4E54-B5CC-E10B29C1FEFF}"/>
              </a:ext>
            </a:extLst>
          </p:cNvPr>
          <p:cNvSpPr txBox="1"/>
          <p:nvPr/>
        </p:nvSpPr>
        <p:spPr>
          <a:xfrm>
            <a:off x="1729188"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0.08</a:t>
            </a:r>
          </a:p>
        </p:txBody>
      </p:sp>
      <p:sp>
        <p:nvSpPr>
          <p:cNvPr id="219" name="Rectangle 218">
            <a:extLst>
              <a:ext uri="{FF2B5EF4-FFF2-40B4-BE49-F238E27FC236}">
                <a16:creationId xmlns:a16="http://schemas.microsoft.com/office/drawing/2014/main" id="{92EA9CEB-4509-459B-9D5C-9EBCB120F769}"/>
              </a:ext>
            </a:extLst>
          </p:cNvPr>
          <p:cNvSpPr/>
          <p:nvPr/>
        </p:nvSpPr>
        <p:spPr>
          <a:xfrm>
            <a:off x="2222809" y="4070445"/>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20" name="TextBox 219">
            <a:extLst>
              <a:ext uri="{FF2B5EF4-FFF2-40B4-BE49-F238E27FC236}">
                <a16:creationId xmlns:a16="http://schemas.microsoft.com/office/drawing/2014/main" id="{3F0A1DDF-D1C5-406A-8EFB-DD4B7B3718D6}"/>
              </a:ext>
            </a:extLst>
          </p:cNvPr>
          <p:cNvSpPr txBox="1"/>
          <p:nvPr/>
        </p:nvSpPr>
        <p:spPr>
          <a:xfrm>
            <a:off x="2220468"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1.39</a:t>
            </a:r>
          </a:p>
        </p:txBody>
      </p:sp>
      <p:sp>
        <p:nvSpPr>
          <p:cNvPr id="221" name="Rectangle 220">
            <a:extLst>
              <a:ext uri="{FF2B5EF4-FFF2-40B4-BE49-F238E27FC236}">
                <a16:creationId xmlns:a16="http://schemas.microsoft.com/office/drawing/2014/main" id="{78327088-DBFC-4157-A430-4E7EC981D99D}"/>
              </a:ext>
            </a:extLst>
          </p:cNvPr>
          <p:cNvSpPr/>
          <p:nvPr/>
        </p:nvSpPr>
        <p:spPr>
          <a:xfrm>
            <a:off x="2492808" y="4070445"/>
            <a:ext cx="264511"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22" name="TextBox 221">
            <a:extLst>
              <a:ext uri="{FF2B5EF4-FFF2-40B4-BE49-F238E27FC236}">
                <a16:creationId xmlns:a16="http://schemas.microsoft.com/office/drawing/2014/main" id="{D5C8E431-FBF3-4E97-8266-6083B5E78B67}"/>
              </a:ext>
            </a:extLst>
          </p:cNvPr>
          <p:cNvSpPr txBox="1"/>
          <p:nvPr/>
        </p:nvSpPr>
        <p:spPr>
          <a:xfrm>
            <a:off x="2484980"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0.04</a:t>
            </a:r>
          </a:p>
        </p:txBody>
      </p:sp>
      <p:sp>
        <p:nvSpPr>
          <p:cNvPr id="225" name="TextBox 224">
            <a:extLst>
              <a:ext uri="{FF2B5EF4-FFF2-40B4-BE49-F238E27FC236}">
                <a16:creationId xmlns:a16="http://schemas.microsoft.com/office/drawing/2014/main" id="{AE5FDC75-8A8A-4465-88A6-C9080965F91C}"/>
              </a:ext>
            </a:extLst>
          </p:cNvPr>
          <p:cNvSpPr txBox="1"/>
          <p:nvPr/>
        </p:nvSpPr>
        <p:spPr>
          <a:xfrm>
            <a:off x="2730962" y="41075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-0.42</a:t>
            </a:r>
          </a:p>
        </p:txBody>
      </p:sp>
      <p:sp>
        <p:nvSpPr>
          <p:cNvPr id="228" name="TextBox 227">
            <a:extLst>
              <a:ext uri="{FF2B5EF4-FFF2-40B4-BE49-F238E27FC236}">
                <a16:creationId xmlns:a16="http://schemas.microsoft.com/office/drawing/2014/main" id="{67AB8BB7-8F2A-4138-83F5-19BDE7B35484}"/>
              </a:ext>
            </a:extLst>
          </p:cNvPr>
          <p:cNvSpPr txBox="1"/>
          <p:nvPr/>
        </p:nvSpPr>
        <p:spPr>
          <a:xfrm>
            <a:off x="2990310"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0.33</a:t>
            </a:r>
          </a:p>
        </p:txBody>
      </p:sp>
      <p:sp>
        <p:nvSpPr>
          <p:cNvPr id="235" name="TextBox 234">
            <a:extLst>
              <a:ext uri="{FF2B5EF4-FFF2-40B4-BE49-F238E27FC236}">
                <a16:creationId xmlns:a16="http://schemas.microsoft.com/office/drawing/2014/main" id="{208FA2A7-C818-40C8-AF0F-ABFB96DBFCE0}"/>
              </a:ext>
            </a:extLst>
          </p:cNvPr>
          <p:cNvSpPr txBox="1"/>
          <p:nvPr/>
        </p:nvSpPr>
        <p:spPr>
          <a:xfrm>
            <a:off x="3521895" y="4107538"/>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1.03</a:t>
            </a:r>
          </a:p>
        </p:txBody>
      </p:sp>
      <p:sp>
        <p:nvSpPr>
          <p:cNvPr id="236" name="Rectangle 235">
            <a:extLst>
              <a:ext uri="{FF2B5EF4-FFF2-40B4-BE49-F238E27FC236}">
                <a16:creationId xmlns:a16="http://schemas.microsoft.com/office/drawing/2014/main" id="{2F7BA78A-675A-4F47-82CB-3D66AFC198BF}"/>
              </a:ext>
            </a:extLst>
          </p:cNvPr>
          <p:cNvSpPr/>
          <p:nvPr/>
        </p:nvSpPr>
        <p:spPr>
          <a:xfrm>
            <a:off x="1982663" y="4070445"/>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37" name="TextBox 236">
            <a:extLst>
              <a:ext uri="{FF2B5EF4-FFF2-40B4-BE49-F238E27FC236}">
                <a16:creationId xmlns:a16="http://schemas.microsoft.com/office/drawing/2014/main" id="{C636F31F-28A8-4B3B-9E14-01F76D468341}"/>
              </a:ext>
            </a:extLst>
          </p:cNvPr>
          <p:cNvSpPr txBox="1"/>
          <p:nvPr/>
        </p:nvSpPr>
        <p:spPr>
          <a:xfrm>
            <a:off x="1963491" y="4107538"/>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-1.42</a:t>
            </a:r>
          </a:p>
        </p:txBody>
      </p:sp>
      <p:sp>
        <p:nvSpPr>
          <p:cNvPr id="239" name="Rectangle 238">
            <a:extLst>
              <a:ext uri="{FF2B5EF4-FFF2-40B4-BE49-F238E27FC236}">
                <a16:creationId xmlns:a16="http://schemas.microsoft.com/office/drawing/2014/main" id="{0D74887B-8E9F-4AEF-BA8D-9691D7E7ED02}"/>
              </a:ext>
            </a:extLst>
          </p:cNvPr>
          <p:cNvSpPr/>
          <p:nvPr/>
        </p:nvSpPr>
        <p:spPr>
          <a:xfrm>
            <a:off x="1731528" y="4336732"/>
            <a:ext cx="251135"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40" name="TextBox 239">
            <a:extLst>
              <a:ext uri="{FF2B5EF4-FFF2-40B4-BE49-F238E27FC236}">
                <a16:creationId xmlns:a16="http://schemas.microsoft.com/office/drawing/2014/main" id="{B80A429F-F07F-4A9A-ADEB-52AD53EFB85E}"/>
              </a:ext>
            </a:extLst>
          </p:cNvPr>
          <p:cNvSpPr txBox="1"/>
          <p:nvPr/>
        </p:nvSpPr>
        <p:spPr>
          <a:xfrm>
            <a:off x="1729188"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0.11</a:t>
            </a:r>
          </a:p>
        </p:txBody>
      </p:sp>
      <p:sp>
        <p:nvSpPr>
          <p:cNvPr id="241" name="Rectangle 240">
            <a:extLst>
              <a:ext uri="{FF2B5EF4-FFF2-40B4-BE49-F238E27FC236}">
                <a16:creationId xmlns:a16="http://schemas.microsoft.com/office/drawing/2014/main" id="{414E6538-90BE-4B93-B50D-278A5305A2F2}"/>
              </a:ext>
            </a:extLst>
          </p:cNvPr>
          <p:cNvSpPr/>
          <p:nvPr/>
        </p:nvSpPr>
        <p:spPr>
          <a:xfrm>
            <a:off x="2251307" y="4336732"/>
            <a:ext cx="241502" cy="270000"/>
          </a:xfrm>
          <a:prstGeom prst="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42" name="TextBox 241">
            <a:extLst>
              <a:ext uri="{FF2B5EF4-FFF2-40B4-BE49-F238E27FC236}">
                <a16:creationId xmlns:a16="http://schemas.microsoft.com/office/drawing/2014/main" id="{A8BA04C0-43DB-46B6-B1AB-5817E6CDB974}"/>
              </a:ext>
            </a:extLst>
          </p:cNvPr>
          <p:cNvSpPr txBox="1"/>
          <p:nvPr/>
        </p:nvSpPr>
        <p:spPr>
          <a:xfrm>
            <a:off x="2220469"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1.08</a:t>
            </a:r>
          </a:p>
        </p:txBody>
      </p:sp>
      <p:sp>
        <p:nvSpPr>
          <p:cNvPr id="244" name="TextBox 243">
            <a:extLst>
              <a:ext uri="{FF2B5EF4-FFF2-40B4-BE49-F238E27FC236}">
                <a16:creationId xmlns:a16="http://schemas.microsoft.com/office/drawing/2014/main" id="{4EBC1907-0AA2-4F9F-B13B-4230C2DEBC46}"/>
              </a:ext>
            </a:extLst>
          </p:cNvPr>
          <p:cNvSpPr txBox="1"/>
          <p:nvPr/>
        </p:nvSpPr>
        <p:spPr>
          <a:xfrm>
            <a:off x="2468148"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-0.29</a:t>
            </a:r>
          </a:p>
        </p:txBody>
      </p:sp>
      <p:sp>
        <p:nvSpPr>
          <p:cNvPr id="247" name="TextBox 246">
            <a:extLst>
              <a:ext uri="{FF2B5EF4-FFF2-40B4-BE49-F238E27FC236}">
                <a16:creationId xmlns:a16="http://schemas.microsoft.com/office/drawing/2014/main" id="{6AA4AF96-697A-49A8-8370-795137CCE3E8}"/>
              </a:ext>
            </a:extLst>
          </p:cNvPr>
          <p:cNvSpPr txBox="1"/>
          <p:nvPr/>
        </p:nvSpPr>
        <p:spPr>
          <a:xfrm>
            <a:off x="2730962"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-0.98</a:t>
            </a:r>
          </a:p>
        </p:txBody>
      </p:sp>
      <p:sp>
        <p:nvSpPr>
          <p:cNvPr id="250" name="TextBox 249">
            <a:extLst>
              <a:ext uri="{FF2B5EF4-FFF2-40B4-BE49-F238E27FC236}">
                <a16:creationId xmlns:a16="http://schemas.microsoft.com/office/drawing/2014/main" id="{ADFD917C-E9E1-45AF-90AA-151E9491F65C}"/>
              </a:ext>
            </a:extLst>
          </p:cNvPr>
          <p:cNvSpPr txBox="1"/>
          <p:nvPr/>
        </p:nvSpPr>
        <p:spPr>
          <a:xfrm>
            <a:off x="2990310" y="4373825"/>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0.61</a:t>
            </a:r>
          </a:p>
        </p:txBody>
      </p:sp>
      <p:sp>
        <p:nvSpPr>
          <p:cNvPr id="252" name="Rectangle 251">
            <a:extLst>
              <a:ext uri="{FF2B5EF4-FFF2-40B4-BE49-F238E27FC236}">
                <a16:creationId xmlns:a16="http://schemas.microsoft.com/office/drawing/2014/main" id="{EF54F6E7-FDA3-452C-8206-F5BC5DF31B5D}"/>
              </a:ext>
            </a:extLst>
          </p:cNvPr>
          <p:cNvSpPr/>
          <p:nvPr/>
        </p:nvSpPr>
        <p:spPr>
          <a:xfrm>
            <a:off x="3258618" y="4336732"/>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53" name="TextBox 252">
            <a:extLst>
              <a:ext uri="{FF2B5EF4-FFF2-40B4-BE49-F238E27FC236}">
                <a16:creationId xmlns:a16="http://schemas.microsoft.com/office/drawing/2014/main" id="{63FADB79-A7D1-4F9D-81CC-F57AE4A595F9}"/>
              </a:ext>
            </a:extLst>
          </p:cNvPr>
          <p:cNvSpPr txBox="1"/>
          <p:nvPr/>
        </p:nvSpPr>
        <p:spPr>
          <a:xfrm>
            <a:off x="3256279" y="43738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0.25</a:t>
            </a:r>
          </a:p>
        </p:txBody>
      </p:sp>
      <p:sp>
        <p:nvSpPr>
          <p:cNvPr id="255" name="Rectangle 254">
            <a:extLst>
              <a:ext uri="{FF2B5EF4-FFF2-40B4-BE49-F238E27FC236}">
                <a16:creationId xmlns:a16="http://schemas.microsoft.com/office/drawing/2014/main" id="{C8503C02-D5C1-4B39-AC75-3B30E2E6C633}"/>
              </a:ext>
            </a:extLst>
          </p:cNvPr>
          <p:cNvSpPr/>
          <p:nvPr/>
        </p:nvSpPr>
        <p:spPr>
          <a:xfrm>
            <a:off x="3524236" y="4336732"/>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56" name="TextBox 255">
            <a:extLst>
              <a:ext uri="{FF2B5EF4-FFF2-40B4-BE49-F238E27FC236}">
                <a16:creationId xmlns:a16="http://schemas.microsoft.com/office/drawing/2014/main" id="{D613E6B2-D3D4-417E-B33B-C1AECF22E805}"/>
              </a:ext>
            </a:extLst>
          </p:cNvPr>
          <p:cNvSpPr txBox="1"/>
          <p:nvPr/>
        </p:nvSpPr>
        <p:spPr>
          <a:xfrm>
            <a:off x="3521895" y="43738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0.16</a:t>
            </a:r>
          </a:p>
        </p:txBody>
      </p:sp>
      <p:sp>
        <p:nvSpPr>
          <p:cNvPr id="258" name="TextBox 257">
            <a:extLst>
              <a:ext uri="{FF2B5EF4-FFF2-40B4-BE49-F238E27FC236}">
                <a16:creationId xmlns:a16="http://schemas.microsoft.com/office/drawing/2014/main" id="{17561BBE-2B23-4428-AB69-83AB89E34A10}"/>
              </a:ext>
            </a:extLst>
          </p:cNvPr>
          <p:cNvSpPr txBox="1"/>
          <p:nvPr/>
        </p:nvSpPr>
        <p:spPr>
          <a:xfrm>
            <a:off x="1963492" y="43738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-0.94</a:t>
            </a:r>
          </a:p>
        </p:txBody>
      </p:sp>
      <p:sp>
        <p:nvSpPr>
          <p:cNvPr id="261" name="TextBox 260">
            <a:extLst>
              <a:ext uri="{FF2B5EF4-FFF2-40B4-BE49-F238E27FC236}">
                <a16:creationId xmlns:a16="http://schemas.microsoft.com/office/drawing/2014/main" id="{39696E0E-F08C-43CE-93F8-0EB242E6AD88}"/>
              </a:ext>
            </a:extLst>
          </p:cNvPr>
          <p:cNvSpPr txBox="1"/>
          <p:nvPr/>
        </p:nvSpPr>
        <p:spPr>
          <a:xfrm>
            <a:off x="1729188" y="464085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0.55</a:t>
            </a:r>
          </a:p>
        </p:txBody>
      </p:sp>
      <p:sp>
        <p:nvSpPr>
          <p:cNvPr id="262" name="Rectangle 261">
            <a:extLst>
              <a:ext uri="{FF2B5EF4-FFF2-40B4-BE49-F238E27FC236}">
                <a16:creationId xmlns:a16="http://schemas.microsoft.com/office/drawing/2014/main" id="{845A10BC-40A2-435D-A939-6EF863D9945A}"/>
              </a:ext>
            </a:extLst>
          </p:cNvPr>
          <p:cNvSpPr/>
          <p:nvPr/>
        </p:nvSpPr>
        <p:spPr>
          <a:xfrm>
            <a:off x="2251307" y="4603764"/>
            <a:ext cx="241502"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63" name="TextBox 262">
            <a:extLst>
              <a:ext uri="{FF2B5EF4-FFF2-40B4-BE49-F238E27FC236}">
                <a16:creationId xmlns:a16="http://schemas.microsoft.com/office/drawing/2014/main" id="{C49DD64E-1ABA-47E7-BD19-0E8FCA224899}"/>
              </a:ext>
            </a:extLst>
          </p:cNvPr>
          <p:cNvSpPr txBox="1"/>
          <p:nvPr/>
        </p:nvSpPr>
        <p:spPr>
          <a:xfrm>
            <a:off x="2220469" y="464085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0.29</a:t>
            </a:r>
          </a:p>
        </p:txBody>
      </p:sp>
      <p:sp>
        <p:nvSpPr>
          <p:cNvPr id="265" name="TextBox 264">
            <a:extLst>
              <a:ext uri="{FF2B5EF4-FFF2-40B4-BE49-F238E27FC236}">
                <a16:creationId xmlns:a16="http://schemas.microsoft.com/office/drawing/2014/main" id="{29D98CB5-6490-4B48-A06B-978F77BA83E1}"/>
              </a:ext>
            </a:extLst>
          </p:cNvPr>
          <p:cNvSpPr txBox="1"/>
          <p:nvPr/>
        </p:nvSpPr>
        <p:spPr>
          <a:xfrm>
            <a:off x="2468148"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-0.30</a:t>
            </a:r>
          </a:p>
        </p:txBody>
      </p:sp>
      <p:sp>
        <p:nvSpPr>
          <p:cNvPr id="268" name="TextBox 267">
            <a:extLst>
              <a:ext uri="{FF2B5EF4-FFF2-40B4-BE49-F238E27FC236}">
                <a16:creationId xmlns:a16="http://schemas.microsoft.com/office/drawing/2014/main" id="{C33B1B06-BB57-4627-8E22-386A3E9DFC48}"/>
              </a:ext>
            </a:extLst>
          </p:cNvPr>
          <p:cNvSpPr txBox="1"/>
          <p:nvPr/>
        </p:nvSpPr>
        <p:spPr>
          <a:xfrm>
            <a:off x="2730962"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-0.59</a:t>
            </a:r>
          </a:p>
        </p:txBody>
      </p:sp>
      <p:sp>
        <p:nvSpPr>
          <p:cNvPr id="270" name="Rectangle 269">
            <a:extLst>
              <a:ext uri="{FF2B5EF4-FFF2-40B4-BE49-F238E27FC236}">
                <a16:creationId xmlns:a16="http://schemas.microsoft.com/office/drawing/2014/main" id="{249ECC7A-DC9B-4CFC-AF08-1D168763418F}"/>
              </a:ext>
            </a:extLst>
          </p:cNvPr>
          <p:cNvSpPr/>
          <p:nvPr/>
        </p:nvSpPr>
        <p:spPr>
          <a:xfrm>
            <a:off x="3020134" y="4603764"/>
            <a:ext cx="242516"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71" name="TextBox 270">
            <a:extLst>
              <a:ext uri="{FF2B5EF4-FFF2-40B4-BE49-F238E27FC236}">
                <a16:creationId xmlns:a16="http://schemas.microsoft.com/office/drawing/2014/main" id="{FF59A5B3-F102-4A90-9CF1-1267D78E5D1F}"/>
              </a:ext>
            </a:extLst>
          </p:cNvPr>
          <p:cNvSpPr txBox="1"/>
          <p:nvPr/>
        </p:nvSpPr>
        <p:spPr>
          <a:xfrm>
            <a:off x="2990309"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0.06</a:t>
            </a:r>
          </a:p>
        </p:txBody>
      </p:sp>
      <p:sp>
        <p:nvSpPr>
          <p:cNvPr id="273" name="Rectangle 272">
            <a:extLst>
              <a:ext uri="{FF2B5EF4-FFF2-40B4-BE49-F238E27FC236}">
                <a16:creationId xmlns:a16="http://schemas.microsoft.com/office/drawing/2014/main" id="{0322DA8C-0D11-4641-9648-9704F8A28290}"/>
              </a:ext>
            </a:extLst>
          </p:cNvPr>
          <p:cNvSpPr/>
          <p:nvPr/>
        </p:nvSpPr>
        <p:spPr>
          <a:xfrm>
            <a:off x="3258618" y="4603764"/>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74" name="TextBox 273">
            <a:extLst>
              <a:ext uri="{FF2B5EF4-FFF2-40B4-BE49-F238E27FC236}">
                <a16:creationId xmlns:a16="http://schemas.microsoft.com/office/drawing/2014/main" id="{C0E826B1-689C-4BB8-B9B4-30AD44B3BDC2}"/>
              </a:ext>
            </a:extLst>
          </p:cNvPr>
          <p:cNvSpPr txBox="1"/>
          <p:nvPr/>
        </p:nvSpPr>
        <p:spPr>
          <a:xfrm>
            <a:off x="3256278"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0.09</a:t>
            </a:r>
          </a:p>
        </p:txBody>
      </p:sp>
      <p:sp>
        <p:nvSpPr>
          <p:cNvPr id="277" name="TextBox 276">
            <a:extLst>
              <a:ext uri="{FF2B5EF4-FFF2-40B4-BE49-F238E27FC236}">
                <a16:creationId xmlns:a16="http://schemas.microsoft.com/office/drawing/2014/main" id="{B74906C1-AFEB-491A-A92A-ECCBCA7ECF20}"/>
              </a:ext>
            </a:extLst>
          </p:cNvPr>
          <p:cNvSpPr txBox="1"/>
          <p:nvPr/>
        </p:nvSpPr>
        <p:spPr>
          <a:xfrm>
            <a:off x="3505064" y="464085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-0.87</a:t>
            </a:r>
          </a:p>
        </p:txBody>
      </p:sp>
      <p:sp>
        <p:nvSpPr>
          <p:cNvPr id="279" name="TextBox 278">
            <a:extLst>
              <a:ext uri="{FF2B5EF4-FFF2-40B4-BE49-F238E27FC236}">
                <a16:creationId xmlns:a16="http://schemas.microsoft.com/office/drawing/2014/main" id="{DF7E7258-C67C-42F1-9DFC-D7F2AC460DE4}"/>
              </a:ext>
            </a:extLst>
          </p:cNvPr>
          <p:cNvSpPr txBox="1"/>
          <p:nvPr/>
        </p:nvSpPr>
        <p:spPr>
          <a:xfrm>
            <a:off x="1980323" y="464085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0.77</a:t>
            </a:r>
          </a:p>
        </p:txBody>
      </p:sp>
      <p:sp>
        <p:nvSpPr>
          <p:cNvPr id="282" name="TextBox 281">
            <a:extLst>
              <a:ext uri="{FF2B5EF4-FFF2-40B4-BE49-F238E27FC236}">
                <a16:creationId xmlns:a16="http://schemas.microsoft.com/office/drawing/2014/main" id="{8392E4F8-44C8-40D9-953C-2BB13C8DF24E}"/>
              </a:ext>
            </a:extLst>
          </p:cNvPr>
          <p:cNvSpPr txBox="1"/>
          <p:nvPr/>
        </p:nvSpPr>
        <p:spPr>
          <a:xfrm>
            <a:off x="1729188" y="4908227"/>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1.76</a:t>
            </a:r>
          </a:p>
        </p:txBody>
      </p:sp>
      <p:sp>
        <p:nvSpPr>
          <p:cNvPr id="284" name="TextBox 283">
            <a:extLst>
              <a:ext uri="{FF2B5EF4-FFF2-40B4-BE49-F238E27FC236}">
                <a16:creationId xmlns:a16="http://schemas.microsoft.com/office/drawing/2014/main" id="{9DC15D9F-2762-4D09-966C-E75C59823525}"/>
              </a:ext>
            </a:extLst>
          </p:cNvPr>
          <p:cNvSpPr txBox="1"/>
          <p:nvPr/>
        </p:nvSpPr>
        <p:spPr>
          <a:xfrm>
            <a:off x="1963491"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-1.18</a:t>
            </a:r>
          </a:p>
        </p:txBody>
      </p:sp>
      <p:sp>
        <p:nvSpPr>
          <p:cNvPr id="285" name="Rectangle 284">
            <a:extLst>
              <a:ext uri="{FF2B5EF4-FFF2-40B4-BE49-F238E27FC236}">
                <a16:creationId xmlns:a16="http://schemas.microsoft.com/office/drawing/2014/main" id="{45750F16-2A4D-486D-8AA9-A2F72DB69690}"/>
              </a:ext>
            </a:extLst>
          </p:cNvPr>
          <p:cNvSpPr/>
          <p:nvPr/>
        </p:nvSpPr>
        <p:spPr>
          <a:xfrm>
            <a:off x="2487320" y="4871134"/>
            <a:ext cx="260473"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286" name="TextBox 285">
            <a:extLst>
              <a:ext uri="{FF2B5EF4-FFF2-40B4-BE49-F238E27FC236}">
                <a16:creationId xmlns:a16="http://schemas.microsoft.com/office/drawing/2014/main" id="{349A5D87-BE5D-4B80-940E-1D48015CD5A3}"/>
              </a:ext>
            </a:extLst>
          </p:cNvPr>
          <p:cNvSpPr txBox="1"/>
          <p:nvPr/>
        </p:nvSpPr>
        <p:spPr>
          <a:xfrm>
            <a:off x="2484979" y="490822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2.54</a:t>
            </a:r>
          </a:p>
        </p:txBody>
      </p:sp>
      <p:sp>
        <p:nvSpPr>
          <p:cNvPr id="289" name="TextBox 288">
            <a:extLst>
              <a:ext uri="{FF2B5EF4-FFF2-40B4-BE49-F238E27FC236}">
                <a16:creationId xmlns:a16="http://schemas.microsoft.com/office/drawing/2014/main" id="{C1D5FD5B-7CC3-44CD-9E07-D032819B31C7}"/>
              </a:ext>
            </a:extLst>
          </p:cNvPr>
          <p:cNvSpPr txBox="1"/>
          <p:nvPr/>
        </p:nvSpPr>
        <p:spPr>
          <a:xfrm>
            <a:off x="2730962"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-0.80</a:t>
            </a:r>
          </a:p>
        </p:txBody>
      </p:sp>
      <p:sp>
        <p:nvSpPr>
          <p:cNvPr id="292" name="TextBox 291">
            <a:extLst>
              <a:ext uri="{FF2B5EF4-FFF2-40B4-BE49-F238E27FC236}">
                <a16:creationId xmlns:a16="http://schemas.microsoft.com/office/drawing/2014/main" id="{E9926CFB-D739-4928-A599-A9CD5A802240}"/>
              </a:ext>
            </a:extLst>
          </p:cNvPr>
          <p:cNvSpPr txBox="1"/>
          <p:nvPr/>
        </p:nvSpPr>
        <p:spPr>
          <a:xfrm>
            <a:off x="2973478"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-1.21</a:t>
            </a:r>
          </a:p>
        </p:txBody>
      </p:sp>
      <p:sp>
        <p:nvSpPr>
          <p:cNvPr id="298" name="TextBox 297">
            <a:extLst>
              <a:ext uri="{FF2B5EF4-FFF2-40B4-BE49-F238E27FC236}">
                <a16:creationId xmlns:a16="http://schemas.microsoft.com/office/drawing/2014/main" id="{9DB15C7F-8DBD-4204-A413-2BE573B2FB74}"/>
              </a:ext>
            </a:extLst>
          </p:cNvPr>
          <p:cNvSpPr txBox="1"/>
          <p:nvPr/>
        </p:nvSpPr>
        <p:spPr>
          <a:xfrm>
            <a:off x="3505063"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-0.97</a:t>
            </a:r>
          </a:p>
        </p:txBody>
      </p:sp>
      <p:sp>
        <p:nvSpPr>
          <p:cNvPr id="304" name="Rectangle 303">
            <a:extLst>
              <a:ext uri="{FF2B5EF4-FFF2-40B4-BE49-F238E27FC236}">
                <a16:creationId xmlns:a16="http://schemas.microsoft.com/office/drawing/2014/main" id="{A571E6FF-D901-46AF-9817-91EEAE41D868}"/>
              </a:ext>
            </a:extLst>
          </p:cNvPr>
          <p:cNvSpPr/>
          <p:nvPr/>
        </p:nvSpPr>
        <p:spPr>
          <a:xfrm>
            <a:off x="1982663" y="2232945"/>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305" name="Straight Connector 304">
            <a:extLst>
              <a:ext uri="{FF2B5EF4-FFF2-40B4-BE49-F238E27FC236}">
                <a16:creationId xmlns:a16="http://schemas.microsoft.com/office/drawing/2014/main" id="{EB73D6FA-26A8-4A7C-985B-785DB2F79BF9}"/>
              </a:ext>
            </a:extLst>
          </p:cNvPr>
          <p:cNvCxnSpPr>
            <a:cxnSpLocks/>
          </p:cNvCxnSpPr>
          <p:nvPr/>
        </p:nvCxnSpPr>
        <p:spPr>
          <a:xfrm rot="2700000">
            <a:off x="2117663" y="2178945"/>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60303CA-D84D-404C-BE56-8864B260D475}"/>
              </a:ext>
            </a:extLst>
          </p:cNvPr>
          <p:cNvCxnSpPr>
            <a:cxnSpLocks/>
          </p:cNvCxnSpPr>
          <p:nvPr/>
        </p:nvCxnSpPr>
        <p:spPr>
          <a:xfrm rot="8100000">
            <a:off x="2117663" y="2178945"/>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D474BAB5-8F96-4BF4-9F18-85A2CDFD578D}"/>
              </a:ext>
            </a:extLst>
          </p:cNvPr>
          <p:cNvSpPr txBox="1"/>
          <p:nvPr/>
        </p:nvSpPr>
        <p:spPr>
          <a:xfrm>
            <a:off x="1729188" y="5174116"/>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1.16</a:t>
            </a:r>
          </a:p>
        </p:txBody>
      </p:sp>
      <p:sp>
        <p:nvSpPr>
          <p:cNvPr id="315" name="TextBox 314">
            <a:extLst>
              <a:ext uri="{FF2B5EF4-FFF2-40B4-BE49-F238E27FC236}">
                <a16:creationId xmlns:a16="http://schemas.microsoft.com/office/drawing/2014/main" id="{77D8CD67-293C-44E4-94D8-1813451D97C3}"/>
              </a:ext>
            </a:extLst>
          </p:cNvPr>
          <p:cNvSpPr txBox="1"/>
          <p:nvPr/>
        </p:nvSpPr>
        <p:spPr>
          <a:xfrm>
            <a:off x="2220468" y="517411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0.62</a:t>
            </a:r>
          </a:p>
        </p:txBody>
      </p:sp>
      <p:sp>
        <p:nvSpPr>
          <p:cNvPr id="316" name="Rectangle 315">
            <a:extLst>
              <a:ext uri="{FF2B5EF4-FFF2-40B4-BE49-F238E27FC236}">
                <a16:creationId xmlns:a16="http://schemas.microsoft.com/office/drawing/2014/main" id="{24C5560F-2654-4320-A408-3FFB980B4868}"/>
              </a:ext>
            </a:extLst>
          </p:cNvPr>
          <p:cNvSpPr/>
          <p:nvPr/>
        </p:nvSpPr>
        <p:spPr>
          <a:xfrm>
            <a:off x="2487320" y="5137023"/>
            <a:ext cx="270000" cy="27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7" name="TextBox 316">
            <a:extLst>
              <a:ext uri="{FF2B5EF4-FFF2-40B4-BE49-F238E27FC236}">
                <a16:creationId xmlns:a16="http://schemas.microsoft.com/office/drawing/2014/main" id="{4A6AE878-F8A6-464A-B07E-FE4FA32EA2B4}"/>
              </a:ext>
            </a:extLst>
          </p:cNvPr>
          <p:cNvSpPr txBox="1"/>
          <p:nvPr/>
        </p:nvSpPr>
        <p:spPr>
          <a:xfrm>
            <a:off x="2484979" y="517411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2.48</a:t>
            </a:r>
          </a:p>
        </p:txBody>
      </p:sp>
      <p:sp>
        <p:nvSpPr>
          <p:cNvPr id="319" name="Rectangle 318">
            <a:extLst>
              <a:ext uri="{FF2B5EF4-FFF2-40B4-BE49-F238E27FC236}">
                <a16:creationId xmlns:a16="http://schemas.microsoft.com/office/drawing/2014/main" id="{2A191F1E-8BD8-4940-9469-D9420CA5DDD0}"/>
              </a:ext>
            </a:extLst>
          </p:cNvPr>
          <p:cNvSpPr/>
          <p:nvPr/>
        </p:nvSpPr>
        <p:spPr>
          <a:xfrm>
            <a:off x="2750134" y="5137023"/>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20" name="TextBox 319">
            <a:extLst>
              <a:ext uri="{FF2B5EF4-FFF2-40B4-BE49-F238E27FC236}">
                <a16:creationId xmlns:a16="http://schemas.microsoft.com/office/drawing/2014/main" id="{7560B415-1514-4B64-BD8A-01338FEE4147}"/>
              </a:ext>
            </a:extLst>
          </p:cNvPr>
          <p:cNvSpPr txBox="1"/>
          <p:nvPr/>
        </p:nvSpPr>
        <p:spPr>
          <a:xfrm>
            <a:off x="2730962"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-0.38</a:t>
            </a:r>
          </a:p>
        </p:txBody>
      </p:sp>
      <p:sp>
        <p:nvSpPr>
          <p:cNvPr id="322" name="Rectangle 321">
            <a:extLst>
              <a:ext uri="{FF2B5EF4-FFF2-40B4-BE49-F238E27FC236}">
                <a16:creationId xmlns:a16="http://schemas.microsoft.com/office/drawing/2014/main" id="{71A8E2FB-5C0B-421A-B115-FB64628B6071}"/>
              </a:ext>
            </a:extLst>
          </p:cNvPr>
          <p:cNvSpPr/>
          <p:nvPr/>
        </p:nvSpPr>
        <p:spPr>
          <a:xfrm>
            <a:off x="3020134" y="5137023"/>
            <a:ext cx="242516"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23" name="TextBox 322">
            <a:extLst>
              <a:ext uri="{FF2B5EF4-FFF2-40B4-BE49-F238E27FC236}">
                <a16:creationId xmlns:a16="http://schemas.microsoft.com/office/drawing/2014/main" id="{D21F624C-2B64-4726-934A-A76F998517EC}"/>
              </a:ext>
            </a:extLst>
          </p:cNvPr>
          <p:cNvSpPr txBox="1"/>
          <p:nvPr/>
        </p:nvSpPr>
        <p:spPr>
          <a:xfrm>
            <a:off x="2990310" y="5174116"/>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0.01</a:t>
            </a:r>
          </a:p>
        </p:txBody>
      </p:sp>
      <p:sp>
        <p:nvSpPr>
          <p:cNvPr id="326" name="TextBox 325">
            <a:extLst>
              <a:ext uri="{FF2B5EF4-FFF2-40B4-BE49-F238E27FC236}">
                <a16:creationId xmlns:a16="http://schemas.microsoft.com/office/drawing/2014/main" id="{11F40E56-47CC-437F-B0F7-A9A979AA017E}"/>
              </a:ext>
            </a:extLst>
          </p:cNvPr>
          <p:cNvSpPr txBox="1"/>
          <p:nvPr/>
        </p:nvSpPr>
        <p:spPr>
          <a:xfrm>
            <a:off x="3239446"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-1.16</a:t>
            </a:r>
          </a:p>
        </p:txBody>
      </p:sp>
      <p:sp>
        <p:nvSpPr>
          <p:cNvPr id="327" name="Rectangle 326">
            <a:extLst>
              <a:ext uri="{FF2B5EF4-FFF2-40B4-BE49-F238E27FC236}">
                <a16:creationId xmlns:a16="http://schemas.microsoft.com/office/drawing/2014/main" id="{2586AEEA-1753-443A-BA50-1767F2637758}"/>
              </a:ext>
            </a:extLst>
          </p:cNvPr>
          <p:cNvSpPr/>
          <p:nvPr/>
        </p:nvSpPr>
        <p:spPr>
          <a:xfrm>
            <a:off x="1982663" y="5137023"/>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28" name="TextBox 327">
            <a:extLst>
              <a:ext uri="{FF2B5EF4-FFF2-40B4-BE49-F238E27FC236}">
                <a16:creationId xmlns:a16="http://schemas.microsoft.com/office/drawing/2014/main" id="{47180CF3-429F-4FF8-8582-4C9B76B7061E}"/>
              </a:ext>
            </a:extLst>
          </p:cNvPr>
          <p:cNvSpPr txBox="1"/>
          <p:nvPr/>
        </p:nvSpPr>
        <p:spPr>
          <a:xfrm>
            <a:off x="1963491"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-1.88</a:t>
            </a:r>
          </a:p>
        </p:txBody>
      </p:sp>
      <p:sp>
        <p:nvSpPr>
          <p:cNvPr id="337" name="TextBox 336">
            <a:extLst>
              <a:ext uri="{FF2B5EF4-FFF2-40B4-BE49-F238E27FC236}">
                <a16:creationId xmlns:a16="http://schemas.microsoft.com/office/drawing/2014/main" id="{347767B9-B80C-4B3F-B7D9-98B65284B52E}"/>
              </a:ext>
            </a:extLst>
          </p:cNvPr>
          <p:cNvSpPr txBox="1"/>
          <p:nvPr/>
        </p:nvSpPr>
        <p:spPr>
          <a:xfrm>
            <a:off x="3505064" y="517411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-0.85</a:t>
            </a:r>
          </a:p>
        </p:txBody>
      </p:sp>
      <p:sp>
        <p:nvSpPr>
          <p:cNvPr id="339" name="Rectangle 338">
            <a:extLst>
              <a:ext uri="{FF2B5EF4-FFF2-40B4-BE49-F238E27FC236}">
                <a16:creationId xmlns:a16="http://schemas.microsoft.com/office/drawing/2014/main" id="{27B55C78-3451-430C-8C76-68ECCE4778C7}"/>
              </a:ext>
            </a:extLst>
          </p:cNvPr>
          <p:cNvSpPr/>
          <p:nvPr/>
        </p:nvSpPr>
        <p:spPr>
          <a:xfrm>
            <a:off x="1731528"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40" name="TextBox 339">
            <a:extLst>
              <a:ext uri="{FF2B5EF4-FFF2-40B4-BE49-F238E27FC236}">
                <a16:creationId xmlns:a16="http://schemas.microsoft.com/office/drawing/2014/main" id="{4D68F0A1-FC3B-4DD5-B218-0521BFBD9A70}"/>
              </a:ext>
            </a:extLst>
          </p:cNvPr>
          <p:cNvSpPr txBox="1"/>
          <p:nvPr/>
        </p:nvSpPr>
        <p:spPr>
          <a:xfrm>
            <a:off x="1729187"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0.39</a:t>
            </a:r>
          </a:p>
        </p:txBody>
      </p:sp>
      <p:sp>
        <p:nvSpPr>
          <p:cNvPr id="341" name="Rectangle 340">
            <a:extLst>
              <a:ext uri="{FF2B5EF4-FFF2-40B4-BE49-F238E27FC236}">
                <a16:creationId xmlns:a16="http://schemas.microsoft.com/office/drawing/2014/main" id="{45A62432-D45D-4B07-BA97-D9BFA2D0148B}"/>
              </a:ext>
            </a:extLst>
          </p:cNvPr>
          <p:cNvSpPr/>
          <p:nvPr/>
        </p:nvSpPr>
        <p:spPr>
          <a:xfrm>
            <a:off x="2222809"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42" name="TextBox 341">
            <a:extLst>
              <a:ext uri="{FF2B5EF4-FFF2-40B4-BE49-F238E27FC236}">
                <a16:creationId xmlns:a16="http://schemas.microsoft.com/office/drawing/2014/main" id="{179D63FF-AA8B-4DF3-A61B-83437659F13D}"/>
              </a:ext>
            </a:extLst>
          </p:cNvPr>
          <p:cNvSpPr txBox="1"/>
          <p:nvPr/>
        </p:nvSpPr>
        <p:spPr>
          <a:xfrm>
            <a:off x="2220468"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0.31</a:t>
            </a:r>
          </a:p>
        </p:txBody>
      </p:sp>
      <p:sp>
        <p:nvSpPr>
          <p:cNvPr id="344" name="TextBox 343">
            <a:extLst>
              <a:ext uri="{FF2B5EF4-FFF2-40B4-BE49-F238E27FC236}">
                <a16:creationId xmlns:a16="http://schemas.microsoft.com/office/drawing/2014/main" id="{0084FDAD-FF31-43EE-AB78-28BF219A9E50}"/>
              </a:ext>
            </a:extLst>
          </p:cNvPr>
          <p:cNvSpPr txBox="1"/>
          <p:nvPr/>
        </p:nvSpPr>
        <p:spPr>
          <a:xfrm>
            <a:off x="2484980" y="5426709"/>
            <a:ext cx="274681"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1.26</a:t>
            </a:r>
          </a:p>
        </p:txBody>
      </p:sp>
      <p:sp>
        <p:nvSpPr>
          <p:cNvPr id="347" name="TextBox 346">
            <a:extLst>
              <a:ext uri="{FF2B5EF4-FFF2-40B4-BE49-F238E27FC236}">
                <a16:creationId xmlns:a16="http://schemas.microsoft.com/office/drawing/2014/main" id="{B9AD66C2-B954-4122-9C6A-76876EB548B0}"/>
              </a:ext>
            </a:extLst>
          </p:cNvPr>
          <p:cNvSpPr txBox="1"/>
          <p:nvPr/>
        </p:nvSpPr>
        <p:spPr>
          <a:xfrm>
            <a:off x="2730962"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-0.62</a:t>
            </a:r>
          </a:p>
        </p:txBody>
      </p:sp>
      <p:sp>
        <p:nvSpPr>
          <p:cNvPr id="350" name="TextBox 349">
            <a:extLst>
              <a:ext uri="{FF2B5EF4-FFF2-40B4-BE49-F238E27FC236}">
                <a16:creationId xmlns:a16="http://schemas.microsoft.com/office/drawing/2014/main" id="{1E54A8F0-CFEE-469F-8F1E-F6226FC806D2}"/>
              </a:ext>
            </a:extLst>
          </p:cNvPr>
          <p:cNvSpPr txBox="1"/>
          <p:nvPr/>
        </p:nvSpPr>
        <p:spPr>
          <a:xfrm>
            <a:off x="2973478"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-0.83</a:t>
            </a:r>
          </a:p>
        </p:txBody>
      </p:sp>
      <p:sp>
        <p:nvSpPr>
          <p:cNvPr id="352" name="TextBox 351">
            <a:extLst>
              <a:ext uri="{FF2B5EF4-FFF2-40B4-BE49-F238E27FC236}">
                <a16:creationId xmlns:a16="http://schemas.microsoft.com/office/drawing/2014/main" id="{3AB83179-9DE5-4920-8379-590DA4E46132}"/>
              </a:ext>
            </a:extLst>
          </p:cNvPr>
          <p:cNvSpPr txBox="1"/>
          <p:nvPr/>
        </p:nvSpPr>
        <p:spPr>
          <a:xfrm>
            <a:off x="3239446" y="5426709"/>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-0.90</a:t>
            </a:r>
          </a:p>
        </p:txBody>
      </p:sp>
      <p:sp>
        <p:nvSpPr>
          <p:cNvPr id="353" name="Rectangle 352">
            <a:extLst>
              <a:ext uri="{FF2B5EF4-FFF2-40B4-BE49-F238E27FC236}">
                <a16:creationId xmlns:a16="http://schemas.microsoft.com/office/drawing/2014/main" id="{5A25EE24-111D-4DAE-A45D-CF2AA7B615C5}"/>
              </a:ext>
            </a:extLst>
          </p:cNvPr>
          <p:cNvSpPr/>
          <p:nvPr/>
        </p:nvSpPr>
        <p:spPr>
          <a:xfrm>
            <a:off x="1982663" y="5389616"/>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54" name="TextBox 353">
            <a:extLst>
              <a:ext uri="{FF2B5EF4-FFF2-40B4-BE49-F238E27FC236}">
                <a16:creationId xmlns:a16="http://schemas.microsoft.com/office/drawing/2014/main" id="{263A655D-6C7F-4076-91A5-1F9293CB08AF}"/>
              </a:ext>
            </a:extLst>
          </p:cNvPr>
          <p:cNvSpPr txBox="1"/>
          <p:nvPr/>
        </p:nvSpPr>
        <p:spPr>
          <a:xfrm>
            <a:off x="1980321" y="5426709"/>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0.39</a:t>
            </a:r>
          </a:p>
        </p:txBody>
      </p:sp>
      <p:sp>
        <p:nvSpPr>
          <p:cNvPr id="359" name="Rectangle 358">
            <a:extLst>
              <a:ext uri="{FF2B5EF4-FFF2-40B4-BE49-F238E27FC236}">
                <a16:creationId xmlns:a16="http://schemas.microsoft.com/office/drawing/2014/main" id="{8E552489-2DC1-47DA-91CB-FAA7C3EA07A6}"/>
              </a:ext>
            </a:extLst>
          </p:cNvPr>
          <p:cNvSpPr/>
          <p:nvPr/>
        </p:nvSpPr>
        <p:spPr>
          <a:xfrm>
            <a:off x="3524236" y="5389616"/>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360" name="Straight Connector 359">
            <a:extLst>
              <a:ext uri="{FF2B5EF4-FFF2-40B4-BE49-F238E27FC236}">
                <a16:creationId xmlns:a16="http://schemas.microsoft.com/office/drawing/2014/main" id="{9F7EA2FE-AA43-4A98-8982-8F65934F6695}"/>
              </a:ext>
            </a:extLst>
          </p:cNvPr>
          <p:cNvCxnSpPr>
            <a:cxnSpLocks/>
          </p:cNvCxnSpPr>
          <p:nvPr/>
        </p:nvCxnSpPr>
        <p:spPr>
          <a:xfrm rot="2700000">
            <a:off x="3659236" y="5335616"/>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9E6C355D-14ED-455F-95E6-896CB66CFCA0}"/>
              </a:ext>
            </a:extLst>
          </p:cNvPr>
          <p:cNvCxnSpPr>
            <a:cxnSpLocks/>
          </p:cNvCxnSpPr>
          <p:nvPr/>
        </p:nvCxnSpPr>
        <p:spPr>
          <a:xfrm rot="8100000">
            <a:off x="3659236" y="5335616"/>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64" name="TextBox 363">
            <a:extLst>
              <a:ext uri="{FF2B5EF4-FFF2-40B4-BE49-F238E27FC236}">
                <a16:creationId xmlns:a16="http://schemas.microsoft.com/office/drawing/2014/main" id="{822A1407-E3E4-405D-854A-6A04E66D8D89}"/>
              </a:ext>
            </a:extLst>
          </p:cNvPr>
          <p:cNvSpPr txBox="1"/>
          <p:nvPr/>
        </p:nvSpPr>
        <p:spPr>
          <a:xfrm>
            <a:off x="1729187"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0.48</a:t>
            </a:r>
          </a:p>
        </p:txBody>
      </p:sp>
      <p:sp>
        <p:nvSpPr>
          <p:cNvPr id="366" name="TextBox 365">
            <a:extLst>
              <a:ext uri="{FF2B5EF4-FFF2-40B4-BE49-F238E27FC236}">
                <a16:creationId xmlns:a16="http://schemas.microsoft.com/office/drawing/2014/main" id="{85F0A12C-1905-4F39-8DE4-2F5166314636}"/>
              </a:ext>
            </a:extLst>
          </p:cNvPr>
          <p:cNvSpPr txBox="1"/>
          <p:nvPr/>
        </p:nvSpPr>
        <p:spPr>
          <a:xfrm>
            <a:off x="1963492"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-0.32</a:t>
            </a:r>
          </a:p>
        </p:txBody>
      </p:sp>
      <p:sp>
        <p:nvSpPr>
          <p:cNvPr id="368" name="TextBox 367">
            <a:extLst>
              <a:ext uri="{FF2B5EF4-FFF2-40B4-BE49-F238E27FC236}">
                <a16:creationId xmlns:a16="http://schemas.microsoft.com/office/drawing/2014/main" id="{2EB463DC-A349-42D4-BCDF-EF22FA3C9B5B}"/>
              </a:ext>
            </a:extLst>
          </p:cNvPr>
          <p:cNvSpPr txBox="1"/>
          <p:nvPr/>
        </p:nvSpPr>
        <p:spPr>
          <a:xfrm>
            <a:off x="2203637"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-0.24</a:t>
            </a:r>
          </a:p>
        </p:txBody>
      </p:sp>
      <p:sp>
        <p:nvSpPr>
          <p:cNvPr id="371" name="TextBox 370">
            <a:extLst>
              <a:ext uri="{FF2B5EF4-FFF2-40B4-BE49-F238E27FC236}">
                <a16:creationId xmlns:a16="http://schemas.microsoft.com/office/drawing/2014/main" id="{C2B85C36-8F1A-4C25-903F-E8FECD30BDCF}"/>
              </a:ext>
            </a:extLst>
          </p:cNvPr>
          <p:cNvSpPr txBox="1"/>
          <p:nvPr/>
        </p:nvSpPr>
        <p:spPr>
          <a:xfrm>
            <a:off x="2730962"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-0.14</a:t>
            </a:r>
          </a:p>
        </p:txBody>
      </p:sp>
      <p:sp>
        <p:nvSpPr>
          <p:cNvPr id="374" name="TextBox 373">
            <a:extLst>
              <a:ext uri="{FF2B5EF4-FFF2-40B4-BE49-F238E27FC236}">
                <a16:creationId xmlns:a16="http://schemas.microsoft.com/office/drawing/2014/main" id="{F6143B2D-D082-413C-98EA-4CAB6A4D2339}"/>
              </a:ext>
            </a:extLst>
          </p:cNvPr>
          <p:cNvSpPr txBox="1"/>
          <p:nvPr/>
        </p:nvSpPr>
        <p:spPr>
          <a:xfrm>
            <a:off x="2973478"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-0.16</a:t>
            </a:r>
          </a:p>
        </p:txBody>
      </p:sp>
      <p:sp>
        <p:nvSpPr>
          <p:cNvPr id="376" name="TextBox 375">
            <a:extLst>
              <a:ext uri="{FF2B5EF4-FFF2-40B4-BE49-F238E27FC236}">
                <a16:creationId xmlns:a16="http://schemas.microsoft.com/office/drawing/2014/main" id="{A2E103C6-9BBD-4DBF-B37C-494A9652D6CE}"/>
              </a:ext>
            </a:extLst>
          </p:cNvPr>
          <p:cNvSpPr txBox="1"/>
          <p:nvPr/>
        </p:nvSpPr>
        <p:spPr>
          <a:xfrm>
            <a:off x="3239446" y="5692476"/>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-0.21</a:t>
            </a:r>
          </a:p>
        </p:txBody>
      </p:sp>
      <p:sp>
        <p:nvSpPr>
          <p:cNvPr id="380" name="Rectangle 379">
            <a:extLst>
              <a:ext uri="{FF2B5EF4-FFF2-40B4-BE49-F238E27FC236}">
                <a16:creationId xmlns:a16="http://schemas.microsoft.com/office/drawing/2014/main" id="{0778FD75-163D-401B-A874-01D5EC361078}"/>
              </a:ext>
            </a:extLst>
          </p:cNvPr>
          <p:cNvSpPr/>
          <p:nvPr/>
        </p:nvSpPr>
        <p:spPr>
          <a:xfrm>
            <a:off x="3524236" y="5655383"/>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387" name="TextBox 386">
            <a:extLst>
              <a:ext uri="{FF2B5EF4-FFF2-40B4-BE49-F238E27FC236}">
                <a16:creationId xmlns:a16="http://schemas.microsoft.com/office/drawing/2014/main" id="{B0F0BA1D-4354-4B9D-855B-C1E342F224B9}"/>
              </a:ext>
            </a:extLst>
          </p:cNvPr>
          <p:cNvSpPr txBox="1"/>
          <p:nvPr/>
        </p:nvSpPr>
        <p:spPr>
          <a:xfrm>
            <a:off x="3521896"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0.09</a:t>
            </a:r>
          </a:p>
        </p:txBody>
      </p:sp>
      <p:sp>
        <p:nvSpPr>
          <p:cNvPr id="388" name="TextBox 387">
            <a:extLst>
              <a:ext uri="{FF2B5EF4-FFF2-40B4-BE49-F238E27FC236}">
                <a16:creationId xmlns:a16="http://schemas.microsoft.com/office/drawing/2014/main" id="{7A45694F-8C21-4559-A45F-BBBE6A6C7AB9}"/>
              </a:ext>
            </a:extLst>
          </p:cNvPr>
          <p:cNvSpPr txBox="1"/>
          <p:nvPr/>
        </p:nvSpPr>
        <p:spPr>
          <a:xfrm>
            <a:off x="2203637" y="4908227"/>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-0.15</a:t>
            </a:r>
          </a:p>
        </p:txBody>
      </p:sp>
      <p:sp>
        <p:nvSpPr>
          <p:cNvPr id="389" name="TextBox 388">
            <a:extLst>
              <a:ext uri="{FF2B5EF4-FFF2-40B4-BE49-F238E27FC236}">
                <a16:creationId xmlns:a16="http://schemas.microsoft.com/office/drawing/2014/main" id="{38C5A3A7-F1D3-41D8-A288-354618D0E282}"/>
              </a:ext>
            </a:extLst>
          </p:cNvPr>
          <p:cNvSpPr txBox="1"/>
          <p:nvPr/>
        </p:nvSpPr>
        <p:spPr>
          <a:xfrm>
            <a:off x="2484980" y="5692476"/>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0.51</a:t>
            </a:r>
          </a:p>
        </p:txBody>
      </p:sp>
      <p:cxnSp>
        <p:nvCxnSpPr>
          <p:cNvPr id="3073" name="Straight Connector 3072">
            <a:extLst>
              <a:ext uri="{FF2B5EF4-FFF2-40B4-BE49-F238E27FC236}">
                <a16:creationId xmlns:a16="http://schemas.microsoft.com/office/drawing/2014/main" id="{1929CF02-288C-48B8-A31A-4F717314E693}"/>
              </a:ext>
            </a:extLst>
          </p:cNvPr>
          <p:cNvCxnSpPr/>
          <p:nvPr/>
        </p:nvCxnSpPr>
        <p:spPr>
          <a:xfrm>
            <a:off x="1729188" y="5917517"/>
            <a:ext cx="215592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D3EA60D-318D-45EE-A5B6-8C4A426C5199}"/>
              </a:ext>
            </a:extLst>
          </p:cNvPr>
          <p:cNvGrpSpPr/>
          <p:nvPr/>
        </p:nvGrpSpPr>
        <p:grpSpPr>
          <a:xfrm>
            <a:off x="553483" y="2226404"/>
            <a:ext cx="3305715" cy="4230096"/>
            <a:chOff x="553483" y="2226404"/>
            <a:chExt cx="3305715" cy="4230096"/>
          </a:xfrm>
        </p:grpSpPr>
        <p:cxnSp>
          <p:nvCxnSpPr>
            <p:cNvPr id="130" name="Straight Connector 129">
              <a:extLst>
                <a:ext uri="{FF2B5EF4-FFF2-40B4-BE49-F238E27FC236}">
                  <a16:creationId xmlns:a16="http://schemas.microsoft.com/office/drawing/2014/main" id="{43F43EA1-04D5-4D66-9A29-58F6A933CA29}"/>
                </a:ext>
              </a:extLst>
            </p:cNvPr>
            <p:cNvCxnSpPr/>
            <p:nvPr/>
          </p:nvCxnSpPr>
          <p:spPr>
            <a:xfrm>
              <a:off x="1729188" y="2226404"/>
              <a:ext cx="2340" cy="370063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a:extLst>
                <a:ext uri="{FF2B5EF4-FFF2-40B4-BE49-F238E27FC236}">
                  <a16:creationId xmlns:a16="http://schemas.microsoft.com/office/drawing/2014/main" id="{F511DCF7-2FDF-41DB-A6F7-B87AFB44EC4A}"/>
                </a:ext>
              </a:extLst>
            </p:cNvPr>
            <p:cNvCxnSpPr/>
            <p:nvPr/>
          </p:nvCxnSpPr>
          <p:spPr>
            <a:xfrm>
              <a:off x="1619532" y="236395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974D71F4-F5E3-4090-9E53-11BEA0A50D00}"/>
                </a:ext>
              </a:extLst>
            </p:cNvPr>
            <p:cNvCxnSpPr/>
            <p:nvPr/>
          </p:nvCxnSpPr>
          <p:spPr>
            <a:xfrm>
              <a:off x="1619532" y="263500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6EF137D-F915-451B-BECE-415EFD6A4586}"/>
                </a:ext>
              </a:extLst>
            </p:cNvPr>
            <p:cNvCxnSpPr/>
            <p:nvPr/>
          </p:nvCxnSpPr>
          <p:spPr>
            <a:xfrm>
              <a:off x="1619532" y="287763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2CF585C6-18D4-4C51-9CC1-FD12D3B438C0}"/>
                </a:ext>
              </a:extLst>
            </p:cNvPr>
            <p:cNvCxnSpPr/>
            <p:nvPr/>
          </p:nvCxnSpPr>
          <p:spPr>
            <a:xfrm>
              <a:off x="1619532" y="3139235"/>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8F04AD00-9035-4086-B442-91AC2A02DEA4}"/>
                </a:ext>
              </a:extLst>
            </p:cNvPr>
            <p:cNvCxnSpPr/>
            <p:nvPr/>
          </p:nvCxnSpPr>
          <p:spPr>
            <a:xfrm>
              <a:off x="1619532" y="340022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4E31347A-D3CB-4CF7-BA37-112D28125E17}"/>
                </a:ext>
              </a:extLst>
            </p:cNvPr>
            <p:cNvCxnSpPr/>
            <p:nvPr/>
          </p:nvCxnSpPr>
          <p:spPr>
            <a:xfrm>
              <a:off x="1619532" y="3663938"/>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70132C02-597F-404C-B9A9-FAF6AA2FA320}"/>
                </a:ext>
              </a:extLst>
            </p:cNvPr>
            <p:cNvCxnSpPr/>
            <p:nvPr/>
          </p:nvCxnSpPr>
          <p:spPr>
            <a:xfrm>
              <a:off x="1619532" y="393204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3A51F2D-4078-4B7C-829C-9406CF6543F9}"/>
                </a:ext>
              </a:extLst>
            </p:cNvPr>
            <p:cNvCxnSpPr/>
            <p:nvPr/>
          </p:nvCxnSpPr>
          <p:spPr>
            <a:xfrm>
              <a:off x="1619532" y="420145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259542C3-2149-4070-8013-A5FCDE391839}"/>
                </a:ext>
              </a:extLst>
            </p:cNvPr>
            <p:cNvCxnSpPr/>
            <p:nvPr/>
          </p:nvCxnSpPr>
          <p:spPr>
            <a:xfrm>
              <a:off x="1619532" y="446773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729653A-BEE0-4922-A458-ACFFE4C2C80F}"/>
                </a:ext>
              </a:extLst>
            </p:cNvPr>
            <p:cNvCxnSpPr/>
            <p:nvPr/>
          </p:nvCxnSpPr>
          <p:spPr>
            <a:xfrm>
              <a:off x="1619532" y="473477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1B58DB23-47AB-4490-8F2C-C4562790770F}"/>
                </a:ext>
              </a:extLst>
            </p:cNvPr>
            <p:cNvCxnSpPr/>
            <p:nvPr/>
          </p:nvCxnSpPr>
          <p:spPr>
            <a:xfrm>
              <a:off x="1619532" y="500214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8EB7C17-531E-4D67-80AB-F7BF2ED55FD7}"/>
                </a:ext>
              </a:extLst>
            </p:cNvPr>
            <p:cNvCxnSpPr/>
            <p:nvPr/>
          </p:nvCxnSpPr>
          <p:spPr>
            <a:xfrm>
              <a:off x="1619532" y="52680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0A942FCC-ACED-4819-8A91-EE31DC0FCAA7}"/>
                </a:ext>
              </a:extLst>
            </p:cNvPr>
            <p:cNvCxnSpPr/>
            <p:nvPr/>
          </p:nvCxnSpPr>
          <p:spPr>
            <a:xfrm>
              <a:off x="1619532" y="552062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49ABFEAD-9F84-449C-A80F-0B25D744AF83}"/>
                </a:ext>
              </a:extLst>
            </p:cNvPr>
            <p:cNvCxnSpPr/>
            <p:nvPr/>
          </p:nvCxnSpPr>
          <p:spPr>
            <a:xfrm>
              <a:off x="1619532" y="57813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78" name="TextBox 3077">
              <a:extLst>
                <a:ext uri="{FF2B5EF4-FFF2-40B4-BE49-F238E27FC236}">
                  <a16:creationId xmlns:a16="http://schemas.microsoft.com/office/drawing/2014/main" id="{F54AAA4D-8C75-4E42-A187-12926ACC277B}"/>
                </a:ext>
              </a:extLst>
            </p:cNvPr>
            <p:cNvSpPr txBox="1"/>
            <p:nvPr/>
          </p:nvSpPr>
          <p:spPr>
            <a:xfrm>
              <a:off x="1056658" y="2248536"/>
              <a:ext cx="61016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Y1110</a:t>
              </a:r>
            </a:p>
          </p:txBody>
        </p:sp>
        <p:sp>
          <p:nvSpPr>
            <p:cNvPr id="410" name="TextBox 409">
              <a:extLst>
                <a:ext uri="{FF2B5EF4-FFF2-40B4-BE49-F238E27FC236}">
                  <a16:creationId xmlns:a16="http://schemas.microsoft.com/office/drawing/2014/main" id="{A290CBB5-A057-4AC5-8320-424380D6E83A}"/>
                </a:ext>
              </a:extLst>
            </p:cNvPr>
            <p:cNvSpPr txBox="1"/>
            <p:nvPr/>
          </p:nvSpPr>
          <p:spPr>
            <a:xfrm>
              <a:off x="1124689" y="2500928"/>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Y869</a:t>
              </a:r>
            </a:p>
          </p:txBody>
        </p:sp>
        <p:sp>
          <p:nvSpPr>
            <p:cNvPr id="411" name="TextBox 410">
              <a:extLst>
                <a:ext uri="{FF2B5EF4-FFF2-40B4-BE49-F238E27FC236}">
                  <a16:creationId xmlns:a16="http://schemas.microsoft.com/office/drawing/2014/main" id="{697809F5-20FA-470B-9F87-991979728283}"/>
                </a:ext>
              </a:extLst>
            </p:cNvPr>
            <p:cNvSpPr txBox="1"/>
            <p:nvPr/>
          </p:nvSpPr>
          <p:spPr>
            <a:xfrm>
              <a:off x="1048194" y="2739360"/>
              <a:ext cx="6186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Y1197</a:t>
              </a:r>
            </a:p>
          </p:txBody>
        </p:sp>
        <p:sp>
          <p:nvSpPr>
            <p:cNvPr id="412" name="TextBox 411">
              <a:extLst>
                <a:ext uri="{FF2B5EF4-FFF2-40B4-BE49-F238E27FC236}">
                  <a16:creationId xmlns:a16="http://schemas.microsoft.com/office/drawing/2014/main" id="{D5564587-64A6-4F68-9778-66AC7A6F11EE}"/>
                </a:ext>
              </a:extLst>
            </p:cNvPr>
            <p:cNvSpPr txBox="1"/>
            <p:nvPr/>
          </p:nvSpPr>
          <p:spPr>
            <a:xfrm>
              <a:off x="1048194" y="3004769"/>
              <a:ext cx="6186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S1166</a:t>
              </a:r>
            </a:p>
          </p:txBody>
        </p:sp>
        <p:sp>
          <p:nvSpPr>
            <p:cNvPr id="413" name="TextBox 412">
              <a:extLst>
                <a:ext uri="{FF2B5EF4-FFF2-40B4-BE49-F238E27FC236}">
                  <a16:creationId xmlns:a16="http://schemas.microsoft.com/office/drawing/2014/main" id="{331E6B46-C7EA-42E8-B2F9-A007D4E371CE}"/>
                </a:ext>
              </a:extLst>
            </p:cNvPr>
            <p:cNvSpPr txBox="1"/>
            <p:nvPr/>
          </p:nvSpPr>
          <p:spPr>
            <a:xfrm>
              <a:off x="1048193" y="3265755"/>
              <a:ext cx="6186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Y1172</a:t>
              </a:r>
            </a:p>
          </p:txBody>
        </p:sp>
        <p:sp>
          <p:nvSpPr>
            <p:cNvPr id="414" name="TextBox 413">
              <a:extLst>
                <a:ext uri="{FF2B5EF4-FFF2-40B4-BE49-F238E27FC236}">
                  <a16:creationId xmlns:a16="http://schemas.microsoft.com/office/drawing/2014/main" id="{728641A1-C43F-4AA9-A1DA-43AB032174E4}"/>
                </a:ext>
              </a:extLst>
            </p:cNvPr>
            <p:cNvSpPr txBox="1"/>
            <p:nvPr/>
          </p:nvSpPr>
          <p:spPr>
            <a:xfrm>
              <a:off x="1039730" y="3529472"/>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Y1092</a:t>
              </a:r>
            </a:p>
          </p:txBody>
        </p:sp>
        <p:sp>
          <p:nvSpPr>
            <p:cNvPr id="415" name="TextBox 414">
              <a:extLst>
                <a:ext uri="{FF2B5EF4-FFF2-40B4-BE49-F238E27FC236}">
                  <a16:creationId xmlns:a16="http://schemas.microsoft.com/office/drawing/2014/main" id="{2C27370B-DA82-477F-806C-D3F746CFB8E1}"/>
                </a:ext>
              </a:extLst>
            </p:cNvPr>
            <p:cNvSpPr txBox="1"/>
            <p:nvPr/>
          </p:nvSpPr>
          <p:spPr>
            <a:xfrm>
              <a:off x="1124689" y="3797577"/>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Y998</a:t>
              </a:r>
            </a:p>
          </p:txBody>
        </p:sp>
        <p:sp>
          <p:nvSpPr>
            <p:cNvPr id="416" name="TextBox 415">
              <a:extLst>
                <a:ext uri="{FF2B5EF4-FFF2-40B4-BE49-F238E27FC236}">
                  <a16:creationId xmlns:a16="http://schemas.microsoft.com/office/drawing/2014/main" id="{EE098DD0-CD5D-45B0-A805-35636BBF7F77}"/>
                </a:ext>
              </a:extLst>
            </p:cNvPr>
            <p:cNvSpPr txBox="1"/>
            <p:nvPr/>
          </p:nvSpPr>
          <p:spPr>
            <a:xfrm>
              <a:off x="1124689" y="4063176"/>
              <a:ext cx="54213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Y877</a:t>
              </a:r>
            </a:p>
          </p:txBody>
        </p:sp>
        <p:sp>
          <p:nvSpPr>
            <p:cNvPr id="417" name="TextBox 416">
              <a:extLst>
                <a:ext uri="{FF2B5EF4-FFF2-40B4-BE49-F238E27FC236}">
                  <a16:creationId xmlns:a16="http://schemas.microsoft.com/office/drawing/2014/main" id="{3AE768DD-72F6-43B6-89F9-87BB9209B70D}"/>
                </a:ext>
              </a:extLst>
            </p:cNvPr>
            <p:cNvSpPr txBox="1"/>
            <p:nvPr/>
          </p:nvSpPr>
          <p:spPr>
            <a:xfrm>
              <a:off x="1039730" y="4329463"/>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Y1005</a:t>
              </a:r>
            </a:p>
          </p:txBody>
        </p:sp>
        <p:sp>
          <p:nvSpPr>
            <p:cNvPr id="418" name="TextBox 417">
              <a:extLst>
                <a:ext uri="{FF2B5EF4-FFF2-40B4-BE49-F238E27FC236}">
                  <a16:creationId xmlns:a16="http://schemas.microsoft.com/office/drawing/2014/main" id="{B09F2E03-52EF-47AC-ABB7-3E621AC9D506}"/>
                </a:ext>
              </a:extLst>
            </p:cNvPr>
            <p:cNvSpPr txBox="1"/>
            <p:nvPr/>
          </p:nvSpPr>
          <p:spPr>
            <a:xfrm>
              <a:off x="1039730" y="4596495"/>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Y1248</a:t>
              </a:r>
            </a:p>
          </p:txBody>
        </p:sp>
        <p:sp>
          <p:nvSpPr>
            <p:cNvPr id="419" name="TextBox 418">
              <a:extLst>
                <a:ext uri="{FF2B5EF4-FFF2-40B4-BE49-F238E27FC236}">
                  <a16:creationId xmlns:a16="http://schemas.microsoft.com/office/drawing/2014/main" id="{D9FF7770-7D56-4CCB-98EF-86D90C41F268}"/>
                </a:ext>
              </a:extLst>
            </p:cNvPr>
            <p:cNvSpPr txBox="1"/>
            <p:nvPr/>
          </p:nvSpPr>
          <p:spPr>
            <a:xfrm>
              <a:off x="1048193" y="4863865"/>
              <a:ext cx="61863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Y1132</a:t>
              </a:r>
            </a:p>
          </p:txBody>
        </p:sp>
        <p:sp>
          <p:nvSpPr>
            <p:cNvPr id="420" name="TextBox 419">
              <a:extLst>
                <a:ext uri="{FF2B5EF4-FFF2-40B4-BE49-F238E27FC236}">
                  <a16:creationId xmlns:a16="http://schemas.microsoft.com/office/drawing/2014/main" id="{BDCA55D0-7C3B-4714-BEBD-56A4425249FA}"/>
                </a:ext>
              </a:extLst>
            </p:cNvPr>
            <p:cNvSpPr txBox="1"/>
            <p:nvPr/>
          </p:nvSpPr>
          <p:spPr>
            <a:xfrm>
              <a:off x="1039730" y="5129754"/>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Y1307</a:t>
              </a:r>
            </a:p>
          </p:txBody>
        </p:sp>
        <p:sp>
          <p:nvSpPr>
            <p:cNvPr id="421" name="TextBox 420">
              <a:extLst>
                <a:ext uri="{FF2B5EF4-FFF2-40B4-BE49-F238E27FC236}">
                  <a16:creationId xmlns:a16="http://schemas.microsoft.com/office/drawing/2014/main" id="{C99D17F0-FA23-4D12-9B2F-44822E825F1A}"/>
                </a:ext>
              </a:extLst>
            </p:cNvPr>
            <p:cNvSpPr txBox="1"/>
            <p:nvPr/>
          </p:nvSpPr>
          <p:spPr>
            <a:xfrm>
              <a:off x="1039729" y="5382347"/>
              <a:ext cx="62709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Y1276</a:t>
              </a:r>
            </a:p>
          </p:txBody>
        </p:sp>
        <p:sp>
          <p:nvSpPr>
            <p:cNvPr id="422" name="TextBox 421">
              <a:extLst>
                <a:ext uri="{FF2B5EF4-FFF2-40B4-BE49-F238E27FC236}">
                  <a16:creationId xmlns:a16="http://schemas.microsoft.com/office/drawing/2014/main" id="{CC165799-8A27-42BA-B662-078C3813DF53}"/>
                </a:ext>
              </a:extLst>
            </p:cNvPr>
            <p:cNvSpPr txBox="1"/>
            <p:nvPr/>
          </p:nvSpPr>
          <p:spPr>
            <a:xfrm>
              <a:off x="1039730" y="5648207"/>
              <a:ext cx="62709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Y1328</a:t>
              </a:r>
            </a:p>
          </p:txBody>
        </p:sp>
        <p:cxnSp>
          <p:nvCxnSpPr>
            <p:cNvPr id="423" name="Straight Connector 422">
              <a:extLst>
                <a:ext uri="{FF2B5EF4-FFF2-40B4-BE49-F238E27FC236}">
                  <a16:creationId xmlns:a16="http://schemas.microsoft.com/office/drawing/2014/main" id="{62DB0931-C5E5-4BCD-9BC2-574B56558FF0}"/>
                </a:ext>
              </a:extLst>
            </p:cNvPr>
            <p:cNvCxnSpPr>
              <a:cxnSpLocks/>
            </p:cNvCxnSpPr>
            <p:nvPr/>
          </p:nvCxnSpPr>
          <p:spPr>
            <a:xfrm rot="5400000">
              <a:off x="1814702"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B69122ED-4B30-4C14-AC6C-7356D690F975}"/>
                </a:ext>
              </a:extLst>
            </p:cNvPr>
            <p:cNvCxnSpPr>
              <a:cxnSpLocks/>
            </p:cNvCxnSpPr>
            <p:nvPr/>
          </p:nvCxnSpPr>
          <p:spPr>
            <a:xfrm rot="5400000">
              <a:off x="2063663"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C4C3D97-5323-4850-995F-490F95AB477E}"/>
                </a:ext>
              </a:extLst>
            </p:cNvPr>
            <p:cNvCxnSpPr>
              <a:cxnSpLocks/>
            </p:cNvCxnSpPr>
            <p:nvPr/>
          </p:nvCxnSpPr>
          <p:spPr>
            <a:xfrm rot="5400000">
              <a:off x="2303809"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CCE4BA99-43C6-45DF-A7B6-EE5AEB35A877}"/>
                </a:ext>
              </a:extLst>
            </p:cNvPr>
            <p:cNvCxnSpPr>
              <a:cxnSpLocks/>
            </p:cNvCxnSpPr>
            <p:nvPr/>
          </p:nvCxnSpPr>
          <p:spPr>
            <a:xfrm rot="5400000">
              <a:off x="2577651"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DAC5968F-3A19-4CC4-9D39-A995C8A18322}"/>
                </a:ext>
              </a:extLst>
            </p:cNvPr>
            <p:cNvCxnSpPr>
              <a:cxnSpLocks/>
            </p:cNvCxnSpPr>
            <p:nvPr/>
          </p:nvCxnSpPr>
          <p:spPr>
            <a:xfrm rot="5400000">
              <a:off x="2831134"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1D3B15E2-34BD-4FFB-AF99-FB2E764B4B45}"/>
                </a:ext>
              </a:extLst>
            </p:cNvPr>
            <p:cNvCxnSpPr>
              <a:cxnSpLocks/>
            </p:cNvCxnSpPr>
            <p:nvPr/>
          </p:nvCxnSpPr>
          <p:spPr>
            <a:xfrm rot="5400000">
              <a:off x="3073650"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A76A8C84-A493-4252-B90C-31AA6F4BFA7C}"/>
                </a:ext>
              </a:extLst>
            </p:cNvPr>
            <p:cNvCxnSpPr>
              <a:cxnSpLocks/>
            </p:cNvCxnSpPr>
            <p:nvPr/>
          </p:nvCxnSpPr>
          <p:spPr>
            <a:xfrm rot="5400000">
              <a:off x="3339618"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35ED61BE-A2AF-4136-A331-E46431E336E2}"/>
                </a:ext>
              </a:extLst>
            </p:cNvPr>
            <p:cNvCxnSpPr>
              <a:cxnSpLocks/>
            </p:cNvCxnSpPr>
            <p:nvPr/>
          </p:nvCxnSpPr>
          <p:spPr>
            <a:xfrm rot="5400000">
              <a:off x="3605236" y="598104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79" name="TextBox 3078">
              <a:extLst>
                <a:ext uri="{FF2B5EF4-FFF2-40B4-BE49-F238E27FC236}">
                  <a16:creationId xmlns:a16="http://schemas.microsoft.com/office/drawing/2014/main" id="{B4F3F452-6560-4DBC-A3B0-251E0957735A}"/>
                </a:ext>
              </a:extLst>
            </p:cNvPr>
            <p:cNvSpPr txBox="1"/>
            <p:nvPr/>
          </p:nvSpPr>
          <p:spPr>
            <a:xfrm rot="18900000">
              <a:off x="1494639" y="6130761"/>
              <a:ext cx="55015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H358</a:t>
              </a:r>
            </a:p>
          </p:txBody>
        </p:sp>
        <p:sp>
          <p:nvSpPr>
            <p:cNvPr id="432" name="TextBox 431">
              <a:extLst>
                <a:ext uri="{FF2B5EF4-FFF2-40B4-BE49-F238E27FC236}">
                  <a16:creationId xmlns:a16="http://schemas.microsoft.com/office/drawing/2014/main" id="{5DB86CC3-D223-446F-9848-8443DE873C27}"/>
                </a:ext>
              </a:extLst>
            </p:cNvPr>
            <p:cNvSpPr txBox="1"/>
            <p:nvPr/>
          </p:nvSpPr>
          <p:spPr>
            <a:xfrm rot="18900000">
              <a:off x="1822843" y="6100723"/>
              <a:ext cx="46519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H23</a:t>
              </a:r>
            </a:p>
          </p:txBody>
        </p:sp>
        <p:sp>
          <p:nvSpPr>
            <p:cNvPr id="433" name="TextBox 432">
              <a:extLst>
                <a:ext uri="{FF2B5EF4-FFF2-40B4-BE49-F238E27FC236}">
                  <a16:creationId xmlns:a16="http://schemas.microsoft.com/office/drawing/2014/main" id="{4EEED290-8190-43CC-A3F4-C81436BADB05}"/>
                </a:ext>
              </a:extLst>
            </p:cNvPr>
            <p:cNvSpPr txBox="1"/>
            <p:nvPr/>
          </p:nvSpPr>
          <p:spPr>
            <a:xfrm rot="18900000">
              <a:off x="1915774"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H2122</a:t>
              </a:r>
            </a:p>
          </p:txBody>
        </p:sp>
        <p:sp>
          <p:nvSpPr>
            <p:cNvPr id="434" name="TextBox 433">
              <a:extLst>
                <a:ext uri="{FF2B5EF4-FFF2-40B4-BE49-F238E27FC236}">
                  <a16:creationId xmlns:a16="http://schemas.microsoft.com/office/drawing/2014/main" id="{E9899CB6-44B4-49FE-B96F-71DA825ED73B}"/>
                </a:ext>
              </a:extLst>
            </p:cNvPr>
            <p:cNvSpPr txBox="1"/>
            <p:nvPr/>
          </p:nvSpPr>
          <p:spPr>
            <a:xfrm rot="18900000">
              <a:off x="2195410"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H1373</a:t>
              </a:r>
            </a:p>
          </p:txBody>
        </p:sp>
        <p:sp>
          <p:nvSpPr>
            <p:cNvPr id="435" name="TextBox 434">
              <a:extLst>
                <a:ext uri="{FF2B5EF4-FFF2-40B4-BE49-F238E27FC236}">
                  <a16:creationId xmlns:a16="http://schemas.microsoft.com/office/drawing/2014/main" id="{5545989B-ED0A-4FEB-8A3D-99FA4B4F0344}"/>
                </a:ext>
              </a:extLst>
            </p:cNvPr>
            <p:cNvSpPr txBox="1"/>
            <p:nvPr/>
          </p:nvSpPr>
          <p:spPr>
            <a:xfrm rot="18900000">
              <a:off x="2468216" y="6167599"/>
              <a:ext cx="60304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Calu1</a:t>
              </a:r>
            </a:p>
          </p:txBody>
        </p:sp>
        <p:sp>
          <p:nvSpPr>
            <p:cNvPr id="436" name="TextBox 435">
              <a:extLst>
                <a:ext uri="{FF2B5EF4-FFF2-40B4-BE49-F238E27FC236}">
                  <a16:creationId xmlns:a16="http://schemas.microsoft.com/office/drawing/2014/main" id="{7B392167-A966-4041-B526-7F457E09BF21}"/>
                </a:ext>
              </a:extLst>
            </p:cNvPr>
            <p:cNvSpPr txBox="1"/>
            <p:nvPr/>
          </p:nvSpPr>
          <p:spPr>
            <a:xfrm rot="18900000">
              <a:off x="2686552" y="6160798"/>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H1792</a:t>
              </a:r>
            </a:p>
          </p:txBody>
        </p:sp>
        <p:sp>
          <p:nvSpPr>
            <p:cNvPr id="437" name="TextBox 436">
              <a:extLst>
                <a:ext uri="{FF2B5EF4-FFF2-40B4-BE49-F238E27FC236}">
                  <a16:creationId xmlns:a16="http://schemas.microsoft.com/office/drawing/2014/main" id="{1A833249-58BA-47BD-890D-8EF401B444CB}"/>
                </a:ext>
              </a:extLst>
            </p:cNvPr>
            <p:cNvSpPr txBox="1"/>
            <p:nvPr/>
          </p:nvSpPr>
          <p:spPr>
            <a:xfrm rot="18900000">
              <a:off x="2910060" y="6178934"/>
              <a:ext cx="68640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HCC44</a:t>
              </a:r>
            </a:p>
          </p:txBody>
        </p:sp>
        <p:sp>
          <p:nvSpPr>
            <p:cNvPr id="438" name="TextBox 437">
              <a:extLst>
                <a:ext uri="{FF2B5EF4-FFF2-40B4-BE49-F238E27FC236}">
                  <a16:creationId xmlns:a16="http://schemas.microsoft.com/office/drawing/2014/main" id="{227ECBF7-263C-4885-89EE-9E38BF526121}"/>
                </a:ext>
              </a:extLst>
            </p:cNvPr>
            <p:cNvSpPr txBox="1"/>
            <p:nvPr/>
          </p:nvSpPr>
          <p:spPr>
            <a:xfrm rot="18900000">
              <a:off x="3171188" y="6179501"/>
              <a:ext cx="6880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HOP62</a:t>
              </a:r>
            </a:p>
          </p:txBody>
        </p:sp>
        <p:cxnSp>
          <p:nvCxnSpPr>
            <p:cNvPr id="3082" name="Straight Connector 3081">
              <a:extLst>
                <a:ext uri="{FF2B5EF4-FFF2-40B4-BE49-F238E27FC236}">
                  <a16:creationId xmlns:a16="http://schemas.microsoft.com/office/drawing/2014/main" id="{A08257FE-983D-4DF4-8A5A-C7CFE9C53C71}"/>
                </a:ext>
              </a:extLst>
            </p:cNvPr>
            <p:cNvCxnSpPr/>
            <p:nvPr/>
          </p:nvCxnSpPr>
          <p:spPr>
            <a:xfrm>
              <a:off x="932094" y="2358250"/>
              <a:ext cx="0" cy="16920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C34EFA79-0696-4F89-905E-A589942ACFAF}"/>
                </a:ext>
              </a:extLst>
            </p:cNvPr>
            <p:cNvCxnSpPr/>
            <p:nvPr/>
          </p:nvCxnSpPr>
          <p:spPr>
            <a:xfrm>
              <a:off x="932094" y="4180704"/>
              <a:ext cx="0" cy="624165"/>
            </a:xfrm>
            <a:prstGeom prst="line">
              <a:avLst/>
            </a:prstGeom>
            <a:ln w="31750">
              <a:solidFill>
                <a:srgbClr val="FF6600">
                  <a:alpha val="59000"/>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E84F9457-6A3D-497A-9404-F72DD6C538C6}"/>
                </a:ext>
              </a:extLst>
            </p:cNvPr>
            <p:cNvCxnSpPr/>
            <p:nvPr/>
          </p:nvCxnSpPr>
          <p:spPr>
            <a:xfrm>
              <a:off x="932094" y="4986960"/>
              <a:ext cx="0" cy="86400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sp>
          <p:nvSpPr>
            <p:cNvPr id="3083" name="TextBox 3082">
              <a:extLst>
                <a:ext uri="{FF2B5EF4-FFF2-40B4-BE49-F238E27FC236}">
                  <a16:creationId xmlns:a16="http://schemas.microsoft.com/office/drawing/2014/main" id="{F840E917-72B0-4EA2-B525-096A3A99BC2A}"/>
                </a:ext>
              </a:extLst>
            </p:cNvPr>
            <p:cNvSpPr txBox="1"/>
            <p:nvPr/>
          </p:nvSpPr>
          <p:spPr>
            <a:xfrm>
              <a:off x="553483" y="2944040"/>
              <a:ext cx="288147" cy="571237"/>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a:rPr>
                <a:t>EGFR</a:t>
              </a:r>
            </a:p>
          </p:txBody>
        </p:sp>
        <p:sp>
          <p:nvSpPr>
            <p:cNvPr id="446" name="TextBox 445">
              <a:extLst>
                <a:ext uri="{FF2B5EF4-FFF2-40B4-BE49-F238E27FC236}">
                  <a16:creationId xmlns:a16="http://schemas.microsoft.com/office/drawing/2014/main" id="{06475808-ADFD-472C-BE92-D6071206FD2A}"/>
                </a:ext>
              </a:extLst>
            </p:cNvPr>
            <p:cNvSpPr txBox="1"/>
            <p:nvPr/>
          </p:nvSpPr>
          <p:spPr>
            <a:xfrm>
              <a:off x="553483" y="4180704"/>
              <a:ext cx="288147" cy="662608"/>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a:rPr>
                <a:t>ERBB2</a:t>
              </a:r>
            </a:p>
          </p:txBody>
        </p:sp>
        <p:sp>
          <p:nvSpPr>
            <p:cNvPr id="447" name="TextBox 446">
              <a:extLst>
                <a:ext uri="{FF2B5EF4-FFF2-40B4-BE49-F238E27FC236}">
                  <a16:creationId xmlns:a16="http://schemas.microsoft.com/office/drawing/2014/main" id="{653B72DD-A684-4FBD-8C94-1DD945009EE7}"/>
                </a:ext>
              </a:extLst>
            </p:cNvPr>
            <p:cNvSpPr txBox="1"/>
            <p:nvPr/>
          </p:nvSpPr>
          <p:spPr>
            <a:xfrm>
              <a:off x="553483" y="5129959"/>
              <a:ext cx="288147" cy="662608"/>
            </a:xfrm>
            <a:prstGeom prst="rect">
              <a:avLst/>
            </a:prstGeom>
            <a:noFill/>
          </p:spPr>
          <p:txBody>
            <a:bodyPr vert="vert270"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a:rPr>
                <a:t>ERBB3</a:t>
              </a:r>
            </a:p>
          </p:txBody>
        </p:sp>
      </p:grpSp>
      <p:grpSp>
        <p:nvGrpSpPr>
          <p:cNvPr id="7" name="Group 6">
            <a:extLst>
              <a:ext uri="{FF2B5EF4-FFF2-40B4-BE49-F238E27FC236}">
                <a16:creationId xmlns:a16="http://schemas.microsoft.com/office/drawing/2014/main" id="{49C2CDE1-8FDD-4A12-9CD8-C99FBF89316C}"/>
              </a:ext>
            </a:extLst>
          </p:cNvPr>
          <p:cNvGrpSpPr/>
          <p:nvPr/>
        </p:nvGrpSpPr>
        <p:grpSpPr>
          <a:xfrm>
            <a:off x="4038600" y="2226404"/>
            <a:ext cx="687033" cy="3672000"/>
            <a:chOff x="4038600" y="2274029"/>
            <a:chExt cx="687033" cy="3672000"/>
          </a:xfrm>
        </p:grpSpPr>
        <p:sp>
          <p:nvSpPr>
            <p:cNvPr id="3084" name="Rectangle 3083">
              <a:extLst>
                <a:ext uri="{FF2B5EF4-FFF2-40B4-BE49-F238E27FC236}">
                  <a16:creationId xmlns:a16="http://schemas.microsoft.com/office/drawing/2014/main" id="{8713BF5A-F752-4621-BA42-E060F44DDF2F}"/>
                </a:ext>
              </a:extLst>
            </p:cNvPr>
            <p:cNvSpPr/>
            <p:nvPr/>
          </p:nvSpPr>
          <p:spPr>
            <a:xfrm>
              <a:off x="4038600" y="2274029"/>
              <a:ext cx="252000" cy="3672000"/>
            </a:xfrm>
            <a:prstGeom prst="rect">
              <a:avLst/>
            </a:prstGeom>
            <a:gradFill>
              <a:gsLst>
                <a:gs pos="15000">
                  <a:srgbClr val="FF0000"/>
                </a:gs>
                <a:gs pos="63000">
                  <a:schemeClr val="tx2"/>
                </a:gs>
                <a:gs pos="73000">
                  <a:schemeClr val="accent1">
                    <a:lumMod val="45000"/>
                    <a:lumOff val="55000"/>
                  </a:schemeClr>
                </a:gs>
                <a:gs pos="51000">
                  <a:schemeClr val="tx2"/>
                </a:gs>
                <a:gs pos="100000">
                  <a:srgbClr val="005EBB"/>
                </a:gs>
              </a:gsLst>
              <a:lin ang="5400000" scaled="1"/>
            </a:gradFill>
            <a:ln w="127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cxnSp>
          <p:nvCxnSpPr>
            <p:cNvPr id="449" name="Straight Connector 448">
              <a:extLst>
                <a:ext uri="{FF2B5EF4-FFF2-40B4-BE49-F238E27FC236}">
                  <a16:creationId xmlns:a16="http://schemas.microsoft.com/office/drawing/2014/main" id="{B78A363B-71C3-4083-A25F-001B4349E4F4}"/>
                </a:ext>
              </a:extLst>
            </p:cNvPr>
            <p:cNvCxnSpPr/>
            <p:nvPr/>
          </p:nvCxnSpPr>
          <p:spPr>
            <a:xfrm>
              <a:off x="4280121" y="270970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085" name="TextBox 3084">
              <a:extLst>
                <a:ext uri="{FF2B5EF4-FFF2-40B4-BE49-F238E27FC236}">
                  <a16:creationId xmlns:a16="http://schemas.microsoft.com/office/drawing/2014/main" id="{AF5F6DC0-CCA1-4D2A-AC56-FE1115D991DB}"/>
                </a:ext>
              </a:extLst>
            </p:cNvPr>
            <p:cNvSpPr txBox="1"/>
            <p:nvPr/>
          </p:nvSpPr>
          <p:spPr>
            <a:xfrm>
              <a:off x="4340485" y="2576779"/>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2</a:t>
              </a:r>
            </a:p>
          </p:txBody>
        </p:sp>
        <p:cxnSp>
          <p:nvCxnSpPr>
            <p:cNvPr id="451" name="Straight Connector 450">
              <a:extLst>
                <a:ext uri="{FF2B5EF4-FFF2-40B4-BE49-F238E27FC236}">
                  <a16:creationId xmlns:a16="http://schemas.microsoft.com/office/drawing/2014/main" id="{0880B9E4-A0C0-4FD9-8F2E-3825F1B55828}"/>
                </a:ext>
              </a:extLst>
            </p:cNvPr>
            <p:cNvCxnSpPr/>
            <p:nvPr/>
          </p:nvCxnSpPr>
          <p:spPr>
            <a:xfrm>
              <a:off x="4290309" y="355762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a16="http://schemas.microsoft.com/office/drawing/2014/main" id="{33B5C3AF-B81C-4F34-8496-9CF75D101A9E}"/>
                </a:ext>
              </a:extLst>
            </p:cNvPr>
            <p:cNvSpPr txBox="1"/>
            <p:nvPr/>
          </p:nvSpPr>
          <p:spPr>
            <a:xfrm>
              <a:off x="4350673" y="3424692"/>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1</a:t>
              </a:r>
            </a:p>
          </p:txBody>
        </p:sp>
        <p:cxnSp>
          <p:nvCxnSpPr>
            <p:cNvPr id="453" name="Straight Connector 452">
              <a:extLst>
                <a:ext uri="{FF2B5EF4-FFF2-40B4-BE49-F238E27FC236}">
                  <a16:creationId xmlns:a16="http://schemas.microsoft.com/office/drawing/2014/main" id="{AC3DF3BE-7B13-46B5-B027-489D0A3104CE}"/>
                </a:ext>
              </a:extLst>
            </p:cNvPr>
            <p:cNvCxnSpPr/>
            <p:nvPr/>
          </p:nvCxnSpPr>
          <p:spPr>
            <a:xfrm>
              <a:off x="4300497" y="437415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a16="http://schemas.microsoft.com/office/drawing/2014/main" id="{18119A3C-F919-431B-BD88-3C98660E6A83}"/>
                </a:ext>
              </a:extLst>
            </p:cNvPr>
            <p:cNvSpPr txBox="1"/>
            <p:nvPr/>
          </p:nvSpPr>
          <p:spPr>
            <a:xfrm>
              <a:off x="4360861" y="4231706"/>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0</a:t>
              </a:r>
            </a:p>
          </p:txBody>
        </p:sp>
        <p:cxnSp>
          <p:nvCxnSpPr>
            <p:cNvPr id="455" name="Straight Connector 454">
              <a:extLst>
                <a:ext uri="{FF2B5EF4-FFF2-40B4-BE49-F238E27FC236}">
                  <a16:creationId xmlns:a16="http://schemas.microsoft.com/office/drawing/2014/main" id="{058D1CAF-F368-46EE-B6E5-A3E411021984}"/>
                </a:ext>
              </a:extLst>
            </p:cNvPr>
            <p:cNvCxnSpPr/>
            <p:nvPr/>
          </p:nvCxnSpPr>
          <p:spPr>
            <a:xfrm>
              <a:off x="4310685" y="523103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96FF0E68-C74F-4E48-B920-C68479E29442}"/>
                </a:ext>
              </a:extLst>
            </p:cNvPr>
            <p:cNvSpPr txBox="1"/>
            <p:nvPr/>
          </p:nvSpPr>
          <p:spPr>
            <a:xfrm>
              <a:off x="4371049" y="5098108"/>
              <a:ext cx="3545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–1</a:t>
              </a:r>
            </a:p>
          </p:txBody>
        </p:sp>
      </p:grpSp>
      <p:sp>
        <p:nvSpPr>
          <p:cNvPr id="308" name="Rectangle 307">
            <a:extLst>
              <a:ext uri="{FF2B5EF4-FFF2-40B4-BE49-F238E27FC236}">
                <a16:creationId xmlns:a16="http://schemas.microsoft.com/office/drawing/2014/main" id="{71FFCEDA-59BA-446D-AC40-9E5C88542B81}"/>
              </a:ext>
            </a:extLst>
          </p:cNvPr>
          <p:cNvSpPr/>
          <p:nvPr/>
        </p:nvSpPr>
        <p:spPr>
          <a:xfrm>
            <a:off x="7648702" y="4815130"/>
            <a:ext cx="270000" cy="270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74" name="Rectangle 473">
            <a:extLst>
              <a:ext uri="{FF2B5EF4-FFF2-40B4-BE49-F238E27FC236}">
                <a16:creationId xmlns:a16="http://schemas.microsoft.com/office/drawing/2014/main" id="{4C1D00C5-314F-4B4F-9F47-14B693B74B61}"/>
              </a:ext>
            </a:extLst>
          </p:cNvPr>
          <p:cNvSpPr/>
          <p:nvPr/>
        </p:nvSpPr>
        <p:spPr>
          <a:xfrm>
            <a:off x="6121612" y="3213210"/>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75" name="TextBox 474">
            <a:extLst>
              <a:ext uri="{FF2B5EF4-FFF2-40B4-BE49-F238E27FC236}">
                <a16:creationId xmlns:a16="http://schemas.microsoft.com/office/drawing/2014/main" id="{D4DE4273-6472-48F4-8B60-BE9BFC824FC9}"/>
              </a:ext>
            </a:extLst>
          </p:cNvPr>
          <p:cNvSpPr txBox="1"/>
          <p:nvPr/>
        </p:nvSpPr>
        <p:spPr>
          <a:xfrm>
            <a:off x="6102440"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-1.13</a:t>
            </a:r>
          </a:p>
        </p:txBody>
      </p:sp>
      <p:sp>
        <p:nvSpPr>
          <p:cNvPr id="476" name="Rectangle 475">
            <a:extLst>
              <a:ext uri="{FF2B5EF4-FFF2-40B4-BE49-F238E27FC236}">
                <a16:creationId xmlns:a16="http://schemas.microsoft.com/office/drawing/2014/main" id="{357ECABF-C97C-4005-9397-6A2F4B020517}"/>
              </a:ext>
            </a:extLst>
          </p:cNvPr>
          <p:cNvSpPr/>
          <p:nvPr/>
        </p:nvSpPr>
        <p:spPr>
          <a:xfrm>
            <a:off x="6612893" y="3213210"/>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77" name="TextBox 476">
            <a:extLst>
              <a:ext uri="{FF2B5EF4-FFF2-40B4-BE49-F238E27FC236}">
                <a16:creationId xmlns:a16="http://schemas.microsoft.com/office/drawing/2014/main" id="{47B447E3-1DB0-4712-8CC1-6C038EB1F017}"/>
              </a:ext>
            </a:extLst>
          </p:cNvPr>
          <p:cNvSpPr txBox="1"/>
          <p:nvPr/>
        </p:nvSpPr>
        <p:spPr>
          <a:xfrm>
            <a:off x="6593721"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-0.90</a:t>
            </a:r>
          </a:p>
        </p:txBody>
      </p:sp>
      <p:sp>
        <p:nvSpPr>
          <p:cNvPr id="478" name="Rectangle 477">
            <a:extLst>
              <a:ext uri="{FF2B5EF4-FFF2-40B4-BE49-F238E27FC236}">
                <a16:creationId xmlns:a16="http://schemas.microsoft.com/office/drawing/2014/main" id="{EE55332E-AA1F-44CB-87D3-8EDE06AC2F97}"/>
              </a:ext>
            </a:extLst>
          </p:cNvPr>
          <p:cNvSpPr/>
          <p:nvPr/>
        </p:nvSpPr>
        <p:spPr>
          <a:xfrm>
            <a:off x="6877404" y="321321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79" name="TextBox 478">
            <a:extLst>
              <a:ext uri="{FF2B5EF4-FFF2-40B4-BE49-F238E27FC236}">
                <a16:creationId xmlns:a16="http://schemas.microsoft.com/office/drawing/2014/main" id="{3C06127D-6C31-4D99-AACC-1E34179A6505}"/>
              </a:ext>
            </a:extLst>
          </p:cNvPr>
          <p:cNvSpPr txBox="1"/>
          <p:nvPr/>
        </p:nvSpPr>
        <p:spPr>
          <a:xfrm>
            <a:off x="6858232"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-0.59</a:t>
            </a:r>
          </a:p>
        </p:txBody>
      </p:sp>
      <p:sp>
        <p:nvSpPr>
          <p:cNvPr id="480" name="Rectangle 479">
            <a:extLst>
              <a:ext uri="{FF2B5EF4-FFF2-40B4-BE49-F238E27FC236}">
                <a16:creationId xmlns:a16="http://schemas.microsoft.com/office/drawing/2014/main" id="{84DC2CF9-0C51-4E5B-A636-DA8986D779C1}"/>
              </a:ext>
            </a:extLst>
          </p:cNvPr>
          <p:cNvSpPr/>
          <p:nvPr/>
        </p:nvSpPr>
        <p:spPr>
          <a:xfrm>
            <a:off x="7140218" y="321321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81" name="TextBox 480">
            <a:extLst>
              <a:ext uri="{FF2B5EF4-FFF2-40B4-BE49-F238E27FC236}">
                <a16:creationId xmlns:a16="http://schemas.microsoft.com/office/drawing/2014/main" id="{EFF89967-D817-46D3-9FED-4C469A9C0DF0}"/>
              </a:ext>
            </a:extLst>
          </p:cNvPr>
          <p:cNvSpPr txBox="1"/>
          <p:nvPr/>
        </p:nvSpPr>
        <p:spPr>
          <a:xfrm>
            <a:off x="7121046" y="325030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-0.62</a:t>
            </a:r>
          </a:p>
        </p:txBody>
      </p:sp>
      <p:sp>
        <p:nvSpPr>
          <p:cNvPr id="482" name="Rectangle 481">
            <a:extLst>
              <a:ext uri="{FF2B5EF4-FFF2-40B4-BE49-F238E27FC236}">
                <a16:creationId xmlns:a16="http://schemas.microsoft.com/office/drawing/2014/main" id="{B4955871-C1C1-4369-BC9A-576691B00342}"/>
              </a:ext>
            </a:extLst>
          </p:cNvPr>
          <p:cNvSpPr/>
          <p:nvPr/>
        </p:nvSpPr>
        <p:spPr>
          <a:xfrm>
            <a:off x="7382734" y="3213210"/>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83" name="TextBox 482">
            <a:extLst>
              <a:ext uri="{FF2B5EF4-FFF2-40B4-BE49-F238E27FC236}">
                <a16:creationId xmlns:a16="http://schemas.microsoft.com/office/drawing/2014/main" id="{96C75CEC-0CE7-44E0-A991-3B51195262B3}"/>
              </a:ext>
            </a:extLst>
          </p:cNvPr>
          <p:cNvSpPr txBox="1"/>
          <p:nvPr/>
        </p:nvSpPr>
        <p:spPr>
          <a:xfrm>
            <a:off x="7380394"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1.23</a:t>
            </a:r>
          </a:p>
        </p:txBody>
      </p:sp>
      <p:sp>
        <p:nvSpPr>
          <p:cNvPr id="484" name="Rectangle 483">
            <a:extLst>
              <a:ext uri="{FF2B5EF4-FFF2-40B4-BE49-F238E27FC236}">
                <a16:creationId xmlns:a16="http://schemas.microsoft.com/office/drawing/2014/main" id="{8E138CBC-F896-4F09-AC4F-8A20A87D2DBC}"/>
              </a:ext>
            </a:extLst>
          </p:cNvPr>
          <p:cNvSpPr/>
          <p:nvPr/>
        </p:nvSpPr>
        <p:spPr>
          <a:xfrm>
            <a:off x="7648702" y="321321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85" name="TextBox 484">
            <a:extLst>
              <a:ext uri="{FF2B5EF4-FFF2-40B4-BE49-F238E27FC236}">
                <a16:creationId xmlns:a16="http://schemas.microsoft.com/office/drawing/2014/main" id="{78D83857-EE6D-47E7-8F26-DA1ABB4CDF68}"/>
              </a:ext>
            </a:extLst>
          </p:cNvPr>
          <p:cNvSpPr txBox="1"/>
          <p:nvPr/>
        </p:nvSpPr>
        <p:spPr>
          <a:xfrm>
            <a:off x="7646362"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0.94</a:t>
            </a:r>
          </a:p>
        </p:txBody>
      </p:sp>
      <p:sp>
        <p:nvSpPr>
          <p:cNvPr id="486" name="Rectangle 485">
            <a:extLst>
              <a:ext uri="{FF2B5EF4-FFF2-40B4-BE49-F238E27FC236}">
                <a16:creationId xmlns:a16="http://schemas.microsoft.com/office/drawing/2014/main" id="{C91B5DE5-60FE-4E17-A60A-8280CDAE2434}"/>
              </a:ext>
            </a:extLst>
          </p:cNvPr>
          <p:cNvSpPr/>
          <p:nvPr/>
        </p:nvSpPr>
        <p:spPr>
          <a:xfrm>
            <a:off x="7914320" y="321321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87" name="TextBox 486">
            <a:extLst>
              <a:ext uri="{FF2B5EF4-FFF2-40B4-BE49-F238E27FC236}">
                <a16:creationId xmlns:a16="http://schemas.microsoft.com/office/drawing/2014/main" id="{D209696E-FCD6-4CE2-BE61-6A467517A4EE}"/>
              </a:ext>
            </a:extLst>
          </p:cNvPr>
          <p:cNvSpPr txBox="1"/>
          <p:nvPr/>
        </p:nvSpPr>
        <p:spPr>
          <a:xfrm>
            <a:off x="7911980"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0.88</a:t>
            </a:r>
          </a:p>
        </p:txBody>
      </p:sp>
      <p:sp>
        <p:nvSpPr>
          <p:cNvPr id="488" name="Rectangle 487">
            <a:extLst>
              <a:ext uri="{FF2B5EF4-FFF2-40B4-BE49-F238E27FC236}">
                <a16:creationId xmlns:a16="http://schemas.microsoft.com/office/drawing/2014/main" id="{87A7FEC7-FA49-4CCD-A3A5-6A2557A7FD32}"/>
              </a:ext>
            </a:extLst>
          </p:cNvPr>
          <p:cNvSpPr/>
          <p:nvPr/>
        </p:nvSpPr>
        <p:spPr>
          <a:xfrm>
            <a:off x="6372747" y="321321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89" name="TextBox 488">
            <a:extLst>
              <a:ext uri="{FF2B5EF4-FFF2-40B4-BE49-F238E27FC236}">
                <a16:creationId xmlns:a16="http://schemas.microsoft.com/office/drawing/2014/main" id="{996A7A73-AC2F-4FFB-9960-C73A4D7B0542}"/>
              </a:ext>
            </a:extLst>
          </p:cNvPr>
          <p:cNvSpPr txBox="1"/>
          <p:nvPr/>
        </p:nvSpPr>
        <p:spPr>
          <a:xfrm>
            <a:off x="6370407" y="325030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0.19</a:t>
            </a:r>
          </a:p>
        </p:txBody>
      </p:sp>
      <p:sp>
        <p:nvSpPr>
          <p:cNvPr id="490" name="Rectangle 489">
            <a:extLst>
              <a:ext uri="{FF2B5EF4-FFF2-40B4-BE49-F238E27FC236}">
                <a16:creationId xmlns:a16="http://schemas.microsoft.com/office/drawing/2014/main" id="{1E01C690-C8B8-4DEA-8A7A-159B30087DA9}"/>
              </a:ext>
            </a:extLst>
          </p:cNvPr>
          <p:cNvSpPr/>
          <p:nvPr/>
        </p:nvSpPr>
        <p:spPr>
          <a:xfrm>
            <a:off x="6121612" y="3476927"/>
            <a:ext cx="2700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92" name="Rectangle 491">
            <a:extLst>
              <a:ext uri="{FF2B5EF4-FFF2-40B4-BE49-F238E27FC236}">
                <a16:creationId xmlns:a16="http://schemas.microsoft.com/office/drawing/2014/main" id="{E058FB73-BF0C-44C6-AE2E-EBE73CCD4652}"/>
              </a:ext>
            </a:extLst>
          </p:cNvPr>
          <p:cNvSpPr/>
          <p:nvPr/>
        </p:nvSpPr>
        <p:spPr>
          <a:xfrm>
            <a:off x="6612893" y="3476927"/>
            <a:ext cx="270000" cy="270000"/>
          </a:xfrm>
          <a:prstGeom prst="rect">
            <a:avLst/>
          </a:prstGeom>
          <a:solidFill>
            <a:srgbClr val="005EB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93" name="TextBox 492">
            <a:extLst>
              <a:ext uri="{FF2B5EF4-FFF2-40B4-BE49-F238E27FC236}">
                <a16:creationId xmlns:a16="http://schemas.microsoft.com/office/drawing/2014/main" id="{32B96864-416C-42A6-BABE-5953EA8B1309}"/>
              </a:ext>
            </a:extLst>
          </p:cNvPr>
          <p:cNvSpPr txBox="1"/>
          <p:nvPr/>
        </p:nvSpPr>
        <p:spPr>
          <a:xfrm>
            <a:off x="6593721"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a:t>
            </a:r>
            <a:r>
              <a:rPr kumimoji="0" lang="en-GB" sz="800" b="0" i="0" u="none" strike="noStrike" kern="1200" cap="none" spc="0" normalizeH="0" baseline="0" noProof="0" dirty="0">
                <a:ln>
                  <a:noFill/>
                </a:ln>
                <a:solidFill>
                  <a:srgbClr val="FFFFFF"/>
                </a:solidFill>
                <a:effectLst/>
                <a:uLnTx/>
                <a:uFillTx/>
                <a:latin typeface="Arial"/>
                <a:ea typeface="+mn-ea"/>
                <a:cs typeface="Arial"/>
              </a:rPr>
              <a:t>1.77</a:t>
            </a:r>
          </a:p>
        </p:txBody>
      </p:sp>
      <p:sp>
        <p:nvSpPr>
          <p:cNvPr id="494" name="Rectangle 493">
            <a:extLst>
              <a:ext uri="{FF2B5EF4-FFF2-40B4-BE49-F238E27FC236}">
                <a16:creationId xmlns:a16="http://schemas.microsoft.com/office/drawing/2014/main" id="{624C3F8D-1CE3-4392-BB4A-83D5ED316A56}"/>
              </a:ext>
            </a:extLst>
          </p:cNvPr>
          <p:cNvSpPr/>
          <p:nvPr/>
        </p:nvSpPr>
        <p:spPr>
          <a:xfrm>
            <a:off x="6877404" y="3476927"/>
            <a:ext cx="270000" cy="270000"/>
          </a:xfrm>
          <a:prstGeom prst="rect">
            <a:avLst/>
          </a:prstGeom>
          <a:solidFill>
            <a:srgbClr val="1D8E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95" name="TextBox 494">
            <a:extLst>
              <a:ext uri="{FF2B5EF4-FFF2-40B4-BE49-F238E27FC236}">
                <a16:creationId xmlns:a16="http://schemas.microsoft.com/office/drawing/2014/main" id="{D9F78197-8077-4148-AABF-3B5E4944F930}"/>
              </a:ext>
            </a:extLst>
          </p:cNvPr>
          <p:cNvSpPr txBox="1"/>
          <p:nvPr/>
        </p:nvSpPr>
        <p:spPr>
          <a:xfrm>
            <a:off x="6858232"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-1.29</a:t>
            </a:r>
          </a:p>
        </p:txBody>
      </p:sp>
      <p:sp>
        <p:nvSpPr>
          <p:cNvPr id="496" name="Rectangle 495">
            <a:extLst>
              <a:ext uri="{FF2B5EF4-FFF2-40B4-BE49-F238E27FC236}">
                <a16:creationId xmlns:a16="http://schemas.microsoft.com/office/drawing/2014/main" id="{BC1E0970-B50B-4690-B3A0-1E65679F7FB0}"/>
              </a:ext>
            </a:extLst>
          </p:cNvPr>
          <p:cNvSpPr/>
          <p:nvPr/>
        </p:nvSpPr>
        <p:spPr>
          <a:xfrm>
            <a:off x="7140218" y="3476927"/>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97" name="TextBox 496">
            <a:extLst>
              <a:ext uri="{FF2B5EF4-FFF2-40B4-BE49-F238E27FC236}">
                <a16:creationId xmlns:a16="http://schemas.microsoft.com/office/drawing/2014/main" id="{DC7A5B57-59C9-43D3-8DEC-7EDBFD37912C}"/>
              </a:ext>
            </a:extLst>
          </p:cNvPr>
          <p:cNvSpPr txBox="1"/>
          <p:nvPr/>
        </p:nvSpPr>
        <p:spPr>
          <a:xfrm>
            <a:off x="7121046"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-0.61</a:t>
            </a:r>
          </a:p>
        </p:txBody>
      </p:sp>
      <p:sp>
        <p:nvSpPr>
          <p:cNvPr id="498" name="Rectangle 497">
            <a:extLst>
              <a:ext uri="{FF2B5EF4-FFF2-40B4-BE49-F238E27FC236}">
                <a16:creationId xmlns:a16="http://schemas.microsoft.com/office/drawing/2014/main" id="{E98F61F5-7230-49B2-811D-A986F955640F}"/>
              </a:ext>
            </a:extLst>
          </p:cNvPr>
          <p:cNvSpPr/>
          <p:nvPr/>
        </p:nvSpPr>
        <p:spPr>
          <a:xfrm>
            <a:off x="7382734" y="3476927"/>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99" name="TextBox 498">
            <a:extLst>
              <a:ext uri="{FF2B5EF4-FFF2-40B4-BE49-F238E27FC236}">
                <a16:creationId xmlns:a16="http://schemas.microsoft.com/office/drawing/2014/main" id="{AE92379C-AB34-4DCD-B920-EE13D04D8EC0}"/>
              </a:ext>
            </a:extLst>
          </p:cNvPr>
          <p:cNvSpPr txBox="1"/>
          <p:nvPr/>
        </p:nvSpPr>
        <p:spPr>
          <a:xfrm>
            <a:off x="7363562" y="351402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-0.09</a:t>
            </a:r>
          </a:p>
        </p:txBody>
      </p:sp>
      <p:sp>
        <p:nvSpPr>
          <p:cNvPr id="500" name="Rectangle 499">
            <a:extLst>
              <a:ext uri="{FF2B5EF4-FFF2-40B4-BE49-F238E27FC236}">
                <a16:creationId xmlns:a16="http://schemas.microsoft.com/office/drawing/2014/main" id="{D617DB32-27F8-4B33-BFF3-84A53A1F4B0D}"/>
              </a:ext>
            </a:extLst>
          </p:cNvPr>
          <p:cNvSpPr/>
          <p:nvPr/>
        </p:nvSpPr>
        <p:spPr>
          <a:xfrm>
            <a:off x="7648702" y="3476927"/>
            <a:ext cx="270000" cy="270000"/>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01" name="TextBox 500">
            <a:extLst>
              <a:ext uri="{FF2B5EF4-FFF2-40B4-BE49-F238E27FC236}">
                <a16:creationId xmlns:a16="http://schemas.microsoft.com/office/drawing/2014/main" id="{8E7BE7F5-EC47-4BB4-88F3-CC7BBF7373D4}"/>
              </a:ext>
            </a:extLst>
          </p:cNvPr>
          <p:cNvSpPr txBox="1"/>
          <p:nvPr/>
        </p:nvSpPr>
        <p:spPr>
          <a:xfrm>
            <a:off x="7646362" y="351402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Arial"/>
              </a:rPr>
              <a:t>1.66</a:t>
            </a:r>
          </a:p>
        </p:txBody>
      </p:sp>
      <p:sp>
        <p:nvSpPr>
          <p:cNvPr id="502" name="Rectangle 501">
            <a:extLst>
              <a:ext uri="{FF2B5EF4-FFF2-40B4-BE49-F238E27FC236}">
                <a16:creationId xmlns:a16="http://schemas.microsoft.com/office/drawing/2014/main" id="{5B66C0ED-B1FB-4020-8B8A-5D041AAB57A7}"/>
              </a:ext>
            </a:extLst>
          </p:cNvPr>
          <p:cNvSpPr/>
          <p:nvPr/>
        </p:nvSpPr>
        <p:spPr>
          <a:xfrm>
            <a:off x="7914320" y="3476927"/>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03" name="TextBox 502">
            <a:extLst>
              <a:ext uri="{FF2B5EF4-FFF2-40B4-BE49-F238E27FC236}">
                <a16:creationId xmlns:a16="http://schemas.microsoft.com/office/drawing/2014/main" id="{A2286953-424F-46C1-BF65-FBB6975E2786}"/>
              </a:ext>
            </a:extLst>
          </p:cNvPr>
          <p:cNvSpPr txBox="1"/>
          <p:nvPr/>
        </p:nvSpPr>
        <p:spPr>
          <a:xfrm>
            <a:off x="7911980" y="3514020"/>
            <a:ext cx="274683" cy="19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defPPr>
              <a:defRPr lang="en-US"/>
            </a:defPPr>
            <a:lvl1pPr algn="ctr">
              <a:defRPr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1.06</a:t>
            </a:r>
          </a:p>
        </p:txBody>
      </p:sp>
      <p:sp>
        <p:nvSpPr>
          <p:cNvPr id="504" name="Rectangle 503">
            <a:extLst>
              <a:ext uri="{FF2B5EF4-FFF2-40B4-BE49-F238E27FC236}">
                <a16:creationId xmlns:a16="http://schemas.microsoft.com/office/drawing/2014/main" id="{422C0502-D18D-4E0E-AEAF-92F7086D0F81}"/>
              </a:ext>
            </a:extLst>
          </p:cNvPr>
          <p:cNvSpPr/>
          <p:nvPr/>
        </p:nvSpPr>
        <p:spPr>
          <a:xfrm>
            <a:off x="6372747" y="3476927"/>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05" name="TextBox 504">
            <a:extLst>
              <a:ext uri="{FF2B5EF4-FFF2-40B4-BE49-F238E27FC236}">
                <a16:creationId xmlns:a16="http://schemas.microsoft.com/office/drawing/2014/main" id="{675C1BA8-232A-4DD9-BEB5-95B78A0DA9FE}"/>
              </a:ext>
            </a:extLst>
          </p:cNvPr>
          <p:cNvSpPr txBox="1"/>
          <p:nvPr/>
        </p:nvSpPr>
        <p:spPr>
          <a:xfrm>
            <a:off x="6370407" y="351402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1.06</a:t>
            </a:r>
          </a:p>
        </p:txBody>
      </p:sp>
      <p:sp>
        <p:nvSpPr>
          <p:cNvPr id="506" name="Rectangle 505">
            <a:extLst>
              <a:ext uri="{FF2B5EF4-FFF2-40B4-BE49-F238E27FC236}">
                <a16:creationId xmlns:a16="http://schemas.microsoft.com/office/drawing/2014/main" id="{76AA373C-69DD-4E0D-88CE-7EB9F8E835D2}"/>
              </a:ext>
            </a:extLst>
          </p:cNvPr>
          <p:cNvSpPr/>
          <p:nvPr/>
        </p:nvSpPr>
        <p:spPr>
          <a:xfrm>
            <a:off x="6121612"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0" name="Rectangle 509">
            <a:extLst>
              <a:ext uri="{FF2B5EF4-FFF2-40B4-BE49-F238E27FC236}">
                <a16:creationId xmlns:a16="http://schemas.microsoft.com/office/drawing/2014/main" id="{0A51933D-5FCF-44ED-9055-AE4D2C172D64}"/>
              </a:ext>
            </a:extLst>
          </p:cNvPr>
          <p:cNvSpPr/>
          <p:nvPr/>
        </p:nvSpPr>
        <p:spPr>
          <a:xfrm>
            <a:off x="6877404" y="3745032"/>
            <a:ext cx="270000" cy="270000"/>
          </a:xfrm>
          <a:prstGeom prst="rect">
            <a:avLst/>
          </a:prstGeom>
          <a:solidFill>
            <a:srgbClr val="0075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1" name="TextBox 510">
            <a:extLst>
              <a:ext uri="{FF2B5EF4-FFF2-40B4-BE49-F238E27FC236}">
                <a16:creationId xmlns:a16="http://schemas.microsoft.com/office/drawing/2014/main" id="{8A2326F4-A4B4-4981-816D-D2A7E1A074AA}"/>
              </a:ext>
            </a:extLst>
          </p:cNvPr>
          <p:cNvSpPr txBox="1"/>
          <p:nvPr/>
        </p:nvSpPr>
        <p:spPr>
          <a:xfrm>
            <a:off x="6858232" y="37821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850"/>
                </a:solidFill>
                <a:effectLst/>
                <a:uLnTx/>
                <a:uFillTx/>
                <a:latin typeface="Arial"/>
                <a:ea typeface="+mn-ea"/>
                <a:cs typeface="Arial"/>
              </a:rPr>
              <a:t>-1.36</a:t>
            </a:r>
          </a:p>
        </p:txBody>
      </p:sp>
      <p:sp>
        <p:nvSpPr>
          <p:cNvPr id="512" name="Rectangle 511">
            <a:extLst>
              <a:ext uri="{FF2B5EF4-FFF2-40B4-BE49-F238E27FC236}">
                <a16:creationId xmlns:a16="http://schemas.microsoft.com/office/drawing/2014/main" id="{4317BD3F-9F9A-449B-AD43-238CA1CCEE21}"/>
              </a:ext>
            </a:extLst>
          </p:cNvPr>
          <p:cNvSpPr/>
          <p:nvPr/>
        </p:nvSpPr>
        <p:spPr>
          <a:xfrm>
            <a:off x="7140218"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3" name="TextBox 512">
            <a:extLst>
              <a:ext uri="{FF2B5EF4-FFF2-40B4-BE49-F238E27FC236}">
                <a16:creationId xmlns:a16="http://schemas.microsoft.com/office/drawing/2014/main" id="{B233631F-48C9-49D5-99E3-0A9697FF5EEC}"/>
              </a:ext>
            </a:extLst>
          </p:cNvPr>
          <p:cNvSpPr txBox="1"/>
          <p:nvPr/>
        </p:nvSpPr>
        <p:spPr>
          <a:xfrm>
            <a:off x="7121046" y="378212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-0.04</a:t>
            </a:r>
          </a:p>
        </p:txBody>
      </p:sp>
      <p:sp>
        <p:nvSpPr>
          <p:cNvPr id="514" name="Rectangle 513">
            <a:extLst>
              <a:ext uri="{FF2B5EF4-FFF2-40B4-BE49-F238E27FC236}">
                <a16:creationId xmlns:a16="http://schemas.microsoft.com/office/drawing/2014/main" id="{8A24D13F-6F1D-474F-AE3C-3FD3E264292E}"/>
              </a:ext>
            </a:extLst>
          </p:cNvPr>
          <p:cNvSpPr/>
          <p:nvPr/>
        </p:nvSpPr>
        <p:spPr>
          <a:xfrm>
            <a:off x="7382734" y="374503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5" name="TextBox 514">
            <a:extLst>
              <a:ext uri="{FF2B5EF4-FFF2-40B4-BE49-F238E27FC236}">
                <a16:creationId xmlns:a16="http://schemas.microsoft.com/office/drawing/2014/main" id="{997B9EEF-E918-4AC0-8A15-056C0C2B1F77}"/>
              </a:ext>
            </a:extLst>
          </p:cNvPr>
          <p:cNvSpPr txBox="1"/>
          <p:nvPr/>
        </p:nvSpPr>
        <p:spPr>
          <a:xfrm>
            <a:off x="7380394"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0.78</a:t>
            </a:r>
          </a:p>
        </p:txBody>
      </p:sp>
      <p:sp>
        <p:nvSpPr>
          <p:cNvPr id="516" name="Rectangle 515">
            <a:extLst>
              <a:ext uri="{FF2B5EF4-FFF2-40B4-BE49-F238E27FC236}">
                <a16:creationId xmlns:a16="http://schemas.microsoft.com/office/drawing/2014/main" id="{6C7C71D3-5DBE-4DC9-B066-00F85A470B0E}"/>
              </a:ext>
            </a:extLst>
          </p:cNvPr>
          <p:cNvSpPr/>
          <p:nvPr/>
        </p:nvSpPr>
        <p:spPr>
          <a:xfrm>
            <a:off x="7648702" y="374503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8" name="Rectangle 517">
            <a:extLst>
              <a:ext uri="{FF2B5EF4-FFF2-40B4-BE49-F238E27FC236}">
                <a16:creationId xmlns:a16="http://schemas.microsoft.com/office/drawing/2014/main" id="{3F68C2C7-5B53-40A8-8EE9-72AD67AAACC3}"/>
              </a:ext>
            </a:extLst>
          </p:cNvPr>
          <p:cNvSpPr/>
          <p:nvPr/>
        </p:nvSpPr>
        <p:spPr>
          <a:xfrm>
            <a:off x="7914320" y="3745032"/>
            <a:ext cx="270000" cy="27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19" name="TextBox 518">
            <a:extLst>
              <a:ext uri="{FF2B5EF4-FFF2-40B4-BE49-F238E27FC236}">
                <a16:creationId xmlns:a16="http://schemas.microsoft.com/office/drawing/2014/main" id="{1DC43126-8A6B-4B76-BAD6-64083CF2846E}"/>
              </a:ext>
            </a:extLst>
          </p:cNvPr>
          <p:cNvSpPr txBox="1"/>
          <p:nvPr/>
        </p:nvSpPr>
        <p:spPr>
          <a:xfrm>
            <a:off x="7911980"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0.08</a:t>
            </a:r>
          </a:p>
        </p:txBody>
      </p:sp>
      <p:sp>
        <p:nvSpPr>
          <p:cNvPr id="520" name="Rectangle 519">
            <a:extLst>
              <a:ext uri="{FF2B5EF4-FFF2-40B4-BE49-F238E27FC236}">
                <a16:creationId xmlns:a16="http://schemas.microsoft.com/office/drawing/2014/main" id="{70A687B7-327E-4B51-B5DF-9B570E8D8D12}"/>
              </a:ext>
            </a:extLst>
          </p:cNvPr>
          <p:cNvSpPr/>
          <p:nvPr/>
        </p:nvSpPr>
        <p:spPr>
          <a:xfrm>
            <a:off x="6372747" y="3745032"/>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21" name="TextBox 520">
            <a:extLst>
              <a:ext uri="{FF2B5EF4-FFF2-40B4-BE49-F238E27FC236}">
                <a16:creationId xmlns:a16="http://schemas.microsoft.com/office/drawing/2014/main" id="{A1D68F92-6BFF-46E9-BA82-1821C8D4088A}"/>
              </a:ext>
            </a:extLst>
          </p:cNvPr>
          <p:cNvSpPr txBox="1"/>
          <p:nvPr/>
        </p:nvSpPr>
        <p:spPr>
          <a:xfrm>
            <a:off x="6370407" y="378212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0.54</a:t>
            </a:r>
          </a:p>
        </p:txBody>
      </p:sp>
      <p:sp>
        <p:nvSpPr>
          <p:cNvPr id="522" name="Rectangle 521">
            <a:extLst>
              <a:ext uri="{FF2B5EF4-FFF2-40B4-BE49-F238E27FC236}">
                <a16:creationId xmlns:a16="http://schemas.microsoft.com/office/drawing/2014/main" id="{84A84B3E-6EC6-41D6-8D5B-9F519F9FF12F}"/>
              </a:ext>
            </a:extLst>
          </p:cNvPr>
          <p:cNvSpPr/>
          <p:nvPr/>
        </p:nvSpPr>
        <p:spPr>
          <a:xfrm>
            <a:off x="6121612"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23" name="TextBox 522">
            <a:extLst>
              <a:ext uri="{FF2B5EF4-FFF2-40B4-BE49-F238E27FC236}">
                <a16:creationId xmlns:a16="http://schemas.microsoft.com/office/drawing/2014/main" id="{327E5490-DCE4-4B41-A257-6A91B996F802}"/>
              </a:ext>
            </a:extLst>
          </p:cNvPr>
          <p:cNvSpPr txBox="1"/>
          <p:nvPr/>
        </p:nvSpPr>
        <p:spPr>
          <a:xfrm>
            <a:off x="6102440"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-0.30</a:t>
            </a:r>
          </a:p>
        </p:txBody>
      </p:sp>
      <p:sp>
        <p:nvSpPr>
          <p:cNvPr id="524" name="Rectangle 523">
            <a:extLst>
              <a:ext uri="{FF2B5EF4-FFF2-40B4-BE49-F238E27FC236}">
                <a16:creationId xmlns:a16="http://schemas.microsoft.com/office/drawing/2014/main" id="{0AAA4B4B-1021-45D4-8B94-0E13F9FD0AA0}"/>
              </a:ext>
            </a:extLst>
          </p:cNvPr>
          <p:cNvSpPr/>
          <p:nvPr/>
        </p:nvSpPr>
        <p:spPr>
          <a:xfrm>
            <a:off x="6612893" y="4014441"/>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25" name="TextBox 524">
            <a:extLst>
              <a:ext uri="{FF2B5EF4-FFF2-40B4-BE49-F238E27FC236}">
                <a16:creationId xmlns:a16="http://schemas.microsoft.com/office/drawing/2014/main" id="{422F6632-56DB-483A-B77D-D3B3E5CADCCF}"/>
              </a:ext>
            </a:extLst>
          </p:cNvPr>
          <p:cNvSpPr txBox="1"/>
          <p:nvPr/>
        </p:nvSpPr>
        <p:spPr>
          <a:xfrm>
            <a:off x="6593721"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-0.12</a:t>
            </a:r>
          </a:p>
        </p:txBody>
      </p:sp>
      <p:sp>
        <p:nvSpPr>
          <p:cNvPr id="526" name="Rectangle 525">
            <a:extLst>
              <a:ext uri="{FF2B5EF4-FFF2-40B4-BE49-F238E27FC236}">
                <a16:creationId xmlns:a16="http://schemas.microsoft.com/office/drawing/2014/main" id="{70C27082-2550-4600-90B9-E433AC615454}"/>
              </a:ext>
            </a:extLst>
          </p:cNvPr>
          <p:cNvSpPr/>
          <p:nvPr/>
        </p:nvSpPr>
        <p:spPr>
          <a:xfrm>
            <a:off x="6877404"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27" name="TextBox 526">
            <a:extLst>
              <a:ext uri="{FF2B5EF4-FFF2-40B4-BE49-F238E27FC236}">
                <a16:creationId xmlns:a16="http://schemas.microsoft.com/office/drawing/2014/main" id="{D7E54307-0CC9-4D9A-B00F-BBCC0D56B5A5}"/>
              </a:ext>
            </a:extLst>
          </p:cNvPr>
          <p:cNvSpPr txBox="1"/>
          <p:nvPr/>
        </p:nvSpPr>
        <p:spPr>
          <a:xfrm>
            <a:off x="6858232"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-0.26</a:t>
            </a:r>
          </a:p>
        </p:txBody>
      </p:sp>
      <p:sp>
        <p:nvSpPr>
          <p:cNvPr id="528" name="Rectangle 527">
            <a:extLst>
              <a:ext uri="{FF2B5EF4-FFF2-40B4-BE49-F238E27FC236}">
                <a16:creationId xmlns:a16="http://schemas.microsoft.com/office/drawing/2014/main" id="{14DB3DAA-43E4-4FF9-9983-5BD2C1D38F11}"/>
              </a:ext>
            </a:extLst>
          </p:cNvPr>
          <p:cNvSpPr/>
          <p:nvPr/>
        </p:nvSpPr>
        <p:spPr>
          <a:xfrm>
            <a:off x="7140218" y="4014441"/>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29" name="TextBox 528">
            <a:extLst>
              <a:ext uri="{FF2B5EF4-FFF2-40B4-BE49-F238E27FC236}">
                <a16:creationId xmlns:a16="http://schemas.microsoft.com/office/drawing/2014/main" id="{54804BCA-91C7-4B56-AC9A-FEE7A68C0320}"/>
              </a:ext>
            </a:extLst>
          </p:cNvPr>
          <p:cNvSpPr txBox="1"/>
          <p:nvPr/>
        </p:nvSpPr>
        <p:spPr>
          <a:xfrm>
            <a:off x="7137878"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0.26</a:t>
            </a:r>
          </a:p>
        </p:txBody>
      </p:sp>
      <p:sp>
        <p:nvSpPr>
          <p:cNvPr id="530" name="Rectangle 529">
            <a:extLst>
              <a:ext uri="{FF2B5EF4-FFF2-40B4-BE49-F238E27FC236}">
                <a16:creationId xmlns:a16="http://schemas.microsoft.com/office/drawing/2014/main" id="{7580283C-50AD-4A04-B2EC-865D4E5F2677}"/>
              </a:ext>
            </a:extLst>
          </p:cNvPr>
          <p:cNvSpPr/>
          <p:nvPr/>
        </p:nvSpPr>
        <p:spPr>
          <a:xfrm>
            <a:off x="7382734" y="4014441"/>
            <a:ext cx="270000" cy="27000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31" name="TextBox 530">
            <a:extLst>
              <a:ext uri="{FF2B5EF4-FFF2-40B4-BE49-F238E27FC236}">
                <a16:creationId xmlns:a16="http://schemas.microsoft.com/office/drawing/2014/main" id="{50DF24CA-59D7-424B-97F3-52A4ED5EC1AC}"/>
              </a:ext>
            </a:extLst>
          </p:cNvPr>
          <p:cNvSpPr txBox="1"/>
          <p:nvPr/>
        </p:nvSpPr>
        <p:spPr>
          <a:xfrm>
            <a:off x="7380394"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0.97</a:t>
            </a:r>
          </a:p>
        </p:txBody>
      </p:sp>
      <p:sp>
        <p:nvSpPr>
          <p:cNvPr id="532" name="Rectangle 531">
            <a:extLst>
              <a:ext uri="{FF2B5EF4-FFF2-40B4-BE49-F238E27FC236}">
                <a16:creationId xmlns:a16="http://schemas.microsoft.com/office/drawing/2014/main" id="{AA6DD9CE-3847-4B93-A0A0-CF7F9452E138}"/>
              </a:ext>
            </a:extLst>
          </p:cNvPr>
          <p:cNvSpPr/>
          <p:nvPr/>
        </p:nvSpPr>
        <p:spPr>
          <a:xfrm>
            <a:off x="7648702" y="4014441"/>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33" name="TextBox 532">
            <a:extLst>
              <a:ext uri="{FF2B5EF4-FFF2-40B4-BE49-F238E27FC236}">
                <a16:creationId xmlns:a16="http://schemas.microsoft.com/office/drawing/2014/main" id="{25CC0327-A5FC-4F7F-89B5-24E428379EF7}"/>
              </a:ext>
            </a:extLst>
          </p:cNvPr>
          <p:cNvSpPr txBox="1"/>
          <p:nvPr/>
        </p:nvSpPr>
        <p:spPr>
          <a:xfrm>
            <a:off x="7629530"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-0.50</a:t>
            </a:r>
          </a:p>
        </p:txBody>
      </p:sp>
      <p:sp>
        <p:nvSpPr>
          <p:cNvPr id="534" name="Rectangle 533">
            <a:extLst>
              <a:ext uri="{FF2B5EF4-FFF2-40B4-BE49-F238E27FC236}">
                <a16:creationId xmlns:a16="http://schemas.microsoft.com/office/drawing/2014/main" id="{4F031B00-E569-4167-9247-7AA8C8761ABC}"/>
              </a:ext>
            </a:extLst>
          </p:cNvPr>
          <p:cNvSpPr/>
          <p:nvPr/>
        </p:nvSpPr>
        <p:spPr>
          <a:xfrm>
            <a:off x="7914320" y="4014441"/>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35" name="TextBox 534">
            <a:extLst>
              <a:ext uri="{FF2B5EF4-FFF2-40B4-BE49-F238E27FC236}">
                <a16:creationId xmlns:a16="http://schemas.microsoft.com/office/drawing/2014/main" id="{560E7128-4C8B-4121-BA16-C478ACED335F}"/>
              </a:ext>
            </a:extLst>
          </p:cNvPr>
          <p:cNvSpPr txBox="1"/>
          <p:nvPr/>
        </p:nvSpPr>
        <p:spPr>
          <a:xfrm>
            <a:off x="7911980" y="4051534"/>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0.27</a:t>
            </a:r>
          </a:p>
        </p:txBody>
      </p:sp>
      <p:sp>
        <p:nvSpPr>
          <p:cNvPr id="536" name="Rectangle 535">
            <a:extLst>
              <a:ext uri="{FF2B5EF4-FFF2-40B4-BE49-F238E27FC236}">
                <a16:creationId xmlns:a16="http://schemas.microsoft.com/office/drawing/2014/main" id="{5304C615-C931-4E93-979D-E6E443F3EF34}"/>
              </a:ext>
            </a:extLst>
          </p:cNvPr>
          <p:cNvSpPr/>
          <p:nvPr/>
        </p:nvSpPr>
        <p:spPr>
          <a:xfrm>
            <a:off x="6372747" y="4014441"/>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37" name="TextBox 536">
            <a:extLst>
              <a:ext uri="{FF2B5EF4-FFF2-40B4-BE49-F238E27FC236}">
                <a16:creationId xmlns:a16="http://schemas.microsoft.com/office/drawing/2014/main" id="{9C23B11C-1982-4E4E-9BFE-B3A399DBE5DA}"/>
              </a:ext>
            </a:extLst>
          </p:cNvPr>
          <p:cNvSpPr txBox="1"/>
          <p:nvPr/>
        </p:nvSpPr>
        <p:spPr>
          <a:xfrm>
            <a:off x="6353575" y="4051534"/>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-0.31</a:t>
            </a:r>
          </a:p>
        </p:txBody>
      </p:sp>
      <p:sp>
        <p:nvSpPr>
          <p:cNvPr id="538" name="Rectangle 537">
            <a:extLst>
              <a:ext uri="{FF2B5EF4-FFF2-40B4-BE49-F238E27FC236}">
                <a16:creationId xmlns:a16="http://schemas.microsoft.com/office/drawing/2014/main" id="{01F703E9-F587-4838-B8E6-1D5C9CD93E5C}"/>
              </a:ext>
            </a:extLst>
          </p:cNvPr>
          <p:cNvSpPr/>
          <p:nvPr/>
        </p:nvSpPr>
        <p:spPr>
          <a:xfrm>
            <a:off x="6121612" y="4280728"/>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39" name="TextBox 538">
            <a:extLst>
              <a:ext uri="{FF2B5EF4-FFF2-40B4-BE49-F238E27FC236}">
                <a16:creationId xmlns:a16="http://schemas.microsoft.com/office/drawing/2014/main" id="{85E4EB8B-B2C4-4811-9C5F-41A7F244D4EB}"/>
              </a:ext>
            </a:extLst>
          </p:cNvPr>
          <p:cNvSpPr txBox="1"/>
          <p:nvPr/>
        </p:nvSpPr>
        <p:spPr>
          <a:xfrm>
            <a:off x="6119272"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0.78</a:t>
            </a:r>
          </a:p>
        </p:txBody>
      </p:sp>
      <p:sp>
        <p:nvSpPr>
          <p:cNvPr id="540" name="Rectangle 539">
            <a:extLst>
              <a:ext uri="{FF2B5EF4-FFF2-40B4-BE49-F238E27FC236}">
                <a16:creationId xmlns:a16="http://schemas.microsoft.com/office/drawing/2014/main" id="{CD939521-67B3-4180-B72A-DDFB0E6311E4}"/>
              </a:ext>
            </a:extLst>
          </p:cNvPr>
          <p:cNvSpPr/>
          <p:nvPr/>
        </p:nvSpPr>
        <p:spPr>
          <a:xfrm>
            <a:off x="6612893" y="4280728"/>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41" name="TextBox 540">
            <a:extLst>
              <a:ext uri="{FF2B5EF4-FFF2-40B4-BE49-F238E27FC236}">
                <a16:creationId xmlns:a16="http://schemas.microsoft.com/office/drawing/2014/main" id="{BA487A89-FFB9-4191-8903-AEE5BCF0DE1B}"/>
              </a:ext>
            </a:extLst>
          </p:cNvPr>
          <p:cNvSpPr txBox="1"/>
          <p:nvPr/>
        </p:nvSpPr>
        <p:spPr>
          <a:xfrm>
            <a:off x="6610553"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0.46</a:t>
            </a:r>
          </a:p>
        </p:txBody>
      </p:sp>
      <p:sp>
        <p:nvSpPr>
          <p:cNvPr id="542" name="Rectangle 541">
            <a:extLst>
              <a:ext uri="{FF2B5EF4-FFF2-40B4-BE49-F238E27FC236}">
                <a16:creationId xmlns:a16="http://schemas.microsoft.com/office/drawing/2014/main" id="{9E3D2A0C-D26B-4534-A527-C1D84AE2B095}"/>
              </a:ext>
            </a:extLst>
          </p:cNvPr>
          <p:cNvSpPr/>
          <p:nvPr/>
        </p:nvSpPr>
        <p:spPr>
          <a:xfrm>
            <a:off x="6877404" y="4280728"/>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43" name="TextBox 542">
            <a:extLst>
              <a:ext uri="{FF2B5EF4-FFF2-40B4-BE49-F238E27FC236}">
                <a16:creationId xmlns:a16="http://schemas.microsoft.com/office/drawing/2014/main" id="{3E89447B-B876-4F98-BE0D-B25D63197B68}"/>
              </a:ext>
            </a:extLst>
          </p:cNvPr>
          <p:cNvSpPr txBox="1"/>
          <p:nvPr/>
        </p:nvSpPr>
        <p:spPr>
          <a:xfrm>
            <a:off x="6858232"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-0.60</a:t>
            </a:r>
          </a:p>
        </p:txBody>
      </p:sp>
      <p:sp>
        <p:nvSpPr>
          <p:cNvPr id="544" name="Rectangle 543">
            <a:extLst>
              <a:ext uri="{FF2B5EF4-FFF2-40B4-BE49-F238E27FC236}">
                <a16:creationId xmlns:a16="http://schemas.microsoft.com/office/drawing/2014/main" id="{F24BB619-962A-4FDF-B36E-E8D1F3199760}"/>
              </a:ext>
            </a:extLst>
          </p:cNvPr>
          <p:cNvSpPr/>
          <p:nvPr/>
        </p:nvSpPr>
        <p:spPr>
          <a:xfrm>
            <a:off x="7140218" y="4280728"/>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45" name="TextBox 544">
            <a:extLst>
              <a:ext uri="{FF2B5EF4-FFF2-40B4-BE49-F238E27FC236}">
                <a16:creationId xmlns:a16="http://schemas.microsoft.com/office/drawing/2014/main" id="{FE109361-A6E0-487F-B8C5-BC9E079C3D70}"/>
              </a:ext>
            </a:extLst>
          </p:cNvPr>
          <p:cNvSpPr txBox="1"/>
          <p:nvPr/>
        </p:nvSpPr>
        <p:spPr>
          <a:xfrm>
            <a:off x="7121046"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-0.42</a:t>
            </a:r>
          </a:p>
        </p:txBody>
      </p:sp>
      <p:sp>
        <p:nvSpPr>
          <p:cNvPr id="546" name="Rectangle 545">
            <a:extLst>
              <a:ext uri="{FF2B5EF4-FFF2-40B4-BE49-F238E27FC236}">
                <a16:creationId xmlns:a16="http://schemas.microsoft.com/office/drawing/2014/main" id="{5DBC4A88-84BA-4927-9AD8-AAF4A93D8E31}"/>
              </a:ext>
            </a:extLst>
          </p:cNvPr>
          <p:cNvSpPr/>
          <p:nvPr/>
        </p:nvSpPr>
        <p:spPr>
          <a:xfrm>
            <a:off x="7382734" y="42807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47" name="TextBox 546">
            <a:extLst>
              <a:ext uri="{FF2B5EF4-FFF2-40B4-BE49-F238E27FC236}">
                <a16:creationId xmlns:a16="http://schemas.microsoft.com/office/drawing/2014/main" id="{0C2DD787-D69F-4FAC-A5B0-2995DAF55E71}"/>
              </a:ext>
            </a:extLst>
          </p:cNvPr>
          <p:cNvSpPr txBox="1"/>
          <p:nvPr/>
        </p:nvSpPr>
        <p:spPr>
          <a:xfrm>
            <a:off x="7380394"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0.19</a:t>
            </a:r>
          </a:p>
        </p:txBody>
      </p:sp>
      <p:sp>
        <p:nvSpPr>
          <p:cNvPr id="548" name="Rectangle 547">
            <a:extLst>
              <a:ext uri="{FF2B5EF4-FFF2-40B4-BE49-F238E27FC236}">
                <a16:creationId xmlns:a16="http://schemas.microsoft.com/office/drawing/2014/main" id="{7FCF7BB1-18EE-4631-A2AC-91D21F17A812}"/>
              </a:ext>
            </a:extLst>
          </p:cNvPr>
          <p:cNvSpPr/>
          <p:nvPr/>
        </p:nvSpPr>
        <p:spPr>
          <a:xfrm>
            <a:off x="7648702" y="4280728"/>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49" name="TextBox 548">
            <a:extLst>
              <a:ext uri="{FF2B5EF4-FFF2-40B4-BE49-F238E27FC236}">
                <a16:creationId xmlns:a16="http://schemas.microsoft.com/office/drawing/2014/main" id="{C782CCC5-BFDB-4E0E-8AA4-D2C5CA840370}"/>
              </a:ext>
            </a:extLst>
          </p:cNvPr>
          <p:cNvSpPr txBox="1"/>
          <p:nvPr/>
        </p:nvSpPr>
        <p:spPr>
          <a:xfrm>
            <a:off x="7629530"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-0.45</a:t>
            </a:r>
          </a:p>
        </p:txBody>
      </p:sp>
      <p:sp>
        <p:nvSpPr>
          <p:cNvPr id="550" name="Rectangle 549">
            <a:extLst>
              <a:ext uri="{FF2B5EF4-FFF2-40B4-BE49-F238E27FC236}">
                <a16:creationId xmlns:a16="http://schemas.microsoft.com/office/drawing/2014/main" id="{EA6806C6-7F31-4AD3-BF3E-44FF65F9250F}"/>
              </a:ext>
            </a:extLst>
          </p:cNvPr>
          <p:cNvSpPr/>
          <p:nvPr/>
        </p:nvSpPr>
        <p:spPr>
          <a:xfrm>
            <a:off x="7914320" y="4280728"/>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51" name="TextBox 550">
            <a:extLst>
              <a:ext uri="{FF2B5EF4-FFF2-40B4-BE49-F238E27FC236}">
                <a16:creationId xmlns:a16="http://schemas.microsoft.com/office/drawing/2014/main" id="{34D58C0D-092B-45B7-8F69-68169A49E41C}"/>
              </a:ext>
            </a:extLst>
          </p:cNvPr>
          <p:cNvSpPr txBox="1"/>
          <p:nvPr/>
        </p:nvSpPr>
        <p:spPr>
          <a:xfrm>
            <a:off x="7911979" y="4317821"/>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0.14</a:t>
            </a:r>
          </a:p>
        </p:txBody>
      </p:sp>
      <p:sp>
        <p:nvSpPr>
          <p:cNvPr id="552" name="Rectangle 551">
            <a:extLst>
              <a:ext uri="{FF2B5EF4-FFF2-40B4-BE49-F238E27FC236}">
                <a16:creationId xmlns:a16="http://schemas.microsoft.com/office/drawing/2014/main" id="{01031BD7-EC20-4850-A341-435490AEE9E1}"/>
              </a:ext>
            </a:extLst>
          </p:cNvPr>
          <p:cNvSpPr/>
          <p:nvPr/>
        </p:nvSpPr>
        <p:spPr>
          <a:xfrm>
            <a:off x="6372747" y="4280728"/>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53" name="TextBox 552">
            <a:extLst>
              <a:ext uri="{FF2B5EF4-FFF2-40B4-BE49-F238E27FC236}">
                <a16:creationId xmlns:a16="http://schemas.microsoft.com/office/drawing/2014/main" id="{5B22656C-0DA0-4C26-BFD6-A92400B62012}"/>
              </a:ext>
            </a:extLst>
          </p:cNvPr>
          <p:cNvSpPr txBox="1"/>
          <p:nvPr/>
        </p:nvSpPr>
        <p:spPr>
          <a:xfrm>
            <a:off x="6353575" y="4317821"/>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-0.10</a:t>
            </a:r>
          </a:p>
        </p:txBody>
      </p:sp>
      <p:sp>
        <p:nvSpPr>
          <p:cNvPr id="554" name="Rectangle 553">
            <a:extLst>
              <a:ext uri="{FF2B5EF4-FFF2-40B4-BE49-F238E27FC236}">
                <a16:creationId xmlns:a16="http://schemas.microsoft.com/office/drawing/2014/main" id="{C2C65EF0-0F05-481E-A9EE-CF531258EC05}"/>
              </a:ext>
            </a:extLst>
          </p:cNvPr>
          <p:cNvSpPr/>
          <p:nvPr/>
        </p:nvSpPr>
        <p:spPr>
          <a:xfrm>
            <a:off x="6117802" y="454776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55" name="TextBox 554">
            <a:extLst>
              <a:ext uri="{FF2B5EF4-FFF2-40B4-BE49-F238E27FC236}">
                <a16:creationId xmlns:a16="http://schemas.microsoft.com/office/drawing/2014/main" id="{B35CA142-271C-438F-982B-D9919A492E74}"/>
              </a:ext>
            </a:extLst>
          </p:cNvPr>
          <p:cNvSpPr txBox="1"/>
          <p:nvPr/>
        </p:nvSpPr>
        <p:spPr>
          <a:xfrm>
            <a:off x="6119272"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0.33</a:t>
            </a:r>
          </a:p>
        </p:txBody>
      </p:sp>
      <p:sp>
        <p:nvSpPr>
          <p:cNvPr id="556" name="Rectangle 555">
            <a:extLst>
              <a:ext uri="{FF2B5EF4-FFF2-40B4-BE49-F238E27FC236}">
                <a16:creationId xmlns:a16="http://schemas.microsoft.com/office/drawing/2014/main" id="{4883F8E3-EE1D-4A22-8A38-B733C96F0884}"/>
              </a:ext>
            </a:extLst>
          </p:cNvPr>
          <p:cNvSpPr/>
          <p:nvPr/>
        </p:nvSpPr>
        <p:spPr>
          <a:xfrm>
            <a:off x="6612893" y="4547760"/>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57" name="TextBox 556">
            <a:extLst>
              <a:ext uri="{FF2B5EF4-FFF2-40B4-BE49-F238E27FC236}">
                <a16:creationId xmlns:a16="http://schemas.microsoft.com/office/drawing/2014/main" id="{035A1629-5ACF-4C0A-BAA7-7BE15F730486}"/>
              </a:ext>
            </a:extLst>
          </p:cNvPr>
          <p:cNvSpPr txBox="1"/>
          <p:nvPr/>
        </p:nvSpPr>
        <p:spPr>
          <a:xfrm>
            <a:off x="6610553"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0.66</a:t>
            </a:r>
          </a:p>
        </p:txBody>
      </p:sp>
      <p:sp>
        <p:nvSpPr>
          <p:cNvPr id="558" name="Rectangle 557">
            <a:extLst>
              <a:ext uri="{FF2B5EF4-FFF2-40B4-BE49-F238E27FC236}">
                <a16:creationId xmlns:a16="http://schemas.microsoft.com/office/drawing/2014/main" id="{1BF516B1-477C-4276-9CCD-A97721D05460}"/>
              </a:ext>
            </a:extLst>
          </p:cNvPr>
          <p:cNvSpPr/>
          <p:nvPr/>
        </p:nvSpPr>
        <p:spPr>
          <a:xfrm>
            <a:off x="6877404" y="454776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59" name="TextBox 558">
            <a:extLst>
              <a:ext uri="{FF2B5EF4-FFF2-40B4-BE49-F238E27FC236}">
                <a16:creationId xmlns:a16="http://schemas.microsoft.com/office/drawing/2014/main" id="{B58DF1D7-40DC-4D45-BAE4-C2CDD3623EA1}"/>
              </a:ext>
            </a:extLst>
          </p:cNvPr>
          <p:cNvSpPr txBox="1"/>
          <p:nvPr/>
        </p:nvSpPr>
        <p:spPr>
          <a:xfrm>
            <a:off x="6858232"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-0.46</a:t>
            </a:r>
          </a:p>
        </p:txBody>
      </p:sp>
      <p:sp>
        <p:nvSpPr>
          <p:cNvPr id="560" name="Rectangle 559">
            <a:extLst>
              <a:ext uri="{FF2B5EF4-FFF2-40B4-BE49-F238E27FC236}">
                <a16:creationId xmlns:a16="http://schemas.microsoft.com/office/drawing/2014/main" id="{7C41CBE6-0087-433D-B127-880BB49788E8}"/>
              </a:ext>
            </a:extLst>
          </p:cNvPr>
          <p:cNvSpPr/>
          <p:nvPr/>
        </p:nvSpPr>
        <p:spPr>
          <a:xfrm>
            <a:off x="7140218" y="4547760"/>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61" name="TextBox 560">
            <a:extLst>
              <a:ext uri="{FF2B5EF4-FFF2-40B4-BE49-F238E27FC236}">
                <a16:creationId xmlns:a16="http://schemas.microsoft.com/office/drawing/2014/main" id="{8755E032-8876-48F4-A5D6-772520B6D8EA}"/>
              </a:ext>
            </a:extLst>
          </p:cNvPr>
          <p:cNvSpPr txBox="1"/>
          <p:nvPr/>
        </p:nvSpPr>
        <p:spPr>
          <a:xfrm>
            <a:off x="7121046"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-0.48</a:t>
            </a:r>
          </a:p>
        </p:txBody>
      </p:sp>
      <p:sp>
        <p:nvSpPr>
          <p:cNvPr id="562" name="Rectangle 561">
            <a:extLst>
              <a:ext uri="{FF2B5EF4-FFF2-40B4-BE49-F238E27FC236}">
                <a16:creationId xmlns:a16="http://schemas.microsoft.com/office/drawing/2014/main" id="{29122205-54B7-4A2A-9F2F-B1CAB19CA809}"/>
              </a:ext>
            </a:extLst>
          </p:cNvPr>
          <p:cNvSpPr/>
          <p:nvPr/>
        </p:nvSpPr>
        <p:spPr>
          <a:xfrm>
            <a:off x="7382734" y="4547760"/>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63" name="TextBox 562">
            <a:extLst>
              <a:ext uri="{FF2B5EF4-FFF2-40B4-BE49-F238E27FC236}">
                <a16:creationId xmlns:a16="http://schemas.microsoft.com/office/drawing/2014/main" id="{DA7B2B62-EB06-47E2-AA5D-0C0666EFB2D9}"/>
              </a:ext>
            </a:extLst>
          </p:cNvPr>
          <p:cNvSpPr txBox="1"/>
          <p:nvPr/>
        </p:nvSpPr>
        <p:spPr>
          <a:xfrm>
            <a:off x="7380394"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0.14</a:t>
            </a:r>
          </a:p>
        </p:txBody>
      </p:sp>
      <p:sp>
        <p:nvSpPr>
          <p:cNvPr id="564" name="Rectangle 563">
            <a:extLst>
              <a:ext uri="{FF2B5EF4-FFF2-40B4-BE49-F238E27FC236}">
                <a16:creationId xmlns:a16="http://schemas.microsoft.com/office/drawing/2014/main" id="{E1407187-1501-4564-9773-021C7783F64B}"/>
              </a:ext>
            </a:extLst>
          </p:cNvPr>
          <p:cNvSpPr/>
          <p:nvPr/>
        </p:nvSpPr>
        <p:spPr>
          <a:xfrm>
            <a:off x="7648702" y="454776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65" name="TextBox 564">
            <a:extLst>
              <a:ext uri="{FF2B5EF4-FFF2-40B4-BE49-F238E27FC236}">
                <a16:creationId xmlns:a16="http://schemas.microsoft.com/office/drawing/2014/main" id="{DB481A89-D4C1-417C-80AD-93BE81CFC1E6}"/>
              </a:ext>
            </a:extLst>
          </p:cNvPr>
          <p:cNvSpPr txBox="1"/>
          <p:nvPr/>
        </p:nvSpPr>
        <p:spPr>
          <a:xfrm>
            <a:off x="7646362" y="458485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0.02</a:t>
            </a:r>
          </a:p>
        </p:txBody>
      </p:sp>
      <p:sp>
        <p:nvSpPr>
          <p:cNvPr id="566" name="Rectangle 565">
            <a:extLst>
              <a:ext uri="{FF2B5EF4-FFF2-40B4-BE49-F238E27FC236}">
                <a16:creationId xmlns:a16="http://schemas.microsoft.com/office/drawing/2014/main" id="{DBBF9459-5639-4F11-81AF-906B10BC07B3}"/>
              </a:ext>
            </a:extLst>
          </p:cNvPr>
          <p:cNvSpPr/>
          <p:nvPr/>
        </p:nvSpPr>
        <p:spPr>
          <a:xfrm>
            <a:off x="7914320" y="454776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67" name="TextBox 566">
            <a:extLst>
              <a:ext uri="{FF2B5EF4-FFF2-40B4-BE49-F238E27FC236}">
                <a16:creationId xmlns:a16="http://schemas.microsoft.com/office/drawing/2014/main" id="{D9B6445D-789E-4901-A24D-2A6BC40EF93B}"/>
              </a:ext>
            </a:extLst>
          </p:cNvPr>
          <p:cNvSpPr txBox="1"/>
          <p:nvPr/>
        </p:nvSpPr>
        <p:spPr>
          <a:xfrm>
            <a:off x="7895148"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-0.02</a:t>
            </a:r>
          </a:p>
        </p:txBody>
      </p:sp>
      <p:sp>
        <p:nvSpPr>
          <p:cNvPr id="568" name="Rectangle 567">
            <a:extLst>
              <a:ext uri="{FF2B5EF4-FFF2-40B4-BE49-F238E27FC236}">
                <a16:creationId xmlns:a16="http://schemas.microsoft.com/office/drawing/2014/main" id="{449F3784-360E-41CE-82EA-38C40B1A2315}"/>
              </a:ext>
            </a:extLst>
          </p:cNvPr>
          <p:cNvSpPr/>
          <p:nvPr/>
        </p:nvSpPr>
        <p:spPr>
          <a:xfrm>
            <a:off x="6372747" y="4547760"/>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69" name="TextBox 568">
            <a:extLst>
              <a:ext uri="{FF2B5EF4-FFF2-40B4-BE49-F238E27FC236}">
                <a16:creationId xmlns:a16="http://schemas.microsoft.com/office/drawing/2014/main" id="{399482DC-BBAB-4B88-B562-E04A0CBF4C10}"/>
              </a:ext>
            </a:extLst>
          </p:cNvPr>
          <p:cNvSpPr txBox="1"/>
          <p:nvPr/>
        </p:nvSpPr>
        <p:spPr>
          <a:xfrm>
            <a:off x="6353575" y="458485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-0.20</a:t>
            </a:r>
          </a:p>
        </p:txBody>
      </p:sp>
      <p:sp>
        <p:nvSpPr>
          <p:cNvPr id="570" name="Rectangle 569">
            <a:extLst>
              <a:ext uri="{FF2B5EF4-FFF2-40B4-BE49-F238E27FC236}">
                <a16:creationId xmlns:a16="http://schemas.microsoft.com/office/drawing/2014/main" id="{CE38DA61-1349-4A3F-A997-A6CE14116CBD}"/>
              </a:ext>
            </a:extLst>
          </p:cNvPr>
          <p:cNvSpPr/>
          <p:nvPr/>
        </p:nvSpPr>
        <p:spPr>
          <a:xfrm>
            <a:off x="6121612"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71" name="TextBox 570">
            <a:extLst>
              <a:ext uri="{FF2B5EF4-FFF2-40B4-BE49-F238E27FC236}">
                <a16:creationId xmlns:a16="http://schemas.microsoft.com/office/drawing/2014/main" id="{0AC32D02-B339-4B0C-BFE6-F204495FFACF}"/>
              </a:ext>
            </a:extLst>
          </p:cNvPr>
          <p:cNvSpPr txBox="1"/>
          <p:nvPr/>
        </p:nvSpPr>
        <p:spPr>
          <a:xfrm>
            <a:off x="6119272"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0.30</a:t>
            </a:r>
          </a:p>
        </p:txBody>
      </p:sp>
      <p:sp>
        <p:nvSpPr>
          <p:cNvPr id="572" name="Rectangle 571">
            <a:extLst>
              <a:ext uri="{FF2B5EF4-FFF2-40B4-BE49-F238E27FC236}">
                <a16:creationId xmlns:a16="http://schemas.microsoft.com/office/drawing/2014/main" id="{51594CF5-264E-4218-92A4-0195B6AD3FD8}"/>
              </a:ext>
            </a:extLst>
          </p:cNvPr>
          <p:cNvSpPr/>
          <p:nvPr/>
        </p:nvSpPr>
        <p:spPr>
          <a:xfrm>
            <a:off x="6612893"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73" name="TextBox 572">
            <a:extLst>
              <a:ext uri="{FF2B5EF4-FFF2-40B4-BE49-F238E27FC236}">
                <a16:creationId xmlns:a16="http://schemas.microsoft.com/office/drawing/2014/main" id="{B754852A-E0B4-453F-9E28-339505C54C91}"/>
              </a:ext>
            </a:extLst>
          </p:cNvPr>
          <p:cNvSpPr txBox="1"/>
          <p:nvPr/>
        </p:nvSpPr>
        <p:spPr>
          <a:xfrm>
            <a:off x="6382429" y="4852223"/>
            <a:ext cx="250637"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a:t>
            </a:r>
          </a:p>
        </p:txBody>
      </p:sp>
      <p:sp>
        <p:nvSpPr>
          <p:cNvPr id="574" name="Rectangle 573">
            <a:extLst>
              <a:ext uri="{FF2B5EF4-FFF2-40B4-BE49-F238E27FC236}">
                <a16:creationId xmlns:a16="http://schemas.microsoft.com/office/drawing/2014/main" id="{F79F3DE4-5C76-4001-B766-7C29AA58DC58}"/>
              </a:ext>
            </a:extLst>
          </p:cNvPr>
          <p:cNvSpPr/>
          <p:nvPr/>
        </p:nvSpPr>
        <p:spPr>
          <a:xfrm>
            <a:off x="6877404" y="4815130"/>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75" name="TextBox 574">
            <a:extLst>
              <a:ext uri="{FF2B5EF4-FFF2-40B4-BE49-F238E27FC236}">
                <a16:creationId xmlns:a16="http://schemas.microsoft.com/office/drawing/2014/main" id="{013CF073-FAF2-4530-AB30-46D74D76C330}"/>
              </a:ext>
            </a:extLst>
          </p:cNvPr>
          <p:cNvSpPr txBox="1"/>
          <p:nvPr/>
        </p:nvSpPr>
        <p:spPr>
          <a:xfrm>
            <a:off x="6858232"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-0.33</a:t>
            </a:r>
          </a:p>
        </p:txBody>
      </p:sp>
      <p:sp>
        <p:nvSpPr>
          <p:cNvPr id="576" name="Rectangle 575">
            <a:extLst>
              <a:ext uri="{FF2B5EF4-FFF2-40B4-BE49-F238E27FC236}">
                <a16:creationId xmlns:a16="http://schemas.microsoft.com/office/drawing/2014/main" id="{6DC1CE86-C33C-487C-B357-12E664F316DE}"/>
              </a:ext>
            </a:extLst>
          </p:cNvPr>
          <p:cNvSpPr/>
          <p:nvPr/>
        </p:nvSpPr>
        <p:spPr>
          <a:xfrm>
            <a:off x="7140218" y="4815130"/>
            <a:ext cx="270000" cy="270000"/>
          </a:xfrm>
          <a:prstGeom prst="rect">
            <a:avLst/>
          </a:prstGeom>
          <a:solidFill>
            <a:srgbClr val="75B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77" name="TextBox 576">
            <a:extLst>
              <a:ext uri="{FF2B5EF4-FFF2-40B4-BE49-F238E27FC236}">
                <a16:creationId xmlns:a16="http://schemas.microsoft.com/office/drawing/2014/main" id="{1E6D6EEE-9AE0-40C3-ADF2-2A9055BBF385}"/>
              </a:ext>
            </a:extLst>
          </p:cNvPr>
          <p:cNvSpPr txBox="1"/>
          <p:nvPr/>
        </p:nvSpPr>
        <p:spPr>
          <a:xfrm>
            <a:off x="7121046"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-0.60</a:t>
            </a:r>
          </a:p>
        </p:txBody>
      </p:sp>
      <p:sp>
        <p:nvSpPr>
          <p:cNvPr id="578" name="Rectangle 577">
            <a:extLst>
              <a:ext uri="{FF2B5EF4-FFF2-40B4-BE49-F238E27FC236}">
                <a16:creationId xmlns:a16="http://schemas.microsoft.com/office/drawing/2014/main" id="{6693A2BA-8267-4E05-B34A-FB17DD124C1D}"/>
              </a:ext>
            </a:extLst>
          </p:cNvPr>
          <p:cNvSpPr/>
          <p:nvPr/>
        </p:nvSpPr>
        <p:spPr>
          <a:xfrm>
            <a:off x="7382734" y="4815130"/>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79" name="TextBox 578">
            <a:extLst>
              <a:ext uri="{FF2B5EF4-FFF2-40B4-BE49-F238E27FC236}">
                <a16:creationId xmlns:a16="http://schemas.microsoft.com/office/drawing/2014/main" id="{3DAD4F39-68FD-4577-B31C-00C7A2C16BEF}"/>
              </a:ext>
            </a:extLst>
          </p:cNvPr>
          <p:cNvSpPr txBox="1"/>
          <p:nvPr/>
        </p:nvSpPr>
        <p:spPr>
          <a:xfrm>
            <a:off x="7380394"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0.32</a:t>
            </a:r>
          </a:p>
        </p:txBody>
      </p:sp>
      <p:sp>
        <p:nvSpPr>
          <p:cNvPr id="580" name="Rectangle 579">
            <a:extLst>
              <a:ext uri="{FF2B5EF4-FFF2-40B4-BE49-F238E27FC236}">
                <a16:creationId xmlns:a16="http://schemas.microsoft.com/office/drawing/2014/main" id="{15A47AE6-9831-40EC-895B-87984D893809}"/>
              </a:ext>
            </a:extLst>
          </p:cNvPr>
          <p:cNvSpPr/>
          <p:nvPr/>
        </p:nvSpPr>
        <p:spPr>
          <a:xfrm>
            <a:off x="7914320" y="4815130"/>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81" name="TextBox 580">
            <a:extLst>
              <a:ext uri="{FF2B5EF4-FFF2-40B4-BE49-F238E27FC236}">
                <a16:creationId xmlns:a16="http://schemas.microsoft.com/office/drawing/2014/main" id="{64AF06F3-B4ED-4BE1-9E56-21AD14AEF4FB}"/>
              </a:ext>
            </a:extLst>
          </p:cNvPr>
          <p:cNvSpPr txBox="1"/>
          <p:nvPr/>
        </p:nvSpPr>
        <p:spPr>
          <a:xfrm>
            <a:off x="7911980"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0.01</a:t>
            </a:r>
          </a:p>
        </p:txBody>
      </p:sp>
      <p:sp>
        <p:nvSpPr>
          <p:cNvPr id="582" name="Rectangle 581">
            <a:extLst>
              <a:ext uri="{FF2B5EF4-FFF2-40B4-BE49-F238E27FC236}">
                <a16:creationId xmlns:a16="http://schemas.microsoft.com/office/drawing/2014/main" id="{DDD54300-FD8F-4CCC-8047-C0BD0DBAFEE6}"/>
              </a:ext>
            </a:extLst>
          </p:cNvPr>
          <p:cNvSpPr/>
          <p:nvPr/>
        </p:nvSpPr>
        <p:spPr>
          <a:xfrm>
            <a:off x="6372747" y="4815130"/>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83" name="TextBox 582">
            <a:extLst>
              <a:ext uri="{FF2B5EF4-FFF2-40B4-BE49-F238E27FC236}">
                <a16:creationId xmlns:a16="http://schemas.microsoft.com/office/drawing/2014/main" id="{4F022A80-EA88-40F6-B034-6B6A2D16BF5E}"/>
              </a:ext>
            </a:extLst>
          </p:cNvPr>
          <p:cNvSpPr txBox="1"/>
          <p:nvPr/>
        </p:nvSpPr>
        <p:spPr>
          <a:xfrm>
            <a:off x="6353575" y="4852223"/>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-0.10</a:t>
            </a:r>
          </a:p>
        </p:txBody>
      </p:sp>
      <p:sp>
        <p:nvSpPr>
          <p:cNvPr id="587" name="Rectangle 586">
            <a:extLst>
              <a:ext uri="{FF2B5EF4-FFF2-40B4-BE49-F238E27FC236}">
                <a16:creationId xmlns:a16="http://schemas.microsoft.com/office/drawing/2014/main" id="{F1C1778B-D715-4DE2-8D03-FA6D76CE0796}"/>
              </a:ext>
            </a:extLst>
          </p:cNvPr>
          <p:cNvSpPr/>
          <p:nvPr/>
        </p:nvSpPr>
        <p:spPr>
          <a:xfrm>
            <a:off x="6121612" y="5081019"/>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88" name="TextBox 587">
            <a:extLst>
              <a:ext uri="{FF2B5EF4-FFF2-40B4-BE49-F238E27FC236}">
                <a16:creationId xmlns:a16="http://schemas.microsoft.com/office/drawing/2014/main" id="{A53D1CE9-1BD4-4C14-8909-3B09F498F76B}"/>
              </a:ext>
            </a:extLst>
          </p:cNvPr>
          <p:cNvSpPr txBox="1"/>
          <p:nvPr/>
        </p:nvSpPr>
        <p:spPr>
          <a:xfrm>
            <a:off x="6102441"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-0.48</a:t>
            </a:r>
          </a:p>
        </p:txBody>
      </p:sp>
      <p:sp>
        <p:nvSpPr>
          <p:cNvPr id="589" name="Rectangle 588">
            <a:extLst>
              <a:ext uri="{FF2B5EF4-FFF2-40B4-BE49-F238E27FC236}">
                <a16:creationId xmlns:a16="http://schemas.microsoft.com/office/drawing/2014/main" id="{383C5494-243F-4799-9D3B-0BF0153FA94C}"/>
              </a:ext>
            </a:extLst>
          </p:cNvPr>
          <p:cNvSpPr/>
          <p:nvPr/>
        </p:nvSpPr>
        <p:spPr>
          <a:xfrm>
            <a:off x="6612893" y="508101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90" name="TextBox 589">
            <a:extLst>
              <a:ext uri="{FF2B5EF4-FFF2-40B4-BE49-F238E27FC236}">
                <a16:creationId xmlns:a16="http://schemas.microsoft.com/office/drawing/2014/main" id="{5C567FA7-296F-433E-A6AA-5E00E7612AA1}"/>
              </a:ext>
            </a:extLst>
          </p:cNvPr>
          <p:cNvSpPr txBox="1"/>
          <p:nvPr/>
        </p:nvSpPr>
        <p:spPr>
          <a:xfrm>
            <a:off x="6593721"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-1.10</a:t>
            </a:r>
          </a:p>
        </p:txBody>
      </p:sp>
      <p:sp>
        <p:nvSpPr>
          <p:cNvPr id="591" name="Rectangle 590">
            <a:extLst>
              <a:ext uri="{FF2B5EF4-FFF2-40B4-BE49-F238E27FC236}">
                <a16:creationId xmlns:a16="http://schemas.microsoft.com/office/drawing/2014/main" id="{1D93408F-12AA-4F8E-BD95-A59C7D5D6C35}"/>
              </a:ext>
            </a:extLst>
          </p:cNvPr>
          <p:cNvSpPr/>
          <p:nvPr/>
        </p:nvSpPr>
        <p:spPr>
          <a:xfrm>
            <a:off x="6877404" y="508101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92" name="TextBox 591">
            <a:extLst>
              <a:ext uri="{FF2B5EF4-FFF2-40B4-BE49-F238E27FC236}">
                <a16:creationId xmlns:a16="http://schemas.microsoft.com/office/drawing/2014/main" id="{895FF87D-2193-44FB-8374-10638D1BDFA5}"/>
              </a:ext>
            </a:extLst>
          </p:cNvPr>
          <p:cNvSpPr txBox="1"/>
          <p:nvPr/>
        </p:nvSpPr>
        <p:spPr>
          <a:xfrm>
            <a:off x="6858232"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-0.14</a:t>
            </a:r>
          </a:p>
        </p:txBody>
      </p:sp>
      <p:sp>
        <p:nvSpPr>
          <p:cNvPr id="593" name="Rectangle 592">
            <a:extLst>
              <a:ext uri="{FF2B5EF4-FFF2-40B4-BE49-F238E27FC236}">
                <a16:creationId xmlns:a16="http://schemas.microsoft.com/office/drawing/2014/main" id="{D9881F1E-08EA-4D34-A1A4-DDAE507738B8}"/>
              </a:ext>
            </a:extLst>
          </p:cNvPr>
          <p:cNvSpPr/>
          <p:nvPr/>
        </p:nvSpPr>
        <p:spPr>
          <a:xfrm>
            <a:off x="7140218" y="508101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94" name="TextBox 593">
            <a:extLst>
              <a:ext uri="{FF2B5EF4-FFF2-40B4-BE49-F238E27FC236}">
                <a16:creationId xmlns:a16="http://schemas.microsoft.com/office/drawing/2014/main" id="{0DE4C6FC-1465-415B-8A34-61D47B41F3C4}"/>
              </a:ext>
            </a:extLst>
          </p:cNvPr>
          <p:cNvSpPr txBox="1"/>
          <p:nvPr/>
        </p:nvSpPr>
        <p:spPr>
          <a:xfrm>
            <a:off x="7137878"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0.68</a:t>
            </a:r>
          </a:p>
        </p:txBody>
      </p:sp>
      <p:sp>
        <p:nvSpPr>
          <p:cNvPr id="595" name="Rectangle 594">
            <a:extLst>
              <a:ext uri="{FF2B5EF4-FFF2-40B4-BE49-F238E27FC236}">
                <a16:creationId xmlns:a16="http://schemas.microsoft.com/office/drawing/2014/main" id="{744A7297-E2C1-4C31-A034-AF2AC90B2F68}"/>
              </a:ext>
            </a:extLst>
          </p:cNvPr>
          <p:cNvSpPr/>
          <p:nvPr/>
        </p:nvSpPr>
        <p:spPr>
          <a:xfrm>
            <a:off x="7382734" y="508101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96" name="TextBox 595">
            <a:extLst>
              <a:ext uri="{FF2B5EF4-FFF2-40B4-BE49-F238E27FC236}">
                <a16:creationId xmlns:a16="http://schemas.microsoft.com/office/drawing/2014/main" id="{BA1F8374-747A-4DBA-928E-9D9A21681888}"/>
              </a:ext>
            </a:extLst>
          </p:cNvPr>
          <p:cNvSpPr txBox="1"/>
          <p:nvPr/>
        </p:nvSpPr>
        <p:spPr>
          <a:xfrm>
            <a:off x="7363562" y="511811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-0.15</a:t>
            </a:r>
          </a:p>
        </p:txBody>
      </p:sp>
      <p:sp>
        <p:nvSpPr>
          <p:cNvPr id="597" name="Rectangle 596">
            <a:extLst>
              <a:ext uri="{FF2B5EF4-FFF2-40B4-BE49-F238E27FC236}">
                <a16:creationId xmlns:a16="http://schemas.microsoft.com/office/drawing/2014/main" id="{579F8E07-5351-4D01-8FF7-E959B3FFD5E2}"/>
              </a:ext>
            </a:extLst>
          </p:cNvPr>
          <p:cNvSpPr/>
          <p:nvPr/>
        </p:nvSpPr>
        <p:spPr>
          <a:xfrm>
            <a:off x="7648702" y="508101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598" name="TextBox 597">
            <a:extLst>
              <a:ext uri="{FF2B5EF4-FFF2-40B4-BE49-F238E27FC236}">
                <a16:creationId xmlns:a16="http://schemas.microsoft.com/office/drawing/2014/main" id="{8C069750-A7DE-4161-92E8-97567BFA72F7}"/>
              </a:ext>
            </a:extLst>
          </p:cNvPr>
          <p:cNvSpPr txBox="1"/>
          <p:nvPr/>
        </p:nvSpPr>
        <p:spPr>
          <a:xfrm>
            <a:off x="7646362"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0.32</a:t>
            </a:r>
          </a:p>
        </p:txBody>
      </p:sp>
      <p:sp>
        <p:nvSpPr>
          <p:cNvPr id="599" name="Rectangle 598">
            <a:extLst>
              <a:ext uri="{FF2B5EF4-FFF2-40B4-BE49-F238E27FC236}">
                <a16:creationId xmlns:a16="http://schemas.microsoft.com/office/drawing/2014/main" id="{22736754-72C3-4B03-AA24-64C46D64971C}"/>
              </a:ext>
            </a:extLst>
          </p:cNvPr>
          <p:cNvSpPr/>
          <p:nvPr/>
        </p:nvSpPr>
        <p:spPr>
          <a:xfrm>
            <a:off x="6372747" y="5081019"/>
            <a:ext cx="270000" cy="2700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00" name="TextBox 599">
            <a:extLst>
              <a:ext uri="{FF2B5EF4-FFF2-40B4-BE49-F238E27FC236}">
                <a16:creationId xmlns:a16="http://schemas.microsoft.com/office/drawing/2014/main" id="{B8AD8664-75A7-4208-8ED6-7DD3FFB21EC0}"/>
              </a:ext>
            </a:extLst>
          </p:cNvPr>
          <p:cNvSpPr txBox="1"/>
          <p:nvPr/>
        </p:nvSpPr>
        <p:spPr>
          <a:xfrm>
            <a:off x="6370407"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0.53</a:t>
            </a:r>
          </a:p>
        </p:txBody>
      </p:sp>
      <p:sp>
        <p:nvSpPr>
          <p:cNvPr id="601" name="Rectangle 600">
            <a:extLst>
              <a:ext uri="{FF2B5EF4-FFF2-40B4-BE49-F238E27FC236}">
                <a16:creationId xmlns:a16="http://schemas.microsoft.com/office/drawing/2014/main" id="{03626832-8CFB-4857-90FA-EBBE6EDB507F}"/>
              </a:ext>
            </a:extLst>
          </p:cNvPr>
          <p:cNvSpPr/>
          <p:nvPr/>
        </p:nvSpPr>
        <p:spPr>
          <a:xfrm>
            <a:off x="7914320" y="5081019"/>
            <a:ext cx="270000" cy="270000"/>
          </a:xfrm>
          <a:prstGeom prst="rect">
            <a:avLst/>
          </a:prstGeom>
          <a:solidFill>
            <a:srgbClr val="FF99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02" name="TextBox 601">
            <a:extLst>
              <a:ext uri="{FF2B5EF4-FFF2-40B4-BE49-F238E27FC236}">
                <a16:creationId xmlns:a16="http://schemas.microsoft.com/office/drawing/2014/main" id="{CF48E1DD-87F7-4D29-9767-27D13AEB7E48}"/>
              </a:ext>
            </a:extLst>
          </p:cNvPr>
          <p:cNvSpPr txBox="1"/>
          <p:nvPr/>
        </p:nvSpPr>
        <p:spPr>
          <a:xfrm>
            <a:off x="7911980" y="511811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0.34</a:t>
            </a:r>
          </a:p>
        </p:txBody>
      </p:sp>
      <p:sp>
        <p:nvSpPr>
          <p:cNvPr id="603" name="Rectangle 602">
            <a:extLst>
              <a:ext uri="{FF2B5EF4-FFF2-40B4-BE49-F238E27FC236}">
                <a16:creationId xmlns:a16="http://schemas.microsoft.com/office/drawing/2014/main" id="{762EFF26-FEA6-41D0-BE69-B410D3B22545}"/>
              </a:ext>
            </a:extLst>
          </p:cNvPr>
          <p:cNvSpPr/>
          <p:nvPr/>
        </p:nvSpPr>
        <p:spPr>
          <a:xfrm>
            <a:off x="6121612" y="5333612"/>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04" name="TextBox 603">
            <a:extLst>
              <a:ext uri="{FF2B5EF4-FFF2-40B4-BE49-F238E27FC236}">
                <a16:creationId xmlns:a16="http://schemas.microsoft.com/office/drawing/2014/main" id="{303C603D-034E-45E6-B120-F42D12C0BD76}"/>
              </a:ext>
            </a:extLst>
          </p:cNvPr>
          <p:cNvSpPr txBox="1"/>
          <p:nvPr/>
        </p:nvSpPr>
        <p:spPr>
          <a:xfrm>
            <a:off x="6102440"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-0.25</a:t>
            </a:r>
          </a:p>
        </p:txBody>
      </p:sp>
      <p:sp>
        <p:nvSpPr>
          <p:cNvPr id="605" name="Rectangle 604">
            <a:extLst>
              <a:ext uri="{FF2B5EF4-FFF2-40B4-BE49-F238E27FC236}">
                <a16:creationId xmlns:a16="http://schemas.microsoft.com/office/drawing/2014/main" id="{593AEA52-6BCE-403D-A8BB-51B62ABB893B}"/>
              </a:ext>
            </a:extLst>
          </p:cNvPr>
          <p:cNvSpPr/>
          <p:nvPr/>
        </p:nvSpPr>
        <p:spPr>
          <a:xfrm>
            <a:off x="6612893" y="5333612"/>
            <a:ext cx="270000" cy="270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06" name="TextBox 605">
            <a:extLst>
              <a:ext uri="{FF2B5EF4-FFF2-40B4-BE49-F238E27FC236}">
                <a16:creationId xmlns:a16="http://schemas.microsoft.com/office/drawing/2014/main" id="{0DDEB685-9CC8-4E35-B7BF-DA8615327464}"/>
              </a:ext>
            </a:extLst>
          </p:cNvPr>
          <p:cNvSpPr txBox="1"/>
          <p:nvPr/>
        </p:nvSpPr>
        <p:spPr>
          <a:xfrm>
            <a:off x="6593721"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-0.41</a:t>
            </a:r>
          </a:p>
        </p:txBody>
      </p:sp>
      <p:sp>
        <p:nvSpPr>
          <p:cNvPr id="607" name="Rectangle 606">
            <a:extLst>
              <a:ext uri="{FF2B5EF4-FFF2-40B4-BE49-F238E27FC236}">
                <a16:creationId xmlns:a16="http://schemas.microsoft.com/office/drawing/2014/main" id="{0285D3AF-F58E-4CEA-8DE1-2D2866AEA12D}"/>
              </a:ext>
            </a:extLst>
          </p:cNvPr>
          <p:cNvSpPr/>
          <p:nvPr/>
        </p:nvSpPr>
        <p:spPr>
          <a:xfrm>
            <a:off x="6877404" y="5333612"/>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08" name="TextBox 607">
            <a:extLst>
              <a:ext uri="{FF2B5EF4-FFF2-40B4-BE49-F238E27FC236}">
                <a16:creationId xmlns:a16="http://schemas.microsoft.com/office/drawing/2014/main" id="{B5C36B99-3A21-4EF5-978D-8190A2DD0F01}"/>
              </a:ext>
            </a:extLst>
          </p:cNvPr>
          <p:cNvSpPr txBox="1"/>
          <p:nvPr/>
        </p:nvSpPr>
        <p:spPr>
          <a:xfrm>
            <a:off x="6858232" y="53707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-0.80</a:t>
            </a:r>
          </a:p>
        </p:txBody>
      </p:sp>
      <p:sp>
        <p:nvSpPr>
          <p:cNvPr id="609" name="Rectangle 608">
            <a:extLst>
              <a:ext uri="{FF2B5EF4-FFF2-40B4-BE49-F238E27FC236}">
                <a16:creationId xmlns:a16="http://schemas.microsoft.com/office/drawing/2014/main" id="{59460D84-A020-470F-86E1-B4C151A7B41E}"/>
              </a:ext>
            </a:extLst>
          </p:cNvPr>
          <p:cNvSpPr/>
          <p:nvPr/>
        </p:nvSpPr>
        <p:spPr>
          <a:xfrm>
            <a:off x="7140218" y="533361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10" name="TextBox 609">
            <a:extLst>
              <a:ext uri="{FF2B5EF4-FFF2-40B4-BE49-F238E27FC236}">
                <a16:creationId xmlns:a16="http://schemas.microsoft.com/office/drawing/2014/main" id="{D3937D4F-AE29-4AC8-AA54-19FB9BE2653D}"/>
              </a:ext>
            </a:extLst>
          </p:cNvPr>
          <p:cNvSpPr txBox="1"/>
          <p:nvPr/>
        </p:nvSpPr>
        <p:spPr>
          <a:xfrm>
            <a:off x="7137878" y="536880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0.71</a:t>
            </a:r>
          </a:p>
        </p:txBody>
      </p:sp>
      <p:sp>
        <p:nvSpPr>
          <p:cNvPr id="611" name="Rectangle 610">
            <a:extLst>
              <a:ext uri="{FF2B5EF4-FFF2-40B4-BE49-F238E27FC236}">
                <a16:creationId xmlns:a16="http://schemas.microsoft.com/office/drawing/2014/main" id="{A7E6A312-76E8-4116-AFFE-2FD15D7CD585}"/>
              </a:ext>
            </a:extLst>
          </p:cNvPr>
          <p:cNvSpPr/>
          <p:nvPr/>
        </p:nvSpPr>
        <p:spPr>
          <a:xfrm>
            <a:off x="7382734" y="5333612"/>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12" name="TextBox 611">
            <a:extLst>
              <a:ext uri="{FF2B5EF4-FFF2-40B4-BE49-F238E27FC236}">
                <a16:creationId xmlns:a16="http://schemas.microsoft.com/office/drawing/2014/main" id="{40CB4292-A0EF-4DD6-8CFE-5C9AE4F935AC}"/>
              </a:ext>
            </a:extLst>
          </p:cNvPr>
          <p:cNvSpPr txBox="1"/>
          <p:nvPr/>
        </p:nvSpPr>
        <p:spPr>
          <a:xfrm>
            <a:off x="7363562" y="5368800"/>
            <a:ext cx="308344"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-0.24</a:t>
            </a:r>
          </a:p>
        </p:txBody>
      </p:sp>
      <p:sp>
        <p:nvSpPr>
          <p:cNvPr id="613" name="Rectangle 612">
            <a:extLst>
              <a:ext uri="{FF2B5EF4-FFF2-40B4-BE49-F238E27FC236}">
                <a16:creationId xmlns:a16="http://schemas.microsoft.com/office/drawing/2014/main" id="{0EACD10B-D565-4277-A4CC-46AAC12A63AB}"/>
              </a:ext>
            </a:extLst>
          </p:cNvPr>
          <p:cNvSpPr/>
          <p:nvPr/>
        </p:nvSpPr>
        <p:spPr>
          <a:xfrm>
            <a:off x="7648702" y="5333612"/>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14" name="TextBox 613">
            <a:extLst>
              <a:ext uri="{FF2B5EF4-FFF2-40B4-BE49-F238E27FC236}">
                <a16:creationId xmlns:a16="http://schemas.microsoft.com/office/drawing/2014/main" id="{1C4AF7E3-0C09-42E8-BEE4-1A3FC318CB50}"/>
              </a:ext>
            </a:extLst>
          </p:cNvPr>
          <p:cNvSpPr txBox="1"/>
          <p:nvPr/>
        </p:nvSpPr>
        <p:spPr>
          <a:xfrm>
            <a:off x="7629530" y="5368800"/>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-0.01</a:t>
            </a:r>
          </a:p>
        </p:txBody>
      </p:sp>
      <p:sp>
        <p:nvSpPr>
          <p:cNvPr id="615" name="Rectangle 614">
            <a:extLst>
              <a:ext uri="{FF2B5EF4-FFF2-40B4-BE49-F238E27FC236}">
                <a16:creationId xmlns:a16="http://schemas.microsoft.com/office/drawing/2014/main" id="{C7439F66-F881-4BA8-A0B6-E99EF6987F55}"/>
              </a:ext>
            </a:extLst>
          </p:cNvPr>
          <p:cNvSpPr/>
          <p:nvPr/>
        </p:nvSpPr>
        <p:spPr>
          <a:xfrm>
            <a:off x="6372747" y="5333612"/>
            <a:ext cx="270000" cy="270000"/>
          </a:xfrm>
          <a:prstGeom prst="rect">
            <a:avLst/>
          </a:prstGeom>
          <a:solidFill>
            <a:srgbClr val="FF99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16" name="TextBox 615">
            <a:extLst>
              <a:ext uri="{FF2B5EF4-FFF2-40B4-BE49-F238E27FC236}">
                <a16:creationId xmlns:a16="http://schemas.microsoft.com/office/drawing/2014/main" id="{67C1DB4A-2033-424F-91A3-A41EC6F972F0}"/>
              </a:ext>
            </a:extLst>
          </p:cNvPr>
          <p:cNvSpPr txBox="1"/>
          <p:nvPr/>
        </p:nvSpPr>
        <p:spPr>
          <a:xfrm>
            <a:off x="6370407" y="5370705"/>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0.46</a:t>
            </a:r>
          </a:p>
        </p:txBody>
      </p:sp>
      <p:sp>
        <p:nvSpPr>
          <p:cNvPr id="617" name="Rectangle 616">
            <a:extLst>
              <a:ext uri="{FF2B5EF4-FFF2-40B4-BE49-F238E27FC236}">
                <a16:creationId xmlns:a16="http://schemas.microsoft.com/office/drawing/2014/main" id="{8CCE8713-BD86-48EB-B1E1-095D951053A9}"/>
              </a:ext>
            </a:extLst>
          </p:cNvPr>
          <p:cNvSpPr/>
          <p:nvPr/>
        </p:nvSpPr>
        <p:spPr>
          <a:xfrm>
            <a:off x="7914320" y="5333612"/>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0" name="Rectangle 619">
            <a:extLst>
              <a:ext uri="{FF2B5EF4-FFF2-40B4-BE49-F238E27FC236}">
                <a16:creationId xmlns:a16="http://schemas.microsoft.com/office/drawing/2014/main" id="{8F6E6FCB-8721-4FB0-8391-4CD29FBA5E3C}"/>
              </a:ext>
            </a:extLst>
          </p:cNvPr>
          <p:cNvSpPr/>
          <p:nvPr/>
        </p:nvSpPr>
        <p:spPr>
          <a:xfrm>
            <a:off x="6121612" y="5599379"/>
            <a:ext cx="270000" cy="270000"/>
          </a:xfrm>
          <a:prstGeom prst="rect">
            <a:avLst/>
          </a:prstGeom>
          <a:solidFill>
            <a:srgbClr val="9FDA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1" name="TextBox 620">
            <a:extLst>
              <a:ext uri="{FF2B5EF4-FFF2-40B4-BE49-F238E27FC236}">
                <a16:creationId xmlns:a16="http://schemas.microsoft.com/office/drawing/2014/main" id="{19BF85CA-E65E-43EE-BFC6-68753014D23D}"/>
              </a:ext>
            </a:extLst>
          </p:cNvPr>
          <p:cNvSpPr txBox="1"/>
          <p:nvPr/>
        </p:nvSpPr>
        <p:spPr>
          <a:xfrm>
            <a:off x="6102440"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-0.50</a:t>
            </a:r>
          </a:p>
        </p:txBody>
      </p:sp>
      <p:sp>
        <p:nvSpPr>
          <p:cNvPr id="622" name="Rectangle 621">
            <a:extLst>
              <a:ext uri="{FF2B5EF4-FFF2-40B4-BE49-F238E27FC236}">
                <a16:creationId xmlns:a16="http://schemas.microsoft.com/office/drawing/2014/main" id="{6AB8974D-86F2-4B1F-8029-9023760614A9}"/>
              </a:ext>
            </a:extLst>
          </p:cNvPr>
          <p:cNvSpPr/>
          <p:nvPr/>
        </p:nvSpPr>
        <p:spPr>
          <a:xfrm>
            <a:off x="6612893" y="559937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3" name="TextBox 622">
            <a:extLst>
              <a:ext uri="{FF2B5EF4-FFF2-40B4-BE49-F238E27FC236}">
                <a16:creationId xmlns:a16="http://schemas.microsoft.com/office/drawing/2014/main" id="{47AF3592-D69B-4F2E-8354-58175401CB71}"/>
              </a:ext>
            </a:extLst>
          </p:cNvPr>
          <p:cNvSpPr txBox="1"/>
          <p:nvPr/>
        </p:nvSpPr>
        <p:spPr>
          <a:xfrm>
            <a:off x="6388040" y="5636472"/>
            <a:ext cx="23941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12↓</a:t>
            </a:r>
          </a:p>
        </p:txBody>
      </p:sp>
      <p:sp>
        <p:nvSpPr>
          <p:cNvPr id="624" name="Rectangle 623">
            <a:extLst>
              <a:ext uri="{FF2B5EF4-FFF2-40B4-BE49-F238E27FC236}">
                <a16:creationId xmlns:a16="http://schemas.microsoft.com/office/drawing/2014/main" id="{3FF6F4B1-1A2D-4911-BA0E-1450DFD90FF9}"/>
              </a:ext>
            </a:extLst>
          </p:cNvPr>
          <p:cNvSpPr/>
          <p:nvPr/>
        </p:nvSpPr>
        <p:spPr>
          <a:xfrm>
            <a:off x="6877404" y="5599379"/>
            <a:ext cx="270000" cy="270000"/>
          </a:xfrm>
          <a:prstGeom prst="rect">
            <a:avLst/>
          </a:prstGeom>
          <a:solidFill>
            <a:srgbClr val="53A9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5" name="TextBox 624">
            <a:extLst>
              <a:ext uri="{FF2B5EF4-FFF2-40B4-BE49-F238E27FC236}">
                <a16:creationId xmlns:a16="http://schemas.microsoft.com/office/drawing/2014/main" id="{F8849AB7-8E53-4443-A4C7-4CDA5A09BDD0}"/>
              </a:ext>
            </a:extLst>
          </p:cNvPr>
          <p:cNvSpPr txBox="1"/>
          <p:nvPr/>
        </p:nvSpPr>
        <p:spPr>
          <a:xfrm>
            <a:off x="6593721"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-0.14</a:t>
            </a:r>
          </a:p>
        </p:txBody>
      </p:sp>
      <p:sp>
        <p:nvSpPr>
          <p:cNvPr id="626" name="Rectangle 625">
            <a:extLst>
              <a:ext uri="{FF2B5EF4-FFF2-40B4-BE49-F238E27FC236}">
                <a16:creationId xmlns:a16="http://schemas.microsoft.com/office/drawing/2014/main" id="{AFB281C0-B771-4995-940D-D7A345FD75FD}"/>
              </a:ext>
            </a:extLst>
          </p:cNvPr>
          <p:cNvSpPr/>
          <p:nvPr/>
        </p:nvSpPr>
        <p:spPr>
          <a:xfrm>
            <a:off x="7140218" y="559937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7" name="TextBox 626">
            <a:extLst>
              <a:ext uri="{FF2B5EF4-FFF2-40B4-BE49-F238E27FC236}">
                <a16:creationId xmlns:a16="http://schemas.microsoft.com/office/drawing/2014/main" id="{F1D2416E-2905-4857-8664-7FF556B5E11D}"/>
              </a:ext>
            </a:extLst>
          </p:cNvPr>
          <p:cNvSpPr txBox="1"/>
          <p:nvPr/>
        </p:nvSpPr>
        <p:spPr>
          <a:xfrm>
            <a:off x="7137878"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0.66</a:t>
            </a:r>
          </a:p>
        </p:txBody>
      </p:sp>
      <p:sp>
        <p:nvSpPr>
          <p:cNvPr id="628" name="Rectangle 627">
            <a:extLst>
              <a:ext uri="{FF2B5EF4-FFF2-40B4-BE49-F238E27FC236}">
                <a16:creationId xmlns:a16="http://schemas.microsoft.com/office/drawing/2014/main" id="{11482504-826B-4E2B-9592-FB19155F6368}"/>
              </a:ext>
            </a:extLst>
          </p:cNvPr>
          <p:cNvSpPr/>
          <p:nvPr/>
        </p:nvSpPr>
        <p:spPr>
          <a:xfrm>
            <a:off x="7382734" y="5599379"/>
            <a:ext cx="270000" cy="270000"/>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29" name="TextBox 628">
            <a:extLst>
              <a:ext uri="{FF2B5EF4-FFF2-40B4-BE49-F238E27FC236}">
                <a16:creationId xmlns:a16="http://schemas.microsoft.com/office/drawing/2014/main" id="{B272F510-7DF8-4818-9966-D7E3AD854FE1}"/>
              </a:ext>
            </a:extLst>
          </p:cNvPr>
          <p:cNvSpPr txBox="1"/>
          <p:nvPr/>
        </p:nvSpPr>
        <p:spPr>
          <a:xfrm>
            <a:off x="7380394"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0.11</a:t>
            </a:r>
          </a:p>
        </p:txBody>
      </p:sp>
      <p:sp>
        <p:nvSpPr>
          <p:cNvPr id="630" name="Rectangle 629">
            <a:extLst>
              <a:ext uri="{FF2B5EF4-FFF2-40B4-BE49-F238E27FC236}">
                <a16:creationId xmlns:a16="http://schemas.microsoft.com/office/drawing/2014/main" id="{B1692806-DC9D-4BCF-8EE8-1C51D5E7C506}"/>
              </a:ext>
            </a:extLst>
          </p:cNvPr>
          <p:cNvSpPr/>
          <p:nvPr/>
        </p:nvSpPr>
        <p:spPr>
          <a:xfrm>
            <a:off x="7648702" y="5599379"/>
            <a:ext cx="270000" cy="270000"/>
          </a:xfrm>
          <a:prstGeom prst="rect">
            <a:avLst/>
          </a:prstGeom>
          <a:solidFill>
            <a:srgbClr val="DDF2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31" name="TextBox 630">
            <a:extLst>
              <a:ext uri="{FF2B5EF4-FFF2-40B4-BE49-F238E27FC236}">
                <a16:creationId xmlns:a16="http://schemas.microsoft.com/office/drawing/2014/main" id="{96B445AE-084D-49B2-978B-74C853C383ED}"/>
              </a:ext>
            </a:extLst>
          </p:cNvPr>
          <p:cNvSpPr txBox="1"/>
          <p:nvPr/>
        </p:nvSpPr>
        <p:spPr>
          <a:xfrm>
            <a:off x="7629530"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-0.24</a:t>
            </a:r>
          </a:p>
        </p:txBody>
      </p:sp>
      <p:sp>
        <p:nvSpPr>
          <p:cNvPr id="632" name="Rectangle 631">
            <a:extLst>
              <a:ext uri="{FF2B5EF4-FFF2-40B4-BE49-F238E27FC236}">
                <a16:creationId xmlns:a16="http://schemas.microsoft.com/office/drawing/2014/main" id="{4734E565-9037-4F08-954A-40B0B2A6E4FA}"/>
              </a:ext>
            </a:extLst>
          </p:cNvPr>
          <p:cNvSpPr/>
          <p:nvPr/>
        </p:nvSpPr>
        <p:spPr>
          <a:xfrm>
            <a:off x="6372747" y="5599379"/>
            <a:ext cx="270000" cy="270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33" name="TextBox 632">
            <a:extLst>
              <a:ext uri="{FF2B5EF4-FFF2-40B4-BE49-F238E27FC236}">
                <a16:creationId xmlns:a16="http://schemas.microsoft.com/office/drawing/2014/main" id="{F86EDC6E-D303-4426-8E36-AA66FECB184D}"/>
              </a:ext>
            </a:extLst>
          </p:cNvPr>
          <p:cNvSpPr txBox="1"/>
          <p:nvPr/>
        </p:nvSpPr>
        <p:spPr>
          <a:xfrm>
            <a:off x="6370407"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0.80</a:t>
            </a:r>
          </a:p>
        </p:txBody>
      </p:sp>
      <p:sp>
        <p:nvSpPr>
          <p:cNvPr id="634" name="Rectangle 633">
            <a:extLst>
              <a:ext uri="{FF2B5EF4-FFF2-40B4-BE49-F238E27FC236}">
                <a16:creationId xmlns:a16="http://schemas.microsoft.com/office/drawing/2014/main" id="{D978B49C-47E2-46FA-98C1-414B3077C418}"/>
              </a:ext>
            </a:extLst>
          </p:cNvPr>
          <p:cNvSpPr/>
          <p:nvPr/>
        </p:nvSpPr>
        <p:spPr>
          <a:xfrm>
            <a:off x="7914320" y="5599379"/>
            <a:ext cx="270000" cy="27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63636"/>
              </a:solidFill>
              <a:effectLst/>
              <a:uLnTx/>
              <a:uFillTx/>
              <a:latin typeface="Arial"/>
              <a:ea typeface="+mn-ea"/>
              <a:cs typeface="Arial"/>
            </a:endParaRPr>
          </a:p>
        </p:txBody>
      </p:sp>
      <p:sp>
        <p:nvSpPr>
          <p:cNvPr id="635" name="TextBox 634">
            <a:extLst>
              <a:ext uri="{FF2B5EF4-FFF2-40B4-BE49-F238E27FC236}">
                <a16:creationId xmlns:a16="http://schemas.microsoft.com/office/drawing/2014/main" id="{9E6F8D40-DC56-48B6-9D33-D1D729F129E6}"/>
              </a:ext>
            </a:extLst>
          </p:cNvPr>
          <p:cNvSpPr txBox="1"/>
          <p:nvPr/>
        </p:nvSpPr>
        <p:spPr>
          <a:xfrm>
            <a:off x="7911980" y="5636472"/>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0.03</a:t>
            </a:r>
          </a:p>
        </p:txBody>
      </p:sp>
      <p:sp>
        <p:nvSpPr>
          <p:cNvPr id="636" name="TextBox 635">
            <a:extLst>
              <a:ext uri="{FF2B5EF4-FFF2-40B4-BE49-F238E27FC236}">
                <a16:creationId xmlns:a16="http://schemas.microsoft.com/office/drawing/2014/main" id="{99B58768-A441-46A0-BCC0-E503EE1BA65C}"/>
              </a:ext>
            </a:extLst>
          </p:cNvPr>
          <p:cNvSpPr txBox="1"/>
          <p:nvPr/>
        </p:nvSpPr>
        <p:spPr>
          <a:xfrm>
            <a:off x="6610553" y="4852223"/>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0.42</a:t>
            </a:r>
          </a:p>
        </p:txBody>
      </p:sp>
      <p:sp>
        <p:nvSpPr>
          <p:cNvPr id="637" name="TextBox 636">
            <a:extLst>
              <a:ext uri="{FF2B5EF4-FFF2-40B4-BE49-F238E27FC236}">
                <a16:creationId xmlns:a16="http://schemas.microsoft.com/office/drawing/2014/main" id="{888E617A-E268-4151-BC53-C16295707919}"/>
              </a:ext>
            </a:extLst>
          </p:cNvPr>
          <p:cNvSpPr txBox="1"/>
          <p:nvPr/>
        </p:nvSpPr>
        <p:spPr>
          <a:xfrm>
            <a:off x="6858232" y="5636472"/>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-0.72</a:t>
            </a:r>
          </a:p>
        </p:txBody>
      </p:sp>
      <p:grpSp>
        <p:nvGrpSpPr>
          <p:cNvPr id="8" name="Group 7">
            <a:extLst>
              <a:ext uri="{FF2B5EF4-FFF2-40B4-BE49-F238E27FC236}">
                <a16:creationId xmlns:a16="http://schemas.microsoft.com/office/drawing/2014/main" id="{F449B640-21A0-4C6B-AC2E-6AAD6F4282E9}"/>
              </a:ext>
            </a:extLst>
          </p:cNvPr>
          <p:cNvGrpSpPr/>
          <p:nvPr/>
        </p:nvGrpSpPr>
        <p:grpSpPr>
          <a:xfrm>
            <a:off x="4830290" y="3209934"/>
            <a:ext cx="3444905" cy="3127225"/>
            <a:chOff x="4830290" y="3209934"/>
            <a:chExt cx="3444905" cy="3127225"/>
          </a:xfrm>
        </p:grpSpPr>
        <p:cxnSp>
          <p:nvCxnSpPr>
            <p:cNvPr id="638" name="Straight Connector 637">
              <a:extLst>
                <a:ext uri="{FF2B5EF4-FFF2-40B4-BE49-F238E27FC236}">
                  <a16:creationId xmlns:a16="http://schemas.microsoft.com/office/drawing/2014/main" id="{9DC1B227-91A7-48ED-9B4D-D508DCD43530}"/>
                </a:ext>
              </a:extLst>
            </p:cNvPr>
            <p:cNvCxnSpPr/>
            <p:nvPr/>
          </p:nvCxnSpPr>
          <p:spPr>
            <a:xfrm>
              <a:off x="6119272" y="5861513"/>
              <a:ext cx="215592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55864E3E-F259-4E18-9913-642DFF2B7836}"/>
                </a:ext>
              </a:extLst>
            </p:cNvPr>
            <p:cNvCxnSpPr>
              <a:cxnSpLocks/>
            </p:cNvCxnSpPr>
            <p:nvPr/>
          </p:nvCxnSpPr>
          <p:spPr>
            <a:xfrm>
              <a:off x="6113737" y="3213572"/>
              <a:ext cx="1" cy="2664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7116710E-7C22-45CE-89DD-FFA2E9D3D227}"/>
                </a:ext>
              </a:extLst>
            </p:cNvPr>
            <p:cNvCxnSpPr/>
            <p:nvPr/>
          </p:nvCxnSpPr>
          <p:spPr>
            <a:xfrm>
              <a:off x="6009616" y="334821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78C115AE-7087-4C68-B431-26D6C0795DAF}"/>
                </a:ext>
              </a:extLst>
            </p:cNvPr>
            <p:cNvCxnSpPr/>
            <p:nvPr/>
          </p:nvCxnSpPr>
          <p:spPr>
            <a:xfrm>
              <a:off x="6009616" y="361192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58621515-68EC-43AD-8C37-6042D13DB33F}"/>
                </a:ext>
              </a:extLst>
            </p:cNvPr>
            <p:cNvCxnSpPr/>
            <p:nvPr/>
          </p:nvCxnSpPr>
          <p:spPr>
            <a:xfrm>
              <a:off x="6009616" y="388003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213C6F4C-8CBD-4C66-8DFB-EDA9F44CAFB2}"/>
                </a:ext>
              </a:extLst>
            </p:cNvPr>
            <p:cNvCxnSpPr/>
            <p:nvPr/>
          </p:nvCxnSpPr>
          <p:spPr>
            <a:xfrm>
              <a:off x="6009616" y="414944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8B8F6413-5160-4363-B72B-5A3C4DCB1DC9}"/>
                </a:ext>
              </a:extLst>
            </p:cNvPr>
            <p:cNvCxnSpPr/>
            <p:nvPr/>
          </p:nvCxnSpPr>
          <p:spPr>
            <a:xfrm>
              <a:off x="6009616" y="4415728"/>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621634EC-5DF2-4BAD-8346-B662152B3A2E}"/>
                </a:ext>
              </a:extLst>
            </p:cNvPr>
            <p:cNvCxnSpPr/>
            <p:nvPr/>
          </p:nvCxnSpPr>
          <p:spPr>
            <a:xfrm>
              <a:off x="6009616" y="468276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EB671C7D-4AC3-4F3D-B02B-F28F5C2A7C33}"/>
                </a:ext>
              </a:extLst>
            </p:cNvPr>
            <p:cNvCxnSpPr/>
            <p:nvPr/>
          </p:nvCxnSpPr>
          <p:spPr>
            <a:xfrm>
              <a:off x="6009616" y="49501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72AF6907-B574-410F-BE64-B7C91A96B270}"/>
                </a:ext>
              </a:extLst>
            </p:cNvPr>
            <p:cNvCxnSpPr/>
            <p:nvPr/>
          </p:nvCxnSpPr>
          <p:spPr>
            <a:xfrm>
              <a:off x="6009616" y="521601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9F525B0D-8B19-4C21-925B-A2CD7431C144}"/>
                </a:ext>
              </a:extLst>
            </p:cNvPr>
            <p:cNvCxnSpPr/>
            <p:nvPr/>
          </p:nvCxnSpPr>
          <p:spPr>
            <a:xfrm>
              <a:off x="6009616" y="5468612"/>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F209DBAF-92A9-44EC-B863-5870EFADBDA5}"/>
                </a:ext>
              </a:extLst>
            </p:cNvPr>
            <p:cNvCxnSpPr/>
            <p:nvPr/>
          </p:nvCxnSpPr>
          <p:spPr>
            <a:xfrm>
              <a:off x="6009616" y="572933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69" name="TextBox 668">
              <a:extLst>
                <a:ext uri="{FF2B5EF4-FFF2-40B4-BE49-F238E27FC236}">
                  <a16:creationId xmlns:a16="http://schemas.microsoft.com/office/drawing/2014/main" id="{BCB04DE1-BB5E-4D56-BEC7-20C2C8956CA7}"/>
                </a:ext>
              </a:extLst>
            </p:cNvPr>
            <p:cNvSpPr txBox="1"/>
            <p:nvPr/>
          </p:nvSpPr>
          <p:spPr>
            <a:xfrm>
              <a:off x="5477904" y="3209934"/>
              <a:ext cx="57900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FGF2</a:t>
              </a:r>
            </a:p>
          </p:txBody>
        </p:sp>
        <p:sp>
          <p:nvSpPr>
            <p:cNvPr id="670" name="TextBox 669">
              <a:extLst>
                <a:ext uri="{FF2B5EF4-FFF2-40B4-BE49-F238E27FC236}">
                  <a16:creationId xmlns:a16="http://schemas.microsoft.com/office/drawing/2014/main" id="{107A8E31-3B9A-4AED-8562-B25D0D9D58B2}"/>
                </a:ext>
              </a:extLst>
            </p:cNvPr>
            <p:cNvSpPr txBox="1"/>
            <p:nvPr/>
          </p:nvSpPr>
          <p:spPr>
            <a:xfrm>
              <a:off x="4924868" y="3473651"/>
              <a:ext cx="113204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FGFR1_Y654</a:t>
              </a:r>
            </a:p>
          </p:txBody>
        </p:sp>
        <p:sp>
          <p:nvSpPr>
            <p:cNvPr id="671" name="TextBox 670">
              <a:extLst>
                <a:ext uri="{FF2B5EF4-FFF2-40B4-BE49-F238E27FC236}">
                  <a16:creationId xmlns:a16="http://schemas.microsoft.com/office/drawing/2014/main" id="{876F9634-A63A-4911-9F4F-6943540C8E6A}"/>
                </a:ext>
              </a:extLst>
            </p:cNvPr>
            <p:cNvSpPr txBox="1"/>
            <p:nvPr/>
          </p:nvSpPr>
          <p:spPr>
            <a:xfrm>
              <a:off x="4830290" y="3741756"/>
              <a:ext cx="122661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FGFRL1_Y502</a:t>
              </a:r>
            </a:p>
          </p:txBody>
        </p:sp>
        <p:sp>
          <p:nvSpPr>
            <p:cNvPr id="672" name="TextBox 671">
              <a:extLst>
                <a:ext uri="{FF2B5EF4-FFF2-40B4-BE49-F238E27FC236}">
                  <a16:creationId xmlns:a16="http://schemas.microsoft.com/office/drawing/2014/main" id="{A4BC037B-3A53-4A87-8B12-EEF923E9D961}"/>
                </a:ext>
              </a:extLst>
            </p:cNvPr>
            <p:cNvSpPr txBox="1"/>
            <p:nvPr/>
          </p:nvSpPr>
          <p:spPr>
            <a:xfrm>
              <a:off x="5272719" y="4011165"/>
              <a:ext cx="78419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FGFRL1</a:t>
              </a:r>
            </a:p>
          </p:txBody>
        </p:sp>
        <p:sp>
          <p:nvSpPr>
            <p:cNvPr id="673" name="TextBox 672">
              <a:extLst>
                <a:ext uri="{FF2B5EF4-FFF2-40B4-BE49-F238E27FC236}">
                  <a16:creationId xmlns:a16="http://schemas.microsoft.com/office/drawing/2014/main" id="{8F4032F8-3D93-4B22-8E5C-5959A64E9F46}"/>
                </a:ext>
              </a:extLst>
            </p:cNvPr>
            <p:cNvSpPr txBox="1"/>
            <p:nvPr/>
          </p:nvSpPr>
          <p:spPr>
            <a:xfrm>
              <a:off x="5037078" y="4277452"/>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FRS2_Y471</a:t>
              </a:r>
            </a:p>
          </p:txBody>
        </p:sp>
        <p:sp>
          <p:nvSpPr>
            <p:cNvPr id="674" name="TextBox 673">
              <a:extLst>
                <a:ext uri="{FF2B5EF4-FFF2-40B4-BE49-F238E27FC236}">
                  <a16:creationId xmlns:a16="http://schemas.microsoft.com/office/drawing/2014/main" id="{F678596E-BC8E-4498-AA21-E57E7CF61691}"/>
                </a:ext>
              </a:extLst>
            </p:cNvPr>
            <p:cNvSpPr txBox="1"/>
            <p:nvPr/>
          </p:nvSpPr>
          <p:spPr>
            <a:xfrm>
              <a:off x="5037078" y="4544484"/>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FRS2_Y306</a:t>
              </a:r>
            </a:p>
          </p:txBody>
        </p:sp>
        <p:sp>
          <p:nvSpPr>
            <p:cNvPr id="675" name="TextBox 674">
              <a:extLst>
                <a:ext uri="{FF2B5EF4-FFF2-40B4-BE49-F238E27FC236}">
                  <a16:creationId xmlns:a16="http://schemas.microsoft.com/office/drawing/2014/main" id="{BC8056D7-6852-46E5-B2F5-CAD4DB7A55D4}"/>
                </a:ext>
              </a:extLst>
            </p:cNvPr>
            <p:cNvSpPr txBox="1"/>
            <p:nvPr/>
          </p:nvSpPr>
          <p:spPr>
            <a:xfrm>
              <a:off x="5037078" y="4811854"/>
              <a:ext cx="1019831"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FRS2_Y349</a:t>
              </a:r>
            </a:p>
          </p:txBody>
        </p:sp>
        <p:sp>
          <p:nvSpPr>
            <p:cNvPr id="676" name="TextBox 675">
              <a:extLst>
                <a:ext uri="{FF2B5EF4-FFF2-40B4-BE49-F238E27FC236}">
                  <a16:creationId xmlns:a16="http://schemas.microsoft.com/office/drawing/2014/main" id="{3CE37704-AC30-4E1F-B3E7-C7A76D794A1B}"/>
                </a:ext>
              </a:extLst>
            </p:cNvPr>
            <p:cNvSpPr txBox="1"/>
            <p:nvPr/>
          </p:nvSpPr>
          <p:spPr>
            <a:xfrm>
              <a:off x="4831894" y="5077743"/>
              <a:ext cx="1225015"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PLCG1_Y1253</a:t>
              </a:r>
            </a:p>
          </p:txBody>
        </p:sp>
        <p:sp>
          <p:nvSpPr>
            <p:cNvPr id="677" name="TextBox 676">
              <a:extLst>
                <a:ext uri="{FF2B5EF4-FFF2-40B4-BE49-F238E27FC236}">
                  <a16:creationId xmlns:a16="http://schemas.microsoft.com/office/drawing/2014/main" id="{B394E489-91BE-47B0-86E3-29F692DD77E4}"/>
                </a:ext>
              </a:extLst>
            </p:cNvPr>
            <p:cNvSpPr txBox="1"/>
            <p:nvPr/>
          </p:nvSpPr>
          <p:spPr>
            <a:xfrm>
              <a:off x="4916852" y="5330336"/>
              <a:ext cx="114005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PLCG1_Y771</a:t>
              </a:r>
            </a:p>
          </p:txBody>
        </p:sp>
        <p:sp>
          <p:nvSpPr>
            <p:cNvPr id="678" name="TextBox 677">
              <a:extLst>
                <a:ext uri="{FF2B5EF4-FFF2-40B4-BE49-F238E27FC236}">
                  <a16:creationId xmlns:a16="http://schemas.microsoft.com/office/drawing/2014/main" id="{3ECE49E8-A166-4540-8E27-4B3F22EAFDB7}"/>
                </a:ext>
              </a:extLst>
            </p:cNvPr>
            <p:cNvSpPr txBox="1"/>
            <p:nvPr/>
          </p:nvSpPr>
          <p:spPr>
            <a:xfrm>
              <a:off x="5359282" y="5596196"/>
              <a:ext cx="697627"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PLCG1</a:t>
              </a:r>
            </a:p>
          </p:txBody>
        </p:sp>
        <p:cxnSp>
          <p:nvCxnSpPr>
            <p:cNvPr id="679" name="Straight Connector 678">
              <a:extLst>
                <a:ext uri="{FF2B5EF4-FFF2-40B4-BE49-F238E27FC236}">
                  <a16:creationId xmlns:a16="http://schemas.microsoft.com/office/drawing/2014/main" id="{10797D96-3822-4DBC-8BA7-FD7A43463AFA}"/>
                </a:ext>
              </a:extLst>
            </p:cNvPr>
            <p:cNvCxnSpPr>
              <a:cxnSpLocks/>
            </p:cNvCxnSpPr>
            <p:nvPr/>
          </p:nvCxnSpPr>
          <p:spPr>
            <a:xfrm rot="5400000">
              <a:off x="6192496"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15E6B50C-521D-4C3B-BF8E-A0B7D865DE7E}"/>
                </a:ext>
              </a:extLst>
            </p:cNvPr>
            <p:cNvCxnSpPr>
              <a:cxnSpLocks/>
            </p:cNvCxnSpPr>
            <p:nvPr/>
          </p:nvCxnSpPr>
          <p:spPr>
            <a:xfrm rot="5400000">
              <a:off x="6453747"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5AD5E87C-AB7E-4109-97EA-15DA45C19444}"/>
                </a:ext>
              </a:extLst>
            </p:cNvPr>
            <p:cNvCxnSpPr>
              <a:cxnSpLocks/>
            </p:cNvCxnSpPr>
            <p:nvPr/>
          </p:nvCxnSpPr>
          <p:spPr>
            <a:xfrm rot="5400000">
              <a:off x="6693893"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441B9B89-2833-4359-9E90-70DF5A2242CC}"/>
                </a:ext>
              </a:extLst>
            </p:cNvPr>
            <p:cNvCxnSpPr>
              <a:cxnSpLocks/>
            </p:cNvCxnSpPr>
            <p:nvPr/>
          </p:nvCxnSpPr>
          <p:spPr>
            <a:xfrm rot="5400000">
              <a:off x="6967735" y="592337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DB54F9B7-49A3-429B-A20F-56D58D774C89}"/>
                </a:ext>
              </a:extLst>
            </p:cNvPr>
            <p:cNvCxnSpPr>
              <a:cxnSpLocks/>
            </p:cNvCxnSpPr>
            <p:nvPr/>
          </p:nvCxnSpPr>
          <p:spPr>
            <a:xfrm rot="5400000">
              <a:off x="7221218"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ED650D71-C777-48E0-A5A1-9830402450FF}"/>
                </a:ext>
              </a:extLst>
            </p:cNvPr>
            <p:cNvCxnSpPr>
              <a:cxnSpLocks/>
            </p:cNvCxnSpPr>
            <p:nvPr/>
          </p:nvCxnSpPr>
          <p:spPr>
            <a:xfrm rot="5400000">
              <a:off x="7463734" y="5923379"/>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71A2960F-0BC3-4EFA-B270-23EF7916117E}"/>
                </a:ext>
              </a:extLst>
            </p:cNvPr>
            <p:cNvCxnSpPr>
              <a:cxnSpLocks/>
            </p:cNvCxnSpPr>
            <p:nvPr/>
          </p:nvCxnSpPr>
          <p:spPr>
            <a:xfrm rot="5400000">
              <a:off x="7729702"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CC18D5E-9C29-42DD-88B0-45C24F7AB7B9}"/>
                </a:ext>
              </a:extLst>
            </p:cNvPr>
            <p:cNvCxnSpPr>
              <a:cxnSpLocks/>
            </p:cNvCxnSpPr>
            <p:nvPr/>
          </p:nvCxnSpPr>
          <p:spPr>
            <a:xfrm rot="5400000">
              <a:off x="7995320" y="5915513"/>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87" name="TextBox 686">
              <a:extLst>
                <a:ext uri="{FF2B5EF4-FFF2-40B4-BE49-F238E27FC236}">
                  <a16:creationId xmlns:a16="http://schemas.microsoft.com/office/drawing/2014/main" id="{4A1BD4D6-C394-4ED3-A535-445002F450EA}"/>
                </a:ext>
              </a:extLst>
            </p:cNvPr>
            <p:cNvSpPr txBox="1"/>
            <p:nvPr/>
          </p:nvSpPr>
          <p:spPr>
            <a:xfrm rot="18900000">
              <a:off x="5887673" y="6023322"/>
              <a:ext cx="55015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H358</a:t>
              </a:r>
            </a:p>
          </p:txBody>
        </p:sp>
        <p:sp>
          <p:nvSpPr>
            <p:cNvPr id="688" name="TextBox 687">
              <a:extLst>
                <a:ext uri="{FF2B5EF4-FFF2-40B4-BE49-F238E27FC236}">
                  <a16:creationId xmlns:a16="http://schemas.microsoft.com/office/drawing/2014/main" id="{FF0F5021-2698-4421-8909-E1849B6844FE}"/>
                </a:ext>
              </a:extLst>
            </p:cNvPr>
            <p:cNvSpPr txBox="1"/>
            <p:nvPr/>
          </p:nvSpPr>
          <p:spPr>
            <a:xfrm rot="18900000">
              <a:off x="6190067" y="5993284"/>
              <a:ext cx="465192"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H23</a:t>
              </a:r>
            </a:p>
          </p:txBody>
        </p:sp>
        <p:sp>
          <p:nvSpPr>
            <p:cNvPr id="689" name="TextBox 688">
              <a:extLst>
                <a:ext uri="{FF2B5EF4-FFF2-40B4-BE49-F238E27FC236}">
                  <a16:creationId xmlns:a16="http://schemas.microsoft.com/office/drawing/2014/main" id="{86F3E387-3E21-47AC-AA26-560A14A2D60B}"/>
                </a:ext>
              </a:extLst>
            </p:cNvPr>
            <p:cNvSpPr txBox="1"/>
            <p:nvPr/>
          </p:nvSpPr>
          <p:spPr>
            <a:xfrm rot="18900000">
              <a:off x="6309668"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H2122</a:t>
              </a:r>
            </a:p>
          </p:txBody>
        </p:sp>
        <p:sp>
          <p:nvSpPr>
            <p:cNvPr id="690" name="TextBox 689">
              <a:extLst>
                <a:ext uri="{FF2B5EF4-FFF2-40B4-BE49-F238E27FC236}">
                  <a16:creationId xmlns:a16="http://schemas.microsoft.com/office/drawing/2014/main" id="{159FF5B5-6110-493F-BCC6-1692A6214DCA}"/>
                </a:ext>
              </a:extLst>
            </p:cNvPr>
            <p:cNvSpPr txBox="1"/>
            <p:nvPr/>
          </p:nvSpPr>
          <p:spPr>
            <a:xfrm rot="18900000">
              <a:off x="6577874"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H1373</a:t>
              </a:r>
            </a:p>
          </p:txBody>
        </p:sp>
        <p:sp>
          <p:nvSpPr>
            <p:cNvPr id="691" name="TextBox 690">
              <a:extLst>
                <a:ext uri="{FF2B5EF4-FFF2-40B4-BE49-F238E27FC236}">
                  <a16:creationId xmlns:a16="http://schemas.microsoft.com/office/drawing/2014/main" id="{2DDEEB2B-C666-45BA-9814-EF6C5A642931}"/>
                </a:ext>
              </a:extLst>
            </p:cNvPr>
            <p:cNvSpPr txBox="1"/>
            <p:nvPr/>
          </p:nvSpPr>
          <p:spPr>
            <a:xfrm rot="18900000">
              <a:off x="6865920" y="6060160"/>
              <a:ext cx="603049"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Calu1</a:t>
              </a:r>
            </a:p>
          </p:txBody>
        </p:sp>
        <p:sp>
          <p:nvSpPr>
            <p:cNvPr id="692" name="TextBox 691">
              <a:extLst>
                <a:ext uri="{FF2B5EF4-FFF2-40B4-BE49-F238E27FC236}">
                  <a16:creationId xmlns:a16="http://schemas.microsoft.com/office/drawing/2014/main" id="{FC27ABFE-071C-47BD-940F-E2142161822B}"/>
                </a:ext>
              </a:extLst>
            </p:cNvPr>
            <p:cNvSpPr txBox="1"/>
            <p:nvPr/>
          </p:nvSpPr>
          <p:spPr>
            <a:xfrm rot="18900000">
              <a:off x="7069016" y="6053359"/>
              <a:ext cx="6351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H1792</a:t>
              </a:r>
            </a:p>
          </p:txBody>
        </p:sp>
      </p:grpSp>
      <p:sp>
        <p:nvSpPr>
          <p:cNvPr id="693" name="TextBox 692">
            <a:extLst>
              <a:ext uri="{FF2B5EF4-FFF2-40B4-BE49-F238E27FC236}">
                <a16:creationId xmlns:a16="http://schemas.microsoft.com/office/drawing/2014/main" id="{56208F8B-E3C8-44AD-A65B-4C864E5D5C00}"/>
              </a:ext>
            </a:extLst>
          </p:cNvPr>
          <p:cNvSpPr txBox="1"/>
          <p:nvPr/>
        </p:nvSpPr>
        <p:spPr>
          <a:xfrm rot="18900000">
            <a:off x="7296334" y="6071495"/>
            <a:ext cx="686406"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HCC44</a:t>
            </a:r>
          </a:p>
        </p:txBody>
      </p:sp>
      <p:sp>
        <p:nvSpPr>
          <p:cNvPr id="694" name="TextBox 693">
            <a:extLst>
              <a:ext uri="{FF2B5EF4-FFF2-40B4-BE49-F238E27FC236}">
                <a16:creationId xmlns:a16="http://schemas.microsoft.com/office/drawing/2014/main" id="{DFCDB808-50BA-4695-BE6C-4B7F624561D9}"/>
              </a:ext>
            </a:extLst>
          </p:cNvPr>
          <p:cNvSpPr txBox="1"/>
          <p:nvPr/>
        </p:nvSpPr>
        <p:spPr>
          <a:xfrm rot="18900000">
            <a:off x="7561272" y="6072062"/>
            <a:ext cx="68801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HOP62</a:t>
            </a:r>
          </a:p>
        </p:txBody>
      </p:sp>
      <p:sp>
        <p:nvSpPr>
          <p:cNvPr id="641" name="Rectangle 640">
            <a:extLst>
              <a:ext uri="{FF2B5EF4-FFF2-40B4-BE49-F238E27FC236}">
                <a16:creationId xmlns:a16="http://schemas.microsoft.com/office/drawing/2014/main" id="{DE14A8A4-6835-4ED3-A118-4D559C315195}"/>
              </a:ext>
            </a:extLst>
          </p:cNvPr>
          <p:cNvSpPr/>
          <p:nvPr/>
        </p:nvSpPr>
        <p:spPr>
          <a:xfrm>
            <a:off x="8428684" y="3189575"/>
            <a:ext cx="252000" cy="2664000"/>
          </a:xfrm>
          <a:prstGeom prst="rect">
            <a:avLst/>
          </a:prstGeom>
          <a:gradFill>
            <a:gsLst>
              <a:gs pos="0">
                <a:srgbClr val="FF0000"/>
              </a:gs>
              <a:gs pos="39000">
                <a:schemeClr val="tx2"/>
              </a:gs>
              <a:gs pos="66000">
                <a:schemeClr val="accent1">
                  <a:lumMod val="45000"/>
                  <a:lumOff val="55000"/>
                </a:schemeClr>
              </a:gs>
              <a:gs pos="21000">
                <a:srgbClr val="FF0000">
                  <a:alpha val="40000"/>
                </a:srgbClr>
              </a:gs>
              <a:gs pos="100000">
                <a:srgbClr val="005EBB"/>
              </a:gs>
            </a:gsLst>
            <a:lin ang="5400000" scaled="1"/>
          </a:gradFill>
          <a:ln w="127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cxnSp>
        <p:nvCxnSpPr>
          <p:cNvPr id="644" name="Straight Connector 643">
            <a:extLst>
              <a:ext uri="{FF2B5EF4-FFF2-40B4-BE49-F238E27FC236}">
                <a16:creationId xmlns:a16="http://schemas.microsoft.com/office/drawing/2014/main" id="{BCC1AC07-32F1-4487-9AAE-3E13A94B5AEA}"/>
              </a:ext>
            </a:extLst>
          </p:cNvPr>
          <p:cNvCxnSpPr/>
          <p:nvPr/>
        </p:nvCxnSpPr>
        <p:spPr>
          <a:xfrm>
            <a:off x="8680393" y="3453991"/>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5" name="TextBox 644">
            <a:extLst>
              <a:ext uri="{FF2B5EF4-FFF2-40B4-BE49-F238E27FC236}">
                <a16:creationId xmlns:a16="http://schemas.microsoft.com/office/drawing/2014/main" id="{981637E5-8FC2-445D-9135-3A0F6E043EAC}"/>
              </a:ext>
            </a:extLst>
          </p:cNvPr>
          <p:cNvSpPr txBox="1"/>
          <p:nvPr/>
        </p:nvSpPr>
        <p:spPr>
          <a:xfrm>
            <a:off x="8740757" y="3321063"/>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1</a:t>
            </a:r>
          </a:p>
        </p:txBody>
      </p:sp>
      <p:cxnSp>
        <p:nvCxnSpPr>
          <p:cNvPr id="646" name="Straight Connector 645">
            <a:extLst>
              <a:ext uri="{FF2B5EF4-FFF2-40B4-BE49-F238E27FC236}">
                <a16:creationId xmlns:a16="http://schemas.microsoft.com/office/drawing/2014/main" id="{9F39874D-A452-49DB-85EF-15C68E2B39BD}"/>
              </a:ext>
            </a:extLst>
          </p:cNvPr>
          <p:cNvCxnSpPr/>
          <p:nvPr/>
        </p:nvCxnSpPr>
        <p:spPr>
          <a:xfrm>
            <a:off x="8690581" y="4270530"/>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7" name="TextBox 646">
            <a:extLst>
              <a:ext uri="{FF2B5EF4-FFF2-40B4-BE49-F238E27FC236}">
                <a16:creationId xmlns:a16="http://schemas.microsoft.com/office/drawing/2014/main" id="{FF58595D-3D15-4EF5-838D-F408850D8A7B}"/>
              </a:ext>
            </a:extLst>
          </p:cNvPr>
          <p:cNvSpPr txBox="1"/>
          <p:nvPr/>
        </p:nvSpPr>
        <p:spPr>
          <a:xfrm>
            <a:off x="8750945" y="4137602"/>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0</a:t>
            </a:r>
          </a:p>
        </p:txBody>
      </p:sp>
      <p:cxnSp>
        <p:nvCxnSpPr>
          <p:cNvPr id="648" name="Straight Connector 647">
            <a:extLst>
              <a:ext uri="{FF2B5EF4-FFF2-40B4-BE49-F238E27FC236}">
                <a16:creationId xmlns:a16="http://schemas.microsoft.com/office/drawing/2014/main" id="{760ED7C1-43F4-475B-B3C1-2B73C14A3A38}"/>
              </a:ext>
            </a:extLst>
          </p:cNvPr>
          <p:cNvCxnSpPr/>
          <p:nvPr/>
        </p:nvCxnSpPr>
        <p:spPr>
          <a:xfrm>
            <a:off x="8700769" y="512740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49" name="TextBox 648">
            <a:extLst>
              <a:ext uri="{FF2B5EF4-FFF2-40B4-BE49-F238E27FC236}">
                <a16:creationId xmlns:a16="http://schemas.microsoft.com/office/drawing/2014/main" id="{E7C1FBFE-8F10-4498-BDB9-FEEBE2E9391A}"/>
              </a:ext>
            </a:extLst>
          </p:cNvPr>
          <p:cNvSpPr txBox="1"/>
          <p:nvPr/>
        </p:nvSpPr>
        <p:spPr>
          <a:xfrm>
            <a:off x="8761133" y="4994479"/>
            <a:ext cx="3545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63636"/>
                </a:solidFill>
                <a:effectLst/>
                <a:uLnTx/>
                <a:uFillTx/>
                <a:latin typeface="Arial"/>
                <a:ea typeface="+mn-ea"/>
                <a:cs typeface="Arial"/>
              </a:rPr>
              <a:t>–1</a:t>
            </a:r>
          </a:p>
        </p:txBody>
      </p:sp>
      <p:grpSp>
        <p:nvGrpSpPr>
          <p:cNvPr id="12" name="Group 11">
            <a:extLst>
              <a:ext uri="{FF2B5EF4-FFF2-40B4-BE49-F238E27FC236}">
                <a16:creationId xmlns:a16="http://schemas.microsoft.com/office/drawing/2014/main" id="{3189F485-484E-4E26-BA4B-29E5A585AFDD}"/>
              </a:ext>
            </a:extLst>
          </p:cNvPr>
          <p:cNvGrpSpPr/>
          <p:nvPr/>
        </p:nvGrpSpPr>
        <p:grpSpPr>
          <a:xfrm>
            <a:off x="6050614" y="3432525"/>
            <a:ext cx="378000" cy="378000"/>
            <a:chOff x="6050614" y="3480150"/>
            <a:chExt cx="378000" cy="378000"/>
          </a:xfrm>
        </p:grpSpPr>
        <p:cxnSp>
          <p:nvCxnSpPr>
            <p:cNvPr id="701" name="Straight Connector 700">
              <a:extLst>
                <a:ext uri="{FF2B5EF4-FFF2-40B4-BE49-F238E27FC236}">
                  <a16:creationId xmlns:a16="http://schemas.microsoft.com/office/drawing/2014/main" id="{A1E6B5D2-1E46-44B4-BC84-B5098EDE991E}"/>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3A63E27D-BC1D-4280-8C2A-3F3E2D14664A}"/>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703" name="Group 702">
            <a:extLst>
              <a:ext uri="{FF2B5EF4-FFF2-40B4-BE49-F238E27FC236}">
                <a16:creationId xmlns:a16="http://schemas.microsoft.com/office/drawing/2014/main" id="{632BEA97-CE68-4E40-96B7-B31C5FFDE57F}"/>
              </a:ext>
            </a:extLst>
          </p:cNvPr>
          <p:cNvGrpSpPr/>
          <p:nvPr/>
        </p:nvGrpSpPr>
        <p:grpSpPr>
          <a:xfrm>
            <a:off x="6063357" y="3699604"/>
            <a:ext cx="378000" cy="378000"/>
            <a:chOff x="6050614" y="3480150"/>
            <a:chExt cx="378000" cy="378000"/>
          </a:xfrm>
        </p:grpSpPr>
        <p:cxnSp>
          <p:nvCxnSpPr>
            <p:cNvPr id="704" name="Straight Connector 703">
              <a:extLst>
                <a:ext uri="{FF2B5EF4-FFF2-40B4-BE49-F238E27FC236}">
                  <a16:creationId xmlns:a16="http://schemas.microsoft.com/office/drawing/2014/main" id="{847B1BDE-4DC1-4DA8-8065-5A36E0417110}"/>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38E3572C-1183-40B4-B117-AFF1286D37BB}"/>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709" name="Group 708">
            <a:extLst>
              <a:ext uri="{FF2B5EF4-FFF2-40B4-BE49-F238E27FC236}">
                <a16:creationId xmlns:a16="http://schemas.microsoft.com/office/drawing/2014/main" id="{0EB60A15-A14F-4956-B3A0-D5B6F0FEC8FB}"/>
              </a:ext>
            </a:extLst>
          </p:cNvPr>
          <p:cNvGrpSpPr/>
          <p:nvPr/>
        </p:nvGrpSpPr>
        <p:grpSpPr>
          <a:xfrm>
            <a:off x="7599044" y="3692434"/>
            <a:ext cx="378000" cy="378000"/>
            <a:chOff x="6050614" y="3480150"/>
            <a:chExt cx="378000" cy="378000"/>
          </a:xfrm>
        </p:grpSpPr>
        <p:cxnSp>
          <p:nvCxnSpPr>
            <p:cNvPr id="710" name="Straight Connector 709">
              <a:extLst>
                <a:ext uri="{FF2B5EF4-FFF2-40B4-BE49-F238E27FC236}">
                  <a16:creationId xmlns:a16="http://schemas.microsoft.com/office/drawing/2014/main" id="{7048F066-F215-4B7A-B539-50E1AB01992C}"/>
                </a:ext>
              </a:extLst>
            </p:cNvPr>
            <p:cNvCxnSpPr>
              <a:cxnSpLocks/>
            </p:cNvCxnSpPr>
            <p:nvPr/>
          </p:nvCxnSpPr>
          <p:spPr>
            <a:xfrm rot="27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488A4EC-1A17-4C6F-8B1F-25398C05A168}"/>
                </a:ext>
              </a:extLst>
            </p:cNvPr>
            <p:cNvCxnSpPr>
              <a:cxnSpLocks/>
            </p:cNvCxnSpPr>
            <p:nvPr/>
          </p:nvCxnSpPr>
          <p:spPr>
            <a:xfrm rot="8100000">
              <a:off x="6239614" y="3480150"/>
              <a:ext cx="0" cy="3780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715" name="TextBox 714">
            <a:extLst>
              <a:ext uri="{FF2B5EF4-FFF2-40B4-BE49-F238E27FC236}">
                <a16:creationId xmlns:a16="http://schemas.microsoft.com/office/drawing/2014/main" id="{04517AAB-C0F0-447D-991E-C85D8A44C304}"/>
              </a:ext>
            </a:extLst>
          </p:cNvPr>
          <p:cNvSpPr txBox="1"/>
          <p:nvPr/>
        </p:nvSpPr>
        <p:spPr>
          <a:xfrm>
            <a:off x="7620911" y="4848105"/>
            <a:ext cx="308345"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-0.01</a:t>
            </a:r>
          </a:p>
        </p:txBody>
      </p:sp>
      <p:sp>
        <p:nvSpPr>
          <p:cNvPr id="716" name="TextBox 715">
            <a:extLst>
              <a:ext uri="{FF2B5EF4-FFF2-40B4-BE49-F238E27FC236}">
                <a16:creationId xmlns:a16="http://schemas.microsoft.com/office/drawing/2014/main" id="{094C8A7D-5929-45B4-B66F-57A557F55E32}"/>
              </a:ext>
            </a:extLst>
          </p:cNvPr>
          <p:cNvSpPr txBox="1"/>
          <p:nvPr/>
        </p:nvSpPr>
        <p:spPr>
          <a:xfrm>
            <a:off x="7920431" y="5368800"/>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0.52</a:t>
            </a:r>
          </a:p>
        </p:txBody>
      </p:sp>
      <p:sp>
        <p:nvSpPr>
          <p:cNvPr id="164" name="TextBox 163">
            <a:extLst>
              <a:ext uri="{FF2B5EF4-FFF2-40B4-BE49-F238E27FC236}">
                <a16:creationId xmlns:a16="http://schemas.microsoft.com/office/drawing/2014/main" id="{BEE8C825-E21F-42A0-888B-615514B370BB}"/>
              </a:ext>
            </a:extLst>
          </p:cNvPr>
          <p:cNvSpPr txBox="1"/>
          <p:nvPr/>
        </p:nvSpPr>
        <p:spPr>
          <a:xfrm>
            <a:off x="2990309" y="3306307"/>
            <a:ext cx="274683" cy="195814"/>
          </a:xfrm>
          <a:prstGeom prst="rect">
            <a:avLst/>
          </a:prstGeom>
          <a:noFill/>
        </p:spPr>
        <p:txBody>
          <a:bodyPr vert="horz" wrap="non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63636"/>
                </a:solidFill>
                <a:effectLst/>
                <a:uLnTx/>
                <a:uFillTx/>
                <a:latin typeface="Arial"/>
                <a:ea typeface="+mn-ea"/>
                <a:cs typeface="Arial"/>
              </a:rPr>
              <a:t>0.48</a:t>
            </a:r>
          </a:p>
        </p:txBody>
      </p:sp>
    </p:spTree>
    <p:extLst>
      <p:ext uri="{BB962C8B-B14F-4D97-AF65-F5344CB8AC3E}">
        <p14:creationId xmlns:p14="http://schemas.microsoft.com/office/powerpoint/2010/main" val="124599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3410: </a:t>
            </a:r>
            <a:r>
              <a:rPr lang="en-GB" dirty="0"/>
              <a:t>Adaptive resistance mechanisms to KRAS</a:t>
            </a:r>
            <a:r>
              <a:rPr lang="en-GB" baseline="30000" dirty="0"/>
              <a:t>G12C</a:t>
            </a:r>
            <a:r>
              <a:rPr lang="en-GB" dirty="0"/>
              <a:t> specific inhibitors </a:t>
            </a:r>
            <a:br>
              <a:rPr lang="en-GB" dirty="0"/>
            </a:br>
            <a:r>
              <a:rPr lang="en-US" dirty="0"/>
              <a:t>– Solanki HS, et al</a:t>
            </a:r>
          </a:p>
        </p:txBody>
      </p:sp>
      <p:sp>
        <p:nvSpPr>
          <p:cNvPr id="3" name="Content Placeholder 2"/>
          <p:cNvSpPr>
            <a:spLocks noGrp="1"/>
          </p:cNvSpPr>
          <p:nvPr>
            <p:ph idx="1"/>
          </p:nvPr>
        </p:nvSpPr>
        <p:spPr/>
        <p:txBody>
          <a:bodyPr/>
          <a:lstStyle/>
          <a:p>
            <a:r>
              <a:rPr lang="en-US" b="1" dirty="0"/>
              <a:t>Conclusions</a:t>
            </a:r>
          </a:p>
          <a:p>
            <a:pPr lvl="1"/>
            <a:r>
              <a:rPr lang="en-US" dirty="0"/>
              <a:t>In lung cancer KRAS</a:t>
            </a:r>
            <a:r>
              <a:rPr lang="en-US" baseline="30000" dirty="0"/>
              <a:t>G12C</a:t>
            </a:r>
            <a:r>
              <a:rPr lang="en-US" dirty="0"/>
              <a:t> cell lines, there were cell-type specific responses to ARS-1620</a:t>
            </a:r>
          </a:p>
          <a:p>
            <a:pPr lvl="2"/>
            <a:r>
              <a:rPr lang="en-US" dirty="0"/>
              <a:t>In epithelial subtypes, there may be benefit from pan-HER combination with a KRAS</a:t>
            </a:r>
            <a:r>
              <a:rPr lang="en-US" baseline="30000" dirty="0"/>
              <a:t>G12C</a:t>
            </a:r>
            <a:r>
              <a:rPr lang="en-US" dirty="0"/>
              <a:t> inhibitor</a:t>
            </a:r>
          </a:p>
          <a:p>
            <a:pPr lvl="2"/>
            <a:r>
              <a:rPr lang="en-US" dirty="0"/>
              <a:t>In mesenchymal subtypes, there may be benefit from FGFR inhibitor combination with a KRAS</a:t>
            </a:r>
            <a:r>
              <a:rPr lang="en-US" baseline="30000" dirty="0"/>
              <a:t>G12C</a:t>
            </a:r>
            <a:r>
              <a:rPr lang="en-US" dirty="0"/>
              <a:t> inhibitor </a:t>
            </a:r>
          </a:p>
          <a:p>
            <a:pPr lvl="1"/>
            <a:endParaRPr lang="en-US" dirty="0"/>
          </a:p>
        </p:txBody>
      </p:sp>
      <p:sp>
        <p:nvSpPr>
          <p:cNvPr id="4" name="Text Box 4"/>
          <p:cNvSpPr txBox="1">
            <a:spLocks noChangeArrowheads="1"/>
          </p:cNvSpPr>
          <p:nvPr/>
        </p:nvSpPr>
        <p:spPr bwMode="auto">
          <a:xfrm>
            <a:off x="5652506" y="6474897"/>
            <a:ext cx="3270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Solanki HS,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3410</a:t>
            </a:r>
          </a:p>
        </p:txBody>
      </p:sp>
    </p:spTree>
    <p:extLst>
      <p:ext uri="{BB962C8B-B14F-4D97-AF65-F5344CB8AC3E}">
        <p14:creationId xmlns:p14="http://schemas.microsoft.com/office/powerpoint/2010/main" val="1889263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Advanced NSCLC</a:t>
            </a:r>
            <a:br>
              <a:rPr lang="en-GB" dirty="0"/>
            </a:br>
            <a:r>
              <a:rPr lang="en-GB" sz="3200" dirty="0"/>
              <a:t>Not radically treatable stage III and stage IV</a:t>
            </a:r>
          </a:p>
        </p:txBody>
      </p:sp>
      <p:sp>
        <p:nvSpPr>
          <p:cNvPr id="3" name="Subtitle 2"/>
          <p:cNvSpPr>
            <a:spLocks noGrp="1"/>
          </p:cNvSpPr>
          <p:nvPr>
            <p:ph type="subTitle" idx="1"/>
          </p:nvPr>
        </p:nvSpPr>
        <p:spPr/>
        <p:txBody>
          <a:bodyPr/>
          <a:lstStyle/>
          <a:p>
            <a:r>
              <a:rPr lang="en-GB" sz="2800" dirty="0"/>
              <a:t>Immunotherapy strategies</a:t>
            </a:r>
          </a:p>
        </p:txBody>
      </p:sp>
    </p:spTree>
    <p:custDataLst>
      <p:tags r:id="rId1"/>
    </p:custDataLst>
    <p:extLst>
      <p:ext uri="{BB962C8B-B14F-4D97-AF65-F5344CB8AC3E}">
        <p14:creationId xmlns:p14="http://schemas.microsoft.com/office/powerpoint/2010/main" val="320494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CT056: Durable complete responses to adoptive cell transfer using tumor infiltrating lymphocytes (TIL) in non-small cell lung cancer (NSCLC): </a:t>
            </a:r>
            <a:br>
              <a:rPr lang="en-US" dirty="0"/>
            </a:br>
            <a:r>
              <a:rPr lang="en-US" dirty="0"/>
              <a:t>A phase I trial – </a:t>
            </a:r>
            <a:r>
              <a:rPr lang="en-US" dirty="0" err="1"/>
              <a:t>Creelan</a:t>
            </a:r>
            <a:r>
              <a:rPr lang="en-US" dirty="0"/>
              <a:t> B,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adoptive cell transfer using tumor infiltrating lymphocytes (TIL) along with nivolumab in patients with NSCLC </a:t>
            </a:r>
          </a:p>
        </p:txBody>
      </p:sp>
      <p:sp>
        <p:nvSpPr>
          <p:cNvPr id="4" name="Text Box 4"/>
          <p:cNvSpPr txBox="1">
            <a:spLocks noChangeArrowheads="1"/>
          </p:cNvSpPr>
          <p:nvPr/>
        </p:nvSpPr>
        <p:spPr bwMode="auto">
          <a:xfrm>
            <a:off x="5609226" y="6474897"/>
            <a:ext cx="33141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Creelan</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B,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CT056</a:t>
            </a:r>
          </a:p>
        </p:txBody>
      </p:sp>
      <p:sp>
        <p:nvSpPr>
          <p:cNvPr id="6" name="Text Box 5"/>
          <p:cNvSpPr txBox="1">
            <a:spLocks noChangeArrowheads="1"/>
          </p:cNvSpPr>
          <p:nvPr/>
        </p:nvSpPr>
        <p:spPr bwMode="auto">
          <a:xfrm flipH="1">
            <a:off x="291086" y="6105565"/>
            <a:ext cx="47345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92175" eaLnBrk="0" hangingPunct="0"/>
            <a:r>
              <a:rPr lang="en-US" altLang="zh-CN" sz="1200" dirty="0">
                <a:latin typeface="Arial" panose="020B0604020202020204" pitchFamily="34" charset="0"/>
                <a:cs typeface="Arial" panose="020B0604020202020204" pitchFamily="34" charset="0"/>
              </a:rPr>
              <a:t>*Cyclophosphamide 60 mg/kg + </a:t>
            </a:r>
            <a:r>
              <a:rPr lang="en-US" altLang="zh-CN" sz="1200" dirty="0" err="1">
                <a:latin typeface="Arial" panose="020B0604020202020204" pitchFamily="34" charset="0"/>
                <a:cs typeface="Arial" panose="020B0604020202020204" pitchFamily="34" charset="0"/>
              </a:rPr>
              <a:t>mesna</a:t>
            </a:r>
            <a:r>
              <a:rPr lang="en-US" altLang="zh-CN" sz="1200" dirty="0">
                <a:latin typeface="Arial" panose="020B0604020202020204" pitchFamily="34" charset="0"/>
                <a:cs typeface="Arial" panose="020B0604020202020204" pitchFamily="34" charset="0"/>
              </a:rPr>
              <a:t> D-7, -6, fludarabine 25 mg/m</a:t>
            </a:r>
            <a:r>
              <a:rPr lang="en-US" altLang="zh-CN" sz="1200" baseline="30000" dirty="0">
                <a:latin typeface="Arial" panose="020B0604020202020204" pitchFamily="34" charset="0"/>
                <a:cs typeface="Arial" panose="020B0604020202020204" pitchFamily="34" charset="0"/>
              </a:rPr>
              <a:t>2</a:t>
            </a:r>
            <a:r>
              <a:rPr lang="en-US" altLang="zh-CN" sz="1200" dirty="0">
                <a:latin typeface="Arial" panose="020B0604020202020204" pitchFamily="34" charset="0"/>
                <a:cs typeface="Arial" panose="020B0604020202020204" pitchFamily="34" charset="0"/>
              </a:rPr>
              <a:t> D-7, -3, TIL ≥20·10</a:t>
            </a:r>
            <a:r>
              <a:rPr lang="en-US" altLang="zh-CN" sz="1200" baseline="30000" dirty="0">
                <a:latin typeface="Arial" panose="020B0604020202020204" pitchFamily="34" charset="0"/>
                <a:cs typeface="Arial" panose="020B0604020202020204" pitchFamily="34" charset="0"/>
              </a:rPr>
              <a:t>9</a:t>
            </a:r>
            <a:r>
              <a:rPr lang="en-US" altLang="zh-CN" sz="1200" dirty="0">
                <a:latin typeface="Arial" panose="020B0604020202020204" pitchFamily="34" charset="0"/>
                <a:cs typeface="Arial" panose="020B0604020202020204" pitchFamily="34" charset="0"/>
              </a:rPr>
              <a:t>–10</a:t>
            </a:r>
            <a:r>
              <a:rPr lang="en-US" altLang="zh-CN" sz="1200" baseline="30000" dirty="0">
                <a:latin typeface="Arial" panose="020B0604020202020204" pitchFamily="34" charset="0"/>
                <a:cs typeface="Arial" panose="020B0604020202020204" pitchFamily="34" charset="0"/>
              </a:rPr>
              <a:t>10</a:t>
            </a:r>
            <a:r>
              <a:rPr lang="en-US" altLang="zh-CN" sz="1200" dirty="0">
                <a:latin typeface="Arial" panose="020B0604020202020204" pitchFamily="34" charset="0"/>
                <a:cs typeface="Arial" panose="020B0604020202020204" pitchFamily="34" charset="0"/>
              </a:rPr>
              <a:t> CD3</a:t>
            </a:r>
            <a:r>
              <a:rPr lang="en-US" altLang="zh-CN" sz="1200" baseline="30000" dirty="0">
                <a:latin typeface="Arial" panose="020B0604020202020204" pitchFamily="34" charset="0"/>
                <a:cs typeface="Arial" panose="020B0604020202020204" pitchFamily="34" charset="0"/>
              </a:rPr>
              <a:t>+</a:t>
            </a:r>
            <a:r>
              <a:rPr lang="en-US" altLang="zh-CN" sz="1200" dirty="0">
                <a:latin typeface="Arial" panose="020B0604020202020204" pitchFamily="34" charset="0"/>
                <a:cs typeface="Arial" panose="020B0604020202020204" pitchFamily="34" charset="0"/>
              </a:rPr>
              <a:t> cells D0 and IL-2 D1–6 (intermediate dose 18 </a:t>
            </a:r>
            <a:r>
              <a:rPr lang="en-US" altLang="zh-CN" sz="1200" dirty="0" err="1">
                <a:latin typeface="Arial" panose="020B0604020202020204" pitchFamily="34" charset="0"/>
                <a:cs typeface="Arial" panose="020B0604020202020204" pitchFamily="34" charset="0"/>
              </a:rPr>
              <a:t>miU</a:t>
            </a:r>
            <a:r>
              <a:rPr lang="en-US" altLang="zh-CN" sz="1200" dirty="0">
                <a:latin typeface="Arial" panose="020B0604020202020204" pitchFamily="34" charset="0"/>
                <a:cs typeface="Arial" panose="020B0604020202020204" pitchFamily="34" charset="0"/>
              </a:rPr>
              <a:t>/m</a:t>
            </a:r>
            <a:r>
              <a:rPr lang="en-US" altLang="zh-CN" sz="1200" baseline="30000" dirty="0">
                <a:latin typeface="Arial" panose="020B0604020202020204" pitchFamily="34" charset="0"/>
                <a:cs typeface="Arial" panose="020B0604020202020204" pitchFamily="34" charset="0"/>
              </a:rPr>
              <a:t>2</a:t>
            </a:r>
            <a:r>
              <a:rPr lang="en-US" altLang="zh-CN" sz="1200" dirty="0">
                <a:latin typeface="Arial" panose="020B0604020202020204" pitchFamily="34" charset="0"/>
                <a:cs typeface="Arial" panose="020B0604020202020204" pitchFamily="34" charset="0"/>
              </a:rPr>
              <a:t> over 6, 12 and 24 h then 4.5 </a:t>
            </a:r>
            <a:r>
              <a:rPr lang="en-US" altLang="zh-CN" sz="1200" dirty="0" err="1">
                <a:latin typeface="Arial" panose="020B0604020202020204" pitchFamily="34" charset="0"/>
                <a:cs typeface="Arial" panose="020B0604020202020204" pitchFamily="34" charset="0"/>
              </a:rPr>
              <a:t>miU</a:t>
            </a:r>
            <a:r>
              <a:rPr lang="en-US" altLang="zh-CN" sz="1200" dirty="0">
                <a:latin typeface="Arial" panose="020B0604020202020204" pitchFamily="34" charset="0"/>
                <a:cs typeface="Arial" panose="020B0604020202020204" pitchFamily="34" charset="0"/>
              </a:rPr>
              <a:t>/m</a:t>
            </a:r>
            <a:r>
              <a:rPr lang="en-US" altLang="zh-CN" sz="1200" baseline="30000" dirty="0">
                <a:latin typeface="Arial" panose="020B0604020202020204" pitchFamily="34" charset="0"/>
                <a:cs typeface="Arial" panose="020B0604020202020204" pitchFamily="34" charset="0"/>
              </a:rPr>
              <a:t>2</a:t>
            </a:r>
            <a:r>
              <a:rPr lang="en-US" altLang="zh-CN" sz="1200" dirty="0">
                <a:latin typeface="Arial" panose="020B0604020202020204" pitchFamily="34" charset="0"/>
                <a:cs typeface="Arial" panose="020B0604020202020204" pitchFamily="34" charset="0"/>
              </a:rPr>
              <a:t> over 24 h x3)</a:t>
            </a:r>
            <a:endParaRPr lang="en-US" altLang="zh-CN" sz="1200" baseline="300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9B8199E-B020-472C-8FC4-34BD82C89B4C}"/>
              </a:ext>
            </a:extLst>
          </p:cNvPr>
          <p:cNvCxnSpPr>
            <a:stCxn id="12" idx="3"/>
            <a:endCxn id="22" idx="1"/>
          </p:cNvCxnSpPr>
          <p:nvPr/>
        </p:nvCxnSpPr>
        <p:spPr>
          <a:xfrm>
            <a:off x="2984279" y="3759671"/>
            <a:ext cx="180738" cy="1"/>
          </a:xfrm>
          <a:prstGeom prst="line">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AutoShape 8">
            <a:extLst>
              <a:ext uri="{FF2B5EF4-FFF2-40B4-BE49-F238E27FC236}">
                <a16:creationId xmlns:a16="http://schemas.microsoft.com/office/drawing/2014/main" id="{34434A70-FE06-478F-BAAC-328398ADE488}"/>
              </a:ext>
            </a:extLst>
          </p:cNvPr>
          <p:cNvSpPr>
            <a:spLocks noChangeArrowheads="1"/>
          </p:cNvSpPr>
          <p:nvPr/>
        </p:nvSpPr>
        <p:spPr bwMode="auto">
          <a:xfrm>
            <a:off x="5190120" y="2486511"/>
            <a:ext cx="2023201" cy="892388"/>
          </a:xfrm>
          <a:prstGeom prst="roundRect">
            <a:avLst>
              <a:gd name="adj" fmla="val 16667"/>
            </a:avLst>
          </a:prstGeom>
          <a:solidFill>
            <a:srgbClr val="2894FF"/>
          </a:solidFill>
          <a:ln w="9525" algn="ctr">
            <a:noFill/>
            <a:round/>
            <a:headEnd/>
            <a:tailEnd/>
          </a:ln>
        </p:spPr>
        <p:txBody>
          <a:bodyPr lIns="90488" tIns="0" rIns="90488" bIns="0" anchor="ctr"/>
          <a:lstStyle/>
          <a:p>
            <a:pPr algn="ctr" defTabSz="892175" eaLnBrk="0" hangingPunct="0"/>
            <a:r>
              <a:rPr lang="en-US" altLang="zh-CN" sz="1600" dirty="0">
                <a:solidFill>
                  <a:srgbClr val="FFFFFF"/>
                </a:solidFill>
                <a:latin typeface="Arial" panose="020B0604020202020204" pitchFamily="34" charset="0"/>
                <a:cs typeface="Arial" panose="020B0604020202020204" pitchFamily="34" charset="0"/>
              </a:rPr>
              <a:t>Continue nivolumab q4w</a:t>
            </a:r>
          </a:p>
        </p:txBody>
      </p:sp>
      <p:sp>
        <p:nvSpPr>
          <p:cNvPr id="9" name="AutoShape 8">
            <a:extLst>
              <a:ext uri="{FF2B5EF4-FFF2-40B4-BE49-F238E27FC236}">
                <a16:creationId xmlns:a16="http://schemas.microsoft.com/office/drawing/2014/main" id="{3D178B86-7918-4A21-9459-99B11608332D}"/>
              </a:ext>
            </a:extLst>
          </p:cNvPr>
          <p:cNvSpPr>
            <a:spLocks noChangeArrowheads="1"/>
          </p:cNvSpPr>
          <p:nvPr/>
        </p:nvSpPr>
        <p:spPr bwMode="auto">
          <a:xfrm>
            <a:off x="5190120" y="4003200"/>
            <a:ext cx="2023200" cy="1029631"/>
          </a:xfrm>
          <a:prstGeom prst="roundRect">
            <a:avLst>
              <a:gd name="adj" fmla="val 16667"/>
            </a:avLst>
          </a:prstGeom>
          <a:solidFill>
            <a:srgbClr val="FF6600"/>
          </a:solidFill>
          <a:ln w="38100" algn="ctr">
            <a:noFill/>
            <a:round/>
            <a:headEnd/>
            <a:tailEnd/>
          </a:ln>
        </p:spPr>
        <p:txBody>
          <a:bodyPr lIns="90488" tIns="0" rIns="90488" bIns="0" anchor="ctr"/>
          <a:lstStyle/>
          <a:p>
            <a:pPr algn="ctr" defTabSz="892175" eaLnBrk="0" hangingPunct="0"/>
            <a:r>
              <a:rPr lang="en-US" altLang="zh-CN" sz="1600" dirty="0">
                <a:solidFill>
                  <a:srgbClr val="FFFFFF"/>
                </a:solidFill>
                <a:latin typeface="Arial" panose="020B0604020202020204" pitchFamily="34" charset="0"/>
                <a:cs typeface="Arial" panose="020B0604020202020204" pitchFamily="34" charset="0"/>
              </a:rPr>
              <a:t>Lymphodepletion </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then TIL infusion </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followed by IL-2*</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(n=16)</a:t>
            </a:r>
            <a:endParaRPr lang="en-US" altLang="zh-CN" sz="1600" baseline="30000" dirty="0">
              <a:solidFill>
                <a:srgbClr val="FFFFFF"/>
              </a:solidFill>
              <a:latin typeface="Arial" panose="020B0604020202020204" pitchFamily="34" charset="0"/>
              <a:cs typeface="Arial" panose="020B0604020202020204" pitchFamily="34" charset="0"/>
            </a:endParaRPr>
          </a:p>
        </p:txBody>
      </p:sp>
      <p:cxnSp>
        <p:nvCxnSpPr>
          <p:cNvPr id="10" name="AutoShape 15">
            <a:extLst>
              <a:ext uri="{FF2B5EF4-FFF2-40B4-BE49-F238E27FC236}">
                <a16:creationId xmlns:a16="http://schemas.microsoft.com/office/drawing/2014/main" id="{F78361F5-245F-43BD-A9BB-02E2B0664EBB}"/>
              </a:ext>
            </a:extLst>
          </p:cNvPr>
          <p:cNvCxnSpPr>
            <a:cxnSpLocks noChangeShapeType="1"/>
            <a:stCxn id="22" idx="3"/>
            <a:endCxn id="8" idx="1"/>
          </p:cNvCxnSpPr>
          <p:nvPr/>
        </p:nvCxnSpPr>
        <p:spPr bwMode="auto">
          <a:xfrm flipV="1">
            <a:off x="4811764" y="2932705"/>
            <a:ext cx="378356" cy="826967"/>
          </a:xfrm>
          <a:prstGeom prst="bentConnector3">
            <a:avLst>
              <a:gd name="adj1" fmla="val 50000"/>
            </a:avLst>
          </a:prstGeom>
          <a:noFill/>
          <a:ln w="38100">
            <a:solidFill>
              <a:schemeClr val="bg1"/>
            </a:solidFill>
            <a:miter lim="800000"/>
            <a:headEnd/>
            <a:tailEnd type="triangle" w="med" len="med"/>
          </a:ln>
        </p:spPr>
      </p:cxnSp>
      <p:cxnSp>
        <p:nvCxnSpPr>
          <p:cNvPr id="11" name="AutoShape 16">
            <a:extLst>
              <a:ext uri="{FF2B5EF4-FFF2-40B4-BE49-F238E27FC236}">
                <a16:creationId xmlns:a16="http://schemas.microsoft.com/office/drawing/2014/main" id="{74A82017-72F7-441D-A180-A639B9A6A9F4}"/>
              </a:ext>
            </a:extLst>
          </p:cNvPr>
          <p:cNvCxnSpPr>
            <a:cxnSpLocks noChangeShapeType="1"/>
            <a:stCxn id="22" idx="3"/>
            <a:endCxn id="9" idx="1"/>
          </p:cNvCxnSpPr>
          <p:nvPr/>
        </p:nvCxnSpPr>
        <p:spPr bwMode="auto">
          <a:xfrm>
            <a:off x="4811764" y="3759672"/>
            <a:ext cx="378356" cy="758344"/>
          </a:xfrm>
          <a:prstGeom prst="bentConnector3">
            <a:avLst>
              <a:gd name="adj1" fmla="val 50000"/>
            </a:avLst>
          </a:prstGeom>
          <a:noFill/>
          <a:ln w="38100">
            <a:solidFill>
              <a:schemeClr val="bg1"/>
            </a:solidFill>
            <a:miter lim="800000"/>
            <a:headEnd/>
            <a:tailEnd type="triangle" w="med" len="med"/>
          </a:ln>
        </p:spPr>
      </p:cxnSp>
      <p:sp>
        <p:nvSpPr>
          <p:cNvPr id="12" name="AutoShape 9">
            <a:extLst>
              <a:ext uri="{FF2B5EF4-FFF2-40B4-BE49-F238E27FC236}">
                <a16:creationId xmlns:a16="http://schemas.microsoft.com/office/drawing/2014/main" id="{B76F3D40-CEB8-43A4-AA5B-33967CCF151A}"/>
              </a:ext>
            </a:extLst>
          </p:cNvPr>
          <p:cNvSpPr>
            <a:spLocks noChangeArrowheads="1"/>
          </p:cNvSpPr>
          <p:nvPr/>
        </p:nvSpPr>
        <p:spPr bwMode="auto">
          <a:xfrm>
            <a:off x="106704" y="2486511"/>
            <a:ext cx="2877575" cy="2546320"/>
          </a:xfrm>
          <a:prstGeom prst="roundRect">
            <a:avLst>
              <a:gd name="adj" fmla="val 8208"/>
            </a:avLst>
          </a:prstGeom>
          <a:solidFill>
            <a:srgbClr val="002850"/>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latin typeface="Arial" panose="020B0604020202020204" pitchFamily="34" charset="0"/>
                <a:cs typeface="Arial" panose="020B0604020202020204" pitchFamily="34" charset="0"/>
              </a:rPr>
              <a:t>Key patient inclusion criteria</a:t>
            </a:r>
            <a:endParaRPr lang="en-US" altLang="zh-CN" sz="1600" u="sng" dirty="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NSCLC </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No prior PD-1 axis inhibitors</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No corticosteroids</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No untreated brain metastases</a:t>
            </a:r>
            <a:endParaRPr lang="en-GB" altLang="zh-CN" sz="1600" baseline="30000" dirty="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en-GB" altLang="zh-CN" sz="1600" dirty="0">
                <a:solidFill>
                  <a:srgbClr val="FFFFFF"/>
                </a:solidFill>
                <a:latin typeface="Arial" panose="020B0604020202020204" pitchFamily="34" charset="0"/>
                <a:cs typeface="Arial" panose="020B0604020202020204" pitchFamily="34" charset="0"/>
              </a:rPr>
              <a:t>(n=20)</a:t>
            </a:r>
          </a:p>
        </p:txBody>
      </p:sp>
      <p:sp>
        <p:nvSpPr>
          <p:cNvPr id="19" name="Rectangle 9">
            <a:extLst>
              <a:ext uri="{FF2B5EF4-FFF2-40B4-BE49-F238E27FC236}">
                <a16:creationId xmlns:a16="http://schemas.microsoft.com/office/drawing/2014/main" id="{09FB2ED9-26C2-45F5-84C4-23F4AB99FE28}"/>
              </a:ext>
            </a:extLst>
          </p:cNvPr>
          <p:cNvSpPr txBox="1">
            <a:spLocks noChangeArrowheads="1"/>
          </p:cNvSpPr>
          <p:nvPr/>
        </p:nvSpPr>
        <p:spPr bwMode="auto">
          <a:xfrm>
            <a:off x="424545" y="5160823"/>
            <a:ext cx="3736394"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a:t>Endpoints</a:t>
            </a:r>
          </a:p>
          <a:p>
            <a:r>
              <a:rPr lang="en-GB" sz="1600" dirty="0"/>
              <a:t>Safety, TIL expansion success, BOR</a:t>
            </a:r>
          </a:p>
        </p:txBody>
      </p:sp>
      <p:sp>
        <p:nvSpPr>
          <p:cNvPr id="22" name="AutoShape 8">
            <a:extLst>
              <a:ext uri="{FF2B5EF4-FFF2-40B4-BE49-F238E27FC236}">
                <a16:creationId xmlns:a16="http://schemas.microsoft.com/office/drawing/2014/main" id="{3D178B86-7918-4A21-9459-99B11608332D}"/>
              </a:ext>
            </a:extLst>
          </p:cNvPr>
          <p:cNvSpPr>
            <a:spLocks noChangeArrowheads="1"/>
          </p:cNvSpPr>
          <p:nvPr/>
        </p:nvSpPr>
        <p:spPr bwMode="auto">
          <a:xfrm>
            <a:off x="3165017" y="3363211"/>
            <a:ext cx="1646747" cy="792921"/>
          </a:xfrm>
          <a:prstGeom prst="roundRect">
            <a:avLst>
              <a:gd name="adj" fmla="val 16667"/>
            </a:avLst>
          </a:prstGeom>
          <a:solidFill>
            <a:schemeClr val="accent1"/>
          </a:solidFill>
          <a:ln w="38100" algn="ctr">
            <a:noFill/>
            <a:round/>
            <a:headEnd/>
            <a:tailEnd/>
          </a:ln>
        </p:spPr>
        <p:txBody>
          <a:bodyPr lIns="90488" tIns="0" rIns="90488" bIns="0" anchor="ctr"/>
          <a:lstStyle/>
          <a:p>
            <a:pPr algn="ctr" defTabSz="892175" eaLnBrk="0" hangingPunct="0"/>
            <a:r>
              <a:rPr lang="en-US" altLang="zh-CN" sz="1600" dirty="0">
                <a:solidFill>
                  <a:srgbClr val="FFFFFF"/>
                </a:solidFill>
                <a:latin typeface="Arial" panose="020B0604020202020204" pitchFamily="34" charset="0"/>
                <a:cs typeface="Arial" panose="020B0604020202020204" pitchFamily="34" charset="0"/>
              </a:rPr>
              <a:t>Nivolumab </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240 mg IV q2w </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(4 doses)</a:t>
            </a:r>
            <a:endParaRPr lang="en-US" altLang="zh-CN" sz="1600" baseline="30000" dirty="0">
              <a:solidFill>
                <a:srgbClr val="FFFFFF"/>
              </a:solidFill>
              <a:latin typeface="Arial" panose="020B0604020202020204" pitchFamily="34" charset="0"/>
              <a:cs typeface="Arial" panose="020B0604020202020204" pitchFamily="34" charset="0"/>
            </a:endParaRPr>
          </a:p>
        </p:txBody>
      </p:sp>
      <p:sp>
        <p:nvSpPr>
          <p:cNvPr id="25" name="AutoShape 8">
            <a:extLst>
              <a:ext uri="{FF2B5EF4-FFF2-40B4-BE49-F238E27FC236}">
                <a16:creationId xmlns:a16="http://schemas.microsoft.com/office/drawing/2014/main" id="{3D178B86-7918-4A21-9459-99B11608332D}"/>
              </a:ext>
            </a:extLst>
          </p:cNvPr>
          <p:cNvSpPr>
            <a:spLocks noChangeArrowheads="1"/>
          </p:cNvSpPr>
          <p:nvPr/>
        </p:nvSpPr>
        <p:spPr bwMode="auto">
          <a:xfrm>
            <a:off x="7399448" y="4102854"/>
            <a:ext cx="1604462" cy="830322"/>
          </a:xfrm>
          <a:prstGeom prst="roundRect">
            <a:avLst>
              <a:gd name="adj" fmla="val 16667"/>
            </a:avLst>
          </a:prstGeom>
          <a:solidFill>
            <a:schemeClr val="accent1"/>
          </a:solidFill>
          <a:ln w="38100" algn="ctr">
            <a:noFill/>
            <a:round/>
            <a:headEnd/>
            <a:tailEnd/>
          </a:ln>
        </p:spPr>
        <p:txBody>
          <a:bodyPr lIns="90488" tIns="0" rIns="90488" bIns="0" anchor="ctr"/>
          <a:lstStyle/>
          <a:p>
            <a:pPr algn="ctr" defTabSz="892175" eaLnBrk="0" hangingPunct="0"/>
            <a:r>
              <a:rPr lang="en-US" altLang="zh-CN" sz="1600" dirty="0">
                <a:solidFill>
                  <a:srgbClr val="FFFFFF"/>
                </a:solidFill>
                <a:latin typeface="Arial" panose="020B0604020202020204" pitchFamily="34" charset="0"/>
                <a:cs typeface="Arial" panose="020B0604020202020204" pitchFamily="34" charset="0"/>
              </a:rPr>
              <a:t>Nivolumab 480 mg q4w</a:t>
            </a:r>
            <a:br>
              <a:rPr lang="en-US" altLang="zh-CN" sz="1600" dirty="0">
                <a:solidFill>
                  <a:srgbClr val="FFFFFF"/>
                </a:solidFill>
                <a:latin typeface="Arial" panose="020B0604020202020204" pitchFamily="34" charset="0"/>
                <a:cs typeface="Arial" panose="020B0604020202020204" pitchFamily="34" charset="0"/>
              </a:rPr>
            </a:br>
            <a:r>
              <a:rPr lang="en-US" altLang="zh-CN" sz="1600" dirty="0">
                <a:solidFill>
                  <a:srgbClr val="FFFFFF"/>
                </a:solidFill>
                <a:latin typeface="Arial" panose="020B0604020202020204" pitchFamily="34" charset="0"/>
                <a:cs typeface="Arial" panose="020B0604020202020204" pitchFamily="34" charset="0"/>
              </a:rPr>
              <a:t>(up to 1 year)</a:t>
            </a:r>
            <a:endParaRPr lang="en-US" altLang="zh-CN" sz="1600" baseline="30000" dirty="0">
              <a:solidFill>
                <a:srgbClr val="FFFFFF"/>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59B8199E-B020-472C-8FC4-34BD82C89B4C}"/>
              </a:ext>
            </a:extLst>
          </p:cNvPr>
          <p:cNvCxnSpPr>
            <a:stCxn id="9" idx="3"/>
            <a:endCxn id="25" idx="1"/>
          </p:cNvCxnSpPr>
          <p:nvPr/>
        </p:nvCxnSpPr>
        <p:spPr>
          <a:xfrm flipV="1">
            <a:off x="7213320" y="4518015"/>
            <a:ext cx="186128" cy="1"/>
          </a:xfrm>
          <a:prstGeom prst="line">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572000" y="3052570"/>
            <a:ext cx="397866" cy="276999"/>
          </a:xfrm>
          <a:prstGeom prst="rect">
            <a:avLst/>
          </a:prstGeom>
          <a:noFill/>
        </p:spPr>
        <p:txBody>
          <a:bodyPr wrap="none" rtlCol="0">
            <a:spAutoFit/>
          </a:bodyPr>
          <a:lstStyle/>
          <a:p>
            <a:pPr algn="r"/>
            <a:r>
              <a:rPr lang="en-GB" sz="1200" b="1" dirty="0"/>
              <a:t>PR</a:t>
            </a:r>
          </a:p>
        </p:txBody>
      </p:sp>
      <p:sp>
        <p:nvSpPr>
          <p:cNvPr id="55" name="TextBox 54"/>
          <p:cNvSpPr txBox="1"/>
          <p:nvPr/>
        </p:nvSpPr>
        <p:spPr>
          <a:xfrm>
            <a:off x="5803854" y="3511502"/>
            <a:ext cx="397866" cy="276999"/>
          </a:xfrm>
          <a:prstGeom prst="rect">
            <a:avLst/>
          </a:prstGeom>
          <a:noFill/>
        </p:spPr>
        <p:txBody>
          <a:bodyPr wrap="none" rtlCol="0">
            <a:spAutoFit/>
          </a:bodyPr>
          <a:lstStyle/>
          <a:p>
            <a:pPr algn="r"/>
            <a:r>
              <a:rPr lang="en-GB" sz="1200" b="1" dirty="0"/>
              <a:t>PD</a:t>
            </a:r>
          </a:p>
        </p:txBody>
      </p:sp>
      <p:cxnSp>
        <p:nvCxnSpPr>
          <p:cNvPr id="60" name="Straight Connector 59">
            <a:extLst>
              <a:ext uri="{FF2B5EF4-FFF2-40B4-BE49-F238E27FC236}">
                <a16:creationId xmlns:a16="http://schemas.microsoft.com/office/drawing/2014/main" id="{59B8199E-B020-472C-8FC4-34BD82C89B4C}"/>
              </a:ext>
            </a:extLst>
          </p:cNvPr>
          <p:cNvCxnSpPr>
            <a:stCxn id="8" idx="2"/>
            <a:endCxn id="9" idx="0"/>
          </p:cNvCxnSpPr>
          <p:nvPr/>
        </p:nvCxnSpPr>
        <p:spPr>
          <a:xfrm flipH="1">
            <a:off x="6201720" y="3378899"/>
            <a:ext cx="1" cy="624301"/>
          </a:xfrm>
          <a:prstGeom prst="line">
            <a:avLst/>
          </a:prstGeom>
          <a:ln w="38100">
            <a:solidFill>
              <a:schemeClr val="bg1"/>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315520" y="4207947"/>
            <a:ext cx="654346" cy="276999"/>
          </a:xfrm>
          <a:prstGeom prst="rect">
            <a:avLst/>
          </a:prstGeom>
          <a:noFill/>
        </p:spPr>
        <p:txBody>
          <a:bodyPr wrap="none" rtlCol="0">
            <a:spAutoFit/>
          </a:bodyPr>
          <a:lstStyle/>
          <a:p>
            <a:pPr algn="r"/>
            <a:r>
              <a:rPr lang="en-GB" sz="1200" b="1" dirty="0"/>
              <a:t>PD/SD</a:t>
            </a:r>
          </a:p>
        </p:txBody>
      </p:sp>
    </p:spTree>
    <p:extLst>
      <p:ext uri="{BB962C8B-B14F-4D97-AF65-F5344CB8AC3E}">
        <p14:creationId xmlns:p14="http://schemas.microsoft.com/office/powerpoint/2010/main" val="103485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CT056: Durable complete responses to adoptive cell transfer using tumor infiltrating lymphocytes (TIL) in non-small cell lung cancer (NSCLC): </a:t>
            </a:r>
            <a:br>
              <a:rPr lang="en-US" dirty="0"/>
            </a:br>
            <a:r>
              <a:rPr lang="en-US" dirty="0"/>
              <a:t>A phase I trial – </a:t>
            </a:r>
            <a:r>
              <a:rPr lang="en-US" dirty="0" err="1"/>
              <a:t>Creelan</a:t>
            </a:r>
            <a:r>
              <a:rPr lang="en-US" dirty="0"/>
              <a:t> B, et al</a:t>
            </a:r>
          </a:p>
        </p:txBody>
      </p:sp>
      <p:sp>
        <p:nvSpPr>
          <p:cNvPr id="3" name="Content Placeholder 2"/>
          <p:cNvSpPr>
            <a:spLocks noGrp="1"/>
          </p:cNvSpPr>
          <p:nvPr>
            <p:ph idx="1"/>
          </p:nvPr>
        </p:nvSpPr>
        <p:spPr/>
        <p:txBody>
          <a:bodyPr/>
          <a:lstStyle/>
          <a:p>
            <a:r>
              <a:rPr lang="en-US" b="1" dirty="0"/>
              <a:t>Key results</a:t>
            </a:r>
          </a:p>
          <a:p>
            <a:pPr lvl="1"/>
            <a:endParaRPr lang="en-US" dirty="0"/>
          </a:p>
        </p:txBody>
      </p:sp>
      <p:sp>
        <p:nvSpPr>
          <p:cNvPr id="4" name="Text Box 4"/>
          <p:cNvSpPr txBox="1">
            <a:spLocks noChangeArrowheads="1"/>
          </p:cNvSpPr>
          <p:nvPr/>
        </p:nvSpPr>
        <p:spPr bwMode="auto">
          <a:xfrm>
            <a:off x="5609226" y="6474897"/>
            <a:ext cx="33141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Creelan</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B,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CT056</a:t>
            </a:r>
          </a:p>
        </p:txBody>
      </p:sp>
      <p:sp>
        <p:nvSpPr>
          <p:cNvPr id="6" name="Text Box 5"/>
          <p:cNvSpPr txBox="1">
            <a:spLocks noChangeArrowheads="1"/>
          </p:cNvSpPr>
          <p:nvPr/>
        </p:nvSpPr>
        <p:spPr bwMode="auto">
          <a:xfrm flipH="1">
            <a:off x="291086" y="6474897"/>
            <a:ext cx="3673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hangingPunct="1"/>
            <a:r>
              <a:rPr lang="en-US" sz="1200" dirty="0">
                <a:solidFill>
                  <a:srgbClr val="363636"/>
                </a:solidFill>
                <a:latin typeface="Arial" panose="020B0604020202020204" pitchFamily="34" charset="0"/>
                <a:cs typeface="Arial" panose="020B0604020202020204" pitchFamily="34" charset="0"/>
              </a:rPr>
              <a:t>Data cut-off for overall survival 15 April 2020 </a:t>
            </a:r>
          </a:p>
        </p:txBody>
      </p:sp>
      <p:sp>
        <p:nvSpPr>
          <p:cNvPr id="15" name="Rectangle 14"/>
          <p:cNvSpPr/>
          <p:nvPr/>
        </p:nvSpPr>
        <p:spPr>
          <a:xfrm>
            <a:off x="5282002" y="1930136"/>
            <a:ext cx="2959090" cy="338554"/>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363636"/>
                </a:solidFill>
                <a:latin typeface="Arial" panose="020B0604020202020204" pitchFamily="34" charset="0"/>
                <a:cs typeface="Arial" panose="020B0604020202020204" pitchFamily="34" charset="0"/>
              </a:rPr>
              <a:t>P</a:t>
            </a:r>
            <a:r>
              <a:rPr kumimoji="0" lang="en-US" sz="1600" b="1" i="0" u="none" strike="noStrike" kern="1200" cap="none" spc="0" normalizeH="0" baseline="0" dirty="0">
                <a:ln>
                  <a:noFill/>
                </a:ln>
                <a:solidFill>
                  <a:srgbClr val="363636"/>
                </a:solidFill>
                <a:effectLst/>
                <a:uLnTx/>
                <a:uFillTx/>
                <a:latin typeface="Arial" panose="020B0604020202020204" pitchFamily="34" charset="0"/>
                <a:cs typeface="Arial" panose="020B0604020202020204" pitchFamily="34" charset="0"/>
              </a:rPr>
              <a:t>ost-TIL</a:t>
            </a:r>
          </a:p>
        </p:txBody>
      </p:sp>
      <p:sp>
        <p:nvSpPr>
          <p:cNvPr id="16" name="Rectangle: Rounded Corners 85"/>
          <p:cNvSpPr/>
          <p:nvPr/>
        </p:nvSpPr>
        <p:spPr>
          <a:xfrm>
            <a:off x="1863612" y="2223286"/>
            <a:ext cx="2650842" cy="501414"/>
          </a:xfrm>
          <a:prstGeom prst="roundRect">
            <a:avLst/>
          </a:prstGeom>
          <a:solidFill>
            <a:srgbClr val="FFFFFF"/>
          </a:solidFill>
          <a:ln w="25400" cap="flat" cmpd="sng" algn="ctr">
            <a:noFill/>
            <a:prstDash val="solid"/>
          </a:ln>
          <a:effectLst/>
        </p:spPr>
        <p:txBody>
          <a:bodyPr wrap="square">
            <a:spAutoFit/>
          </a:bodyPr>
          <a:lstStyle/>
          <a:p>
            <a:pPr marL="0" marR="0" lvl="0" indent="0" algn="l" defTabSz="914400" rtl="0" eaLnBrk="1" fontAlgn="base" latinLnBrk="0" hangingPunct="1">
              <a:lnSpc>
                <a:spcPts val="1350"/>
              </a:lnSpc>
              <a:spcBef>
                <a:spcPct val="0"/>
              </a:spcBef>
              <a:spcAft>
                <a:spcPts val="300"/>
              </a:spcAft>
              <a:buClr>
                <a:srgbClr val="00457C"/>
              </a:buClr>
              <a:buSzTx/>
              <a:buFontTx/>
              <a:buNone/>
              <a:tabLst/>
              <a:defRPr/>
            </a:pPr>
            <a: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t>Alive: 13 of 20</a:t>
            </a:r>
            <a:b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br>
            <a: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t>Median OS: NR</a:t>
            </a:r>
            <a:endParaRPr kumimoji="0" lang="en-US" sz="1600" b="0" i="0" u="none" strike="noStrike" kern="1200" cap="none" spc="0" normalizeH="0" baseline="30000" dirty="0">
              <a:ln>
                <a:noFill/>
              </a:ln>
              <a:solidFill>
                <a:srgbClr val="363636"/>
              </a:solidFill>
              <a:effectLst/>
              <a:uLnTx/>
              <a:uFillTx/>
              <a:latin typeface="Arial"/>
              <a:ea typeface="Tahoma" pitchFamily="34" charset="0"/>
              <a:cs typeface="Tahoma" pitchFamily="34" charset="0"/>
            </a:endParaRPr>
          </a:p>
        </p:txBody>
      </p:sp>
      <p:sp>
        <p:nvSpPr>
          <p:cNvPr id="17" name="Rectangle: Rounded Corners 85"/>
          <p:cNvSpPr/>
          <p:nvPr/>
        </p:nvSpPr>
        <p:spPr>
          <a:xfrm>
            <a:off x="6194653" y="2218649"/>
            <a:ext cx="2693983" cy="501414"/>
          </a:xfrm>
          <a:prstGeom prst="roundRect">
            <a:avLst/>
          </a:prstGeom>
          <a:solidFill>
            <a:srgbClr val="FFFFFF"/>
          </a:solidFill>
          <a:ln w="25400" cap="flat" cmpd="sng" algn="ctr">
            <a:noFill/>
            <a:prstDash val="solid"/>
          </a:ln>
          <a:effectLst/>
        </p:spPr>
        <p:txBody>
          <a:bodyPr wrap="square">
            <a:spAutoFit/>
          </a:bodyPr>
          <a:lstStyle/>
          <a:p>
            <a:pPr marL="0" marR="0" lvl="0" indent="0" algn="l" defTabSz="914400" rtl="0" eaLnBrk="1" fontAlgn="base" latinLnBrk="0" hangingPunct="1">
              <a:lnSpc>
                <a:spcPts val="1350"/>
              </a:lnSpc>
              <a:spcBef>
                <a:spcPct val="0"/>
              </a:spcBef>
              <a:spcAft>
                <a:spcPts val="300"/>
              </a:spcAft>
              <a:buClr>
                <a:srgbClr val="00457C"/>
              </a:buClr>
              <a:buSzTx/>
              <a:buFontTx/>
              <a:buNone/>
              <a:tabLst/>
              <a:defRPr/>
            </a:pPr>
            <a: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t>Alive: 11 of 16</a:t>
            </a:r>
            <a:b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br>
            <a:r>
              <a:rPr kumimoji="0" lang="en-US" sz="1600" b="0" i="0" u="none" strike="noStrike" kern="1200" cap="none" spc="0" normalizeH="0" baseline="0" dirty="0">
                <a:ln>
                  <a:noFill/>
                </a:ln>
                <a:solidFill>
                  <a:srgbClr val="363636"/>
                </a:solidFill>
                <a:effectLst/>
                <a:uLnTx/>
                <a:uFillTx/>
                <a:latin typeface="Arial"/>
                <a:ea typeface="Tahoma" pitchFamily="34" charset="0"/>
                <a:cs typeface="Tahoma" pitchFamily="34" charset="0"/>
              </a:rPr>
              <a:t>Median OS: NR</a:t>
            </a:r>
            <a:endParaRPr kumimoji="0" lang="en-US" sz="1600" b="0" i="0" u="none" strike="noStrike" kern="1200" cap="none" spc="0" normalizeH="0" baseline="30000" dirty="0">
              <a:ln>
                <a:noFill/>
              </a:ln>
              <a:solidFill>
                <a:srgbClr val="363636"/>
              </a:solidFill>
              <a:effectLst/>
              <a:uLnTx/>
              <a:uFillTx/>
              <a:latin typeface="Arial"/>
              <a:ea typeface="Tahoma" pitchFamily="34" charset="0"/>
              <a:cs typeface="Tahoma" pitchFamily="34" charset="0"/>
            </a:endParaRPr>
          </a:p>
        </p:txBody>
      </p:sp>
      <p:sp>
        <p:nvSpPr>
          <p:cNvPr id="18" name="Rectangle 63">
            <a:extLst>
              <a:ext uri="{FF2B5EF4-FFF2-40B4-BE49-F238E27FC236}">
                <a16:creationId xmlns:a16="http://schemas.microsoft.com/office/drawing/2014/main" id="{88060B14-2D4E-4B8B-A1B8-32524840C2D6}"/>
              </a:ext>
            </a:extLst>
          </p:cNvPr>
          <p:cNvSpPr>
            <a:spLocks noChangeArrowheads="1"/>
          </p:cNvSpPr>
          <p:nvPr/>
        </p:nvSpPr>
        <p:spPr bwMode="auto">
          <a:xfrm>
            <a:off x="5312881"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0</a:t>
            </a:r>
            <a:endParaRPr kumimoji="0" lang="en-US" altLang="en-US" sz="1400" i="0" u="none" strike="noStrike" cap="none" normalizeH="0" baseline="0" dirty="0">
              <a:ln>
                <a:noFill/>
              </a:ln>
              <a:solidFill>
                <a:schemeClr val="tx1"/>
              </a:solidFill>
              <a:effectLst/>
              <a:latin typeface="+mn-lt"/>
            </a:endParaRPr>
          </a:p>
        </p:txBody>
      </p:sp>
      <p:sp>
        <p:nvSpPr>
          <p:cNvPr id="19" name="Rectangle 64">
            <a:extLst>
              <a:ext uri="{FF2B5EF4-FFF2-40B4-BE49-F238E27FC236}">
                <a16:creationId xmlns:a16="http://schemas.microsoft.com/office/drawing/2014/main" id="{27B38E11-F515-402C-A284-F5DA745DBAEF}"/>
              </a:ext>
            </a:extLst>
          </p:cNvPr>
          <p:cNvSpPr>
            <a:spLocks noChangeArrowheads="1"/>
          </p:cNvSpPr>
          <p:nvPr/>
        </p:nvSpPr>
        <p:spPr bwMode="auto">
          <a:xfrm>
            <a:off x="5678958"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3</a:t>
            </a:r>
            <a:endParaRPr kumimoji="0" lang="en-US" altLang="en-US" sz="1400" i="0" u="none" strike="noStrike" cap="none" normalizeH="0" baseline="0" dirty="0">
              <a:ln>
                <a:noFill/>
              </a:ln>
              <a:solidFill>
                <a:schemeClr val="tx1"/>
              </a:solidFill>
              <a:effectLst/>
              <a:latin typeface="+mn-lt"/>
            </a:endParaRPr>
          </a:p>
        </p:txBody>
      </p:sp>
      <p:sp>
        <p:nvSpPr>
          <p:cNvPr id="20" name="Rectangle 65">
            <a:extLst>
              <a:ext uri="{FF2B5EF4-FFF2-40B4-BE49-F238E27FC236}">
                <a16:creationId xmlns:a16="http://schemas.microsoft.com/office/drawing/2014/main" id="{9C2C4459-A3E1-4DCD-898E-A30F68AABFAB}"/>
              </a:ext>
            </a:extLst>
          </p:cNvPr>
          <p:cNvSpPr>
            <a:spLocks noChangeArrowheads="1"/>
          </p:cNvSpPr>
          <p:nvPr/>
        </p:nvSpPr>
        <p:spPr bwMode="auto">
          <a:xfrm>
            <a:off x="6062635"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6</a:t>
            </a:r>
            <a:endParaRPr kumimoji="0" lang="en-US" altLang="en-US" sz="1400" i="0" u="none" strike="noStrike" cap="none" normalizeH="0" baseline="0" dirty="0">
              <a:ln>
                <a:noFill/>
              </a:ln>
              <a:solidFill>
                <a:schemeClr val="tx1"/>
              </a:solidFill>
              <a:effectLst/>
              <a:latin typeface="+mn-lt"/>
            </a:endParaRPr>
          </a:p>
        </p:txBody>
      </p:sp>
      <p:sp>
        <p:nvSpPr>
          <p:cNvPr id="21" name="Rectangle 66">
            <a:extLst>
              <a:ext uri="{FF2B5EF4-FFF2-40B4-BE49-F238E27FC236}">
                <a16:creationId xmlns:a16="http://schemas.microsoft.com/office/drawing/2014/main" id="{FFBA9E57-6818-440A-B904-690838F33AEE}"/>
              </a:ext>
            </a:extLst>
          </p:cNvPr>
          <p:cNvSpPr>
            <a:spLocks noChangeArrowheads="1"/>
          </p:cNvSpPr>
          <p:nvPr/>
        </p:nvSpPr>
        <p:spPr bwMode="auto">
          <a:xfrm>
            <a:off x="6443252" y="523158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9</a:t>
            </a:r>
            <a:endParaRPr kumimoji="0" lang="en-US" altLang="en-US" sz="1400" i="0" u="none" strike="noStrike" cap="none" normalizeH="0" baseline="0" dirty="0">
              <a:ln>
                <a:noFill/>
              </a:ln>
              <a:solidFill>
                <a:schemeClr val="tx1"/>
              </a:solidFill>
              <a:effectLst/>
              <a:latin typeface="+mn-lt"/>
            </a:endParaRPr>
          </a:p>
        </p:txBody>
      </p:sp>
      <p:sp>
        <p:nvSpPr>
          <p:cNvPr id="22" name="Rectangle 67">
            <a:extLst>
              <a:ext uri="{FF2B5EF4-FFF2-40B4-BE49-F238E27FC236}">
                <a16:creationId xmlns:a16="http://schemas.microsoft.com/office/drawing/2014/main" id="{C9D78B5C-2956-4DC1-BD77-8FF3322165D1}"/>
              </a:ext>
            </a:extLst>
          </p:cNvPr>
          <p:cNvSpPr>
            <a:spLocks noChangeArrowheads="1"/>
          </p:cNvSpPr>
          <p:nvPr/>
        </p:nvSpPr>
        <p:spPr bwMode="auto">
          <a:xfrm>
            <a:off x="675989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12</a:t>
            </a:r>
            <a:endParaRPr kumimoji="0" lang="en-US" altLang="en-US" sz="1400" i="0" u="none" strike="noStrike" cap="none" normalizeH="0" baseline="0" dirty="0">
              <a:ln>
                <a:noFill/>
              </a:ln>
              <a:solidFill>
                <a:schemeClr val="tx1"/>
              </a:solidFill>
              <a:effectLst/>
              <a:latin typeface="+mn-lt"/>
            </a:endParaRPr>
          </a:p>
        </p:txBody>
      </p:sp>
      <p:sp>
        <p:nvSpPr>
          <p:cNvPr id="23" name="Rectangle 68">
            <a:extLst>
              <a:ext uri="{FF2B5EF4-FFF2-40B4-BE49-F238E27FC236}">
                <a16:creationId xmlns:a16="http://schemas.microsoft.com/office/drawing/2014/main" id="{8E97C68B-CF6B-4D74-B778-7BEB154AEB19}"/>
              </a:ext>
            </a:extLst>
          </p:cNvPr>
          <p:cNvSpPr>
            <a:spLocks noChangeArrowheads="1"/>
          </p:cNvSpPr>
          <p:nvPr/>
        </p:nvSpPr>
        <p:spPr bwMode="auto">
          <a:xfrm>
            <a:off x="7145254"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15</a:t>
            </a:r>
            <a:endParaRPr kumimoji="0" lang="en-US" altLang="en-US" sz="1400" i="0" u="none" strike="noStrike" cap="none" normalizeH="0" baseline="0" dirty="0">
              <a:ln>
                <a:noFill/>
              </a:ln>
              <a:solidFill>
                <a:schemeClr val="tx1"/>
              </a:solidFill>
              <a:effectLst/>
              <a:latin typeface="+mn-lt"/>
            </a:endParaRPr>
          </a:p>
        </p:txBody>
      </p:sp>
      <p:sp>
        <p:nvSpPr>
          <p:cNvPr id="24" name="Rectangle 69">
            <a:extLst>
              <a:ext uri="{FF2B5EF4-FFF2-40B4-BE49-F238E27FC236}">
                <a16:creationId xmlns:a16="http://schemas.microsoft.com/office/drawing/2014/main" id="{189BC1D3-9F76-47BF-9BCF-DDB2ADDD10F5}"/>
              </a:ext>
            </a:extLst>
          </p:cNvPr>
          <p:cNvSpPr>
            <a:spLocks noChangeArrowheads="1"/>
          </p:cNvSpPr>
          <p:nvPr/>
        </p:nvSpPr>
        <p:spPr bwMode="auto">
          <a:xfrm>
            <a:off x="7515382"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18</a:t>
            </a:r>
            <a:endParaRPr kumimoji="0" lang="en-US" altLang="en-US" sz="1400" i="0" u="none" strike="noStrike" cap="none" normalizeH="0" baseline="0" dirty="0">
              <a:ln>
                <a:noFill/>
              </a:ln>
              <a:solidFill>
                <a:schemeClr val="tx1"/>
              </a:solidFill>
              <a:effectLst/>
              <a:latin typeface="+mn-lt"/>
            </a:endParaRPr>
          </a:p>
        </p:txBody>
      </p:sp>
      <p:sp>
        <p:nvSpPr>
          <p:cNvPr id="25" name="Rectangle 70">
            <a:extLst>
              <a:ext uri="{FF2B5EF4-FFF2-40B4-BE49-F238E27FC236}">
                <a16:creationId xmlns:a16="http://schemas.microsoft.com/office/drawing/2014/main" id="{CC178FF4-359D-4D51-B1FB-18E33549098C}"/>
              </a:ext>
            </a:extLst>
          </p:cNvPr>
          <p:cNvSpPr>
            <a:spLocks noChangeArrowheads="1"/>
          </p:cNvSpPr>
          <p:nvPr/>
        </p:nvSpPr>
        <p:spPr bwMode="auto">
          <a:xfrm>
            <a:off x="789297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21</a:t>
            </a:r>
            <a:endParaRPr kumimoji="0" lang="en-US" altLang="en-US" sz="1400" i="0" u="none" strike="noStrike" cap="none" normalizeH="0" baseline="0" dirty="0">
              <a:ln>
                <a:noFill/>
              </a:ln>
              <a:solidFill>
                <a:schemeClr val="tx1"/>
              </a:solidFill>
              <a:effectLst/>
              <a:latin typeface="+mn-lt"/>
            </a:endParaRPr>
          </a:p>
        </p:txBody>
      </p:sp>
      <p:sp>
        <p:nvSpPr>
          <p:cNvPr id="26" name="Rectangle 71">
            <a:extLst>
              <a:ext uri="{FF2B5EF4-FFF2-40B4-BE49-F238E27FC236}">
                <a16:creationId xmlns:a16="http://schemas.microsoft.com/office/drawing/2014/main" id="{5CC5A586-F23E-4B92-B333-D6B11EF5D53B}"/>
              </a:ext>
            </a:extLst>
          </p:cNvPr>
          <p:cNvSpPr>
            <a:spLocks noChangeArrowheads="1"/>
          </p:cNvSpPr>
          <p:nvPr/>
        </p:nvSpPr>
        <p:spPr bwMode="auto">
          <a:xfrm>
            <a:off x="8270215"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24</a:t>
            </a:r>
            <a:endParaRPr kumimoji="0" lang="en-US" altLang="en-US" sz="1400" i="0" u="none" strike="noStrike" cap="none" normalizeH="0" baseline="0" dirty="0">
              <a:ln>
                <a:noFill/>
              </a:ln>
              <a:solidFill>
                <a:schemeClr val="tx1"/>
              </a:solidFill>
              <a:effectLst/>
              <a:latin typeface="+mn-lt"/>
            </a:endParaRPr>
          </a:p>
        </p:txBody>
      </p:sp>
      <p:sp>
        <p:nvSpPr>
          <p:cNvPr id="27" name="Rectangle 72">
            <a:extLst>
              <a:ext uri="{FF2B5EF4-FFF2-40B4-BE49-F238E27FC236}">
                <a16:creationId xmlns:a16="http://schemas.microsoft.com/office/drawing/2014/main" id="{C3ED6010-921E-4665-87E2-3861D201C7B1}"/>
              </a:ext>
            </a:extLst>
          </p:cNvPr>
          <p:cNvSpPr>
            <a:spLocks noChangeArrowheads="1"/>
          </p:cNvSpPr>
          <p:nvPr/>
        </p:nvSpPr>
        <p:spPr bwMode="auto">
          <a:xfrm>
            <a:off x="8638587" y="523158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27</a:t>
            </a:r>
            <a:endParaRPr kumimoji="0" lang="en-US" altLang="en-US" sz="1400" i="0" u="none" strike="noStrike" cap="none" normalizeH="0" baseline="0" dirty="0">
              <a:ln>
                <a:noFill/>
              </a:ln>
              <a:solidFill>
                <a:schemeClr val="tx1"/>
              </a:solidFill>
              <a:effectLst/>
              <a:latin typeface="+mn-lt"/>
            </a:endParaRPr>
          </a:p>
        </p:txBody>
      </p:sp>
      <p:sp>
        <p:nvSpPr>
          <p:cNvPr id="28" name="Rectangle 74">
            <a:extLst>
              <a:ext uri="{FF2B5EF4-FFF2-40B4-BE49-F238E27FC236}">
                <a16:creationId xmlns:a16="http://schemas.microsoft.com/office/drawing/2014/main" id="{579A0EC6-DB52-4BA5-9983-4DF988AD719C}"/>
              </a:ext>
            </a:extLst>
          </p:cNvPr>
          <p:cNvSpPr>
            <a:spLocks noChangeArrowheads="1"/>
          </p:cNvSpPr>
          <p:nvPr/>
        </p:nvSpPr>
        <p:spPr bwMode="auto">
          <a:xfrm>
            <a:off x="5133551" y="503532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0</a:t>
            </a:r>
            <a:endParaRPr kumimoji="0" lang="en-US" altLang="en-US" sz="1400" i="0" u="none" strike="noStrike" cap="none" normalizeH="0" baseline="0" dirty="0">
              <a:ln>
                <a:noFill/>
              </a:ln>
              <a:solidFill>
                <a:schemeClr val="tx1"/>
              </a:solidFill>
              <a:effectLst/>
              <a:latin typeface="+mn-lt"/>
            </a:endParaRPr>
          </a:p>
        </p:txBody>
      </p:sp>
      <p:sp>
        <p:nvSpPr>
          <p:cNvPr id="29" name="Rectangle 75">
            <a:extLst>
              <a:ext uri="{FF2B5EF4-FFF2-40B4-BE49-F238E27FC236}">
                <a16:creationId xmlns:a16="http://schemas.microsoft.com/office/drawing/2014/main" id="{C1E032FE-938C-441A-ADB1-D4D3E4BB52E2}"/>
              </a:ext>
            </a:extLst>
          </p:cNvPr>
          <p:cNvSpPr>
            <a:spLocks noChangeArrowheads="1"/>
          </p:cNvSpPr>
          <p:nvPr/>
        </p:nvSpPr>
        <p:spPr bwMode="auto">
          <a:xfrm>
            <a:off x="5034165" y="445057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25</a:t>
            </a:r>
            <a:endParaRPr kumimoji="0" lang="en-US" altLang="en-US" sz="1400" i="0" u="none" strike="noStrike" cap="none" normalizeH="0" baseline="0" dirty="0">
              <a:ln>
                <a:noFill/>
              </a:ln>
              <a:solidFill>
                <a:schemeClr val="tx1"/>
              </a:solidFill>
              <a:effectLst/>
              <a:latin typeface="+mn-lt"/>
            </a:endParaRPr>
          </a:p>
        </p:txBody>
      </p:sp>
      <p:sp>
        <p:nvSpPr>
          <p:cNvPr id="30" name="Rectangle 76">
            <a:extLst>
              <a:ext uri="{FF2B5EF4-FFF2-40B4-BE49-F238E27FC236}">
                <a16:creationId xmlns:a16="http://schemas.microsoft.com/office/drawing/2014/main" id="{9B7668C5-D3D9-46F0-B4ED-9313F71725C5}"/>
              </a:ext>
            </a:extLst>
          </p:cNvPr>
          <p:cNvSpPr>
            <a:spLocks noChangeArrowheads="1"/>
          </p:cNvSpPr>
          <p:nvPr/>
        </p:nvSpPr>
        <p:spPr bwMode="auto">
          <a:xfrm>
            <a:off x="5034165" y="386582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50</a:t>
            </a:r>
            <a:endParaRPr kumimoji="0" lang="en-US" altLang="en-US" sz="1400" i="0" u="none" strike="noStrike" cap="none" normalizeH="0" baseline="0" dirty="0">
              <a:ln>
                <a:noFill/>
              </a:ln>
              <a:solidFill>
                <a:schemeClr val="tx1"/>
              </a:solidFill>
              <a:effectLst/>
              <a:latin typeface="+mn-lt"/>
            </a:endParaRPr>
          </a:p>
        </p:txBody>
      </p:sp>
      <p:sp>
        <p:nvSpPr>
          <p:cNvPr id="31" name="Rectangle 77">
            <a:extLst>
              <a:ext uri="{FF2B5EF4-FFF2-40B4-BE49-F238E27FC236}">
                <a16:creationId xmlns:a16="http://schemas.microsoft.com/office/drawing/2014/main" id="{1DC29D99-B524-47C2-AE28-B8F590EBBFA2}"/>
              </a:ext>
            </a:extLst>
          </p:cNvPr>
          <p:cNvSpPr>
            <a:spLocks noChangeArrowheads="1"/>
          </p:cNvSpPr>
          <p:nvPr/>
        </p:nvSpPr>
        <p:spPr bwMode="auto">
          <a:xfrm>
            <a:off x="5034165" y="328107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75</a:t>
            </a:r>
            <a:endParaRPr kumimoji="0" lang="en-US" altLang="en-US" sz="1400" i="0" u="none" strike="noStrike" cap="none" normalizeH="0" baseline="0" dirty="0">
              <a:ln>
                <a:noFill/>
              </a:ln>
              <a:solidFill>
                <a:schemeClr val="tx1"/>
              </a:solidFill>
              <a:effectLst/>
              <a:latin typeface="+mn-lt"/>
            </a:endParaRPr>
          </a:p>
        </p:txBody>
      </p:sp>
      <p:sp>
        <p:nvSpPr>
          <p:cNvPr id="32" name="Rectangle 78">
            <a:extLst>
              <a:ext uri="{FF2B5EF4-FFF2-40B4-BE49-F238E27FC236}">
                <a16:creationId xmlns:a16="http://schemas.microsoft.com/office/drawing/2014/main" id="{66E3388A-E2A7-4604-89C4-F5D95A6E99EE}"/>
              </a:ext>
            </a:extLst>
          </p:cNvPr>
          <p:cNvSpPr>
            <a:spLocks noChangeArrowheads="1"/>
          </p:cNvSpPr>
          <p:nvPr/>
        </p:nvSpPr>
        <p:spPr bwMode="auto">
          <a:xfrm>
            <a:off x="4934778" y="2696329"/>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23232"/>
                </a:solidFill>
                <a:effectLst/>
                <a:latin typeface="+mn-lt"/>
              </a:rPr>
              <a:t>100</a:t>
            </a:r>
            <a:endParaRPr kumimoji="0" lang="en-US" altLang="en-US" sz="1400" i="0" u="none" strike="noStrike" cap="none" normalizeH="0" baseline="0" dirty="0">
              <a:ln>
                <a:noFill/>
              </a:ln>
              <a:solidFill>
                <a:schemeClr val="tx1"/>
              </a:solidFill>
              <a:effectLst/>
              <a:latin typeface="+mn-lt"/>
            </a:endParaRPr>
          </a:p>
        </p:txBody>
      </p:sp>
      <p:grpSp>
        <p:nvGrpSpPr>
          <p:cNvPr id="33" name="Group 32">
            <a:extLst>
              <a:ext uri="{FF2B5EF4-FFF2-40B4-BE49-F238E27FC236}">
                <a16:creationId xmlns:a16="http://schemas.microsoft.com/office/drawing/2014/main" id="{1CD7662C-7EC3-4EA5-8451-3B23B9C045BB}"/>
              </a:ext>
            </a:extLst>
          </p:cNvPr>
          <p:cNvGrpSpPr/>
          <p:nvPr/>
        </p:nvGrpSpPr>
        <p:grpSpPr>
          <a:xfrm>
            <a:off x="5294058" y="2781310"/>
            <a:ext cx="3585387" cy="2421952"/>
            <a:chOff x="5294058" y="2781310"/>
            <a:chExt cx="3585387" cy="2421952"/>
          </a:xfrm>
        </p:grpSpPr>
        <p:sp>
          <p:nvSpPr>
            <p:cNvPr id="34" name="Freeform 73">
              <a:extLst>
                <a:ext uri="{FF2B5EF4-FFF2-40B4-BE49-F238E27FC236}">
                  <a16:creationId xmlns:a16="http://schemas.microsoft.com/office/drawing/2014/main" id="{8D36B441-7BF2-4ABE-9A58-F7D78CE598AE}"/>
                </a:ext>
              </a:extLst>
            </p:cNvPr>
            <p:cNvSpPr>
              <a:spLocks noEditPoints="1"/>
            </p:cNvSpPr>
            <p:nvPr/>
          </p:nvSpPr>
          <p:spPr bwMode="auto">
            <a:xfrm>
              <a:off x="5352736" y="5132445"/>
              <a:ext cx="3526709" cy="70817"/>
            </a:xfrm>
            <a:custGeom>
              <a:avLst/>
              <a:gdLst>
                <a:gd name="T0" fmla="*/ 0 w 1743"/>
                <a:gd name="T1" fmla="*/ 0 h 35"/>
                <a:gd name="T2" fmla="*/ 1743 w 1743"/>
                <a:gd name="T3" fmla="*/ 0 h 35"/>
                <a:gd name="T4" fmla="*/ 5 w 1743"/>
                <a:gd name="T5" fmla="*/ 0 h 35"/>
                <a:gd name="T6" fmla="*/ 5 w 1743"/>
                <a:gd name="T7" fmla="*/ 35 h 35"/>
                <a:gd name="T8" fmla="*/ 190 w 1743"/>
                <a:gd name="T9" fmla="*/ 0 h 35"/>
                <a:gd name="T10" fmla="*/ 190 w 1743"/>
                <a:gd name="T11" fmla="*/ 35 h 35"/>
                <a:gd name="T12" fmla="*/ 376 w 1743"/>
                <a:gd name="T13" fmla="*/ 0 h 35"/>
                <a:gd name="T14" fmla="*/ 376 w 1743"/>
                <a:gd name="T15" fmla="*/ 35 h 35"/>
                <a:gd name="T16" fmla="*/ 562 w 1743"/>
                <a:gd name="T17" fmla="*/ 0 h 35"/>
                <a:gd name="T18" fmla="*/ 562 w 1743"/>
                <a:gd name="T19" fmla="*/ 35 h 35"/>
                <a:gd name="T20" fmla="*/ 747 w 1743"/>
                <a:gd name="T21" fmla="*/ 0 h 35"/>
                <a:gd name="T22" fmla="*/ 747 w 1743"/>
                <a:gd name="T23" fmla="*/ 35 h 35"/>
                <a:gd name="T24" fmla="*/ 933 w 1743"/>
                <a:gd name="T25" fmla="*/ 0 h 35"/>
                <a:gd name="T26" fmla="*/ 933 w 1743"/>
                <a:gd name="T27" fmla="*/ 35 h 35"/>
                <a:gd name="T28" fmla="*/ 1119 w 1743"/>
                <a:gd name="T29" fmla="*/ 0 h 35"/>
                <a:gd name="T30" fmla="*/ 1119 w 1743"/>
                <a:gd name="T31" fmla="*/ 35 h 35"/>
                <a:gd name="T32" fmla="*/ 1304 w 1743"/>
                <a:gd name="T33" fmla="*/ 0 h 35"/>
                <a:gd name="T34" fmla="*/ 1304 w 1743"/>
                <a:gd name="T35" fmla="*/ 35 h 35"/>
                <a:gd name="T36" fmla="*/ 1489 w 1743"/>
                <a:gd name="T37" fmla="*/ 0 h 35"/>
                <a:gd name="T38" fmla="*/ 1489 w 1743"/>
                <a:gd name="T39" fmla="*/ 35 h 35"/>
                <a:gd name="T40" fmla="*/ 1675 w 1743"/>
                <a:gd name="T41" fmla="*/ 0 h 35"/>
                <a:gd name="T42" fmla="*/ 1675 w 1743"/>
                <a:gd name="T43" fmla="*/ 35 h 35"/>
                <a:gd name="T44" fmla="*/ 67 w 1743"/>
                <a:gd name="T45" fmla="*/ 0 h 35"/>
                <a:gd name="T46" fmla="*/ 67 w 1743"/>
                <a:gd name="T47" fmla="*/ 21 h 35"/>
                <a:gd name="T48" fmla="*/ 130 w 1743"/>
                <a:gd name="T49" fmla="*/ 0 h 35"/>
                <a:gd name="T50" fmla="*/ 130 w 1743"/>
                <a:gd name="T51" fmla="*/ 21 h 35"/>
                <a:gd name="T52" fmla="*/ 252 w 1743"/>
                <a:gd name="T53" fmla="*/ 0 h 35"/>
                <a:gd name="T54" fmla="*/ 252 w 1743"/>
                <a:gd name="T55" fmla="*/ 21 h 35"/>
                <a:gd name="T56" fmla="*/ 314 w 1743"/>
                <a:gd name="T57" fmla="*/ 0 h 35"/>
                <a:gd name="T58" fmla="*/ 314 w 1743"/>
                <a:gd name="T59" fmla="*/ 21 h 35"/>
                <a:gd name="T60" fmla="*/ 437 w 1743"/>
                <a:gd name="T61" fmla="*/ 0 h 35"/>
                <a:gd name="T62" fmla="*/ 437 w 1743"/>
                <a:gd name="T63" fmla="*/ 21 h 35"/>
                <a:gd name="T64" fmla="*/ 500 w 1743"/>
                <a:gd name="T65" fmla="*/ 0 h 35"/>
                <a:gd name="T66" fmla="*/ 500 w 1743"/>
                <a:gd name="T67" fmla="*/ 21 h 35"/>
                <a:gd name="T68" fmla="*/ 623 w 1743"/>
                <a:gd name="T69" fmla="*/ 0 h 35"/>
                <a:gd name="T70" fmla="*/ 623 w 1743"/>
                <a:gd name="T71" fmla="*/ 21 h 35"/>
                <a:gd name="T72" fmla="*/ 686 w 1743"/>
                <a:gd name="T73" fmla="*/ 0 h 35"/>
                <a:gd name="T74" fmla="*/ 686 w 1743"/>
                <a:gd name="T75" fmla="*/ 21 h 35"/>
                <a:gd name="T76" fmla="*/ 809 w 1743"/>
                <a:gd name="T77" fmla="*/ 0 h 35"/>
                <a:gd name="T78" fmla="*/ 809 w 1743"/>
                <a:gd name="T79" fmla="*/ 21 h 35"/>
                <a:gd name="T80" fmla="*/ 871 w 1743"/>
                <a:gd name="T81" fmla="*/ 0 h 35"/>
                <a:gd name="T82" fmla="*/ 871 w 1743"/>
                <a:gd name="T83" fmla="*/ 21 h 35"/>
                <a:gd name="T84" fmla="*/ 995 w 1743"/>
                <a:gd name="T85" fmla="*/ 0 h 35"/>
                <a:gd name="T86" fmla="*/ 995 w 1743"/>
                <a:gd name="T87" fmla="*/ 21 h 35"/>
                <a:gd name="T88" fmla="*/ 1057 w 1743"/>
                <a:gd name="T89" fmla="*/ 0 h 35"/>
                <a:gd name="T90" fmla="*/ 1057 w 1743"/>
                <a:gd name="T91" fmla="*/ 21 h 35"/>
                <a:gd name="T92" fmla="*/ 1180 w 1743"/>
                <a:gd name="T93" fmla="*/ 0 h 35"/>
                <a:gd name="T94" fmla="*/ 1180 w 1743"/>
                <a:gd name="T95" fmla="*/ 21 h 35"/>
                <a:gd name="T96" fmla="*/ 1243 w 1743"/>
                <a:gd name="T97" fmla="*/ 0 h 35"/>
                <a:gd name="T98" fmla="*/ 1243 w 1743"/>
                <a:gd name="T99" fmla="*/ 21 h 35"/>
                <a:gd name="T100" fmla="*/ 1366 w 1743"/>
                <a:gd name="T101" fmla="*/ 0 h 35"/>
                <a:gd name="T102" fmla="*/ 1366 w 1743"/>
                <a:gd name="T103" fmla="*/ 21 h 35"/>
                <a:gd name="T104" fmla="*/ 1428 w 1743"/>
                <a:gd name="T105" fmla="*/ 0 h 35"/>
                <a:gd name="T106" fmla="*/ 1428 w 1743"/>
                <a:gd name="T107" fmla="*/ 21 h 35"/>
                <a:gd name="T108" fmla="*/ 1551 w 1743"/>
                <a:gd name="T109" fmla="*/ 0 h 35"/>
                <a:gd name="T110" fmla="*/ 1551 w 1743"/>
                <a:gd name="T111" fmla="*/ 21 h 35"/>
                <a:gd name="T112" fmla="*/ 1613 w 1743"/>
                <a:gd name="T113" fmla="*/ 0 h 35"/>
                <a:gd name="T114" fmla="*/ 1613 w 1743"/>
                <a:gd name="T115" fmla="*/ 21 h 35"/>
                <a:gd name="T116" fmla="*/ 1736 w 1743"/>
                <a:gd name="T117" fmla="*/ 0 h 35"/>
                <a:gd name="T118" fmla="*/ 1736 w 1743"/>
                <a:gd name="T119"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 h="35">
                  <a:moveTo>
                    <a:pt x="0" y="0"/>
                  </a:moveTo>
                  <a:lnTo>
                    <a:pt x="1743" y="0"/>
                  </a:lnTo>
                  <a:moveTo>
                    <a:pt x="5" y="0"/>
                  </a:moveTo>
                  <a:lnTo>
                    <a:pt x="5" y="35"/>
                  </a:lnTo>
                  <a:moveTo>
                    <a:pt x="190" y="0"/>
                  </a:moveTo>
                  <a:lnTo>
                    <a:pt x="190" y="35"/>
                  </a:lnTo>
                  <a:moveTo>
                    <a:pt x="376" y="0"/>
                  </a:moveTo>
                  <a:lnTo>
                    <a:pt x="376" y="35"/>
                  </a:lnTo>
                  <a:moveTo>
                    <a:pt x="562" y="0"/>
                  </a:moveTo>
                  <a:lnTo>
                    <a:pt x="562" y="35"/>
                  </a:lnTo>
                  <a:moveTo>
                    <a:pt x="747" y="0"/>
                  </a:moveTo>
                  <a:lnTo>
                    <a:pt x="747" y="35"/>
                  </a:lnTo>
                  <a:moveTo>
                    <a:pt x="933" y="0"/>
                  </a:moveTo>
                  <a:lnTo>
                    <a:pt x="933" y="35"/>
                  </a:lnTo>
                  <a:moveTo>
                    <a:pt x="1119" y="0"/>
                  </a:moveTo>
                  <a:lnTo>
                    <a:pt x="1119" y="35"/>
                  </a:lnTo>
                  <a:moveTo>
                    <a:pt x="1304" y="0"/>
                  </a:moveTo>
                  <a:lnTo>
                    <a:pt x="1304" y="35"/>
                  </a:lnTo>
                  <a:moveTo>
                    <a:pt x="1489" y="0"/>
                  </a:moveTo>
                  <a:lnTo>
                    <a:pt x="1489" y="35"/>
                  </a:lnTo>
                  <a:moveTo>
                    <a:pt x="1675" y="0"/>
                  </a:moveTo>
                  <a:lnTo>
                    <a:pt x="1675" y="35"/>
                  </a:lnTo>
                  <a:moveTo>
                    <a:pt x="67" y="0"/>
                  </a:moveTo>
                  <a:lnTo>
                    <a:pt x="67" y="21"/>
                  </a:lnTo>
                  <a:moveTo>
                    <a:pt x="130" y="0"/>
                  </a:moveTo>
                  <a:lnTo>
                    <a:pt x="130" y="21"/>
                  </a:lnTo>
                  <a:moveTo>
                    <a:pt x="252" y="0"/>
                  </a:moveTo>
                  <a:lnTo>
                    <a:pt x="252" y="21"/>
                  </a:lnTo>
                  <a:moveTo>
                    <a:pt x="314" y="0"/>
                  </a:moveTo>
                  <a:lnTo>
                    <a:pt x="314" y="21"/>
                  </a:lnTo>
                  <a:moveTo>
                    <a:pt x="437" y="0"/>
                  </a:moveTo>
                  <a:lnTo>
                    <a:pt x="437" y="21"/>
                  </a:lnTo>
                  <a:moveTo>
                    <a:pt x="500" y="0"/>
                  </a:moveTo>
                  <a:lnTo>
                    <a:pt x="500" y="21"/>
                  </a:lnTo>
                  <a:moveTo>
                    <a:pt x="623" y="0"/>
                  </a:moveTo>
                  <a:lnTo>
                    <a:pt x="623" y="21"/>
                  </a:lnTo>
                  <a:moveTo>
                    <a:pt x="686" y="0"/>
                  </a:moveTo>
                  <a:lnTo>
                    <a:pt x="686" y="21"/>
                  </a:lnTo>
                  <a:moveTo>
                    <a:pt x="809" y="0"/>
                  </a:moveTo>
                  <a:lnTo>
                    <a:pt x="809" y="21"/>
                  </a:lnTo>
                  <a:moveTo>
                    <a:pt x="871" y="0"/>
                  </a:moveTo>
                  <a:lnTo>
                    <a:pt x="871" y="21"/>
                  </a:lnTo>
                  <a:moveTo>
                    <a:pt x="995" y="0"/>
                  </a:moveTo>
                  <a:lnTo>
                    <a:pt x="995" y="21"/>
                  </a:lnTo>
                  <a:moveTo>
                    <a:pt x="1057" y="0"/>
                  </a:moveTo>
                  <a:lnTo>
                    <a:pt x="1057" y="21"/>
                  </a:lnTo>
                  <a:moveTo>
                    <a:pt x="1180" y="0"/>
                  </a:moveTo>
                  <a:lnTo>
                    <a:pt x="1180" y="21"/>
                  </a:lnTo>
                  <a:moveTo>
                    <a:pt x="1243" y="0"/>
                  </a:moveTo>
                  <a:lnTo>
                    <a:pt x="1243" y="21"/>
                  </a:lnTo>
                  <a:moveTo>
                    <a:pt x="1366" y="0"/>
                  </a:moveTo>
                  <a:lnTo>
                    <a:pt x="1366" y="21"/>
                  </a:lnTo>
                  <a:moveTo>
                    <a:pt x="1428" y="0"/>
                  </a:moveTo>
                  <a:lnTo>
                    <a:pt x="1428" y="21"/>
                  </a:lnTo>
                  <a:moveTo>
                    <a:pt x="1551" y="0"/>
                  </a:moveTo>
                  <a:lnTo>
                    <a:pt x="1551" y="21"/>
                  </a:lnTo>
                  <a:moveTo>
                    <a:pt x="1613" y="0"/>
                  </a:moveTo>
                  <a:lnTo>
                    <a:pt x="1613" y="21"/>
                  </a:lnTo>
                  <a:moveTo>
                    <a:pt x="1736" y="0"/>
                  </a:moveTo>
                  <a:lnTo>
                    <a:pt x="1736" y="21"/>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sz="1400" dirty="0"/>
            </a:p>
          </p:txBody>
        </p:sp>
        <p:sp>
          <p:nvSpPr>
            <p:cNvPr id="35" name="Freeform 79">
              <a:extLst>
                <a:ext uri="{FF2B5EF4-FFF2-40B4-BE49-F238E27FC236}">
                  <a16:creationId xmlns:a16="http://schemas.microsoft.com/office/drawing/2014/main" id="{0846AA81-FC1B-4D75-8B8E-20EEE0A26559}"/>
                </a:ext>
              </a:extLst>
            </p:cNvPr>
            <p:cNvSpPr>
              <a:spLocks noEditPoints="1"/>
            </p:cNvSpPr>
            <p:nvPr/>
          </p:nvSpPr>
          <p:spPr bwMode="auto">
            <a:xfrm>
              <a:off x="5294058" y="2781310"/>
              <a:ext cx="68794" cy="2365298"/>
            </a:xfrm>
            <a:custGeom>
              <a:avLst/>
              <a:gdLst>
                <a:gd name="T0" fmla="*/ 34 w 34"/>
                <a:gd name="T1" fmla="*/ 1169 h 1169"/>
                <a:gd name="T2" fmla="*/ 34 w 34"/>
                <a:gd name="T3" fmla="*/ 0 h 1169"/>
                <a:gd name="T4" fmla="*/ 34 w 34"/>
                <a:gd name="T5" fmla="*/ 1162 h 1169"/>
                <a:gd name="T6" fmla="*/ 0 w 34"/>
                <a:gd name="T7" fmla="*/ 1162 h 1169"/>
                <a:gd name="T8" fmla="*/ 34 w 34"/>
                <a:gd name="T9" fmla="*/ 873 h 1169"/>
                <a:gd name="T10" fmla="*/ 0 w 34"/>
                <a:gd name="T11" fmla="*/ 873 h 1169"/>
                <a:gd name="T12" fmla="*/ 34 w 34"/>
                <a:gd name="T13" fmla="*/ 584 h 1169"/>
                <a:gd name="T14" fmla="*/ 0 w 34"/>
                <a:gd name="T15" fmla="*/ 584 h 1169"/>
                <a:gd name="T16" fmla="*/ 34 w 34"/>
                <a:gd name="T17" fmla="*/ 295 h 1169"/>
                <a:gd name="T18" fmla="*/ 0 w 34"/>
                <a:gd name="T19" fmla="*/ 295 h 1169"/>
                <a:gd name="T20" fmla="*/ 34 w 34"/>
                <a:gd name="T21" fmla="*/ 6 h 1169"/>
                <a:gd name="T22" fmla="*/ 0 w 34"/>
                <a:gd name="T23" fmla="*/ 6 h 1169"/>
                <a:gd name="T24" fmla="*/ 34 w 34"/>
                <a:gd name="T25" fmla="*/ 1105 h 1169"/>
                <a:gd name="T26" fmla="*/ 14 w 34"/>
                <a:gd name="T27" fmla="*/ 1105 h 1169"/>
                <a:gd name="T28" fmla="*/ 34 w 34"/>
                <a:gd name="T29" fmla="*/ 1047 h 1169"/>
                <a:gd name="T30" fmla="*/ 14 w 34"/>
                <a:gd name="T31" fmla="*/ 1047 h 1169"/>
                <a:gd name="T32" fmla="*/ 34 w 34"/>
                <a:gd name="T33" fmla="*/ 989 h 1169"/>
                <a:gd name="T34" fmla="*/ 14 w 34"/>
                <a:gd name="T35" fmla="*/ 989 h 1169"/>
                <a:gd name="T36" fmla="*/ 34 w 34"/>
                <a:gd name="T37" fmla="*/ 931 h 1169"/>
                <a:gd name="T38" fmla="*/ 14 w 34"/>
                <a:gd name="T39" fmla="*/ 931 h 1169"/>
                <a:gd name="T40" fmla="*/ 34 w 34"/>
                <a:gd name="T41" fmla="*/ 816 h 1169"/>
                <a:gd name="T42" fmla="*/ 14 w 34"/>
                <a:gd name="T43" fmla="*/ 816 h 1169"/>
                <a:gd name="T44" fmla="*/ 34 w 34"/>
                <a:gd name="T45" fmla="*/ 758 h 1169"/>
                <a:gd name="T46" fmla="*/ 14 w 34"/>
                <a:gd name="T47" fmla="*/ 758 h 1169"/>
                <a:gd name="T48" fmla="*/ 34 w 34"/>
                <a:gd name="T49" fmla="*/ 700 h 1169"/>
                <a:gd name="T50" fmla="*/ 14 w 34"/>
                <a:gd name="T51" fmla="*/ 700 h 1169"/>
                <a:gd name="T52" fmla="*/ 34 w 34"/>
                <a:gd name="T53" fmla="*/ 642 h 1169"/>
                <a:gd name="T54" fmla="*/ 14 w 34"/>
                <a:gd name="T55" fmla="*/ 642 h 1169"/>
                <a:gd name="T56" fmla="*/ 34 w 34"/>
                <a:gd name="T57" fmla="*/ 526 h 1169"/>
                <a:gd name="T58" fmla="*/ 14 w 34"/>
                <a:gd name="T59" fmla="*/ 526 h 1169"/>
                <a:gd name="T60" fmla="*/ 34 w 34"/>
                <a:gd name="T61" fmla="*/ 469 h 1169"/>
                <a:gd name="T62" fmla="*/ 14 w 34"/>
                <a:gd name="T63" fmla="*/ 469 h 1169"/>
                <a:gd name="T64" fmla="*/ 34 w 34"/>
                <a:gd name="T65" fmla="*/ 411 h 1169"/>
                <a:gd name="T66" fmla="*/ 14 w 34"/>
                <a:gd name="T67" fmla="*/ 411 h 1169"/>
                <a:gd name="T68" fmla="*/ 34 w 34"/>
                <a:gd name="T69" fmla="*/ 353 h 1169"/>
                <a:gd name="T70" fmla="*/ 14 w 34"/>
                <a:gd name="T71" fmla="*/ 353 h 1169"/>
                <a:gd name="T72" fmla="*/ 34 w 34"/>
                <a:gd name="T73" fmla="*/ 237 h 1169"/>
                <a:gd name="T74" fmla="*/ 14 w 34"/>
                <a:gd name="T75" fmla="*/ 237 h 1169"/>
                <a:gd name="T76" fmla="*/ 34 w 34"/>
                <a:gd name="T77" fmla="*/ 179 h 1169"/>
                <a:gd name="T78" fmla="*/ 14 w 34"/>
                <a:gd name="T79" fmla="*/ 179 h 1169"/>
                <a:gd name="T80" fmla="*/ 34 w 34"/>
                <a:gd name="T81" fmla="*/ 122 h 1169"/>
                <a:gd name="T82" fmla="*/ 14 w 34"/>
                <a:gd name="T83" fmla="*/ 122 h 1169"/>
                <a:gd name="T84" fmla="*/ 34 w 34"/>
                <a:gd name="T85" fmla="*/ 64 h 1169"/>
                <a:gd name="T86" fmla="*/ 14 w 34"/>
                <a:gd name="T87" fmla="*/ 64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169">
                  <a:moveTo>
                    <a:pt x="34" y="1169"/>
                  </a:moveTo>
                  <a:lnTo>
                    <a:pt x="34" y="0"/>
                  </a:lnTo>
                  <a:moveTo>
                    <a:pt x="34" y="1162"/>
                  </a:moveTo>
                  <a:lnTo>
                    <a:pt x="0" y="1162"/>
                  </a:lnTo>
                  <a:moveTo>
                    <a:pt x="34" y="873"/>
                  </a:moveTo>
                  <a:lnTo>
                    <a:pt x="0" y="873"/>
                  </a:lnTo>
                  <a:moveTo>
                    <a:pt x="34" y="584"/>
                  </a:moveTo>
                  <a:lnTo>
                    <a:pt x="0" y="584"/>
                  </a:lnTo>
                  <a:moveTo>
                    <a:pt x="34" y="295"/>
                  </a:moveTo>
                  <a:lnTo>
                    <a:pt x="0" y="295"/>
                  </a:lnTo>
                  <a:moveTo>
                    <a:pt x="34" y="6"/>
                  </a:moveTo>
                  <a:lnTo>
                    <a:pt x="0" y="6"/>
                  </a:lnTo>
                  <a:moveTo>
                    <a:pt x="34" y="1105"/>
                  </a:moveTo>
                  <a:lnTo>
                    <a:pt x="14" y="1105"/>
                  </a:lnTo>
                  <a:moveTo>
                    <a:pt x="34" y="1047"/>
                  </a:moveTo>
                  <a:lnTo>
                    <a:pt x="14" y="1047"/>
                  </a:lnTo>
                  <a:moveTo>
                    <a:pt x="34" y="989"/>
                  </a:moveTo>
                  <a:lnTo>
                    <a:pt x="14" y="989"/>
                  </a:lnTo>
                  <a:moveTo>
                    <a:pt x="34" y="931"/>
                  </a:moveTo>
                  <a:lnTo>
                    <a:pt x="14" y="931"/>
                  </a:lnTo>
                  <a:moveTo>
                    <a:pt x="34" y="816"/>
                  </a:moveTo>
                  <a:lnTo>
                    <a:pt x="14" y="816"/>
                  </a:lnTo>
                  <a:moveTo>
                    <a:pt x="34" y="758"/>
                  </a:moveTo>
                  <a:lnTo>
                    <a:pt x="14" y="758"/>
                  </a:lnTo>
                  <a:moveTo>
                    <a:pt x="34" y="700"/>
                  </a:moveTo>
                  <a:lnTo>
                    <a:pt x="14" y="700"/>
                  </a:lnTo>
                  <a:moveTo>
                    <a:pt x="34" y="642"/>
                  </a:moveTo>
                  <a:lnTo>
                    <a:pt x="14" y="642"/>
                  </a:lnTo>
                  <a:moveTo>
                    <a:pt x="34" y="526"/>
                  </a:moveTo>
                  <a:lnTo>
                    <a:pt x="14" y="526"/>
                  </a:lnTo>
                  <a:moveTo>
                    <a:pt x="34" y="469"/>
                  </a:moveTo>
                  <a:lnTo>
                    <a:pt x="14" y="469"/>
                  </a:lnTo>
                  <a:moveTo>
                    <a:pt x="34" y="411"/>
                  </a:moveTo>
                  <a:lnTo>
                    <a:pt x="14" y="411"/>
                  </a:lnTo>
                  <a:moveTo>
                    <a:pt x="34" y="353"/>
                  </a:moveTo>
                  <a:lnTo>
                    <a:pt x="14" y="353"/>
                  </a:lnTo>
                  <a:moveTo>
                    <a:pt x="34" y="237"/>
                  </a:moveTo>
                  <a:lnTo>
                    <a:pt x="14" y="237"/>
                  </a:lnTo>
                  <a:moveTo>
                    <a:pt x="34" y="179"/>
                  </a:moveTo>
                  <a:lnTo>
                    <a:pt x="14" y="179"/>
                  </a:lnTo>
                  <a:moveTo>
                    <a:pt x="34" y="122"/>
                  </a:moveTo>
                  <a:lnTo>
                    <a:pt x="14" y="122"/>
                  </a:lnTo>
                  <a:moveTo>
                    <a:pt x="34" y="64"/>
                  </a:moveTo>
                  <a:lnTo>
                    <a:pt x="14" y="64"/>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 name="Line 84">
              <a:extLst>
                <a:ext uri="{FF2B5EF4-FFF2-40B4-BE49-F238E27FC236}">
                  <a16:creationId xmlns:a16="http://schemas.microsoft.com/office/drawing/2014/main" id="{4B5406A4-F327-4D38-A1AF-2C1DBA00702B}"/>
                </a:ext>
              </a:extLst>
            </p:cNvPr>
            <p:cNvSpPr>
              <a:spLocks noChangeShapeType="1"/>
            </p:cNvSpPr>
            <p:nvPr/>
          </p:nvSpPr>
          <p:spPr bwMode="auto">
            <a:xfrm>
              <a:off x="5480207" y="3058509"/>
              <a:ext cx="0" cy="46537"/>
            </a:xfrm>
            <a:prstGeom prst="line">
              <a:avLst/>
            </a:prstGeom>
            <a:noFill/>
            <a:ln w="174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38" name="Line 85">
            <a:extLst>
              <a:ext uri="{FF2B5EF4-FFF2-40B4-BE49-F238E27FC236}">
                <a16:creationId xmlns:a16="http://schemas.microsoft.com/office/drawing/2014/main" id="{2E5DCD91-41E6-494F-A2F5-AD14E9EC2622}"/>
              </a:ext>
            </a:extLst>
          </p:cNvPr>
          <p:cNvSpPr>
            <a:spLocks noChangeShapeType="1"/>
          </p:cNvSpPr>
          <p:nvPr/>
        </p:nvSpPr>
        <p:spPr bwMode="auto">
          <a:xfrm>
            <a:off x="5625889" y="3058509"/>
            <a:ext cx="0" cy="46537"/>
          </a:xfrm>
          <a:prstGeom prst="line">
            <a:avLst/>
          </a:prstGeom>
          <a:noFill/>
          <a:ln w="17463" cap="flat">
            <a:solidFill>
              <a:srgbClr val="F714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 name="Line 86">
            <a:extLst>
              <a:ext uri="{FF2B5EF4-FFF2-40B4-BE49-F238E27FC236}">
                <a16:creationId xmlns:a16="http://schemas.microsoft.com/office/drawing/2014/main" id="{AE503B2E-3F5B-437F-AF6F-5E3571859BBB}"/>
              </a:ext>
            </a:extLst>
          </p:cNvPr>
          <p:cNvSpPr>
            <a:spLocks noChangeShapeType="1"/>
          </p:cNvSpPr>
          <p:nvPr/>
        </p:nvSpPr>
        <p:spPr bwMode="auto">
          <a:xfrm>
            <a:off x="6953210" y="3465203"/>
            <a:ext cx="0" cy="46537"/>
          </a:xfrm>
          <a:prstGeom prst="line">
            <a:avLst/>
          </a:prstGeom>
          <a:noFill/>
          <a:ln w="17463" cap="flat">
            <a:solidFill>
              <a:srgbClr val="F714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 name="Line 87">
            <a:extLst>
              <a:ext uri="{FF2B5EF4-FFF2-40B4-BE49-F238E27FC236}">
                <a16:creationId xmlns:a16="http://schemas.microsoft.com/office/drawing/2014/main" id="{B3BC2451-8F40-41E9-ADF0-BD4646C3ED83}"/>
              </a:ext>
            </a:extLst>
          </p:cNvPr>
          <p:cNvSpPr>
            <a:spLocks noChangeShapeType="1"/>
          </p:cNvSpPr>
          <p:nvPr/>
        </p:nvSpPr>
        <p:spPr bwMode="auto">
          <a:xfrm>
            <a:off x="7038191" y="3695865"/>
            <a:ext cx="0" cy="48560"/>
          </a:xfrm>
          <a:prstGeom prst="line">
            <a:avLst/>
          </a:prstGeom>
          <a:noFill/>
          <a:ln w="174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 name="Line 88">
            <a:extLst>
              <a:ext uri="{FF2B5EF4-FFF2-40B4-BE49-F238E27FC236}">
                <a16:creationId xmlns:a16="http://schemas.microsoft.com/office/drawing/2014/main" id="{15C7C0BC-975C-49B5-8C54-8125491F0C65}"/>
              </a:ext>
            </a:extLst>
          </p:cNvPr>
          <p:cNvSpPr>
            <a:spLocks noChangeShapeType="1"/>
          </p:cNvSpPr>
          <p:nvPr/>
        </p:nvSpPr>
        <p:spPr bwMode="auto">
          <a:xfrm>
            <a:off x="7813136" y="3695865"/>
            <a:ext cx="0" cy="48560"/>
          </a:xfrm>
          <a:prstGeom prst="line">
            <a:avLst/>
          </a:prstGeom>
          <a:noFill/>
          <a:ln w="174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 name="Rectangle 93">
            <a:extLst>
              <a:ext uri="{FF2B5EF4-FFF2-40B4-BE49-F238E27FC236}">
                <a16:creationId xmlns:a16="http://schemas.microsoft.com/office/drawing/2014/main" id="{5D95F1A2-037D-43A4-A66A-0BEBC902C89E}"/>
              </a:ext>
            </a:extLst>
          </p:cNvPr>
          <p:cNvSpPr>
            <a:spLocks noChangeArrowheads="1"/>
          </p:cNvSpPr>
          <p:nvPr/>
        </p:nvSpPr>
        <p:spPr bwMode="auto">
          <a:xfrm>
            <a:off x="5905193" y="5456333"/>
            <a:ext cx="2448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3636"/>
                </a:solidFill>
                <a:effectLst/>
                <a:latin typeface="Arial" panose="020B0604020202020204" pitchFamily="34" charset="0"/>
              </a:rPr>
              <a:t>Time from TIL infusion, months</a:t>
            </a:r>
          </a:p>
        </p:txBody>
      </p:sp>
      <p:sp>
        <p:nvSpPr>
          <p:cNvPr id="47" name="Rectangle 46">
            <a:extLst>
              <a:ext uri="{FF2B5EF4-FFF2-40B4-BE49-F238E27FC236}">
                <a16:creationId xmlns:a16="http://schemas.microsoft.com/office/drawing/2014/main" id="{685EC706-C9EF-4363-995E-9E105A436DD0}"/>
              </a:ext>
            </a:extLst>
          </p:cNvPr>
          <p:cNvSpPr/>
          <p:nvPr/>
        </p:nvSpPr>
        <p:spPr>
          <a:xfrm>
            <a:off x="274942" y="1930136"/>
            <a:ext cx="4044342" cy="338554"/>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363636"/>
                </a:solidFill>
                <a:latin typeface="Arial" panose="020B0604020202020204" pitchFamily="34" charset="0"/>
                <a:cs typeface="Arial" panose="020B0604020202020204" pitchFamily="34" charset="0"/>
              </a:rPr>
              <a:t>F</a:t>
            </a:r>
            <a:r>
              <a:rPr kumimoji="0" lang="en-US" sz="1600" b="1" i="0" u="none" strike="noStrike" kern="1200" cap="none" spc="0" normalizeH="0" baseline="0" dirty="0">
                <a:ln>
                  <a:noFill/>
                </a:ln>
                <a:solidFill>
                  <a:srgbClr val="363636"/>
                </a:solidFill>
                <a:effectLst/>
                <a:uLnTx/>
                <a:uFillTx/>
                <a:latin typeface="Arial" panose="020B0604020202020204" pitchFamily="34" charset="0"/>
                <a:cs typeface="Arial" panose="020B0604020202020204" pitchFamily="34" charset="0"/>
              </a:rPr>
              <a:t>rom enrollment</a:t>
            </a:r>
          </a:p>
        </p:txBody>
      </p:sp>
      <p:sp>
        <p:nvSpPr>
          <p:cNvPr id="48" name="Rectangle 21">
            <a:extLst>
              <a:ext uri="{FF2B5EF4-FFF2-40B4-BE49-F238E27FC236}">
                <a16:creationId xmlns:a16="http://schemas.microsoft.com/office/drawing/2014/main" id="{1CE8E044-773F-433D-A137-9C2341F39103}"/>
              </a:ext>
            </a:extLst>
          </p:cNvPr>
          <p:cNvSpPr>
            <a:spLocks noChangeArrowheads="1"/>
          </p:cNvSpPr>
          <p:nvPr/>
        </p:nvSpPr>
        <p:spPr bwMode="auto">
          <a:xfrm>
            <a:off x="499154" y="2696329"/>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100</a:t>
            </a:r>
          </a:p>
        </p:txBody>
      </p:sp>
      <p:sp>
        <p:nvSpPr>
          <p:cNvPr id="49" name="Rectangle 39">
            <a:extLst>
              <a:ext uri="{FF2B5EF4-FFF2-40B4-BE49-F238E27FC236}">
                <a16:creationId xmlns:a16="http://schemas.microsoft.com/office/drawing/2014/main" id="{44E86FCD-E29D-4384-A04D-664FECF39019}"/>
              </a:ext>
            </a:extLst>
          </p:cNvPr>
          <p:cNvSpPr>
            <a:spLocks noChangeArrowheads="1"/>
          </p:cNvSpPr>
          <p:nvPr/>
        </p:nvSpPr>
        <p:spPr bwMode="auto">
          <a:xfrm>
            <a:off x="1523534" y="5456333"/>
            <a:ext cx="23689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3636"/>
                </a:solidFill>
                <a:effectLst/>
                <a:latin typeface="Arial" panose="020B0604020202020204" pitchFamily="34" charset="0"/>
              </a:rPr>
              <a:t>Time from enrollment, months</a:t>
            </a:r>
          </a:p>
        </p:txBody>
      </p:sp>
      <p:sp>
        <p:nvSpPr>
          <p:cNvPr id="50" name="Rectangle 5">
            <a:extLst>
              <a:ext uri="{FF2B5EF4-FFF2-40B4-BE49-F238E27FC236}">
                <a16:creationId xmlns:a16="http://schemas.microsoft.com/office/drawing/2014/main" id="{EBDA4783-F671-4288-829C-825C36005EF4}"/>
              </a:ext>
            </a:extLst>
          </p:cNvPr>
          <p:cNvSpPr>
            <a:spLocks noChangeArrowheads="1"/>
          </p:cNvSpPr>
          <p:nvPr/>
        </p:nvSpPr>
        <p:spPr bwMode="auto">
          <a:xfrm>
            <a:off x="890087"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0</a:t>
            </a:r>
          </a:p>
        </p:txBody>
      </p:sp>
      <p:sp>
        <p:nvSpPr>
          <p:cNvPr id="51" name="Rectangle 6">
            <a:extLst>
              <a:ext uri="{FF2B5EF4-FFF2-40B4-BE49-F238E27FC236}">
                <a16:creationId xmlns:a16="http://schemas.microsoft.com/office/drawing/2014/main" id="{F4641C74-86A8-4DFE-80B7-2E60CB858F49}"/>
              </a:ext>
            </a:extLst>
          </p:cNvPr>
          <p:cNvSpPr>
            <a:spLocks noChangeArrowheads="1"/>
          </p:cNvSpPr>
          <p:nvPr/>
        </p:nvSpPr>
        <p:spPr bwMode="auto">
          <a:xfrm>
            <a:off x="1223034"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3</a:t>
            </a:r>
          </a:p>
        </p:txBody>
      </p:sp>
      <p:sp>
        <p:nvSpPr>
          <p:cNvPr id="52" name="Rectangle 7">
            <a:extLst>
              <a:ext uri="{FF2B5EF4-FFF2-40B4-BE49-F238E27FC236}">
                <a16:creationId xmlns:a16="http://schemas.microsoft.com/office/drawing/2014/main" id="{E0E49BE8-CA93-47AA-8E24-50A6D068FBD7}"/>
              </a:ext>
            </a:extLst>
          </p:cNvPr>
          <p:cNvSpPr>
            <a:spLocks noChangeArrowheads="1"/>
          </p:cNvSpPr>
          <p:nvPr/>
        </p:nvSpPr>
        <p:spPr bwMode="auto">
          <a:xfrm>
            <a:off x="1561843"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6</a:t>
            </a:r>
          </a:p>
        </p:txBody>
      </p:sp>
      <p:sp>
        <p:nvSpPr>
          <p:cNvPr id="53" name="Rectangle 8">
            <a:extLst>
              <a:ext uri="{FF2B5EF4-FFF2-40B4-BE49-F238E27FC236}">
                <a16:creationId xmlns:a16="http://schemas.microsoft.com/office/drawing/2014/main" id="{07A9F9A5-E281-427E-B043-E9920D02332F}"/>
              </a:ext>
            </a:extLst>
          </p:cNvPr>
          <p:cNvSpPr>
            <a:spLocks noChangeArrowheads="1"/>
          </p:cNvSpPr>
          <p:nvPr/>
        </p:nvSpPr>
        <p:spPr bwMode="auto">
          <a:xfrm>
            <a:off x="1887435" y="523739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9</a:t>
            </a:r>
          </a:p>
        </p:txBody>
      </p:sp>
      <p:sp>
        <p:nvSpPr>
          <p:cNvPr id="54" name="Rectangle 9">
            <a:extLst>
              <a:ext uri="{FF2B5EF4-FFF2-40B4-BE49-F238E27FC236}">
                <a16:creationId xmlns:a16="http://schemas.microsoft.com/office/drawing/2014/main" id="{6CC89D90-1E55-4F3E-A6DE-93D66CBB961B}"/>
              </a:ext>
            </a:extLst>
          </p:cNvPr>
          <p:cNvSpPr>
            <a:spLocks noChangeArrowheads="1"/>
          </p:cNvSpPr>
          <p:nvPr/>
        </p:nvSpPr>
        <p:spPr bwMode="auto">
          <a:xfrm>
            <a:off x="2169196"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12</a:t>
            </a:r>
          </a:p>
        </p:txBody>
      </p:sp>
      <p:sp>
        <p:nvSpPr>
          <p:cNvPr id="55" name="Rectangle 10">
            <a:extLst>
              <a:ext uri="{FF2B5EF4-FFF2-40B4-BE49-F238E27FC236}">
                <a16:creationId xmlns:a16="http://schemas.microsoft.com/office/drawing/2014/main" id="{2A4CC6B9-61D0-4122-A68B-693D372D62B1}"/>
              </a:ext>
            </a:extLst>
          </p:cNvPr>
          <p:cNvSpPr>
            <a:spLocks noChangeArrowheads="1"/>
          </p:cNvSpPr>
          <p:nvPr/>
        </p:nvSpPr>
        <p:spPr bwMode="auto">
          <a:xfrm>
            <a:off x="2506512"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15</a:t>
            </a:r>
          </a:p>
        </p:txBody>
      </p:sp>
      <p:sp>
        <p:nvSpPr>
          <p:cNvPr id="56" name="Rectangle 11">
            <a:extLst>
              <a:ext uri="{FF2B5EF4-FFF2-40B4-BE49-F238E27FC236}">
                <a16:creationId xmlns:a16="http://schemas.microsoft.com/office/drawing/2014/main" id="{5FDE5F3C-7067-4C8D-AD38-77A013E6AFF8}"/>
              </a:ext>
            </a:extLst>
          </p:cNvPr>
          <p:cNvSpPr>
            <a:spLocks noChangeArrowheads="1"/>
          </p:cNvSpPr>
          <p:nvPr/>
        </p:nvSpPr>
        <p:spPr bwMode="auto">
          <a:xfrm>
            <a:off x="2838760"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18</a:t>
            </a:r>
          </a:p>
        </p:txBody>
      </p:sp>
      <p:sp>
        <p:nvSpPr>
          <p:cNvPr id="57" name="Rectangle 12">
            <a:extLst>
              <a:ext uri="{FF2B5EF4-FFF2-40B4-BE49-F238E27FC236}">
                <a16:creationId xmlns:a16="http://schemas.microsoft.com/office/drawing/2014/main" id="{29B23168-EE97-4276-85AF-4588C1CD835A}"/>
              </a:ext>
            </a:extLst>
          </p:cNvPr>
          <p:cNvSpPr>
            <a:spLocks noChangeArrowheads="1"/>
          </p:cNvSpPr>
          <p:nvPr/>
        </p:nvSpPr>
        <p:spPr bwMode="auto">
          <a:xfrm>
            <a:off x="317380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21</a:t>
            </a:r>
          </a:p>
        </p:txBody>
      </p:sp>
      <p:sp>
        <p:nvSpPr>
          <p:cNvPr id="58" name="Rectangle 13">
            <a:extLst>
              <a:ext uri="{FF2B5EF4-FFF2-40B4-BE49-F238E27FC236}">
                <a16:creationId xmlns:a16="http://schemas.microsoft.com/office/drawing/2014/main" id="{6CD70AF2-2C70-41E2-9C54-EE8B8059E770}"/>
              </a:ext>
            </a:extLst>
          </p:cNvPr>
          <p:cNvSpPr>
            <a:spLocks noChangeArrowheads="1"/>
          </p:cNvSpPr>
          <p:nvPr/>
        </p:nvSpPr>
        <p:spPr bwMode="auto">
          <a:xfrm>
            <a:off x="3511624"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24</a:t>
            </a:r>
          </a:p>
        </p:txBody>
      </p:sp>
      <p:sp>
        <p:nvSpPr>
          <p:cNvPr id="59" name="Rectangle 14">
            <a:extLst>
              <a:ext uri="{FF2B5EF4-FFF2-40B4-BE49-F238E27FC236}">
                <a16:creationId xmlns:a16="http://schemas.microsoft.com/office/drawing/2014/main" id="{5D84F282-BC4B-4692-BFE7-CB24142FD0FC}"/>
              </a:ext>
            </a:extLst>
          </p:cNvPr>
          <p:cNvSpPr>
            <a:spLocks noChangeArrowheads="1"/>
          </p:cNvSpPr>
          <p:nvPr/>
        </p:nvSpPr>
        <p:spPr bwMode="auto">
          <a:xfrm>
            <a:off x="383024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27</a:t>
            </a:r>
          </a:p>
        </p:txBody>
      </p:sp>
      <p:sp>
        <p:nvSpPr>
          <p:cNvPr id="60" name="Rectangle 15">
            <a:extLst>
              <a:ext uri="{FF2B5EF4-FFF2-40B4-BE49-F238E27FC236}">
                <a16:creationId xmlns:a16="http://schemas.microsoft.com/office/drawing/2014/main" id="{6BCC56A3-500B-47E0-BAAE-13313E9F5F11}"/>
              </a:ext>
            </a:extLst>
          </p:cNvPr>
          <p:cNvSpPr>
            <a:spLocks noChangeArrowheads="1"/>
          </p:cNvSpPr>
          <p:nvPr/>
        </p:nvSpPr>
        <p:spPr bwMode="auto">
          <a:xfrm>
            <a:off x="4173485" y="52373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30</a:t>
            </a:r>
          </a:p>
        </p:txBody>
      </p:sp>
      <p:sp>
        <p:nvSpPr>
          <p:cNvPr id="61" name="Rectangle 17">
            <a:extLst>
              <a:ext uri="{FF2B5EF4-FFF2-40B4-BE49-F238E27FC236}">
                <a16:creationId xmlns:a16="http://schemas.microsoft.com/office/drawing/2014/main" id="{26AFA42E-FABF-4B6A-8F80-C1E9DA8DE991}"/>
              </a:ext>
            </a:extLst>
          </p:cNvPr>
          <p:cNvSpPr>
            <a:spLocks noChangeArrowheads="1"/>
          </p:cNvSpPr>
          <p:nvPr/>
        </p:nvSpPr>
        <p:spPr bwMode="auto">
          <a:xfrm>
            <a:off x="695770" y="503628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0</a:t>
            </a:r>
          </a:p>
        </p:txBody>
      </p:sp>
      <p:sp>
        <p:nvSpPr>
          <p:cNvPr id="62" name="Rectangle 18">
            <a:extLst>
              <a:ext uri="{FF2B5EF4-FFF2-40B4-BE49-F238E27FC236}">
                <a16:creationId xmlns:a16="http://schemas.microsoft.com/office/drawing/2014/main" id="{57261616-7296-40B5-8A91-C14A7E9ABBEB}"/>
              </a:ext>
            </a:extLst>
          </p:cNvPr>
          <p:cNvSpPr>
            <a:spLocks noChangeArrowheads="1"/>
          </p:cNvSpPr>
          <p:nvPr/>
        </p:nvSpPr>
        <p:spPr bwMode="auto">
          <a:xfrm>
            <a:off x="597462" y="445129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25</a:t>
            </a:r>
          </a:p>
        </p:txBody>
      </p:sp>
      <p:sp>
        <p:nvSpPr>
          <p:cNvPr id="63" name="Rectangle 19">
            <a:extLst>
              <a:ext uri="{FF2B5EF4-FFF2-40B4-BE49-F238E27FC236}">
                <a16:creationId xmlns:a16="http://schemas.microsoft.com/office/drawing/2014/main" id="{24053354-D77C-4101-91B3-42AE9D563605}"/>
              </a:ext>
            </a:extLst>
          </p:cNvPr>
          <p:cNvSpPr>
            <a:spLocks noChangeArrowheads="1"/>
          </p:cNvSpPr>
          <p:nvPr/>
        </p:nvSpPr>
        <p:spPr bwMode="auto">
          <a:xfrm>
            <a:off x="597462" y="386630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50</a:t>
            </a:r>
          </a:p>
        </p:txBody>
      </p:sp>
      <p:sp>
        <p:nvSpPr>
          <p:cNvPr id="64" name="Rectangle 20">
            <a:extLst>
              <a:ext uri="{FF2B5EF4-FFF2-40B4-BE49-F238E27FC236}">
                <a16:creationId xmlns:a16="http://schemas.microsoft.com/office/drawing/2014/main" id="{A0BECFF9-00D5-43AD-9620-5A67DCAE6D4E}"/>
              </a:ext>
            </a:extLst>
          </p:cNvPr>
          <p:cNvSpPr>
            <a:spLocks noChangeArrowheads="1"/>
          </p:cNvSpPr>
          <p:nvPr/>
        </p:nvSpPr>
        <p:spPr bwMode="auto">
          <a:xfrm>
            <a:off x="597462" y="328131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63636"/>
                </a:solidFill>
                <a:effectLst/>
                <a:latin typeface="Arial" panose="020B0604020202020204" pitchFamily="34" charset="0"/>
              </a:rPr>
              <a:t>75</a:t>
            </a:r>
          </a:p>
        </p:txBody>
      </p:sp>
      <p:grpSp>
        <p:nvGrpSpPr>
          <p:cNvPr id="65" name="Group 64">
            <a:extLst>
              <a:ext uri="{FF2B5EF4-FFF2-40B4-BE49-F238E27FC236}">
                <a16:creationId xmlns:a16="http://schemas.microsoft.com/office/drawing/2014/main" id="{9BF5FC1F-447B-45D4-AE0E-8C23D46835E0}"/>
              </a:ext>
            </a:extLst>
          </p:cNvPr>
          <p:cNvGrpSpPr/>
          <p:nvPr/>
        </p:nvGrpSpPr>
        <p:grpSpPr>
          <a:xfrm>
            <a:off x="875146" y="2786107"/>
            <a:ext cx="3629201" cy="2422945"/>
            <a:chOff x="1043104" y="2786107"/>
            <a:chExt cx="3629201" cy="2422945"/>
          </a:xfrm>
        </p:grpSpPr>
        <p:sp>
          <p:nvSpPr>
            <p:cNvPr id="66" name="Freeform 16">
              <a:extLst>
                <a:ext uri="{FF2B5EF4-FFF2-40B4-BE49-F238E27FC236}">
                  <a16:creationId xmlns:a16="http://schemas.microsoft.com/office/drawing/2014/main" id="{14869F66-EE79-425E-9439-B5DDD9D4D234}"/>
                </a:ext>
              </a:extLst>
            </p:cNvPr>
            <p:cNvSpPr>
              <a:spLocks noEditPoints="1"/>
            </p:cNvSpPr>
            <p:nvPr/>
          </p:nvSpPr>
          <p:spPr bwMode="auto">
            <a:xfrm>
              <a:off x="1102497" y="5138205"/>
              <a:ext cx="3569808" cy="70847"/>
            </a:xfrm>
            <a:custGeom>
              <a:avLst/>
              <a:gdLst>
                <a:gd name="T0" fmla="*/ 1743 w 1743"/>
                <a:gd name="T1" fmla="*/ 0 h 35"/>
                <a:gd name="T2" fmla="*/ 5 w 1743"/>
                <a:gd name="T3" fmla="*/ 35 h 35"/>
                <a:gd name="T4" fmla="*/ 167 w 1743"/>
                <a:gd name="T5" fmla="*/ 35 h 35"/>
                <a:gd name="T6" fmla="*/ 330 w 1743"/>
                <a:gd name="T7" fmla="*/ 35 h 35"/>
                <a:gd name="T8" fmla="*/ 492 w 1743"/>
                <a:gd name="T9" fmla="*/ 35 h 35"/>
                <a:gd name="T10" fmla="*/ 655 w 1743"/>
                <a:gd name="T11" fmla="*/ 35 h 35"/>
                <a:gd name="T12" fmla="*/ 817 w 1743"/>
                <a:gd name="T13" fmla="*/ 35 h 35"/>
                <a:gd name="T14" fmla="*/ 979 w 1743"/>
                <a:gd name="T15" fmla="*/ 35 h 35"/>
                <a:gd name="T16" fmla="*/ 1142 w 1743"/>
                <a:gd name="T17" fmla="*/ 35 h 35"/>
                <a:gd name="T18" fmla="*/ 1304 w 1743"/>
                <a:gd name="T19" fmla="*/ 35 h 35"/>
                <a:gd name="T20" fmla="*/ 1466 w 1743"/>
                <a:gd name="T21" fmla="*/ 35 h 35"/>
                <a:gd name="T22" fmla="*/ 1629 w 1743"/>
                <a:gd name="T23" fmla="*/ 35 h 35"/>
                <a:gd name="T24" fmla="*/ 59 w 1743"/>
                <a:gd name="T25" fmla="*/ 21 h 35"/>
                <a:gd name="T26" fmla="*/ 114 w 1743"/>
                <a:gd name="T27" fmla="*/ 21 h 35"/>
                <a:gd name="T28" fmla="*/ 221 w 1743"/>
                <a:gd name="T29" fmla="*/ 21 h 35"/>
                <a:gd name="T30" fmla="*/ 276 w 1743"/>
                <a:gd name="T31" fmla="*/ 21 h 35"/>
                <a:gd name="T32" fmla="*/ 384 w 1743"/>
                <a:gd name="T33" fmla="*/ 21 h 35"/>
                <a:gd name="T34" fmla="*/ 438 w 1743"/>
                <a:gd name="T35" fmla="*/ 21 h 35"/>
                <a:gd name="T36" fmla="*/ 546 w 1743"/>
                <a:gd name="T37" fmla="*/ 21 h 35"/>
                <a:gd name="T38" fmla="*/ 601 w 1743"/>
                <a:gd name="T39" fmla="*/ 21 h 35"/>
                <a:gd name="T40" fmla="*/ 709 w 1743"/>
                <a:gd name="T41" fmla="*/ 21 h 35"/>
                <a:gd name="T42" fmla="*/ 764 w 1743"/>
                <a:gd name="T43" fmla="*/ 21 h 35"/>
                <a:gd name="T44" fmla="*/ 870 w 1743"/>
                <a:gd name="T45" fmla="*/ 21 h 35"/>
                <a:gd name="T46" fmla="*/ 925 w 1743"/>
                <a:gd name="T47" fmla="*/ 21 h 35"/>
                <a:gd name="T48" fmla="*/ 1033 w 1743"/>
                <a:gd name="T49" fmla="*/ 21 h 35"/>
                <a:gd name="T50" fmla="*/ 1088 w 1743"/>
                <a:gd name="T51" fmla="*/ 21 h 35"/>
                <a:gd name="T52" fmla="*/ 1196 w 1743"/>
                <a:gd name="T53" fmla="*/ 21 h 35"/>
                <a:gd name="T54" fmla="*/ 1250 w 1743"/>
                <a:gd name="T55" fmla="*/ 21 h 35"/>
                <a:gd name="T56" fmla="*/ 1358 w 1743"/>
                <a:gd name="T57" fmla="*/ 21 h 35"/>
                <a:gd name="T58" fmla="*/ 1413 w 1743"/>
                <a:gd name="T59" fmla="*/ 21 h 35"/>
                <a:gd name="T60" fmla="*/ 1520 w 1743"/>
                <a:gd name="T61" fmla="*/ 21 h 35"/>
                <a:gd name="T62" fmla="*/ 1575 w 1743"/>
                <a:gd name="T63" fmla="*/ 21 h 35"/>
                <a:gd name="T64" fmla="*/ 1682 w 1743"/>
                <a:gd name="T65" fmla="*/ 21 h 35"/>
                <a:gd name="T66" fmla="*/ 1737 w 1743"/>
                <a:gd name="T6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3" h="35">
                  <a:moveTo>
                    <a:pt x="0" y="0"/>
                  </a:moveTo>
                  <a:lnTo>
                    <a:pt x="1743" y="0"/>
                  </a:lnTo>
                  <a:moveTo>
                    <a:pt x="5" y="0"/>
                  </a:moveTo>
                  <a:lnTo>
                    <a:pt x="5" y="35"/>
                  </a:lnTo>
                  <a:moveTo>
                    <a:pt x="167" y="0"/>
                  </a:moveTo>
                  <a:lnTo>
                    <a:pt x="167" y="35"/>
                  </a:lnTo>
                  <a:moveTo>
                    <a:pt x="330" y="0"/>
                  </a:moveTo>
                  <a:lnTo>
                    <a:pt x="330" y="35"/>
                  </a:lnTo>
                  <a:moveTo>
                    <a:pt x="492" y="0"/>
                  </a:moveTo>
                  <a:lnTo>
                    <a:pt x="492" y="35"/>
                  </a:lnTo>
                  <a:moveTo>
                    <a:pt x="655" y="0"/>
                  </a:moveTo>
                  <a:lnTo>
                    <a:pt x="655" y="35"/>
                  </a:lnTo>
                  <a:moveTo>
                    <a:pt x="817" y="0"/>
                  </a:moveTo>
                  <a:lnTo>
                    <a:pt x="817" y="35"/>
                  </a:lnTo>
                  <a:moveTo>
                    <a:pt x="979" y="0"/>
                  </a:moveTo>
                  <a:lnTo>
                    <a:pt x="979" y="35"/>
                  </a:lnTo>
                  <a:moveTo>
                    <a:pt x="1142" y="0"/>
                  </a:moveTo>
                  <a:lnTo>
                    <a:pt x="1142" y="35"/>
                  </a:lnTo>
                  <a:moveTo>
                    <a:pt x="1304" y="0"/>
                  </a:moveTo>
                  <a:lnTo>
                    <a:pt x="1304" y="35"/>
                  </a:lnTo>
                  <a:moveTo>
                    <a:pt x="1466" y="0"/>
                  </a:moveTo>
                  <a:lnTo>
                    <a:pt x="1466" y="35"/>
                  </a:lnTo>
                  <a:moveTo>
                    <a:pt x="1629" y="0"/>
                  </a:moveTo>
                  <a:lnTo>
                    <a:pt x="1629" y="35"/>
                  </a:lnTo>
                  <a:moveTo>
                    <a:pt x="59" y="0"/>
                  </a:moveTo>
                  <a:lnTo>
                    <a:pt x="59" y="21"/>
                  </a:lnTo>
                  <a:moveTo>
                    <a:pt x="114" y="0"/>
                  </a:moveTo>
                  <a:lnTo>
                    <a:pt x="114" y="21"/>
                  </a:lnTo>
                  <a:moveTo>
                    <a:pt x="221" y="0"/>
                  </a:moveTo>
                  <a:lnTo>
                    <a:pt x="221" y="21"/>
                  </a:lnTo>
                  <a:moveTo>
                    <a:pt x="276" y="0"/>
                  </a:moveTo>
                  <a:lnTo>
                    <a:pt x="276" y="21"/>
                  </a:lnTo>
                  <a:moveTo>
                    <a:pt x="384" y="0"/>
                  </a:moveTo>
                  <a:lnTo>
                    <a:pt x="384" y="21"/>
                  </a:lnTo>
                  <a:moveTo>
                    <a:pt x="438" y="0"/>
                  </a:moveTo>
                  <a:lnTo>
                    <a:pt x="438" y="21"/>
                  </a:lnTo>
                  <a:moveTo>
                    <a:pt x="546" y="0"/>
                  </a:moveTo>
                  <a:lnTo>
                    <a:pt x="546" y="21"/>
                  </a:lnTo>
                  <a:moveTo>
                    <a:pt x="601" y="0"/>
                  </a:moveTo>
                  <a:lnTo>
                    <a:pt x="601" y="21"/>
                  </a:lnTo>
                  <a:moveTo>
                    <a:pt x="709" y="0"/>
                  </a:moveTo>
                  <a:lnTo>
                    <a:pt x="709" y="21"/>
                  </a:lnTo>
                  <a:moveTo>
                    <a:pt x="764" y="0"/>
                  </a:moveTo>
                  <a:lnTo>
                    <a:pt x="764" y="21"/>
                  </a:lnTo>
                  <a:moveTo>
                    <a:pt x="870" y="0"/>
                  </a:moveTo>
                  <a:lnTo>
                    <a:pt x="870" y="21"/>
                  </a:lnTo>
                  <a:moveTo>
                    <a:pt x="925" y="0"/>
                  </a:moveTo>
                  <a:lnTo>
                    <a:pt x="925" y="21"/>
                  </a:lnTo>
                  <a:moveTo>
                    <a:pt x="1033" y="0"/>
                  </a:moveTo>
                  <a:lnTo>
                    <a:pt x="1033" y="21"/>
                  </a:lnTo>
                  <a:moveTo>
                    <a:pt x="1088" y="0"/>
                  </a:moveTo>
                  <a:lnTo>
                    <a:pt x="1088" y="21"/>
                  </a:lnTo>
                  <a:moveTo>
                    <a:pt x="1196" y="0"/>
                  </a:moveTo>
                  <a:lnTo>
                    <a:pt x="1196" y="21"/>
                  </a:lnTo>
                  <a:moveTo>
                    <a:pt x="1250" y="0"/>
                  </a:moveTo>
                  <a:lnTo>
                    <a:pt x="1250" y="21"/>
                  </a:lnTo>
                  <a:moveTo>
                    <a:pt x="1358" y="0"/>
                  </a:moveTo>
                  <a:lnTo>
                    <a:pt x="1358" y="21"/>
                  </a:lnTo>
                  <a:moveTo>
                    <a:pt x="1413" y="0"/>
                  </a:moveTo>
                  <a:lnTo>
                    <a:pt x="1413" y="21"/>
                  </a:lnTo>
                  <a:moveTo>
                    <a:pt x="1520" y="0"/>
                  </a:moveTo>
                  <a:lnTo>
                    <a:pt x="1520" y="21"/>
                  </a:lnTo>
                  <a:moveTo>
                    <a:pt x="1575" y="0"/>
                  </a:moveTo>
                  <a:lnTo>
                    <a:pt x="1575" y="21"/>
                  </a:lnTo>
                  <a:moveTo>
                    <a:pt x="1682" y="0"/>
                  </a:moveTo>
                  <a:lnTo>
                    <a:pt x="1682" y="21"/>
                  </a:lnTo>
                  <a:moveTo>
                    <a:pt x="1737" y="0"/>
                  </a:moveTo>
                  <a:lnTo>
                    <a:pt x="1737" y="21"/>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67" name="Freeform 22">
              <a:extLst>
                <a:ext uri="{FF2B5EF4-FFF2-40B4-BE49-F238E27FC236}">
                  <a16:creationId xmlns:a16="http://schemas.microsoft.com/office/drawing/2014/main" id="{D303EDA8-8365-47EA-9AB2-A8A79777A115}"/>
                </a:ext>
              </a:extLst>
            </p:cNvPr>
            <p:cNvSpPr>
              <a:spLocks noEditPoints="1"/>
            </p:cNvSpPr>
            <p:nvPr/>
          </p:nvSpPr>
          <p:spPr bwMode="auto">
            <a:xfrm>
              <a:off x="1043104" y="2786107"/>
              <a:ext cx="69635" cy="2366268"/>
            </a:xfrm>
            <a:custGeom>
              <a:avLst/>
              <a:gdLst>
                <a:gd name="T0" fmla="*/ 34 w 34"/>
                <a:gd name="T1" fmla="*/ 1169 h 1169"/>
                <a:gd name="T2" fmla="*/ 34 w 34"/>
                <a:gd name="T3" fmla="*/ 0 h 1169"/>
                <a:gd name="T4" fmla="*/ 34 w 34"/>
                <a:gd name="T5" fmla="*/ 1162 h 1169"/>
                <a:gd name="T6" fmla="*/ 0 w 34"/>
                <a:gd name="T7" fmla="*/ 1162 h 1169"/>
                <a:gd name="T8" fmla="*/ 34 w 34"/>
                <a:gd name="T9" fmla="*/ 873 h 1169"/>
                <a:gd name="T10" fmla="*/ 0 w 34"/>
                <a:gd name="T11" fmla="*/ 873 h 1169"/>
                <a:gd name="T12" fmla="*/ 34 w 34"/>
                <a:gd name="T13" fmla="*/ 584 h 1169"/>
                <a:gd name="T14" fmla="*/ 0 w 34"/>
                <a:gd name="T15" fmla="*/ 584 h 1169"/>
                <a:gd name="T16" fmla="*/ 34 w 34"/>
                <a:gd name="T17" fmla="*/ 295 h 1169"/>
                <a:gd name="T18" fmla="*/ 0 w 34"/>
                <a:gd name="T19" fmla="*/ 295 h 1169"/>
                <a:gd name="T20" fmla="*/ 34 w 34"/>
                <a:gd name="T21" fmla="*/ 6 h 1169"/>
                <a:gd name="T22" fmla="*/ 0 w 34"/>
                <a:gd name="T23" fmla="*/ 6 h 1169"/>
                <a:gd name="T24" fmla="*/ 34 w 34"/>
                <a:gd name="T25" fmla="*/ 1105 h 1169"/>
                <a:gd name="T26" fmla="*/ 14 w 34"/>
                <a:gd name="T27" fmla="*/ 1105 h 1169"/>
                <a:gd name="T28" fmla="*/ 34 w 34"/>
                <a:gd name="T29" fmla="*/ 1047 h 1169"/>
                <a:gd name="T30" fmla="*/ 14 w 34"/>
                <a:gd name="T31" fmla="*/ 1047 h 1169"/>
                <a:gd name="T32" fmla="*/ 34 w 34"/>
                <a:gd name="T33" fmla="*/ 989 h 1169"/>
                <a:gd name="T34" fmla="*/ 14 w 34"/>
                <a:gd name="T35" fmla="*/ 989 h 1169"/>
                <a:gd name="T36" fmla="*/ 34 w 34"/>
                <a:gd name="T37" fmla="*/ 931 h 1169"/>
                <a:gd name="T38" fmla="*/ 14 w 34"/>
                <a:gd name="T39" fmla="*/ 931 h 1169"/>
                <a:gd name="T40" fmla="*/ 34 w 34"/>
                <a:gd name="T41" fmla="*/ 816 h 1169"/>
                <a:gd name="T42" fmla="*/ 14 w 34"/>
                <a:gd name="T43" fmla="*/ 816 h 1169"/>
                <a:gd name="T44" fmla="*/ 34 w 34"/>
                <a:gd name="T45" fmla="*/ 758 h 1169"/>
                <a:gd name="T46" fmla="*/ 14 w 34"/>
                <a:gd name="T47" fmla="*/ 758 h 1169"/>
                <a:gd name="T48" fmla="*/ 34 w 34"/>
                <a:gd name="T49" fmla="*/ 700 h 1169"/>
                <a:gd name="T50" fmla="*/ 14 w 34"/>
                <a:gd name="T51" fmla="*/ 700 h 1169"/>
                <a:gd name="T52" fmla="*/ 34 w 34"/>
                <a:gd name="T53" fmla="*/ 642 h 1169"/>
                <a:gd name="T54" fmla="*/ 14 w 34"/>
                <a:gd name="T55" fmla="*/ 642 h 1169"/>
                <a:gd name="T56" fmla="*/ 34 w 34"/>
                <a:gd name="T57" fmla="*/ 526 h 1169"/>
                <a:gd name="T58" fmla="*/ 14 w 34"/>
                <a:gd name="T59" fmla="*/ 526 h 1169"/>
                <a:gd name="T60" fmla="*/ 34 w 34"/>
                <a:gd name="T61" fmla="*/ 469 h 1169"/>
                <a:gd name="T62" fmla="*/ 14 w 34"/>
                <a:gd name="T63" fmla="*/ 469 h 1169"/>
                <a:gd name="T64" fmla="*/ 34 w 34"/>
                <a:gd name="T65" fmla="*/ 411 h 1169"/>
                <a:gd name="T66" fmla="*/ 14 w 34"/>
                <a:gd name="T67" fmla="*/ 411 h 1169"/>
                <a:gd name="T68" fmla="*/ 34 w 34"/>
                <a:gd name="T69" fmla="*/ 353 h 1169"/>
                <a:gd name="T70" fmla="*/ 14 w 34"/>
                <a:gd name="T71" fmla="*/ 353 h 1169"/>
                <a:gd name="T72" fmla="*/ 34 w 34"/>
                <a:gd name="T73" fmla="*/ 237 h 1169"/>
                <a:gd name="T74" fmla="*/ 14 w 34"/>
                <a:gd name="T75" fmla="*/ 237 h 1169"/>
                <a:gd name="T76" fmla="*/ 34 w 34"/>
                <a:gd name="T77" fmla="*/ 179 h 1169"/>
                <a:gd name="T78" fmla="*/ 14 w 34"/>
                <a:gd name="T79" fmla="*/ 179 h 1169"/>
                <a:gd name="T80" fmla="*/ 34 w 34"/>
                <a:gd name="T81" fmla="*/ 122 h 1169"/>
                <a:gd name="T82" fmla="*/ 14 w 34"/>
                <a:gd name="T83" fmla="*/ 122 h 1169"/>
                <a:gd name="T84" fmla="*/ 34 w 34"/>
                <a:gd name="T85" fmla="*/ 64 h 1169"/>
                <a:gd name="T86" fmla="*/ 14 w 34"/>
                <a:gd name="T87" fmla="*/ 64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169">
                  <a:moveTo>
                    <a:pt x="34" y="1169"/>
                  </a:moveTo>
                  <a:lnTo>
                    <a:pt x="34" y="0"/>
                  </a:lnTo>
                  <a:moveTo>
                    <a:pt x="34" y="1162"/>
                  </a:moveTo>
                  <a:lnTo>
                    <a:pt x="0" y="1162"/>
                  </a:lnTo>
                  <a:moveTo>
                    <a:pt x="34" y="873"/>
                  </a:moveTo>
                  <a:lnTo>
                    <a:pt x="0" y="873"/>
                  </a:lnTo>
                  <a:moveTo>
                    <a:pt x="34" y="584"/>
                  </a:moveTo>
                  <a:lnTo>
                    <a:pt x="0" y="584"/>
                  </a:lnTo>
                  <a:moveTo>
                    <a:pt x="34" y="295"/>
                  </a:moveTo>
                  <a:lnTo>
                    <a:pt x="0" y="295"/>
                  </a:lnTo>
                  <a:moveTo>
                    <a:pt x="34" y="6"/>
                  </a:moveTo>
                  <a:lnTo>
                    <a:pt x="0" y="6"/>
                  </a:lnTo>
                  <a:moveTo>
                    <a:pt x="34" y="1105"/>
                  </a:moveTo>
                  <a:lnTo>
                    <a:pt x="14" y="1105"/>
                  </a:lnTo>
                  <a:moveTo>
                    <a:pt x="34" y="1047"/>
                  </a:moveTo>
                  <a:lnTo>
                    <a:pt x="14" y="1047"/>
                  </a:lnTo>
                  <a:moveTo>
                    <a:pt x="34" y="989"/>
                  </a:moveTo>
                  <a:lnTo>
                    <a:pt x="14" y="989"/>
                  </a:lnTo>
                  <a:moveTo>
                    <a:pt x="34" y="931"/>
                  </a:moveTo>
                  <a:lnTo>
                    <a:pt x="14" y="931"/>
                  </a:lnTo>
                  <a:moveTo>
                    <a:pt x="34" y="816"/>
                  </a:moveTo>
                  <a:lnTo>
                    <a:pt x="14" y="816"/>
                  </a:lnTo>
                  <a:moveTo>
                    <a:pt x="34" y="758"/>
                  </a:moveTo>
                  <a:lnTo>
                    <a:pt x="14" y="758"/>
                  </a:lnTo>
                  <a:moveTo>
                    <a:pt x="34" y="700"/>
                  </a:moveTo>
                  <a:lnTo>
                    <a:pt x="14" y="700"/>
                  </a:lnTo>
                  <a:moveTo>
                    <a:pt x="34" y="642"/>
                  </a:moveTo>
                  <a:lnTo>
                    <a:pt x="14" y="642"/>
                  </a:lnTo>
                  <a:moveTo>
                    <a:pt x="34" y="526"/>
                  </a:moveTo>
                  <a:lnTo>
                    <a:pt x="14" y="526"/>
                  </a:lnTo>
                  <a:moveTo>
                    <a:pt x="34" y="469"/>
                  </a:moveTo>
                  <a:lnTo>
                    <a:pt x="14" y="469"/>
                  </a:lnTo>
                  <a:moveTo>
                    <a:pt x="34" y="411"/>
                  </a:moveTo>
                  <a:lnTo>
                    <a:pt x="14" y="411"/>
                  </a:lnTo>
                  <a:moveTo>
                    <a:pt x="34" y="353"/>
                  </a:moveTo>
                  <a:lnTo>
                    <a:pt x="14" y="353"/>
                  </a:lnTo>
                  <a:moveTo>
                    <a:pt x="34" y="237"/>
                  </a:moveTo>
                  <a:lnTo>
                    <a:pt x="14" y="237"/>
                  </a:lnTo>
                  <a:moveTo>
                    <a:pt x="34" y="179"/>
                  </a:moveTo>
                  <a:lnTo>
                    <a:pt x="14" y="179"/>
                  </a:lnTo>
                  <a:moveTo>
                    <a:pt x="34" y="122"/>
                  </a:moveTo>
                  <a:lnTo>
                    <a:pt x="14" y="122"/>
                  </a:lnTo>
                  <a:moveTo>
                    <a:pt x="34" y="64"/>
                  </a:moveTo>
                  <a:lnTo>
                    <a:pt x="14" y="64"/>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grpSp>
      <p:sp>
        <p:nvSpPr>
          <p:cNvPr id="68" name="Freeform 25">
            <a:extLst>
              <a:ext uri="{FF2B5EF4-FFF2-40B4-BE49-F238E27FC236}">
                <a16:creationId xmlns:a16="http://schemas.microsoft.com/office/drawing/2014/main" id="{0BB74612-3843-4028-A49B-ACB6B6D41B5C}"/>
              </a:ext>
            </a:extLst>
          </p:cNvPr>
          <p:cNvSpPr>
            <a:spLocks/>
          </p:cNvSpPr>
          <p:nvPr/>
        </p:nvSpPr>
        <p:spPr bwMode="auto">
          <a:xfrm>
            <a:off x="944781" y="2798252"/>
            <a:ext cx="3346566" cy="1008042"/>
          </a:xfrm>
          <a:custGeom>
            <a:avLst/>
            <a:gdLst>
              <a:gd name="T0" fmla="*/ 0 w 1634"/>
              <a:gd name="T1" fmla="*/ 0 h 498"/>
              <a:gd name="T2" fmla="*/ 0 w 1634"/>
              <a:gd name="T3" fmla="*/ 0 h 498"/>
              <a:gd name="T4" fmla="*/ 0 w 1634"/>
              <a:gd name="T5" fmla="*/ 0 h 498"/>
              <a:gd name="T6" fmla="*/ 0 w 1634"/>
              <a:gd name="T7" fmla="*/ 0 h 498"/>
              <a:gd name="T8" fmla="*/ 128 w 1634"/>
              <a:gd name="T9" fmla="*/ 0 h 498"/>
              <a:gd name="T10" fmla="*/ 128 w 1634"/>
              <a:gd name="T11" fmla="*/ 0 h 498"/>
              <a:gd name="T12" fmla="*/ 128 w 1634"/>
              <a:gd name="T13" fmla="*/ 0 h 498"/>
              <a:gd name="T14" fmla="*/ 181 w 1634"/>
              <a:gd name="T15" fmla="*/ 0 h 498"/>
              <a:gd name="T16" fmla="*/ 181 w 1634"/>
              <a:gd name="T17" fmla="*/ 62 h 498"/>
              <a:gd name="T18" fmla="*/ 181 w 1634"/>
              <a:gd name="T19" fmla="*/ 62 h 498"/>
              <a:gd name="T20" fmla="*/ 189 w 1634"/>
              <a:gd name="T21" fmla="*/ 62 h 498"/>
              <a:gd name="T22" fmla="*/ 189 w 1634"/>
              <a:gd name="T23" fmla="*/ 123 h 498"/>
              <a:gd name="T24" fmla="*/ 189 w 1634"/>
              <a:gd name="T25" fmla="*/ 123 h 498"/>
              <a:gd name="T26" fmla="*/ 194 w 1634"/>
              <a:gd name="T27" fmla="*/ 123 h 498"/>
              <a:gd name="T28" fmla="*/ 194 w 1634"/>
              <a:gd name="T29" fmla="*/ 183 h 498"/>
              <a:gd name="T30" fmla="*/ 194 w 1634"/>
              <a:gd name="T31" fmla="*/ 183 h 498"/>
              <a:gd name="T32" fmla="*/ 202 w 1634"/>
              <a:gd name="T33" fmla="*/ 183 h 498"/>
              <a:gd name="T34" fmla="*/ 202 w 1634"/>
              <a:gd name="T35" fmla="*/ 183 h 498"/>
              <a:gd name="T36" fmla="*/ 202 w 1634"/>
              <a:gd name="T37" fmla="*/ 183 h 498"/>
              <a:gd name="T38" fmla="*/ 288 w 1634"/>
              <a:gd name="T39" fmla="*/ 183 h 498"/>
              <a:gd name="T40" fmla="*/ 288 w 1634"/>
              <a:gd name="T41" fmla="*/ 183 h 498"/>
              <a:gd name="T42" fmla="*/ 288 w 1634"/>
              <a:gd name="T43" fmla="*/ 183 h 498"/>
              <a:gd name="T44" fmla="*/ 355 w 1634"/>
              <a:gd name="T45" fmla="*/ 183 h 498"/>
              <a:gd name="T46" fmla="*/ 355 w 1634"/>
              <a:gd name="T47" fmla="*/ 183 h 498"/>
              <a:gd name="T48" fmla="*/ 355 w 1634"/>
              <a:gd name="T49" fmla="*/ 183 h 498"/>
              <a:gd name="T50" fmla="*/ 487 w 1634"/>
              <a:gd name="T51" fmla="*/ 183 h 498"/>
              <a:gd name="T52" fmla="*/ 487 w 1634"/>
              <a:gd name="T53" fmla="*/ 258 h 498"/>
              <a:gd name="T54" fmla="*/ 487 w 1634"/>
              <a:gd name="T55" fmla="*/ 258 h 498"/>
              <a:gd name="T56" fmla="*/ 573 w 1634"/>
              <a:gd name="T57" fmla="*/ 258 h 498"/>
              <a:gd name="T58" fmla="*/ 573 w 1634"/>
              <a:gd name="T59" fmla="*/ 332 h 498"/>
              <a:gd name="T60" fmla="*/ 573 w 1634"/>
              <a:gd name="T61" fmla="*/ 332 h 498"/>
              <a:gd name="T62" fmla="*/ 832 w 1634"/>
              <a:gd name="T63" fmla="*/ 332 h 498"/>
              <a:gd name="T64" fmla="*/ 832 w 1634"/>
              <a:gd name="T65" fmla="*/ 332 h 498"/>
              <a:gd name="T66" fmla="*/ 832 w 1634"/>
              <a:gd name="T67" fmla="*/ 332 h 498"/>
              <a:gd name="T68" fmla="*/ 849 w 1634"/>
              <a:gd name="T69" fmla="*/ 332 h 498"/>
              <a:gd name="T70" fmla="*/ 849 w 1634"/>
              <a:gd name="T71" fmla="*/ 416 h 498"/>
              <a:gd name="T72" fmla="*/ 849 w 1634"/>
              <a:gd name="T73" fmla="*/ 416 h 498"/>
              <a:gd name="T74" fmla="*/ 853 w 1634"/>
              <a:gd name="T75" fmla="*/ 416 h 498"/>
              <a:gd name="T76" fmla="*/ 853 w 1634"/>
              <a:gd name="T77" fmla="*/ 498 h 498"/>
              <a:gd name="T78" fmla="*/ 853 w 1634"/>
              <a:gd name="T79" fmla="*/ 498 h 498"/>
              <a:gd name="T80" fmla="*/ 1200 w 1634"/>
              <a:gd name="T81" fmla="*/ 498 h 498"/>
              <a:gd name="T82" fmla="*/ 1200 w 1634"/>
              <a:gd name="T83" fmla="*/ 498 h 498"/>
              <a:gd name="T84" fmla="*/ 1200 w 1634"/>
              <a:gd name="T85" fmla="*/ 498 h 498"/>
              <a:gd name="T86" fmla="*/ 1330 w 1634"/>
              <a:gd name="T87" fmla="*/ 498 h 498"/>
              <a:gd name="T88" fmla="*/ 1330 w 1634"/>
              <a:gd name="T89" fmla="*/ 498 h 498"/>
              <a:gd name="T90" fmla="*/ 1330 w 1634"/>
              <a:gd name="T91" fmla="*/ 498 h 498"/>
              <a:gd name="T92" fmla="*/ 1360 w 1634"/>
              <a:gd name="T93" fmla="*/ 498 h 498"/>
              <a:gd name="T94" fmla="*/ 1360 w 1634"/>
              <a:gd name="T95" fmla="*/ 498 h 498"/>
              <a:gd name="T96" fmla="*/ 1360 w 1634"/>
              <a:gd name="T97" fmla="*/ 498 h 498"/>
              <a:gd name="T98" fmla="*/ 1412 w 1634"/>
              <a:gd name="T99" fmla="*/ 498 h 498"/>
              <a:gd name="T100" fmla="*/ 1412 w 1634"/>
              <a:gd name="T101" fmla="*/ 498 h 498"/>
              <a:gd name="T102" fmla="*/ 1412 w 1634"/>
              <a:gd name="T103" fmla="*/ 498 h 498"/>
              <a:gd name="T104" fmla="*/ 1421 w 1634"/>
              <a:gd name="T105" fmla="*/ 498 h 498"/>
              <a:gd name="T106" fmla="*/ 1421 w 1634"/>
              <a:gd name="T107" fmla="*/ 498 h 498"/>
              <a:gd name="T108" fmla="*/ 1424 w 1634"/>
              <a:gd name="T109" fmla="*/ 498 h 498"/>
              <a:gd name="T110" fmla="*/ 1561 w 1634"/>
              <a:gd name="T111" fmla="*/ 498 h 498"/>
              <a:gd name="T112" fmla="*/ 1561 w 1634"/>
              <a:gd name="T113" fmla="*/ 498 h 498"/>
              <a:gd name="T114" fmla="*/ 1561 w 1634"/>
              <a:gd name="T115" fmla="*/ 498 h 498"/>
              <a:gd name="T116" fmla="*/ 1634 w 1634"/>
              <a:gd name="T117" fmla="*/ 498 h 498"/>
              <a:gd name="T118" fmla="*/ 1634 w 1634"/>
              <a:gd name="T1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4" h="498">
                <a:moveTo>
                  <a:pt x="0" y="0"/>
                </a:moveTo>
                <a:lnTo>
                  <a:pt x="0" y="0"/>
                </a:lnTo>
                <a:lnTo>
                  <a:pt x="0" y="0"/>
                </a:lnTo>
                <a:lnTo>
                  <a:pt x="0" y="0"/>
                </a:lnTo>
                <a:lnTo>
                  <a:pt x="128" y="0"/>
                </a:lnTo>
                <a:lnTo>
                  <a:pt x="128" y="0"/>
                </a:lnTo>
                <a:lnTo>
                  <a:pt x="128" y="0"/>
                </a:lnTo>
                <a:lnTo>
                  <a:pt x="181" y="0"/>
                </a:lnTo>
                <a:lnTo>
                  <a:pt x="181" y="62"/>
                </a:lnTo>
                <a:lnTo>
                  <a:pt x="181" y="62"/>
                </a:lnTo>
                <a:lnTo>
                  <a:pt x="189" y="62"/>
                </a:lnTo>
                <a:lnTo>
                  <a:pt x="189" y="123"/>
                </a:lnTo>
                <a:lnTo>
                  <a:pt x="189" y="123"/>
                </a:lnTo>
                <a:lnTo>
                  <a:pt x="194" y="123"/>
                </a:lnTo>
                <a:lnTo>
                  <a:pt x="194" y="183"/>
                </a:lnTo>
                <a:lnTo>
                  <a:pt x="194" y="183"/>
                </a:lnTo>
                <a:lnTo>
                  <a:pt x="202" y="183"/>
                </a:lnTo>
                <a:lnTo>
                  <a:pt x="202" y="183"/>
                </a:lnTo>
                <a:lnTo>
                  <a:pt x="202" y="183"/>
                </a:lnTo>
                <a:lnTo>
                  <a:pt x="288" y="183"/>
                </a:lnTo>
                <a:lnTo>
                  <a:pt x="288" y="183"/>
                </a:lnTo>
                <a:lnTo>
                  <a:pt x="288" y="183"/>
                </a:lnTo>
                <a:lnTo>
                  <a:pt x="355" y="183"/>
                </a:lnTo>
                <a:lnTo>
                  <a:pt x="355" y="183"/>
                </a:lnTo>
                <a:lnTo>
                  <a:pt x="355" y="183"/>
                </a:lnTo>
                <a:lnTo>
                  <a:pt x="487" y="183"/>
                </a:lnTo>
                <a:lnTo>
                  <a:pt x="487" y="258"/>
                </a:lnTo>
                <a:lnTo>
                  <a:pt x="487" y="258"/>
                </a:lnTo>
                <a:lnTo>
                  <a:pt x="573" y="258"/>
                </a:lnTo>
                <a:lnTo>
                  <a:pt x="573" y="332"/>
                </a:lnTo>
                <a:lnTo>
                  <a:pt x="573" y="332"/>
                </a:lnTo>
                <a:lnTo>
                  <a:pt x="832" y="332"/>
                </a:lnTo>
                <a:lnTo>
                  <a:pt x="832" y="332"/>
                </a:lnTo>
                <a:lnTo>
                  <a:pt x="832" y="332"/>
                </a:lnTo>
                <a:lnTo>
                  <a:pt x="849" y="332"/>
                </a:lnTo>
                <a:lnTo>
                  <a:pt x="849" y="416"/>
                </a:lnTo>
                <a:lnTo>
                  <a:pt x="849" y="416"/>
                </a:lnTo>
                <a:lnTo>
                  <a:pt x="853" y="416"/>
                </a:lnTo>
                <a:lnTo>
                  <a:pt x="853" y="498"/>
                </a:lnTo>
                <a:lnTo>
                  <a:pt x="853" y="498"/>
                </a:lnTo>
                <a:lnTo>
                  <a:pt x="1200" y="498"/>
                </a:lnTo>
                <a:lnTo>
                  <a:pt x="1200" y="498"/>
                </a:lnTo>
                <a:lnTo>
                  <a:pt x="1200" y="498"/>
                </a:lnTo>
                <a:lnTo>
                  <a:pt x="1330" y="498"/>
                </a:lnTo>
                <a:lnTo>
                  <a:pt x="1330" y="498"/>
                </a:lnTo>
                <a:lnTo>
                  <a:pt x="1330" y="498"/>
                </a:lnTo>
                <a:lnTo>
                  <a:pt x="1360" y="498"/>
                </a:lnTo>
                <a:lnTo>
                  <a:pt x="1360" y="498"/>
                </a:lnTo>
                <a:lnTo>
                  <a:pt x="1360" y="498"/>
                </a:lnTo>
                <a:lnTo>
                  <a:pt x="1412" y="498"/>
                </a:lnTo>
                <a:lnTo>
                  <a:pt x="1412" y="498"/>
                </a:lnTo>
                <a:lnTo>
                  <a:pt x="1412" y="498"/>
                </a:lnTo>
                <a:lnTo>
                  <a:pt x="1421" y="498"/>
                </a:lnTo>
                <a:lnTo>
                  <a:pt x="1421" y="498"/>
                </a:lnTo>
                <a:lnTo>
                  <a:pt x="1424" y="498"/>
                </a:lnTo>
                <a:lnTo>
                  <a:pt x="1561" y="498"/>
                </a:lnTo>
                <a:lnTo>
                  <a:pt x="1561" y="498"/>
                </a:lnTo>
                <a:lnTo>
                  <a:pt x="1561" y="498"/>
                </a:lnTo>
                <a:lnTo>
                  <a:pt x="1634" y="498"/>
                </a:lnTo>
                <a:lnTo>
                  <a:pt x="1634" y="498"/>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69" name="Line 26">
            <a:extLst>
              <a:ext uri="{FF2B5EF4-FFF2-40B4-BE49-F238E27FC236}">
                <a16:creationId xmlns:a16="http://schemas.microsoft.com/office/drawing/2014/main" id="{4F9A2538-3B2B-4949-A9AA-81BDDE5FE7AF}"/>
              </a:ext>
            </a:extLst>
          </p:cNvPr>
          <p:cNvSpPr>
            <a:spLocks noChangeShapeType="1"/>
          </p:cNvSpPr>
          <p:nvPr/>
        </p:nvSpPr>
        <p:spPr bwMode="auto">
          <a:xfrm>
            <a:off x="1206935" y="2751695"/>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0" name="Line 27">
            <a:extLst>
              <a:ext uri="{FF2B5EF4-FFF2-40B4-BE49-F238E27FC236}">
                <a16:creationId xmlns:a16="http://schemas.microsoft.com/office/drawing/2014/main" id="{440BEF83-1214-4A97-9954-6EFDFD9280DD}"/>
              </a:ext>
            </a:extLst>
          </p:cNvPr>
          <p:cNvSpPr>
            <a:spLocks noChangeShapeType="1"/>
          </p:cNvSpPr>
          <p:nvPr/>
        </p:nvSpPr>
        <p:spPr bwMode="auto">
          <a:xfrm>
            <a:off x="1358493"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1" name="Line 28">
            <a:extLst>
              <a:ext uri="{FF2B5EF4-FFF2-40B4-BE49-F238E27FC236}">
                <a16:creationId xmlns:a16="http://schemas.microsoft.com/office/drawing/2014/main" id="{26FD6B97-6A1D-4B27-A22C-0681C8F48340}"/>
              </a:ext>
            </a:extLst>
          </p:cNvPr>
          <p:cNvSpPr>
            <a:spLocks noChangeShapeType="1"/>
          </p:cNvSpPr>
          <p:nvPr/>
        </p:nvSpPr>
        <p:spPr bwMode="auto">
          <a:xfrm>
            <a:off x="1534628"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2" name="Line 29">
            <a:extLst>
              <a:ext uri="{FF2B5EF4-FFF2-40B4-BE49-F238E27FC236}">
                <a16:creationId xmlns:a16="http://schemas.microsoft.com/office/drawing/2014/main" id="{52376032-D914-4343-924E-9342A791F752}"/>
              </a:ext>
            </a:extLst>
          </p:cNvPr>
          <p:cNvSpPr>
            <a:spLocks noChangeShapeType="1"/>
          </p:cNvSpPr>
          <p:nvPr/>
        </p:nvSpPr>
        <p:spPr bwMode="auto">
          <a:xfrm>
            <a:off x="1671849" y="3122121"/>
            <a:ext cx="0" cy="4655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3" name="Line 30">
            <a:extLst>
              <a:ext uri="{FF2B5EF4-FFF2-40B4-BE49-F238E27FC236}">
                <a16:creationId xmlns:a16="http://schemas.microsoft.com/office/drawing/2014/main" id="{6BB9FD76-37C0-4087-BF92-028DFBC00808}"/>
              </a:ext>
            </a:extLst>
          </p:cNvPr>
          <p:cNvSpPr>
            <a:spLocks noChangeShapeType="1"/>
          </p:cNvSpPr>
          <p:nvPr/>
        </p:nvSpPr>
        <p:spPr bwMode="auto">
          <a:xfrm>
            <a:off x="2648785" y="3425748"/>
            <a:ext cx="0" cy="4453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4" name="Line 31">
            <a:extLst>
              <a:ext uri="{FF2B5EF4-FFF2-40B4-BE49-F238E27FC236}">
                <a16:creationId xmlns:a16="http://schemas.microsoft.com/office/drawing/2014/main" id="{3D9D10EC-BE33-4A87-A67F-1788332A8156}"/>
              </a:ext>
            </a:extLst>
          </p:cNvPr>
          <p:cNvSpPr>
            <a:spLocks noChangeShapeType="1"/>
          </p:cNvSpPr>
          <p:nvPr/>
        </p:nvSpPr>
        <p:spPr bwMode="auto">
          <a:xfrm>
            <a:off x="3402479"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5" name="Line 32">
            <a:extLst>
              <a:ext uri="{FF2B5EF4-FFF2-40B4-BE49-F238E27FC236}">
                <a16:creationId xmlns:a16="http://schemas.microsoft.com/office/drawing/2014/main" id="{968AE0AB-20C1-406C-8DA9-BFE618204E6B}"/>
              </a:ext>
            </a:extLst>
          </p:cNvPr>
          <p:cNvSpPr>
            <a:spLocks noChangeShapeType="1"/>
          </p:cNvSpPr>
          <p:nvPr/>
        </p:nvSpPr>
        <p:spPr bwMode="auto">
          <a:xfrm>
            <a:off x="3668730"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6" name="Line 33">
            <a:extLst>
              <a:ext uri="{FF2B5EF4-FFF2-40B4-BE49-F238E27FC236}">
                <a16:creationId xmlns:a16="http://schemas.microsoft.com/office/drawing/2014/main" id="{C677FBC6-EE8B-43EE-983E-42CDFD415717}"/>
              </a:ext>
            </a:extLst>
          </p:cNvPr>
          <p:cNvSpPr>
            <a:spLocks noChangeShapeType="1"/>
          </p:cNvSpPr>
          <p:nvPr/>
        </p:nvSpPr>
        <p:spPr bwMode="auto">
          <a:xfrm>
            <a:off x="373017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7" name="Line 34">
            <a:extLst>
              <a:ext uri="{FF2B5EF4-FFF2-40B4-BE49-F238E27FC236}">
                <a16:creationId xmlns:a16="http://schemas.microsoft.com/office/drawing/2014/main" id="{28827560-8465-4711-8A59-CB24B6521FBE}"/>
              </a:ext>
            </a:extLst>
          </p:cNvPr>
          <p:cNvSpPr>
            <a:spLocks noChangeShapeType="1"/>
          </p:cNvSpPr>
          <p:nvPr/>
        </p:nvSpPr>
        <p:spPr bwMode="auto">
          <a:xfrm>
            <a:off x="383667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8" name="Line 35">
            <a:extLst>
              <a:ext uri="{FF2B5EF4-FFF2-40B4-BE49-F238E27FC236}">
                <a16:creationId xmlns:a16="http://schemas.microsoft.com/office/drawing/2014/main" id="{B93237B4-2865-4BB6-B966-93DE8E7DA648}"/>
              </a:ext>
            </a:extLst>
          </p:cNvPr>
          <p:cNvSpPr>
            <a:spLocks noChangeShapeType="1"/>
          </p:cNvSpPr>
          <p:nvPr/>
        </p:nvSpPr>
        <p:spPr bwMode="auto">
          <a:xfrm>
            <a:off x="3855104"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79" name="Line 36">
            <a:extLst>
              <a:ext uri="{FF2B5EF4-FFF2-40B4-BE49-F238E27FC236}">
                <a16:creationId xmlns:a16="http://schemas.microsoft.com/office/drawing/2014/main" id="{D42AAD11-9F33-4AA8-A9F6-108C31DBE083}"/>
              </a:ext>
            </a:extLst>
          </p:cNvPr>
          <p:cNvSpPr>
            <a:spLocks noChangeShapeType="1"/>
          </p:cNvSpPr>
          <p:nvPr/>
        </p:nvSpPr>
        <p:spPr bwMode="auto">
          <a:xfrm>
            <a:off x="3861249"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0" name="Line 37">
            <a:extLst>
              <a:ext uri="{FF2B5EF4-FFF2-40B4-BE49-F238E27FC236}">
                <a16:creationId xmlns:a16="http://schemas.microsoft.com/office/drawing/2014/main" id="{FAE634E3-A06C-4849-B472-EFD318483CEC}"/>
              </a:ext>
            </a:extLst>
          </p:cNvPr>
          <p:cNvSpPr>
            <a:spLocks noChangeShapeType="1"/>
          </p:cNvSpPr>
          <p:nvPr/>
        </p:nvSpPr>
        <p:spPr bwMode="auto">
          <a:xfrm>
            <a:off x="4280732"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1" name="Line 38">
            <a:extLst>
              <a:ext uri="{FF2B5EF4-FFF2-40B4-BE49-F238E27FC236}">
                <a16:creationId xmlns:a16="http://schemas.microsoft.com/office/drawing/2014/main" id="{5DC2F025-CCAC-4DB5-B699-CB2FA84A72CA}"/>
              </a:ext>
            </a:extLst>
          </p:cNvPr>
          <p:cNvSpPr>
            <a:spLocks noChangeShapeType="1"/>
          </p:cNvSpPr>
          <p:nvPr/>
        </p:nvSpPr>
        <p:spPr bwMode="auto">
          <a:xfrm>
            <a:off x="4112997" y="3757714"/>
            <a:ext cx="0" cy="4858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82" name="TextBox 81">
            <a:extLst>
              <a:ext uri="{FF2B5EF4-FFF2-40B4-BE49-F238E27FC236}">
                <a16:creationId xmlns:a16="http://schemas.microsoft.com/office/drawing/2014/main" id="{7EB507E2-2A1E-4080-83DE-A86E519A09E3}"/>
              </a:ext>
            </a:extLst>
          </p:cNvPr>
          <p:cNvSpPr txBox="1"/>
          <p:nvPr/>
        </p:nvSpPr>
        <p:spPr>
          <a:xfrm rot="16200000">
            <a:off x="10841" y="3837049"/>
            <a:ext cx="704039" cy="307777"/>
          </a:xfrm>
          <a:prstGeom prst="rect">
            <a:avLst/>
          </a:prstGeom>
          <a:noFill/>
        </p:spPr>
        <p:txBody>
          <a:bodyPr wrap="none" rtlCol="0">
            <a:spAutoFit/>
          </a:bodyPr>
          <a:lstStyle/>
          <a:p>
            <a:r>
              <a:rPr lang="en-US" sz="1400" dirty="0">
                <a:solidFill>
                  <a:srgbClr val="363636"/>
                </a:solidFill>
              </a:rPr>
              <a:t>OS, %</a:t>
            </a:r>
          </a:p>
        </p:txBody>
      </p:sp>
      <p:sp>
        <p:nvSpPr>
          <p:cNvPr id="83" name="Graphic 133">
            <a:extLst>
              <a:ext uri="{FF2B5EF4-FFF2-40B4-BE49-F238E27FC236}">
                <a16:creationId xmlns:a16="http://schemas.microsoft.com/office/drawing/2014/main" id="{B3A0B58B-E2FD-4C76-B69F-AA94E83A2D3C}"/>
              </a:ext>
            </a:extLst>
          </p:cNvPr>
          <p:cNvSpPr/>
          <p:nvPr/>
        </p:nvSpPr>
        <p:spPr>
          <a:xfrm>
            <a:off x="1333386" y="3517323"/>
            <a:ext cx="2894736" cy="932915"/>
          </a:xfrm>
          <a:custGeom>
            <a:avLst/>
            <a:gdLst>
              <a:gd name="connsiteX0" fmla="*/ 4561751 w 4552950"/>
              <a:gd name="connsiteY0" fmla="*/ 1413434 h 1409700"/>
              <a:gd name="connsiteX1" fmla="*/ 2113055 w 4552950"/>
              <a:gd name="connsiteY1" fmla="*/ 1413434 h 1409700"/>
              <a:gd name="connsiteX2" fmla="*/ 2113055 w 4552950"/>
              <a:gd name="connsiteY2" fmla="*/ 973807 h 1409700"/>
              <a:gd name="connsiteX3" fmla="*/ 2051609 w 4552950"/>
              <a:gd name="connsiteY3" fmla="*/ 973807 h 1409700"/>
              <a:gd name="connsiteX4" fmla="*/ 2051609 w 4552950"/>
              <a:gd name="connsiteY4" fmla="*/ 893441 h 1409700"/>
              <a:gd name="connsiteX5" fmla="*/ 1271616 w 4552950"/>
              <a:gd name="connsiteY5" fmla="*/ 893441 h 1409700"/>
              <a:gd name="connsiteX6" fmla="*/ 1271616 w 4552950"/>
              <a:gd name="connsiteY6" fmla="*/ 831988 h 1409700"/>
              <a:gd name="connsiteX7" fmla="*/ 1200712 w 4552950"/>
              <a:gd name="connsiteY7" fmla="*/ 831988 h 1409700"/>
              <a:gd name="connsiteX8" fmla="*/ 1200712 w 4552950"/>
              <a:gd name="connsiteY8" fmla="*/ 638172 h 1409700"/>
              <a:gd name="connsiteX9" fmla="*/ 945440 w 4552950"/>
              <a:gd name="connsiteY9" fmla="*/ 638172 h 1409700"/>
              <a:gd name="connsiteX10" fmla="*/ 945440 w 4552950"/>
              <a:gd name="connsiteY10" fmla="*/ 359268 h 1409700"/>
              <a:gd name="connsiteX11" fmla="*/ 0 w 4552950"/>
              <a:gd name="connsiteY11" fmla="*/ 359268 h 1409700"/>
              <a:gd name="connsiteX12" fmla="*/ 0 w 4552950"/>
              <a:gd name="connsiteY12" fmla="*/ 0 h 1409700"/>
              <a:gd name="connsiteX13" fmla="*/ 18909 w 4552950"/>
              <a:gd name="connsiteY13"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2950" h="1409700">
                <a:moveTo>
                  <a:pt x="4561751" y="1413434"/>
                </a:moveTo>
                <a:lnTo>
                  <a:pt x="2113055" y="1413434"/>
                </a:lnTo>
                <a:lnTo>
                  <a:pt x="2113055" y="973807"/>
                </a:lnTo>
                <a:lnTo>
                  <a:pt x="2051609" y="973807"/>
                </a:lnTo>
                <a:lnTo>
                  <a:pt x="2051609" y="893441"/>
                </a:lnTo>
                <a:lnTo>
                  <a:pt x="1271616" y="893441"/>
                </a:lnTo>
                <a:lnTo>
                  <a:pt x="1271616" y="831988"/>
                </a:lnTo>
                <a:lnTo>
                  <a:pt x="1200712" y="831988"/>
                </a:lnTo>
                <a:lnTo>
                  <a:pt x="1200712" y="638172"/>
                </a:lnTo>
                <a:lnTo>
                  <a:pt x="945440" y="638172"/>
                </a:lnTo>
                <a:lnTo>
                  <a:pt x="945440" y="359268"/>
                </a:lnTo>
                <a:lnTo>
                  <a:pt x="0" y="359268"/>
                </a:lnTo>
                <a:lnTo>
                  <a:pt x="0" y="0"/>
                </a:lnTo>
                <a:lnTo>
                  <a:pt x="18909" y="0"/>
                </a:lnTo>
              </a:path>
            </a:pathLst>
          </a:custGeom>
          <a:noFill/>
          <a:ln w="25400" cap="flat">
            <a:solidFill>
              <a:schemeClr val="accent1">
                <a:lumMod val="40000"/>
                <a:lumOff val="60000"/>
              </a:schemeClr>
            </a:solidFill>
            <a:prstDash val="sysDash"/>
            <a:miter/>
          </a:ln>
        </p:spPr>
        <p:txBody>
          <a:bodyPr rtlCol="0" anchor="ctr"/>
          <a:lstStyle/>
          <a:p>
            <a:endParaRPr lang="en-US" dirty="0">
              <a:solidFill>
                <a:srgbClr val="363636"/>
              </a:solidFill>
            </a:endParaRPr>
          </a:p>
        </p:txBody>
      </p:sp>
      <p:sp>
        <p:nvSpPr>
          <p:cNvPr id="84" name="Graphic 135">
            <a:extLst>
              <a:ext uri="{FF2B5EF4-FFF2-40B4-BE49-F238E27FC236}">
                <a16:creationId xmlns:a16="http://schemas.microsoft.com/office/drawing/2014/main" id="{3297C6F8-DB79-4196-A5D4-FD3E61BDBA8F}"/>
              </a:ext>
            </a:extLst>
          </p:cNvPr>
          <p:cNvSpPr/>
          <p:nvPr/>
        </p:nvSpPr>
        <p:spPr>
          <a:xfrm>
            <a:off x="1330899" y="2810365"/>
            <a:ext cx="2982704" cy="554172"/>
          </a:xfrm>
          <a:custGeom>
            <a:avLst/>
            <a:gdLst>
              <a:gd name="connsiteX0" fmla="*/ 4585383 w 4581525"/>
              <a:gd name="connsiteY0" fmla="*/ 765807 h 762000"/>
              <a:gd name="connsiteX1" fmla="*/ 2108330 w 4581525"/>
              <a:gd name="connsiteY1" fmla="*/ 765807 h 762000"/>
              <a:gd name="connsiteX2" fmla="*/ 2108330 w 4581525"/>
              <a:gd name="connsiteY2" fmla="*/ 477447 h 762000"/>
              <a:gd name="connsiteX3" fmla="*/ 2065792 w 4581525"/>
              <a:gd name="connsiteY3" fmla="*/ 477447 h 762000"/>
              <a:gd name="connsiteX4" fmla="*/ 2065792 w 4581525"/>
              <a:gd name="connsiteY4" fmla="*/ 392358 h 762000"/>
              <a:gd name="connsiteX5" fmla="*/ 1210161 w 4581525"/>
              <a:gd name="connsiteY5" fmla="*/ 392358 h 762000"/>
              <a:gd name="connsiteX6" fmla="*/ 1210161 w 4581525"/>
              <a:gd name="connsiteY6" fmla="*/ 241087 h 762000"/>
              <a:gd name="connsiteX7" fmla="*/ 992715 w 4581525"/>
              <a:gd name="connsiteY7" fmla="*/ 241087 h 762000"/>
              <a:gd name="connsiteX8" fmla="*/ 992715 w 4581525"/>
              <a:gd name="connsiteY8" fmla="*/ 193816 h 762000"/>
              <a:gd name="connsiteX9" fmla="*/ 912350 w 4581525"/>
              <a:gd name="connsiteY9" fmla="*/ 193816 h 762000"/>
              <a:gd name="connsiteX10" fmla="*/ 912350 w 4581525"/>
              <a:gd name="connsiteY10" fmla="*/ 122907 h 762000"/>
              <a:gd name="connsiteX11" fmla="*/ 0 w 4581525"/>
              <a:gd name="connsiteY11" fmla="*/ 122907 h 762000"/>
              <a:gd name="connsiteX12" fmla="*/ 0 w 4581525"/>
              <a:gd name="connsiteY12"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1525" h="762000">
                <a:moveTo>
                  <a:pt x="4585383" y="765807"/>
                </a:moveTo>
                <a:lnTo>
                  <a:pt x="2108330" y="765807"/>
                </a:lnTo>
                <a:lnTo>
                  <a:pt x="2108330" y="477447"/>
                </a:lnTo>
                <a:lnTo>
                  <a:pt x="2065792" y="477447"/>
                </a:lnTo>
                <a:lnTo>
                  <a:pt x="2065792" y="392358"/>
                </a:lnTo>
                <a:lnTo>
                  <a:pt x="1210161" y="392358"/>
                </a:lnTo>
                <a:lnTo>
                  <a:pt x="1210161" y="241087"/>
                </a:lnTo>
                <a:lnTo>
                  <a:pt x="992715" y="241087"/>
                </a:lnTo>
                <a:lnTo>
                  <a:pt x="992715" y="193816"/>
                </a:lnTo>
                <a:lnTo>
                  <a:pt x="912350" y="193816"/>
                </a:lnTo>
                <a:lnTo>
                  <a:pt x="912350" y="122907"/>
                </a:lnTo>
                <a:lnTo>
                  <a:pt x="0" y="122907"/>
                </a:lnTo>
                <a:lnTo>
                  <a:pt x="0" y="0"/>
                </a:lnTo>
              </a:path>
            </a:pathLst>
          </a:custGeom>
          <a:noFill/>
          <a:ln w="25400" cap="flat">
            <a:solidFill>
              <a:schemeClr val="accent1">
                <a:lumMod val="40000"/>
                <a:lumOff val="6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grpSp>
        <p:nvGrpSpPr>
          <p:cNvPr id="85" name="Group 84">
            <a:extLst>
              <a:ext uri="{FF2B5EF4-FFF2-40B4-BE49-F238E27FC236}">
                <a16:creationId xmlns:a16="http://schemas.microsoft.com/office/drawing/2014/main" id="{6F9959C6-AEC7-48D5-8E0A-7FA2B979385C}"/>
              </a:ext>
            </a:extLst>
          </p:cNvPr>
          <p:cNvGrpSpPr/>
          <p:nvPr/>
        </p:nvGrpSpPr>
        <p:grpSpPr>
          <a:xfrm>
            <a:off x="748061" y="5689288"/>
            <a:ext cx="3666836" cy="307777"/>
            <a:chOff x="916019" y="5593344"/>
            <a:chExt cx="3666836" cy="307777"/>
          </a:xfrm>
        </p:grpSpPr>
        <p:sp>
          <p:nvSpPr>
            <p:cNvPr id="86" name="TextBox 85">
              <a:extLst>
                <a:ext uri="{FF2B5EF4-FFF2-40B4-BE49-F238E27FC236}">
                  <a16:creationId xmlns:a16="http://schemas.microsoft.com/office/drawing/2014/main" id="{C431EC80-9A96-4E13-B269-DCF4AB1B0013}"/>
                </a:ext>
              </a:extLst>
            </p:cNvPr>
            <p:cNvSpPr txBox="1"/>
            <p:nvPr/>
          </p:nvSpPr>
          <p:spPr>
            <a:xfrm>
              <a:off x="916019" y="5593344"/>
              <a:ext cx="383438" cy="307777"/>
            </a:xfrm>
            <a:prstGeom prst="rect">
              <a:avLst/>
            </a:prstGeom>
            <a:noFill/>
          </p:spPr>
          <p:txBody>
            <a:bodyPr wrap="none" rtlCol="0">
              <a:spAutoFit/>
            </a:bodyPr>
            <a:lstStyle/>
            <a:p>
              <a:pPr algn="ctr"/>
              <a:r>
                <a:rPr lang="en-US" sz="1400" dirty="0">
                  <a:solidFill>
                    <a:schemeClr val="accent1"/>
                  </a:solidFill>
                </a:rPr>
                <a:t>20</a:t>
              </a:r>
            </a:p>
          </p:txBody>
        </p:sp>
        <p:sp>
          <p:nvSpPr>
            <p:cNvPr id="87" name="TextBox 86">
              <a:extLst>
                <a:ext uri="{FF2B5EF4-FFF2-40B4-BE49-F238E27FC236}">
                  <a16:creationId xmlns:a16="http://schemas.microsoft.com/office/drawing/2014/main" id="{AFD55818-5A51-4CAB-8EE5-BA5B69F4ECC2}"/>
                </a:ext>
              </a:extLst>
            </p:cNvPr>
            <p:cNvSpPr txBox="1"/>
            <p:nvPr/>
          </p:nvSpPr>
          <p:spPr>
            <a:xfrm>
              <a:off x="1248966" y="5593344"/>
              <a:ext cx="383438" cy="307777"/>
            </a:xfrm>
            <a:prstGeom prst="rect">
              <a:avLst/>
            </a:prstGeom>
            <a:noFill/>
          </p:spPr>
          <p:txBody>
            <a:bodyPr wrap="none" rtlCol="0">
              <a:spAutoFit/>
            </a:bodyPr>
            <a:lstStyle/>
            <a:p>
              <a:pPr algn="ctr"/>
              <a:r>
                <a:rPr lang="en-US" sz="1400" dirty="0">
                  <a:solidFill>
                    <a:schemeClr val="accent1"/>
                  </a:solidFill>
                </a:rPr>
                <a:t>20</a:t>
              </a:r>
            </a:p>
          </p:txBody>
        </p:sp>
        <p:sp>
          <p:nvSpPr>
            <p:cNvPr id="88" name="TextBox 87">
              <a:extLst>
                <a:ext uri="{FF2B5EF4-FFF2-40B4-BE49-F238E27FC236}">
                  <a16:creationId xmlns:a16="http://schemas.microsoft.com/office/drawing/2014/main" id="{D40366D1-8F05-4318-9977-4165F3ED2AD9}"/>
                </a:ext>
              </a:extLst>
            </p:cNvPr>
            <p:cNvSpPr txBox="1"/>
            <p:nvPr/>
          </p:nvSpPr>
          <p:spPr>
            <a:xfrm>
              <a:off x="1587775" y="5593344"/>
              <a:ext cx="383438" cy="307777"/>
            </a:xfrm>
            <a:prstGeom prst="rect">
              <a:avLst/>
            </a:prstGeom>
            <a:noFill/>
          </p:spPr>
          <p:txBody>
            <a:bodyPr wrap="none" rtlCol="0">
              <a:spAutoFit/>
            </a:bodyPr>
            <a:lstStyle/>
            <a:p>
              <a:pPr algn="ctr"/>
              <a:r>
                <a:rPr lang="en-US" sz="1400" dirty="0">
                  <a:solidFill>
                    <a:schemeClr val="accent1"/>
                  </a:solidFill>
                </a:rPr>
                <a:t>15</a:t>
              </a:r>
            </a:p>
          </p:txBody>
        </p:sp>
        <p:sp>
          <p:nvSpPr>
            <p:cNvPr id="89" name="TextBox 88">
              <a:extLst>
                <a:ext uri="{FF2B5EF4-FFF2-40B4-BE49-F238E27FC236}">
                  <a16:creationId xmlns:a16="http://schemas.microsoft.com/office/drawing/2014/main" id="{2A1FCEB7-6FE1-4C05-BC05-4E44C33685E1}"/>
                </a:ext>
              </a:extLst>
            </p:cNvPr>
            <p:cNvSpPr txBox="1"/>
            <p:nvPr/>
          </p:nvSpPr>
          <p:spPr>
            <a:xfrm>
              <a:off x="1913367" y="5593344"/>
              <a:ext cx="383438" cy="307777"/>
            </a:xfrm>
            <a:prstGeom prst="rect">
              <a:avLst/>
            </a:prstGeom>
            <a:noFill/>
          </p:spPr>
          <p:txBody>
            <a:bodyPr wrap="none" rtlCol="0">
              <a:spAutoFit/>
            </a:bodyPr>
            <a:lstStyle/>
            <a:p>
              <a:pPr algn="ctr"/>
              <a:r>
                <a:rPr lang="en-US" sz="1400" dirty="0">
                  <a:solidFill>
                    <a:schemeClr val="accent1"/>
                  </a:solidFill>
                </a:rPr>
                <a:t>14</a:t>
              </a:r>
            </a:p>
          </p:txBody>
        </p:sp>
        <p:sp>
          <p:nvSpPr>
            <p:cNvPr id="90" name="TextBox 89">
              <a:extLst>
                <a:ext uri="{FF2B5EF4-FFF2-40B4-BE49-F238E27FC236}">
                  <a16:creationId xmlns:a16="http://schemas.microsoft.com/office/drawing/2014/main" id="{61FE4725-DA45-43DC-9BB2-5E6FC3997975}"/>
                </a:ext>
              </a:extLst>
            </p:cNvPr>
            <p:cNvSpPr txBox="1"/>
            <p:nvPr/>
          </p:nvSpPr>
          <p:spPr>
            <a:xfrm>
              <a:off x="2244821" y="5593344"/>
              <a:ext cx="383438" cy="307777"/>
            </a:xfrm>
            <a:prstGeom prst="rect">
              <a:avLst/>
            </a:prstGeom>
            <a:noFill/>
          </p:spPr>
          <p:txBody>
            <a:bodyPr wrap="none" rtlCol="0">
              <a:spAutoFit/>
            </a:bodyPr>
            <a:lstStyle/>
            <a:p>
              <a:pPr algn="ctr"/>
              <a:r>
                <a:rPr lang="en-US" sz="1400" dirty="0">
                  <a:solidFill>
                    <a:schemeClr val="accent1"/>
                  </a:solidFill>
                </a:rPr>
                <a:t>12</a:t>
              </a:r>
            </a:p>
          </p:txBody>
        </p:sp>
        <p:sp>
          <p:nvSpPr>
            <p:cNvPr id="91" name="TextBox 90">
              <a:extLst>
                <a:ext uri="{FF2B5EF4-FFF2-40B4-BE49-F238E27FC236}">
                  <a16:creationId xmlns:a16="http://schemas.microsoft.com/office/drawing/2014/main" id="{37077AF1-FEA2-4FDD-BD8C-DF22EC25DAE5}"/>
                </a:ext>
              </a:extLst>
            </p:cNvPr>
            <p:cNvSpPr txBox="1"/>
            <p:nvPr/>
          </p:nvSpPr>
          <p:spPr>
            <a:xfrm>
              <a:off x="2582137" y="5593344"/>
              <a:ext cx="383438" cy="307777"/>
            </a:xfrm>
            <a:prstGeom prst="rect">
              <a:avLst/>
            </a:prstGeom>
            <a:noFill/>
          </p:spPr>
          <p:txBody>
            <a:bodyPr wrap="none" rtlCol="0">
              <a:spAutoFit/>
            </a:bodyPr>
            <a:lstStyle/>
            <a:p>
              <a:pPr algn="ctr"/>
              <a:r>
                <a:rPr lang="en-US" sz="1400" dirty="0">
                  <a:solidFill>
                    <a:schemeClr val="accent1"/>
                  </a:solidFill>
                </a:rPr>
                <a:t>12</a:t>
              </a:r>
            </a:p>
          </p:txBody>
        </p:sp>
        <p:sp>
          <p:nvSpPr>
            <p:cNvPr id="92" name="TextBox 91">
              <a:extLst>
                <a:ext uri="{FF2B5EF4-FFF2-40B4-BE49-F238E27FC236}">
                  <a16:creationId xmlns:a16="http://schemas.microsoft.com/office/drawing/2014/main" id="{72ED0CF3-4923-4DA5-B61E-649A15D2280C}"/>
                </a:ext>
              </a:extLst>
            </p:cNvPr>
            <p:cNvSpPr txBox="1"/>
            <p:nvPr/>
          </p:nvSpPr>
          <p:spPr>
            <a:xfrm>
              <a:off x="2964078" y="5593344"/>
              <a:ext cx="284052" cy="307777"/>
            </a:xfrm>
            <a:prstGeom prst="rect">
              <a:avLst/>
            </a:prstGeom>
            <a:noFill/>
          </p:spPr>
          <p:txBody>
            <a:bodyPr wrap="none" rtlCol="0">
              <a:spAutoFit/>
            </a:bodyPr>
            <a:lstStyle/>
            <a:p>
              <a:pPr algn="ctr"/>
              <a:r>
                <a:rPr lang="en-US" sz="1400" dirty="0">
                  <a:solidFill>
                    <a:schemeClr val="accent1"/>
                  </a:solidFill>
                </a:rPr>
                <a:t>9</a:t>
              </a:r>
            </a:p>
          </p:txBody>
        </p:sp>
        <p:sp>
          <p:nvSpPr>
            <p:cNvPr id="93" name="TextBox 92">
              <a:extLst>
                <a:ext uri="{FF2B5EF4-FFF2-40B4-BE49-F238E27FC236}">
                  <a16:creationId xmlns:a16="http://schemas.microsoft.com/office/drawing/2014/main" id="{C7DDB6BC-3694-4A2C-8229-1FCCD9E5E04D}"/>
                </a:ext>
              </a:extLst>
            </p:cNvPr>
            <p:cNvSpPr txBox="1"/>
            <p:nvPr/>
          </p:nvSpPr>
          <p:spPr>
            <a:xfrm>
              <a:off x="3299123" y="5593344"/>
              <a:ext cx="284052" cy="307777"/>
            </a:xfrm>
            <a:prstGeom prst="rect">
              <a:avLst/>
            </a:prstGeom>
            <a:noFill/>
          </p:spPr>
          <p:txBody>
            <a:bodyPr wrap="none" rtlCol="0">
              <a:spAutoFit/>
            </a:bodyPr>
            <a:lstStyle/>
            <a:p>
              <a:pPr algn="ctr"/>
              <a:r>
                <a:rPr lang="en-US" sz="1400" dirty="0">
                  <a:solidFill>
                    <a:schemeClr val="accent1"/>
                  </a:solidFill>
                </a:rPr>
                <a:t>9</a:t>
              </a:r>
            </a:p>
          </p:txBody>
        </p:sp>
        <p:sp>
          <p:nvSpPr>
            <p:cNvPr id="94" name="TextBox 93">
              <a:extLst>
                <a:ext uri="{FF2B5EF4-FFF2-40B4-BE49-F238E27FC236}">
                  <a16:creationId xmlns:a16="http://schemas.microsoft.com/office/drawing/2014/main" id="{E4B2425A-DACC-4B8C-B086-8CDE9172F994}"/>
                </a:ext>
              </a:extLst>
            </p:cNvPr>
            <p:cNvSpPr txBox="1"/>
            <p:nvPr/>
          </p:nvSpPr>
          <p:spPr>
            <a:xfrm>
              <a:off x="3636942" y="5593344"/>
              <a:ext cx="284052" cy="307777"/>
            </a:xfrm>
            <a:prstGeom prst="rect">
              <a:avLst/>
            </a:prstGeom>
            <a:noFill/>
          </p:spPr>
          <p:txBody>
            <a:bodyPr wrap="none" rtlCol="0">
              <a:spAutoFit/>
            </a:bodyPr>
            <a:lstStyle/>
            <a:p>
              <a:pPr algn="ctr"/>
              <a:r>
                <a:rPr lang="en-US" sz="1400" dirty="0">
                  <a:solidFill>
                    <a:schemeClr val="accent1"/>
                  </a:solidFill>
                </a:rPr>
                <a:t>8</a:t>
              </a:r>
            </a:p>
          </p:txBody>
        </p:sp>
        <p:sp>
          <p:nvSpPr>
            <p:cNvPr id="95" name="TextBox 94">
              <a:extLst>
                <a:ext uri="{FF2B5EF4-FFF2-40B4-BE49-F238E27FC236}">
                  <a16:creationId xmlns:a16="http://schemas.microsoft.com/office/drawing/2014/main" id="{EAFB3E2D-715A-4B73-B454-159A1A04110D}"/>
                </a:ext>
              </a:extLst>
            </p:cNvPr>
            <p:cNvSpPr txBox="1"/>
            <p:nvPr/>
          </p:nvSpPr>
          <p:spPr>
            <a:xfrm>
              <a:off x="3955563" y="5593344"/>
              <a:ext cx="284052" cy="307777"/>
            </a:xfrm>
            <a:prstGeom prst="rect">
              <a:avLst/>
            </a:prstGeom>
            <a:noFill/>
          </p:spPr>
          <p:txBody>
            <a:bodyPr wrap="none" rtlCol="0">
              <a:spAutoFit/>
            </a:bodyPr>
            <a:lstStyle/>
            <a:p>
              <a:pPr algn="ctr"/>
              <a:r>
                <a:rPr lang="en-US" sz="1400" dirty="0">
                  <a:solidFill>
                    <a:schemeClr val="accent1"/>
                  </a:solidFill>
                </a:rPr>
                <a:t>3</a:t>
              </a:r>
            </a:p>
          </p:txBody>
        </p:sp>
        <p:sp>
          <p:nvSpPr>
            <p:cNvPr id="96" name="TextBox 95">
              <a:extLst>
                <a:ext uri="{FF2B5EF4-FFF2-40B4-BE49-F238E27FC236}">
                  <a16:creationId xmlns:a16="http://schemas.microsoft.com/office/drawing/2014/main" id="{FD159E98-0307-4752-BAAC-4F9B97FC8869}"/>
                </a:ext>
              </a:extLst>
            </p:cNvPr>
            <p:cNvSpPr txBox="1"/>
            <p:nvPr/>
          </p:nvSpPr>
          <p:spPr>
            <a:xfrm>
              <a:off x="4298803" y="5593344"/>
              <a:ext cx="284052" cy="307777"/>
            </a:xfrm>
            <a:prstGeom prst="rect">
              <a:avLst/>
            </a:prstGeom>
            <a:noFill/>
          </p:spPr>
          <p:txBody>
            <a:bodyPr wrap="none" rtlCol="0">
              <a:spAutoFit/>
            </a:bodyPr>
            <a:lstStyle/>
            <a:p>
              <a:pPr algn="ctr"/>
              <a:r>
                <a:rPr lang="en-US" sz="1400" dirty="0">
                  <a:solidFill>
                    <a:schemeClr val="accent1"/>
                  </a:solidFill>
                </a:rPr>
                <a:t>2</a:t>
              </a:r>
            </a:p>
          </p:txBody>
        </p:sp>
      </p:grpSp>
      <p:sp>
        <p:nvSpPr>
          <p:cNvPr id="97" name="TextBox 96">
            <a:extLst>
              <a:ext uri="{FF2B5EF4-FFF2-40B4-BE49-F238E27FC236}">
                <a16:creationId xmlns:a16="http://schemas.microsoft.com/office/drawing/2014/main" id="{33D71896-1EB1-42F2-BE5F-9CC1453ABF19}"/>
              </a:ext>
            </a:extLst>
          </p:cNvPr>
          <p:cNvSpPr txBox="1"/>
          <p:nvPr/>
        </p:nvSpPr>
        <p:spPr>
          <a:xfrm>
            <a:off x="10185" y="5484034"/>
            <a:ext cx="990977" cy="307777"/>
          </a:xfrm>
          <a:prstGeom prst="rect">
            <a:avLst/>
          </a:prstGeom>
          <a:noFill/>
        </p:spPr>
        <p:txBody>
          <a:bodyPr wrap="none" rtlCol="0">
            <a:spAutoFit/>
          </a:bodyPr>
          <a:lstStyle/>
          <a:p>
            <a:r>
              <a:rPr lang="en-US" sz="1400" dirty="0"/>
              <a:t>No. at risk</a:t>
            </a:r>
          </a:p>
        </p:txBody>
      </p:sp>
      <p:sp>
        <p:nvSpPr>
          <p:cNvPr id="98" name="TextBox 97">
            <a:extLst>
              <a:ext uri="{FF2B5EF4-FFF2-40B4-BE49-F238E27FC236}">
                <a16:creationId xmlns:a16="http://schemas.microsoft.com/office/drawing/2014/main" id="{99D9F4A1-2A71-4A53-A096-B8C5D10991D7}"/>
              </a:ext>
            </a:extLst>
          </p:cNvPr>
          <p:cNvSpPr txBox="1"/>
          <p:nvPr/>
        </p:nvSpPr>
        <p:spPr>
          <a:xfrm rot="16200000">
            <a:off x="3900571" y="3898281"/>
            <a:ext cx="1787669" cy="307777"/>
          </a:xfrm>
          <a:prstGeom prst="rect">
            <a:avLst/>
          </a:prstGeom>
          <a:noFill/>
        </p:spPr>
        <p:txBody>
          <a:bodyPr wrap="none" rtlCol="0">
            <a:spAutoFit/>
          </a:bodyPr>
          <a:lstStyle/>
          <a:p>
            <a:r>
              <a:rPr lang="en-US" sz="1400" dirty="0">
                <a:solidFill>
                  <a:srgbClr val="363636"/>
                </a:solidFill>
              </a:rPr>
              <a:t>Survival post-TIL, %</a:t>
            </a:r>
          </a:p>
        </p:txBody>
      </p:sp>
      <p:grpSp>
        <p:nvGrpSpPr>
          <p:cNvPr id="99" name="Group 98">
            <a:extLst>
              <a:ext uri="{FF2B5EF4-FFF2-40B4-BE49-F238E27FC236}">
                <a16:creationId xmlns:a16="http://schemas.microsoft.com/office/drawing/2014/main" id="{B93807C1-DE49-4FDB-9260-91EC7074BC9E}"/>
              </a:ext>
            </a:extLst>
          </p:cNvPr>
          <p:cNvGrpSpPr/>
          <p:nvPr/>
        </p:nvGrpSpPr>
        <p:grpSpPr>
          <a:xfrm>
            <a:off x="5170855" y="5689288"/>
            <a:ext cx="3709144" cy="307777"/>
            <a:chOff x="5170855" y="5651964"/>
            <a:chExt cx="3709144" cy="307777"/>
          </a:xfrm>
        </p:grpSpPr>
        <p:sp>
          <p:nvSpPr>
            <p:cNvPr id="100" name="TextBox 99">
              <a:extLst>
                <a:ext uri="{FF2B5EF4-FFF2-40B4-BE49-F238E27FC236}">
                  <a16:creationId xmlns:a16="http://schemas.microsoft.com/office/drawing/2014/main" id="{77953B81-C157-4C93-9F30-6D9A2A825047}"/>
                </a:ext>
              </a:extLst>
            </p:cNvPr>
            <p:cNvSpPr txBox="1"/>
            <p:nvPr/>
          </p:nvSpPr>
          <p:spPr>
            <a:xfrm>
              <a:off x="5170855" y="5651964"/>
              <a:ext cx="383438" cy="307777"/>
            </a:xfrm>
            <a:prstGeom prst="rect">
              <a:avLst/>
            </a:prstGeom>
            <a:noFill/>
          </p:spPr>
          <p:txBody>
            <a:bodyPr wrap="none" rtlCol="0">
              <a:spAutoFit/>
            </a:bodyPr>
            <a:lstStyle/>
            <a:p>
              <a:pPr algn="ctr"/>
              <a:r>
                <a:rPr lang="en-US" sz="1400" dirty="0">
                  <a:solidFill>
                    <a:schemeClr val="accent2"/>
                  </a:solidFill>
                </a:rPr>
                <a:t>16</a:t>
              </a:r>
            </a:p>
          </p:txBody>
        </p:sp>
        <p:sp>
          <p:nvSpPr>
            <p:cNvPr id="101" name="TextBox 100">
              <a:extLst>
                <a:ext uri="{FF2B5EF4-FFF2-40B4-BE49-F238E27FC236}">
                  <a16:creationId xmlns:a16="http://schemas.microsoft.com/office/drawing/2014/main" id="{38BA1B68-39FF-4FDE-96E4-467FD3D25B19}"/>
                </a:ext>
              </a:extLst>
            </p:cNvPr>
            <p:cNvSpPr txBox="1"/>
            <p:nvPr/>
          </p:nvSpPr>
          <p:spPr>
            <a:xfrm>
              <a:off x="5543601" y="5651964"/>
              <a:ext cx="370101" cy="307777"/>
            </a:xfrm>
            <a:prstGeom prst="rect">
              <a:avLst/>
            </a:prstGeom>
            <a:noFill/>
          </p:spPr>
          <p:txBody>
            <a:bodyPr wrap="none" rtlCol="0">
              <a:spAutoFit/>
            </a:bodyPr>
            <a:lstStyle/>
            <a:p>
              <a:pPr algn="ctr"/>
              <a:r>
                <a:rPr lang="en-US" sz="1400" dirty="0">
                  <a:solidFill>
                    <a:schemeClr val="accent2"/>
                  </a:solidFill>
                </a:rPr>
                <a:t>11</a:t>
              </a:r>
            </a:p>
          </p:txBody>
        </p:sp>
        <p:sp>
          <p:nvSpPr>
            <p:cNvPr id="102" name="TextBox 101">
              <a:extLst>
                <a:ext uri="{FF2B5EF4-FFF2-40B4-BE49-F238E27FC236}">
                  <a16:creationId xmlns:a16="http://schemas.microsoft.com/office/drawing/2014/main" id="{97909943-C0D8-4721-9209-404A354A58C1}"/>
                </a:ext>
              </a:extLst>
            </p:cNvPr>
            <p:cNvSpPr txBox="1"/>
            <p:nvPr/>
          </p:nvSpPr>
          <p:spPr>
            <a:xfrm>
              <a:off x="5920609" y="5651964"/>
              <a:ext cx="383438" cy="307777"/>
            </a:xfrm>
            <a:prstGeom prst="rect">
              <a:avLst/>
            </a:prstGeom>
            <a:noFill/>
          </p:spPr>
          <p:txBody>
            <a:bodyPr wrap="none" rtlCol="0">
              <a:spAutoFit/>
            </a:bodyPr>
            <a:lstStyle/>
            <a:p>
              <a:pPr algn="ctr"/>
              <a:r>
                <a:rPr lang="en-US" sz="1400" dirty="0">
                  <a:solidFill>
                    <a:schemeClr val="accent2"/>
                  </a:solidFill>
                </a:rPr>
                <a:t>10</a:t>
              </a:r>
            </a:p>
          </p:txBody>
        </p:sp>
        <p:sp>
          <p:nvSpPr>
            <p:cNvPr id="103" name="TextBox 102">
              <a:extLst>
                <a:ext uri="{FF2B5EF4-FFF2-40B4-BE49-F238E27FC236}">
                  <a16:creationId xmlns:a16="http://schemas.microsoft.com/office/drawing/2014/main" id="{47FF7970-68FD-407A-BBFB-3194DCD86083}"/>
                </a:ext>
              </a:extLst>
            </p:cNvPr>
            <p:cNvSpPr txBox="1"/>
            <p:nvPr/>
          </p:nvSpPr>
          <p:spPr>
            <a:xfrm>
              <a:off x="6350919" y="5651964"/>
              <a:ext cx="284052" cy="307777"/>
            </a:xfrm>
            <a:prstGeom prst="rect">
              <a:avLst/>
            </a:prstGeom>
            <a:noFill/>
          </p:spPr>
          <p:txBody>
            <a:bodyPr wrap="none" rtlCol="0">
              <a:spAutoFit/>
            </a:bodyPr>
            <a:lstStyle/>
            <a:p>
              <a:pPr algn="ctr"/>
              <a:r>
                <a:rPr lang="en-US" sz="1400" dirty="0">
                  <a:solidFill>
                    <a:schemeClr val="accent2"/>
                  </a:solidFill>
                </a:rPr>
                <a:t>9</a:t>
              </a:r>
            </a:p>
          </p:txBody>
        </p:sp>
        <p:sp>
          <p:nvSpPr>
            <p:cNvPr id="104" name="TextBox 103">
              <a:extLst>
                <a:ext uri="{FF2B5EF4-FFF2-40B4-BE49-F238E27FC236}">
                  <a16:creationId xmlns:a16="http://schemas.microsoft.com/office/drawing/2014/main" id="{2A9BE704-4FE1-46A1-9C65-4E38905688A2}"/>
                </a:ext>
              </a:extLst>
            </p:cNvPr>
            <p:cNvSpPr txBox="1"/>
            <p:nvPr/>
          </p:nvSpPr>
          <p:spPr>
            <a:xfrm>
              <a:off x="6717257" y="5651964"/>
              <a:ext cx="284052" cy="307777"/>
            </a:xfrm>
            <a:prstGeom prst="rect">
              <a:avLst/>
            </a:prstGeom>
            <a:noFill/>
          </p:spPr>
          <p:txBody>
            <a:bodyPr wrap="none" rtlCol="0">
              <a:spAutoFit/>
            </a:bodyPr>
            <a:lstStyle/>
            <a:p>
              <a:pPr algn="ctr"/>
              <a:r>
                <a:rPr lang="en-US" sz="1400" dirty="0">
                  <a:solidFill>
                    <a:schemeClr val="accent2"/>
                  </a:solidFill>
                </a:rPr>
                <a:t>9</a:t>
              </a:r>
            </a:p>
          </p:txBody>
        </p:sp>
        <p:sp>
          <p:nvSpPr>
            <p:cNvPr id="105" name="TextBox 104">
              <a:extLst>
                <a:ext uri="{FF2B5EF4-FFF2-40B4-BE49-F238E27FC236}">
                  <a16:creationId xmlns:a16="http://schemas.microsoft.com/office/drawing/2014/main" id="{92619F18-5024-46F3-9718-E9D1174BA676}"/>
                </a:ext>
              </a:extLst>
            </p:cNvPr>
            <p:cNvSpPr txBox="1"/>
            <p:nvPr/>
          </p:nvSpPr>
          <p:spPr>
            <a:xfrm>
              <a:off x="7102614" y="5651964"/>
              <a:ext cx="284052" cy="307777"/>
            </a:xfrm>
            <a:prstGeom prst="rect">
              <a:avLst/>
            </a:prstGeom>
            <a:noFill/>
          </p:spPr>
          <p:txBody>
            <a:bodyPr wrap="none" rtlCol="0">
              <a:spAutoFit/>
            </a:bodyPr>
            <a:lstStyle/>
            <a:p>
              <a:pPr algn="ctr"/>
              <a:r>
                <a:rPr lang="en-US" sz="1400" dirty="0">
                  <a:solidFill>
                    <a:schemeClr val="accent2"/>
                  </a:solidFill>
                </a:rPr>
                <a:t>6</a:t>
              </a:r>
            </a:p>
          </p:txBody>
        </p:sp>
        <p:sp>
          <p:nvSpPr>
            <p:cNvPr id="106" name="TextBox 105">
              <a:extLst>
                <a:ext uri="{FF2B5EF4-FFF2-40B4-BE49-F238E27FC236}">
                  <a16:creationId xmlns:a16="http://schemas.microsoft.com/office/drawing/2014/main" id="{7D8DB165-2F19-4144-B02A-1837E27940D6}"/>
                </a:ext>
              </a:extLst>
            </p:cNvPr>
            <p:cNvSpPr txBox="1"/>
            <p:nvPr/>
          </p:nvSpPr>
          <p:spPr>
            <a:xfrm>
              <a:off x="7472742" y="5651964"/>
              <a:ext cx="284052" cy="307777"/>
            </a:xfrm>
            <a:prstGeom prst="rect">
              <a:avLst/>
            </a:prstGeom>
            <a:noFill/>
          </p:spPr>
          <p:txBody>
            <a:bodyPr wrap="none" rtlCol="0">
              <a:spAutoFit/>
            </a:bodyPr>
            <a:lstStyle/>
            <a:p>
              <a:pPr algn="ctr"/>
              <a:r>
                <a:rPr lang="en-US" sz="1400" dirty="0">
                  <a:solidFill>
                    <a:schemeClr val="accent2"/>
                  </a:solidFill>
                </a:rPr>
                <a:t>6</a:t>
              </a:r>
            </a:p>
          </p:txBody>
        </p:sp>
        <p:sp>
          <p:nvSpPr>
            <p:cNvPr id="107" name="TextBox 106">
              <a:extLst>
                <a:ext uri="{FF2B5EF4-FFF2-40B4-BE49-F238E27FC236}">
                  <a16:creationId xmlns:a16="http://schemas.microsoft.com/office/drawing/2014/main" id="{C422AD4B-7D4A-428A-BE22-83D1357DC753}"/>
                </a:ext>
              </a:extLst>
            </p:cNvPr>
            <p:cNvSpPr txBox="1"/>
            <p:nvPr/>
          </p:nvSpPr>
          <p:spPr>
            <a:xfrm>
              <a:off x="7850337" y="5651964"/>
              <a:ext cx="284052" cy="307777"/>
            </a:xfrm>
            <a:prstGeom prst="rect">
              <a:avLst/>
            </a:prstGeom>
            <a:noFill/>
          </p:spPr>
          <p:txBody>
            <a:bodyPr wrap="none" rtlCol="0">
              <a:spAutoFit/>
            </a:bodyPr>
            <a:lstStyle/>
            <a:p>
              <a:pPr algn="ctr"/>
              <a:r>
                <a:rPr lang="en-US" sz="1400" dirty="0">
                  <a:solidFill>
                    <a:schemeClr val="accent2"/>
                  </a:solidFill>
                </a:rPr>
                <a:t>5</a:t>
              </a:r>
            </a:p>
          </p:txBody>
        </p:sp>
        <p:sp>
          <p:nvSpPr>
            <p:cNvPr id="108" name="TextBox 107">
              <a:extLst>
                <a:ext uri="{FF2B5EF4-FFF2-40B4-BE49-F238E27FC236}">
                  <a16:creationId xmlns:a16="http://schemas.microsoft.com/office/drawing/2014/main" id="{8CD4BA28-21B5-49E9-9EBA-40694C00C927}"/>
                </a:ext>
              </a:extLst>
            </p:cNvPr>
            <p:cNvSpPr txBox="1"/>
            <p:nvPr/>
          </p:nvSpPr>
          <p:spPr>
            <a:xfrm>
              <a:off x="8227575" y="5651964"/>
              <a:ext cx="284052" cy="307777"/>
            </a:xfrm>
            <a:prstGeom prst="rect">
              <a:avLst/>
            </a:prstGeom>
            <a:noFill/>
          </p:spPr>
          <p:txBody>
            <a:bodyPr wrap="none" rtlCol="0">
              <a:spAutoFit/>
            </a:bodyPr>
            <a:lstStyle/>
            <a:p>
              <a:pPr algn="ctr"/>
              <a:r>
                <a:rPr lang="en-US" sz="1400" dirty="0">
                  <a:solidFill>
                    <a:schemeClr val="accent2"/>
                  </a:solidFill>
                </a:rPr>
                <a:t>3</a:t>
              </a:r>
            </a:p>
          </p:txBody>
        </p:sp>
        <p:sp>
          <p:nvSpPr>
            <p:cNvPr id="109" name="TextBox 108">
              <a:extLst>
                <a:ext uri="{FF2B5EF4-FFF2-40B4-BE49-F238E27FC236}">
                  <a16:creationId xmlns:a16="http://schemas.microsoft.com/office/drawing/2014/main" id="{78FD9D0C-0DB3-4316-9364-035BFD3754F9}"/>
                </a:ext>
              </a:extLst>
            </p:cNvPr>
            <p:cNvSpPr txBox="1"/>
            <p:nvPr/>
          </p:nvSpPr>
          <p:spPr>
            <a:xfrm>
              <a:off x="8595947" y="5651964"/>
              <a:ext cx="284052" cy="307777"/>
            </a:xfrm>
            <a:prstGeom prst="rect">
              <a:avLst/>
            </a:prstGeom>
            <a:noFill/>
          </p:spPr>
          <p:txBody>
            <a:bodyPr wrap="none" rtlCol="0">
              <a:spAutoFit/>
            </a:bodyPr>
            <a:lstStyle/>
            <a:p>
              <a:pPr algn="ctr"/>
              <a:r>
                <a:rPr lang="en-US" sz="1400" dirty="0">
                  <a:solidFill>
                    <a:schemeClr val="accent2"/>
                  </a:solidFill>
                </a:rPr>
                <a:t>2</a:t>
              </a:r>
            </a:p>
          </p:txBody>
        </p:sp>
      </p:grpSp>
      <p:sp>
        <p:nvSpPr>
          <p:cNvPr id="111" name="Line 38">
            <a:extLst>
              <a:ext uri="{FF2B5EF4-FFF2-40B4-BE49-F238E27FC236}">
                <a16:creationId xmlns:a16="http://schemas.microsoft.com/office/drawing/2014/main" id="{CD229FF4-1945-46CE-8723-403D9394CAC8}"/>
              </a:ext>
            </a:extLst>
          </p:cNvPr>
          <p:cNvSpPr>
            <a:spLocks noChangeShapeType="1"/>
          </p:cNvSpPr>
          <p:nvPr/>
        </p:nvSpPr>
        <p:spPr bwMode="auto">
          <a:xfrm>
            <a:off x="862254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2" name="Line 38">
            <a:extLst>
              <a:ext uri="{FF2B5EF4-FFF2-40B4-BE49-F238E27FC236}">
                <a16:creationId xmlns:a16="http://schemas.microsoft.com/office/drawing/2014/main" id="{8023E9F7-7BC1-44B5-8640-BB93F852111C}"/>
              </a:ext>
            </a:extLst>
          </p:cNvPr>
          <p:cNvSpPr>
            <a:spLocks noChangeShapeType="1"/>
          </p:cNvSpPr>
          <p:nvPr/>
        </p:nvSpPr>
        <p:spPr bwMode="auto">
          <a:xfrm>
            <a:off x="834060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3" name="Line 38">
            <a:extLst>
              <a:ext uri="{FF2B5EF4-FFF2-40B4-BE49-F238E27FC236}">
                <a16:creationId xmlns:a16="http://schemas.microsoft.com/office/drawing/2014/main" id="{C85CC52A-A2B0-4D9F-A669-1DBA4E37B8DF}"/>
              </a:ext>
            </a:extLst>
          </p:cNvPr>
          <p:cNvSpPr>
            <a:spLocks noChangeShapeType="1"/>
          </p:cNvSpPr>
          <p:nvPr/>
        </p:nvSpPr>
        <p:spPr bwMode="auto">
          <a:xfrm>
            <a:off x="805866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4" name="Line 38">
            <a:extLst>
              <a:ext uri="{FF2B5EF4-FFF2-40B4-BE49-F238E27FC236}">
                <a16:creationId xmlns:a16="http://schemas.microsoft.com/office/drawing/2014/main" id="{28688981-5980-4F03-A82B-59696C8377F2}"/>
              </a:ext>
            </a:extLst>
          </p:cNvPr>
          <p:cNvSpPr>
            <a:spLocks noChangeShapeType="1"/>
          </p:cNvSpPr>
          <p:nvPr/>
        </p:nvSpPr>
        <p:spPr bwMode="auto">
          <a:xfrm>
            <a:off x="7814821" y="369586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5" name="Line 38">
            <a:extLst>
              <a:ext uri="{FF2B5EF4-FFF2-40B4-BE49-F238E27FC236}">
                <a16:creationId xmlns:a16="http://schemas.microsoft.com/office/drawing/2014/main" id="{4B672872-7457-4A75-B077-4FAB991BD272}"/>
              </a:ext>
            </a:extLst>
          </p:cNvPr>
          <p:cNvSpPr>
            <a:spLocks noChangeShapeType="1"/>
          </p:cNvSpPr>
          <p:nvPr/>
        </p:nvSpPr>
        <p:spPr bwMode="auto">
          <a:xfrm>
            <a:off x="6952808" y="345202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6" name="Line 38">
            <a:extLst>
              <a:ext uri="{FF2B5EF4-FFF2-40B4-BE49-F238E27FC236}">
                <a16:creationId xmlns:a16="http://schemas.microsoft.com/office/drawing/2014/main" id="{8EB4A0CE-00EF-433D-94AF-C4E11C97EBF4}"/>
              </a:ext>
            </a:extLst>
          </p:cNvPr>
          <p:cNvSpPr>
            <a:spLocks noChangeShapeType="1"/>
          </p:cNvSpPr>
          <p:nvPr/>
        </p:nvSpPr>
        <p:spPr bwMode="auto">
          <a:xfrm>
            <a:off x="5624071" y="304054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7" name="Line 38">
            <a:extLst>
              <a:ext uri="{FF2B5EF4-FFF2-40B4-BE49-F238E27FC236}">
                <a16:creationId xmlns:a16="http://schemas.microsoft.com/office/drawing/2014/main" id="{A445CDC5-BC3F-412E-B7EA-CE3272DB86CD}"/>
              </a:ext>
            </a:extLst>
          </p:cNvPr>
          <p:cNvSpPr>
            <a:spLocks noChangeShapeType="1"/>
          </p:cNvSpPr>
          <p:nvPr/>
        </p:nvSpPr>
        <p:spPr bwMode="auto">
          <a:xfrm>
            <a:off x="5502151" y="3051975"/>
            <a:ext cx="0" cy="4858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363636"/>
              </a:solidFill>
            </a:endParaRPr>
          </a:p>
        </p:txBody>
      </p:sp>
      <p:sp>
        <p:nvSpPr>
          <p:cNvPr id="118" name="Graphic 173">
            <a:extLst>
              <a:ext uri="{FF2B5EF4-FFF2-40B4-BE49-F238E27FC236}">
                <a16:creationId xmlns:a16="http://schemas.microsoft.com/office/drawing/2014/main" id="{A4C34C22-DC8D-4C10-B7C6-A92F90865971}"/>
              </a:ext>
            </a:extLst>
          </p:cNvPr>
          <p:cNvSpPr/>
          <p:nvPr/>
        </p:nvSpPr>
        <p:spPr>
          <a:xfrm>
            <a:off x="5431647" y="2771388"/>
            <a:ext cx="3385076" cy="488884"/>
          </a:xfrm>
          <a:custGeom>
            <a:avLst/>
            <a:gdLst>
              <a:gd name="connsiteX0" fmla="*/ 5255171 w 5248275"/>
              <a:gd name="connsiteY0" fmla="*/ 673319 h 666750"/>
              <a:gd name="connsiteX1" fmla="*/ 2508523 w 5248275"/>
              <a:gd name="connsiteY1" fmla="*/ 673319 h 666750"/>
              <a:gd name="connsiteX2" fmla="*/ 2508523 w 5248275"/>
              <a:gd name="connsiteY2" fmla="*/ 599419 h 666750"/>
              <a:gd name="connsiteX3" fmla="*/ 2463365 w 5248275"/>
              <a:gd name="connsiteY3" fmla="*/ 599419 h 666750"/>
              <a:gd name="connsiteX4" fmla="*/ 2463365 w 5248275"/>
              <a:gd name="connsiteY4" fmla="*/ 443405 h 666750"/>
              <a:gd name="connsiteX5" fmla="*/ 1075668 w 5248275"/>
              <a:gd name="connsiteY5" fmla="*/ 443405 h 666750"/>
              <a:gd name="connsiteX6" fmla="*/ 1075668 w 5248275"/>
              <a:gd name="connsiteY6" fmla="*/ 250442 h 666750"/>
              <a:gd name="connsiteX7" fmla="*/ 759537 w 5248275"/>
              <a:gd name="connsiteY7" fmla="*/ 250442 h 666750"/>
              <a:gd name="connsiteX8" fmla="*/ 759537 w 5248275"/>
              <a:gd name="connsiteY8" fmla="*/ 102640 h 666750"/>
              <a:gd name="connsiteX9" fmla="*/ 0 w 5248275"/>
              <a:gd name="connsiteY9" fmla="*/ 102640 h 666750"/>
              <a:gd name="connsiteX10" fmla="*/ 0 w 5248275"/>
              <a:gd name="connsiteY10"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8275" h="666750">
                <a:moveTo>
                  <a:pt x="5255171" y="673319"/>
                </a:moveTo>
                <a:lnTo>
                  <a:pt x="2508523" y="673319"/>
                </a:lnTo>
                <a:lnTo>
                  <a:pt x="2508523" y="599419"/>
                </a:lnTo>
                <a:lnTo>
                  <a:pt x="2463365" y="599419"/>
                </a:lnTo>
                <a:lnTo>
                  <a:pt x="2463365" y="443405"/>
                </a:lnTo>
                <a:lnTo>
                  <a:pt x="1075668" y="443405"/>
                </a:lnTo>
                <a:lnTo>
                  <a:pt x="1075668" y="250442"/>
                </a:lnTo>
                <a:lnTo>
                  <a:pt x="759537" y="250442"/>
                </a:lnTo>
                <a:lnTo>
                  <a:pt x="759537" y="102640"/>
                </a:lnTo>
                <a:lnTo>
                  <a:pt x="0" y="102640"/>
                </a:lnTo>
                <a:lnTo>
                  <a:pt x="0" y="0"/>
                </a:lnTo>
              </a:path>
            </a:pathLst>
          </a:custGeom>
          <a:noFill/>
          <a:ln w="25400" cap="flat">
            <a:solidFill>
              <a:schemeClr val="accent2">
                <a:lumMod val="60000"/>
                <a:lumOff val="4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sp>
        <p:nvSpPr>
          <p:cNvPr id="119" name="Graphic 171">
            <a:extLst>
              <a:ext uri="{FF2B5EF4-FFF2-40B4-BE49-F238E27FC236}">
                <a16:creationId xmlns:a16="http://schemas.microsoft.com/office/drawing/2014/main" id="{BF30FDA2-3A37-44C5-92EC-CEB468FE896F}"/>
              </a:ext>
            </a:extLst>
          </p:cNvPr>
          <p:cNvSpPr/>
          <p:nvPr/>
        </p:nvSpPr>
        <p:spPr>
          <a:xfrm>
            <a:off x="5431647" y="3690297"/>
            <a:ext cx="3385076" cy="826231"/>
          </a:xfrm>
          <a:custGeom>
            <a:avLst/>
            <a:gdLst>
              <a:gd name="connsiteX0" fmla="*/ 5251066 w 5248275"/>
              <a:gd name="connsiteY0" fmla="*/ 1276845 h 1276350"/>
              <a:gd name="connsiteX1" fmla="*/ 2479786 w 5248275"/>
              <a:gd name="connsiteY1" fmla="*/ 1276845 h 1276350"/>
              <a:gd name="connsiteX2" fmla="*/ 2479786 w 5248275"/>
              <a:gd name="connsiteY2" fmla="*/ 915550 h 1276350"/>
              <a:gd name="connsiteX3" fmla="*/ 1116721 w 5248275"/>
              <a:gd name="connsiteY3" fmla="*/ 915550 h 1276350"/>
              <a:gd name="connsiteX4" fmla="*/ 1116721 w 5248275"/>
              <a:gd name="connsiteY4" fmla="*/ 599419 h 1276350"/>
              <a:gd name="connsiteX5" fmla="*/ 763642 w 5248275"/>
              <a:gd name="connsiteY5" fmla="*/ 599419 h 1276350"/>
              <a:gd name="connsiteX6" fmla="*/ 763642 w 5248275"/>
              <a:gd name="connsiteY6" fmla="*/ 197069 h 1276350"/>
              <a:gd name="connsiteX7" fmla="*/ 0 w 5248275"/>
              <a:gd name="connsiteY7" fmla="*/ 197069 h 1276350"/>
              <a:gd name="connsiteX8" fmla="*/ 0 w 5248275"/>
              <a:gd name="connsiteY8"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8275" h="1276350">
                <a:moveTo>
                  <a:pt x="5251066" y="1276845"/>
                </a:moveTo>
                <a:lnTo>
                  <a:pt x="2479786" y="1276845"/>
                </a:lnTo>
                <a:lnTo>
                  <a:pt x="2479786" y="915550"/>
                </a:lnTo>
                <a:lnTo>
                  <a:pt x="1116721" y="915550"/>
                </a:lnTo>
                <a:lnTo>
                  <a:pt x="1116721" y="599419"/>
                </a:lnTo>
                <a:lnTo>
                  <a:pt x="763642" y="599419"/>
                </a:lnTo>
                <a:lnTo>
                  <a:pt x="763642" y="197069"/>
                </a:lnTo>
                <a:lnTo>
                  <a:pt x="0" y="197069"/>
                </a:lnTo>
                <a:lnTo>
                  <a:pt x="0" y="0"/>
                </a:lnTo>
              </a:path>
            </a:pathLst>
          </a:custGeom>
          <a:noFill/>
          <a:ln w="25400" cap="flat">
            <a:solidFill>
              <a:schemeClr val="accent2">
                <a:lumMod val="60000"/>
                <a:lumOff val="40000"/>
              </a:scheme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363636"/>
              </a:solidFill>
            </a:endParaRPr>
          </a:p>
        </p:txBody>
      </p:sp>
      <p:sp>
        <p:nvSpPr>
          <p:cNvPr id="120" name="Graphic 175">
            <a:extLst>
              <a:ext uri="{FF2B5EF4-FFF2-40B4-BE49-F238E27FC236}">
                <a16:creationId xmlns:a16="http://schemas.microsoft.com/office/drawing/2014/main" id="{1BAA7F24-FAB7-43FA-B85A-21D899A56555}"/>
              </a:ext>
            </a:extLst>
          </p:cNvPr>
          <p:cNvSpPr/>
          <p:nvPr/>
        </p:nvSpPr>
        <p:spPr>
          <a:xfrm>
            <a:off x="5343480" y="2779975"/>
            <a:ext cx="3526709" cy="964450"/>
          </a:xfrm>
          <a:custGeom>
            <a:avLst/>
            <a:gdLst>
              <a:gd name="connsiteX0" fmla="*/ 5361918 w 5353050"/>
              <a:gd name="connsiteY0" fmla="*/ 1494444 h 1485900"/>
              <a:gd name="connsiteX1" fmla="*/ 2557786 w 5353050"/>
              <a:gd name="connsiteY1" fmla="*/ 1494444 h 1485900"/>
              <a:gd name="connsiteX2" fmla="*/ 2557786 w 5353050"/>
              <a:gd name="connsiteY2" fmla="*/ 1120826 h 1485900"/>
              <a:gd name="connsiteX3" fmla="*/ 1186520 w 5353050"/>
              <a:gd name="connsiteY3" fmla="*/ 1120826 h 1485900"/>
              <a:gd name="connsiteX4" fmla="*/ 1186520 w 5353050"/>
              <a:gd name="connsiteY4" fmla="*/ 804699 h 1485900"/>
              <a:gd name="connsiteX5" fmla="*/ 849860 w 5353050"/>
              <a:gd name="connsiteY5" fmla="*/ 804699 h 1485900"/>
              <a:gd name="connsiteX6" fmla="*/ 849860 w 5353050"/>
              <a:gd name="connsiteY6" fmla="*/ 480355 h 1485900"/>
              <a:gd name="connsiteX7" fmla="*/ 90323 w 5353050"/>
              <a:gd name="connsiteY7" fmla="*/ 480355 h 1485900"/>
              <a:gd name="connsiteX8" fmla="*/ 90323 w 5353050"/>
              <a:gd name="connsiteY8" fmla="*/ 0 h 1485900"/>
              <a:gd name="connsiteX9" fmla="*/ 0 w 5353050"/>
              <a:gd name="connsiteY9"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1485900">
                <a:moveTo>
                  <a:pt x="5361918" y="1494444"/>
                </a:moveTo>
                <a:lnTo>
                  <a:pt x="2557786" y="1494444"/>
                </a:lnTo>
                <a:lnTo>
                  <a:pt x="2557786" y="1120826"/>
                </a:lnTo>
                <a:lnTo>
                  <a:pt x="1186520" y="1120826"/>
                </a:lnTo>
                <a:lnTo>
                  <a:pt x="1186520" y="804699"/>
                </a:lnTo>
                <a:lnTo>
                  <a:pt x="849860" y="804699"/>
                </a:lnTo>
                <a:lnTo>
                  <a:pt x="849860" y="480355"/>
                </a:lnTo>
                <a:lnTo>
                  <a:pt x="90323" y="480355"/>
                </a:lnTo>
                <a:lnTo>
                  <a:pt x="90323"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363636"/>
              </a:solidFill>
            </a:endParaRPr>
          </a:p>
        </p:txBody>
      </p:sp>
      <p:sp>
        <p:nvSpPr>
          <p:cNvPr id="121" name="TextBox 120">
            <a:extLst>
              <a:ext uri="{FF2B5EF4-FFF2-40B4-BE49-F238E27FC236}">
                <a16:creationId xmlns:a16="http://schemas.microsoft.com/office/drawing/2014/main" id="{B0D4E8B5-992C-4B15-9531-CD6A0031BAE4}"/>
              </a:ext>
            </a:extLst>
          </p:cNvPr>
          <p:cNvSpPr txBox="1"/>
          <p:nvPr/>
        </p:nvSpPr>
        <p:spPr>
          <a:xfrm>
            <a:off x="4485990" y="5479216"/>
            <a:ext cx="990977" cy="307777"/>
          </a:xfrm>
          <a:prstGeom prst="rect">
            <a:avLst/>
          </a:prstGeom>
          <a:noFill/>
        </p:spPr>
        <p:txBody>
          <a:bodyPr wrap="none" rtlCol="0">
            <a:spAutoFit/>
          </a:bodyPr>
          <a:lstStyle/>
          <a:p>
            <a:r>
              <a:rPr lang="en-US" sz="1400" dirty="0"/>
              <a:t>No. at risk</a:t>
            </a:r>
          </a:p>
        </p:txBody>
      </p:sp>
      <p:sp>
        <p:nvSpPr>
          <p:cNvPr id="110" name="Rectangle 109">
            <a:extLst>
              <a:ext uri="{FF2B5EF4-FFF2-40B4-BE49-F238E27FC236}">
                <a16:creationId xmlns:a16="http://schemas.microsoft.com/office/drawing/2014/main" id="{685EC706-C9EF-4363-995E-9E105A436DD0}"/>
              </a:ext>
            </a:extLst>
          </p:cNvPr>
          <p:cNvSpPr/>
          <p:nvPr/>
        </p:nvSpPr>
        <p:spPr>
          <a:xfrm>
            <a:off x="2549829" y="1550787"/>
            <a:ext cx="4044342" cy="338554"/>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a:ln>
                  <a:noFill/>
                </a:ln>
                <a:solidFill>
                  <a:srgbClr val="363636"/>
                </a:solidFill>
                <a:effectLst/>
                <a:uLnTx/>
                <a:uFillTx/>
                <a:latin typeface="Arial" panose="020B0604020202020204" pitchFamily="34" charset="0"/>
                <a:ea typeface="+mn-ea"/>
                <a:cs typeface="Arial" panose="020B0604020202020204" pitchFamily="34" charset="0"/>
              </a:rPr>
              <a:t>Overall survival</a:t>
            </a:r>
          </a:p>
        </p:txBody>
      </p:sp>
    </p:spTree>
    <p:extLst>
      <p:ext uri="{BB962C8B-B14F-4D97-AF65-F5344CB8AC3E}">
        <p14:creationId xmlns:p14="http://schemas.microsoft.com/office/powerpoint/2010/main" val="278786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534875" y="5253759"/>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en-GB" dirty="0"/>
              <a:t>Letter from Prof Rolf Stahel</a:t>
            </a:r>
            <a:endParaRPr lang="en-US" dirty="0"/>
          </a:p>
        </p:txBody>
      </p:sp>
      <p:sp>
        <p:nvSpPr>
          <p:cNvPr id="32771" name="Content Placeholder 2"/>
          <p:cNvSpPr>
            <a:spLocks noGrp="1"/>
          </p:cNvSpPr>
          <p:nvPr>
            <p:ph idx="1"/>
          </p:nvPr>
        </p:nvSpPr>
        <p:spPr>
          <a:xfrm>
            <a:off x="1647825" y="1295400"/>
            <a:ext cx="7391672" cy="5486400"/>
          </a:xfrm>
          <a:ln>
            <a:solidFill>
              <a:schemeClr val="accent1"/>
            </a:solidFill>
          </a:ln>
        </p:spPr>
        <p:txBody>
          <a:bodyPr lIns="91440" rIns="0"/>
          <a:lstStyle/>
          <a:p>
            <a:pPr marL="0" indent="0">
              <a:spcBef>
                <a:spcPts val="0"/>
              </a:spcBef>
              <a:buFontTx/>
              <a:buNone/>
              <a:tabLst>
                <a:tab pos="441325" algn="l"/>
              </a:tabLst>
              <a:defRPr/>
            </a:pPr>
            <a:r>
              <a:rPr lang="en-GB" sz="1400" dirty="0"/>
              <a:t>Dear Colleagues</a:t>
            </a:r>
            <a:endParaRPr lang="en-US" sz="1400" dirty="0"/>
          </a:p>
          <a:p>
            <a:pPr marL="0" indent="0">
              <a:buNone/>
              <a:tabLst>
                <a:tab pos="441325" algn="l"/>
              </a:tabLst>
              <a:defRPr/>
            </a:pPr>
            <a:r>
              <a:rPr lang="en-US" sz="1400" dirty="0"/>
              <a:t>It is my pleasure to present this ETOP slide set which has been designed to highlight and summarise key findings in thoracic cancers from the major congresses in 2020. This slide </a:t>
            </a:r>
            <a:br>
              <a:rPr lang="en-US" sz="1400" dirty="0"/>
            </a:br>
            <a:r>
              <a:rPr lang="en-US" sz="1400" dirty="0"/>
              <a:t>set specifically focuses on the </a:t>
            </a:r>
            <a:r>
              <a:rPr lang="en-US" sz="1400" b="1" dirty="0"/>
              <a:t>American Association for Cancer Research (AACR) 2020 Virtual Annual Meeting </a:t>
            </a:r>
            <a:r>
              <a:rPr lang="en-US" sz="1400" dirty="0"/>
              <a:t>and is available in 4 languages – English, French, Chinese and Japanese.</a:t>
            </a:r>
          </a:p>
          <a:p>
            <a:pPr marL="0" indent="0">
              <a:spcBef>
                <a:spcPts val="0"/>
              </a:spcBef>
              <a:buFontTx/>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thoracic cancers of benefit to you in your practice. If you would like to share your thoughts with us we would welcome your comments. Please send any correspondence to </a:t>
            </a:r>
            <a:r>
              <a:rPr lang="en-GB" sz="1400" u="sng" dirty="0">
                <a:solidFill>
                  <a:srgbClr val="3F5075"/>
                </a:solidFill>
                <a:hlinkClick r:id="rId4"/>
              </a:rPr>
              <a:t>etop@etop.eu-org</a:t>
            </a:r>
            <a:r>
              <a:rPr lang="en-GB" sz="1400" dirty="0">
                <a:solidFill>
                  <a:schemeClr val="bg1"/>
                </a:solidFill>
              </a:rPr>
              <a:t>.</a:t>
            </a:r>
            <a:endParaRPr lang="en-GB" sz="1400" dirty="0">
              <a:solidFill>
                <a:srgbClr val="FF0000"/>
              </a:solidFill>
            </a:endParaRPr>
          </a:p>
          <a:p>
            <a:pPr marL="0" indent="0">
              <a:buNone/>
              <a:tabLst>
                <a:tab pos="441325" algn="l"/>
              </a:tabLst>
              <a:defRPr/>
            </a:pPr>
            <a:r>
              <a:rPr lang="en-US" sz="1400" dirty="0">
                <a:solidFill>
                  <a:srgbClr val="363636"/>
                </a:solidFill>
              </a:rPr>
              <a:t>I would like to thank our ETOP members </a:t>
            </a:r>
            <a:r>
              <a:rPr lang="en-US" sz="1400" dirty="0" err="1">
                <a:solidFill>
                  <a:srgbClr val="363636"/>
                </a:solidFill>
              </a:rPr>
              <a:t>Drs</a:t>
            </a:r>
            <a:r>
              <a:rPr lang="en-US" sz="1400" dirty="0">
                <a:solidFill>
                  <a:srgbClr val="363636"/>
                </a:solidFill>
              </a:rPr>
              <a:t> </a:t>
            </a:r>
            <a:r>
              <a:rPr lang="en-US" sz="1400" dirty="0" err="1">
                <a:solidFill>
                  <a:srgbClr val="363636"/>
                </a:solidFill>
              </a:rPr>
              <a:t>Enriqueta</a:t>
            </a:r>
            <a:r>
              <a:rPr lang="en-US" sz="1400" dirty="0">
                <a:solidFill>
                  <a:srgbClr val="363636"/>
                </a:solidFill>
              </a:rPr>
              <a:t> </a:t>
            </a:r>
            <a:r>
              <a:rPr lang="en-US" sz="1400" dirty="0" err="1">
                <a:solidFill>
                  <a:srgbClr val="363636"/>
                </a:solidFill>
              </a:rPr>
              <a:t>Felip</a:t>
            </a:r>
            <a:r>
              <a:rPr lang="en-US" sz="1400" dirty="0">
                <a:solidFill>
                  <a:srgbClr val="363636"/>
                </a:solidFill>
              </a:rPr>
              <a:t>, Solange Peters and Martin </a:t>
            </a:r>
            <a:r>
              <a:rPr lang="en-US" sz="1400" dirty="0" err="1">
                <a:solidFill>
                  <a:srgbClr val="363636"/>
                </a:solidFill>
              </a:rPr>
              <a:t>Reck</a:t>
            </a:r>
            <a:r>
              <a:rPr lang="en-US" sz="1400" dirty="0">
                <a:solidFill>
                  <a:srgbClr val="363636"/>
                </a:solidFill>
              </a:rPr>
              <a:t> for their roles as Editors – for prioritising abstracts and reviewing slide content. The slide set you see before you would not be possible without their commitment and hard work. </a:t>
            </a: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complex yet rewarding activity.</a:t>
            </a:r>
          </a:p>
          <a:p>
            <a:pPr marL="0" indent="0">
              <a:spcBef>
                <a:spcPts val="0"/>
              </a:spcBef>
              <a:spcAft>
                <a:spcPts val="1200"/>
              </a:spcAft>
              <a:buFontTx/>
              <a:buNone/>
              <a:tabLst>
                <a:tab pos="441325" algn="l"/>
              </a:tabLst>
              <a:defRPr/>
            </a:pPr>
            <a:endParaRPr lang="en-US" sz="1050" dirty="0"/>
          </a:p>
          <a:p>
            <a:pPr marL="0" indent="0">
              <a:spcBef>
                <a:spcPts val="0"/>
              </a:spcBef>
              <a:spcAft>
                <a:spcPts val="1200"/>
              </a:spcAft>
              <a:buFontTx/>
              <a:buNone/>
              <a:tabLst>
                <a:tab pos="441325" algn="l"/>
              </a:tabLst>
              <a:defRPr/>
            </a:pPr>
            <a:br>
              <a:rPr lang="en-US" sz="1400" dirty="0"/>
            </a:br>
            <a:br>
              <a:rPr lang="en-US" sz="1400" dirty="0"/>
            </a:br>
            <a:r>
              <a:rPr lang="en-US" sz="1400" dirty="0"/>
              <a:t>Yours sincerely, </a:t>
            </a:r>
            <a:br>
              <a:rPr lang="en-US" sz="1400" dirty="0"/>
            </a:br>
            <a:r>
              <a:rPr lang="en-US" sz="1400" i="1" dirty="0"/>
              <a:t>Rolf Stahel </a:t>
            </a:r>
            <a:br>
              <a:rPr lang="en-US" sz="1400" i="1" dirty="0"/>
            </a:br>
            <a:r>
              <a:rPr lang="en-GB" sz="1400" b="1" dirty="0"/>
              <a:t>President, ETOP Foundation Council</a:t>
            </a:r>
            <a:endParaRPr lang="en-GB" sz="1400" b="1" i="1" dirty="0"/>
          </a:p>
        </p:txBody>
      </p:sp>
      <p:pic>
        <p:nvPicPr>
          <p:cNvPr id="4" name="Picture 3" descr="Stahel Rolf.jpg"/>
          <p:cNvPicPr>
            <a:picLocks noChangeAspect="1"/>
          </p:cNvPicPr>
          <p:nvPr/>
        </p:nvPicPr>
        <p:blipFill>
          <a:blip r:embed="rId5" cstate="print"/>
          <a:stretch>
            <a:fillRect/>
          </a:stretch>
        </p:blipFill>
        <p:spPr>
          <a:xfrm>
            <a:off x="228600" y="1304925"/>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139564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CT056: Durable complete responses to adoptive cell transfer using tumor infiltrating lymphocytes (TIL) in non-small cell lung cancer (NSCLC): </a:t>
            </a:r>
            <a:br>
              <a:rPr lang="en-US" dirty="0"/>
            </a:br>
            <a:r>
              <a:rPr lang="en-US" dirty="0"/>
              <a:t>A phase I trial – </a:t>
            </a:r>
            <a:r>
              <a:rPr lang="en-US" dirty="0" err="1"/>
              <a:t>Creelan</a:t>
            </a:r>
            <a:r>
              <a:rPr lang="en-US" dirty="0"/>
              <a:t> B, et al</a:t>
            </a:r>
          </a:p>
        </p:txBody>
      </p:sp>
      <p:sp>
        <p:nvSpPr>
          <p:cNvPr id="3" name="Content Placeholder 2"/>
          <p:cNvSpPr>
            <a:spLocks noGrp="1"/>
          </p:cNvSpPr>
          <p:nvPr>
            <p:ph idx="1"/>
          </p:nvPr>
        </p:nvSpPr>
        <p:spPr/>
        <p:txBody>
          <a:bodyPr/>
          <a:lstStyle/>
          <a:p>
            <a:r>
              <a:rPr lang="en-US" b="1" dirty="0"/>
              <a:t>Key results (cont.)</a:t>
            </a:r>
          </a:p>
          <a:p>
            <a:pPr lvl="1"/>
            <a:r>
              <a:rPr lang="en-US" dirty="0"/>
              <a:t>BOR was 25%</a:t>
            </a:r>
          </a:p>
        </p:txBody>
      </p:sp>
      <p:sp>
        <p:nvSpPr>
          <p:cNvPr id="4" name="Text Box 4"/>
          <p:cNvSpPr txBox="1">
            <a:spLocks noChangeArrowheads="1"/>
          </p:cNvSpPr>
          <p:nvPr/>
        </p:nvSpPr>
        <p:spPr bwMode="auto">
          <a:xfrm>
            <a:off x="5609226" y="6474897"/>
            <a:ext cx="33141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Creelan</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B,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CT056</a:t>
            </a:r>
          </a:p>
        </p:txBody>
      </p:sp>
      <p:sp>
        <p:nvSpPr>
          <p:cNvPr id="6" name="Text Box 5"/>
          <p:cNvSpPr txBox="1">
            <a:spLocks noChangeArrowheads="1"/>
          </p:cNvSpPr>
          <p:nvPr/>
        </p:nvSpPr>
        <p:spPr bwMode="auto">
          <a:xfrm flipH="1">
            <a:off x="296619" y="5360052"/>
            <a:ext cx="501674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fontAlgn="auto" hangingPunct="0">
              <a:spcBef>
                <a:spcPts val="0"/>
              </a:spcBef>
              <a:spcAft>
                <a:spcPts val="0"/>
              </a:spcAft>
            </a:pPr>
            <a:r>
              <a:rPr lang="en-US" sz="1200" dirty="0">
                <a:solidFill>
                  <a:srgbClr val="363636"/>
                </a:solidFill>
                <a:latin typeface="Arial" panose="020B0604020202020204" pitchFamily="34" charset="0"/>
                <a:cs typeface="Arial" panose="020B0604020202020204" pitchFamily="34" charset="0"/>
              </a:rPr>
              <a:t>*Initial PR with nivolumab, followed by biopsy-proven new lesion and unequivocal PD of existing lesion (ID 07, 09); </a:t>
            </a:r>
            <a:r>
              <a:rPr lang="en-US" sz="1200" b="1" baseline="30000" dirty="0">
                <a:solidFill>
                  <a:srgbClr val="363636"/>
                </a:solidFill>
                <a:latin typeface="Arial" panose="020B0604020202020204" pitchFamily="34" charset="0"/>
                <a:cs typeface="Arial" panose="020B0604020202020204" pitchFamily="34" charset="0"/>
              </a:rPr>
              <a:t>§</a:t>
            </a:r>
            <a:r>
              <a:rPr lang="en-US" sz="1200" dirty="0">
                <a:solidFill>
                  <a:srgbClr val="363636"/>
                </a:solidFill>
                <a:latin typeface="Arial" panose="020B0604020202020204" pitchFamily="34" charset="0"/>
                <a:cs typeface="Arial" panose="020B0604020202020204" pitchFamily="34" charset="0"/>
              </a:rPr>
              <a:t>unconfirmed PR, ongoing (ID 31); </a:t>
            </a:r>
            <a:r>
              <a:rPr lang="en-US" sz="1200" b="1" baseline="30000" dirty="0">
                <a:solidFill>
                  <a:srgbClr val="363636"/>
                </a:solidFill>
                <a:latin typeface="Arial" panose="020B0604020202020204" pitchFamily="34" charset="0"/>
                <a:cs typeface="Arial" panose="020B0604020202020204" pitchFamily="34" charset="0"/>
              </a:rPr>
              <a:t>‡</a:t>
            </a:r>
            <a:r>
              <a:rPr lang="en-US" sz="1200" dirty="0">
                <a:solidFill>
                  <a:srgbClr val="363636"/>
                </a:solidFill>
                <a:latin typeface="Arial" panose="020B0604020202020204" pitchFamily="34" charset="0"/>
                <a:cs typeface="Arial" panose="020B0604020202020204" pitchFamily="34" charset="0"/>
              </a:rPr>
              <a:t>unconfirmed PR, subsequent non-target PD (ID 02, 05); </a:t>
            </a:r>
            <a:r>
              <a:rPr lang="en-US" sz="1200" dirty="0">
                <a:solidFill>
                  <a:srgbClr val="363636"/>
                </a:solidFill>
                <a:latin typeface="Arial" panose="020B0604020202020204" pitchFamily="34" charset="0"/>
                <a:cs typeface="Arial" panose="020B0604020202020204" pitchFamily="34" charset="0"/>
                <a:sym typeface="Helvetica"/>
              </a:rPr>
              <a:t>**</a:t>
            </a:r>
            <a:r>
              <a:rPr lang="en-US" sz="1200" dirty="0">
                <a:solidFill>
                  <a:srgbClr val="363636"/>
                </a:solidFill>
                <a:latin typeface="Arial" panose="020B0604020202020204" pitchFamily="34" charset="0"/>
                <a:cs typeface="Arial" panose="020B0604020202020204" pitchFamily="34" charset="0"/>
              </a:rPr>
              <a:t>designated as radiographic “PD” post-TIL, had biopsy showing only the target lesion with fibrosis and no tumor cells (ID 14); </a:t>
            </a:r>
            <a:r>
              <a:rPr lang="en-US" sz="1200" b="1" baseline="30000" dirty="0">
                <a:solidFill>
                  <a:srgbClr val="363636"/>
                </a:solidFill>
              </a:rPr>
              <a:t>§§</a:t>
            </a:r>
            <a:r>
              <a:rPr lang="en-US" sz="1200" dirty="0">
                <a:solidFill>
                  <a:srgbClr val="363636"/>
                </a:solidFill>
                <a:latin typeface="Arial" panose="020B0604020202020204" pitchFamily="34" charset="0"/>
                <a:cs typeface="Arial" panose="020B0604020202020204" pitchFamily="34" charset="0"/>
              </a:rPr>
              <a:t>had 10 mm increase in target lesion on prior nivolumab and new lesion at month +6 post-TIL, best response was SD (ID 08)</a:t>
            </a:r>
            <a:endParaRPr lang="en-US" sz="1200" dirty="0">
              <a:solidFill>
                <a:srgbClr val="363636"/>
              </a:solidFill>
              <a:latin typeface="Arial" panose="020B0604020202020204" pitchFamily="34" charset="0"/>
              <a:cs typeface="Arial" panose="020B0604020202020204" pitchFamily="34" charset="0"/>
              <a:sym typeface="Helvetica"/>
            </a:endParaRPr>
          </a:p>
        </p:txBody>
      </p:sp>
      <p:sp>
        <p:nvSpPr>
          <p:cNvPr id="5" name="TextBox 4"/>
          <p:cNvSpPr txBox="1"/>
          <p:nvPr/>
        </p:nvSpPr>
        <p:spPr>
          <a:xfrm>
            <a:off x="2758722" y="1972800"/>
            <a:ext cx="3756157" cy="338554"/>
          </a:xfrm>
          <a:prstGeom prst="rect">
            <a:avLst/>
          </a:prstGeom>
          <a:noFill/>
        </p:spPr>
        <p:txBody>
          <a:bodyPr wrap="none" rtlCol="0">
            <a:spAutoFit/>
          </a:bodyPr>
          <a:lstStyle/>
          <a:p>
            <a:pPr algn="ctr"/>
            <a:r>
              <a:rPr lang="en-US" sz="1600" b="1" dirty="0">
                <a:latin typeface="Arial"/>
              </a:rPr>
              <a:t>Best overall change in target lesions</a:t>
            </a:r>
          </a:p>
        </p:txBody>
      </p:sp>
      <p:sp>
        <p:nvSpPr>
          <p:cNvPr id="25" name="TextBox 24"/>
          <p:cNvSpPr txBox="1"/>
          <p:nvPr/>
        </p:nvSpPr>
        <p:spPr>
          <a:xfrm>
            <a:off x="6887300" y="2386812"/>
            <a:ext cx="1406791" cy="1708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sym typeface="Helvetica"/>
              </a:rPr>
              <a:t>CR</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PR</a:t>
            </a:r>
            <a:endParaRPr kumimoji="0" lang="en-US" sz="1400" b="0" i="0" u="none" strike="noStrike" kern="1200" cap="none" spc="0" normalizeH="0" baseline="3000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Unconfirmed PR</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SD</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PD</a:t>
            </a:r>
          </a:p>
        </p:txBody>
      </p:sp>
      <p:sp>
        <p:nvSpPr>
          <p:cNvPr id="26" name="TextBox 25"/>
          <p:cNvSpPr txBox="1"/>
          <p:nvPr/>
        </p:nvSpPr>
        <p:spPr>
          <a:xfrm>
            <a:off x="6841909" y="4085615"/>
            <a:ext cx="145264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latin typeface="Arial" panose="020B0604020202020204" pitchFamily="34" charset="0"/>
                <a:cs typeface="Arial" panose="020B0604020202020204" pitchFamily="34" charset="0"/>
              </a:rPr>
              <a:t>n</a:t>
            </a:r>
            <a:r>
              <a:rPr kumimoji="0" lang="en-US" sz="1400" b="0" i="0" u="none" strike="noStrike" kern="1200" cap="none" spc="0" normalizeH="0" baseline="0" dirty="0">
                <a:ln>
                  <a:noFill/>
                </a:ln>
                <a:effectLst/>
                <a:uLnTx/>
                <a:uFillTx/>
                <a:latin typeface="Arial" panose="020B0604020202020204" pitchFamily="34" charset="0"/>
                <a:cs typeface="Arial" panose="020B0604020202020204" pitchFamily="34" charset="0"/>
              </a:rPr>
              <a:t>=12 evaluable</a:t>
            </a:r>
          </a:p>
        </p:txBody>
      </p:sp>
      <p:sp>
        <p:nvSpPr>
          <p:cNvPr id="28" name="TextBox 27"/>
          <p:cNvSpPr txBox="1"/>
          <p:nvPr/>
        </p:nvSpPr>
        <p:spPr>
          <a:xfrm>
            <a:off x="276730" y="4502895"/>
            <a:ext cx="226119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dirty="0">
                <a:ln>
                  <a:noFill/>
                </a:ln>
                <a:effectLst/>
                <a:uLnTx/>
                <a:uFillTx/>
                <a:ea typeface="+mn-ea"/>
                <a:cs typeface="Arial" panose="020B0604020202020204" pitchFamily="34" charset="0"/>
                <a:sym typeface="Helvetica"/>
              </a:rPr>
              <a:t>Subject ID</a:t>
            </a:r>
            <a:br>
              <a:rPr kumimoji="0" lang="en-US" sz="1400" b="0" i="0" u="none" strike="noStrike" kern="1200" cap="none" spc="0" normalizeH="0" baseline="0" dirty="0">
                <a:ln>
                  <a:noFill/>
                </a:ln>
                <a:effectLst/>
                <a:uLnTx/>
                <a:uFillTx/>
                <a:ea typeface="+mn-ea"/>
                <a:cs typeface="Arial" panose="020B0604020202020204" pitchFamily="34" charset="0"/>
              </a:rPr>
            </a:br>
            <a:r>
              <a:rPr kumimoji="0" lang="en-US" sz="1400" b="0" i="0" u="none" strike="noStrike" kern="1200" cap="none" spc="0" normalizeH="0" baseline="0" dirty="0">
                <a:ln>
                  <a:noFill/>
                </a:ln>
                <a:effectLst/>
                <a:uLnTx/>
                <a:uFillTx/>
                <a:ea typeface="+mn-ea"/>
                <a:cs typeface="Arial" panose="020B0604020202020204" pitchFamily="34" charset="0"/>
              </a:rPr>
              <a:t>Last RR on prior </a:t>
            </a:r>
            <a:r>
              <a:rPr lang="en-US" sz="1400" dirty="0">
                <a:cs typeface="Arial" panose="020B0604020202020204" pitchFamily="34" charset="0"/>
              </a:rPr>
              <a:t>n</a:t>
            </a:r>
            <a:r>
              <a:rPr kumimoji="0" lang="en-US" sz="1400" b="0" i="0" u="none" strike="noStrike" kern="1200" cap="none" spc="0" normalizeH="0" baseline="0" dirty="0">
                <a:ln>
                  <a:noFill/>
                </a:ln>
                <a:effectLst/>
                <a:uLnTx/>
                <a:uFillTx/>
                <a:ea typeface="+mn-ea"/>
                <a:cs typeface="Arial" panose="020B0604020202020204" pitchFamily="34" charset="0"/>
              </a:rPr>
              <a:t>ivolumab</a:t>
            </a:r>
            <a:endParaRPr kumimoji="0" lang="en-US" sz="1400" b="0" i="0" u="none" strike="noStrike" kern="1200" cap="none" spc="0" normalizeH="0" baseline="0" dirty="0">
              <a:ln>
                <a:noFill/>
              </a:ln>
              <a:effectLst/>
              <a:uLnTx/>
              <a:uFillTx/>
              <a:ea typeface="+mn-ea"/>
              <a:cs typeface="Arial" panose="020B0604020202020204" pitchFamily="34" charset="0"/>
              <a:sym typeface="Helvetica"/>
            </a:endParaRPr>
          </a:p>
        </p:txBody>
      </p:sp>
      <p:sp>
        <p:nvSpPr>
          <p:cNvPr id="29" name="Rectangle 28"/>
          <p:cNvSpPr/>
          <p:nvPr/>
        </p:nvSpPr>
        <p:spPr>
          <a:xfrm>
            <a:off x="5377284" y="2920412"/>
            <a:ext cx="25199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30000" dirty="0">
                <a:ln>
                  <a:noFill/>
                </a:ln>
                <a:solidFill>
                  <a:srgbClr val="363636"/>
                </a:solidFill>
                <a:effectLst/>
                <a:uLnTx/>
                <a:uFillTx/>
                <a:ea typeface="+mn-ea"/>
                <a:cs typeface="Arial" charset="0"/>
              </a:rPr>
              <a:t>‡</a:t>
            </a:r>
            <a:endParaRPr kumimoji="0" lang="en-US" sz="1400" b="0" i="0" u="none" strike="noStrike" kern="1200" cap="none" spc="0" normalizeH="0" baseline="0" dirty="0">
              <a:ln>
                <a:noFill/>
              </a:ln>
              <a:solidFill>
                <a:srgbClr val="363636"/>
              </a:solidFill>
              <a:effectLst/>
              <a:uLnTx/>
              <a:uFillTx/>
              <a:ea typeface="+mn-ea"/>
              <a:cs typeface="Arial" charset="0"/>
            </a:endParaRPr>
          </a:p>
        </p:txBody>
      </p:sp>
      <p:sp>
        <p:nvSpPr>
          <p:cNvPr id="30" name="Rectangle 29"/>
          <p:cNvSpPr/>
          <p:nvPr/>
        </p:nvSpPr>
        <p:spPr>
          <a:xfrm>
            <a:off x="4487867" y="2920412"/>
            <a:ext cx="25199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30000" dirty="0">
                <a:ln>
                  <a:noFill/>
                </a:ln>
                <a:solidFill>
                  <a:srgbClr val="363636"/>
                </a:solidFill>
                <a:effectLst/>
                <a:uLnTx/>
                <a:uFillTx/>
                <a:ea typeface="+mn-ea"/>
                <a:cs typeface="Arial" charset="0"/>
              </a:rPr>
              <a:t>‡</a:t>
            </a:r>
            <a:endParaRPr kumimoji="0" lang="en-US" sz="1400" b="0" i="0" u="none" strike="noStrike" kern="1200" cap="none" spc="0" normalizeH="0" baseline="0" dirty="0">
              <a:ln>
                <a:noFill/>
              </a:ln>
              <a:solidFill>
                <a:srgbClr val="363636"/>
              </a:solidFill>
              <a:effectLst/>
              <a:uLnTx/>
              <a:uFillTx/>
              <a:ea typeface="+mn-ea"/>
              <a:cs typeface="Arial" charset="0"/>
            </a:endParaRPr>
          </a:p>
        </p:txBody>
      </p:sp>
      <p:sp>
        <p:nvSpPr>
          <p:cNvPr id="31" name="Rectangle 30"/>
          <p:cNvSpPr/>
          <p:nvPr/>
        </p:nvSpPr>
        <p:spPr>
          <a:xfrm>
            <a:off x="2645178" y="2661203"/>
            <a:ext cx="325730"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dirty="0">
                <a:ln>
                  <a:noFill/>
                </a:ln>
                <a:solidFill>
                  <a:srgbClr val="363636"/>
                </a:solidFill>
                <a:effectLst/>
                <a:uLnTx/>
                <a:uFillTx/>
                <a:ea typeface="+mn-ea"/>
                <a:cs typeface="Arial" charset="0"/>
              </a:rPr>
              <a:t>**</a:t>
            </a:r>
            <a:endParaRPr kumimoji="0" lang="en-US" sz="1400" b="0" i="0" u="none" strike="noStrike" kern="1200" cap="none" spc="0" normalizeH="0" dirty="0">
              <a:ln>
                <a:noFill/>
              </a:ln>
              <a:solidFill>
                <a:srgbClr val="363636"/>
              </a:solidFill>
              <a:effectLst/>
              <a:uLnTx/>
              <a:uFillTx/>
              <a:ea typeface="+mn-ea"/>
              <a:cs typeface="Arial" charset="0"/>
            </a:endParaRPr>
          </a:p>
        </p:txBody>
      </p:sp>
      <p:sp>
        <p:nvSpPr>
          <p:cNvPr id="32" name="Rectangle 31"/>
          <p:cNvSpPr/>
          <p:nvPr/>
        </p:nvSpPr>
        <p:spPr>
          <a:xfrm>
            <a:off x="4189298" y="2920412"/>
            <a:ext cx="251992"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30000" dirty="0">
                <a:ln>
                  <a:noFill/>
                </a:ln>
                <a:solidFill>
                  <a:srgbClr val="363636"/>
                </a:solidFill>
                <a:effectLst/>
                <a:uLnTx/>
                <a:uFillTx/>
                <a:ea typeface="+mn-ea"/>
                <a:cs typeface="Arial" charset="0"/>
              </a:rPr>
              <a:t>§</a:t>
            </a:r>
            <a:endParaRPr kumimoji="0" lang="en-US" sz="1400" b="0" i="0" u="none" strike="noStrike" kern="1200" cap="none" spc="0" normalizeH="0" baseline="0" dirty="0">
              <a:ln>
                <a:noFill/>
              </a:ln>
              <a:solidFill>
                <a:srgbClr val="363636"/>
              </a:solidFill>
              <a:effectLst/>
              <a:uLnTx/>
              <a:uFillTx/>
              <a:ea typeface="+mn-ea"/>
              <a:cs typeface="Arial" charset="0"/>
            </a:endParaRPr>
          </a:p>
        </p:txBody>
      </p:sp>
      <p:sp>
        <p:nvSpPr>
          <p:cNvPr id="33" name="Rectangle 32"/>
          <p:cNvSpPr/>
          <p:nvPr/>
        </p:nvSpPr>
        <p:spPr>
          <a:xfrm>
            <a:off x="4741698" y="2920412"/>
            <a:ext cx="319318"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30000" dirty="0">
                <a:ln>
                  <a:noFill/>
                </a:ln>
                <a:solidFill>
                  <a:srgbClr val="363636"/>
                </a:solidFill>
                <a:effectLst/>
                <a:uLnTx/>
                <a:uFillTx/>
                <a:ea typeface="+mn-ea"/>
                <a:cs typeface="Arial" charset="0"/>
              </a:rPr>
              <a:t>§§</a:t>
            </a:r>
            <a:endParaRPr kumimoji="0" lang="en-US" sz="1400" b="0" i="0" u="none" strike="noStrike" kern="1200" cap="none" spc="0" normalizeH="0" baseline="0" dirty="0">
              <a:ln>
                <a:noFill/>
              </a:ln>
              <a:solidFill>
                <a:srgbClr val="363636"/>
              </a:solidFill>
              <a:effectLst/>
              <a:uLnTx/>
              <a:uFillTx/>
              <a:ea typeface="+mn-ea"/>
              <a:cs typeface="Arial" charset="0"/>
            </a:endParaRPr>
          </a:p>
        </p:txBody>
      </p:sp>
      <p:sp>
        <p:nvSpPr>
          <p:cNvPr id="34" name="Freeform 118">
            <a:extLst>
              <a:ext uri="{FF2B5EF4-FFF2-40B4-BE49-F238E27FC236}">
                <a16:creationId xmlns:a16="http://schemas.microsoft.com/office/drawing/2014/main" id="{CDCF70A6-1A08-40A3-8300-919C4D370DA8}"/>
              </a:ext>
            </a:extLst>
          </p:cNvPr>
          <p:cNvSpPr>
            <a:spLocks noEditPoints="1"/>
          </p:cNvSpPr>
          <p:nvPr/>
        </p:nvSpPr>
        <p:spPr bwMode="auto">
          <a:xfrm>
            <a:off x="2597700" y="3525151"/>
            <a:ext cx="3660775" cy="23072"/>
          </a:xfrm>
          <a:custGeom>
            <a:avLst/>
            <a:gdLst>
              <a:gd name="T0" fmla="*/ 0 w 5896"/>
              <a:gd name="T1" fmla="*/ 0 h 39"/>
              <a:gd name="T2" fmla="*/ 96 w 5896"/>
              <a:gd name="T3" fmla="*/ 20 h 39"/>
              <a:gd name="T4" fmla="*/ 230 w 5896"/>
              <a:gd name="T5" fmla="*/ 39 h 39"/>
              <a:gd name="T6" fmla="*/ 345 w 5896"/>
              <a:gd name="T7" fmla="*/ 39 h 39"/>
              <a:gd name="T8" fmla="*/ 480 w 5896"/>
              <a:gd name="T9" fmla="*/ 20 h 39"/>
              <a:gd name="T10" fmla="*/ 576 w 5896"/>
              <a:gd name="T11" fmla="*/ 0 h 39"/>
              <a:gd name="T12" fmla="*/ 691 w 5896"/>
              <a:gd name="T13" fmla="*/ 0 h 39"/>
              <a:gd name="T14" fmla="*/ 691 w 5896"/>
              <a:gd name="T15" fmla="*/ 0 h 39"/>
              <a:gd name="T16" fmla="*/ 787 w 5896"/>
              <a:gd name="T17" fmla="*/ 20 h 39"/>
              <a:gd name="T18" fmla="*/ 922 w 5896"/>
              <a:gd name="T19" fmla="*/ 39 h 39"/>
              <a:gd name="T20" fmla="*/ 1037 w 5896"/>
              <a:gd name="T21" fmla="*/ 39 h 39"/>
              <a:gd name="T22" fmla="*/ 1171 w 5896"/>
              <a:gd name="T23" fmla="*/ 20 h 39"/>
              <a:gd name="T24" fmla="*/ 1267 w 5896"/>
              <a:gd name="T25" fmla="*/ 0 h 39"/>
              <a:gd name="T26" fmla="*/ 1383 w 5896"/>
              <a:gd name="T27" fmla="*/ 0 h 39"/>
              <a:gd name="T28" fmla="*/ 1383 w 5896"/>
              <a:gd name="T29" fmla="*/ 0 h 39"/>
              <a:gd name="T30" fmla="*/ 1479 w 5896"/>
              <a:gd name="T31" fmla="*/ 20 h 39"/>
              <a:gd name="T32" fmla="*/ 1613 w 5896"/>
              <a:gd name="T33" fmla="*/ 39 h 39"/>
              <a:gd name="T34" fmla="*/ 1728 w 5896"/>
              <a:gd name="T35" fmla="*/ 39 h 39"/>
              <a:gd name="T36" fmla="*/ 1863 w 5896"/>
              <a:gd name="T37" fmla="*/ 20 h 39"/>
              <a:gd name="T38" fmla="*/ 1959 w 5896"/>
              <a:gd name="T39" fmla="*/ 0 h 39"/>
              <a:gd name="T40" fmla="*/ 2074 w 5896"/>
              <a:gd name="T41" fmla="*/ 0 h 39"/>
              <a:gd name="T42" fmla="*/ 2074 w 5896"/>
              <a:gd name="T43" fmla="*/ 0 h 39"/>
              <a:gd name="T44" fmla="*/ 2170 w 5896"/>
              <a:gd name="T45" fmla="*/ 20 h 39"/>
              <a:gd name="T46" fmla="*/ 2304 w 5896"/>
              <a:gd name="T47" fmla="*/ 39 h 39"/>
              <a:gd name="T48" fmla="*/ 2420 w 5896"/>
              <a:gd name="T49" fmla="*/ 39 h 39"/>
              <a:gd name="T50" fmla="*/ 2554 w 5896"/>
              <a:gd name="T51" fmla="*/ 20 h 39"/>
              <a:gd name="T52" fmla="*/ 2650 w 5896"/>
              <a:gd name="T53" fmla="*/ 0 h 39"/>
              <a:gd name="T54" fmla="*/ 2765 w 5896"/>
              <a:gd name="T55" fmla="*/ 0 h 39"/>
              <a:gd name="T56" fmla="*/ 2765 w 5896"/>
              <a:gd name="T57" fmla="*/ 0 h 39"/>
              <a:gd name="T58" fmla="*/ 2861 w 5896"/>
              <a:gd name="T59" fmla="*/ 20 h 39"/>
              <a:gd name="T60" fmla="*/ 2996 w 5896"/>
              <a:gd name="T61" fmla="*/ 39 h 39"/>
              <a:gd name="T62" fmla="*/ 3111 w 5896"/>
              <a:gd name="T63" fmla="*/ 39 h 39"/>
              <a:gd name="T64" fmla="*/ 3246 w 5896"/>
              <a:gd name="T65" fmla="*/ 20 h 39"/>
              <a:gd name="T66" fmla="*/ 3342 w 5896"/>
              <a:gd name="T67" fmla="*/ 0 h 39"/>
              <a:gd name="T68" fmla="*/ 3457 w 5896"/>
              <a:gd name="T69" fmla="*/ 0 h 39"/>
              <a:gd name="T70" fmla="*/ 3457 w 5896"/>
              <a:gd name="T71" fmla="*/ 0 h 39"/>
              <a:gd name="T72" fmla="*/ 3553 w 5896"/>
              <a:gd name="T73" fmla="*/ 20 h 39"/>
              <a:gd name="T74" fmla="*/ 3687 w 5896"/>
              <a:gd name="T75" fmla="*/ 39 h 39"/>
              <a:gd name="T76" fmla="*/ 3803 w 5896"/>
              <a:gd name="T77" fmla="*/ 39 h 39"/>
              <a:gd name="T78" fmla="*/ 3937 w 5896"/>
              <a:gd name="T79" fmla="*/ 20 h 39"/>
              <a:gd name="T80" fmla="*/ 4033 w 5896"/>
              <a:gd name="T81" fmla="*/ 0 h 39"/>
              <a:gd name="T82" fmla="*/ 4148 w 5896"/>
              <a:gd name="T83" fmla="*/ 0 h 39"/>
              <a:gd name="T84" fmla="*/ 4148 w 5896"/>
              <a:gd name="T85" fmla="*/ 0 h 39"/>
              <a:gd name="T86" fmla="*/ 4244 w 5896"/>
              <a:gd name="T87" fmla="*/ 20 h 39"/>
              <a:gd name="T88" fmla="*/ 4379 w 5896"/>
              <a:gd name="T89" fmla="*/ 39 h 39"/>
              <a:gd name="T90" fmla="*/ 4494 w 5896"/>
              <a:gd name="T91" fmla="*/ 39 h 39"/>
              <a:gd name="T92" fmla="*/ 4628 w 5896"/>
              <a:gd name="T93" fmla="*/ 20 h 39"/>
              <a:gd name="T94" fmla="*/ 4724 w 5896"/>
              <a:gd name="T95" fmla="*/ 0 h 39"/>
              <a:gd name="T96" fmla="*/ 4840 w 5896"/>
              <a:gd name="T97" fmla="*/ 0 h 39"/>
              <a:gd name="T98" fmla="*/ 4840 w 5896"/>
              <a:gd name="T99" fmla="*/ 0 h 39"/>
              <a:gd name="T100" fmla="*/ 4936 w 5896"/>
              <a:gd name="T101" fmla="*/ 20 h 39"/>
              <a:gd name="T102" fmla="*/ 5070 w 5896"/>
              <a:gd name="T103" fmla="*/ 39 h 39"/>
              <a:gd name="T104" fmla="*/ 5185 w 5896"/>
              <a:gd name="T105" fmla="*/ 39 h 39"/>
              <a:gd name="T106" fmla="*/ 5320 w 5896"/>
              <a:gd name="T107" fmla="*/ 20 h 39"/>
              <a:gd name="T108" fmla="*/ 5416 w 5896"/>
              <a:gd name="T109" fmla="*/ 0 h 39"/>
              <a:gd name="T110" fmla="*/ 5531 w 5896"/>
              <a:gd name="T111" fmla="*/ 0 h 39"/>
              <a:gd name="T112" fmla="*/ 5531 w 5896"/>
              <a:gd name="T113" fmla="*/ 0 h 39"/>
              <a:gd name="T114" fmla="*/ 5627 w 5896"/>
              <a:gd name="T115" fmla="*/ 20 h 39"/>
              <a:gd name="T116" fmla="*/ 5762 w 5896"/>
              <a:gd name="T117" fmla="*/ 39 h 39"/>
              <a:gd name="T118" fmla="*/ 5877 w 5896"/>
              <a:gd name="T1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96" h="39">
                <a:moveTo>
                  <a:pt x="0" y="0"/>
                </a:moveTo>
                <a:lnTo>
                  <a:pt x="0" y="0"/>
                </a:lnTo>
                <a:cubicBezTo>
                  <a:pt x="10" y="0"/>
                  <a:pt x="19" y="9"/>
                  <a:pt x="19" y="20"/>
                </a:cubicBezTo>
                <a:cubicBezTo>
                  <a:pt x="19" y="30"/>
                  <a:pt x="10" y="39"/>
                  <a:pt x="0" y="39"/>
                </a:cubicBezTo>
                <a:lnTo>
                  <a:pt x="0" y="39"/>
                </a:lnTo>
                <a:lnTo>
                  <a:pt x="0" y="0"/>
                </a:lnTo>
                <a:close/>
                <a:moveTo>
                  <a:pt x="115" y="0"/>
                </a:moveTo>
                <a:lnTo>
                  <a:pt x="115" y="0"/>
                </a:lnTo>
                <a:cubicBezTo>
                  <a:pt x="126" y="0"/>
                  <a:pt x="134" y="9"/>
                  <a:pt x="134" y="20"/>
                </a:cubicBezTo>
                <a:cubicBezTo>
                  <a:pt x="134" y="30"/>
                  <a:pt x="126" y="39"/>
                  <a:pt x="115" y="39"/>
                </a:cubicBezTo>
                <a:lnTo>
                  <a:pt x="115" y="39"/>
                </a:lnTo>
                <a:cubicBezTo>
                  <a:pt x="104" y="39"/>
                  <a:pt x="96" y="30"/>
                  <a:pt x="96" y="20"/>
                </a:cubicBezTo>
                <a:cubicBezTo>
                  <a:pt x="96" y="9"/>
                  <a:pt x="104" y="0"/>
                  <a:pt x="115" y="0"/>
                </a:cubicBezTo>
                <a:close/>
                <a:moveTo>
                  <a:pt x="230" y="0"/>
                </a:moveTo>
                <a:lnTo>
                  <a:pt x="230" y="0"/>
                </a:lnTo>
                <a:cubicBezTo>
                  <a:pt x="241" y="0"/>
                  <a:pt x="249" y="9"/>
                  <a:pt x="249" y="20"/>
                </a:cubicBezTo>
                <a:cubicBezTo>
                  <a:pt x="249" y="30"/>
                  <a:pt x="241" y="39"/>
                  <a:pt x="230" y="39"/>
                </a:cubicBezTo>
                <a:lnTo>
                  <a:pt x="230" y="39"/>
                </a:lnTo>
                <a:cubicBezTo>
                  <a:pt x="220" y="39"/>
                  <a:pt x="211" y="30"/>
                  <a:pt x="211" y="20"/>
                </a:cubicBezTo>
                <a:cubicBezTo>
                  <a:pt x="211" y="9"/>
                  <a:pt x="220" y="0"/>
                  <a:pt x="230" y="0"/>
                </a:cubicBezTo>
                <a:close/>
                <a:moveTo>
                  <a:pt x="345" y="0"/>
                </a:moveTo>
                <a:lnTo>
                  <a:pt x="345" y="0"/>
                </a:lnTo>
                <a:cubicBezTo>
                  <a:pt x="356" y="0"/>
                  <a:pt x="365" y="9"/>
                  <a:pt x="365" y="20"/>
                </a:cubicBezTo>
                <a:cubicBezTo>
                  <a:pt x="365" y="30"/>
                  <a:pt x="356" y="39"/>
                  <a:pt x="345" y="39"/>
                </a:cubicBezTo>
                <a:lnTo>
                  <a:pt x="345" y="39"/>
                </a:lnTo>
                <a:cubicBezTo>
                  <a:pt x="335" y="39"/>
                  <a:pt x="326" y="30"/>
                  <a:pt x="326" y="20"/>
                </a:cubicBezTo>
                <a:cubicBezTo>
                  <a:pt x="326" y="9"/>
                  <a:pt x="335" y="0"/>
                  <a:pt x="345" y="0"/>
                </a:cubicBezTo>
                <a:close/>
                <a:moveTo>
                  <a:pt x="461" y="0"/>
                </a:moveTo>
                <a:lnTo>
                  <a:pt x="461" y="0"/>
                </a:lnTo>
                <a:cubicBezTo>
                  <a:pt x="471" y="0"/>
                  <a:pt x="480" y="9"/>
                  <a:pt x="480" y="20"/>
                </a:cubicBezTo>
                <a:cubicBezTo>
                  <a:pt x="480" y="30"/>
                  <a:pt x="471" y="39"/>
                  <a:pt x="461" y="39"/>
                </a:cubicBezTo>
                <a:lnTo>
                  <a:pt x="461" y="39"/>
                </a:lnTo>
                <a:cubicBezTo>
                  <a:pt x="450" y="39"/>
                  <a:pt x="441" y="30"/>
                  <a:pt x="441" y="20"/>
                </a:cubicBezTo>
                <a:cubicBezTo>
                  <a:pt x="441" y="9"/>
                  <a:pt x="450" y="0"/>
                  <a:pt x="461" y="0"/>
                </a:cubicBezTo>
                <a:close/>
                <a:moveTo>
                  <a:pt x="576" y="0"/>
                </a:moveTo>
                <a:lnTo>
                  <a:pt x="576" y="0"/>
                </a:lnTo>
                <a:cubicBezTo>
                  <a:pt x="587" y="0"/>
                  <a:pt x="595" y="9"/>
                  <a:pt x="595" y="20"/>
                </a:cubicBezTo>
                <a:cubicBezTo>
                  <a:pt x="595" y="30"/>
                  <a:pt x="587" y="39"/>
                  <a:pt x="576" y="39"/>
                </a:cubicBezTo>
                <a:lnTo>
                  <a:pt x="576" y="39"/>
                </a:lnTo>
                <a:cubicBezTo>
                  <a:pt x="565" y="39"/>
                  <a:pt x="557" y="30"/>
                  <a:pt x="557" y="20"/>
                </a:cubicBezTo>
                <a:cubicBezTo>
                  <a:pt x="557" y="9"/>
                  <a:pt x="565" y="0"/>
                  <a:pt x="576" y="0"/>
                </a:cubicBezTo>
                <a:close/>
                <a:moveTo>
                  <a:pt x="691" y="0"/>
                </a:moveTo>
                <a:lnTo>
                  <a:pt x="691" y="0"/>
                </a:lnTo>
                <a:cubicBezTo>
                  <a:pt x="702" y="0"/>
                  <a:pt x="710" y="9"/>
                  <a:pt x="710" y="20"/>
                </a:cubicBezTo>
                <a:cubicBezTo>
                  <a:pt x="710" y="30"/>
                  <a:pt x="702" y="39"/>
                  <a:pt x="691" y="39"/>
                </a:cubicBezTo>
                <a:lnTo>
                  <a:pt x="691" y="39"/>
                </a:lnTo>
                <a:cubicBezTo>
                  <a:pt x="680" y="39"/>
                  <a:pt x="672" y="30"/>
                  <a:pt x="672" y="20"/>
                </a:cubicBezTo>
                <a:cubicBezTo>
                  <a:pt x="672" y="9"/>
                  <a:pt x="680" y="0"/>
                  <a:pt x="691" y="0"/>
                </a:cubicBezTo>
                <a:close/>
                <a:moveTo>
                  <a:pt x="806" y="0"/>
                </a:moveTo>
                <a:lnTo>
                  <a:pt x="806" y="0"/>
                </a:lnTo>
                <a:cubicBezTo>
                  <a:pt x="817" y="0"/>
                  <a:pt x="826" y="9"/>
                  <a:pt x="826" y="20"/>
                </a:cubicBezTo>
                <a:cubicBezTo>
                  <a:pt x="826" y="30"/>
                  <a:pt x="817" y="39"/>
                  <a:pt x="806" y="39"/>
                </a:cubicBezTo>
                <a:lnTo>
                  <a:pt x="806" y="39"/>
                </a:lnTo>
                <a:cubicBezTo>
                  <a:pt x="796" y="39"/>
                  <a:pt x="787" y="30"/>
                  <a:pt x="787" y="20"/>
                </a:cubicBezTo>
                <a:cubicBezTo>
                  <a:pt x="787" y="9"/>
                  <a:pt x="796" y="0"/>
                  <a:pt x="806" y="0"/>
                </a:cubicBezTo>
                <a:close/>
                <a:moveTo>
                  <a:pt x="922" y="0"/>
                </a:moveTo>
                <a:lnTo>
                  <a:pt x="922" y="0"/>
                </a:lnTo>
                <a:cubicBezTo>
                  <a:pt x="932" y="0"/>
                  <a:pt x="941" y="9"/>
                  <a:pt x="941" y="20"/>
                </a:cubicBezTo>
                <a:cubicBezTo>
                  <a:pt x="941" y="30"/>
                  <a:pt x="932" y="39"/>
                  <a:pt x="922" y="39"/>
                </a:cubicBezTo>
                <a:lnTo>
                  <a:pt x="922" y="39"/>
                </a:lnTo>
                <a:cubicBezTo>
                  <a:pt x="911" y="39"/>
                  <a:pt x="902" y="30"/>
                  <a:pt x="902" y="20"/>
                </a:cubicBezTo>
                <a:cubicBezTo>
                  <a:pt x="902" y="9"/>
                  <a:pt x="911" y="0"/>
                  <a:pt x="922" y="0"/>
                </a:cubicBezTo>
                <a:close/>
                <a:moveTo>
                  <a:pt x="1037" y="0"/>
                </a:moveTo>
                <a:lnTo>
                  <a:pt x="1037" y="0"/>
                </a:lnTo>
                <a:cubicBezTo>
                  <a:pt x="1047" y="0"/>
                  <a:pt x="1056" y="9"/>
                  <a:pt x="1056" y="20"/>
                </a:cubicBezTo>
                <a:cubicBezTo>
                  <a:pt x="1056" y="30"/>
                  <a:pt x="1047" y="39"/>
                  <a:pt x="1037" y="39"/>
                </a:cubicBezTo>
                <a:lnTo>
                  <a:pt x="1037" y="39"/>
                </a:lnTo>
                <a:cubicBezTo>
                  <a:pt x="1026" y="39"/>
                  <a:pt x="1018" y="30"/>
                  <a:pt x="1018" y="20"/>
                </a:cubicBezTo>
                <a:cubicBezTo>
                  <a:pt x="1018" y="9"/>
                  <a:pt x="1026" y="0"/>
                  <a:pt x="1037" y="0"/>
                </a:cubicBezTo>
                <a:close/>
                <a:moveTo>
                  <a:pt x="1152" y="0"/>
                </a:moveTo>
                <a:lnTo>
                  <a:pt x="1152" y="0"/>
                </a:lnTo>
                <a:cubicBezTo>
                  <a:pt x="1163" y="0"/>
                  <a:pt x="1171" y="9"/>
                  <a:pt x="1171" y="20"/>
                </a:cubicBezTo>
                <a:cubicBezTo>
                  <a:pt x="1171" y="30"/>
                  <a:pt x="1163" y="39"/>
                  <a:pt x="1152" y="39"/>
                </a:cubicBezTo>
                <a:lnTo>
                  <a:pt x="1152" y="39"/>
                </a:lnTo>
                <a:cubicBezTo>
                  <a:pt x="1141" y="39"/>
                  <a:pt x="1133" y="30"/>
                  <a:pt x="1133" y="20"/>
                </a:cubicBezTo>
                <a:cubicBezTo>
                  <a:pt x="1133" y="9"/>
                  <a:pt x="1141" y="0"/>
                  <a:pt x="1152" y="0"/>
                </a:cubicBezTo>
                <a:close/>
                <a:moveTo>
                  <a:pt x="1267" y="0"/>
                </a:moveTo>
                <a:lnTo>
                  <a:pt x="1267" y="0"/>
                </a:lnTo>
                <a:cubicBezTo>
                  <a:pt x="1278" y="0"/>
                  <a:pt x="1287" y="9"/>
                  <a:pt x="1287" y="20"/>
                </a:cubicBezTo>
                <a:cubicBezTo>
                  <a:pt x="1287" y="30"/>
                  <a:pt x="1278" y="39"/>
                  <a:pt x="1267" y="39"/>
                </a:cubicBezTo>
                <a:lnTo>
                  <a:pt x="1267" y="39"/>
                </a:lnTo>
                <a:cubicBezTo>
                  <a:pt x="1257" y="39"/>
                  <a:pt x="1248" y="30"/>
                  <a:pt x="1248" y="20"/>
                </a:cubicBezTo>
                <a:cubicBezTo>
                  <a:pt x="1248" y="9"/>
                  <a:pt x="1257" y="0"/>
                  <a:pt x="1267" y="0"/>
                </a:cubicBezTo>
                <a:close/>
                <a:moveTo>
                  <a:pt x="1383" y="0"/>
                </a:moveTo>
                <a:lnTo>
                  <a:pt x="1383" y="0"/>
                </a:lnTo>
                <a:cubicBezTo>
                  <a:pt x="1393" y="0"/>
                  <a:pt x="1402" y="9"/>
                  <a:pt x="1402" y="20"/>
                </a:cubicBezTo>
                <a:cubicBezTo>
                  <a:pt x="1402" y="30"/>
                  <a:pt x="1393" y="39"/>
                  <a:pt x="1383" y="39"/>
                </a:cubicBezTo>
                <a:lnTo>
                  <a:pt x="1383" y="39"/>
                </a:lnTo>
                <a:cubicBezTo>
                  <a:pt x="1372" y="39"/>
                  <a:pt x="1363" y="30"/>
                  <a:pt x="1363" y="20"/>
                </a:cubicBezTo>
                <a:cubicBezTo>
                  <a:pt x="1363" y="9"/>
                  <a:pt x="1372" y="0"/>
                  <a:pt x="1383" y="0"/>
                </a:cubicBezTo>
                <a:close/>
                <a:moveTo>
                  <a:pt x="1498" y="0"/>
                </a:moveTo>
                <a:lnTo>
                  <a:pt x="1498" y="0"/>
                </a:lnTo>
                <a:cubicBezTo>
                  <a:pt x="1508" y="0"/>
                  <a:pt x="1517" y="9"/>
                  <a:pt x="1517" y="20"/>
                </a:cubicBezTo>
                <a:cubicBezTo>
                  <a:pt x="1517" y="30"/>
                  <a:pt x="1508" y="39"/>
                  <a:pt x="1498" y="39"/>
                </a:cubicBezTo>
                <a:lnTo>
                  <a:pt x="1498" y="39"/>
                </a:lnTo>
                <a:cubicBezTo>
                  <a:pt x="1487" y="39"/>
                  <a:pt x="1479" y="30"/>
                  <a:pt x="1479" y="20"/>
                </a:cubicBezTo>
                <a:cubicBezTo>
                  <a:pt x="1479" y="9"/>
                  <a:pt x="1487" y="0"/>
                  <a:pt x="1498" y="0"/>
                </a:cubicBezTo>
                <a:close/>
                <a:moveTo>
                  <a:pt x="1613" y="0"/>
                </a:moveTo>
                <a:lnTo>
                  <a:pt x="1613" y="0"/>
                </a:lnTo>
                <a:cubicBezTo>
                  <a:pt x="1624" y="0"/>
                  <a:pt x="1632" y="9"/>
                  <a:pt x="1632" y="20"/>
                </a:cubicBezTo>
                <a:cubicBezTo>
                  <a:pt x="1632" y="30"/>
                  <a:pt x="1624" y="39"/>
                  <a:pt x="1613" y="39"/>
                </a:cubicBezTo>
                <a:lnTo>
                  <a:pt x="1613" y="39"/>
                </a:lnTo>
                <a:cubicBezTo>
                  <a:pt x="1602" y="39"/>
                  <a:pt x="1594" y="30"/>
                  <a:pt x="1594" y="20"/>
                </a:cubicBezTo>
                <a:cubicBezTo>
                  <a:pt x="1594" y="9"/>
                  <a:pt x="1602" y="0"/>
                  <a:pt x="1613" y="0"/>
                </a:cubicBezTo>
                <a:close/>
                <a:moveTo>
                  <a:pt x="1728" y="0"/>
                </a:moveTo>
                <a:lnTo>
                  <a:pt x="1728" y="0"/>
                </a:lnTo>
                <a:cubicBezTo>
                  <a:pt x="1739" y="0"/>
                  <a:pt x="1747" y="9"/>
                  <a:pt x="1747" y="20"/>
                </a:cubicBezTo>
                <a:cubicBezTo>
                  <a:pt x="1747" y="30"/>
                  <a:pt x="1739" y="39"/>
                  <a:pt x="1728" y="39"/>
                </a:cubicBezTo>
                <a:lnTo>
                  <a:pt x="1728" y="39"/>
                </a:lnTo>
                <a:cubicBezTo>
                  <a:pt x="1718" y="39"/>
                  <a:pt x="1709" y="30"/>
                  <a:pt x="1709" y="20"/>
                </a:cubicBezTo>
                <a:cubicBezTo>
                  <a:pt x="1709" y="9"/>
                  <a:pt x="1718" y="0"/>
                  <a:pt x="1728" y="0"/>
                </a:cubicBezTo>
                <a:close/>
                <a:moveTo>
                  <a:pt x="1843" y="0"/>
                </a:moveTo>
                <a:lnTo>
                  <a:pt x="1844" y="0"/>
                </a:lnTo>
                <a:cubicBezTo>
                  <a:pt x="1854" y="0"/>
                  <a:pt x="1863" y="9"/>
                  <a:pt x="1863" y="20"/>
                </a:cubicBezTo>
                <a:cubicBezTo>
                  <a:pt x="1863" y="30"/>
                  <a:pt x="1854" y="39"/>
                  <a:pt x="1844" y="39"/>
                </a:cubicBezTo>
                <a:lnTo>
                  <a:pt x="1843" y="39"/>
                </a:lnTo>
                <a:cubicBezTo>
                  <a:pt x="1833" y="39"/>
                  <a:pt x="1824" y="30"/>
                  <a:pt x="1824" y="20"/>
                </a:cubicBezTo>
                <a:cubicBezTo>
                  <a:pt x="1824" y="9"/>
                  <a:pt x="1833" y="0"/>
                  <a:pt x="1843" y="0"/>
                </a:cubicBezTo>
                <a:close/>
                <a:moveTo>
                  <a:pt x="1959" y="0"/>
                </a:moveTo>
                <a:lnTo>
                  <a:pt x="1959" y="0"/>
                </a:lnTo>
                <a:cubicBezTo>
                  <a:pt x="1969" y="0"/>
                  <a:pt x="1978" y="9"/>
                  <a:pt x="1978" y="20"/>
                </a:cubicBezTo>
                <a:cubicBezTo>
                  <a:pt x="1978" y="30"/>
                  <a:pt x="1969" y="39"/>
                  <a:pt x="1959" y="39"/>
                </a:cubicBezTo>
                <a:lnTo>
                  <a:pt x="1959" y="39"/>
                </a:lnTo>
                <a:cubicBezTo>
                  <a:pt x="1948" y="39"/>
                  <a:pt x="1940" y="30"/>
                  <a:pt x="1940" y="20"/>
                </a:cubicBezTo>
                <a:cubicBezTo>
                  <a:pt x="1940" y="9"/>
                  <a:pt x="1948" y="0"/>
                  <a:pt x="1959" y="0"/>
                </a:cubicBezTo>
                <a:close/>
                <a:moveTo>
                  <a:pt x="2074" y="0"/>
                </a:moveTo>
                <a:lnTo>
                  <a:pt x="2074" y="0"/>
                </a:lnTo>
                <a:cubicBezTo>
                  <a:pt x="2085" y="0"/>
                  <a:pt x="2093" y="9"/>
                  <a:pt x="2093" y="20"/>
                </a:cubicBezTo>
                <a:cubicBezTo>
                  <a:pt x="2093" y="30"/>
                  <a:pt x="2085" y="39"/>
                  <a:pt x="2074" y="39"/>
                </a:cubicBezTo>
                <a:lnTo>
                  <a:pt x="2074" y="39"/>
                </a:lnTo>
                <a:cubicBezTo>
                  <a:pt x="2063" y="39"/>
                  <a:pt x="2055" y="30"/>
                  <a:pt x="2055" y="20"/>
                </a:cubicBezTo>
                <a:cubicBezTo>
                  <a:pt x="2055" y="9"/>
                  <a:pt x="2063" y="0"/>
                  <a:pt x="2074" y="0"/>
                </a:cubicBezTo>
                <a:close/>
                <a:moveTo>
                  <a:pt x="2189" y="0"/>
                </a:moveTo>
                <a:lnTo>
                  <a:pt x="2189" y="0"/>
                </a:lnTo>
                <a:cubicBezTo>
                  <a:pt x="2200" y="0"/>
                  <a:pt x="2208" y="9"/>
                  <a:pt x="2208" y="20"/>
                </a:cubicBezTo>
                <a:cubicBezTo>
                  <a:pt x="2208" y="30"/>
                  <a:pt x="2200" y="39"/>
                  <a:pt x="2189" y="39"/>
                </a:cubicBezTo>
                <a:lnTo>
                  <a:pt x="2189" y="39"/>
                </a:lnTo>
                <a:cubicBezTo>
                  <a:pt x="2179" y="39"/>
                  <a:pt x="2170" y="30"/>
                  <a:pt x="2170" y="20"/>
                </a:cubicBezTo>
                <a:cubicBezTo>
                  <a:pt x="2170" y="9"/>
                  <a:pt x="2179" y="0"/>
                  <a:pt x="2189" y="0"/>
                </a:cubicBezTo>
                <a:close/>
                <a:moveTo>
                  <a:pt x="2304" y="0"/>
                </a:moveTo>
                <a:lnTo>
                  <a:pt x="2304" y="0"/>
                </a:lnTo>
                <a:cubicBezTo>
                  <a:pt x="2315" y="0"/>
                  <a:pt x="2324" y="9"/>
                  <a:pt x="2324" y="20"/>
                </a:cubicBezTo>
                <a:cubicBezTo>
                  <a:pt x="2324" y="30"/>
                  <a:pt x="2315" y="39"/>
                  <a:pt x="2304" y="39"/>
                </a:cubicBezTo>
                <a:lnTo>
                  <a:pt x="2304" y="39"/>
                </a:lnTo>
                <a:cubicBezTo>
                  <a:pt x="2294" y="39"/>
                  <a:pt x="2285" y="30"/>
                  <a:pt x="2285" y="20"/>
                </a:cubicBezTo>
                <a:cubicBezTo>
                  <a:pt x="2285" y="9"/>
                  <a:pt x="2294" y="0"/>
                  <a:pt x="2304" y="0"/>
                </a:cubicBezTo>
                <a:close/>
                <a:moveTo>
                  <a:pt x="2420" y="0"/>
                </a:moveTo>
                <a:lnTo>
                  <a:pt x="2420" y="0"/>
                </a:lnTo>
                <a:cubicBezTo>
                  <a:pt x="2430" y="0"/>
                  <a:pt x="2439" y="9"/>
                  <a:pt x="2439" y="20"/>
                </a:cubicBezTo>
                <a:cubicBezTo>
                  <a:pt x="2439" y="30"/>
                  <a:pt x="2430" y="39"/>
                  <a:pt x="2420" y="39"/>
                </a:cubicBezTo>
                <a:lnTo>
                  <a:pt x="2420" y="39"/>
                </a:lnTo>
                <a:cubicBezTo>
                  <a:pt x="2409" y="39"/>
                  <a:pt x="2400" y="30"/>
                  <a:pt x="2400" y="20"/>
                </a:cubicBezTo>
                <a:cubicBezTo>
                  <a:pt x="2400" y="9"/>
                  <a:pt x="2409" y="0"/>
                  <a:pt x="2420" y="0"/>
                </a:cubicBezTo>
                <a:close/>
                <a:moveTo>
                  <a:pt x="2535" y="0"/>
                </a:moveTo>
                <a:lnTo>
                  <a:pt x="2535" y="0"/>
                </a:lnTo>
                <a:cubicBezTo>
                  <a:pt x="2546" y="0"/>
                  <a:pt x="2554" y="9"/>
                  <a:pt x="2554" y="20"/>
                </a:cubicBezTo>
                <a:cubicBezTo>
                  <a:pt x="2554" y="30"/>
                  <a:pt x="2546" y="39"/>
                  <a:pt x="2535" y="39"/>
                </a:cubicBezTo>
                <a:lnTo>
                  <a:pt x="2535" y="39"/>
                </a:lnTo>
                <a:cubicBezTo>
                  <a:pt x="2524" y="39"/>
                  <a:pt x="2516" y="30"/>
                  <a:pt x="2516" y="20"/>
                </a:cubicBezTo>
                <a:cubicBezTo>
                  <a:pt x="2516" y="9"/>
                  <a:pt x="2524" y="0"/>
                  <a:pt x="2535" y="0"/>
                </a:cubicBezTo>
                <a:close/>
                <a:moveTo>
                  <a:pt x="2650" y="0"/>
                </a:moveTo>
                <a:lnTo>
                  <a:pt x="2650" y="0"/>
                </a:lnTo>
                <a:cubicBezTo>
                  <a:pt x="2661" y="0"/>
                  <a:pt x="2669" y="9"/>
                  <a:pt x="2669" y="20"/>
                </a:cubicBezTo>
                <a:cubicBezTo>
                  <a:pt x="2669" y="30"/>
                  <a:pt x="2661" y="39"/>
                  <a:pt x="2650" y="39"/>
                </a:cubicBezTo>
                <a:lnTo>
                  <a:pt x="2650" y="39"/>
                </a:lnTo>
                <a:cubicBezTo>
                  <a:pt x="2640" y="39"/>
                  <a:pt x="2631" y="30"/>
                  <a:pt x="2631" y="20"/>
                </a:cubicBezTo>
                <a:cubicBezTo>
                  <a:pt x="2631" y="9"/>
                  <a:pt x="2640" y="0"/>
                  <a:pt x="2650" y="0"/>
                </a:cubicBezTo>
                <a:close/>
                <a:moveTo>
                  <a:pt x="2765" y="0"/>
                </a:moveTo>
                <a:lnTo>
                  <a:pt x="2765" y="0"/>
                </a:lnTo>
                <a:cubicBezTo>
                  <a:pt x="2776" y="0"/>
                  <a:pt x="2785" y="9"/>
                  <a:pt x="2785" y="20"/>
                </a:cubicBezTo>
                <a:cubicBezTo>
                  <a:pt x="2785" y="30"/>
                  <a:pt x="2776" y="39"/>
                  <a:pt x="2765" y="39"/>
                </a:cubicBezTo>
                <a:lnTo>
                  <a:pt x="2765" y="39"/>
                </a:lnTo>
                <a:cubicBezTo>
                  <a:pt x="2755" y="39"/>
                  <a:pt x="2746" y="30"/>
                  <a:pt x="2746" y="20"/>
                </a:cubicBezTo>
                <a:cubicBezTo>
                  <a:pt x="2746" y="9"/>
                  <a:pt x="2755" y="0"/>
                  <a:pt x="2765" y="0"/>
                </a:cubicBezTo>
                <a:close/>
                <a:moveTo>
                  <a:pt x="2881" y="0"/>
                </a:moveTo>
                <a:lnTo>
                  <a:pt x="2881" y="0"/>
                </a:lnTo>
                <a:cubicBezTo>
                  <a:pt x="2891" y="0"/>
                  <a:pt x="2900" y="9"/>
                  <a:pt x="2900" y="20"/>
                </a:cubicBezTo>
                <a:cubicBezTo>
                  <a:pt x="2900" y="30"/>
                  <a:pt x="2891" y="39"/>
                  <a:pt x="2881" y="39"/>
                </a:cubicBezTo>
                <a:lnTo>
                  <a:pt x="2881" y="39"/>
                </a:lnTo>
                <a:cubicBezTo>
                  <a:pt x="2870" y="39"/>
                  <a:pt x="2861" y="30"/>
                  <a:pt x="2861" y="20"/>
                </a:cubicBezTo>
                <a:cubicBezTo>
                  <a:pt x="2861" y="9"/>
                  <a:pt x="2870" y="0"/>
                  <a:pt x="2881" y="0"/>
                </a:cubicBezTo>
                <a:close/>
                <a:moveTo>
                  <a:pt x="2996" y="0"/>
                </a:moveTo>
                <a:lnTo>
                  <a:pt x="2996" y="0"/>
                </a:lnTo>
                <a:cubicBezTo>
                  <a:pt x="3007" y="0"/>
                  <a:pt x="3015" y="9"/>
                  <a:pt x="3015" y="20"/>
                </a:cubicBezTo>
                <a:cubicBezTo>
                  <a:pt x="3015" y="30"/>
                  <a:pt x="3007" y="39"/>
                  <a:pt x="2996" y="39"/>
                </a:cubicBezTo>
                <a:lnTo>
                  <a:pt x="2996" y="39"/>
                </a:lnTo>
                <a:cubicBezTo>
                  <a:pt x="2985" y="39"/>
                  <a:pt x="2977" y="30"/>
                  <a:pt x="2977" y="20"/>
                </a:cubicBezTo>
                <a:cubicBezTo>
                  <a:pt x="2977" y="9"/>
                  <a:pt x="2985" y="0"/>
                  <a:pt x="2996" y="0"/>
                </a:cubicBezTo>
                <a:close/>
                <a:moveTo>
                  <a:pt x="3111" y="0"/>
                </a:moveTo>
                <a:lnTo>
                  <a:pt x="3111" y="0"/>
                </a:lnTo>
                <a:cubicBezTo>
                  <a:pt x="3122" y="0"/>
                  <a:pt x="3130" y="9"/>
                  <a:pt x="3130" y="20"/>
                </a:cubicBezTo>
                <a:cubicBezTo>
                  <a:pt x="3130" y="30"/>
                  <a:pt x="3122" y="39"/>
                  <a:pt x="3111" y="39"/>
                </a:cubicBezTo>
                <a:lnTo>
                  <a:pt x="3111" y="39"/>
                </a:lnTo>
                <a:cubicBezTo>
                  <a:pt x="3100" y="39"/>
                  <a:pt x="3092" y="30"/>
                  <a:pt x="3092" y="20"/>
                </a:cubicBezTo>
                <a:cubicBezTo>
                  <a:pt x="3092" y="9"/>
                  <a:pt x="3100" y="0"/>
                  <a:pt x="3111" y="0"/>
                </a:cubicBezTo>
                <a:close/>
                <a:moveTo>
                  <a:pt x="3226" y="0"/>
                </a:moveTo>
                <a:lnTo>
                  <a:pt x="3226" y="0"/>
                </a:lnTo>
                <a:cubicBezTo>
                  <a:pt x="3237" y="0"/>
                  <a:pt x="3246" y="9"/>
                  <a:pt x="3246" y="20"/>
                </a:cubicBezTo>
                <a:cubicBezTo>
                  <a:pt x="3246" y="30"/>
                  <a:pt x="3237" y="39"/>
                  <a:pt x="3226" y="39"/>
                </a:cubicBezTo>
                <a:lnTo>
                  <a:pt x="3226" y="39"/>
                </a:lnTo>
                <a:cubicBezTo>
                  <a:pt x="3216" y="39"/>
                  <a:pt x="3207" y="30"/>
                  <a:pt x="3207" y="20"/>
                </a:cubicBezTo>
                <a:cubicBezTo>
                  <a:pt x="3207" y="9"/>
                  <a:pt x="3216" y="0"/>
                  <a:pt x="3226" y="0"/>
                </a:cubicBezTo>
                <a:close/>
                <a:moveTo>
                  <a:pt x="3342" y="0"/>
                </a:moveTo>
                <a:lnTo>
                  <a:pt x="3342" y="0"/>
                </a:lnTo>
                <a:cubicBezTo>
                  <a:pt x="3352" y="0"/>
                  <a:pt x="3361" y="9"/>
                  <a:pt x="3361" y="20"/>
                </a:cubicBezTo>
                <a:cubicBezTo>
                  <a:pt x="3361" y="30"/>
                  <a:pt x="3352" y="39"/>
                  <a:pt x="3342" y="39"/>
                </a:cubicBezTo>
                <a:lnTo>
                  <a:pt x="3342" y="39"/>
                </a:lnTo>
                <a:cubicBezTo>
                  <a:pt x="3331" y="39"/>
                  <a:pt x="3322" y="30"/>
                  <a:pt x="3322" y="20"/>
                </a:cubicBezTo>
                <a:cubicBezTo>
                  <a:pt x="3322" y="9"/>
                  <a:pt x="3331" y="0"/>
                  <a:pt x="3342" y="0"/>
                </a:cubicBezTo>
                <a:close/>
                <a:moveTo>
                  <a:pt x="3457" y="0"/>
                </a:moveTo>
                <a:lnTo>
                  <a:pt x="3457" y="0"/>
                </a:lnTo>
                <a:cubicBezTo>
                  <a:pt x="3467" y="0"/>
                  <a:pt x="3476" y="9"/>
                  <a:pt x="3476" y="20"/>
                </a:cubicBezTo>
                <a:cubicBezTo>
                  <a:pt x="3476" y="30"/>
                  <a:pt x="3467" y="39"/>
                  <a:pt x="3457" y="39"/>
                </a:cubicBezTo>
                <a:lnTo>
                  <a:pt x="3457" y="39"/>
                </a:lnTo>
                <a:cubicBezTo>
                  <a:pt x="3446" y="39"/>
                  <a:pt x="3438" y="30"/>
                  <a:pt x="3438" y="20"/>
                </a:cubicBezTo>
                <a:cubicBezTo>
                  <a:pt x="3438" y="9"/>
                  <a:pt x="3446" y="0"/>
                  <a:pt x="3457" y="0"/>
                </a:cubicBezTo>
                <a:close/>
                <a:moveTo>
                  <a:pt x="3572" y="0"/>
                </a:moveTo>
                <a:lnTo>
                  <a:pt x="3572" y="0"/>
                </a:lnTo>
                <a:cubicBezTo>
                  <a:pt x="3583" y="0"/>
                  <a:pt x="3591" y="9"/>
                  <a:pt x="3591" y="20"/>
                </a:cubicBezTo>
                <a:cubicBezTo>
                  <a:pt x="3591" y="30"/>
                  <a:pt x="3583" y="39"/>
                  <a:pt x="3572" y="39"/>
                </a:cubicBezTo>
                <a:lnTo>
                  <a:pt x="3572" y="39"/>
                </a:lnTo>
                <a:cubicBezTo>
                  <a:pt x="3561" y="39"/>
                  <a:pt x="3553" y="30"/>
                  <a:pt x="3553" y="20"/>
                </a:cubicBezTo>
                <a:cubicBezTo>
                  <a:pt x="3553" y="9"/>
                  <a:pt x="3561" y="0"/>
                  <a:pt x="3572" y="0"/>
                </a:cubicBezTo>
                <a:close/>
                <a:moveTo>
                  <a:pt x="3687" y="0"/>
                </a:moveTo>
                <a:lnTo>
                  <a:pt x="3687" y="0"/>
                </a:lnTo>
                <a:cubicBezTo>
                  <a:pt x="3698" y="0"/>
                  <a:pt x="3707" y="9"/>
                  <a:pt x="3707" y="20"/>
                </a:cubicBezTo>
                <a:cubicBezTo>
                  <a:pt x="3707" y="30"/>
                  <a:pt x="3698" y="39"/>
                  <a:pt x="3687" y="39"/>
                </a:cubicBezTo>
                <a:lnTo>
                  <a:pt x="3687" y="39"/>
                </a:lnTo>
                <a:cubicBezTo>
                  <a:pt x="3677" y="39"/>
                  <a:pt x="3668" y="30"/>
                  <a:pt x="3668" y="20"/>
                </a:cubicBezTo>
                <a:cubicBezTo>
                  <a:pt x="3668" y="9"/>
                  <a:pt x="3677" y="0"/>
                  <a:pt x="3687" y="0"/>
                </a:cubicBezTo>
                <a:close/>
                <a:moveTo>
                  <a:pt x="3803" y="0"/>
                </a:moveTo>
                <a:lnTo>
                  <a:pt x="3803" y="0"/>
                </a:lnTo>
                <a:cubicBezTo>
                  <a:pt x="3813" y="0"/>
                  <a:pt x="3822" y="9"/>
                  <a:pt x="3822" y="20"/>
                </a:cubicBezTo>
                <a:cubicBezTo>
                  <a:pt x="3822" y="30"/>
                  <a:pt x="3813" y="39"/>
                  <a:pt x="3803" y="39"/>
                </a:cubicBezTo>
                <a:lnTo>
                  <a:pt x="3803" y="39"/>
                </a:lnTo>
                <a:cubicBezTo>
                  <a:pt x="3792" y="39"/>
                  <a:pt x="3783" y="30"/>
                  <a:pt x="3783" y="20"/>
                </a:cubicBezTo>
                <a:cubicBezTo>
                  <a:pt x="3783" y="9"/>
                  <a:pt x="3792" y="0"/>
                  <a:pt x="3803" y="0"/>
                </a:cubicBezTo>
                <a:close/>
                <a:moveTo>
                  <a:pt x="3918" y="0"/>
                </a:moveTo>
                <a:lnTo>
                  <a:pt x="3918" y="0"/>
                </a:lnTo>
                <a:cubicBezTo>
                  <a:pt x="3928" y="0"/>
                  <a:pt x="3937" y="9"/>
                  <a:pt x="3937" y="20"/>
                </a:cubicBezTo>
                <a:cubicBezTo>
                  <a:pt x="3937" y="30"/>
                  <a:pt x="3928" y="39"/>
                  <a:pt x="3918" y="39"/>
                </a:cubicBezTo>
                <a:lnTo>
                  <a:pt x="3918" y="39"/>
                </a:lnTo>
                <a:cubicBezTo>
                  <a:pt x="3907" y="39"/>
                  <a:pt x="3899" y="30"/>
                  <a:pt x="3899" y="20"/>
                </a:cubicBezTo>
                <a:cubicBezTo>
                  <a:pt x="3899" y="9"/>
                  <a:pt x="3907" y="0"/>
                  <a:pt x="3918" y="0"/>
                </a:cubicBezTo>
                <a:close/>
                <a:moveTo>
                  <a:pt x="4033" y="0"/>
                </a:moveTo>
                <a:lnTo>
                  <a:pt x="4033" y="0"/>
                </a:lnTo>
                <a:cubicBezTo>
                  <a:pt x="4044" y="0"/>
                  <a:pt x="4052" y="9"/>
                  <a:pt x="4052" y="20"/>
                </a:cubicBezTo>
                <a:cubicBezTo>
                  <a:pt x="4052" y="30"/>
                  <a:pt x="4044" y="39"/>
                  <a:pt x="4033" y="39"/>
                </a:cubicBezTo>
                <a:lnTo>
                  <a:pt x="4033" y="39"/>
                </a:lnTo>
                <a:cubicBezTo>
                  <a:pt x="4022" y="39"/>
                  <a:pt x="4014" y="30"/>
                  <a:pt x="4014" y="20"/>
                </a:cubicBezTo>
                <a:cubicBezTo>
                  <a:pt x="4014" y="9"/>
                  <a:pt x="4022" y="0"/>
                  <a:pt x="4033" y="0"/>
                </a:cubicBezTo>
                <a:close/>
                <a:moveTo>
                  <a:pt x="4148" y="0"/>
                </a:moveTo>
                <a:lnTo>
                  <a:pt x="4148" y="0"/>
                </a:lnTo>
                <a:cubicBezTo>
                  <a:pt x="4159" y="0"/>
                  <a:pt x="4167" y="9"/>
                  <a:pt x="4167" y="20"/>
                </a:cubicBezTo>
                <a:cubicBezTo>
                  <a:pt x="4167" y="30"/>
                  <a:pt x="4159" y="39"/>
                  <a:pt x="4148" y="39"/>
                </a:cubicBezTo>
                <a:lnTo>
                  <a:pt x="4148" y="39"/>
                </a:lnTo>
                <a:cubicBezTo>
                  <a:pt x="4138" y="39"/>
                  <a:pt x="4129" y="30"/>
                  <a:pt x="4129" y="20"/>
                </a:cubicBezTo>
                <a:cubicBezTo>
                  <a:pt x="4129" y="9"/>
                  <a:pt x="4138" y="0"/>
                  <a:pt x="4148" y="0"/>
                </a:cubicBezTo>
                <a:close/>
                <a:moveTo>
                  <a:pt x="4263" y="0"/>
                </a:moveTo>
                <a:lnTo>
                  <a:pt x="4264" y="0"/>
                </a:lnTo>
                <a:cubicBezTo>
                  <a:pt x="4274" y="0"/>
                  <a:pt x="4283" y="9"/>
                  <a:pt x="4283" y="20"/>
                </a:cubicBezTo>
                <a:cubicBezTo>
                  <a:pt x="4283" y="30"/>
                  <a:pt x="4274" y="39"/>
                  <a:pt x="4264" y="39"/>
                </a:cubicBezTo>
                <a:lnTo>
                  <a:pt x="4263" y="39"/>
                </a:lnTo>
                <a:cubicBezTo>
                  <a:pt x="4253" y="39"/>
                  <a:pt x="4244" y="30"/>
                  <a:pt x="4244" y="20"/>
                </a:cubicBezTo>
                <a:cubicBezTo>
                  <a:pt x="4244" y="9"/>
                  <a:pt x="4253" y="0"/>
                  <a:pt x="4263" y="0"/>
                </a:cubicBezTo>
                <a:close/>
                <a:moveTo>
                  <a:pt x="4379" y="0"/>
                </a:moveTo>
                <a:lnTo>
                  <a:pt x="4379" y="0"/>
                </a:lnTo>
                <a:cubicBezTo>
                  <a:pt x="4389" y="0"/>
                  <a:pt x="4398" y="9"/>
                  <a:pt x="4398" y="20"/>
                </a:cubicBezTo>
                <a:cubicBezTo>
                  <a:pt x="4398" y="30"/>
                  <a:pt x="4389" y="39"/>
                  <a:pt x="4379" y="39"/>
                </a:cubicBezTo>
                <a:lnTo>
                  <a:pt x="4379" y="39"/>
                </a:lnTo>
                <a:cubicBezTo>
                  <a:pt x="4368" y="39"/>
                  <a:pt x="4360" y="30"/>
                  <a:pt x="4360" y="20"/>
                </a:cubicBezTo>
                <a:cubicBezTo>
                  <a:pt x="4360" y="9"/>
                  <a:pt x="4368" y="0"/>
                  <a:pt x="4379" y="0"/>
                </a:cubicBezTo>
                <a:close/>
                <a:moveTo>
                  <a:pt x="4494" y="0"/>
                </a:moveTo>
                <a:lnTo>
                  <a:pt x="4494" y="0"/>
                </a:lnTo>
                <a:cubicBezTo>
                  <a:pt x="4505" y="0"/>
                  <a:pt x="4513" y="9"/>
                  <a:pt x="4513" y="20"/>
                </a:cubicBezTo>
                <a:cubicBezTo>
                  <a:pt x="4513" y="30"/>
                  <a:pt x="4505" y="39"/>
                  <a:pt x="4494" y="39"/>
                </a:cubicBezTo>
                <a:lnTo>
                  <a:pt x="4494" y="39"/>
                </a:lnTo>
                <a:cubicBezTo>
                  <a:pt x="4483" y="39"/>
                  <a:pt x="4475" y="30"/>
                  <a:pt x="4475" y="20"/>
                </a:cubicBezTo>
                <a:cubicBezTo>
                  <a:pt x="4475" y="9"/>
                  <a:pt x="4483" y="0"/>
                  <a:pt x="4494" y="0"/>
                </a:cubicBezTo>
                <a:close/>
                <a:moveTo>
                  <a:pt x="4609" y="0"/>
                </a:moveTo>
                <a:lnTo>
                  <a:pt x="4609" y="0"/>
                </a:lnTo>
                <a:cubicBezTo>
                  <a:pt x="4620" y="0"/>
                  <a:pt x="4628" y="9"/>
                  <a:pt x="4628" y="20"/>
                </a:cubicBezTo>
                <a:cubicBezTo>
                  <a:pt x="4628" y="30"/>
                  <a:pt x="4620" y="39"/>
                  <a:pt x="4609" y="39"/>
                </a:cubicBezTo>
                <a:lnTo>
                  <a:pt x="4609" y="39"/>
                </a:lnTo>
                <a:cubicBezTo>
                  <a:pt x="4599" y="39"/>
                  <a:pt x="4590" y="30"/>
                  <a:pt x="4590" y="20"/>
                </a:cubicBezTo>
                <a:cubicBezTo>
                  <a:pt x="4590" y="9"/>
                  <a:pt x="4599" y="0"/>
                  <a:pt x="4609" y="0"/>
                </a:cubicBezTo>
                <a:close/>
                <a:moveTo>
                  <a:pt x="4724" y="0"/>
                </a:moveTo>
                <a:lnTo>
                  <a:pt x="4724" y="0"/>
                </a:lnTo>
                <a:cubicBezTo>
                  <a:pt x="4735" y="0"/>
                  <a:pt x="4744" y="9"/>
                  <a:pt x="4744" y="20"/>
                </a:cubicBezTo>
                <a:cubicBezTo>
                  <a:pt x="4744" y="30"/>
                  <a:pt x="4735" y="39"/>
                  <a:pt x="4724" y="39"/>
                </a:cubicBezTo>
                <a:lnTo>
                  <a:pt x="4724" y="39"/>
                </a:lnTo>
                <a:cubicBezTo>
                  <a:pt x="4714" y="39"/>
                  <a:pt x="4705" y="30"/>
                  <a:pt x="4705" y="20"/>
                </a:cubicBezTo>
                <a:cubicBezTo>
                  <a:pt x="4705" y="9"/>
                  <a:pt x="4714" y="0"/>
                  <a:pt x="4724" y="0"/>
                </a:cubicBezTo>
                <a:close/>
                <a:moveTo>
                  <a:pt x="4840" y="0"/>
                </a:moveTo>
                <a:lnTo>
                  <a:pt x="4840" y="0"/>
                </a:lnTo>
                <a:cubicBezTo>
                  <a:pt x="4850" y="0"/>
                  <a:pt x="4859" y="9"/>
                  <a:pt x="4859" y="20"/>
                </a:cubicBezTo>
                <a:cubicBezTo>
                  <a:pt x="4859" y="30"/>
                  <a:pt x="4850" y="39"/>
                  <a:pt x="4840" y="39"/>
                </a:cubicBezTo>
                <a:lnTo>
                  <a:pt x="4840" y="39"/>
                </a:lnTo>
                <a:cubicBezTo>
                  <a:pt x="4829" y="39"/>
                  <a:pt x="4820" y="30"/>
                  <a:pt x="4820" y="20"/>
                </a:cubicBezTo>
                <a:cubicBezTo>
                  <a:pt x="4820" y="9"/>
                  <a:pt x="4829" y="0"/>
                  <a:pt x="4840" y="0"/>
                </a:cubicBezTo>
                <a:close/>
                <a:moveTo>
                  <a:pt x="4955" y="0"/>
                </a:moveTo>
                <a:lnTo>
                  <a:pt x="4955" y="0"/>
                </a:lnTo>
                <a:cubicBezTo>
                  <a:pt x="4966" y="0"/>
                  <a:pt x="4974" y="9"/>
                  <a:pt x="4974" y="20"/>
                </a:cubicBezTo>
                <a:cubicBezTo>
                  <a:pt x="4974" y="30"/>
                  <a:pt x="4966" y="39"/>
                  <a:pt x="4955" y="39"/>
                </a:cubicBezTo>
                <a:lnTo>
                  <a:pt x="4955" y="39"/>
                </a:lnTo>
                <a:cubicBezTo>
                  <a:pt x="4944" y="39"/>
                  <a:pt x="4936" y="30"/>
                  <a:pt x="4936" y="20"/>
                </a:cubicBezTo>
                <a:cubicBezTo>
                  <a:pt x="4936" y="9"/>
                  <a:pt x="4944" y="0"/>
                  <a:pt x="4955" y="0"/>
                </a:cubicBezTo>
                <a:close/>
                <a:moveTo>
                  <a:pt x="5070" y="0"/>
                </a:moveTo>
                <a:lnTo>
                  <a:pt x="5070" y="0"/>
                </a:lnTo>
                <a:cubicBezTo>
                  <a:pt x="5081" y="0"/>
                  <a:pt x="5089" y="9"/>
                  <a:pt x="5089" y="20"/>
                </a:cubicBezTo>
                <a:cubicBezTo>
                  <a:pt x="5089" y="30"/>
                  <a:pt x="5081" y="39"/>
                  <a:pt x="5070" y="39"/>
                </a:cubicBezTo>
                <a:lnTo>
                  <a:pt x="5070" y="39"/>
                </a:lnTo>
                <a:cubicBezTo>
                  <a:pt x="5060" y="39"/>
                  <a:pt x="5051" y="30"/>
                  <a:pt x="5051" y="20"/>
                </a:cubicBezTo>
                <a:cubicBezTo>
                  <a:pt x="5051" y="9"/>
                  <a:pt x="5060" y="0"/>
                  <a:pt x="5070" y="0"/>
                </a:cubicBezTo>
                <a:close/>
                <a:moveTo>
                  <a:pt x="5185" y="0"/>
                </a:moveTo>
                <a:lnTo>
                  <a:pt x="5185" y="0"/>
                </a:lnTo>
                <a:cubicBezTo>
                  <a:pt x="5196" y="0"/>
                  <a:pt x="5205" y="9"/>
                  <a:pt x="5205" y="20"/>
                </a:cubicBezTo>
                <a:cubicBezTo>
                  <a:pt x="5205" y="30"/>
                  <a:pt x="5196" y="39"/>
                  <a:pt x="5185" y="39"/>
                </a:cubicBezTo>
                <a:lnTo>
                  <a:pt x="5185" y="39"/>
                </a:lnTo>
                <a:cubicBezTo>
                  <a:pt x="5175" y="39"/>
                  <a:pt x="5166" y="30"/>
                  <a:pt x="5166" y="20"/>
                </a:cubicBezTo>
                <a:cubicBezTo>
                  <a:pt x="5166" y="9"/>
                  <a:pt x="5175" y="0"/>
                  <a:pt x="5185" y="0"/>
                </a:cubicBezTo>
                <a:close/>
                <a:moveTo>
                  <a:pt x="5301" y="0"/>
                </a:moveTo>
                <a:lnTo>
                  <a:pt x="5301" y="0"/>
                </a:lnTo>
                <a:cubicBezTo>
                  <a:pt x="5311" y="0"/>
                  <a:pt x="5320" y="9"/>
                  <a:pt x="5320" y="20"/>
                </a:cubicBezTo>
                <a:cubicBezTo>
                  <a:pt x="5320" y="30"/>
                  <a:pt x="5311" y="39"/>
                  <a:pt x="5301" y="39"/>
                </a:cubicBezTo>
                <a:lnTo>
                  <a:pt x="5301" y="39"/>
                </a:lnTo>
                <a:cubicBezTo>
                  <a:pt x="5290" y="39"/>
                  <a:pt x="5281" y="30"/>
                  <a:pt x="5281" y="20"/>
                </a:cubicBezTo>
                <a:cubicBezTo>
                  <a:pt x="5281" y="9"/>
                  <a:pt x="5290" y="0"/>
                  <a:pt x="5301" y="0"/>
                </a:cubicBezTo>
                <a:close/>
                <a:moveTo>
                  <a:pt x="5416" y="0"/>
                </a:moveTo>
                <a:lnTo>
                  <a:pt x="5416" y="0"/>
                </a:lnTo>
                <a:cubicBezTo>
                  <a:pt x="5427" y="0"/>
                  <a:pt x="5435" y="9"/>
                  <a:pt x="5435" y="20"/>
                </a:cubicBezTo>
                <a:cubicBezTo>
                  <a:pt x="5435" y="30"/>
                  <a:pt x="5427" y="39"/>
                  <a:pt x="5416" y="39"/>
                </a:cubicBezTo>
                <a:lnTo>
                  <a:pt x="5416" y="39"/>
                </a:lnTo>
                <a:cubicBezTo>
                  <a:pt x="5405" y="39"/>
                  <a:pt x="5397" y="30"/>
                  <a:pt x="5397" y="20"/>
                </a:cubicBezTo>
                <a:cubicBezTo>
                  <a:pt x="5397" y="9"/>
                  <a:pt x="5405" y="0"/>
                  <a:pt x="5416" y="0"/>
                </a:cubicBezTo>
                <a:close/>
                <a:moveTo>
                  <a:pt x="5531" y="0"/>
                </a:moveTo>
                <a:lnTo>
                  <a:pt x="5531" y="0"/>
                </a:lnTo>
                <a:cubicBezTo>
                  <a:pt x="5542" y="0"/>
                  <a:pt x="5550" y="9"/>
                  <a:pt x="5550" y="20"/>
                </a:cubicBezTo>
                <a:cubicBezTo>
                  <a:pt x="5550" y="30"/>
                  <a:pt x="5542" y="39"/>
                  <a:pt x="5531" y="39"/>
                </a:cubicBezTo>
                <a:lnTo>
                  <a:pt x="5531" y="39"/>
                </a:lnTo>
                <a:cubicBezTo>
                  <a:pt x="5521" y="39"/>
                  <a:pt x="5512" y="30"/>
                  <a:pt x="5512" y="20"/>
                </a:cubicBezTo>
                <a:cubicBezTo>
                  <a:pt x="5512" y="9"/>
                  <a:pt x="5521" y="0"/>
                  <a:pt x="5531" y="0"/>
                </a:cubicBezTo>
                <a:close/>
                <a:moveTo>
                  <a:pt x="5646" y="0"/>
                </a:moveTo>
                <a:lnTo>
                  <a:pt x="5646" y="0"/>
                </a:lnTo>
                <a:cubicBezTo>
                  <a:pt x="5657" y="0"/>
                  <a:pt x="5666" y="9"/>
                  <a:pt x="5666" y="20"/>
                </a:cubicBezTo>
                <a:cubicBezTo>
                  <a:pt x="5666" y="30"/>
                  <a:pt x="5657" y="39"/>
                  <a:pt x="5646" y="39"/>
                </a:cubicBezTo>
                <a:lnTo>
                  <a:pt x="5646" y="39"/>
                </a:lnTo>
                <a:cubicBezTo>
                  <a:pt x="5636" y="39"/>
                  <a:pt x="5627" y="30"/>
                  <a:pt x="5627" y="20"/>
                </a:cubicBezTo>
                <a:cubicBezTo>
                  <a:pt x="5627" y="9"/>
                  <a:pt x="5636" y="0"/>
                  <a:pt x="5646" y="0"/>
                </a:cubicBezTo>
                <a:close/>
                <a:moveTo>
                  <a:pt x="5762" y="0"/>
                </a:moveTo>
                <a:lnTo>
                  <a:pt x="5762" y="0"/>
                </a:lnTo>
                <a:cubicBezTo>
                  <a:pt x="5772" y="0"/>
                  <a:pt x="5781" y="9"/>
                  <a:pt x="5781" y="20"/>
                </a:cubicBezTo>
                <a:cubicBezTo>
                  <a:pt x="5781" y="30"/>
                  <a:pt x="5772" y="39"/>
                  <a:pt x="5762" y="39"/>
                </a:cubicBezTo>
                <a:lnTo>
                  <a:pt x="5762" y="39"/>
                </a:lnTo>
                <a:cubicBezTo>
                  <a:pt x="5751" y="39"/>
                  <a:pt x="5742" y="30"/>
                  <a:pt x="5742" y="20"/>
                </a:cubicBezTo>
                <a:cubicBezTo>
                  <a:pt x="5742" y="9"/>
                  <a:pt x="5751" y="0"/>
                  <a:pt x="5762" y="0"/>
                </a:cubicBezTo>
                <a:close/>
                <a:moveTo>
                  <a:pt x="5877" y="0"/>
                </a:moveTo>
                <a:lnTo>
                  <a:pt x="5877" y="0"/>
                </a:lnTo>
                <a:cubicBezTo>
                  <a:pt x="5887" y="0"/>
                  <a:pt x="5896" y="9"/>
                  <a:pt x="5896" y="20"/>
                </a:cubicBezTo>
                <a:cubicBezTo>
                  <a:pt x="5896" y="30"/>
                  <a:pt x="5887" y="39"/>
                  <a:pt x="5877" y="39"/>
                </a:cubicBezTo>
                <a:lnTo>
                  <a:pt x="5877" y="39"/>
                </a:lnTo>
                <a:cubicBezTo>
                  <a:pt x="5866" y="39"/>
                  <a:pt x="5858" y="30"/>
                  <a:pt x="5858" y="20"/>
                </a:cubicBezTo>
                <a:cubicBezTo>
                  <a:pt x="5858" y="9"/>
                  <a:pt x="5866" y="0"/>
                  <a:pt x="5877"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5" name="Freeform 119">
            <a:extLst>
              <a:ext uri="{FF2B5EF4-FFF2-40B4-BE49-F238E27FC236}">
                <a16:creationId xmlns:a16="http://schemas.microsoft.com/office/drawing/2014/main" id="{CAA3AEA3-89F8-4790-8B96-4A1CF1BA386D}"/>
              </a:ext>
            </a:extLst>
          </p:cNvPr>
          <p:cNvSpPr>
            <a:spLocks noEditPoints="1"/>
          </p:cNvSpPr>
          <p:nvPr/>
        </p:nvSpPr>
        <p:spPr bwMode="auto">
          <a:xfrm>
            <a:off x="2597700" y="2903989"/>
            <a:ext cx="3660775" cy="21297"/>
          </a:xfrm>
          <a:custGeom>
            <a:avLst/>
            <a:gdLst>
              <a:gd name="T0" fmla="*/ 0 w 5896"/>
              <a:gd name="T1" fmla="*/ 0 h 38"/>
              <a:gd name="T2" fmla="*/ 96 w 5896"/>
              <a:gd name="T3" fmla="*/ 19 h 38"/>
              <a:gd name="T4" fmla="*/ 230 w 5896"/>
              <a:gd name="T5" fmla="*/ 38 h 38"/>
              <a:gd name="T6" fmla="*/ 345 w 5896"/>
              <a:gd name="T7" fmla="*/ 38 h 38"/>
              <a:gd name="T8" fmla="*/ 480 w 5896"/>
              <a:gd name="T9" fmla="*/ 19 h 38"/>
              <a:gd name="T10" fmla="*/ 576 w 5896"/>
              <a:gd name="T11" fmla="*/ 0 h 38"/>
              <a:gd name="T12" fmla="*/ 691 w 5896"/>
              <a:gd name="T13" fmla="*/ 0 h 38"/>
              <a:gd name="T14" fmla="*/ 691 w 5896"/>
              <a:gd name="T15" fmla="*/ 0 h 38"/>
              <a:gd name="T16" fmla="*/ 787 w 5896"/>
              <a:gd name="T17" fmla="*/ 19 h 38"/>
              <a:gd name="T18" fmla="*/ 922 w 5896"/>
              <a:gd name="T19" fmla="*/ 38 h 38"/>
              <a:gd name="T20" fmla="*/ 1037 w 5896"/>
              <a:gd name="T21" fmla="*/ 38 h 38"/>
              <a:gd name="T22" fmla="*/ 1171 w 5896"/>
              <a:gd name="T23" fmla="*/ 19 h 38"/>
              <a:gd name="T24" fmla="*/ 1267 w 5896"/>
              <a:gd name="T25" fmla="*/ 0 h 38"/>
              <a:gd name="T26" fmla="*/ 1383 w 5896"/>
              <a:gd name="T27" fmla="*/ 0 h 38"/>
              <a:gd name="T28" fmla="*/ 1383 w 5896"/>
              <a:gd name="T29" fmla="*/ 0 h 38"/>
              <a:gd name="T30" fmla="*/ 1479 w 5896"/>
              <a:gd name="T31" fmla="*/ 19 h 38"/>
              <a:gd name="T32" fmla="*/ 1613 w 5896"/>
              <a:gd name="T33" fmla="*/ 38 h 38"/>
              <a:gd name="T34" fmla="*/ 1728 w 5896"/>
              <a:gd name="T35" fmla="*/ 38 h 38"/>
              <a:gd name="T36" fmla="*/ 1863 w 5896"/>
              <a:gd name="T37" fmla="*/ 19 h 38"/>
              <a:gd name="T38" fmla="*/ 1959 w 5896"/>
              <a:gd name="T39" fmla="*/ 0 h 38"/>
              <a:gd name="T40" fmla="*/ 2074 w 5896"/>
              <a:gd name="T41" fmla="*/ 0 h 38"/>
              <a:gd name="T42" fmla="*/ 2074 w 5896"/>
              <a:gd name="T43" fmla="*/ 0 h 38"/>
              <a:gd name="T44" fmla="*/ 2170 w 5896"/>
              <a:gd name="T45" fmla="*/ 19 h 38"/>
              <a:gd name="T46" fmla="*/ 2304 w 5896"/>
              <a:gd name="T47" fmla="*/ 38 h 38"/>
              <a:gd name="T48" fmla="*/ 2420 w 5896"/>
              <a:gd name="T49" fmla="*/ 38 h 38"/>
              <a:gd name="T50" fmla="*/ 2554 w 5896"/>
              <a:gd name="T51" fmla="*/ 19 h 38"/>
              <a:gd name="T52" fmla="*/ 2650 w 5896"/>
              <a:gd name="T53" fmla="*/ 0 h 38"/>
              <a:gd name="T54" fmla="*/ 2765 w 5896"/>
              <a:gd name="T55" fmla="*/ 0 h 38"/>
              <a:gd name="T56" fmla="*/ 2765 w 5896"/>
              <a:gd name="T57" fmla="*/ 0 h 38"/>
              <a:gd name="T58" fmla="*/ 2861 w 5896"/>
              <a:gd name="T59" fmla="*/ 19 h 38"/>
              <a:gd name="T60" fmla="*/ 2996 w 5896"/>
              <a:gd name="T61" fmla="*/ 38 h 38"/>
              <a:gd name="T62" fmla="*/ 3111 w 5896"/>
              <a:gd name="T63" fmla="*/ 38 h 38"/>
              <a:gd name="T64" fmla="*/ 3246 w 5896"/>
              <a:gd name="T65" fmla="*/ 19 h 38"/>
              <a:gd name="T66" fmla="*/ 3342 w 5896"/>
              <a:gd name="T67" fmla="*/ 0 h 38"/>
              <a:gd name="T68" fmla="*/ 3457 w 5896"/>
              <a:gd name="T69" fmla="*/ 0 h 38"/>
              <a:gd name="T70" fmla="*/ 3457 w 5896"/>
              <a:gd name="T71" fmla="*/ 0 h 38"/>
              <a:gd name="T72" fmla="*/ 3553 w 5896"/>
              <a:gd name="T73" fmla="*/ 19 h 38"/>
              <a:gd name="T74" fmla="*/ 3687 w 5896"/>
              <a:gd name="T75" fmla="*/ 38 h 38"/>
              <a:gd name="T76" fmla="*/ 3803 w 5896"/>
              <a:gd name="T77" fmla="*/ 38 h 38"/>
              <a:gd name="T78" fmla="*/ 3937 w 5896"/>
              <a:gd name="T79" fmla="*/ 19 h 38"/>
              <a:gd name="T80" fmla="*/ 4033 w 5896"/>
              <a:gd name="T81" fmla="*/ 0 h 38"/>
              <a:gd name="T82" fmla="*/ 4148 w 5896"/>
              <a:gd name="T83" fmla="*/ 0 h 38"/>
              <a:gd name="T84" fmla="*/ 4148 w 5896"/>
              <a:gd name="T85" fmla="*/ 0 h 38"/>
              <a:gd name="T86" fmla="*/ 4244 w 5896"/>
              <a:gd name="T87" fmla="*/ 19 h 38"/>
              <a:gd name="T88" fmla="*/ 4379 w 5896"/>
              <a:gd name="T89" fmla="*/ 38 h 38"/>
              <a:gd name="T90" fmla="*/ 4494 w 5896"/>
              <a:gd name="T91" fmla="*/ 38 h 38"/>
              <a:gd name="T92" fmla="*/ 4628 w 5896"/>
              <a:gd name="T93" fmla="*/ 19 h 38"/>
              <a:gd name="T94" fmla="*/ 4724 w 5896"/>
              <a:gd name="T95" fmla="*/ 0 h 38"/>
              <a:gd name="T96" fmla="*/ 4840 w 5896"/>
              <a:gd name="T97" fmla="*/ 0 h 38"/>
              <a:gd name="T98" fmla="*/ 4840 w 5896"/>
              <a:gd name="T99" fmla="*/ 0 h 38"/>
              <a:gd name="T100" fmla="*/ 4936 w 5896"/>
              <a:gd name="T101" fmla="*/ 19 h 38"/>
              <a:gd name="T102" fmla="*/ 5070 w 5896"/>
              <a:gd name="T103" fmla="*/ 38 h 38"/>
              <a:gd name="T104" fmla="*/ 5185 w 5896"/>
              <a:gd name="T105" fmla="*/ 38 h 38"/>
              <a:gd name="T106" fmla="*/ 5320 w 5896"/>
              <a:gd name="T107" fmla="*/ 19 h 38"/>
              <a:gd name="T108" fmla="*/ 5416 w 5896"/>
              <a:gd name="T109" fmla="*/ 0 h 38"/>
              <a:gd name="T110" fmla="*/ 5531 w 5896"/>
              <a:gd name="T111" fmla="*/ 0 h 38"/>
              <a:gd name="T112" fmla="*/ 5531 w 5896"/>
              <a:gd name="T113" fmla="*/ 0 h 38"/>
              <a:gd name="T114" fmla="*/ 5627 w 5896"/>
              <a:gd name="T115" fmla="*/ 19 h 38"/>
              <a:gd name="T116" fmla="*/ 5762 w 5896"/>
              <a:gd name="T117" fmla="*/ 38 h 38"/>
              <a:gd name="T118" fmla="*/ 5877 w 5896"/>
              <a:gd name="T1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96" h="38">
                <a:moveTo>
                  <a:pt x="0" y="0"/>
                </a:moveTo>
                <a:lnTo>
                  <a:pt x="0" y="0"/>
                </a:lnTo>
                <a:cubicBezTo>
                  <a:pt x="10" y="0"/>
                  <a:pt x="19" y="8"/>
                  <a:pt x="19" y="19"/>
                </a:cubicBezTo>
                <a:cubicBezTo>
                  <a:pt x="19" y="30"/>
                  <a:pt x="10" y="38"/>
                  <a:pt x="0" y="38"/>
                </a:cubicBezTo>
                <a:lnTo>
                  <a:pt x="0" y="38"/>
                </a:lnTo>
                <a:lnTo>
                  <a:pt x="0" y="0"/>
                </a:lnTo>
                <a:close/>
                <a:moveTo>
                  <a:pt x="115" y="0"/>
                </a:moveTo>
                <a:lnTo>
                  <a:pt x="115" y="0"/>
                </a:lnTo>
                <a:cubicBezTo>
                  <a:pt x="126" y="0"/>
                  <a:pt x="134" y="8"/>
                  <a:pt x="134" y="19"/>
                </a:cubicBezTo>
                <a:cubicBezTo>
                  <a:pt x="134" y="30"/>
                  <a:pt x="126" y="38"/>
                  <a:pt x="115" y="38"/>
                </a:cubicBezTo>
                <a:lnTo>
                  <a:pt x="115" y="38"/>
                </a:lnTo>
                <a:cubicBezTo>
                  <a:pt x="104" y="38"/>
                  <a:pt x="96" y="30"/>
                  <a:pt x="96" y="19"/>
                </a:cubicBezTo>
                <a:cubicBezTo>
                  <a:pt x="96" y="8"/>
                  <a:pt x="104" y="0"/>
                  <a:pt x="115" y="0"/>
                </a:cubicBezTo>
                <a:close/>
                <a:moveTo>
                  <a:pt x="230" y="0"/>
                </a:moveTo>
                <a:lnTo>
                  <a:pt x="230" y="0"/>
                </a:lnTo>
                <a:cubicBezTo>
                  <a:pt x="241" y="0"/>
                  <a:pt x="249" y="8"/>
                  <a:pt x="249" y="19"/>
                </a:cubicBezTo>
                <a:cubicBezTo>
                  <a:pt x="249" y="30"/>
                  <a:pt x="241" y="38"/>
                  <a:pt x="230" y="38"/>
                </a:cubicBezTo>
                <a:lnTo>
                  <a:pt x="230" y="38"/>
                </a:lnTo>
                <a:cubicBezTo>
                  <a:pt x="220" y="38"/>
                  <a:pt x="211" y="30"/>
                  <a:pt x="211" y="19"/>
                </a:cubicBezTo>
                <a:cubicBezTo>
                  <a:pt x="211" y="8"/>
                  <a:pt x="220" y="0"/>
                  <a:pt x="230" y="0"/>
                </a:cubicBezTo>
                <a:close/>
                <a:moveTo>
                  <a:pt x="345" y="0"/>
                </a:moveTo>
                <a:lnTo>
                  <a:pt x="345" y="0"/>
                </a:lnTo>
                <a:cubicBezTo>
                  <a:pt x="356" y="0"/>
                  <a:pt x="365" y="8"/>
                  <a:pt x="365" y="19"/>
                </a:cubicBezTo>
                <a:cubicBezTo>
                  <a:pt x="365" y="30"/>
                  <a:pt x="356" y="38"/>
                  <a:pt x="345" y="38"/>
                </a:cubicBezTo>
                <a:lnTo>
                  <a:pt x="345" y="38"/>
                </a:lnTo>
                <a:cubicBezTo>
                  <a:pt x="335" y="38"/>
                  <a:pt x="326" y="30"/>
                  <a:pt x="326" y="19"/>
                </a:cubicBezTo>
                <a:cubicBezTo>
                  <a:pt x="326" y="8"/>
                  <a:pt x="335" y="0"/>
                  <a:pt x="345" y="0"/>
                </a:cubicBezTo>
                <a:close/>
                <a:moveTo>
                  <a:pt x="461" y="0"/>
                </a:moveTo>
                <a:lnTo>
                  <a:pt x="461" y="0"/>
                </a:lnTo>
                <a:cubicBezTo>
                  <a:pt x="471" y="0"/>
                  <a:pt x="480" y="8"/>
                  <a:pt x="480" y="19"/>
                </a:cubicBezTo>
                <a:cubicBezTo>
                  <a:pt x="480" y="30"/>
                  <a:pt x="471" y="38"/>
                  <a:pt x="461" y="38"/>
                </a:cubicBezTo>
                <a:lnTo>
                  <a:pt x="461" y="38"/>
                </a:lnTo>
                <a:cubicBezTo>
                  <a:pt x="450" y="38"/>
                  <a:pt x="441" y="30"/>
                  <a:pt x="441" y="19"/>
                </a:cubicBezTo>
                <a:cubicBezTo>
                  <a:pt x="441" y="8"/>
                  <a:pt x="450" y="0"/>
                  <a:pt x="461" y="0"/>
                </a:cubicBezTo>
                <a:close/>
                <a:moveTo>
                  <a:pt x="576" y="0"/>
                </a:moveTo>
                <a:lnTo>
                  <a:pt x="576" y="0"/>
                </a:lnTo>
                <a:cubicBezTo>
                  <a:pt x="587" y="0"/>
                  <a:pt x="595" y="8"/>
                  <a:pt x="595" y="19"/>
                </a:cubicBezTo>
                <a:cubicBezTo>
                  <a:pt x="595" y="30"/>
                  <a:pt x="587" y="38"/>
                  <a:pt x="576" y="38"/>
                </a:cubicBezTo>
                <a:lnTo>
                  <a:pt x="576" y="38"/>
                </a:lnTo>
                <a:cubicBezTo>
                  <a:pt x="565" y="38"/>
                  <a:pt x="557" y="30"/>
                  <a:pt x="557" y="19"/>
                </a:cubicBezTo>
                <a:cubicBezTo>
                  <a:pt x="557" y="8"/>
                  <a:pt x="565" y="0"/>
                  <a:pt x="576" y="0"/>
                </a:cubicBezTo>
                <a:close/>
                <a:moveTo>
                  <a:pt x="691" y="0"/>
                </a:moveTo>
                <a:lnTo>
                  <a:pt x="691" y="0"/>
                </a:lnTo>
                <a:cubicBezTo>
                  <a:pt x="702" y="0"/>
                  <a:pt x="710" y="8"/>
                  <a:pt x="710" y="19"/>
                </a:cubicBezTo>
                <a:cubicBezTo>
                  <a:pt x="710" y="30"/>
                  <a:pt x="702" y="38"/>
                  <a:pt x="691" y="38"/>
                </a:cubicBezTo>
                <a:lnTo>
                  <a:pt x="691" y="38"/>
                </a:lnTo>
                <a:cubicBezTo>
                  <a:pt x="680" y="38"/>
                  <a:pt x="672" y="30"/>
                  <a:pt x="672" y="19"/>
                </a:cubicBezTo>
                <a:cubicBezTo>
                  <a:pt x="672" y="8"/>
                  <a:pt x="680" y="0"/>
                  <a:pt x="691" y="0"/>
                </a:cubicBezTo>
                <a:close/>
                <a:moveTo>
                  <a:pt x="806" y="0"/>
                </a:moveTo>
                <a:lnTo>
                  <a:pt x="806" y="0"/>
                </a:lnTo>
                <a:cubicBezTo>
                  <a:pt x="817" y="0"/>
                  <a:pt x="826" y="8"/>
                  <a:pt x="826" y="19"/>
                </a:cubicBezTo>
                <a:cubicBezTo>
                  <a:pt x="826" y="30"/>
                  <a:pt x="817" y="38"/>
                  <a:pt x="806" y="38"/>
                </a:cubicBezTo>
                <a:lnTo>
                  <a:pt x="806" y="38"/>
                </a:lnTo>
                <a:cubicBezTo>
                  <a:pt x="796" y="38"/>
                  <a:pt x="787" y="30"/>
                  <a:pt x="787" y="19"/>
                </a:cubicBezTo>
                <a:cubicBezTo>
                  <a:pt x="787" y="8"/>
                  <a:pt x="796" y="0"/>
                  <a:pt x="806" y="0"/>
                </a:cubicBezTo>
                <a:close/>
                <a:moveTo>
                  <a:pt x="922" y="0"/>
                </a:moveTo>
                <a:lnTo>
                  <a:pt x="922" y="0"/>
                </a:lnTo>
                <a:cubicBezTo>
                  <a:pt x="932" y="0"/>
                  <a:pt x="941" y="8"/>
                  <a:pt x="941" y="19"/>
                </a:cubicBezTo>
                <a:cubicBezTo>
                  <a:pt x="941" y="30"/>
                  <a:pt x="932" y="38"/>
                  <a:pt x="922" y="38"/>
                </a:cubicBezTo>
                <a:lnTo>
                  <a:pt x="922" y="38"/>
                </a:lnTo>
                <a:cubicBezTo>
                  <a:pt x="911" y="38"/>
                  <a:pt x="902" y="30"/>
                  <a:pt x="902" y="19"/>
                </a:cubicBezTo>
                <a:cubicBezTo>
                  <a:pt x="902" y="8"/>
                  <a:pt x="911" y="0"/>
                  <a:pt x="922" y="0"/>
                </a:cubicBezTo>
                <a:close/>
                <a:moveTo>
                  <a:pt x="1037" y="0"/>
                </a:moveTo>
                <a:lnTo>
                  <a:pt x="1037" y="0"/>
                </a:lnTo>
                <a:cubicBezTo>
                  <a:pt x="1047" y="0"/>
                  <a:pt x="1056" y="8"/>
                  <a:pt x="1056" y="19"/>
                </a:cubicBezTo>
                <a:cubicBezTo>
                  <a:pt x="1056" y="30"/>
                  <a:pt x="1047" y="38"/>
                  <a:pt x="1037" y="38"/>
                </a:cubicBezTo>
                <a:lnTo>
                  <a:pt x="1037" y="38"/>
                </a:lnTo>
                <a:cubicBezTo>
                  <a:pt x="1026" y="38"/>
                  <a:pt x="1018" y="30"/>
                  <a:pt x="1018" y="19"/>
                </a:cubicBezTo>
                <a:cubicBezTo>
                  <a:pt x="1018" y="8"/>
                  <a:pt x="1026" y="0"/>
                  <a:pt x="1037" y="0"/>
                </a:cubicBezTo>
                <a:close/>
                <a:moveTo>
                  <a:pt x="1152" y="0"/>
                </a:moveTo>
                <a:lnTo>
                  <a:pt x="1152" y="0"/>
                </a:lnTo>
                <a:cubicBezTo>
                  <a:pt x="1163" y="0"/>
                  <a:pt x="1171" y="8"/>
                  <a:pt x="1171" y="19"/>
                </a:cubicBezTo>
                <a:cubicBezTo>
                  <a:pt x="1171" y="30"/>
                  <a:pt x="1163" y="38"/>
                  <a:pt x="1152" y="38"/>
                </a:cubicBezTo>
                <a:lnTo>
                  <a:pt x="1152" y="38"/>
                </a:lnTo>
                <a:cubicBezTo>
                  <a:pt x="1141" y="38"/>
                  <a:pt x="1133" y="30"/>
                  <a:pt x="1133" y="19"/>
                </a:cubicBezTo>
                <a:cubicBezTo>
                  <a:pt x="1133" y="8"/>
                  <a:pt x="1141" y="0"/>
                  <a:pt x="1152" y="0"/>
                </a:cubicBezTo>
                <a:close/>
                <a:moveTo>
                  <a:pt x="1267" y="0"/>
                </a:moveTo>
                <a:lnTo>
                  <a:pt x="1267" y="0"/>
                </a:lnTo>
                <a:cubicBezTo>
                  <a:pt x="1278" y="0"/>
                  <a:pt x="1287" y="8"/>
                  <a:pt x="1287" y="19"/>
                </a:cubicBezTo>
                <a:cubicBezTo>
                  <a:pt x="1287" y="30"/>
                  <a:pt x="1278" y="38"/>
                  <a:pt x="1267" y="38"/>
                </a:cubicBezTo>
                <a:lnTo>
                  <a:pt x="1267" y="38"/>
                </a:lnTo>
                <a:cubicBezTo>
                  <a:pt x="1257" y="38"/>
                  <a:pt x="1248" y="30"/>
                  <a:pt x="1248" y="19"/>
                </a:cubicBezTo>
                <a:cubicBezTo>
                  <a:pt x="1248" y="8"/>
                  <a:pt x="1257" y="0"/>
                  <a:pt x="1267" y="0"/>
                </a:cubicBezTo>
                <a:close/>
                <a:moveTo>
                  <a:pt x="1383" y="0"/>
                </a:moveTo>
                <a:lnTo>
                  <a:pt x="1383" y="0"/>
                </a:lnTo>
                <a:cubicBezTo>
                  <a:pt x="1393" y="0"/>
                  <a:pt x="1402" y="8"/>
                  <a:pt x="1402" y="19"/>
                </a:cubicBezTo>
                <a:cubicBezTo>
                  <a:pt x="1402" y="30"/>
                  <a:pt x="1393" y="38"/>
                  <a:pt x="1383" y="38"/>
                </a:cubicBezTo>
                <a:lnTo>
                  <a:pt x="1383" y="38"/>
                </a:lnTo>
                <a:cubicBezTo>
                  <a:pt x="1372" y="38"/>
                  <a:pt x="1363" y="30"/>
                  <a:pt x="1363" y="19"/>
                </a:cubicBezTo>
                <a:cubicBezTo>
                  <a:pt x="1363" y="8"/>
                  <a:pt x="1372" y="0"/>
                  <a:pt x="1383" y="0"/>
                </a:cubicBezTo>
                <a:close/>
                <a:moveTo>
                  <a:pt x="1498" y="0"/>
                </a:moveTo>
                <a:lnTo>
                  <a:pt x="1498" y="0"/>
                </a:lnTo>
                <a:cubicBezTo>
                  <a:pt x="1508" y="0"/>
                  <a:pt x="1517" y="8"/>
                  <a:pt x="1517" y="19"/>
                </a:cubicBezTo>
                <a:cubicBezTo>
                  <a:pt x="1517" y="30"/>
                  <a:pt x="1508" y="38"/>
                  <a:pt x="1498" y="38"/>
                </a:cubicBezTo>
                <a:lnTo>
                  <a:pt x="1498" y="38"/>
                </a:lnTo>
                <a:cubicBezTo>
                  <a:pt x="1487" y="38"/>
                  <a:pt x="1479" y="30"/>
                  <a:pt x="1479" y="19"/>
                </a:cubicBezTo>
                <a:cubicBezTo>
                  <a:pt x="1479" y="8"/>
                  <a:pt x="1487" y="0"/>
                  <a:pt x="1498" y="0"/>
                </a:cubicBezTo>
                <a:close/>
                <a:moveTo>
                  <a:pt x="1613" y="0"/>
                </a:moveTo>
                <a:lnTo>
                  <a:pt x="1613" y="0"/>
                </a:lnTo>
                <a:cubicBezTo>
                  <a:pt x="1624" y="0"/>
                  <a:pt x="1632" y="8"/>
                  <a:pt x="1632" y="19"/>
                </a:cubicBezTo>
                <a:cubicBezTo>
                  <a:pt x="1632" y="30"/>
                  <a:pt x="1624" y="38"/>
                  <a:pt x="1613" y="38"/>
                </a:cubicBezTo>
                <a:lnTo>
                  <a:pt x="1613" y="38"/>
                </a:lnTo>
                <a:cubicBezTo>
                  <a:pt x="1602" y="38"/>
                  <a:pt x="1594" y="30"/>
                  <a:pt x="1594" y="19"/>
                </a:cubicBezTo>
                <a:cubicBezTo>
                  <a:pt x="1594" y="8"/>
                  <a:pt x="1602" y="0"/>
                  <a:pt x="1613" y="0"/>
                </a:cubicBezTo>
                <a:close/>
                <a:moveTo>
                  <a:pt x="1728" y="0"/>
                </a:moveTo>
                <a:lnTo>
                  <a:pt x="1728" y="0"/>
                </a:lnTo>
                <a:cubicBezTo>
                  <a:pt x="1739" y="0"/>
                  <a:pt x="1747" y="8"/>
                  <a:pt x="1747" y="19"/>
                </a:cubicBezTo>
                <a:cubicBezTo>
                  <a:pt x="1747" y="30"/>
                  <a:pt x="1739" y="38"/>
                  <a:pt x="1728" y="38"/>
                </a:cubicBezTo>
                <a:lnTo>
                  <a:pt x="1728" y="38"/>
                </a:lnTo>
                <a:cubicBezTo>
                  <a:pt x="1718" y="38"/>
                  <a:pt x="1709" y="30"/>
                  <a:pt x="1709" y="19"/>
                </a:cubicBezTo>
                <a:cubicBezTo>
                  <a:pt x="1709" y="8"/>
                  <a:pt x="1718" y="0"/>
                  <a:pt x="1728" y="0"/>
                </a:cubicBezTo>
                <a:close/>
                <a:moveTo>
                  <a:pt x="1843" y="0"/>
                </a:moveTo>
                <a:lnTo>
                  <a:pt x="1844" y="0"/>
                </a:lnTo>
                <a:cubicBezTo>
                  <a:pt x="1854" y="0"/>
                  <a:pt x="1863" y="8"/>
                  <a:pt x="1863" y="19"/>
                </a:cubicBezTo>
                <a:cubicBezTo>
                  <a:pt x="1863" y="30"/>
                  <a:pt x="1854" y="38"/>
                  <a:pt x="1844" y="38"/>
                </a:cubicBezTo>
                <a:lnTo>
                  <a:pt x="1843" y="38"/>
                </a:lnTo>
                <a:cubicBezTo>
                  <a:pt x="1833" y="38"/>
                  <a:pt x="1824" y="30"/>
                  <a:pt x="1824" y="19"/>
                </a:cubicBezTo>
                <a:cubicBezTo>
                  <a:pt x="1824" y="8"/>
                  <a:pt x="1833" y="0"/>
                  <a:pt x="1843" y="0"/>
                </a:cubicBezTo>
                <a:close/>
                <a:moveTo>
                  <a:pt x="1959" y="0"/>
                </a:moveTo>
                <a:lnTo>
                  <a:pt x="1959" y="0"/>
                </a:lnTo>
                <a:cubicBezTo>
                  <a:pt x="1969" y="0"/>
                  <a:pt x="1978" y="8"/>
                  <a:pt x="1978" y="19"/>
                </a:cubicBezTo>
                <a:cubicBezTo>
                  <a:pt x="1978" y="30"/>
                  <a:pt x="1969" y="38"/>
                  <a:pt x="1959" y="38"/>
                </a:cubicBezTo>
                <a:lnTo>
                  <a:pt x="1959" y="38"/>
                </a:lnTo>
                <a:cubicBezTo>
                  <a:pt x="1948" y="38"/>
                  <a:pt x="1940" y="30"/>
                  <a:pt x="1940" y="19"/>
                </a:cubicBezTo>
                <a:cubicBezTo>
                  <a:pt x="1940" y="8"/>
                  <a:pt x="1948" y="0"/>
                  <a:pt x="1959" y="0"/>
                </a:cubicBezTo>
                <a:close/>
                <a:moveTo>
                  <a:pt x="2074" y="0"/>
                </a:moveTo>
                <a:lnTo>
                  <a:pt x="2074" y="0"/>
                </a:lnTo>
                <a:cubicBezTo>
                  <a:pt x="2085" y="0"/>
                  <a:pt x="2093" y="8"/>
                  <a:pt x="2093" y="19"/>
                </a:cubicBezTo>
                <a:cubicBezTo>
                  <a:pt x="2093" y="30"/>
                  <a:pt x="2085" y="38"/>
                  <a:pt x="2074" y="38"/>
                </a:cubicBezTo>
                <a:lnTo>
                  <a:pt x="2074" y="38"/>
                </a:lnTo>
                <a:cubicBezTo>
                  <a:pt x="2063" y="38"/>
                  <a:pt x="2055" y="30"/>
                  <a:pt x="2055" y="19"/>
                </a:cubicBezTo>
                <a:cubicBezTo>
                  <a:pt x="2055" y="8"/>
                  <a:pt x="2063" y="0"/>
                  <a:pt x="2074" y="0"/>
                </a:cubicBezTo>
                <a:close/>
                <a:moveTo>
                  <a:pt x="2189" y="0"/>
                </a:moveTo>
                <a:lnTo>
                  <a:pt x="2189" y="0"/>
                </a:lnTo>
                <a:cubicBezTo>
                  <a:pt x="2200" y="0"/>
                  <a:pt x="2208" y="8"/>
                  <a:pt x="2208" y="19"/>
                </a:cubicBezTo>
                <a:cubicBezTo>
                  <a:pt x="2208" y="30"/>
                  <a:pt x="2200" y="38"/>
                  <a:pt x="2189" y="38"/>
                </a:cubicBezTo>
                <a:lnTo>
                  <a:pt x="2189" y="38"/>
                </a:lnTo>
                <a:cubicBezTo>
                  <a:pt x="2179" y="38"/>
                  <a:pt x="2170" y="30"/>
                  <a:pt x="2170" y="19"/>
                </a:cubicBezTo>
                <a:cubicBezTo>
                  <a:pt x="2170" y="8"/>
                  <a:pt x="2179" y="0"/>
                  <a:pt x="2189" y="0"/>
                </a:cubicBezTo>
                <a:close/>
                <a:moveTo>
                  <a:pt x="2304" y="0"/>
                </a:moveTo>
                <a:lnTo>
                  <a:pt x="2304" y="0"/>
                </a:lnTo>
                <a:cubicBezTo>
                  <a:pt x="2315" y="0"/>
                  <a:pt x="2324" y="8"/>
                  <a:pt x="2324" y="19"/>
                </a:cubicBezTo>
                <a:cubicBezTo>
                  <a:pt x="2324" y="30"/>
                  <a:pt x="2315" y="38"/>
                  <a:pt x="2304" y="38"/>
                </a:cubicBezTo>
                <a:lnTo>
                  <a:pt x="2304" y="38"/>
                </a:lnTo>
                <a:cubicBezTo>
                  <a:pt x="2294" y="38"/>
                  <a:pt x="2285" y="30"/>
                  <a:pt x="2285" y="19"/>
                </a:cubicBezTo>
                <a:cubicBezTo>
                  <a:pt x="2285" y="8"/>
                  <a:pt x="2294" y="0"/>
                  <a:pt x="2304" y="0"/>
                </a:cubicBezTo>
                <a:close/>
                <a:moveTo>
                  <a:pt x="2420" y="0"/>
                </a:moveTo>
                <a:lnTo>
                  <a:pt x="2420" y="0"/>
                </a:lnTo>
                <a:cubicBezTo>
                  <a:pt x="2430" y="0"/>
                  <a:pt x="2439" y="8"/>
                  <a:pt x="2439" y="19"/>
                </a:cubicBezTo>
                <a:cubicBezTo>
                  <a:pt x="2439" y="30"/>
                  <a:pt x="2430" y="38"/>
                  <a:pt x="2420" y="38"/>
                </a:cubicBezTo>
                <a:lnTo>
                  <a:pt x="2420" y="38"/>
                </a:lnTo>
                <a:cubicBezTo>
                  <a:pt x="2409" y="38"/>
                  <a:pt x="2400" y="30"/>
                  <a:pt x="2400" y="19"/>
                </a:cubicBezTo>
                <a:cubicBezTo>
                  <a:pt x="2400" y="8"/>
                  <a:pt x="2409" y="0"/>
                  <a:pt x="2420" y="0"/>
                </a:cubicBezTo>
                <a:close/>
                <a:moveTo>
                  <a:pt x="2535" y="0"/>
                </a:moveTo>
                <a:lnTo>
                  <a:pt x="2535" y="0"/>
                </a:lnTo>
                <a:cubicBezTo>
                  <a:pt x="2546" y="0"/>
                  <a:pt x="2554" y="8"/>
                  <a:pt x="2554" y="19"/>
                </a:cubicBezTo>
                <a:cubicBezTo>
                  <a:pt x="2554" y="30"/>
                  <a:pt x="2546" y="38"/>
                  <a:pt x="2535" y="38"/>
                </a:cubicBezTo>
                <a:lnTo>
                  <a:pt x="2535" y="38"/>
                </a:lnTo>
                <a:cubicBezTo>
                  <a:pt x="2524" y="38"/>
                  <a:pt x="2516" y="30"/>
                  <a:pt x="2516" y="19"/>
                </a:cubicBezTo>
                <a:cubicBezTo>
                  <a:pt x="2516" y="8"/>
                  <a:pt x="2524" y="0"/>
                  <a:pt x="2535" y="0"/>
                </a:cubicBezTo>
                <a:close/>
                <a:moveTo>
                  <a:pt x="2650" y="0"/>
                </a:moveTo>
                <a:lnTo>
                  <a:pt x="2650" y="0"/>
                </a:lnTo>
                <a:cubicBezTo>
                  <a:pt x="2661" y="0"/>
                  <a:pt x="2669" y="8"/>
                  <a:pt x="2669" y="19"/>
                </a:cubicBezTo>
                <a:cubicBezTo>
                  <a:pt x="2669" y="30"/>
                  <a:pt x="2661" y="38"/>
                  <a:pt x="2650" y="38"/>
                </a:cubicBezTo>
                <a:lnTo>
                  <a:pt x="2650" y="38"/>
                </a:lnTo>
                <a:cubicBezTo>
                  <a:pt x="2640" y="38"/>
                  <a:pt x="2631" y="30"/>
                  <a:pt x="2631" y="19"/>
                </a:cubicBezTo>
                <a:cubicBezTo>
                  <a:pt x="2631" y="8"/>
                  <a:pt x="2640" y="0"/>
                  <a:pt x="2650" y="0"/>
                </a:cubicBezTo>
                <a:close/>
                <a:moveTo>
                  <a:pt x="2765" y="0"/>
                </a:moveTo>
                <a:lnTo>
                  <a:pt x="2765" y="0"/>
                </a:lnTo>
                <a:cubicBezTo>
                  <a:pt x="2776" y="0"/>
                  <a:pt x="2785" y="8"/>
                  <a:pt x="2785" y="19"/>
                </a:cubicBezTo>
                <a:cubicBezTo>
                  <a:pt x="2785" y="30"/>
                  <a:pt x="2776" y="38"/>
                  <a:pt x="2765" y="38"/>
                </a:cubicBezTo>
                <a:lnTo>
                  <a:pt x="2765" y="38"/>
                </a:lnTo>
                <a:cubicBezTo>
                  <a:pt x="2755" y="38"/>
                  <a:pt x="2746" y="30"/>
                  <a:pt x="2746" y="19"/>
                </a:cubicBezTo>
                <a:cubicBezTo>
                  <a:pt x="2746" y="8"/>
                  <a:pt x="2755" y="0"/>
                  <a:pt x="2765" y="0"/>
                </a:cubicBezTo>
                <a:close/>
                <a:moveTo>
                  <a:pt x="2881" y="0"/>
                </a:moveTo>
                <a:lnTo>
                  <a:pt x="2881" y="0"/>
                </a:lnTo>
                <a:cubicBezTo>
                  <a:pt x="2891" y="0"/>
                  <a:pt x="2900" y="8"/>
                  <a:pt x="2900" y="19"/>
                </a:cubicBezTo>
                <a:cubicBezTo>
                  <a:pt x="2900" y="30"/>
                  <a:pt x="2891" y="38"/>
                  <a:pt x="2881" y="38"/>
                </a:cubicBezTo>
                <a:lnTo>
                  <a:pt x="2881" y="38"/>
                </a:lnTo>
                <a:cubicBezTo>
                  <a:pt x="2870" y="38"/>
                  <a:pt x="2861" y="30"/>
                  <a:pt x="2861" y="19"/>
                </a:cubicBezTo>
                <a:cubicBezTo>
                  <a:pt x="2861" y="8"/>
                  <a:pt x="2870" y="0"/>
                  <a:pt x="2881" y="0"/>
                </a:cubicBezTo>
                <a:close/>
                <a:moveTo>
                  <a:pt x="2996" y="0"/>
                </a:moveTo>
                <a:lnTo>
                  <a:pt x="2996" y="0"/>
                </a:lnTo>
                <a:cubicBezTo>
                  <a:pt x="3007" y="0"/>
                  <a:pt x="3015" y="8"/>
                  <a:pt x="3015" y="19"/>
                </a:cubicBezTo>
                <a:cubicBezTo>
                  <a:pt x="3015" y="30"/>
                  <a:pt x="3007" y="38"/>
                  <a:pt x="2996" y="38"/>
                </a:cubicBezTo>
                <a:lnTo>
                  <a:pt x="2996" y="38"/>
                </a:lnTo>
                <a:cubicBezTo>
                  <a:pt x="2985" y="38"/>
                  <a:pt x="2977" y="30"/>
                  <a:pt x="2977" y="19"/>
                </a:cubicBezTo>
                <a:cubicBezTo>
                  <a:pt x="2977" y="8"/>
                  <a:pt x="2985" y="0"/>
                  <a:pt x="2996" y="0"/>
                </a:cubicBezTo>
                <a:close/>
                <a:moveTo>
                  <a:pt x="3111" y="0"/>
                </a:moveTo>
                <a:lnTo>
                  <a:pt x="3111" y="0"/>
                </a:lnTo>
                <a:cubicBezTo>
                  <a:pt x="3122" y="0"/>
                  <a:pt x="3130" y="8"/>
                  <a:pt x="3130" y="19"/>
                </a:cubicBezTo>
                <a:cubicBezTo>
                  <a:pt x="3130" y="30"/>
                  <a:pt x="3122" y="38"/>
                  <a:pt x="3111" y="38"/>
                </a:cubicBezTo>
                <a:lnTo>
                  <a:pt x="3111" y="38"/>
                </a:lnTo>
                <a:cubicBezTo>
                  <a:pt x="3100" y="38"/>
                  <a:pt x="3092" y="30"/>
                  <a:pt x="3092" y="19"/>
                </a:cubicBezTo>
                <a:cubicBezTo>
                  <a:pt x="3092" y="8"/>
                  <a:pt x="3100" y="0"/>
                  <a:pt x="3111" y="0"/>
                </a:cubicBezTo>
                <a:close/>
                <a:moveTo>
                  <a:pt x="3226" y="0"/>
                </a:moveTo>
                <a:lnTo>
                  <a:pt x="3226" y="0"/>
                </a:lnTo>
                <a:cubicBezTo>
                  <a:pt x="3237" y="0"/>
                  <a:pt x="3246" y="8"/>
                  <a:pt x="3246" y="19"/>
                </a:cubicBezTo>
                <a:cubicBezTo>
                  <a:pt x="3246" y="30"/>
                  <a:pt x="3237" y="38"/>
                  <a:pt x="3226" y="38"/>
                </a:cubicBezTo>
                <a:lnTo>
                  <a:pt x="3226" y="38"/>
                </a:lnTo>
                <a:cubicBezTo>
                  <a:pt x="3216" y="38"/>
                  <a:pt x="3207" y="30"/>
                  <a:pt x="3207" y="19"/>
                </a:cubicBezTo>
                <a:cubicBezTo>
                  <a:pt x="3207" y="8"/>
                  <a:pt x="3216" y="0"/>
                  <a:pt x="3226" y="0"/>
                </a:cubicBezTo>
                <a:close/>
                <a:moveTo>
                  <a:pt x="3342" y="0"/>
                </a:moveTo>
                <a:lnTo>
                  <a:pt x="3342" y="0"/>
                </a:lnTo>
                <a:cubicBezTo>
                  <a:pt x="3352" y="0"/>
                  <a:pt x="3361" y="8"/>
                  <a:pt x="3361" y="19"/>
                </a:cubicBezTo>
                <a:cubicBezTo>
                  <a:pt x="3361" y="30"/>
                  <a:pt x="3352" y="38"/>
                  <a:pt x="3342" y="38"/>
                </a:cubicBezTo>
                <a:lnTo>
                  <a:pt x="3342" y="38"/>
                </a:lnTo>
                <a:cubicBezTo>
                  <a:pt x="3331" y="38"/>
                  <a:pt x="3322" y="30"/>
                  <a:pt x="3322" y="19"/>
                </a:cubicBezTo>
                <a:cubicBezTo>
                  <a:pt x="3322" y="8"/>
                  <a:pt x="3331" y="0"/>
                  <a:pt x="3342" y="0"/>
                </a:cubicBezTo>
                <a:close/>
                <a:moveTo>
                  <a:pt x="3457" y="0"/>
                </a:moveTo>
                <a:lnTo>
                  <a:pt x="3457" y="0"/>
                </a:lnTo>
                <a:cubicBezTo>
                  <a:pt x="3467" y="0"/>
                  <a:pt x="3476" y="8"/>
                  <a:pt x="3476" y="19"/>
                </a:cubicBezTo>
                <a:cubicBezTo>
                  <a:pt x="3476" y="30"/>
                  <a:pt x="3467" y="38"/>
                  <a:pt x="3457" y="38"/>
                </a:cubicBezTo>
                <a:lnTo>
                  <a:pt x="3457" y="38"/>
                </a:lnTo>
                <a:cubicBezTo>
                  <a:pt x="3446" y="38"/>
                  <a:pt x="3438" y="30"/>
                  <a:pt x="3438" y="19"/>
                </a:cubicBezTo>
                <a:cubicBezTo>
                  <a:pt x="3438" y="8"/>
                  <a:pt x="3446" y="0"/>
                  <a:pt x="3457" y="0"/>
                </a:cubicBezTo>
                <a:close/>
                <a:moveTo>
                  <a:pt x="3572" y="0"/>
                </a:moveTo>
                <a:lnTo>
                  <a:pt x="3572" y="0"/>
                </a:lnTo>
                <a:cubicBezTo>
                  <a:pt x="3583" y="0"/>
                  <a:pt x="3591" y="8"/>
                  <a:pt x="3591" y="19"/>
                </a:cubicBezTo>
                <a:cubicBezTo>
                  <a:pt x="3591" y="30"/>
                  <a:pt x="3583" y="38"/>
                  <a:pt x="3572" y="38"/>
                </a:cubicBezTo>
                <a:lnTo>
                  <a:pt x="3572" y="38"/>
                </a:lnTo>
                <a:cubicBezTo>
                  <a:pt x="3561" y="38"/>
                  <a:pt x="3553" y="30"/>
                  <a:pt x="3553" y="19"/>
                </a:cubicBezTo>
                <a:cubicBezTo>
                  <a:pt x="3553" y="8"/>
                  <a:pt x="3561" y="0"/>
                  <a:pt x="3572" y="0"/>
                </a:cubicBezTo>
                <a:close/>
                <a:moveTo>
                  <a:pt x="3687" y="0"/>
                </a:moveTo>
                <a:lnTo>
                  <a:pt x="3687" y="0"/>
                </a:lnTo>
                <a:cubicBezTo>
                  <a:pt x="3698" y="0"/>
                  <a:pt x="3707" y="8"/>
                  <a:pt x="3707" y="19"/>
                </a:cubicBezTo>
                <a:cubicBezTo>
                  <a:pt x="3707" y="30"/>
                  <a:pt x="3698" y="38"/>
                  <a:pt x="3687" y="38"/>
                </a:cubicBezTo>
                <a:lnTo>
                  <a:pt x="3687" y="38"/>
                </a:lnTo>
                <a:cubicBezTo>
                  <a:pt x="3677" y="38"/>
                  <a:pt x="3668" y="30"/>
                  <a:pt x="3668" y="19"/>
                </a:cubicBezTo>
                <a:cubicBezTo>
                  <a:pt x="3668" y="8"/>
                  <a:pt x="3677" y="0"/>
                  <a:pt x="3687" y="0"/>
                </a:cubicBezTo>
                <a:close/>
                <a:moveTo>
                  <a:pt x="3803" y="0"/>
                </a:moveTo>
                <a:lnTo>
                  <a:pt x="3803" y="0"/>
                </a:lnTo>
                <a:cubicBezTo>
                  <a:pt x="3813" y="0"/>
                  <a:pt x="3822" y="8"/>
                  <a:pt x="3822" y="19"/>
                </a:cubicBezTo>
                <a:cubicBezTo>
                  <a:pt x="3822" y="30"/>
                  <a:pt x="3813" y="38"/>
                  <a:pt x="3803" y="38"/>
                </a:cubicBezTo>
                <a:lnTo>
                  <a:pt x="3803" y="38"/>
                </a:lnTo>
                <a:cubicBezTo>
                  <a:pt x="3792" y="38"/>
                  <a:pt x="3783" y="30"/>
                  <a:pt x="3783" y="19"/>
                </a:cubicBezTo>
                <a:cubicBezTo>
                  <a:pt x="3783" y="8"/>
                  <a:pt x="3792" y="0"/>
                  <a:pt x="3803" y="0"/>
                </a:cubicBezTo>
                <a:close/>
                <a:moveTo>
                  <a:pt x="3918" y="0"/>
                </a:moveTo>
                <a:lnTo>
                  <a:pt x="3918" y="0"/>
                </a:lnTo>
                <a:cubicBezTo>
                  <a:pt x="3928" y="0"/>
                  <a:pt x="3937" y="8"/>
                  <a:pt x="3937" y="19"/>
                </a:cubicBezTo>
                <a:cubicBezTo>
                  <a:pt x="3937" y="30"/>
                  <a:pt x="3928" y="38"/>
                  <a:pt x="3918" y="38"/>
                </a:cubicBezTo>
                <a:lnTo>
                  <a:pt x="3918" y="38"/>
                </a:lnTo>
                <a:cubicBezTo>
                  <a:pt x="3907" y="38"/>
                  <a:pt x="3899" y="30"/>
                  <a:pt x="3899" y="19"/>
                </a:cubicBezTo>
                <a:cubicBezTo>
                  <a:pt x="3899" y="8"/>
                  <a:pt x="3907" y="0"/>
                  <a:pt x="3918" y="0"/>
                </a:cubicBezTo>
                <a:close/>
                <a:moveTo>
                  <a:pt x="4033" y="0"/>
                </a:moveTo>
                <a:lnTo>
                  <a:pt x="4033" y="0"/>
                </a:lnTo>
                <a:cubicBezTo>
                  <a:pt x="4044" y="0"/>
                  <a:pt x="4052" y="8"/>
                  <a:pt x="4052" y="19"/>
                </a:cubicBezTo>
                <a:cubicBezTo>
                  <a:pt x="4052" y="30"/>
                  <a:pt x="4044" y="38"/>
                  <a:pt x="4033" y="38"/>
                </a:cubicBezTo>
                <a:lnTo>
                  <a:pt x="4033" y="38"/>
                </a:lnTo>
                <a:cubicBezTo>
                  <a:pt x="4022" y="38"/>
                  <a:pt x="4014" y="30"/>
                  <a:pt x="4014" y="19"/>
                </a:cubicBezTo>
                <a:cubicBezTo>
                  <a:pt x="4014" y="8"/>
                  <a:pt x="4022" y="0"/>
                  <a:pt x="4033" y="0"/>
                </a:cubicBezTo>
                <a:close/>
                <a:moveTo>
                  <a:pt x="4148" y="0"/>
                </a:moveTo>
                <a:lnTo>
                  <a:pt x="4148" y="0"/>
                </a:lnTo>
                <a:cubicBezTo>
                  <a:pt x="4159" y="0"/>
                  <a:pt x="4167" y="8"/>
                  <a:pt x="4167" y="19"/>
                </a:cubicBezTo>
                <a:cubicBezTo>
                  <a:pt x="4167" y="30"/>
                  <a:pt x="4159" y="38"/>
                  <a:pt x="4148" y="38"/>
                </a:cubicBezTo>
                <a:lnTo>
                  <a:pt x="4148" y="38"/>
                </a:lnTo>
                <a:cubicBezTo>
                  <a:pt x="4138" y="38"/>
                  <a:pt x="4129" y="30"/>
                  <a:pt x="4129" y="19"/>
                </a:cubicBezTo>
                <a:cubicBezTo>
                  <a:pt x="4129" y="8"/>
                  <a:pt x="4138" y="0"/>
                  <a:pt x="4148" y="0"/>
                </a:cubicBezTo>
                <a:close/>
                <a:moveTo>
                  <a:pt x="4263" y="0"/>
                </a:moveTo>
                <a:lnTo>
                  <a:pt x="4264" y="0"/>
                </a:lnTo>
                <a:cubicBezTo>
                  <a:pt x="4274" y="0"/>
                  <a:pt x="4283" y="8"/>
                  <a:pt x="4283" y="19"/>
                </a:cubicBezTo>
                <a:cubicBezTo>
                  <a:pt x="4283" y="30"/>
                  <a:pt x="4274" y="38"/>
                  <a:pt x="4264" y="38"/>
                </a:cubicBezTo>
                <a:lnTo>
                  <a:pt x="4263" y="38"/>
                </a:lnTo>
                <a:cubicBezTo>
                  <a:pt x="4253" y="38"/>
                  <a:pt x="4244" y="30"/>
                  <a:pt x="4244" y="19"/>
                </a:cubicBezTo>
                <a:cubicBezTo>
                  <a:pt x="4244" y="8"/>
                  <a:pt x="4253" y="0"/>
                  <a:pt x="4263" y="0"/>
                </a:cubicBezTo>
                <a:close/>
                <a:moveTo>
                  <a:pt x="4379" y="0"/>
                </a:moveTo>
                <a:lnTo>
                  <a:pt x="4379" y="0"/>
                </a:lnTo>
                <a:cubicBezTo>
                  <a:pt x="4389" y="0"/>
                  <a:pt x="4398" y="8"/>
                  <a:pt x="4398" y="19"/>
                </a:cubicBezTo>
                <a:cubicBezTo>
                  <a:pt x="4398" y="30"/>
                  <a:pt x="4389" y="38"/>
                  <a:pt x="4379" y="38"/>
                </a:cubicBezTo>
                <a:lnTo>
                  <a:pt x="4379" y="38"/>
                </a:lnTo>
                <a:cubicBezTo>
                  <a:pt x="4368" y="38"/>
                  <a:pt x="4360" y="30"/>
                  <a:pt x="4360" y="19"/>
                </a:cubicBezTo>
                <a:cubicBezTo>
                  <a:pt x="4360" y="8"/>
                  <a:pt x="4368" y="0"/>
                  <a:pt x="4379" y="0"/>
                </a:cubicBezTo>
                <a:close/>
                <a:moveTo>
                  <a:pt x="4494" y="0"/>
                </a:moveTo>
                <a:lnTo>
                  <a:pt x="4494" y="0"/>
                </a:lnTo>
                <a:cubicBezTo>
                  <a:pt x="4505" y="0"/>
                  <a:pt x="4513" y="8"/>
                  <a:pt x="4513" y="19"/>
                </a:cubicBezTo>
                <a:cubicBezTo>
                  <a:pt x="4513" y="30"/>
                  <a:pt x="4505" y="38"/>
                  <a:pt x="4494" y="38"/>
                </a:cubicBezTo>
                <a:lnTo>
                  <a:pt x="4494" y="38"/>
                </a:lnTo>
                <a:cubicBezTo>
                  <a:pt x="4483" y="38"/>
                  <a:pt x="4475" y="30"/>
                  <a:pt x="4475" y="19"/>
                </a:cubicBezTo>
                <a:cubicBezTo>
                  <a:pt x="4475" y="8"/>
                  <a:pt x="4483" y="0"/>
                  <a:pt x="4494" y="0"/>
                </a:cubicBezTo>
                <a:close/>
                <a:moveTo>
                  <a:pt x="4609" y="0"/>
                </a:moveTo>
                <a:lnTo>
                  <a:pt x="4609" y="0"/>
                </a:lnTo>
                <a:cubicBezTo>
                  <a:pt x="4620" y="0"/>
                  <a:pt x="4628" y="8"/>
                  <a:pt x="4628" y="19"/>
                </a:cubicBezTo>
                <a:cubicBezTo>
                  <a:pt x="4628" y="30"/>
                  <a:pt x="4620" y="38"/>
                  <a:pt x="4609" y="38"/>
                </a:cubicBezTo>
                <a:lnTo>
                  <a:pt x="4609" y="38"/>
                </a:lnTo>
                <a:cubicBezTo>
                  <a:pt x="4599" y="38"/>
                  <a:pt x="4590" y="30"/>
                  <a:pt x="4590" y="19"/>
                </a:cubicBezTo>
                <a:cubicBezTo>
                  <a:pt x="4590" y="8"/>
                  <a:pt x="4599" y="0"/>
                  <a:pt x="4609" y="0"/>
                </a:cubicBezTo>
                <a:close/>
                <a:moveTo>
                  <a:pt x="4724" y="0"/>
                </a:moveTo>
                <a:lnTo>
                  <a:pt x="4724" y="0"/>
                </a:lnTo>
                <a:cubicBezTo>
                  <a:pt x="4735" y="0"/>
                  <a:pt x="4744" y="8"/>
                  <a:pt x="4744" y="19"/>
                </a:cubicBezTo>
                <a:cubicBezTo>
                  <a:pt x="4744" y="30"/>
                  <a:pt x="4735" y="38"/>
                  <a:pt x="4724" y="38"/>
                </a:cubicBezTo>
                <a:lnTo>
                  <a:pt x="4724" y="38"/>
                </a:lnTo>
                <a:cubicBezTo>
                  <a:pt x="4714" y="38"/>
                  <a:pt x="4705" y="30"/>
                  <a:pt x="4705" y="19"/>
                </a:cubicBezTo>
                <a:cubicBezTo>
                  <a:pt x="4705" y="8"/>
                  <a:pt x="4714" y="0"/>
                  <a:pt x="4724" y="0"/>
                </a:cubicBezTo>
                <a:close/>
                <a:moveTo>
                  <a:pt x="4840" y="0"/>
                </a:moveTo>
                <a:lnTo>
                  <a:pt x="4840" y="0"/>
                </a:lnTo>
                <a:cubicBezTo>
                  <a:pt x="4850" y="0"/>
                  <a:pt x="4859" y="8"/>
                  <a:pt x="4859" y="19"/>
                </a:cubicBezTo>
                <a:cubicBezTo>
                  <a:pt x="4859" y="30"/>
                  <a:pt x="4850" y="38"/>
                  <a:pt x="4840" y="38"/>
                </a:cubicBezTo>
                <a:lnTo>
                  <a:pt x="4840" y="38"/>
                </a:lnTo>
                <a:cubicBezTo>
                  <a:pt x="4829" y="38"/>
                  <a:pt x="4820" y="30"/>
                  <a:pt x="4820" y="19"/>
                </a:cubicBezTo>
                <a:cubicBezTo>
                  <a:pt x="4820" y="8"/>
                  <a:pt x="4829" y="0"/>
                  <a:pt x="4840" y="0"/>
                </a:cubicBezTo>
                <a:close/>
                <a:moveTo>
                  <a:pt x="4955" y="0"/>
                </a:moveTo>
                <a:lnTo>
                  <a:pt x="4955" y="0"/>
                </a:lnTo>
                <a:cubicBezTo>
                  <a:pt x="4966" y="0"/>
                  <a:pt x="4974" y="8"/>
                  <a:pt x="4974" y="19"/>
                </a:cubicBezTo>
                <a:cubicBezTo>
                  <a:pt x="4974" y="30"/>
                  <a:pt x="4966" y="38"/>
                  <a:pt x="4955" y="38"/>
                </a:cubicBezTo>
                <a:lnTo>
                  <a:pt x="4955" y="38"/>
                </a:lnTo>
                <a:cubicBezTo>
                  <a:pt x="4944" y="38"/>
                  <a:pt x="4936" y="30"/>
                  <a:pt x="4936" y="19"/>
                </a:cubicBezTo>
                <a:cubicBezTo>
                  <a:pt x="4936" y="8"/>
                  <a:pt x="4944" y="0"/>
                  <a:pt x="4955" y="0"/>
                </a:cubicBezTo>
                <a:close/>
                <a:moveTo>
                  <a:pt x="5070" y="0"/>
                </a:moveTo>
                <a:lnTo>
                  <a:pt x="5070" y="0"/>
                </a:lnTo>
                <a:cubicBezTo>
                  <a:pt x="5081" y="0"/>
                  <a:pt x="5089" y="8"/>
                  <a:pt x="5089" y="19"/>
                </a:cubicBezTo>
                <a:cubicBezTo>
                  <a:pt x="5089" y="30"/>
                  <a:pt x="5081" y="38"/>
                  <a:pt x="5070" y="38"/>
                </a:cubicBezTo>
                <a:lnTo>
                  <a:pt x="5070" y="38"/>
                </a:lnTo>
                <a:cubicBezTo>
                  <a:pt x="5060" y="38"/>
                  <a:pt x="5051" y="30"/>
                  <a:pt x="5051" y="19"/>
                </a:cubicBezTo>
                <a:cubicBezTo>
                  <a:pt x="5051" y="8"/>
                  <a:pt x="5060" y="0"/>
                  <a:pt x="5070" y="0"/>
                </a:cubicBezTo>
                <a:close/>
                <a:moveTo>
                  <a:pt x="5185" y="0"/>
                </a:moveTo>
                <a:lnTo>
                  <a:pt x="5185" y="0"/>
                </a:lnTo>
                <a:cubicBezTo>
                  <a:pt x="5196" y="0"/>
                  <a:pt x="5205" y="8"/>
                  <a:pt x="5205" y="19"/>
                </a:cubicBezTo>
                <a:cubicBezTo>
                  <a:pt x="5205" y="30"/>
                  <a:pt x="5196" y="38"/>
                  <a:pt x="5185" y="38"/>
                </a:cubicBezTo>
                <a:lnTo>
                  <a:pt x="5185" y="38"/>
                </a:lnTo>
                <a:cubicBezTo>
                  <a:pt x="5175" y="38"/>
                  <a:pt x="5166" y="30"/>
                  <a:pt x="5166" y="19"/>
                </a:cubicBezTo>
                <a:cubicBezTo>
                  <a:pt x="5166" y="8"/>
                  <a:pt x="5175" y="0"/>
                  <a:pt x="5185" y="0"/>
                </a:cubicBezTo>
                <a:close/>
                <a:moveTo>
                  <a:pt x="5301" y="0"/>
                </a:moveTo>
                <a:lnTo>
                  <a:pt x="5301" y="0"/>
                </a:lnTo>
                <a:cubicBezTo>
                  <a:pt x="5311" y="0"/>
                  <a:pt x="5320" y="8"/>
                  <a:pt x="5320" y="19"/>
                </a:cubicBezTo>
                <a:cubicBezTo>
                  <a:pt x="5320" y="30"/>
                  <a:pt x="5311" y="38"/>
                  <a:pt x="5301" y="38"/>
                </a:cubicBezTo>
                <a:lnTo>
                  <a:pt x="5301" y="38"/>
                </a:lnTo>
                <a:cubicBezTo>
                  <a:pt x="5290" y="38"/>
                  <a:pt x="5281" y="30"/>
                  <a:pt x="5281" y="19"/>
                </a:cubicBezTo>
                <a:cubicBezTo>
                  <a:pt x="5281" y="8"/>
                  <a:pt x="5290" y="0"/>
                  <a:pt x="5301" y="0"/>
                </a:cubicBezTo>
                <a:close/>
                <a:moveTo>
                  <a:pt x="5416" y="0"/>
                </a:moveTo>
                <a:lnTo>
                  <a:pt x="5416" y="0"/>
                </a:lnTo>
                <a:cubicBezTo>
                  <a:pt x="5427" y="0"/>
                  <a:pt x="5435" y="8"/>
                  <a:pt x="5435" y="19"/>
                </a:cubicBezTo>
                <a:cubicBezTo>
                  <a:pt x="5435" y="30"/>
                  <a:pt x="5427" y="38"/>
                  <a:pt x="5416" y="38"/>
                </a:cubicBezTo>
                <a:lnTo>
                  <a:pt x="5416" y="38"/>
                </a:lnTo>
                <a:cubicBezTo>
                  <a:pt x="5405" y="38"/>
                  <a:pt x="5397" y="30"/>
                  <a:pt x="5397" y="19"/>
                </a:cubicBezTo>
                <a:cubicBezTo>
                  <a:pt x="5397" y="8"/>
                  <a:pt x="5405" y="0"/>
                  <a:pt x="5416" y="0"/>
                </a:cubicBezTo>
                <a:close/>
                <a:moveTo>
                  <a:pt x="5531" y="0"/>
                </a:moveTo>
                <a:lnTo>
                  <a:pt x="5531" y="0"/>
                </a:lnTo>
                <a:cubicBezTo>
                  <a:pt x="5542" y="0"/>
                  <a:pt x="5550" y="8"/>
                  <a:pt x="5550" y="19"/>
                </a:cubicBezTo>
                <a:cubicBezTo>
                  <a:pt x="5550" y="30"/>
                  <a:pt x="5542" y="38"/>
                  <a:pt x="5531" y="38"/>
                </a:cubicBezTo>
                <a:lnTo>
                  <a:pt x="5531" y="38"/>
                </a:lnTo>
                <a:cubicBezTo>
                  <a:pt x="5521" y="38"/>
                  <a:pt x="5512" y="30"/>
                  <a:pt x="5512" y="19"/>
                </a:cubicBezTo>
                <a:cubicBezTo>
                  <a:pt x="5512" y="8"/>
                  <a:pt x="5521" y="0"/>
                  <a:pt x="5531" y="0"/>
                </a:cubicBezTo>
                <a:close/>
                <a:moveTo>
                  <a:pt x="5646" y="0"/>
                </a:moveTo>
                <a:lnTo>
                  <a:pt x="5646" y="0"/>
                </a:lnTo>
                <a:cubicBezTo>
                  <a:pt x="5657" y="0"/>
                  <a:pt x="5666" y="8"/>
                  <a:pt x="5666" y="19"/>
                </a:cubicBezTo>
                <a:cubicBezTo>
                  <a:pt x="5666" y="30"/>
                  <a:pt x="5657" y="38"/>
                  <a:pt x="5646" y="38"/>
                </a:cubicBezTo>
                <a:lnTo>
                  <a:pt x="5646" y="38"/>
                </a:lnTo>
                <a:cubicBezTo>
                  <a:pt x="5636" y="38"/>
                  <a:pt x="5627" y="30"/>
                  <a:pt x="5627" y="19"/>
                </a:cubicBezTo>
                <a:cubicBezTo>
                  <a:pt x="5627" y="8"/>
                  <a:pt x="5636" y="0"/>
                  <a:pt x="5646" y="0"/>
                </a:cubicBezTo>
                <a:close/>
                <a:moveTo>
                  <a:pt x="5762" y="0"/>
                </a:moveTo>
                <a:lnTo>
                  <a:pt x="5762" y="0"/>
                </a:lnTo>
                <a:cubicBezTo>
                  <a:pt x="5772" y="0"/>
                  <a:pt x="5781" y="8"/>
                  <a:pt x="5781" y="19"/>
                </a:cubicBezTo>
                <a:cubicBezTo>
                  <a:pt x="5781" y="30"/>
                  <a:pt x="5772" y="38"/>
                  <a:pt x="5762" y="38"/>
                </a:cubicBezTo>
                <a:lnTo>
                  <a:pt x="5762" y="38"/>
                </a:lnTo>
                <a:cubicBezTo>
                  <a:pt x="5751" y="38"/>
                  <a:pt x="5742" y="30"/>
                  <a:pt x="5742" y="19"/>
                </a:cubicBezTo>
                <a:cubicBezTo>
                  <a:pt x="5742" y="8"/>
                  <a:pt x="5751" y="0"/>
                  <a:pt x="5762" y="0"/>
                </a:cubicBezTo>
                <a:close/>
                <a:moveTo>
                  <a:pt x="5877" y="0"/>
                </a:moveTo>
                <a:lnTo>
                  <a:pt x="5877" y="0"/>
                </a:lnTo>
                <a:cubicBezTo>
                  <a:pt x="5887" y="0"/>
                  <a:pt x="5896" y="8"/>
                  <a:pt x="5896" y="19"/>
                </a:cubicBezTo>
                <a:cubicBezTo>
                  <a:pt x="5896" y="30"/>
                  <a:pt x="5887" y="38"/>
                  <a:pt x="5877" y="38"/>
                </a:cubicBezTo>
                <a:lnTo>
                  <a:pt x="5877" y="38"/>
                </a:lnTo>
                <a:cubicBezTo>
                  <a:pt x="5866" y="38"/>
                  <a:pt x="5858" y="30"/>
                  <a:pt x="5858" y="19"/>
                </a:cubicBezTo>
                <a:cubicBezTo>
                  <a:pt x="5858" y="8"/>
                  <a:pt x="5866" y="0"/>
                  <a:pt x="5877"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400" dirty="0"/>
          </a:p>
        </p:txBody>
      </p:sp>
      <p:sp>
        <p:nvSpPr>
          <p:cNvPr id="36" name="Rectangle 120">
            <a:extLst>
              <a:ext uri="{FF2B5EF4-FFF2-40B4-BE49-F238E27FC236}">
                <a16:creationId xmlns:a16="http://schemas.microsoft.com/office/drawing/2014/main" id="{945257D6-A74A-4E36-B02B-F3AB8CB4D828}"/>
              </a:ext>
            </a:extLst>
          </p:cNvPr>
          <p:cNvSpPr>
            <a:spLocks noChangeArrowheads="1"/>
          </p:cNvSpPr>
          <p:nvPr/>
        </p:nvSpPr>
        <p:spPr bwMode="auto">
          <a:xfrm>
            <a:off x="2708825" y="2925286"/>
            <a:ext cx="179388" cy="24136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7" name="Rectangle 122">
            <a:extLst>
              <a:ext uri="{FF2B5EF4-FFF2-40B4-BE49-F238E27FC236}">
                <a16:creationId xmlns:a16="http://schemas.microsoft.com/office/drawing/2014/main" id="{E61B7F68-8079-4E5F-A017-A054BD226787}"/>
              </a:ext>
            </a:extLst>
          </p:cNvPr>
          <p:cNvSpPr>
            <a:spLocks noChangeArrowheads="1"/>
          </p:cNvSpPr>
          <p:nvPr/>
        </p:nvSpPr>
        <p:spPr bwMode="auto">
          <a:xfrm>
            <a:off x="3008863" y="3164878"/>
            <a:ext cx="179388" cy="65666"/>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8" name="Rectangle 124">
            <a:extLst>
              <a:ext uri="{FF2B5EF4-FFF2-40B4-BE49-F238E27FC236}">
                <a16:creationId xmlns:a16="http://schemas.microsoft.com/office/drawing/2014/main" id="{932E9D53-6A29-4051-8307-E2DFD8DAC6A7}"/>
              </a:ext>
            </a:extLst>
          </p:cNvPr>
          <p:cNvSpPr>
            <a:spLocks noChangeArrowheads="1"/>
          </p:cNvSpPr>
          <p:nvPr/>
        </p:nvSpPr>
        <p:spPr bwMode="auto">
          <a:xfrm>
            <a:off x="3308900" y="3164878"/>
            <a:ext cx="179388" cy="113584"/>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39" name="Rectangle 126">
            <a:extLst>
              <a:ext uri="{FF2B5EF4-FFF2-40B4-BE49-F238E27FC236}">
                <a16:creationId xmlns:a16="http://schemas.microsoft.com/office/drawing/2014/main" id="{68894D30-7B25-4CB2-9E66-B7E98C5C4CE9}"/>
              </a:ext>
            </a:extLst>
          </p:cNvPr>
          <p:cNvSpPr>
            <a:spLocks noChangeArrowheads="1"/>
          </p:cNvSpPr>
          <p:nvPr/>
        </p:nvSpPr>
        <p:spPr bwMode="auto">
          <a:xfrm>
            <a:off x="3608938" y="3164878"/>
            <a:ext cx="179388" cy="154403"/>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0" name="Rectangle 128">
            <a:extLst>
              <a:ext uri="{FF2B5EF4-FFF2-40B4-BE49-F238E27FC236}">
                <a16:creationId xmlns:a16="http://schemas.microsoft.com/office/drawing/2014/main" id="{7FC33023-01D1-4091-A118-903E6E55F16A}"/>
              </a:ext>
            </a:extLst>
          </p:cNvPr>
          <p:cNvSpPr>
            <a:spLocks noChangeArrowheads="1"/>
          </p:cNvSpPr>
          <p:nvPr/>
        </p:nvSpPr>
        <p:spPr bwMode="auto">
          <a:xfrm>
            <a:off x="3908975" y="3164878"/>
            <a:ext cx="179388" cy="33187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1" name="Rectangle 130">
            <a:extLst>
              <a:ext uri="{FF2B5EF4-FFF2-40B4-BE49-F238E27FC236}">
                <a16:creationId xmlns:a16="http://schemas.microsoft.com/office/drawing/2014/main" id="{AC87693E-5B95-4EA5-98E2-913024E414EF}"/>
              </a:ext>
            </a:extLst>
          </p:cNvPr>
          <p:cNvSpPr>
            <a:spLocks noChangeArrowheads="1"/>
          </p:cNvSpPr>
          <p:nvPr/>
        </p:nvSpPr>
        <p:spPr bwMode="auto">
          <a:xfrm>
            <a:off x="4209013" y="3164878"/>
            <a:ext cx="179388" cy="431264"/>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2" name="Rectangle 132">
            <a:extLst>
              <a:ext uri="{FF2B5EF4-FFF2-40B4-BE49-F238E27FC236}">
                <a16:creationId xmlns:a16="http://schemas.microsoft.com/office/drawing/2014/main" id="{EF536B16-47CD-49DA-8A5E-456CB5DDCDCF}"/>
              </a:ext>
            </a:extLst>
          </p:cNvPr>
          <p:cNvSpPr>
            <a:spLocks noChangeArrowheads="1"/>
          </p:cNvSpPr>
          <p:nvPr/>
        </p:nvSpPr>
        <p:spPr bwMode="auto">
          <a:xfrm>
            <a:off x="4509050" y="3164878"/>
            <a:ext cx="179388" cy="459660"/>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3" name="Rectangle 134">
            <a:extLst>
              <a:ext uri="{FF2B5EF4-FFF2-40B4-BE49-F238E27FC236}">
                <a16:creationId xmlns:a16="http://schemas.microsoft.com/office/drawing/2014/main" id="{F09D2760-1627-45FC-9867-D3A1103A0224}"/>
              </a:ext>
            </a:extLst>
          </p:cNvPr>
          <p:cNvSpPr>
            <a:spLocks noChangeArrowheads="1"/>
          </p:cNvSpPr>
          <p:nvPr/>
        </p:nvSpPr>
        <p:spPr bwMode="auto">
          <a:xfrm>
            <a:off x="4809088" y="3164878"/>
            <a:ext cx="177800" cy="463209"/>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4" name="Rectangle 136">
            <a:extLst>
              <a:ext uri="{FF2B5EF4-FFF2-40B4-BE49-F238E27FC236}">
                <a16:creationId xmlns:a16="http://schemas.microsoft.com/office/drawing/2014/main" id="{183B6A92-A4E3-49D1-B351-CE1E3C7D5A13}"/>
              </a:ext>
            </a:extLst>
          </p:cNvPr>
          <p:cNvSpPr>
            <a:spLocks noChangeArrowheads="1"/>
          </p:cNvSpPr>
          <p:nvPr/>
        </p:nvSpPr>
        <p:spPr bwMode="auto">
          <a:xfrm>
            <a:off x="5109125" y="3164878"/>
            <a:ext cx="177800" cy="466759"/>
          </a:xfrm>
          <a:prstGeom prst="rect">
            <a:avLst/>
          </a:prstGeom>
          <a:solidFill>
            <a:srgbClr val="2894FF"/>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5" name="Rectangle 138">
            <a:extLst>
              <a:ext uri="{FF2B5EF4-FFF2-40B4-BE49-F238E27FC236}">
                <a16:creationId xmlns:a16="http://schemas.microsoft.com/office/drawing/2014/main" id="{D4FE4613-31C6-4287-A793-D676370BD970}"/>
              </a:ext>
            </a:extLst>
          </p:cNvPr>
          <p:cNvSpPr>
            <a:spLocks noChangeArrowheads="1"/>
          </p:cNvSpPr>
          <p:nvPr/>
        </p:nvSpPr>
        <p:spPr bwMode="auto">
          <a:xfrm>
            <a:off x="5409163" y="3164878"/>
            <a:ext cx="177800" cy="532424"/>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6" name="Rectangle 140">
            <a:extLst>
              <a:ext uri="{FF2B5EF4-FFF2-40B4-BE49-F238E27FC236}">
                <a16:creationId xmlns:a16="http://schemas.microsoft.com/office/drawing/2014/main" id="{2CD9924C-2A0D-46D2-9254-41650B2CEB95}"/>
              </a:ext>
            </a:extLst>
          </p:cNvPr>
          <p:cNvSpPr>
            <a:spLocks noChangeArrowheads="1"/>
          </p:cNvSpPr>
          <p:nvPr/>
        </p:nvSpPr>
        <p:spPr bwMode="auto">
          <a:xfrm>
            <a:off x="5709200" y="3164878"/>
            <a:ext cx="177800" cy="1233449"/>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7" name="Rectangle 142">
            <a:extLst>
              <a:ext uri="{FF2B5EF4-FFF2-40B4-BE49-F238E27FC236}">
                <a16:creationId xmlns:a16="http://schemas.microsoft.com/office/drawing/2014/main" id="{1D10EBA9-7F60-4FE8-818C-F3694A210D73}"/>
              </a:ext>
            </a:extLst>
          </p:cNvPr>
          <p:cNvSpPr>
            <a:spLocks noChangeArrowheads="1"/>
          </p:cNvSpPr>
          <p:nvPr/>
        </p:nvSpPr>
        <p:spPr bwMode="auto">
          <a:xfrm>
            <a:off x="6009238" y="3164878"/>
            <a:ext cx="177800" cy="1233449"/>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48" name="Rectangle 144">
            <a:extLst>
              <a:ext uri="{FF2B5EF4-FFF2-40B4-BE49-F238E27FC236}">
                <a16:creationId xmlns:a16="http://schemas.microsoft.com/office/drawing/2014/main" id="{E3E57EC0-6F79-45E9-97F8-76CB5BAA0D1D}"/>
              </a:ext>
            </a:extLst>
          </p:cNvPr>
          <p:cNvSpPr>
            <a:spLocks noChangeArrowheads="1"/>
          </p:cNvSpPr>
          <p:nvPr/>
        </p:nvSpPr>
        <p:spPr bwMode="auto">
          <a:xfrm>
            <a:off x="269453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14</a:t>
            </a:r>
          </a:p>
        </p:txBody>
      </p:sp>
      <p:sp>
        <p:nvSpPr>
          <p:cNvPr id="49" name="Rectangle 145">
            <a:extLst>
              <a:ext uri="{FF2B5EF4-FFF2-40B4-BE49-F238E27FC236}">
                <a16:creationId xmlns:a16="http://schemas.microsoft.com/office/drawing/2014/main" id="{2F407513-70B1-4105-9527-DE0B12B26E16}"/>
              </a:ext>
            </a:extLst>
          </p:cNvPr>
          <p:cNvSpPr>
            <a:spLocks noChangeArrowheads="1"/>
          </p:cNvSpPr>
          <p:nvPr/>
        </p:nvSpPr>
        <p:spPr bwMode="auto">
          <a:xfrm>
            <a:off x="267548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50" name="Rectangle 146">
            <a:extLst>
              <a:ext uri="{FF2B5EF4-FFF2-40B4-BE49-F238E27FC236}">
                <a16:creationId xmlns:a16="http://schemas.microsoft.com/office/drawing/2014/main" id="{DD84DBB9-F738-4F90-B598-9CCBC684D427}"/>
              </a:ext>
            </a:extLst>
          </p:cNvPr>
          <p:cNvSpPr>
            <a:spLocks noChangeArrowheads="1"/>
          </p:cNvSpPr>
          <p:nvPr/>
        </p:nvSpPr>
        <p:spPr bwMode="auto">
          <a:xfrm>
            <a:off x="299298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32</a:t>
            </a:r>
          </a:p>
        </p:txBody>
      </p:sp>
      <p:sp>
        <p:nvSpPr>
          <p:cNvPr id="51" name="Rectangle 147">
            <a:extLst>
              <a:ext uri="{FF2B5EF4-FFF2-40B4-BE49-F238E27FC236}">
                <a16:creationId xmlns:a16="http://schemas.microsoft.com/office/drawing/2014/main" id="{D1454019-219F-4ECE-B37A-825EADF1455C}"/>
              </a:ext>
            </a:extLst>
          </p:cNvPr>
          <p:cNvSpPr>
            <a:spLocks noChangeArrowheads="1"/>
          </p:cNvSpPr>
          <p:nvPr/>
        </p:nvSpPr>
        <p:spPr bwMode="auto">
          <a:xfrm>
            <a:off x="29739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52" name="Rectangle 148">
            <a:extLst>
              <a:ext uri="{FF2B5EF4-FFF2-40B4-BE49-F238E27FC236}">
                <a16:creationId xmlns:a16="http://schemas.microsoft.com/office/drawing/2014/main" id="{9DD92C3B-47C1-4E78-8DD6-8B655018BE67}"/>
              </a:ext>
            </a:extLst>
          </p:cNvPr>
          <p:cNvSpPr>
            <a:spLocks noChangeArrowheads="1"/>
          </p:cNvSpPr>
          <p:nvPr/>
        </p:nvSpPr>
        <p:spPr bwMode="auto">
          <a:xfrm>
            <a:off x="3350175" y="45251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7</a:t>
            </a:r>
          </a:p>
        </p:txBody>
      </p:sp>
      <p:sp>
        <p:nvSpPr>
          <p:cNvPr id="53" name="Rectangle 149">
            <a:extLst>
              <a:ext uri="{FF2B5EF4-FFF2-40B4-BE49-F238E27FC236}">
                <a16:creationId xmlns:a16="http://schemas.microsoft.com/office/drawing/2014/main" id="{D8FBA9CA-0F6C-4B70-855A-502F45FF0549}"/>
              </a:ext>
            </a:extLst>
          </p:cNvPr>
          <p:cNvSpPr>
            <a:spLocks noChangeArrowheads="1"/>
          </p:cNvSpPr>
          <p:nvPr/>
        </p:nvSpPr>
        <p:spPr bwMode="auto">
          <a:xfrm>
            <a:off x="3259913"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54" name="Rectangle 150">
            <a:extLst>
              <a:ext uri="{FF2B5EF4-FFF2-40B4-BE49-F238E27FC236}">
                <a16:creationId xmlns:a16="http://schemas.microsoft.com/office/drawing/2014/main" id="{D4180EBF-72F7-435C-AFC3-104907DC4514}"/>
              </a:ext>
            </a:extLst>
          </p:cNvPr>
          <p:cNvSpPr>
            <a:spLocks noChangeArrowheads="1"/>
          </p:cNvSpPr>
          <p:nvPr/>
        </p:nvSpPr>
        <p:spPr bwMode="auto">
          <a:xfrm>
            <a:off x="35994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01</a:t>
            </a:r>
          </a:p>
        </p:txBody>
      </p:sp>
      <p:sp>
        <p:nvSpPr>
          <p:cNvPr id="55" name="Rectangle 151">
            <a:extLst>
              <a:ext uri="{FF2B5EF4-FFF2-40B4-BE49-F238E27FC236}">
                <a16:creationId xmlns:a16="http://schemas.microsoft.com/office/drawing/2014/main" id="{4FB87E86-8248-4A7C-A1C8-61E6FFE68AA3}"/>
              </a:ext>
            </a:extLst>
          </p:cNvPr>
          <p:cNvSpPr>
            <a:spLocks noChangeArrowheads="1"/>
          </p:cNvSpPr>
          <p:nvPr/>
        </p:nvSpPr>
        <p:spPr bwMode="auto">
          <a:xfrm>
            <a:off x="356925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56" name="Rectangle 152">
            <a:extLst>
              <a:ext uri="{FF2B5EF4-FFF2-40B4-BE49-F238E27FC236}">
                <a16:creationId xmlns:a16="http://schemas.microsoft.com/office/drawing/2014/main" id="{D61CFF42-F891-4595-A6E0-FD306402ED75}"/>
              </a:ext>
            </a:extLst>
          </p:cNvPr>
          <p:cNvSpPr>
            <a:spLocks noChangeArrowheads="1"/>
          </p:cNvSpPr>
          <p:nvPr/>
        </p:nvSpPr>
        <p:spPr bwMode="auto">
          <a:xfrm>
            <a:off x="38962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04</a:t>
            </a:r>
          </a:p>
        </p:txBody>
      </p:sp>
      <p:sp>
        <p:nvSpPr>
          <p:cNvPr id="57" name="Rectangle 153">
            <a:extLst>
              <a:ext uri="{FF2B5EF4-FFF2-40B4-BE49-F238E27FC236}">
                <a16:creationId xmlns:a16="http://schemas.microsoft.com/office/drawing/2014/main" id="{B5B7D96B-DCB8-42A2-8C97-DD1621D24CBC}"/>
              </a:ext>
            </a:extLst>
          </p:cNvPr>
          <p:cNvSpPr>
            <a:spLocks noChangeArrowheads="1"/>
          </p:cNvSpPr>
          <p:nvPr/>
        </p:nvSpPr>
        <p:spPr bwMode="auto">
          <a:xfrm>
            <a:off x="386770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58" name="Rectangle 154">
            <a:extLst>
              <a:ext uri="{FF2B5EF4-FFF2-40B4-BE49-F238E27FC236}">
                <a16:creationId xmlns:a16="http://schemas.microsoft.com/office/drawing/2014/main" id="{B96C7F8F-8629-43F5-AF64-E87A1ECC74CE}"/>
              </a:ext>
            </a:extLst>
          </p:cNvPr>
          <p:cNvSpPr>
            <a:spLocks noChangeArrowheads="1"/>
          </p:cNvSpPr>
          <p:nvPr/>
        </p:nvSpPr>
        <p:spPr bwMode="auto">
          <a:xfrm>
            <a:off x="419472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31</a:t>
            </a:r>
          </a:p>
        </p:txBody>
      </p:sp>
      <p:sp>
        <p:nvSpPr>
          <p:cNvPr id="59" name="Rectangle 155">
            <a:extLst>
              <a:ext uri="{FF2B5EF4-FFF2-40B4-BE49-F238E27FC236}">
                <a16:creationId xmlns:a16="http://schemas.microsoft.com/office/drawing/2014/main" id="{CA974143-60B7-47A2-8AAE-DD8F29BCA394}"/>
              </a:ext>
            </a:extLst>
          </p:cNvPr>
          <p:cNvSpPr>
            <a:spLocks noChangeArrowheads="1"/>
          </p:cNvSpPr>
          <p:nvPr/>
        </p:nvSpPr>
        <p:spPr bwMode="auto">
          <a:xfrm>
            <a:off x="4175675"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60" name="Rectangle 156">
            <a:extLst>
              <a:ext uri="{FF2B5EF4-FFF2-40B4-BE49-F238E27FC236}">
                <a16:creationId xmlns:a16="http://schemas.microsoft.com/office/drawing/2014/main" id="{26C558EF-E8C1-49A6-8543-AF0AD06A59D1}"/>
              </a:ext>
            </a:extLst>
          </p:cNvPr>
          <p:cNvSpPr>
            <a:spLocks noChangeArrowheads="1"/>
          </p:cNvSpPr>
          <p:nvPr/>
        </p:nvSpPr>
        <p:spPr bwMode="auto">
          <a:xfrm>
            <a:off x="44931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05</a:t>
            </a:r>
          </a:p>
        </p:txBody>
      </p:sp>
      <p:sp>
        <p:nvSpPr>
          <p:cNvPr id="61" name="Rectangle 157">
            <a:extLst>
              <a:ext uri="{FF2B5EF4-FFF2-40B4-BE49-F238E27FC236}">
                <a16:creationId xmlns:a16="http://schemas.microsoft.com/office/drawing/2014/main" id="{395874C4-375F-49A0-85C6-D29D83F5A664}"/>
              </a:ext>
            </a:extLst>
          </p:cNvPr>
          <p:cNvSpPr>
            <a:spLocks noChangeArrowheads="1"/>
          </p:cNvSpPr>
          <p:nvPr/>
        </p:nvSpPr>
        <p:spPr bwMode="auto">
          <a:xfrm>
            <a:off x="44725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62" name="Rectangle 158">
            <a:extLst>
              <a:ext uri="{FF2B5EF4-FFF2-40B4-BE49-F238E27FC236}">
                <a16:creationId xmlns:a16="http://schemas.microsoft.com/office/drawing/2014/main" id="{27B90AD5-F792-4BCA-9429-EC09243513EB}"/>
              </a:ext>
            </a:extLst>
          </p:cNvPr>
          <p:cNvSpPr>
            <a:spLocks noChangeArrowheads="1"/>
          </p:cNvSpPr>
          <p:nvPr/>
        </p:nvSpPr>
        <p:spPr bwMode="auto">
          <a:xfrm>
            <a:off x="4790038"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08</a:t>
            </a:r>
          </a:p>
        </p:txBody>
      </p:sp>
      <p:sp>
        <p:nvSpPr>
          <p:cNvPr id="63" name="Rectangle 159">
            <a:extLst>
              <a:ext uri="{FF2B5EF4-FFF2-40B4-BE49-F238E27FC236}">
                <a16:creationId xmlns:a16="http://schemas.microsoft.com/office/drawing/2014/main" id="{BC3EFD5C-713B-4DFB-B938-11950D519C48}"/>
              </a:ext>
            </a:extLst>
          </p:cNvPr>
          <p:cNvSpPr>
            <a:spLocks noChangeArrowheads="1"/>
          </p:cNvSpPr>
          <p:nvPr/>
        </p:nvSpPr>
        <p:spPr bwMode="auto">
          <a:xfrm>
            <a:off x="477098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SD</a:t>
            </a:r>
          </a:p>
        </p:txBody>
      </p:sp>
      <p:sp>
        <p:nvSpPr>
          <p:cNvPr id="64" name="Rectangle 160">
            <a:extLst>
              <a:ext uri="{FF2B5EF4-FFF2-40B4-BE49-F238E27FC236}">
                <a16:creationId xmlns:a16="http://schemas.microsoft.com/office/drawing/2014/main" id="{D52B874F-5C46-405B-8BDD-118A0611F34B}"/>
              </a:ext>
            </a:extLst>
          </p:cNvPr>
          <p:cNvSpPr>
            <a:spLocks noChangeArrowheads="1"/>
          </p:cNvSpPr>
          <p:nvPr/>
        </p:nvSpPr>
        <p:spPr bwMode="auto">
          <a:xfrm>
            <a:off x="50980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16</a:t>
            </a:r>
          </a:p>
        </p:txBody>
      </p:sp>
      <p:sp>
        <p:nvSpPr>
          <p:cNvPr id="65" name="Rectangle 161">
            <a:extLst>
              <a:ext uri="{FF2B5EF4-FFF2-40B4-BE49-F238E27FC236}">
                <a16:creationId xmlns:a16="http://schemas.microsoft.com/office/drawing/2014/main" id="{B804D78E-3EAF-4487-8DC5-1826D27FCBA9}"/>
              </a:ext>
            </a:extLst>
          </p:cNvPr>
          <p:cNvSpPr>
            <a:spLocks noChangeArrowheads="1"/>
          </p:cNvSpPr>
          <p:nvPr/>
        </p:nvSpPr>
        <p:spPr bwMode="auto">
          <a:xfrm>
            <a:off x="50694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66" name="Rectangle 162">
            <a:extLst>
              <a:ext uri="{FF2B5EF4-FFF2-40B4-BE49-F238E27FC236}">
                <a16:creationId xmlns:a16="http://schemas.microsoft.com/office/drawing/2014/main" id="{41EC31D2-7378-4591-BA36-6464C923F302}"/>
              </a:ext>
            </a:extLst>
          </p:cNvPr>
          <p:cNvSpPr>
            <a:spLocks noChangeArrowheads="1"/>
          </p:cNvSpPr>
          <p:nvPr/>
        </p:nvSpPr>
        <p:spPr bwMode="auto">
          <a:xfrm>
            <a:off x="539646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02</a:t>
            </a:r>
          </a:p>
        </p:txBody>
      </p:sp>
      <p:sp>
        <p:nvSpPr>
          <p:cNvPr id="67" name="Rectangle 163">
            <a:extLst>
              <a:ext uri="{FF2B5EF4-FFF2-40B4-BE49-F238E27FC236}">
                <a16:creationId xmlns:a16="http://schemas.microsoft.com/office/drawing/2014/main" id="{C86761DB-BD4B-4631-BE66-D2E5E6F6DEAA}"/>
              </a:ext>
            </a:extLst>
          </p:cNvPr>
          <p:cNvSpPr>
            <a:spLocks noChangeArrowheads="1"/>
          </p:cNvSpPr>
          <p:nvPr/>
        </p:nvSpPr>
        <p:spPr bwMode="auto">
          <a:xfrm>
            <a:off x="5366300"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68" name="Rectangle 164">
            <a:extLst>
              <a:ext uri="{FF2B5EF4-FFF2-40B4-BE49-F238E27FC236}">
                <a16:creationId xmlns:a16="http://schemas.microsoft.com/office/drawing/2014/main" id="{4B73BB1F-822D-4869-8FF3-DA9AEBC8B5F8}"/>
              </a:ext>
            </a:extLst>
          </p:cNvPr>
          <p:cNvSpPr>
            <a:spLocks noChangeArrowheads="1"/>
          </p:cNvSpPr>
          <p:nvPr/>
        </p:nvSpPr>
        <p:spPr bwMode="auto">
          <a:xfrm>
            <a:off x="5694913"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25</a:t>
            </a:r>
          </a:p>
        </p:txBody>
      </p:sp>
      <p:sp>
        <p:nvSpPr>
          <p:cNvPr id="69" name="Rectangle 165">
            <a:extLst>
              <a:ext uri="{FF2B5EF4-FFF2-40B4-BE49-F238E27FC236}">
                <a16:creationId xmlns:a16="http://schemas.microsoft.com/office/drawing/2014/main" id="{DABF4B50-159E-43AD-8F8F-3811FBF0BC6A}"/>
              </a:ext>
            </a:extLst>
          </p:cNvPr>
          <p:cNvSpPr>
            <a:spLocks noChangeArrowheads="1"/>
          </p:cNvSpPr>
          <p:nvPr/>
        </p:nvSpPr>
        <p:spPr bwMode="auto">
          <a:xfrm>
            <a:off x="5674275"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70" name="Rectangle 166">
            <a:extLst>
              <a:ext uri="{FF2B5EF4-FFF2-40B4-BE49-F238E27FC236}">
                <a16:creationId xmlns:a16="http://schemas.microsoft.com/office/drawing/2014/main" id="{DDF9EB92-53E6-4DA5-8B0C-EB55C3DFC5CD}"/>
              </a:ext>
            </a:extLst>
          </p:cNvPr>
          <p:cNvSpPr>
            <a:spLocks noChangeArrowheads="1"/>
          </p:cNvSpPr>
          <p:nvPr/>
        </p:nvSpPr>
        <p:spPr bwMode="auto">
          <a:xfrm>
            <a:off x="5991775" y="45251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09</a:t>
            </a:r>
          </a:p>
        </p:txBody>
      </p:sp>
      <p:sp>
        <p:nvSpPr>
          <p:cNvPr id="71" name="Rectangle 167">
            <a:extLst>
              <a:ext uri="{FF2B5EF4-FFF2-40B4-BE49-F238E27FC236}">
                <a16:creationId xmlns:a16="http://schemas.microsoft.com/office/drawing/2014/main" id="{9B8B87E5-1BD7-44D3-B5B0-D077FA7D42D9}"/>
              </a:ext>
            </a:extLst>
          </p:cNvPr>
          <p:cNvSpPr>
            <a:spLocks noChangeArrowheads="1"/>
          </p:cNvSpPr>
          <p:nvPr/>
        </p:nvSpPr>
        <p:spPr bwMode="auto">
          <a:xfrm>
            <a:off x="5961838" y="4783158"/>
            <a:ext cx="2500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PD</a:t>
            </a:r>
          </a:p>
        </p:txBody>
      </p:sp>
      <p:sp>
        <p:nvSpPr>
          <p:cNvPr id="72" name="Freeform 168">
            <a:extLst>
              <a:ext uri="{FF2B5EF4-FFF2-40B4-BE49-F238E27FC236}">
                <a16:creationId xmlns:a16="http://schemas.microsoft.com/office/drawing/2014/main" id="{63D58798-A0AE-4A9D-B89E-2E7D52B07B80}"/>
              </a:ext>
            </a:extLst>
          </p:cNvPr>
          <p:cNvSpPr>
            <a:spLocks noEditPoints="1"/>
          </p:cNvSpPr>
          <p:nvPr/>
        </p:nvSpPr>
        <p:spPr bwMode="auto">
          <a:xfrm>
            <a:off x="2586588" y="4407200"/>
            <a:ext cx="3721100" cy="63891"/>
          </a:xfrm>
          <a:custGeom>
            <a:avLst/>
            <a:gdLst>
              <a:gd name="T0" fmla="*/ 0 w 2344"/>
              <a:gd name="T1" fmla="*/ 0 h 36"/>
              <a:gd name="T2" fmla="*/ 2344 w 2344"/>
              <a:gd name="T3" fmla="*/ 0 h 36"/>
              <a:gd name="T4" fmla="*/ 133 w 2344"/>
              <a:gd name="T5" fmla="*/ 36 h 36"/>
              <a:gd name="T6" fmla="*/ 133 w 2344"/>
              <a:gd name="T7" fmla="*/ 0 h 36"/>
              <a:gd name="T8" fmla="*/ 321 w 2344"/>
              <a:gd name="T9" fmla="*/ 36 h 36"/>
              <a:gd name="T10" fmla="*/ 321 w 2344"/>
              <a:gd name="T11" fmla="*/ 0 h 36"/>
              <a:gd name="T12" fmla="*/ 510 w 2344"/>
              <a:gd name="T13" fmla="*/ 36 h 36"/>
              <a:gd name="T14" fmla="*/ 510 w 2344"/>
              <a:gd name="T15" fmla="*/ 0 h 36"/>
              <a:gd name="T16" fmla="*/ 699 w 2344"/>
              <a:gd name="T17" fmla="*/ 36 h 36"/>
              <a:gd name="T18" fmla="*/ 699 w 2344"/>
              <a:gd name="T19" fmla="*/ 0 h 36"/>
              <a:gd name="T20" fmla="*/ 888 w 2344"/>
              <a:gd name="T21" fmla="*/ 36 h 36"/>
              <a:gd name="T22" fmla="*/ 888 w 2344"/>
              <a:gd name="T23" fmla="*/ 0 h 36"/>
              <a:gd name="T24" fmla="*/ 1077 w 2344"/>
              <a:gd name="T25" fmla="*/ 36 h 36"/>
              <a:gd name="T26" fmla="*/ 1077 w 2344"/>
              <a:gd name="T27" fmla="*/ 0 h 36"/>
              <a:gd name="T28" fmla="*/ 1266 w 2344"/>
              <a:gd name="T29" fmla="*/ 36 h 36"/>
              <a:gd name="T30" fmla="*/ 1266 w 2344"/>
              <a:gd name="T31" fmla="*/ 0 h 36"/>
              <a:gd name="T32" fmla="*/ 1455 w 2344"/>
              <a:gd name="T33" fmla="*/ 36 h 36"/>
              <a:gd name="T34" fmla="*/ 1455 w 2344"/>
              <a:gd name="T35" fmla="*/ 0 h 36"/>
              <a:gd name="T36" fmla="*/ 1644 w 2344"/>
              <a:gd name="T37" fmla="*/ 36 h 36"/>
              <a:gd name="T38" fmla="*/ 1644 w 2344"/>
              <a:gd name="T39" fmla="*/ 0 h 36"/>
              <a:gd name="T40" fmla="*/ 1833 w 2344"/>
              <a:gd name="T41" fmla="*/ 36 h 36"/>
              <a:gd name="T42" fmla="*/ 1833 w 2344"/>
              <a:gd name="T43" fmla="*/ 0 h 36"/>
              <a:gd name="T44" fmla="*/ 2022 w 2344"/>
              <a:gd name="T45" fmla="*/ 36 h 36"/>
              <a:gd name="T46" fmla="*/ 2022 w 2344"/>
              <a:gd name="T47" fmla="*/ 0 h 36"/>
              <a:gd name="T48" fmla="*/ 2211 w 2344"/>
              <a:gd name="T49" fmla="*/ 36 h 36"/>
              <a:gd name="T50" fmla="*/ 2211 w 234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4" h="36">
                <a:moveTo>
                  <a:pt x="0" y="0"/>
                </a:moveTo>
                <a:lnTo>
                  <a:pt x="2344" y="0"/>
                </a:lnTo>
                <a:moveTo>
                  <a:pt x="133" y="36"/>
                </a:moveTo>
                <a:lnTo>
                  <a:pt x="133" y="0"/>
                </a:lnTo>
                <a:moveTo>
                  <a:pt x="321" y="36"/>
                </a:moveTo>
                <a:lnTo>
                  <a:pt x="321" y="0"/>
                </a:lnTo>
                <a:moveTo>
                  <a:pt x="510" y="36"/>
                </a:moveTo>
                <a:lnTo>
                  <a:pt x="510" y="0"/>
                </a:lnTo>
                <a:moveTo>
                  <a:pt x="699" y="36"/>
                </a:moveTo>
                <a:lnTo>
                  <a:pt x="699" y="0"/>
                </a:lnTo>
                <a:moveTo>
                  <a:pt x="888" y="36"/>
                </a:moveTo>
                <a:lnTo>
                  <a:pt x="888" y="0"/>
                </a:lnTo>
                <a:moveTo>
                  <a:pt x="1077" y="36"/>
                </a:moveTo>
                <a:lnTo>
                  <a:pt x="1077" y="0"/>
                </a:lnTo>
                <a:moveTo>
                  <a:pt x="1266" y="36"/>
                </a:moveTo>
                <a:lnTo>
                  <a:pt x="1266" y="0"/>
                </a:lnTo>
                <a:moveTo>
                  <a:pt x="1455" y="36"/>
                </a:moveTo>
                <a:lnTo>
                  <a:pt x="1455" y="0"/>
                </a:lnTo>
                <a:moveTo>
                  <a:pt x="1644" y="36"/>
                </a:moveTo>
                <a:lnTo>
                  <a:pt x="1644" y="0"/>
                </a:lnTo>
                <a:moveTo>
                  <a:pt x="1833" y="36"/>
                </a:moveTo>
                <a:lnTo>
                  <a:pt x="1833" y="0"/>
                </a:lnTo>
                <a:moveTo>
                  <a:pt x="2022" y="36"/>
                </a:moveTo>
                <a:lnTo>
                  <a:pt x="2022" y="0"/>
                </a:lnTo>
                <a:moveTo>
                  <a:pt x="2211" y="36"/>
                </a:moveTo>
                <a:lnTo>
                  <a:pt x="2211" y="0"/>
                </a:lnTo>
              </a:path>
            </a:pathLst>
          </a:custGeom>
          <a:noFill/>
          <a:ln w="19050" cap="flat">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Line 169">
            <a:extLst>
              <a:ext uri="{FF2B5EF4-FFF2-40B4-BE49-F238E27FC236}">
                <a16:creationId xmlns:a16="http://schemas.microsoft.com/office/drawing/2014/main" id="{1E49702C-FCE1-4015-98FD-CB163F2F92AB}"/>
              </a:ext>
            </a:extLst>
          </p:cNvPr>
          <p:cNvSpPr>
            <a:spLocks noChangeShapeType="1"/>
          </p:cNvSpPr>
          <p:nvPr/>
        </p:nvSpPr>
        <p:spPr bwMode="auto">
          <a:xfrm>
            <a:off x="2597700" y="3164878"/>
            <a:ext cx="3698875" cy="0"/>
          </a:xfrm>
          <a:prstGeom prst="line">
            <a:avLst/>
          </a:prstGeom>
          <a:noFill/>
          <a:ln w="238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 name="Rectangle 170">
            <a:extLst>
              <a:ext uri="{FF2B5EF4-FFF2-40B4-BE49-F238E27FC236}">
                <a16:creationId xmlns:a16="http://schemas.microsoft.com/office/drawing/2014/main" id="{2D051217-1849-4BDA-8FC5-5E0FB074CF2A}"/>
              </a:ext>
            </a:extLst>
          </p:cNvPr>
          <p:cNvSpPr>
            <a:spLocks noChangeArrowheads="1"/>
          </p:cNvSpPr>
          <p:nvPr/>
        </p:nvSpPr>
        <p:spPr bwMode="auto">
          <a:xfrm>
            <a:off x="2079986" y="4297166"/>
            <a:ext cx="3574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-100</a:t>
            </a:r>
          </a:p>
        </p:txBody>
      </p:sp>
      <p:sp>
        <p:nvSpPr>
          <p:cNvPr id="75" name="Rectangle 171">
            <a:extLst>
              <a:ext uri="{FF2B5EF4-FFF2-40B4-BE49-F238E27FC236}">
                <a16:creationId xmlns:a16="http://schemas.microsoft.com/office/drawing/2014/main" id="{1334AF9C-C612-4165-8384-08D384797CC5}"/>
              </a:ext>
            </a:extLst>
          </p:cNvPr>
          <p:cNvSpPr>
            <a:spLocks noChangeArrowheads="1"/>
          </p:cNvSpPr>
          <p:nvPr/>
        </p:nvSpPr>
        <p:spPr bwMode="auto">
          <a:xfrm>
            <a:off x="2179373" y="4037697"/>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-80</a:t>
            </a:r>
          </a:p>
        </p:txBody>
      </p:sp>
      <p:sp>
        <p:nvSpPr>
          <p:cNvPr id="76" name="Rectangle 172">
            <a:extLst>
              <a:ext uri="{FF2B5EF4-FFF2-40B4-BE49-F238E27FC236}">
                <a16:creationId xmlns:a16="http://schemas.microsoft.com/office/drawing/2014/main" id="{4B9D9B99-D0EE-4F38-B63B-1E06BDDF8B04}"/>
              </a:ext>
            </a:extLst>
          </p:cNvPr>
          <p:cNvSpPr>
            <a:spLocks noChangeArrowheads="1"/>
          </p:cNvSpPr>
          <p:nvPr/>
        </p:nvSpPr>
        <p:spPr bwMode="auto">
          <a:xfrm>
            <a:off x="2179373" y="3797042"/>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-60</a:t>
            </a:r>
          </a:p>
        </p:txBody>
      </p:sp>
      <p:sp>
        <p:nvSpPr>
          <p:cNvPr id="77" name="Rectangle 173">
            <a:extLst>
              <a:ext uri="{FF2B5EF4-FFF2-40B4-BE49-F238E27FC236}">
                <a16:creationId xmlns:a16="http://schemas.microsoft.com/office/drawing/2014/main" id="{2D6F95E1-DE1E-45C0-B839-46CC16D621AB}"/>
              </a:ext>
            </a:extLst>
          </p:cNvPr>
          <p:cNvSpPr>
            <a:spLocks noChangeArrowheads="1"/>
          </p:cNvSpPr>
          <p:nvPr/>
        </p:nvSpPr>
        <p:spPr bwMode="auto">
          <a:xfrm>
            <a:off x="2179373" y="3541478"/>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-40</a:t>
            </a:r>
          </a:p>
        </p:txBody>
      </p:sp>
      <p:sp>
        <p:nvSpPr>
          <p:cNvPr id="78" name="Rectangle 174">
            <a:extLst>
              <a:ext uri="{FF2B5EF4-FFF2-40B4-BE49-F238E27FC236}">
                <a16:creationId xmlns:a16="http://schemas.microsoft.com/office/drawing/2014/main" id="{28066823-0C36-424F-9D10-35EA2192390F}"/>
              </a:ext>
            </a:extLst>
          </p:cNvPr>
          <p:cNvSpPr>
            <a:spLocks noChangeArrowheads="1"/>
          </p:cNvSpPr>
          <p:nvPr/>
        </p:nvSpPr>
        <p:spPr bwMode="auto">
          <a:xfrm>
            <a:off x="2179373" y="3290530"/>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-20</a:t>
            </a:r>
          </a:p>
        </p:txBody>
      </p:sp>
      <p:sp>
        <p:nvSpPr>
          <p:cNvPr id="79" name="Rectangle 175">
            <a:extLst>
              <a:ext uri="{FF2B5EF4-FFF2-40B4-BE49-F238E27FC236}">
                <a16:creationId xmlns:a16="http://schemas.microsoft.com/office/drawing/2014/main" id="{F521257D-6032-41C5-9136-8B34034D7767}"/>
              </a:ext>
            </a:extLst>
          </p:cNvPr>
          <p:cNvSpPr>
            <a:spLocks noChangeArrowheads="1"/>
          </p:cNvSpPr>
          <p:nvPr/>
        </p:nvSpPr>
        <p:spPr bwMode="auto">
          <a:xfrm>
            <a:off x="2338070" y="304383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0</a:t>
            </a:r>
          </a:p>
        </p:txBody>
      </p:sp>
      <p:sp>
        <p:nvSpPr>
          <p:cNvPr id="80" name="Rectangle 176">
            <a:extLst>
              <a:ext uri="{FF2B5EF4-FFF2-40B4-BE49-F238E27FC236}">
                <a16:creationId xmlns:a16="http://schemas.microsoft.com/office/drawing/2014/main" id="{8DD75A19-D990-4601-AEED-8EC9FCB60EF2}"/>
              </a:ext>
            </a:extLst>
          </p:cNvPr>
          <p:cNvSpPr>
            <a:spLocks noChangeArrowheads="1"/>
          </p:cNvSpPr>
          <p:nvPr/>
        </p:nvSpPr>
        <p:spPr bwMode="auto">
          <a:xfrm>
            <a:off x="2238684" y="279715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20</a:t>
            </a:r>
          </a:p>
        </p:txBody>
      </p:sp>
      <p:sp>
        <p:nvSpPr>
          <p:cNvPr id="81" name="Rectangle 177">
            <a:extLst>
              <a:ext uri="{FF2B5EF4-FFF2-40B4-BE49-F238E27FC236}">
                <a16:creationId xmlns:a16="http://schemas.microsoft.com/office/drawing/2014/main" id="{AFD5F165-17CC-428F-900A-00A5E2D47C55}"/>
              </a:ext>
            </a:extLst>
          </p:cNvPr>
          <p:cNvSpPr>
            <a:spLocks noChangeArrowheads="1"/>
          </p:cNvSpPr>
          <p:nvPr/>
        </p:nvSpPr>
        <p:spPr bwMode="auto">
          <a:xfrm>
            <a:off x="2238684" y="255010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40</a:t>
            </a:r>
          </a:p>
        </p:txBody>
      </p:sp>
      <p:sp>
        <p:nvSpPr>
          <p:cNvPr id="82" name="Rectangle 178">
            <a:extLst>
              <a:ext uri="{FF2B5EF4-FFF2-40B4-BE49-F238E27FC236}">
                <a16:creationId xmlns:a16="http://schemas.microsoft.com/office/drawing/2014/main" id="{E7ED888C-8754-4F7A-A801-4D9578B7D383}"/>
              </a:ext>
            </a:extLst>
          </p:cNvPr>
          <p:cNvSpPr>
            <a:spLocks noChangeArrowheads="1"/>
          </p:cNvSpPr>
          <p:nvPr/>
        </p:nvSpPr>
        <p:spPr bwMode="auto">
          <a:xfrm>
            <a:off x="2238684" y="229489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n-lt"/>
              </a:rPr>
              <a:t>60</a:t>
            </a:r>
          </a:p>
        </p:txBody>
      </p:sp>
      <p:sp>
        <p:nvSpPr>
          <p:cNvPr id="83" name="TextBox 82">
            <a:extLst>
              <a:ext uri="{FF2B5EF4-FFF2-40B4-BE49-F238E27FC236}">
                <a16:creationId xmlns:a16="http://schemas.microsoft.com/office/drawing/2014/main" id="{FB75ECB5-5E15-4452-9646-066AB74D3718}"/>
              </a:ext>
            </a:extLst>
          </p:cNvPr>
          <p:cNvSpPr txBox="1"/>
          <p:nvPr/>
        </p:nvSpPr>
        <p:spPr>
          <a:xfrm rot="16200000">
            <a:off x="929319" y="3050514"/>
            <a:ext cx="1749197" cy="523220"/>
          </a:xfrm>
          <a:prstGeom prst="rect">
            <a:avLst/>
          </a:prstGeom>
          <a:noFill/>
        </p:spPr>
        <p:txBody>
          <a:bodyPr wrap="none" rtlCol="0">
            <a:spAutoFit/>
          </a:bodyPr>
          <a:lstStyle/>
          <a:p>
            <a:pPr algn="ctr"/>
            <a:r>
              <a:rPr lang="en-US" sz="1400" dirty="0">
                <a:solidFill>
                  <a:srgbClr val="363636"/>
                </a:solidFill>
              </a:rPr>
              <a:t>BOR % change vs. </a:t>
            </a:r>
            <a:br>
              <a:rPr lang="en-US" sz="1400" dirty="0">
                <a:solidFill>
                  <a:srgbClr val="363636"/>
                </a:solidFill>
              </a:rPr>
            </a:br>
            <a:r>
              <a:rPr lang="en-US" sz="1400" dirty="0">
                <a:solidFill>
                  <a:srgbClr val="363636"/>
                </a:solidFill>
              </a:rPr>
              <a:t>pre-TIL baseline</a:t>
            </a:r>
          </a:p>
        </p:txBody>
      </p:sp>
      <p:grpSp>
        <p:nvGrpSpPr>
          <p:cNvPr id="84" name="Group 83">
            <a:extLst>
              <a:ext uri="{FF2B5EF4-FFF2-40B4-BE49-F238E27FC236}">
                <a16:creationId xmlns:a16="http://schemas.microsoft.com/office/drawing/2014/main" id="{C225D96D-BA3E-4E73-B4B1-6770A0837B6A}"/>
              </a:ext>
            </a:extLst>
          </p:cNvPr>
          <p:cNvGrpSpPr/>
          <p:nvPr/>
        </p:nvGrpSpPr>
        <p:grpSpPr>
          <a:xfrm>
            <a:off x="2514451" y="2378132"/>
            <a:ext cx="78350" cy="2029068"/>
            <a:chOff x="2240851" y="2241332"/>
            <a:chExt cx="78350" cy="2029068"/>
          </a:xfrm>
        </p:grpSpPr>
        <p:cxnSp>
          <p:nvCxnSpPr>
            <p:cNvPr id="85" name="Straight Connector 84">
              <a:extLst>
                <a:ext uri="{FF2B5EF4-FFF2-40B4-BE49-F238E27FC236}">
                  <a16:creationId xmlns:a16="http://schemas.microsoft.com/office/drawing/2014/main" id="{6901E1A6-B6CE-439A-A57E-9492552A987A}"/>
                </a:ext>
              </a:extLst>
            </p:cNvPr>
            <p:cNvCxnSpPr>
              <a:cxnSpLocks/>
            </p:cNvCxnSpPr>
            <p:nvPr/>
          </p:nvCxnSpPr>
          <p:spPr>
            <a:xfrm flipH="1" flipV="1">
              <a:off x="2302769" y="2241332"/>
              <a:ext cx="16432" cy="202906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75EB895-B45F-449D-8EA7-09ED47DE8409}"/>
                </a:ext>
              </a:extLst>
            </p:cNvPr>
            <p:cNvCxnSpPr/>
            <p:nvPr/>
          </p:nvCxnSpPr>
          <p:spPr>
            <a:xfrm>
              <a:off x="2240851" y="2259028"/>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7A480B0-8EC4-4A5E-92EC-D42D05E0D8DC}"/>
                </a:ext>
              </a:extLst>
            </p:cNvPr>
            <p:cNvCxnSpPr/>
            <p:nvPr/>
          </p:nvCxnSpPr>
          <p:spPr>
            <a:xfrm>
              <a:off x="2240851" y="2527370"/>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18CC3BF-E9DB-4016-A0C8-67B1CA02E096}"/>
                </a:ext>
              </a:extLst>
            </p:cNvPr>
            <p:cNvCxnSpPr/>
            <p:nvPr/>
          </p:nvCxnSpPr>
          <p:spPr>
            <a:xfrm>
              <a:off x="2240851" y="2778674"/>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4993896-34EA-47DA-86FD-F5395D9307CB}"/>
                </a:ext>
              </a:extLst>
            </p:cNvPr>
            <p:cNvCxnSpPr/>
            <p:nvPr/>
          </p:nvCxnSpPr>
          <p:spPr>
            <a:xfrm>
              <a:off x="2240851" y="3029978"/>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2D22C3F-1C67-43C1-934F-836DB5B4A49B}"/>
                </a:ext>
              </a:extLst>
            </p:cNvPr>
            <p:cNvCxnSpPr/>
            <p:nvPr/>
          </p:nvCxnSpPr>
          <p:spPr>
            <a:xfrm>
              <a:off x="2240851" y="3272763"/>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0DFF56-22DF-4F9B-8ABF-C31E314B08A6}"/>
                </a:ext>
              </a:extLst>
            </p:cNvPr>
            <p:cNvCxnSpPr/>
            <p:nvPr/>
          </p:nvCxnSpPr>
          <p:spPr>
            <a:xfrm>
              <a:off x="2240851" y="3515549"/>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7377EA2-634C-4C59-BED2-07C85BD56E9D}"/>
                </a:ext>
              </a:extLst>
            </p:cNvPr>
            <p:cNvCxnSpPr/>
            <p:nvPr/>
          </p:nvCxnSpPr>
          <p:spPr>
            <a:xfrm>
              <a:off x="2240851" y="3775371"/>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8650A2-4373-4DFC-9987-259A7C784D64}"/>
                </a:ext>
              </a:extLst>
            </p:cNvPr>
            <p:cNvCxnSpPr/>
            <p:nvPr/>
          </p:nvCxnSpPr>
          <p:spPr>
            <a:xfrm>
              <a:off x="2240851" y="4030935"/>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96EF9EB-BD94-4E56-A932-F562244115AA}"/>
                </a:ext>
              </a:extLst>
            </p:cNvPr>
            <p:cNvCxnSpPr/>
            <p:nvPr/>
          </p:nvCxnSpPr>
          <p:spPr>
            <a:xfrm>
              <a:off x="2240851" y="4269461"/>
              <a:ext cx="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95" name="Rectangle 128">
            <a:extLst>
              <a:ext uri="{FF2B5EF4-FFF2-40B4-BE49-F238E27FC236}">
                <a16:creationId xmlns:a16="http://schemas.microsoft.com/office/drawing/2014/main" id="{D36077A4-4A09-47B3-B351-0E432ED8304B}"/>
              </a:ext>
            </a:extLst>
          </p:cNvPr>
          <p:cNvSpPr>
            <a:spLocks noChangeArrowheads="1"/>
          </p:cNvSpPr>
          <p:nvPr/>
        </p:nvSpPr>
        <p:spPr bwMode="auto">
          <a:xfrm>
            <a:off x="6662521" y="3811201"/>
            <a:ext cx="179388" cy="180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6" name="Rectangle 128">
            <a:extLst>
              <a:ext uri="{FF2B5EF4-FFF2-40B4-BE49-F238E27FC236}">
                <a16:creationId xmlns:a16="http://schemas.microsoft.com/office/drawing/2014/main" id="{C91DAF18-8CF8-4DA7-9007-12462174077B}"/>
              </a:ext>
            </a:extLst>
          </p:cNvPr>
          <p:cNvSpPr>
            <a:spLocks noChangeArrowheads="1"/>
          </p:cNvSpPr>
          <p:nvPr/>
        </p:nvSpPr>
        <p:spPr bwMode="auto">
          <a:xfrm>
            <a:off x="6662521" y="3484798"/>
            <a:ext cx="179388" cy="180000"/>
          </a:xfrm>
          <a:prstGeom prst="rect">
            <a:avLst/>
          </a:prstGeom>
          <a:solidFill>
            <a:srgbClr val="FF66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7" name="Rectangle 128">
            <a:extLst>
              <a:ext uri="{FF2B5EF4-FFF2-40B4-BE49-F238E27FC236}">
                <a16:creationId xmlns:a16="http://schemas.microsoft.com/office/drawing/2014/main" id="{2D9CD33B-3353-4083-A45B-56AB7E3642CE}"/>
              </a:ext>
            </a:extLst>
          </p:cNvPr>
          <p:cNvSpPr>
            <a:spLocks noChangeArrowheads="1"/>
          </p:cNvSpPr>
          <p:nvPr/>
        </p:nvSpPr>
        <p:spPr bwMode="auto">
          <a:xfrm>
            <a:off x="6662521" y="2524058"/>
            <a:ext cx="179388" cy="180000"/>
          </a:xfrm>
          <a:prstGeom prst="rect">
            <a:avLst/>
          </a:prstGeom>
          <a:solidFill>
            <a:srgbClr val="00285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8" name="Rectangle 128">
            <a:extLst>
              <a:ext uri="{FF2B5EF4-FFF2-40B4-BE49-F238E27FC236}">
                <a16:creationId xmlns:a16="http://schemas.microsoft.com/office/drawing/2014/main" id="{0E01E6A7-E799-410E-92D2-B21CB18911CD}"/>
              </a:ext>
            </a:extLst>
          </p:cNvPr>
          <p:cNvSpPr>
            <a:spLocks noChangeArrowheads="1"/>
          </p:cNvSpPr>
          <p:nvPr/>
        </p:nvSpPr>
        <p:spPr bwMode="auto">
          <a:xfrm>
            <a:off x="6662521" y="2833205"/>
            <a:ext cx="179388" cy="180000"/>
          </a:xfrm>
          <a:prstGeom prst="rect">
            <a:avLst/>
          </a:prstGeom>
          <a:solidFill>
            <a:srgbClr val="2894FF"/>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99" name="Rectangle 128">
            <a:extLst>
              <a:ext uri="{FF2B5EF4-FFF2-40B4-BE49-F238E27FC236}">
                <a16:creationId xmlns:a16="http://schemas.microsoft.com/office/drawing/2014/main" id="{528E7B44-0725-4193-9C7F-AD526F361441}"/>
              </a:ext>
            </a:extLst>
          </p:cNvPr>
          <p:cNvSpPr>
            <a:spLocks noChangeArrowheads="1"/>
          </p:cNvSpPr>
          <p:nvPr/>
        </p:nvSpPr>
        <p:spPr bwMode="auto">
          <a:xfrm>
            <a:off x="6662521" y="3161416"/>
            <a:ext cx="179388" cy="180000"/>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p>
        </p:txBody>
      </p:sp>
      <p:sp>
        <p:nvSpPr>
          <p:cNvPr id="100" name="Rectangle 99"/>
          <p:cNvSpPr/>
          <p:nvPr/>
        </p:nvSpPr>
        <p:spPr>
          <a:xfrm>
            <a:off x="3279376" y="2970685"/>
            <a:ext cx="255198"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dirty="0">
                <a:ln>
                  <a:noFill/>
                </a:ln>
                <a:solidFill>
                  <a:srgbClr val="363636"/>
                </a:solidFill>
                <a:effectLst/>
                <a:uLnTx/>
                <a:uFillTx/>
                <a:ea typeface="+mn-ea"/>
                <a:cs typeface="Arial" charset="0"/>
              </a:rPr>
              <a:t>*</a:t>
            </a:r>
            <a:endParaRPr kumimoji="0" lang="en-US" sz="1400" b="0" i="0" u="none" strike="noStrike" kern="1200" cap="none" spc="0" normalizeH="0" dirty="0">
              <a:ln>
                <a:noFill/>
              </a:ln>
              <a:solidFill>
                <a:srgbClr val="363636"/>
              </a:solidFill>
              <a:effectLst/>
              <a:uLnTx/>
              <a:uFillTx/>
              <a:ea typeface="+mn-ea"/>
              <a:cs typeface="Arial" charset="0"/>
            </a:endParaRPr>
          </a:p>
        </p:txBody>
      </p:sp>
      <p:sp>
        <p:nvSpPr>
          <p:cNvPr id="101" name="Rectangle 100"/>
          <p:cNvSpPr/>
          <p:nvPr/>
        </p:nvSpPr>
        <p:spPr>
          <a:xfrm>
            <a:off x="5981920" y="2970685"/>
            <a:ext cx="255198"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dirty="0">
                <a:ln>
                  <a:noFill/>
                </a:ln>
                <a:solidFill>
                  <a:srgbClr val="363636"/>
                </a:solidFill>
                <a:effectLst/>
                <a:uLnTx/>
                <a:uFillTx/>
                <a:ea typeface="+mn-ea"/>
                <a:cs typeface="Arial" charset="0"/>
              </a:rPr>
              <a:t>*</a:t>
            </a:r>
            <a:endParaRPr kumimoji="0" lang="en-US" sz="1400" b="0" i="0" u="none" strike="noStrike" kern="1200" cap="none" spc="0" normalizeH="0" dirty="0">
              <a:ln>
                <a:noFill/>
              </a:ln>
              <a:solidFill>
                <a:srgbClr val="363636"/>
              </a:solidFill>
              <a:effectLst/>
              <a:uLnTx/>
              <a:uFillTx/>
              <a:ea typeface="+mn-ea"/>
              <a:cs typeface="Arial" charset="0"/>
            </a:endParaRPr>
          </a:p>
        </p:txBody>
      </p:sp>
    </p:spTree>
    <p:extLst>
      <p:ext uri="{BB962C8B-B14F-4D97-AF65-F5344CB8AC3E}">
        <p14:creationId xmlns:p14="http://schemas.microsoft.com/office/powerpoint/2010/main" val="166968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CT056: Durable complete responses to adoptive cell transfer using tumor infiltrating lymphocytes (TIL) in non-small cell lung cancer (NSCLC): </a:t>
            </a:r>
            <a:br>
              <a:rPr lang="en-US" dirty="0"/>
            </a:br>
            <a:r>
              <a:rPr lang="en-US" dirty="0"/>
              <a:t>A phase I trial – </a:t>
            </a:r>
            <a:r>
              <a:rPr lang="en-US" dirty="0" err="1"/>
              <a:t>Creelan</a:t>
            </a:r>
            <a:r>
              <a:rPr lang="en-US" dirty="0"/>
              <a:t> B, et al</a:t>
            </a:r>
          </a:p>
        </p:txBody>
      </p:sp>
      <p:sp>
        <p:nvSpPr>
          <p:cNvPr id="3" name="Content Placeholder 2"/>
          <p:cNvSpPr>
            <a:spLocks noGrp="1"/>
          </p:cNvSpPr>
          <p:nvPr>
            <p:ph idx="1"/>
          </p:nvPr>
        </p:nvSpPr>
        <p:spPr/>
        <p:txBody>
          <a:bodyPr/>
          <a:lstStyle/>
          <a:p>
            <a:r>
              <a:rPr lang="en-US" b="1" dirty="0"/>
              <a:t>Key results (cont.)</a:t>
            </a:r>
          </a:p>
        </p:txBody>
      </p:sp>
      <p:sp>
        <p:nvSpPr>
          <p:cNvPr id="4" name="Text Box 4"/>
          <p:cNvSpPr txBox="1">
            <a:spLocks noChangeArrowheads="1"/>
          </p:cNvSpPr>
          <p:nvPr/>
        </p:nvSpPr>
        <p:spPr bwMode="auto">
          <a:xfrm>
            <a:off x="5609226" y="6474897"/>
            <a:ext cx="33141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Creelan</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B,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CT056</a:t>
            </a:r>
          </a:p>
        </p:txBody>
      </p:sp>
      <p:sp>
        <p:nvSpPr>
          <p:cNvPr id="14" name="Rectangle 13"/>
          <p:cNvSpPr/>
          <p:nvPr/>
        </p:nvSpPr>
        <p:spPr>
          <a:xfrm rot="16200000">
            <a:off x="-291829" y="2916829"/>
            <a:ext cx="1838708"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dirty="0">
                <a:ln>
                  <a:noFill/>
                </a:ln>
                <a:solidFill>
                  <a:srgbClr val="363636"/>
                </a:solidFill>
                <a:effectLst/>
                <a:uLnTx/>
                <a:uFillTx/>
                <a:latin typeface="Arial" charset="0"/>
                <a:ea typeface="+mn-ea"/>
                <a:cs typeface="Arial" charset="0"/>
              </a:rPr>
              <a:t>Proportion of AEs, %</a:t>
            </a:r>
          </a:p>
        </p:txBody>
      </p:sp>
      <p:sp>
        <p:nvSpPr>
          <p:cNvPr id="15" name="TextBox 14">
            <a:extLst>
              <a:ext uri="{FF2B5EF4-FFF2-40B4-BE49-F238E27FC236}">
                <a16:creationId xmlns:a16="http://schemas.microsoft.com/office/drawing/2014/main" id="{4FDE6930-DE41-4D8F-801D-E49216F88F3F}"/>
              </a:ext>
            </a:extLst>
          </p:cNvPr>
          <p:cNvSpPr txBox="1"/>
          <p:nvPr/>
        </p:nvSpPr>
        <p:spPr>
          <a:xfrm rot="16200000">
            <a:off x="3351603" y="4706328"/>
            <a:ext cx="1007007" cy="246221"/>
          </a:xfrm>
          <a:prstGeom prst="rect">
            <a:avLst/>
          </a:prstGeom>
          <a:noFill/>
        </p:spPr>
        <p:txBody>
          <a:bodyPr wrap="none" rtlCol="0">
            <a:spAutoFit/>
          </a:bodyPr>
          <a:lstStyle/>
          <a:p>
            <a:pPr algn="r"/>
            <a:r>
              <a:rPr lang="en-US" sz="1000" dirty="0"/>
              <a:t>ALT increased</a:t>
            </a:r>
          </a:p>
        </p:txBody>
      </p:sp>
      <p:cxnSp>
        <p:nvCxnSpPr>
          <p:cNvPr id="16" name="Straight Connector 15">
            <a:extLst>
              <a:ext uri="{FF2B5EF4-FFF2-40B4-BE49-F238E27FC236}">
                <a16:creationId xmlns:a16="http://schemas.microsoft.com/office/drawing/2014/main" id="{210EE743-7871-46E3-8AC7-EABDD7DB2CB6}"/>
              </a:ext>
            </a:extLst>
          </p:cNvPr>
          <p:cNvCxnSpPr/>
          <p:nvPr/>
        </p:nvCxnSpPr>
        <p:spPr>
          <a:xfrm>
            <a:off x="1084591" y="2234178"/>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6D7C14-A448-4C83-9DE2-0531331D8B37}"/>
              </a:ext>
            </a:extLst>
          </p:cNvPr>
          <p:cNvCxnSpPr/>
          <p:nvPr/>
        </p:nvCxnSpPr>
        <p:spPr>
          <a:xfrm>
            <a:off x="1084591" y="277206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813FB-CDAC-48DF-B628-12FA780EE56E}"/>
              </a:ext>
            </a:extLst>
          </p:cNvPr>
          <p:cNvCxnSpPr/>
          <p:nvPr/>
        </p:nvCxnSpPr>
        <p:spPr>
          <a:xfrm>
            <a:off x="1084591" y="3309942"/>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770323-9EB6-4A4D-B719-8DA5666F938D}"/>
              </a:ext>
            </a:extLst>
          </p:cNvPr>
          <p:cNvCxnSpPr/>
          <p:nvPr/>
        </p:nvCxnSpPr>
        <p:spPr>
          <a:xfrm>
            <a:off x="1084591" y="383886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2E3811-C06D-4022-AE98-0B1DB020ACBE}"/>
              </a:ext>
            </a:extLst>
          </p:cNvPr>
          <p:cNvCxnSpPr/>
          <p:nvPr/>
        </p:nvCxnSpPr>
        <p:spPr>
          <a:xfrm>
            <a:off x="1084591" y="4372540"/>
            <a:ext cx="7657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0E7920-2AB4-48D8-9F17-94AC06A9CB82}"/>
              </a:ext>
            </a:extLst>
          </p:cNvPr>
          <p:cNvSpPr txBox="1"/>
          <p:nvPr/>
        </p:nvSpPr>
        <p:spPr>
          <a:xfrm>
            <a:off x="837148" y="2087423"/>
            <a:ext cx="271475" cy="288147"/>
          </a:xfrm>
          <a:prstGeom prst="rect">
            <a:avLst/>
          </a:prstGeom>
          <a:noFill/>
        </p:spPr>
        <p:txBody>
          <a:bodyPr wrap="none" lIns="36000" tIns="36000" rIns="36000" bIns="36000" rtlCol="0" anchor="ctr" anchorCtr="0">
            <a:spAutoFit/>
          </a:bodyPr>
          <a:lstStyle/>
          <a:p>
            <a:pPr algn="r"/>
            <a:r>
              <a:rPr lang="en-US" sz="1400" dirty="0"/>
              <a:t>80</a:t>
            </a:r>
          </a:p>
        </p:txBody>
      </p:sp>
      <p:sp>
        <p:nvSpPr>
          <p:cNvPr id="22" name="TextBox 21">
            <a:extLst>
              <a:ext uri="{FF2B5EF4-FFF2-40B4-BE49-F238E27FC236}">
                <a16:creationId xmlns:a16="http://schemas.microsoft.com/office/drawing/2014/main" id="{CE2E787A-E969-4944-8054-4FAE1839575D}"/>
              </a:ext>
            </a:extLst>
          </p:cNvPr>
          <p:cNvSpPr txBox="1"/>
          <p:nvPr/>
        </p:nvSpPr>
        <p:spPr>
          <a:xfrm>
            <a:off x="823494" y="2625304"/>
            <a:ext cx="271475" cy="288147"/>
          </a:xfrm>
          <a:prstGeom prst="rect">
            <a:avLst/>
          </a:prstGeom>
          <a:noFill/>
        </p:spPr>
        <p:txBody>
          <a:bodyPr wrap="none" lIns="36000" tIns="36000" rIns="36000" bIns="36000" rtlCol="0" anchor="ctr" anchorCtr="0">
            <a:spAutoFit/>
          </a:bodyPr>
          <a:lstStyle/>
          <a:p>
            <a:pPr algn="r"/>
            <a:r>
              <a:rPr lang="en-US" sz="1400" dirty="0"/>
              <a:t>60</a:t>
            </a:r>
          </a:p>
        </p:txBody>
      </p:sp>
      <p:sp>
        <p:nvSpPr>
          <p:cNvPr id="23" name="TextBox 22">
            <a:extLst>
              <a:ext uri="{FF2B5EF4-FFF2-40B4-BE49-F238E27FC236}">
                <a16:creationId xmlns:a16="http://schemas.microsoft.com/office/drawing/2014/main" id="{0DA2B630-A4BD-4755-85BE-918AD62E2BF5}"/>
              </a:ext>
            </a:extLst>
          </p:cNvPr>
          <p:cNvSpPr txBox="1"/>
          <p:nvPr/>
        </p:nvSpPr>
        <p:spPr>
          <a:xfrm>
            <a:off x="809839" y="3163185"/>
            <a:ext cx="271475" cy="288147"/>
          </a:xfrm>
          <a:prstGeom prst="rect">
            <a:avLst/>
          </a:prstGeom>
          <a:noFill/>
        </p:spPr>
        <p:txBody>
          <a:bodyPr wrap="none" lIns="36000" tIns="36000" rIns="36000" bIns="36000" rtlCol="0" anchor="ctr" anchorCtr="0">
            <a:spAutoFit/>
          </a:bodyPr>
          <a:lstStyle/>
          <a:p>
            <a:pPr algn="r"/>
            <a:r>
              <a:rPr lang="en-US" sz="1400" dirty="0"/>
              <a:t>40</a:t>
            </a:r>
          </a:p>
        </p:txBody>
      </p:sp>
      <p:sp>
        <p:nvSpPr>
          <p:cNvPr id="24" name="TextBox 23">
            <a:extLst>
              <a:ext uri="{FF2B5EF4-FFF2-40B4-BE49-F238E27FC236}">
                <a16:creationId xmlns:a16="http://schemas.microsoft.com/office/drawing/2014/main" id="{8374E337-6611-4DC2-8AA2-5544C0B37067}"/>
              </a:ext>
            </a:extLst>
          </p:cNvPr>
          <p:cNvSpPr txBox="1"/>
          <p:nvPr/>
        </p:nvSpPr>
        <p:spPr>
          <a:xfrm>
            <a:off x="796185" y="3701066"/>
            <a:ext cx="271475" cy="288147"/>
          </a:xfrm>
          <a:prstGeom prst="rect">
            <a:avLst/>
          </a:prstGeom>
          <a:noFill/>
        </p:spPr>
        <p:txBody>
          <a:bodyPr wrap="none" lIns="36000" tIns="36000" rIns="36000" bIns="36000" rtlCol="0" anchor="ctr" anchorCtr="0">
            <a:spAutoFit/>
          </a:bodyPr>
          <a:lstStyle/>
          <a:p>
            <a:pPr algn="r"/>
            <a:r>
              <a:rPr lang="en-US" sz="1400" dirty="0">
                <a:solidFill>
                  <a:srgbClr val="363636"/>
                </a:solidFill>
              </a:rPr>
              <a:t>20</a:t>
            </a:r>
          </a:p>
        </p:txBody>
      </p:sp>
      <p:sp>
        <p:nvSpPr>
          <p:cNvPr id="25" name="TextBox 24">
            <a:extLst>
              <a:ext uri="{FF2B5EF4-FFF2-40B4-BE49-F238E27FC236}">
                <a16:creationId xmlns:a16="http://schemas.microsoft.com/office/drawing/2014/main" id="{29EC52DC-CB37-4933-BA10-80452901B2B1}"/>
              </a:ext>
            </a:extLst>
          </p:cNvPr>
          <p:cNvSpPr txBox="1"/>
          <p:nvPr/>
        </p:nvSpPr>
        <p:spPr>
          <a:xfrm>
            <a:off x="881916" y="4238947"/>
            <a:ext cx="172089" cy="288147"/>
          </a:xfrm>
          <a:prstGeom prst="rect">
            <a:avLst/>
          </a:prstGeom>
          <a:noFill/>
        </p:spPr>
        <p:txBody>
          <a:bodyPr wrap="none" lIns="36000" tIns="36000" rIns="36000" bIns="36000" rtlCol="0" anchor="ctr" anchorCtr="0">
            <a:spAutoFit/>
          </a:bodyPr>
          <a:lstStyle/>
          <a:p>
            <a:pPr algn="r"/>
            <a:r>
              <a:rPr lang="en-US" sz="1400" dirty="0"/>
              <a:t>0</a:t>
            </a:r>
          </a:p>
        </p:txBody>
      </p:sp>
      <p:grpSp>
        <p:nvGrpSpPr>
          <p:cNvPr id="26" name="Group 25">
            <a:extLst>
              <a:ext uri="{FF2B5EF4-FFF2-40B4-BE49-F238E27FC236}">
                <a16:creationId xmlns:a16="http://schemas.microsoft.com/office/drawing/2014/main" id="{CC49DAAB-2271-4021-9C5D-44318AA20191}"/>
              </a:ext>
            </a:extLst>
          </p:cNvPr>
          <p:cNvGrpSpPr/>
          <p:nvPr/>
        </p:nvGrpSpPr>
        <p:grpSpPr>
          <a:xfrm>
            <a:off x="1198590" y="2038257"/>
            <a:ext cx="5734223" cy="2340000"/>
            <a:chOff x="1490624" y="1893951"/>
            <a:chExt cx="5391802" cy="2340000"/>
          </a:xfrm>
        </p:grpSpPr>
        <p:sp>
          <p:nvSpPr>
            <p:cNvPr id="27" name="Rectangle 26">
              <a:extLst>
                <a:ext uri="{FF2B5EF4-FFF2-40B4-BE49-F238E27FC236}">
                  <a16:creationId xmlns:a16="http://schemas.microsoft.com/office/drawing/2014/main" id="{34798BB4-A1E0-484F-A309-F9AE178B1396}"/>
                </a:ext>
              </a:extLst>
            </p:cNvPr>
            <p:cNvSpPr/>
            <p:nvPr/>
          </p:nvSpPr>
          <p:spPr>
            <a:xfrm rot="10800000">
              <a:off x="1490624" y="1893951"/>
              <a:ext cx="108000" cy="234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797660A-2B0E-41E0-B3A2-7C88D2EEDA58}"/>
                </a:ext>
              </a:extLst>
            </p:cNvPr>
            <p:cNvSpPr>
              <a:spLocks noChangeAspect="1"/>
            </p:cNvSpPr>
            <p:nvPr/>
          </p:nvSpPr>
          <p:spPr>
            <a:xfrm>
              <a:off x="6440612" y="1938994"/>
              <a:ext cx="180000" cy="18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2D265AA4-834C-4423-8E6C-A370C8AD0AF8}"/>
                </a:ext>
              </a:extLst>
            </p:cNvPr>
            <p:cNvSpPr/>
            <p:nvPr/>
          </p:nvSpPr>
          <p:spPr>
            <a:xfrm rot="10800000">
              <a:off x="1628591" y="2073951"/>
              <a:ext cx="108457" cy="216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6CE5323-85AD-4E29-BFDC-C5A06316F182}"/>
                </a:ext>
              </a:extLst>
            </p:cNvPr>
            <p:cNvSpPr/>
            <p:nvPr/>
          </p:nvSpPr>
          <p:spPr>
            <a:xfrm rot="10800000">
              <a:off x="2035574" y="2577951"/>
              <a:ext cx="108000" cy="1656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F580047-37E2-4369-8447-A9A16207BFD0}"/>
                </a:ext>
              </a:extLst>
            </p:cNvPr>
            <p:cNvSpPr/>
            <p:nvPr/>
          </p:nvSpPr>
          <p:spPr>
            <a:xfrm rot="10800000">
              <a:off x="2173914" y="2541951"/>
              <a:ext cx="108000" cy="1692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762343-F6AC-431C-A39A-E1FB8416C7EC}"/>
                </a:ext>
              </a:extLst>
            </p:cNvPr>
            <p:cNvSpPr/>
            <p:nvPr/>
          </p:nvSpPr>
          <p:spPr>
            <a:xfrm rot="10800000">
              <a:off x="5555226" y="4053951"/>
              <a:ext cx="108000" cy="18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F42403-80AA-4B87-8AB9-386E347DBFF1}"/>
                </a:ext>
              </a:extLst>
            </p:cNvPr>
            <p:cNvSpPr/>
            <p:nvPr/>
          </p:nvSpPr>
          <p:spPr>
            <a:xfrm rot="10800000">
              <a:off x="6774426" y="3873951"/>
              <a:ext cx="108000" cy="360000"/>
            </a:xfrm>
            <a:prstGeom prst="rect">
              <a:avLst/>
            </a:prstGeom>
            <a:solidFill>
              <a:schemeClr val="accent3"/>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97194CBB-BE64-4EA4-9270-009640492844}"/>
              </a:ext>
            </a:extLst>
          </p:cNvPr>
          <p:cNvGrpSpPr/>
          <p:nvPr/>
        </p:nvGrpSpPr>
        <p:grpSpPr>
          <a:xfrm>
            <a:off x="1343288" y="2042303"/>
            <a:ext cx="5728717" cy="2333533"/>
            <a:chOff x="1626681" y="1893234"/>
            <a:chExt cx="5386625" cy="2333533"/>
          </a:xfrm>
        </p:grpSpPr>
        <p:sp>
          <p:nvSpPr>
            <p:cNvPr id="35" name="Rectangle 34">
              <a:extLst>
                <a:ext uri="{FF2B5EF4-FFF2-40B4-BE49-F238E27FC236}">
                  <a16:creationId xmlns:a16="http://schemas.microsoft.com/office/drawing/2014/main" id="{F042EDC3-B277-4B01-B5B2-055314187936}"/>
                </a:ext>
              </a:extLst>
            </p:cNvPr>
            <p:cNvSpPr>
              <a:spLocks noChangeAspect="1"/>
            </p:cNvSpPr>
            <p:nvPr/>
          </p:nvSpPr>
          <p:spPr>
            <a:xfrm>
              <a:off x="6089506" y="1938136"/>
              <a:ext cx="180000"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7F6858A-8256-4C58-9BAA-267C722E33F8}"/>
                </a:ext>
              </a:extLst>
            </p:cNvPr>
            <p:cNvSpPr/>
            <p:nvPr/>
          </p:nvSpPr>
          <p:spPr>
            <a:xfrm rot="10800000">
              <a:off x="1626681" y="1893234"/>
              <a:ext cx="10860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0B80090F-6BE5-4778-AB3E-65B910519F81}"/>
                </a:ext>
              </a:extLst>
            </p:cNvPr>
            <p:cNvSpPr/>
            <p:nvPr/>
          </p:nvSpPr>
          <p:spPr>
            <a:xfrm rot="10800000">
              <a:off x="1761178" y="2534767"/>
              <a:ext cx="107989" cy="1692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E8F3434A-A192-413A-AFD0-93A70B81F278}"/>
                </a:ext>
              </a:extLst>
            </p:cNvPr>
            <p:cNvSpPr/>
            <p:nvPr/>
          </p:nvSpPr>
          <p:spPr>
            <a:xfrm rot="10800000">
              <a:off x="1898126"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66008E76-E21A-419F-B87B-37D158609FBD}"/>
                </a:ext>
              </a:extLst>
            </p:cNvPr>
            <p:cNvSpPr/>
            <p:nvPr/>
          </p:nvSpPr>
          <p:spPr>
            <a:xfrm rot="10800000">
              <a:off x="2300472" y="2858767"/>
              <a:ext cx="114494" cy="136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795E0AD5-2DF8-42ED-82C6-D1A9B442683B}"/>
                </a:ext>
              </a:extLst>
            </p:cNvPr>
            <p:cNvSpPr/>
            <p:nvPr/>
          </p:nvSpPr>
          <p:spPr>
            <a:xfrm rot="10800000">
              <a:off x="2571194" y="3866767"/>
              <a:ext cx="107989"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63C7F687-80FD-4034-877C-11308145A980}"/>
                </a:ext>
              </a:extLst>
            </p:cNvPr>
            <p:cNvSpPr/>
            <p:nvPr/>
          </p:nvSpPr>
          <p:spPr>
            <a:xfrm rot="10800000">
              <a:off x="2718361"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85C3B195-767B-40DE-8AAF-B28C61432C3B}"/>
                </a:ext>
              </a:extLst>
            </p:cNvPr>
            <p:cNvSpPr/>
            <p:nvPr/>
          </p:nvSpPr>
          <p:spPr>
            <a:xfrm rot="10800000">
              <a:off x="2854927" y="3866767"/>
              <a:ext cx="108428"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9A99436D-BD59-4552-8F97-29347AA5EC90}"/>
                </a:ext>
              </a:extLst>
            </p:cNvPr>
            <p:cNvSpPr/>
            <p:nvPr/>
          </p:nvSpPr>
          <p:spPr>
            <a:xfrm rot="10800000">
              <a:off x="3385301" y="3866767"/>
              <a:ext cx="107989" cy="3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CDCE5A94-96ED-4E85-BCA6-EFCB7A5AE565}"/>
                </a:ext>
              </a:extLst>
            </p:cNvPr>
            <p:cNvSpPr/>
            <p:nvPr/>
          </p:nvSpPr>
          <p:spPr>
            <a:xfrm rot="10800000">
              <a:off x="3522249"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FDE643E9-D7DC-43E1-8BF7-C94F4AD2BB87}"/>
                </a:ext>
              </a:extLst>
            </p:cNvPr>
            <p:cNvSpPr/>
            <p:nvPr/>
          </p:nvSpPr>
          <p:spPr>
            <a:xfrm rot="10800000">
              <a:off x="365919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DC38FF97-BCC6-4ED4-894B-401EA5E9F3BB}"/>
                </a:ext>
              </a:extLst>
            </p:cNvPr>
            <p:cNvSpPr/>
            <p:nvPr/>
          </p:nvSpPr>
          <p:spPr>
            <a:xfrm rot="10800000">
              <a:off x="380143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6A664DC4-8514-4387-A2D3-FD99E91D9C48}"/>
                </a:ext>
              </a:extLst>
            </p:cNvPr>
            <p:cNvSpPr/>
            <p:nvPr/>
          </p:nvSpPr>
          <p:spPr>
            <a:xfrm rot="10800000">
              <a:off x="420275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C1A5706E-222F-403D-9B4A-03DDF24ECCD4}"/>
                </a:ext>
              </a:extLst>
            </p:cNvPr>
            <p:cNvSpPr/>
            <p:nvPr/>
          </p:nvSpPr>
          <p:spPr>
            <a:xfrm rot="10800000">
              <a:off x="501047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D4F3CF36-7463-4E9C-B9FC-3891674B4E00}"/>
                </a:ext>
              </a:extLst>
            </p:cNvPr>
            <p:cNvSpPr/>
            <p:nvPr/>
          </p:nvSpPr>
          <p:spPr>
            <a:xfrm rot="10800000">
              <a:off x="569119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82110953-407D-4307-8BF9-459651D5B4A1}"/>
                </a:ext>
              </a:extLst>
            </p:cNvPr>
            <p:cNvSpPr/>
            <p:nvPr/>
          </p:nvSpPr>
          <p:spPr>
            <a:xfrm rot="10800000">
              <a:off x="6905317" y="4046767"/>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D9D9E7CD-DDF6-41A7-BF5D-5C37DF9EF2E1}"/>
                </a:ext>
              </a:extLst>
            </p:cNvPr>
            <p:cNvSpPr/>
            <p:nvPr/>
          </p:nvSpPr>
          <p:spPr>
            <a:xfrm rot="10800000">
              <a:off x="2035585" y="2396213"/>
              <a:ext cx="107989" cy="1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91A2DBC4-DF60-449E-8B65-23F33B3BECA5}"/>
                </a:ext>
              </a:extLst>
            </p:cNvPr>
            <p:cNvSpPr/>
            <p:nvPr/>
          </p:nvSpPr>
          <p:spPr>
            <a:xfrm rot="10800000">
              <a:off x="2172621" y="2213429"/>
              <a:ext cx="107989" cy="324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3" name="Group 52">
            <a:extLst>
              <a:ext uri="{FF2B5EF4-FFF2-40B4-BE49-F238E27FC236}">
                <a16:creationId xmlns:a16="http://schemas.microsoft.com/office/drawing/2014/main" id="{D54675E5-4189-40B6-9703-CC61094A8153}"/>
              </a:ext>
            </a:extLst>
          </p:cNvPr>
          <p:cNvGrpSpPr/>
          <p:nvPr/>
        </p:nvGrpSpPr>
        <p:grpSpPr>
          <a:xfrm>
            <a:off x="6680622" y="2088063"/>
            <a:ext cx="333959" cy="2287773"/>
            <a:chOff x="6645294" y="1938994"/>
            <a:chExt cx="314017" cy="2287773"/>
          </a:xfrm>
        </p:grpSpPr>
        <p:sp>
          <p:nvSpPr>
            <p:cNvPr id="54" name="Rectangle 53">
              <a:extLst>
                <a:ext uri="{FF2B5EF4-FFF2-40B4-BE49-F238E27FC236}">
                  <a16:creationId xmlns:a16="http://schemas.microsoft.com/office/drawing/2014/main" id="{5AB5C9E8-37DB-477D-8D65-AA90EAC74FF8}"/>
                </a:ext>
              </a:extLst>
            </p:cNvPr>
            <p:cNvSpPr/>
            <p:nvPr/>
          </p:nvSpPr>
          <p:spPr>
            <a:xfrm>
              <a:off x="6779311" y="1938994"/>
              <a:ext cx="180000" cy="180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AB5EF1-1423-4920-8B92-371B978DBE90}"/>
                </a:ext>
              </a:extLst>
            </p:cNvPr>
            <p:cNvSpPr/>
            <p:nvPr/>
          </p:nvSpPr>
          <p:spPr>
            <a:xfrm rot="10800000">
              <a:off x="6645294" y="4046767"/>
              <a:ext cx="108000" cy="180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Rectangle 55">
            <a:extLst>
              <a:ext uri="{FF2B5EF4-FFF2-40B4-BE49-F238E27FC236}">
                <a16:creationId xmlns:a16="http://schemas.microsoft.com/office/drawing/2014/main" id="{DD787BBF-02D1-47BD-9ECC-A9CF1B7858CF}"/>
              </a:ext>
            </a:extLst>
          </p:cNvPr>
          <p:cNvSpPr/>
          <p:nvPr/>
        </p:nvSpPr>
        <p:spPr>
          <a:xfrm rot="10800000">
            <a:off x="2504297" y="4033519"/>
            <a:ext cx="114848" cy="162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AE22DBF7-E765-418D-8BEB-09D94A4BBB18}"/>
              </a:ext>
            </a:extLst>
          </p:cNvPr>
          <p:cNvSpPr/>
          <p:nvPr/>
        </p:nvSpPr>
        <p:spPr>
          <a:xfrm rot="10800000">
            <a:off x="2650824" y="3186023"/>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F0024161-0E95-434D-B5D0-98A36A4258E0}"/>
              </a:ext>
            </a:extLst>
          </p:cNvPr>
          <p:cNvSpPr/>
          <p:nvPr/>
        </p:nvSpPr>
        <p:spPr>
          <a:xfrm rot="10800000">
            <a:off x="3212387" y="3188216"/>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ectangle 58">
            <a:extLst>
              <a:ext uri="{FF2B5EF4-FFF2-40B4-BE49-F238E27FC236}">
                <a16:creationId xmlns:a16="http://schemas.microsoft.com/office/drawing/2014/main" id="{EBB74FD3-CB34-41E8-93E9-43343650AF3A}"/>
              </a:ext>
            </a:extLst>
          </p:cNvPr>
          <p:cNvSpPr/>
          <p:nvPr/>
        </p:nvSpPr>
        <p:spPr>
          <a:xfrm rot="10800000">
            <a:off x="3359041" y="3371010"/>
            <a:ext cx="114848" cy="82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ectangle 59">
            <a:extLst>
              <a:ext uri="{FF2B5EF4-FFF2-40B4-BE49-F238E27FC236}">
                <a16:creationId xmlns:a16="http://schemas.microsoft.com/office/drawing/2014/main" id="{8C0A779D-4DB2-4F36-9A82-636991DC8AF2}"/>
              </a:ext>
            </a:extLst>
          </p:cNvPr>
          <p:cNvSpPr/>
          <p:nvPr/>
        </p:nvSpPr>
        <p:spPr>
          <a:xfrm rot="10800000">
            <a:off x="3505694" y="3696822"/>
            <a:ext cx="114848"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Rectangle 60">
            <a:extLst>
              <a:ext uri="{FF2B5EF4-FFF2-40B4-BE49-F238E27FC236}">
                <a16:creationId xmlns:a16="http://schemas.microsoft.com/office/drawing/2014/main" id="{84F52834-F36E-4F39-83A0-4363736D541C}"/>
              </a:ext>
            </a:extLst>
          </p:cNvPr>
          <p:cNvSpPr/>
          <p:nvPr/>
        </p:nvSpPr>
        <p:spPr>
          <a:xfrm rot="10800000">
            <a:off x="3657111" y="3514012"/>
            <a:ext cx="114848"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AE607793-40F7-4D73-A7CA-B149F0700DD5}"/>
              </a:ext>
            </a:extLst>
          </p:cNvPr>
          <p:cNvSpPr/>
          <p:nvPr/>
        </p:nvSpPr>
        <p:spPr>
          <a:xfrm rot="10800000">
            <a:off x="4081875" y="3871458"/>
            <a:ext cx="114848"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976ED27F-A0F5-4801-A0F1-196B4CF1BF16}"/>
              </a:ext>
            </a:extLst>
          </p:cNvPr>
          <p:cNvSpPr/>
          <p:nvPr/>
        </p:nvSpPr>
        <p:spPr>
          <a:xfrm rot="10800000">
            <a:off x="4659043" y="3685112"/>
            <a:ext cx="114848"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49688B60-E7F6-40B5-B74E-4CB9D5E266F7}"/>
              </a:ext>
            </a:extLst>
          </p:cNvPr>
          <p:cNvSpPr/>
          <p:nvPr/>
        </p:nvSpPr>
        <p:spPr>
          <a:xfrm rot="10800000">
            <a:off x="5519754" y="3875235"/>
            <a:ext cx="114848"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B7C35C10-8F3B-416D-9EE8-2C223759468E}"/>
              </a:ext>
            </a:extLst>
          </p:cNvPr>
          <p:cNvSpPr/>
          <p:nvPr/>
        </p:nvSpPr>
        <p:spPr>
          <a:xfrm rot="10800000">
            <a:off x="5666373" y="4020684"/>
            <a:ext cx="114848"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CBA308DD-C21C-4D8C-A375-E6EA73B05047}"/>
              </a:ext>
            </a:extLst>
          </p:cNvPr>
          <p:cNvSpPr/>
          <p:nvPr/>
        </p:nvSpPr>
        <p:spPr>
          <a:xfrm rot="10800000">
            <a:off x="6680853" y="4013748"/>
            <a:ext cx="114848"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7" name="Group 66">
            <a:extLst>
              <a:ext uri="{FF2B5EF4-FFF2-40B4-BE49-F238E27FC236}">
                <a16:creationId xmlns:a16="http://schemas.microsoft.com/office/drawing/2014/main" id="{7AA58033-D69B-4B6D-B4B8-09341ADEED3E}"/>
              </a:ext>
            </a:extLst>
          </p:cNvPr>
          <p:cNvGrpSpPr/>
          <p:nvPr/>
        </p:nvGrpSpPr>
        <p:grpSpPr>
          <a:xfrm>
            <a:off x="1484711" y="2088063"/>
            <a:ext cx="6609192" cy="2290194"/>
            <a:chOff x="1759659" y="1938994"/>
            <a:chExt cx="6214522" cy="2290194"/>
          </a:xfrm>
        </p:grpSpPr>
        <p:sp>
          <p:nvSpPr>
            <p:cNvPr id="68" name="Rectangle 67">
              <a:extLst>
                <a:ext uri="{FF2B5EF4-FFF2-40B4-BE49-F238E27FC236}">
                  <a16:creationId xmlns:a16="http://schemas.microsoft.com/office/drawing/2014/main" id="{FF9F1EAE-A672-4C11-8546-AE6BF7B82244}"/>
                </a:ext>
              </a:extLst>
            </p:cNvPr>
            <p:cNvSpPr/>
            <p:nvPr/>
          </p:nvSpPr>
          <p:spPr>
            <a:xfrm rot="10800000">
              <a:off x="1759659" y="2213112"/>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8C2A2532-E190-4549-A7D1-D8C4C1604381}"/>
                </a:ext>
              </a:extLst>
            </p:cNvPr>
            <p:cNvSpPr/>
            <p:nvPr/>
          </p:nvSpPr>
          <p:spPr>
            <a:xfrm rot="10800000">
              <a:off x="1899885" y="2071615"/>
              <a:ext cx="107990" cy="19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99B375F7-0716-46AA-BEFB-87A8A39C7276}"/>
                </a:ext>
              </a:extLst>
            </p:cNvPr>
            <p:cNvSpPr/>
            <p:nvPr/>
          </p:nvSpPr>
          <p:spPr>
            <a:xfrm rot="10800000">
              <a:off x="2033233" y="2236986"/>
              <a:ext cx="107990" cy="162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376A3BC7-A2C0-4E65-99DF-A617085BDCE5}"/>
                </a:ext>
              </a:extLst>
            </p:cNvPr>
            <p:cNvSpPr/>
            <p:nvPr/>
          </p:nvSpPr>
          <p:spPr>
            <a:xfrm rot="10800000">
              <a:off x="2304353" y="2392951"/>
              <a:ext cx="108336" cy="46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2" name="Group 71">
              <a:extLst>
                <a:ext uri="{FF2B5EF4-FFF2-40B4-BE49-F238E27FC236}">
                  <a16:creationId xmlns:a16="http://schemas.microsoft.com/office/drawing/2014/main" id="{4620C7DA-47FB-4E33-BD1F-10F6D32995BB}"/>
                </a:ext>
              </a:extLst>
            </p:cNvPr>
            <p:cNvGrpSpPr/>
            <p:nvPr/>
          </p:nvGrpSpPr>
          <p:grpSpPr>
            <a:xfrm>
              <a:off x="2435002" y="1938994"/>
              <a:ext cx="5539179" cy="2290194"/>
              <a:chOff x="2435002" y="1938994"/>
              <a:chExt cx="5539179" cy="2290194"/>
            </a:xfrm>
          </p:grpSpPr>
          <p:sp>
            <p:nvSpPr>
              <p:cNvPr id="73" name="Rectangle 72">
                <a:extLst>
                  <a:ext uri="{FF2B5EF4-FFF2-40B4-BE49-F238E27FC236}">
                    <a16:creationId xmlns:a16="http://schemas.microsoft.com/office/drawing/2014/main" id="{04A2B003-D6B5-4C9C-ABA3-88C3E7546478}"/>
                  </a:ext>
                </a:extLst>
              </p:cNvPr>
              <p:cNvSpPr/>
              <p:nvPr/>
            </p:nvSpPr>
            <p:spPr>
              <a:xfrm>
                <a:off x="5691196" y="1938994"/>
                <a:ext cx="18000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913EF6BB-20EC-4D07-991F-4B355FCC25D0}"/>
                  </a:ext>
                </a:extLst>
              </p:cNvPr>
              <p:cNvSpPr/>
              <p:nvPr/>
            </p:nvSpPr>
            <p:spPr>
              <a:xfrm rot="10800000">
                <a:off x="2435002" y="3041188"/>
                <a:ext cx="115796" cy="1188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F39AFF05-E4EE-4BEC-9A0F-7575711D0D6D}"/>
                  </a:ext>
                </a:extLst>
              </p:cNvPr>
              <p:cNvSpPr/>
              <p:nvPr/>
            </p:nvSpPr>
            <p:spPr>
              <a:xfrm rot="10800000">
                <a:off x="2986616" y="3545188"/>
                <a:ext cx="107990" cy="68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B25FC06D-5D64-46BE-B64E-BB4C140E474E}"/>
                  </a:ext>
                </a:extLst>
              </p:cNvPr>
              <p:cNvSpPr/>
              <p:nvPr/>
            </p:nvSpPr>
            <p:spPr>
              <a:xfrm rot="10800000">
                <a:off x="3119743" y="3869188"/>
                <a:ext cx="107990" cy="36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a:extLst>
                  <a:ext uri="{FF2B5EF4-FFF2-40B4-BE49-F238E27FC236}">
                    <a16:creationId xmlns:a16="http://schemas.microsoft.com/office/drawing/2014/main" id="{BC6F0DB9-B90D-4EC8-880B-5937ECF08B88}"/>
                  </a:ext>
                </a:extLst>
              </p:cNvPr>
              <p:cNvSpPr/>
              <p:nvPr/>
            </p:nvSpPr>
            <p:spPr>
              <a:xfrm rot="10800000">
                <a:off x="3250755" y="3365188"/>
                <a:ext cx="107990" cy="86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09556E4A-F077-4722-8F00-FF03772232AF}"/>
                  </a:ext>
                </a:extLst>
              </p:cNvPr>
              <p:cNvSpPr/>
              <p:nvPr/>
            </p:nvSpPr>
            <p:spPr>
              <a:xfrm rot="10800000">
                <a:off x="3935466" y="3725188"/>
                <a:ext cx="107990"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D8AE4DC1-188F-486C-9C4A-72B3BB83EF35}"/>
                  </a:ext>
                </a:extLst>
              </p:cNvPr>
              <p:cNvSpPr/>
              <p:nvPr/>
            </p:nvSpPr>
            <p:spPr>
              <a:xfrm rot="10800000">
                <a:off x="4068599"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84210B2F-D764-46EF-A0F1-3575BC2A601C}"/>
                  </a:ext>
                </a:extLst>
              </p:cNvPr>
              <p:cNvSpPr/>
              <p:nvPr/>
            </p:nvSpPr>
            <p:spPr>
              <a:xfrm rot="10800000">
                <a:off x="4334865" y="3725188"/>
                <a:ext cx="107990" cy="50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Rectangle 80">
                <a:extLst>
                  <a:ext uri="{FF2B5EF4-FFF2-40B4-BE49-F238E27FC236}">
                    <a16:creationId xmlns:a16="http://schemas.microsoft.com/office/drawing/2014/main" id="{87656D8F-C35C-4296-B473-EAF8A2384FFC}"/>
                  </a:ext>
                </a:extLst>
              </p:cNvPr>
              <p:cNvSpPr/>
              <p:nvPr/>
            </p:nvSpPr>
            <p:spPr>
              <a:xfrm rot="10800000">
                <a:off x="4477739" y="3869188"/>
                <a:ext cx="107990" cy="36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B099419-CF37-4C75-AEC7-3ADD6E3560A6}"/>
                  </a:ext>
                </a:extLst>
              </p:cNvPr>
              <p:cNvSpPr/>
              <p:nvPr/>
            </p:nvSpPr>
            <p:spPr>
              <a:xfrm rot="10800000">
                <a:off x="4615186" y="4049188"/>
                <a:ext cx="103889"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E95E51D-8E72-45F6-98A5-584DC2C7DF5C}"/>
                  </a:ext>
                </a:extLst>
              </p:cNvPr>
              <p:cNvSpPr/>
              <p:nvPr/>
            </p:nvSpPr>
            <p:spPr>
              <a:xfrm rot="10800000">
                <a:off x="5157459"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0512713C-E19A-4EE3-BA1B-312417D81096}"/>
                  </a:ext>
                </a:extLst>
              </p:cNvPr>
              <p:cNvSpPr/>
              <p:nvPr/>
            </p:nvSpPr>
            <p:spPr>
              <a:xfrm rot="10800000">
                <a:off x="5843111"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Rectangle 84">
                <a:extLst>
                  <a:ext uri="{FF2B5EF4-FFF2-40B4-BE49-F238E27FC236}">
                    <a16:creationId xmlns:a16="http://schemas.microsoft.com/office/drawing/2014/main" id="{83FBB68A-FA34-4748-8929-EF1E1ADA8EF8}"/>
                  </a:ext>
                </a:extLst>
              </p:cNvPr>
              <p:cNvSpPr/>
              <p:nvPr/>
            </p:nvSpPr>
            <p:spPr>
              <a:xfrm rot="10800000">
                <a:off x="5976212"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E8100182-4D4D-4E20-B8B9-0FFC6FC1A1D9}"/>
                  </a:ext>
                </a:extLst>
              </p:cNvPr>
              <p:cNvSpPr/>
              <p:nvPr/>
            </p:nvSpPr>
            <p:spPr>
              <a:xfrm rot="10800000">
                <a:off x="6109313"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Rectangle 86">
                <a:extLst>
                  <a:ext uri="{FF2B5EF4-FFF2-40B4-BE49-F238E27FC236}">
                    <a16:creationId xmlns:a16="http://schemas.microsoft.com/office/drawing/2014/main" id="{2A8A6A6A-977C-4E3A-96FA-62C980A6EA5C}"/>
                  </a:ext>
                </a:extLst>
              </p:cNvPr>
              <p:cNvSpPr/>
              <p:nvPr/>
            </p:nvSpPr>
            <p:spPr>
              <a:xfrm rot="10800000">
                <a:off x="6242414" y="3743188"/>
                <a:ext cx="107990" cy="486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Rectangle 87">
                <a:extLst>
                  <a:ext uri="{FF2B5EF4-FFF2-40B4-BE49-F238E27FC236}">
                    <a16:creationId xmlns:a16="http://schemas.microsoft.com/office/drawing/2014/main" id="{B3D0D92A-09B5-4B8B-87E3-CAED3426ECA8}"/>
                  </a:ext>
                </a:extLst>
              </p:cNvPr>
              <p:cNvSpPr/>
              <p:nvPr/>
            </p:nvSpPr>
            <p:spPr>
              <a:xfrm rot="10800000">
                <a:off x="7047469"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Rectangle 88">
                <a:extLst>
                  <a:ext uri="{FF2B5EF4-FFF2-40B4-BE49-F238E27FC236}">
                    <a16:creationId xmlns:a16="http://schemas.microsoft.com/office/drawing/2014/main" id="{88A07880-F637-408E-8C5E-846AA397C99D}"/>
                  </a:ext>
                </a:extLst>
              </p:cNvPr>
              <p:cNvSpPr/>
              <p:nvPr/>
            </p:nvSpPr>
            <p:spPr>
              <a:xfrm rot="10800000">
                <a:off x="7185365"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Rectangle 89">
                <a:extLst>
                  <a:ext uri="{FF2B5EF4-FFF2-40B4-BE49-F238E27FC236}">
                    <a16:creationId xmlns:a16="http://schemas.microsoft.com/office/drawing/2014/main" id="{6C64ABA0-5D2A-4782-B1AC-682B62AC4B75}"/>
                  </a:ext>
                </a:extLst>
              </p:cNvPr>
              <p:cNvSpPr/>
              <p:nvPr/>
            </p:nvSpPr>
            <p:spPr>
              <a:xfrm rot="10800000">
                <a:off x="7456759"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Rectangle 90">
                <a:extLst>
                  <a:ext uri="{FF2B5EF4-FFF2-40B4-BE49-F238E27FC236}">
                    <a16:creationId xmlns:a16="http://schemas.microsoft.com/office/drawing/2014/main" id="{6649423D-DC06-4712-9657-258D33BD3F19}"/>
                  </a:ext>
                </a:extLst>
              </p:cNvPr>
              <p:cNvSpPr/>
              <p:nvPr/>
            </p:nvSpPr>
            <p:spPr>
              <a:xfrm rot="10800000">
                <a:off x="7728153"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Rectangle 91">
                <a:extLst>
                  <a:ext uri="{FF2B5EF4-FFF2-40B4-BE49-F238E27FC236}">
                    <a16:creationId xmlns:a16="http://schemas.microsoft.com/office/drawing/2014/main" id="{5D7685AF-D72D-4476-8D97-A4434F3E03A4}"/>
                  </a:ext>
                </a:extLst>
              </p:cNvPr>
              <p:cNvSpPr/>
              <p:nvPr/>
            </p:nvSpPr>
            <p:spPr>
              <a:xfrm rot="10800000">
                <a:off x="7866191" y="3890899"/>
                <a:ext cx="107990" cy="324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Rectangle 92">
                <a:extLst>
                  <a:ext uri="{FF2B5EF4-FFF2-40B4-BE49-F238E27FC236}">
                    <a16:creationId xmlns:a16="http://schemas.microsoft.com/office/drawing/2014/main" id="{5C3FC15B-AB30-4674-83E9-020C3417555B}"/>
                  </a:ext>
                </a:extLst>
              </p:cNvPr>
              <p:cNvSpPr/>
              <p:nvPr/>
            </p:nvSpPr>
            <p:spPr>
              <a:xfrm rot="10800000">
                <a:off x="7323298" y="4049188"/>
                <a:ext cx="105676"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Rectangle 93">
                <a:extLst>
                  <a:ext uri="{FF2B5EF4-FFF2-40B4-BE49-F238E27FC236}">
                    <a16:creationId xmlns:a16="http://schemas.microsoft.com/office/drawing/2014/main" id="{C164E53A-4E2B-49CE-8957-FD1A627903E0}"/>
                  </a:ext>
                </a:extLst>
              </p:cNvPr>
              <p:cNvSpPr/>
              <p:nvPr/>
            </p:nvSpPr>
            <p:spPr>
              <a:xfrm rot="10800000">
                <a:off x="7603791" y="4049188"/>
                <a:ext cx="107990" cy="180000"/>
              </a:xfrm>
              <a:prstGeom prst="rect">
                <a:avLst/>
              </a:prstGeom>
              <a:solidFill>
                <a:srgbClr val="2894FF"/>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95" name="Group 94">
            <a:extLst>
              <a:ext uri="{FF2B5EF4-FFF2-40B4-BE49-F238E27FC236}">
                <a16:creationId xmlns:a16="http://schemas.microsoft.com/office/drawing/2014/main" id="{17D435FA-C317-4F85-93D8-A1F0FD9164DD}"/>
              </a:ext>
            </a:extLst>
          </p:cNvPr>
          <p:cNvGrpSpPr/>
          <p:nvPr/>
        </p:nvGrpSpPr>
        <p:grpSpPr>
          <a:xfrm>
            <a:off x="1488264" y="2086020"/>
            <a:ext cx="7031622" cy="2292537"/>
            <a:chOff x="1763000" y="1936951"/>
            <a:chExt cx="6611727" cy="2292537"/>
          </a:xfrm>
        </p:grpSpPr>
        <p:sp>
          <p:nvSpPr>
            <p:cNvPr id="96" name="Rectangle 95">
              <a:extLst>
                <a:ext uri="{FF2B5EF4-FFF2-40B4-BE49-F238E27FC236}">
                  <a16:creationId xmlns:a16="http://schemas.microsoft.com/office/drawing/2014/main" id="{D179F2CD-B11A-40FB-9B60-CA7A582FDAAB}"/>
                </a:ext>
              </a:extLst>
            </p:cNvPr>
            <p:cNvSpPr/>
            <p:nvPr/>
          </p:nvSpPr>
          <p:spPr>
            <a:xfrm>
              <a:off x="1763000" y="2066329"/>
              <a:ext cx="104649"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BCE97112-33D9-42B9-9BA2-A07B17180230}"/>
                </a:ext>
              </a:extLst>
            </p:cNvPr>
            <p:cNvSpPr>
              <a:spLocks noChangeAspect="1"/>
            </p:cNvSpPr>
            <p:nvPr/>
          </p:nvSpPr>
          <p:spPr>
            <a:xfrm>
              <a:off x="5330786" y="1936951"/>
              <a:ext cx="180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AFC60458-AE46-4F56-AA12-2C29FE01E7A3}"/>
                </a:ext>
              </a:extLst>
            </p:cNvPr>
            <p:cNvSpPr/>
            <p:nvPr/>
          </p:nvSpPr>
          <p:spPr>
            <a:xfrm rot="10800000">
              <a:off x="2438711" y="2390770"/>
              <a:ext cx="108000" cy="64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FACB44AE-F30F-4BA2-A3B0-CA36D506BF2B}"/>
                </a:ext>
              </a:extLst>
            </p:cNvPr>
            <p:cNvSpPr/>
            <p:nvPr/>
          </p:nvSpPr>
          <p:spPr>
            <a:xfrm rot="10800000">
              <a:off x="2572544" y="2725164"/>
              <a:ext cx="108000" cy="115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4062C82-6963-4873-A791-EB84191DB7F5}"/>
                </a:ext>
              </a:extLst>
            </p:cNvPr>
            <p:cNvSpPr/>
            <p:nvPr/>
          </p:nvSpPr>
          <p:spPr>
            <a:xfrm rot="10800000">
              <a:off x="2719811" y="2874952"/>
              <a:ext cx="108000"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C6CB5B1-ACFE-4D02-8297-D39D30EEB17A}"/>
                </a:ext>
              </a:extLst>
            </p:cNvPr>
            <p:cNvSpPr/>
            <p:nvPr/>
          </p:nvSpPr>
          <p:spPr>
            <a:xfrm rot="10800000">
              <a:off x="2858122" y="2898111"/>
              <a:ext cx="108000"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DC0C616F-080B-4BE5-8CCF-A620FE75C70B}"/>
                </a:ext>
              </a:extLst>
            </p:cNvPr>
            <p:cNvSpPr/>
            <p:nvPr/>
          </p:nvSpPr>
          <p:spPr>
            <a:xfrm rot="10800000">
              <a:off x="2987476" y="2893530"/>
              <a:ext cx="108000" cy="64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E2636A4-75A8-429F-BD05-96DE8C45B40C}"/>
                </a:ext>
              </a:extLst>
            </p:cNvPr>
            <p:cNvSpPr/>
            <p:nvPr/>
          </p:nvSpPr>
          <p:spPr>
            <a:xfrm rot="10800000">
              <a:off x="3117865" y="2881384"/>
              <a:ext cx="111443"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DD37030-06E6-4FB6-8E4D-FB7EF6540ADD}"/>
                </a:ext>
              </a:extLst>
            </p:cNvPr>
            <p:cNvSpPr/>
            <p:nvPr/>
          </p:nvSpPr>
          <p:spPr>
            <a:xfrm rot="10800000">
              <a:off x="3250663" y="2887074"/>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646950AA-81CD-41E4-8FC5-001E058CB99A}"/>
                </a:ext>
              </a:extLst>
            </p:cNvPr>
            <p:cNvSpPr/>
            <p:nvPr/>
          </p:nvSpPr>
          <p:spPr>
            <a:xfrm rot="10800000">
              <a:off x="3521762" y="3050846"/>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E44022B0-F641-4C5E-926E-F2DE5364F970}"/>
                </a:ext>
              </a:extLst>
            </p:cNvPr>
            <p:cNvSpPr/>
            <p:nvPr/>
          </p:nvSpPr>
          <p:spPr>
            <a:xfrm rot="10800000">
              <a:off x="3659789" y="3052160"/>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89F013C8-C382-40CC-93BE-F42746732A83}"/>
                </a:ext>
              </a:extLst>
            </p:cNvPr>
            <p:cNvSpPr/>
            <p:nvPr/>
          </p:nvSpPr>
          <p:spPr>
            <a:xfrm rot="10800000">
              <a:off x="3802295" y="3053474"/>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EB9A7FDE-7B68-4293-A3AE-FC9A47D888BA}"/>
                </a:ext>
              </a:extLst>
            </p:cNvPr>
            <p:cNvSpPr/>
            <p:nvPr/>
          </p:nvSpPr>
          <p:spPr>
            <a:xfrm rot="10800000">
              <a:off x="3935845" y="3055581"/>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8686CD4D-3F5D-48B4-A460-B654DB3B761A}"/>
                </a:ext>
              </a:extLst>
            </p:cNvPr>
            <p:cNvSpPr/>
            <p:nvPr/>
          </p:nvSpPr>
          <p:spPr>
            <a:xfrm rot="10800000">
              <a:off x="4064915" y="3048412"/>
              <a:ext cx="108000" cy="10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C9C9D7DC-8440-408B-A9D8-B7AD4AD2D2B8}"/>
                </a:ext>
              </a:extLst>
            </p:cNvPr>
            <p:cNvSpPr/>
            <p:nvPr/>
          </p:nvSpPr>
          <p:spPr>
            <a:xfrm rot="10800000">
              <a:off x="4203227" y="3221203"/>
              <a:ext cx="10752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0686DB41-C97D-4147-97BF-C406E0A595D0}"/>
                </a:ext>
              </a:extLst>
            </p:cNvPr>
            <p:cNvSpPr/>
            <p:nvPr/>
          </p:nvSpPr>
          <p:spPr>
            <a:xfrm rot="10800000">
              <a:off x="4337061" y="3221203"/>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8F71F0D-B746-4CF6-B42C-630F3057B708}"/>
                </a:ext>
              </a:extLst>
            </p:cNvPr>
            <p:cNvSpPr/>
            <p:nvPr/>
          </p:nvSpPr>
          <p:spPr>
            <a:xfrm rot="10800000">
              <a:off x="4479650" y="3373603"/>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33D546F-B4C4-4BD0-A8BC-85C1301A72CC}"/>
                </a:ext>
              </a:extLst>
            </p:cNvPr>
            <p:cNvSpPr/>
            <p:nvPr/>
          </p:nvSpPr>
          <p:spPr>
            <a:xfrm rot="10800000">
              <a:off x="4612998" y="336981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FAC33EFC-6A52-4D19-9D2B-5141103041F7}"/>
                </a:ext>
              </a:extLst>
            </p:cNvPr>
            <p:cNvSpPr/>
            <p:nvPr/>
          </p:nvSpPr>
          <p:spPr>
            <a:xfrm rot="10800000">
              <a:off x="4741866" y="3389568"/>
              <a:ext cx="107464" cy="139751"/>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FEC0D466-D539-4EA7-9E31-C1B24AC570E7}"/>
                </a:ext>
              </a:extLst>
            </p:cNvPr>
            <p:cNvSpPr/>
            <p:nvPr/>
          </p:nvSpPr>
          <p:spPr>
            <a:xfrm rot="10800000">
              <a:off x="4879694" y="3400894"/>
              <a:ext cx="108000" cy="82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2F3065C9-6C5B-4D91-AC8D-624AA0E285C5}"/>
                </a:ext>
              </a:extLst>
            </p:cNvPr>
            <p:cNvSpPr/>
            <p:nvPr/>
          </p:nvSpPr>
          <p:spPr>
            <a:xfrm rot="10800000">
              <a:off x="5013042" y="3550482"/>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D7825253-D891-41A4-9B09-694345137806}"/>
                </a:ext>
              </a:extLst>
            </p:cNvPr>
            <p:cNvSpPr/>
            <p:nvPr/>
          </p:nvSpPr>
          <p:spPr>
            <a:xfrm rot="10800000">
              <a:off x="5160395" y="35571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F0898DFF-672C-4528-95F3-56BE56D31785}"/>
                </a:ext>
              </a:extLst>
            </p:cNvPr>
            <p:cNvSpPr/>
            <p:nvPr/>
          </p:nvSpPr>
          <p:spPr>
            <a:xfrm rot="10800000">
              <a:off x="5294027" y="354548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2C15C1E9-701E-456C-B38B-DFAC061658ED}"/>
                </a:ext>
              </a:extLst>
            </p:cNvPr>
            <p:cNvSpPr/>
            <p:nvPr/>
          </p:nvSpPr>
          <p:spPr>
            <a:xfrm rot="10800000">
              <a:off x="5432138" y="3545488"/>
              <a:ext cx="1080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AF21A20D-9DF7-40B5-A2B1-B018211E1E7C}"/>
                </a:ext>
              </a:extLst>
            </p:cNvPr>
            <p:cNvSpPr/>
            <p:nvPr/>
          </p:nvSpPr>
          <p:spPr>
            <a:xfrm rot="10800000">
              <a:off x="5844593" y="3724882"/>
              <a:ext cx="111584"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40EA28DF-FB38-49EA-AFA3-7A63BD534310}"/>
                </a:ext>
              </a:extLst>
            </p:cNvPr>
            <p:cNvSpPr/>
            <p:nvPr/>
          </p:nvSpPr>
          <p:spPr>
            <a:xfrm rot="10800000">
              <a:off x="5975578" y="3724882"/>
              <a:ext cx="108000"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2E86525F-4E59-4E6E-AD40-5C642FEAD662}"/>
                </a:ext>
              </a:extLst>
            </p:cNvPr>
            <p:cNvSpPr/>
            <p:nvPr/>
          </p:nvSpPr>
          <p:spPr>
            <a:xfrm rot="10800000">
              <a:off x="6361088" y="37254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67F9AC12-9836-4A55-A414-C7F001135C4F}"/>
                </a:ext>
              </a:extLst>
            </p:cNvPr>
            <p:cNvSpPr/>
            <p:nvPr/>
          </p:nvSpPr>
          <p:spPr>
            <a:xfrm rot="10800000">
              <a:off x="6499199" y="3725488"/>
              <a:ext cx="1080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F9088A82-D3F9-4737-8FD6-CD50BDCE6307}"/>
                </a:ext>
              </a:extLst>
            </p:cNvPr>
            <p:cNvSpPr/>
            <p:nvPr/>
          </p:nvSpPr>
          <p:spPr>
            <a:xfrm rot="10800000">
              <a:off x="7992467" y="3887488"/>
              <a:ext cx="108000" cy="34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33198C90-AC6B-42EC-BC14-5CAC9E040397}"/>
                </a:ext>
              </a:extLst>
            </p:cNvPr>
            <p:cNvSpPr/>
            <p:nvPr/>
          </p:nvSpPr>
          <p:spPr>
            <a:xfrm rot="10800000">
              <a:off x="8130578" y="3887488"/>
              <a:ext cx="108000" cy="34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91B13C8A-290E-4C54-B1E2-FD1383BCAF6A}"/>
                </a:ext>
              </a:extLst>
            </p:cNvPr>
            <p:cNvSpPr/>
            <p:nvPr/>
          </p:nvSpPr>
          <p:spPr>
            <a:xfrm rot="10800000">
              <a:off x="5694445" y="3727966"/>
              <a:ext cx="104524"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0E47E29F-3C46-4D76-B41A-C78F592D7625}"/>
                </a:ext>
              </a:extLst>
            </p:cNvPr>
            <p:cNvSpPr/>
            <p:nvPr/>
          </p:nvSpPr>
          <p:spPr>
            <a:xfrm rot="10800000">
              <a:off x="6110532" y="3723797"/>
              <a:ext cx="106410"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0493AC0F-386D-44BA-9858-89C5723D3A03}"/>
                </a:ext>
              </a:extLst>
            </p:cNvPr>
            <p:cNvSpPr/>
            <p:nvPr/>
          </p:nvSpPr>
          <p:spPr>
            <a:xfrm rot="10800000">
              <a:off x="6907482" y="3878228"/>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55953A13-DED5-4681-A48D-4A2995AEDB27}"/>
                </a:ext>
              </a:extLst>
            </p:cNvPr>
            <p:cNvSpPr/>
            <p:nvPr/>
          </p:nvSpPr>
          <p:spPr>
            <a:xfrm rot="10800000">
              <a:off x="7323260" y="3892517"/>
              <a:ext cx="103389"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98B3310E-8E3B-48B7-8A50-CD0070913E6F}"/>
                </a:ext>
              </a:extLst>
            </p:cNvPr>
            <p:cNvSpPr/>
            <p:nvPr/>
          </p:nvSpPr>
          <p:spPr>
            <a:xfrm rot="10800000">
              <a:off x="7602610" y="3892098"/>
              <a:ext cx="1080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9C63BE4-CBE2-43DA-92C1-512BE6562350}"/>
                </a:ext>
              </a:extLst>
            </p:cNvPr>
            <p:cNvSpPr/>
            <p:nvPr/>
          </p:nvSpPr>
          <p:spPr>
            <a:xfrm rot="10800000">
              <a:off x="8266362" y="3886136"/>
              <a:ext cx="108365" cy="343323"/>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a:extLst>
              <a:ext uri="{FF2B5EF4-FFF2-40B4-BE49-F238E27FC236}">
                <a16:creationId xmlns:a16="http://schemas.microsoft.com/office/drawing/2014/main" id="{D369B532-8CB0-4B84-B0F5-AAE806676E94}"/>
              </a:ext>
            </a:extLst>
          </p:cNvPr>
          <p:cNvSpPr txBox="1"/>
          <p:nvPr/>
        </p:nvSpPr>
        <p:spPr>
          <a:xfrm rot="16200000">
            <a:off x="331828" y="5127115"/>
            <a:ext cx="1848583" cy="246221"/>
          </a:xfrm>
          <a:prstGeom prst="rect">
            <a:avLst/>
          </a:prstGeom>
          <a:noFill/>
        </p:spPr>
        <p:txBody>
          <a:bodyPr wrap="none" rtlCol="0">
            <a:spAutoFit/>
          </a:bodyPr>
          <a:lstStyle/>
          <a:p>
            <a:pPr algn="r"/>
            <a:r>
              <a:rPr lang="en-US" sz="1000" dirty="0"/>
              <a:t>Lymphocyte count decreased</a:t>
            </a:r>
          </a:p>
        </p:txBody>
      </p:sp>
      <p:sp>
        <p:nvSpPr>
          <p:cNvPr id="133" name="TextBox 132">
            <a:extLst>
              <a:ext uri="{FF2B5EF4-FFF2-40B4-BE49-F238E27FC236}">
                <a16:creationId xmlns:a16="http://schemas.microsoft.com/office/drawing/2014/main" id="{A8EA75D3-C2D7-4E68-B02F-FF53F2F89CF1}"/>
              </a:ext>
            </a:extLst>
          </p:cNvPr>
          <p:cNvSpPr txBox="1"/>
          <p:nvPr/>
        </p:nvSpPr>
        <p:spPr>
          <a:xfrm rot="16200000">
            <a:off x="544005" y="5060591"/>
            <a:ext cx="1715534" cy="246221"/>
          </a:xfrm>
          <a:prstGeom prst="rect">
            <a:avLst/>
          </a:prstGeom>
          <a:noFill/>
        </p:spPr>
        <p:txBody>
          <a:bodyPr wrap="none" rtlCol="0">
            <a:spAutoFit/>
          </a:bodyPr>
          <a:lstStyle/>
          <a:p>
            <a:pPr algn="r"/>
            <a:r>
              <a:rPr lang="en-US" sz="1000" dirty="0"/>
              <a:t>White blood cell decreased</a:t>
            </a:r>
          </a:p>
        </p:txBody>
      </p:sp>
      <p:sp>
        <p:nvSpPr>
          <p:cNvPr id="134" name="TextBox 133">
            <a:extLst>
              <a:ext uri="{FF2B5EF4-FFF2-40B4-BE49-F238E27FC236}">
                <a16:creationId xmlns:a16="http://schemas.microsoft.com/office/drawing/2014/main" id="{86CDF7EC-5DF0-453B-B812-9D79428E276A}"/>
              </a:ext>
            </a:extLst>
          </p:cNvPr>
          <p:cNvSpPr txBox="1"/>
          <p:nvPr/>
        </p:nvSpPr>
        <p:spPr>
          <a:xfrm rot="16200000">
            <a:off x="1245588" y="4511563"/>
            <a:ext cx="617477" cy="246221"/>
          </a:xfrm>
          <a:prstGeom prst="rect">
            <a:avLst/>
          </a:prstGeom>
          <a:noFill/>
        </p:spPr>
        <p:txBody>
          <a:bodyPr wrap="none" rtlCol="0">
            <a:spAutoFit/>
          </a:bodyPr>
          <a:lstStyle/>
          <a:p>
            <a:pPr algn="r"/>
            <a:r>
              <a:rPr lang="en-US" sz="1000" dirty="0"/>
              <a:t>Anemia</a:t>
            </a:r>
          </a:p>
        </p:txBody>
      </p:sp>
      <p:sp>
        <p:nvSpPr>
          <p:cNvPr id="135" name="TextBox 134">
            <a:extLst>
              <a:ext uri="{FF2B5EF4-FFF2-40B4-BE49-F238E27FC236}">
                <a16:creationId xmlns:a16="http://schemas.microsoft.com/office/drawing/2014/main" id="{48732A68-97F5-43EF-AC25-A796F61104EB}"/>
              </a:ext>
            </a:extLst>
          </p:cNvPr>
          <p:cNvSpPr txBox="1"/>
          <p:nvPr/>
        </p:nvSpPr>
        <p:spPr>
          <a:xfrm rot="16200000">
            <a:off x="1083292" y="4806515"/>
            <a:ext cx="1207382" cy="246221"/>
          </a:xfrm>
          <a:prstGeom prst="rect">
            <a:avLst/>
          </a:prstGeom>
          <a:noFill/>
        </p:spPr>
        <p:txBody>
          <a:bodyPr wrap="none" rtlCol="0">
            <a:spAutoFit/>
          </a:bodyPr>
          <a:lstStyle/>
          <a:p>
            <a:pPr algn="r"/>
            <a:r>
              <a:rPr lang="en-US" sz="1000" dirty="0"/>
              <a:t>Hypoalbuminemia</a:t>
            </a:r>
          </a:p>
        </p:txBody>
      </p:sp>
      <p:sp>
        <p:nvSpPr>
          <p:cNvPr id="136" name="TextBox 135">
            <a:extLst>
              <a:ext uri="{FF2B5EF4-FFF2-40B4-BE49-F238E27FC236}">
                <a16:creationId xmlns:a16="http://schemas.microsoft.com/office/drawing/2014/main" id="{83288D24-9494-467D-A22F-722A976086FF}"/>
              </a:ext>
            </a:extLst>
          </p:cNvPr>
          <p:cNvSpPr txBox="1"/>
          <p:nvPr/>
        </p:nvSpPr>
        <p:spPr>
          <a:xfrm rot="16200000">
            <a:off x="970432" y="5074217"/>
            <a:ext cx="1742785" cy="246221"/>
          </a:xfrm>
          <a:prstGeom prst="rect">
            <a:avLst/>
          </a:prstGeom>
          <a:noFill/>
        </p:spPr>
        <p:txBody>
          <a:bodyPr wrap="none" rtlCol="0">
            <a:spAutoFit/>
          </a:bodyPr>
          <a:lstStyle/>
          <a:p>
            <a:pPr algn="r"/>
            <a:r>
              <a:rPr lang="en-US" sz="1000" dirty="0"/>
              <a:t>Neutrophil count decreased</a:t>
            </a:r>
          </a:p>
        </p:txBody>
      </p:sp>
      <p:sp>
        <p:nvSpPr>
          <p:cNvPr id="137" name="TextBox 136">
            <a:extLst>
              <a:ext uri="{FF2B5EF4-FFF2-40B4-BE49-F238E27FC236}">
                <a16:creationId xmlns:a16="http://schemas.microsoft.com/office/drawing/2014/main" id="{682392D5-99F8-4D6E-AEEB-A4167DCB4FAA}"/>
              </a:ext>
            </a:extLst>
          </p:cNvPr>
          <p:cNvSpPr txBox="1"/>
          <p:nvPr/>
        </p:nvSpPr>
        <p:spPr>
          <a:xfrm rot="16200000">
            <a:off x="1189312" y="4995669"/>
            <a:ext cx="1585690" cy="246221"/>
          </a:xfrm>
          <a:prstGeom prst="rect">
            <a:avLst/>
          </a:prstGeom>
          <a:noFill/>
        </p:spPr>
        <p:txBody>
          <a:bodyPr wrap="none" rtlCol="0">
            <a:spAutoFit/>
          </a:bodyPr>
          <a:lstStyle/>
          <a:p>
            <a:pPr algn="r"/>
            <a:r>
              <a:rPr lang="en-US" sz="1000" dirty="0"/>
              <a:t>Platelet count decreased</a:t>
            </a:r>
          </a:p>
        </p:txBody>
      </p:sp>
      <p:sp>
        <p:nvSpPr>
          <p:cNvPr id="138" name="TextBox 137">
            <a:extLst>
              <a:ext uri="{FF2B5EF4-FFF2-40B4-BE49-F238E27FC236}">
                <a16:creationId xmlns:a16="http://schemas.microsoft.com/office/drawing/2014/main" id="{B4B159F1-14D4-465D-AFB8-AB9D8BF6487B}"/>
              </a:ext>
            </a:extLst>
          </p:cNvPr>
          <p:cNvSpPr txBox="1"/>
          <p:nvPr/>
        </p:nvSpPr>
        <p:spPr>
          <a:xfrm rot="16200000">
            <a:off x="1478795" y="4844185"/>
            <a:ext cx="1282722" cy="246221"/>
          </a:xfrm>
          <a:prstGeom prst="rect">
            <a:avLst/>
          </a:prstGeom>
          <a:noFill/>
        </p:spPr>
        <p:txBody>
          <a:bodyPr wrap="none" rtlCol="0">
            <a:spAutoFit/>
          </a:bodyPr>
          <a:lstStyle/>
          <a:p>
            <a:pPr algn="r"/>
            <a:r>
              <a:rPr lang="en-US" sz="1000" dirty="0"/>
              <a:t>Hypophosphatemia</a:t>
            </a:r>
          </a:p>
        </p:txBody>
      </p:sp>
      <p:sp>
        <p:nvSpPr>
          <p:cNvPr id="139" name="TextBox 138">
            <a:extLst>
              <a:ext uri="{FF2B5EF4-FFF2-40B4-BE49-F238E27FC236}">
                <a16:creationId xmlns:a16="http://schemas.microsoft.com/office/drawing/2014/main" id="{99D5ADE8-1A07-4AC1-B990-7F2BB5E94CCC}"/>
              </a:ext>
            </a:extLst>
          </p:cNvPr>
          <p:cNvSpPr txBox="1"/>
          <p:nvPr/>
        </p:nvSpPr>
        <p:spPr>
          <a:xfrm rot="16200000">
            <a:off x="1954961" y="4514769"/>
            <a:ext cx="623889" cy="246221"/>
          </a:xfrm>
          <a:prstGeom prst="rect">
            <a:avLst/>
          </a:prstGeom>
          <a:noFill/>
        </p:spPr>
        <p:txBody>
          <a:bodyPr wrap="none" rtlCol="0">
            <a:spAutoFit/>
          </a:bodyPr>
          <a:lstStyle/>
          <a:p>
            <a:pPr algn="r"/>
            <a:r>
              <a:rPr lang="en-US" sz="1000" dirty="0"/>
              <a:t>Nausea</a:t>
            </a:r>
          </a:p>
        </p:txBody>
      </p:sp>
      <p:sp>
        <p:nvSpPr>
          <p:cNvPr id="140" name="TextBox 139">
            <a:extLst>
              <a:ext uri="{FF2B5EF4-FFF2-40B4-BE49-F238E27FC236}">
                <a16:creationId xmlns:a16="http://schemas.microsoft.com/office/drawing/2014/main" id="{657D3484-0E04-4EFA-BD53-6068E98163DB}"/>
              </a:ext>
            </a:extLst>
          </p:cNvPr>
          <p:cNvSpPr txBox="1"/>
          <p:nvPr/>
        </p:nvSpPr>
        <p:spPr>
          <a:xfrm rot="16200000">
            <a:off x="1920579" y="4692702"/>
            <a:ext cx="979755" cy="246221"/>
          </a:xfrm>
          <a:prstGeom prst="rect">
            <a:avLst/>
          </a:prstGeom>
          <a:noFill/>
        </p:spPr>
        <p:txBody>
          <a:bodyPr wrap="none" rtlCol="0">
            <a:spAutoFit/>
          </a:bodyPr>
          <a:lstStyle/>
          <a:p>
            <a:pPr algn="r"/>
            <a:r>
              <a:rPr lang="en-US" sz="1000" dirty="0"/>
              <a:t>Hyponatremia</a:t>
            </a:r>
          </a:p>
        </p:txBody>
      </p:sp>
      <p:sp>
        <p:nvSpPr>
          <p:cNvPr id="141" name="TextBox 140">
            <a:extLst>
              <a:ext uri="{FF2B5EF4-FFF2-40B4-BE49-F238E27FC236}">
                <a16:creationId xmlns:a16="http://schemas.microsoft.com/office/drawing/2014/main" id="{89C3A0F6-F071-4BF5-BBFF-5F81067AE665}"/>
              </a:ext>
            </a:extLst>
          </p:cNvPr>
          <p:cNvSpPr txBox="1"/>
          <p:nvPr/>
        </p:nvSpPr>
        <p:spPr>
          <a:xfrm rot="16200000">
            <a:off x="2054635" y="4696709"/>
            <a:ext cx="987771" cy="246221"/>
          </a:xfrm>
          <a:prstGeom prst="rect">
            <a:avLst/>
          </a:prstGeom>
          <a:noFill/>
        </p:spPr>
        <p:txBody>
          <a:bodyPr wrap="none" rtlCol="0">
            <a:spAutoFit/>
          </a:bodyPr>
          <a:lstStyle/>
          <a:p>
            <a:pPr algn="r"/>
            <a:r>
              <a:rPr lang="en-US" sz="1000" dirty="0"/>
              <a:t>Hypocalcemia</a:t>
            </a:r>
          </a:p>
        </p:txBody>
      </p:sp>
      <p:sp>
        <p:nvSpPr>
          <p:cNvPr id="142" name="TextBox 141">
            <a:extLst>
              <a:ext uri="{FF2B5EF4-FFF2-40B4-BE49-F238E27FC236}">
                <a16:creationId xmlns:a16="http://schemas.microsoft.com/office/drawing/2014/main" id="{321B40EE-F2ED-43FF-A7C3-70090F05AF56}"/>
              </a:ext>
            </a:extLst>
          </p:cNvPr>
          <p:cNvSpPr txBox="1"/>
          <p:nvPr/>
        </p:nvSpPr>
        <p:spPr>
          <a:xfrm rot="16200000">
            <a:off x="2378429" y="4525990"/>
            <a:ext cx="646331" cy="246221"/>
          </a:xfrm>
          <a:prstGeom prst="rect">
            <a:avLst/>
          </a:prstGeom>
          <a:noFill/>
        </p:spPr>
        <p:txBody>
          <a:bodyPr wrap="none" rtlCol="0">
            <a:spAutoFit/>
          </a:bodyPr>
          <a:lstStyle/>
          <a:p>
            <a:pPr algn="r"/>
            <a:r>
              <a:rPr lang="en-US" sz="1000" dirty="0"/>
              <a:t>Hypoxia</a:t>
            </a:r>
          </a:p>
        </p:txBody>
      </p:sp>
      <p:sp>
        <p:nvSpPr>
          <p:cNvPr id="143" name="TextBox 142">
            <a:extLst>
              <a:ext uri="{FF2B5EF4-FFF2-40B4-BE49-F238E27FC236}">
                <a16:creationId xmlns:a16="http://schemas.microsoft.com/office/drawing/2014/main" id="{899BD455-7C49-4343-A4AC-4988FEB19E16}"/>
              </a:ext>
            </a:extLst>
          </p:cNvPr>
          <p:cNvSpPr txBox="1"/>
          <p:nvPr/>
        </p:nvSpPr>
        <p:spPr>
          <a:xfrm rot="16200000">
            <a:off x="2507292" y="4540417"/>
            <a:ext cx="675185" cy="246221"/>
          </a:xfrm>
          <a:prstGeom prst="rect">
            <a:avLst/>
          </a:prstGeom>
          <a:noFill/>
        </p:spPr>
        <p:txBody>
          <a:bodyPr wrap="none" rtlCol="0">
            <a:spAutoFit/>
          </a:bodyPr>
          <a:lstStyle/>
          <a:p>
            <a:pPr algn="r"/>
            <a:r>
              <a:rPr lang="en-US" sz="1000" dirty="0"/>
              <a:t>Diarrhea</a:t>
            </a:r>
          </a:p>
        </p:txBody>
      </p:sp>
      <p:sp>
        <p:nvSpPr>
          <p:cNvPr id="144" name="TextBox 143">
            <a:extLst>
              <a:ext uri="{FF2B5EF4-FFF2-40B4-BE49-F238E27FC236}">
                <a16:creationId xmlns:a16="http://schemas.microsoft.com/office/drawing/2014/main" id="{A5B8BBDF-555D-4266-A51F-10534BDE85BC}"/>
              </a:ext>
            </a:extLst>
          </p:cNvPr>
          <p:cNvSpPr txBox="1"/>
          <p:nvPr/>
        </p:nvSpPr>
        <p:spPr>
          <a:xfrm rot="16200000">
            <a:off x="2747599" y="4444236"/>
            <a:ext cx="482824" cy="246221"/>
          </a:xfrm>
          <a:prstGeom prst="rect">
            <a:avLst/>
          </a:prstGeom>
          <a:noFill/>
        </p:spPr>
        <p:txBody>
          <a:bodyPr wrap="none" rtlCol="0">
            <a:spAutoFit/>
          </a:bodyPr>
          <a:lstStyle/>
          <a:p>
            <a:pPr algn="r"/>
            <a:r>
              <a:rPr lang="en-US" sz="1000" dirty="0"/>
              <a:t>Rash</a:t>
            </a:r>
          </a:p>
        </p:txBody>
      </p:sp>
      <p:sp>
        <p:nvSpPr>
          <p:cNvPr id="145" name="TextBox 144">
            <a:extLst>
              <a:ext uri="{FF2B5EF4-FFF2-40B4-BE49-F238E27FC236}">
                <a16:creationId xmlns:a16="http://schemas.microsoft.com/office/drawing/2014/main" id="{A273FA1C-BCEE-4A2D-BE3E-EEA211FBCC45}"/>
              </a:ext>
            </a:extLst>
          </p:cNvPr>
          <p:cNvSpPr txBox="1"/>
          <p:nvPr/>
        </p:nvSpPr>
        <p:spPr>
          <a:xfrm rot="16200000">
            <a:off x="2527704" y="4798500"/>
            <a:ext cx="1191352" cy="246221"/>
          </a:xfrm>
          <a:prstGeom prst="rect">
            <a:avLst/>
          </a:prstGeom>
          <a:noFill/>
        </p:spPr>
        <p:txBody>
          <a:bodyPr wrap="none" rtlCol="0">
            <a:spAutoFit/>
          </a:bodyPr>
          <a:lstStyle/>
          <a:p>
            <a:pPr algn="r"/>
            <a:r>
              <a:rPr lang="en-US" sz="1000" dirty="0"/>
              <a:t>Sinus tachycardia</a:t>
            </a:r>
          </a:p>
        </p:txBody>
      </p:sp>
      <p:sp>
        <p:nvSpPr>
          <p:cNvPr id="146" name="TextBox 145">
            <a:extLst>
              <a:ext uri="{FF2B5EF4-FFF2-40B4-BE49-F238E27FC236}">
                <a16:creationId xmlns:a16="http://schemas.microsoft.com/office/drawing/2014/main" id="{60609CB3-3C36-4E86-B6E7-FAB2B00AB1CD}"/>
              </a:ext>
            </a:extLst>
          </p:cNvPr>
          <p:cNvSpPr txBox="1"/>
          <p:nvPr/>
        </p:nvSpPr>
        <p:spPr>
          <a:xfrm rot="16200000">
            <a:off x="2763782" y="4713542"/>
            <a:ext cx="1021433" cy="246221"/>
          </a:xfrm>
          <a:prstGeom prst="rect">
            <a:avLst/>
          </a:prstGeom>
          <a:noFill/>
        </p:spPr>
        <p:txBody>
          <a:bodyPr wrap="none" rtlCol="0">
            <a:spAutoFit/>
          </a:bodyPr>
          <a:lstStyle/>
          <a:p>
            <a:pPr algn="r"/>
            <a:r>
              <a:rPr lang="en-US" sz="1000" dirty="0"/>
              <a:t>AST increased</a:t>
            </a:r>
          </a:p>
        </p:txBody>
      </p:sp>
      <p:sp>
        <p:nvSpPr>
          <p:cNvPr id="147" name="TextBox 146">
            <a:extLst>
              <a:ext uri="{FF2B5EF4-FFF2-40B4-BE49-F238E27FC236}">
                <a16:creationId xmlns:a16="http://schemas.microsoft.com/office/drawing/2014/main" id="{1A3337F2-2C73-404E-AFB1-6C24E8D56731}"/>
              </a:ext>
            </a:extLst>
          </p:cNvPr>
          <p:cNvSpPr txBox="1"/>
          <p:nvPr/>
        </p:nvSpPr>
        <p:spPr>
          <a:xfrm rot="16200000">
            <a:off x="3074293" y="4546829"/>
            <a:ext cx="688009" cy="246221"/>
          </a:xfrm>
          <a:prstGeom prst="rect">
            <a:avLst/>
          </a:prstGeom>
          <a:noFill/>
        </p:spPr>
        <p:txBody>
          <a:bodyPr wrap="none" rtlCol="0">
            <a:spAutoFit/>
          </a:bodyPr>
          <a:lstStyle/>
          <a:p>
            <a:pPr algn="r"/>
            <a:r>
              <a:rPr lang="en-US" sz="1000" dirty="0"/>
              <a:t>Dyspnea</a:t>
            </a:r>
          </a:p>
        </p:txBody>
      </p:sp>
      <p:sp>
        <p:nvSpPr>
          <p:cNvPr id="148" name="TextBox 147">
            <a:extLst>
              <a:ext uri="{FF2B5EF4-FFF2-40B4-BE49-F238E27FC236}">
                <a16:creationId xmlns:a16="http://schemas.microsoft.com/office/drawing/2014/main" id="{326B681A-1618-4808-B564-C3FAA24D3630}"/>
              </a:ext>
            </a:extLst>
          </p:cNvPr>
          <p:cNvSpPr txBox="1"/>
          <p:nvPr/>
        </p:nvSpPr>
        <p:spPr>
          <a:xfrm rot="16200000">
            <a:off x="3306279" y="4458663"/>
            <a:ext cx="511679" cy="246221"/>
          </a:xfrm>
          <a:prstGeom prst="rect">
            <a:avLst/>
          </a:prstGeom>
          <a:noFill/>
        </p:spPr>
        <p:txBody>
          <a:bodyPr wrap="none" rtlCol="0">
            <a:spAutoFit/>
          </a:bodyPr>
          <a:lstStyle/>
          <a:p>
            <a:pPr algn="r"/>
            <a:r>
              <a:rPr lang="en-US" sz="1000" dirty="0"/>
              <a:t>Fever</a:t>
            </a:r>
          </a:p>
        </p:txBody>
      </p:sp>
      <p:sp>
        <p:nvSpPr>
          <p:cNvPr id="149" name="TextBox 148">
            <a:extLst>
              <a:ext uri="{FF2B5EF4-FFF2-40B4-BE49-F238E27FC236}">
                <a16:creationId xmlns:a16="http://schemas.microsoft.com/office/drawing/2014/main" id="{AE2A4049-5F80-40F8-9F5B-569C4FB17E57}"/>
              </a:ext>
            </a:extLst>
          </p:cNvPr>
          <p:cNvSpPr txBox="1"/>
          <p:nvPr/>
        </p:nvSpPr>
        <p:spPr>
          <a:xfrm rot="16200000">
            <a:off x="3256639" y="4649421"/>
            <a:ext cx="893193" cy="246221"/>
          </a:xfrm>
          <a:prstGeom prst="rect">
            <a:avLst/>
          </a:prstGeom>
          <a:noFill/>
        </p:spPr>
        <p:txBody>
          <a:bodyPr wrap="none" rtlCol="0">
            <a:spAutoFit/>
          </a:bodyPr>
          <a:lstStyle/>
          <a:p>
            <a:pPr algn="r"/>
            <a:r>
              <a:rPr lang="en-US" sz="1000" dirty="0"/>
              <a:t>Hypotension</a:t>
            </a:r>
          </a:p>
        </p:txBody>
      </p:sp>
      <p:sp>
        <p:nvSpPr>
          <p:cNvPr id="150" name="TextBox 149">
            <a:extLst>
              <a:ext uri="{FF2B5EF4-FFF2-40B4-BE49-F238E27FC236}">
                <a16:creationId xmlns:a16="http://schemas.microsoft.com/office/drawing/2014/main" id="{FC8C8B77-E469-4D0E-B92C-06F882550DBE}"/>
              </a:ext>
            </a:extLst>
          </p:cNvPr>
          <p:cNvSpPr txBox="1"/>
          <p:nvPr/>
        </p:nvSpPr>
        <p:spPr>
          <a:xfrm rot="16200000">
            <a:off x="3744953" y="4452251"/>
            <a:ext cx="498855" cy="246221"/>
          </a:xfrm>
          <a:prstGeom prst="rect">
            <a:avLst/>
          </a:prstGeom>
          <a:noFill/>
        </p:spPr>
        <p:txBody>
          <a:bodyPr wrap="none" rtlCol="0">
            <a:spAutoFit/>
          </a:bodyPr>
          <a:lstStyle/>
          <a:p>
            <a:pPr algn="r"/>
            <a:r>
              <a:rPr lang="en-US" sz="1000" dirty="0"/>
              <a:t>Chills</a:t>
            </a:r>
          </a:p>
        </p:txBody>
      </p:sp>
      <p:sp>
        <p:nvSpPr>
          <p:cNvPr id="151" name="TextBox 150">
            <a:extLst>
              <a:ext uri="{FF2B5EF4-FFF2-40B4-BE49-F238E27FC236}">
                <a16:creationId xmlns:a16="http://schemas.microsoft.com/office/drawing/2014/main" id="{1DEF7FDB-E0DB-4FEE-AA15-1EA29952B1DB}"/>
              </a:ext>
            </a:extLst>
          </p:cNvPr>
          <p:cNvSpPr txBox="1"/>
          <p:nvPr/>
        </p:nvSpPr>
        <p:spPr>
          <a:xfrm rot="16200000">
            <a:off x="3148030" y="5194442"/>
            <a:ext cx="1983235" cy="246221"/>
          </a:xfrm>
          <a:prstGeom prst="rect">
            <a:avLst/>
          </a:prstGeom>
          <a:noFill/>
        </p:spPr>
        <p:txBody>
          <a:bodyPr wrap="none" rtlCol="0">
            <a:spAutoFit/>
          </a:bodyPr>
          <a:lstStyle/>
          <a:p>
            <a:pPr algn="r"/>
            <a:r>
              <a:rPr lang="en-US" sz="1000" dirty="0"/>
              <a:t>Alkaline phosphatase increased</a:t>
            </a:r>
          </a:p>
        </p:txBody>
      </p:sp>
      <p:sp>
        <p:nvSpPr>
          <p:cNvPr id="152" name="TextBox 151">
            <a:extLst>
              <a:ext uri="{FF2B5EF4-FFF2-40B4-BE49-F238E27FC236}">
                <a16:creationId xmlns:a16="http://schemas.microsoft.com/office/drawing/2014/main" id="{1E2B9275-3D65-489B-9116-3E3990B57295}"/>
              </a:ext>
            </a:extLst>
          </p:cNvPr>
          <p:cNvSpPr txBox="1"/>
          <p:nvPr/>
        </p:nvSpPr>
        <p:spPr>
          <a:xfrm rot="16200000">
            <a:off x="3823369" y="4664650"/>
            <a:ext cx="923650" cy="246221"/>
          </a:xfrm>
          <a:prstGeom prst="rect">
            <a:avLst/>
          </a:prstGeom>
          <a:noFill/>
        </p:spPr>
        <p:txBody>
          <a:bodyPr wrap="none" rtlCol="0">
            <a:spAutoFit/>
          </a:bodyPr>
          <a:lstStyle/>
          <a:p>
            <a:pPr algn="r"/>
            <a:r>
              <a:rPr lang="en-US" sz="1000" dirty="0"/>
              <a:t>Edema limbs</a:t>
            </a:r>
          </a:p>
        </p:txBody>
      </p:sp>
      <p:sp>
        <p:nvSpPr>
          <p:cNvPr id="153" name="TextBox 152">
            <a:extLst>
              <a:ext uri="{FF2B5EF4-FFF2-40B4-BE49-F238E27FC236}">
                <a16:creationId xmlns:a16="http://schemas.microsoft.com/office/drawing/2014/main" id="{08F26D7F-7D81-438A-89D3-E739DB832B6F}"/>
              </a:ext>
            </a:extLst>
          </p:cNvPr>
          <p:cNvSpPr txBox="1"/>
          <p:nvPr/>
        </p:nvSpPr>
        <p:spPr>
          <a:xfrm rot="16200000">
            <a:off x="4087458" y="4546829"/>
            <a:ext cx="688009" cy="246221"/>
          </a:xfrm>
          <a:prstGeom prst="rect">
            <a:avLst/>
          </a:prstGeom>
          <a:noFill/>
        </p:spPr>
        <p:txBody>
          <a:bodyPr wrap="none" rtlCol="0">
            <a:spAutoFit/>
          </a:bodyPr>
          <a:lstStyle/>
          <a:p>
            <a:pPr algn="r"/>
            <a:r>
              <a:rPr lang="en-US" sz="1000" dirty="0"/>
              <a:t>Anorexia</a:t>
            </a:r>
          </a:p>
        </p:txBody>
      </p:sp>
      <p:sp>
        <p:nvSpPr>
          <p:cNvPr id="154" name="TextBox 153">
            <a:extLst>
              <a:ext uri="{FF2B5EF4-FFF2-40B4-BE49-F238E27FC236}">
                <a16:creationId xmlns:a16="http://schemas.microsoft.com/office/drawing/2014/main" id="{8673F7B4-2AE6-423F-9F3B-4252187C140C}"/>
              </a:ext>
            </a:extLst>
          </p:cNvPr>
          <p:cNvSpPr txBox="1"/>
          <p:nvPr/>
        </p:nvSpPr>
        <p:spPr>
          <a:xfrm rot="16200000">
            <a:off x="4078695" y="4699916"/>
            <a:ext cx="994183" cy="246221"/>
          </a:xfrm>
          <a:prstGeom prst="rect">
            <a:avLst/>
          </a:prstGeom>
          <a:noFill/>
        </p:spPr>
        <p:txBody>
          <a:bodyPr wrap="none" rtlCol="0">
            <a:spAutoFit/>
          </a:bodyPr>
          <a:lstStyle/>
          <a:p>
            <a:pPr algn="r"/>
            <a:r>
              <a:rPr lang="en-US" sz="1000" dirty="0"/>
              <a:t>INR increased</a:t>
            </a:r>
          </a:p>
        </p:txBody>
      </p:sp>
      <p:sp>
        <p:nvSpPr>
          <p:cNvPr id="155" name="TextBox 154">
            <a:extLst>
              <a:ext uri="{FF2B5EF4-FFF2-40B4-BE49-F238E27FC236}">
                <a16:creationId xmlns:a16="http://schemas.microsoft.com/office/drawing/2014/main" id="{02E993F4-25A4-4555-B8CA-D261D820EF47}"/>
              </a:ext>
            </a:extLst>
          </p:cNvPr>
          <p:cNvSpPr txBox="1"/>
          <p:nvPr/>
        </p:nvSpPr>
        <p:spPr>
          <a:xfrm rot="16200000">
            <a:off x="4376627" y="4543623"/>
            <a:ext cx="681597" cy="246221"/>
          </a:xfrm>
          <a:prstGeom prst="rect">
            <a:avLst/>
          </a:prstGeom>
          <a:noFill/>
        </p:spPr>
        <p:txBody>
          <a:bodyPr wrap="none" rtlCol="0">
            <a:spAutoFit/>
          </a:bodyPr>
          <a:lstStyle/>
          <a:p>
            <a:pPr algn="r"/>
            <a:r>
              <a:rPr lang="en-US" sz="1000" dirty="0"/>
              <a:t>Vomiting</a:t>
            </a:r>
          </a:p>
        </p:txBody>
      </p:sp>
      <p:sp>
        <p:nvSpPr>
          <p:cNvPr id="156" name="TextBox 155">
            <a:extLst>
              <a:ext uri="{FF2B5EF4-FFF2-40B4-BE49-F238E27FC236}">
                <a16:creationId xmlns:a16="http://schemas.microsoft.com/office/drawing/2014/main" id="{135AAA84-B78B-4F44-A251-49147121A6EF}"/>
              </a:ext>
            </a:extLst>
          </p:cNvPr>
          <p:cNvSpPr txBox="1"/>
          <p:nvPr/>
        </p:nvSpPr>
        <p:spPr>
          <a:xfrm rot="16200000">
            <a:off x="4373440" y="4686290"/>
            <a:ext cx="966931" cy="246221"/>
          </a:xfrm>
          <a:prstGeom prst="rect">
            <a:avLst/>
          </a:prstGeom>
          <a:noFill/>
        </p:spPr>
        <p:txBody>
          <a:bodyPr wrap="none" rtlCol="0">
            <a:spAutoFit/>
          </a:bodyPr>
          <a:lstStyle/>
          <a:p>
            <a:pPr algn="r"/>
            <a:r>
              <a:rPr lang="en-US" sz="1000" dirty="0"/>
              <a:t>Hyperkalemia</a:t>
            </a:r>
          </a:p>
        </p:txBody>
      </p:sp>
      <p:sp>
        <p:nvSpPr>
          <p:cNvPr id="157" name="TextBox 156">
            <a:extLst>
              <a:ext uri="{FF2B5EF4-FFF2-40B4-BE49-F238E27FC236}">
                <a16:creationId xmlns:a16="http://schemas.microsoft.com/office/drawing/2014/main" id="{9BDAC010-B33F-432C-A210-7542ECCE7437}"/>
              </a:ext>
            </a:extLst>
          </p:cNvPr>
          <p:cNvSpPr txBox="1"/>
          <p:nvPr/>
        </p:nvSpPr>
        <p:spPr>
          <a:xfrm rot="16200000">
            <a:off x="4313629" y="4880254"/>
            <a:ext cx="1354858" cy="246221"/>
          </a:xfrm>
          <a:prstGeom prst="rect">
            <a:avLst/>
          </a:prstGeom>
          <a:noFill/>
        </p:spPr>
        <p:txBody>
          <a:bodyPr wrap="none" rtlCol="0">
            <a:spAutoFit/>
          </a:bodyPr>
          <a:lstStyle/>
          <a:p>
            <a:pPr algn="r"/>
            <a:r>
              <a:rPr lang="en-US" sz="1000" dirty="0"/>
              <a:t>Creatinine increased</a:t>
            </a:r>
          </a:p>
        </p:txBody>
      </p:sp>
      <p:sp>
        <p:nvSpPr>
          <p:cNvPr id="158" name="TextBox 157">
            <a:extLst>
              <a:ext uri="{FF2B5EF4-FFF2-40B4-BE49-F238E27FC236}">
                <a16:creationId xmlns:a16="http://schemas.microsoft.com/office/drawing/2014/main" id="{27BEEFBC-624B-4B8B-AB6C-F1919297375F}"/>
              </a:ext>
            </a:extLst>
          </p:cNvPr>
          <p:cNvSpPr txBox="1"/>
          <p:nvPr/>
        </p:nvSpPr>
        <p:spPr>
          <a:xfrm rot="16200000">
            <a:off x="4759125" y="4596522"/>
            <a:ext cx="787395" cy="246221"/>
          </a:xfrm>
          <a:prstGeom prst="rect">
            <a:avLst/>
          </a:prstGeom>
          <a:noFill/>
        </p:spPr>
        <p:txBody>
          <a:bodyPr wrap="none" rtlCol="0">
            <a:spAutoFit/>
          </a:bodyPr>
          <a:lstStyle/>
          <a:p>
            <a:pPr algn="r"/>
            <a:r>
              <a:rPr lang="en-US" sz="1000" dirty="0"/>
              <a:t>Dysphagia</a:t>
            </a:r>
          </a:p>
        </p:txBody>
      </p:sp>
      <p:sp>
        <p:nvSpPr>
          <p:cNvPr id="159" name="TextBox 158">
            <a:extLst>
              <a:ext uri="{FF2B5EF4-FFF2-40B4-BE49-F238E27FC236}">
                <a16:creationId xmlns:a16="http://schemas.microsoft.com/office/drawing/2014/main" id="{F10EF743-B57B-4C63-9895-CDA85BAFD635}"/>
              </a:ext>
            </a:extLst>
          </p:cNvPr>
          <p:cNvSpPr txBox="1"/>
          <p:nvPr/>
        </p:nvSpPr>
        <p:spPr>
          <a:xfrm rot="16200000">
            <a:off x="4914159" y="4590110"/>
            <a:ext cx="774571" cy="246221"/>
          </a:xfrm>
          <a:prstGeom prst="rect">
            <a:avLst/>
          </a:prstGeom>
          <a:noFill/>
        </p:spPr>
        <p:txBody>
          <a:bodyPr wrap="none" rtlCol="0">
            <a:spAutoFit/>
          </a:bodyPr>
          <a:lstStyle/>
          <a:p>
            <a:pPr algn="r"/>
            <a:r>
              <a:rPr lang="en-US" sz="1000" dirty="0"/>
              <a:t>Dry mouth</a:t>
            </a:r>
          </a:p>
        </p:txBody>
      </p:sp>
      <p:sp>
        <p:nvSpPr>
          <p:cNvPr id="160" name="TextBox 159">
            <a:extLst>
              <a:ext uri="{FF2B5EF4-FFF2-40B4-BE49-F238E27FC236}">
                <a16:creationId xmlns:a16="http://schemas.microsoft.com/office/drawing/2014/main" id="{0053B3FA-C4DC-45EB-87D3-DA7D62B0787E}"/>
              </a:ext>
            </a:extLst>
          </p:cNvPr>
          <p:cNvSpPr txBox="1"/>
          <p:nvPr/>
        </p:nvSpPr>
        <p:spPr>
          <a:xfrm rot="16200000">
            <a:off x="4972657" y="4664650"/>
            <a:ext cx="923650" cy="246221"/>
          </a:xfrm>
          <a:prstGeom prst="rect">
            <a:avLst/>
          </a:prstGeom>
          <a:noFill/>
        </p:spPr>
        <p:txBody>
          <a:bodyPr wrap="none" rtlCol="0">
            <a:spAutoFit/>
          </a:bodyPr>
          <a:lstStyle/>
          <a:p>
            <a:pPr algn="r"/>
            <a:r>
              <a:rPr lang="en-US" sz="1000" dirty="0"/>
              <a:t>Hypokalemia</a:t>
            </a:r>
          </a:p>
        </p:txBody>
      </p:sp>
      <p:sp>
        <p:nvSpPr>
          <p:cNvPr id="161" name="TextBox 160">
            <a:extLst>
              <a:ext uri="{FF2B5EF4-FFF2-40B4-BE49-F238E27FC236}">
                <a16:creationId xmlns:a16="http://schemas.microsoft.com/office/drawing/2014/main" id="{706DDF27-0E24-498C-86C5-6035BFFE8586}"/>
              </a:ext>
            </a:extLst>
          </p:cNvPr>
          <p:cNvSpPr txBox="1"/>
          <p:nvPr/>
        </p:nvSpPr>
        <p:spPr>
          <a:xfrm rot="16200000">
            <a:off x="5203784" y="4718351"/>
            <a:ext cx="1031052" cy="246221"/>
          </a:xfrm>
          <a:prstGeom prst="rect">
            <a:avLst/>
          </a:prstGeom>
          <a:noFill/>
        </p:spPr>
        <p:txBody>
          <a:bodyPr wrap="none" rtlCol="0">
            <a:spAutoFit/>
          </a:bodyPr>
          <a:lstStyle/>
          <a:p>
            <a:pPr algn="r"/>
            <a:r>
              <a:rPr lang="en-US" sz="1000" dirty="0"/>
              <a:t>Hyperglycemia</a:t>
            </a:r>
          </a:p>
        </p:txBody>
      </p:sp>
      <p:sp>
        <p:nvSpPr>
          <p:cNvPr id="162" name="TextBox 161">
            <a:extLst>
              <a:ext uri="{FF2B5EF4-FFF2-40B4-BE49-F238E27FC236}">
                <a16:creationId xmlns:a16="http://schemas.microsoft.com/office/drawing/2014/main" id="{2A3761B0-A156-47D1-A0AF-C0E4628666FB}"/>
              </a:ext>
            </a:extLst>
          </p:cNvPr>
          <p:cNvSpPr txBox="1"/>
          <p:nvPr/>
        </p:nvSpPr>
        <p:spPr>
          <a:xfrm rot="16200000">
            <a:off x="4970165" y="4812927"/>
            <a:ext cx="1220206" cy="246221"/>
          </a:xfrm>
          <a:prstGeom prst="rect">
            <a:avLst/>
          </a:prstGeom>
          <a:noFill/>
        </p:spPr>
        <p:txBody>
          <a:bodyPr wrap="none" rtlCol="0">
            <a:spAutoFit/>
          </a:bodyPr>
          <a:lstStyle/>
          <a:p>
            <a:pPr algn="r"/>
            <a:r>
              <a:rPr lang="en-US" sz="1000" dirty="0"/>
              <a:t>Pulmonary edema</a:t>
            </a:r>
          </a:p>
        </p:txBody>
      </p:sp>
      <p:sp>
        <p:nvSpPr>
          <p:cNvPr id="163" name="TextBox 162">
            <a:extLst>
              <a:ext uri="{FF2B5EF4-FFF2-40B4-BE49-F238E27FC236}">
                <a16:creationId xmlns:a16="http://schemas.microsoft.com/office/drawing/2014/main" id="{1FD3195B-EBA9-4CD0-BC46-D787901DB678}"/>
              </a:ext>
            </a:extLst>
          </p:cNvPr>
          <p:cNvSpPr txBox="1"/>
          <p:nvPr/>
        </p:nvSpPr>
        <p:spPr>
          <a:xfrm rot="16200000">
            <a:off x="5452442" y="4639002"/>
            <a:ext cx="872354" cy="246221"/>
          </a:xfrm>
          <a:prstGeom prst="rect">
            <a:avLst/>
          </a:prstGeom>
          <a:noFill/>
        </p:spPr>
        <p:txBody>
          <a:bodyPr wrap="none" rtlCol="0">
            <a:spAutoFit/>
          </a:bodyPr>
          <a:lstStyle/>
          <a:p>
            <a:pPr algn="r"/>
            <a:r>
              <a:rPr lang="en-US" sz="1000" dirty="0"/>
              <a:t>Dehydration</a:t>
            </a:r>
          </a:p>
        </p:txBody>
      </p:sp>
      <p:sp>
        <p:nvSpPr>
          <p:cNvPr id="164" name="TextBox 163">
            <a:extLst>
              <a:ext uri="{FF2B5EF4-FFF2-40B4-BE49-F238E27FC236}">
                <a16:creationId xmlns:a16="http://schemas.microsoft.com/office/drawing/2014/main" id="{7DE33BE4-1528-4038-8E83-928C617D8917}"/>
              </a:ext>
            </a:extLst>
          </p:cNvPr>
          <p:cNvSpPr txBox="1"/>
          <p:nvPr/>
        </p:nvSpPr>
        <p:spPr>
          <a:xfrm rot="16200000">
            <a:off x="5661703" y="4569271"/>
            <a:ext cx="732893" cy="246221"/>
          </a:xfrm>
          <a:prstGeom prst="rect">
            <a:avLst/>
          </a:prstGeom>
          <a:noFill/>
        </p:spPr>
        <p:txBody>
          <a:bodyPr wrap="none" rtlCol="0">
            <a:spAutoFit/>
          </a:bodyPr>
          <a:lstStyle/>
          <a:p>
            <a:pPr algn="r"/>
            <a:r>
              <a:rPr lang="en-US" sz="1000" dirty="0"/>
              <a:t>Dizziness</a:t>
            </a:r>
          </a:p>
        </p:txBody>
      </p:sp>
      <p:sp>
        <p:nvSpPr>
          <p:cNvPr id="165" name="TextBox 164">
            <a:extLst>
              <a:ext uri="{FF2B5EF4-FFF2-40B4-BE49-F238E27FC236}">
                <a16:creationId xmlns:a16="http://schemas.microsoft.com/office/drawing/2014/main" id="{32C1510F-AAE8-4920-8ACD-862C4592FA61}"/>
              </a:ext>
            </a:extLst>
          </p:cNvPr>
          <p:cNvSpPr txBox="1"/>
          <p:nvPr/>
        </p:nvSpPr>
        <p:spPr>
          <a:xfrm rot="16200000">
            <a:off x="5688938" y="4686290"/>
            <a:ext cx="966931" cy="246221"/>
          </a:xfrm>
          <a:prstGeom prst="rect">
            <a:avLst/>
          </a:prstGeom>
          <a:noFill/>
        </p:spPr>
        <p:txBody>
          <a:bodyPr wrap="none" rtlCol="0">
            <a:spAutoFit/>
          </a:bodyPr>
          <a:lstStyle/>
          <a:p>
            <a:pPr algn="r"/>
            <a:r>
              <a:rPr lang="en-US" sz="1000" dirty="0"/>
              <a:t>Mucositis oral</a:t>
            </a:r>
          </a:p>
        </p:txBody>
      </p:sp>
      <p:sp>
        <p:nvSpPr>
          <p:cNvPr id="166" name="TextBox 165">
            <a:extLst>
              <a:ext uri="{FF2B5EF4-FFF2-40B4-BE49-F238E27FC236}">
                <a16:creationId xmlns:a16="http://schemas.microsoft.com/office/drawing/2014/main" id="{D9C9AF4C-266A-459E-A92B-41EB86C797BC}"/>
              </a:ext>
            </a:extLst>
          </p:cNvPr>
          <p:cNvSpPr txBox="1"/>
          <p:nvPr/>
        </p:nvSpPr>
        <p:spPr>
          <a:xfrm rot="16200000">
            <a:off x="5224572" y="5281806"/>
            <a:ext cx="2157963" cy="246221"/>
          </a:xfrm>
          <a:prstGeom prst="rect">
            <a:avLst/>
          </a:prstGeom>
          <a:noFill/>
        </p:spPr>
        <p:txBody>
          <a:bodyPr wrap="none" rtlCol="0">
            <a:spAutoFit/>
          </a:bodyPr>
          <a:lstStyle/>
          <a:p>
            <a:pPr algn="r"/>
            <a:r>
              <a:rPr lang="en-US" sz="1000" dirty="0"/>
              <a:t>Respiratory, thoracic &amp; mediastinal</a:t>
            </a:r>
          </a:p>
        </p:txBody>
      </p:sp>
      <p:sp>
        <p:nvSpPr>
          <p:cNvPr id="167" name="TextBox 166">
            <a:extLst>
              <a:ext uri="{FF2B5EF4-FFF2-40B4-BE49-F238E27FC236}">
                <a16:creationId xmlns:a16="http://schemas.microsoft.com/office/drawing/2014/main" id="{B1F69A33-A146-46E4-9307-D94954D6CC4A}"/>
              </a:ext>
            </a:extLst>
          </p:cNvPr>
          <p:cNvSpPr txBox="1"/>
          <p:nvPr/>
        </p:nvSpPr>
        <p:spPr>
          <a:xfrm rot="16200000">
            <a:off x="5792166" y="4844186"/>
            <a:ext cx="1282722" cy="246221"/>
          </a:xfrm>
          <a:prstGeom prst="rect">
            <a:avLst/>
          </a:prstGeom>
          <a:noFill/>
        </p:spPr>
        <p:txBody>
          <a:bodyPr wrap="none" rtlCol="0">
            <a:spAutoFit/>
          </a:bodyPr>
          <a:lstStyle/>
          <a:p>
            <a:pPr algn="r"/>
            <a:r>
              <a:rPr lang="en-US" sz="1000" dirty="0"/>
              <a:t>Febrile neutropenia</a:t>
            </a:r>
          </a:p>
        </p:txBody>
      </p:sp>
      <p:sp>
        <p:nvSpPr>
          <p:cNvPr id="168" name="TextBox 167">
            <a:extLst>
              <a:ext uri="{FF2B5EF4-FFF2-40B4-BE49-F238E27FC236}">
                <a16:creationId xmlns:a16="http://schemas.microsoft.com/office/drawing/2014/main" id="{74F1E6E6-F9C5-4343-8958-AF9EFD421FFA}"/>
              </a:ext>
            </a:extLst>
          </p:cNvPr>
          <p:cNvSpPr txBox="1"/>
          <p:nvPr/>
        </p:nvSpPr>
        <p:spPr>
          <a:xfrm rot="16200000">
            <a:off x="5955212" y="4831362"/>
            <a:ext cx="1257074" cy="246221"/>
          </a:xfrm>
          <a:prstGeom prst="rect">
            <a:avLst/>
          </a:prstGeom>
          <a:noFill/>
        </p:spPr>
        <p:txBody>
          <a:bodyPr wrap="none" rtlCol="0">
            <a:spAutoFit/>
          </a:bodyPr>
          <a:lstStyle/>
          <a:p>
            <a:pPr algn="r"/>
            <a:r>
              <a:rPr lang="en-US" sz="1000" dirty="0"/>
              <a:t>Hypermagnesemia</a:t>
            </a:r>
          </a:p>
        </p:txBody>
      </p:sp>
      <p:sp>
        <p:nvSpPr>
          <p:cNvPr id="169" name="TextBox 168">
            <a:extLst>
              <a:ext uri="{FF2B5EF4-FFF2-40B4-BE49-F238E27FC236}">
                <a16:creationId xmlns:a16="http://schemas.microsoft.com/office/drawing/2014/main" id="{D6D64F80-743A-45F4-89F8-BC3BA0C41BEC}"/>
              </a:ext>
            </a:extLst>
          </p:cNvPr>
          <p:cNvSpPr txBox="1"/>
          <p:nvPr/>
        </p:nvSpPr>
        <p:spPr>
          <a:xfrm rot="16200000">
            <a:off x="6458325" y="4479503"/>
            <a:ext cx="553357" cy="246221"/>
          </a:xfrm>
          <a:prstGeom prst="rect">
            <a:avLst/>
          </a:prstGeom>
          <a:noFill/>
        </p:spPr>
        <p:txBody>
          <a:bodyPr wrap="none" rtlCol="0">
            <a:spAutoFit/>
          </a:bodyPr>
          <a:lstStyle/>
          <a:p>
            <a:pPr algn="r"/>
            <a:r>
              <a:rPr lang="en-US" sz="1000" dirty="0"/>
              <a:t>Stroke</a:t>
            </a:r>
          </a:p>
        </p:txBody>
      </p:sp>
      <p:sp>
        <p:nvSpPr>
          <p:cNvPr id="170" name="TextBox 169">
            <a:extLst>
              <a:ext uri="{FF2B5EF4-FFF2-40B4-BE49-F238E27FC236}">
                <a16:creationId xmlns:a16="http://schemas.microsoft.com/office/drawing/2014/main" id="{A47D58A6-9E77-4C7B-8B32-4CFDA2F051FA}"/>
              </a:ext>
            </a:extLst>
          </p:cNvPr>
          <p:cNvSpPr txBox="1"/>
          <p:nvPr/>
        </p:nvSpPr>
        <p:spPr>
          <a:xfrm rot="16200000">
            <a:off x="6270164" y="4813730"/>
            <a:ext cx="1221809" cy="246221"/>
          </a:xfrm>
          <a:prstGeom prst="rect">
            <a:avLst/>
          </a:prstGeom>
          <a:noFill/>
        </p:spPr>
        <p:txBody>
          <a:bodyPr wrap="none" rtlCol="0">
            <a:spAutoFit/>
          </a:bodyPr>
          <a:lstStyle/>
          <a:p>
            <a:pPr algn="r"/>
            <a:r>
              <a:rPr lang="en-US" sz="1000" dirty="0"/>
              <a:t>Respiratory failure</a:t>
            </a:r>
          </a:p>
        </p:txBody>
      </p:sp>
      <p:sp>
        <p:nvSpPr>
          <p:cNvPr id="171" name="TextBox 170">
            <a:extLst>
              <a:ext uri="{FF2B5EF4-FFF2-40B4-BE49-F238E27FC236}">
                <a16:creationId xmlns:a16="http://schemas.microsoft.com/office/drawing/2014/main" id="{39B6D8A9-250B-4762-954B-65A694F95D93}"/>
              </a:ext>
            </a:extLst>
          </p:cNvPr>
          <p:cNvSpPr txBox="1"/>
          <p:nvPr/>
        </p:nvSpPr>
        <p:spPr>
          <a:xfrm rot="16200000">
            <a:off x="6530560" y="4691099"/>
            <a:ext cx="976549" cy="246221"/>
          </a:xfrm>
          <a:prstGeom prst="rect">
            <a:avLst/>
          </a:prstGeom>
          <a:noFill/>
        </p:spPr>
        <p:txBody>
          <a:bodyPr wrap="none" rtlCol="0">
            <a:spAutoFit/>
          </a:bodyPr>
          <a:lstStyle/>
          <a:p>
            <a:pPr algn="r"/>
            <a:r>
              <a:rPr lang="en-US" sz="1000" dirty="0"/>
              <a:t>Lung infection</a:t>
            </a:r>
          </a:p>
        </p:txBody>
      </p:sp>
      <p:sp>
        <p:nvSpPr>
          <p:cNvPr id="172" name="TextBox 171">
            <a:extLst>
              <a:ext uri="{FF2B5EF4-FFF2-40B4-BE49-F238E27FC236}">
                <a16:creationId xmlns:a16="http://schemas.microsoft.com/office/drawing/2014/main" id="{9F7E536E-0F69-4A4A-B61D-F64EC1BFFB1B}"/>
              </a:ext>
            </a:extLst>
          </p:cNvPr>
          <p:cNvSpPr txBox="1"/>
          <p:nvPr/>
        </p:nvSpPr>
        <p:spPr>
          <a:xfrm rot="16200000">
            <a:off x="6538004" y="4830561"/>
            <a:ext cx="1255472" cy="246221"/>
          </a:xfrm>
          <a:prstGeom prst="rect">
            <a:avLst/>
          </a:prstGeom>
          <a:noFill/>
        </p:spPr>
        <p:txBody>
          <a:bodyPr wrap="none" rtlCol="0">
            <a:spAutoFit/>
          </a:bodyPr>
          <a:lstStyle/>
          <a:p>
            <a:pPr algn="r"/>
            <a:r>
              <a:rPr lang="en-US" sz="1000" dirty="0"/>
              <a:t>Acute kidney injury</a:t>
            </a:r>
          </a:p>
        </p:txBody>
      </p:sp>
      <p:sp>
        <p:nvSpPr>
          <p:cNvPr id="173" name="TextBox 172">
            <a:extLst>
              <a:ext uri="{FF2B5EF4-FFF2-40B4-BE49-F238E27FC236}">
                <a16:creationId xmlns:a16="http://schemas.microsoft.com/office/drawing/2014/main" id="{F08FDF00-8734-416C-9862-E69768721C6F}"/>
              </a:ext>
            </a:extLst>
          </p:cNvPr>
          <p:cNvSpPr txBox="1"/>
          <p:nvPr/>
        </p:nvSpPr>
        <p:spPr>
          <a:xfrm rot="16200000">
            <a:off x="6984381" y="4529997"/>
            <a:ext cx="654345" cy="246221"/>
          </a:xfrm>
          <a:prstGeom prst="rect">
            <a:avLst/>
          </a:prstGeom>
          <a:noFill/>
        </p:spPr>
        <p:txBody>
          <a:bodyPr wrap="none" rtlCol="0">
            <a:spAutoFit/>
          </a:bodyPr>
          <a:lstStyle/>
          <a:p>
            <a:pPr algn="r"/>
            <a:r>
              <a:rPr lang="en-US" sz="1000" dirty="0"/>
              <a:t>Gastritis</a:t>
            </a:r>
          </a:p>
        </p:txBody>
      </p:sp>
      <p:sp>
        <p:nvSpPr>
          <p:cNvPr id="174" name="TextBox 173">
            <a:extLst>
              <a:ext uri="{FF2B5EF4-FFF2-40B4-BE49-F238E27FC236}">
                <a16:creationId xmlns:a16="http://schemas.microsoft.com/office/drawing/2014/main" id="{A8FE9F84-278F-4090-962C-3D11DFD85097}"/>
              </a:ext>
            </a:extLst>
          </p:cNvPr>
          <p:cNvSpPr txBox="1"/>
          <p:nvPr/>
        </p:nvSpPr>
        <p:spPr>
          <a:xfrm rot="16200000">
            <a:off x="7080697" y="4585301"/>
            <a:ext cx="764953" cy="246221"/>
          </a:xfrm>
          <a:prstGeom prst="rect">
            <a:avLst/>
          </a:prstGeom>
          <a:noFill/>
        </p:spPr>
        <p:txBody>
          <a:bodyPr wrap="none" rtlCol="0">
            <a:spAutoFit/>
          </a:bodyPr>
          <a:lstStyle/>
          <a:p>
            <a:pPr algn="r"/>
            <a:r>
              <a:rPr lang="en-US" sz="1000" dirty="0"/>
              <a:t>Headache</a:t>
            </a:r>
          </a:p>
        </p:txBody>
      </p:sp>
      <p:sp>
        <p:nvSpPr>
          <p:cNvPr id="175" name="TextBox 174">
            <a:extLst>
              <a:ext uri="{FF2B5EF4-FFF2-40B4-BE49-F238E27FC236}">
                <a16:creationId xmlns:a16="http://schemas.microsoft.com/office/drawing/2014/main" id="{69C842AB-A5CB-43A4-91AF-941E209E89C9}"/>
              </a:ext>
            </a:extLst>
          </p:cNvPr>
          <p:cNvSpPr txBox="1"/>
          <p:nvPr/>
        </p:nvSpPr>
        <p:spPr>
          <a:xfrm rot="16200000">
            <a:off x="7071088" y="4735984"/>
            <a:ext cx="1066318" cy="246221"/>
          </a:xfrm>
          <a:prstGeom prst="rect">
            <a:avLst/>
          </a:prstGeom>
          <a:noFill/>
        </p:spPr>
        <p:txBody>
          <a:bodyPr wrap="none" rtlCol="0">
            <a:spAutoFit/>
          </a:bodyPr>
          <a:lstStyle/>
          <a:p>
            <a:pPr algn="r"/>
            <a:r>
              <a:rPr lang="en-US" sz="1000" dirty="0"/>
              <a:t>Hypothyroidism</a:t>
            </a:r>
          </a:p>
        </p:txBody>
      </p:sp>
      <p:sp>
        <p:nvSpPr>
          <p:cNvPr id="176" name="TextBox 175">
            <a:extLst>
              <a:ext uri="{FF2B5EF4-FFF2-40B4-BE49-F238E27FC236}">
                <a16:creationId xmlns:a16="http://schemas.microsoft.com/office/drawing/2014/main" id="{6B90EC9D-B4CB-481C-BFE4-EC4240BFE335}"/>
              </a:ext>
            </a:extLst>
          </p:cNvPr>
          <p:cNvSpPr txBox="1"/>
          <p:nvPr/>
        </p:nvSpPr>
        <p:spPr>
          <a:xfrm rot="16200000">
            <a:off x="6929043" y="5030936"/>
            <a:ext cx="1656223" cy="246221"/>
          </a:xfrm>
          <a:prstGeom prst="rect">
            <a:avLst/>
          </a:prstGeom>
          <a:noFill/>
        </p:spPr>
        <p:txBody>
          <a:bodyPr wrap="none" rtlCol="0">
            <a:spAutoFit/>
          </a:bodyPr>
          <a:lstStyle/>
          <a:p>
            <a:pPr algn="r"/>
            <a:r>
              <a:rPr lang="en-US" sz="1000" dirty="0"/>
              <a:t>Infections and infestations</a:t>
            </a:r>
          </a:p>
        </p:txBody>
      </p:sp>
      <p:sp>
        <p:nvSpPr>
          <p:cNvPr id="177" name="TextBox 176">
            <a:extLst>
              <a:ext uri="{FF2B5EF4-FFF2-40B4-BE49-F238E27FC236}">
                <a16:creationId xmlns:a16="http://schemas.microsoft.com/office/drawing/2014/main" id="{8969C0A4-B031-4DDA-A341-035810419B10}"/>
              </a:ext>
            </a:extLst>
          </p:cNvPr>
          <p:cNvSpPr txBox="1"/>
          <p:nvPr/>
        </p:nvSpPr>
        <p:spPr>
          <a:xfrm rot="16200000">
            <a:off x="7674174" y="4422596"/>
            <a:ext cx="439544" cy="246221"/>
          </a:xfrm>
          <a:prstGeom prst="rect">
            <a:avLst/>
          </a:prstGeom>
          <a:noFill/>
        </p:spPr>
        <p:txBody>
          <a:bodyPr wrap="none" rtlCol="0">
            <a:spAutoFit/>
          </a:bodyPr>
          <a:lstStyle/>
          <a:p>
            <a:pPr algn="r"/>
            <a:r>
              <a:rPr lang="en-US" sz="1000" dirty="0"/>
              <a:t>Pain</a:t>
            </a:r>
          </a:p>
        </p:txBody>
      </p:sp>
      <p:sp>
        <p:nvSpPr>
          <p:cNvPr id="178" name="TextBox 177">
            <a:extLst>
              <a:ext uri="{FF2B5EF4-FFF2-40B4-BE49-F238E27FC236}">
                <a16:creationId xmlns:a16="http://schemas.microsoft.com/office/drawing/2014/main" id="{AFECE48C-4037-4F7C-AC2C-E0DACE10121F}"/>
              </a:ext>
            </a:extLst>
          </p:cNvPr>
          <p:cNvSpPr txBox="1"/>
          <p:nvPr/>
        </p:nvSpPr>
        <p:spPr>
          <a:xfrm rot="16200000">
            <a:off x="7617012" y="4625376"/>
            <a:ext cx="845103" cy="246221"/>
          </a:xfrm>
          <a:prstGeom prst="rect">
            <a:avLst/>
          </a:prstGeom>
          <a:noFill/>
        </p:spPr>
        <p:txBody>
          <a:bodyPr wrap="none" rtlCol="0">
            <a:spAutoFit/>
          </a:bodyPr>
          <a:lstStyle/>
          <a:p>
            <a:pPr algn="r"/>
            <a:r>
              <a:rPr lang="en-US" sz="1000" dirty="0"/>
              <a:t>Weight loss</a:t>
            </a:r>
          </a:p>
        </p:txBody>
      </p:sp>
      <p:sp>
        <p:nvSpPr>
          <p:cNvPr id="179" name="TextBox 178">
            <a:extLst>
              <a:ext uri="{FF2B5EF4-FFF2-40B4-BE49-F238E27FC236}">
                <a16:creationId xmlns:a16="http://schemas.microsoft.com/office/drawing/2014/main" id="{156BF790-CFE2-4343-9149-F7AA5E7E2C1E}"/>
              </a:ext>
            </a:extLst>
          </p:cNvPr>
          <p:cNvSpPr txBox="1"/>
          <p:nvPr/>
        </p:nvSpPr>
        <p:spPr>
          <a:xfrm rot="16200000">
            <a:off x="7386193" y="4990059"/>
            <a:ext cx="1574469" cy="246221"/>
          </a:xfrm>
          <a:prstGeom prst="rect">
            <a:avLst/>
          </a:prstGeom>
          <a:noFill/>
        </p:spPr>
        <p:txBody>
          <a:bodyPr wrap="none" rtlCol="0">
            <a:spAutoFit/>
          </a:bodyPr>
          <a:lstStyle/>
          <a:p>
            <a:pPr algn="r"/>
            <a:r>
              <a:rPr lang="en-US" sz="1000" dirty="0"/>
              <a:t>Blood bilirubin increased</a:t>
            </a:r>
          </a:p>
        </p:txBody>
      </p:sp>
      <p:sp>
        <p:nvSpPr>
          <p:cNvPr id="180" name="TextBox 179">
            <a:extLst>
              <a:ext uri="{FF2B5EF4-FFF2-40B4-BE49-F238E27FC236}">
                <a16:creationId xmlns:a16="http://schemas.microsoft.com/office/drawing/2014/main" id="{2001BE96-EF7C-42FE-850E-FA53ADDD5B6E}"/>
              </a:ext>
            </a:extLst>
          </p:cNvPr>
          <p:cNvSpPr txBox="1"/>
          <p:nvPr/>
        </p:nvSpPr>
        <p:spPr>
          <a:xfrm rot="16200000">
            <a:off x="7719943" y="4796095"/>
            <a:ext cx="1186542" cy="246221"/>
          </a:xfrm>
          <a:prstGeom prst="rect">
            <a:avLst/>
          </a:prstGeom>
          <a:noFill/>
        </p:spPr>
        <p:txBody>
          <a:bodyPr wrap="none" rtlCol="0">
            <a:spAutoFit/>
          </a:bodyPr>
          <a:lstStyle/>
          <a:p>
            <a:pPr algn="r"/>
            <a:r>
              <a:rPr lang="en-US" sz="1000" dirty="0"/>
              <a:t>Cardiac disorders</a:t>
            </a:r>
          </a:p>
        </p:txBody>
      </p:sp>
      <p:sp>
        <p:nvSpPr>
          <p:cNvPr id="181" name="TextBox 180">
            <a:extLst>
              <a:ext uri="{FF2B5EF4-FFF2-40B4-BE49-F238E27FC236}">
                <a16:creationId xmlns:a16="http://schemas.microsoft.com/office/drawing/2014/main" id="{DE4FC680-A606-4676-BC63-92C427CF8246}"/>
              </a:ext>
            </a:extLst>
          </p:cNvPr>
          <p:cNvSpPr txBox="1"/>
          <p:nvPr/>
        </p:nvSpPr>
        <p:spPr>
          <a:xfrm rot="16200000">
            <a:off x="8015472" y="4649421"/>
            <a:ext cx="893193" cy="246221"/>
          </a:xfrm>
          <a:prstGeom prst="rect">
            <a:avLst/>
          </a:prstGeom>
          <a:noFill/>
        </p:spPr>
        <p:txBody>
          <a:bodyPr wrap="none" rtlCol="0">
            <a:spAutoFit/>
          </a:bodyPr>
          <a:lstStyle/>
          <a:p>
            <a:pPr algn="r"/>
            <a:r>
              <a:rPr lang="en-US" sz="1000" dirty="0"/>
              <a:t>Constipation</a:t>
            </a:r>
          </a:p>
        </p:txBody>
      </p:sp>
      <p:grpSp>
        <p:nvGrpSpPr>
          <p:cNvPr id="182" name="Group 181">
            <a:extLst>
              <a:ext uri="{FF2B5EF4-FFF2-40B4-BE49-F238E27FC236}">
                <a16:creationId xmlns:a16="http://schemas.microsoft.com/office/drawing/2014/main" id="{B826A9A1-E0F5-4F3B-90AA-70E2B9E5A76A}"/>
              </a:ext>
            </a:extLst>
          </p:cNvPr>
          <p:cNvGrpSpPr/>
          <p:nvPr/>
        </p:nvGrpSpPr>
        <p:grpSpPr>
          <a:xfrm>
            <a:off x="4449619" y="2024181"/>
            <a:ext cx="2794136" cy="307777"/>
            <a:chOff x="5527172" y="2350970"/>
            <a:chExt cx="2627283" cy="307777"/>
          </a:xfrm>
        </p:grpSpPr>
        <p:sp>
          <p:nvSpPr>
            <p:cNvPr id="183" name="TextBox 182">
              <a:extLst>
                <a:ext uri="{FF2B5EF4-FFF2-40B4-BE49-F238E27FC236}">
                  <a16:creationId xmlns:a16="http://schemas.microsoft.com/office/drawing/2014/main" id="{47FC1CFD-1EBC-4E9A-954E-1BC3463C26E1}"/>
                </a:ext>
              </a:extLst>
            </p:cNvPr>
            <p:cNvSpPr txBox="1"/>
            <p:nvPr/>
          </p:nvSpPr>
          <p:spPr>
            <a:xfrm>
              <a:off x="5527172" y="2350970"/>
              <a:ext cx="640895" cy="307777"/>
            </a:xfrm>
            <a:prstGeom prst="rect">
              <a:avLst/>
            </a:prstGeom>
            <a:noFill/>
          </p:spPr>
          <p:txBody>
            <a:bodyPr wrap="none" rtlCol="0">
              <a:spAutoFit/>
            </a:bodyPr>
            <a:lstStyle/>
            <a:p>
              <a:r>
                <a:rPr lang="en-US" sz="1400" dirty="0">
                  <a:solidFill>
                    <a:srgbClr val="363636"/>
                  </a:solidFill>
                </a:rPr>
                <a:t>Grade</a:t>
              </a:r>
            </a:p>
          </p:txBody>
        </p:sp>
        <p:sp>
          <p:nvSpPr>
            <p:cNvPr id="184" name="TextBox 183">
              <a:extLst>
                <a:ext uri="{FF2B5EF4-FFF2-40B4-BE49-F238E27FC236}">
                  <a16:creationId xmlns:a16="http://schemas.microsoft.com/office/drawing/2014/main" id="{BB9B654B-6AFA-4C5E-9B94-F87078EF78BE}"/>
                </a:ext>
              </a:extLst>
            </p:cNvPr>
            <p:cNvSpPr txBox="1"/>
            <p:nvPr/>
          </p:nvSpPr>
          <p:spPr>
            <a:xfrm>
              <a:off x="6427346" y="2350970"/>
              <a:ext cx="267090" cy="307777"/>
            </a:xfrm>
            <a:prstGeom prst="rect">
              <a:avLst/>
            </a:prstGeom>
            <a:noFill/>
          </p:spPr>
          <p:txBody>
            <a:bodyPr wrap="none" rtlCol="0">
              <a:spAutoFit/>
            </a:bodyPr>
            <a:lstStyle/>
            <a:p>
              <a:r>
                <a:rPr lang="en-US" sz="1400" dirty="0">
                  <a:solidFill>
                    <a:srgbClr val="363636"/>
                  </a:solidFill>
                </a:rPr>
                <a:t>1</a:t>
              </a:r>
            </a:p>
          </p:txBody>
        </p:sp>
        <p:sp>
          <p:nvSpPr>
            <p:cNvPr id="185" name="TextBox 184">
              <a:extLst>
                <a:ext uri="{FF2B5EF4-FFF2-40B4-BE49-F238E27FC236}">
                  <a16:creationId xmlns:a16="http://schemas.microsoft.com/office/drawing/2014/main" id="{3BCDD9A1-CC5F-4DC7-818E-7A2F9405477D}"/>
                </a:ext>
              </a:extLst>
            </p:cNvPr>
            <p:cNvSpPr txBox="1"/>
            <p:nvPr/>
          </p:nvSpPr>
          <p:spPr>
            <a:xfrm>
              <a:off x="6786338" y="2350970"/>
              <a:ext cx="267090" cy="307777"/>
            </a:xfrm>
            <a:prstGeom prst="rect">
              <a:avLst/>
            </a:prstGeom>
            <a:noFill/>
          </p:spPr>
          <p:txBody>
            <a:bodyPr wrap="none" rtlCol="0">
              <a:spAutoFit/>
            </a:bodyPr>
            <a:lstStyle/>
            <a:p>
              <a:r>
                <a:rPr lang="en-US" sz="1400" dirty="0">
                  <a:solidFill>
                    <a:srgbClr val="363636"/>
                  </a:solidFill>
                </a:rPr>
                <a:t>2</a:t>
              </a:r>
            </a:p>
          </p:txBody>
        </p:sp>
        <p:sp>
          <p:nvSpPr>
            <p:cNvPr id="186" name="TextBox 185">
              <a:extLst>
                <a:ext uri="{FF2B5EF4-FFF2-40B4-BE49-F238E27FC236}">
                  <a16:creationId xmlns:a16="http://schemas.microsoft.com/office/drawing/2014/main" id="{251CE120-C9B9-4391-A106-BE185BB1C923}"/>
                </a:ext>
              </a:extLst>
            </p:cNvPr>
            <p:cNvSpPr txBox="1"/>
            <p:nvPr/>
          </p:nvSpPr>
          <p:spPr>
            <a:xfrm>
              <a:off x="7190671" y="2350970"/>
              <a:ext cx="267090" cy="307777"/>
            </a:xfrm>
            <a:prstGeom prst="rect">
              <a:avLst/>
            </a:prstGeom>
            <a:noFill/>
          </p:spPr>
          <p:txBody>
            <a:bodyPr wrap="none" rtlCol="0">
              <a:spAutoFit/>
            </a:bodyPr>
            <a:lstStyle/>
            <a:p>
              <a:r>
                <a:rPr lang="en-US" sz="1400" dirty="0">
                  <a:solidFill>
                    <a:srgbClr val="363636"/>
                  </a:solidFill>
                </a:rPr>
                <a:t>3</a:t>
              </a:r>
            </a:p>
          </p:txBody>
        </p:sp>
        <p:sp>
          <p:nvSpPr>
            <p:cNvPr id="187" name="TextBox 186">
              <a:extLst>
                <a:ext uri="{FF2B5EF4-FFF2-40B4-BE49-F238E27FC236}">
                  <a16:creationId xmlns:a16="http://schemas.microsoft.com/office/drawing/2014/main" id="{F9BD793B-6615-4F36-BAD2-4AC38FF7F0F5}"/>
                </a:ext>
              </a:extLst>
            </p:cNvPr>
            <p:cNvSpPr txBox="1"/>
            <p:nvPr/>
          </p:nvSpPr>
          <p:spPr>
            <a:xfrm>
              <a:off x="7539018" y="2350970"/>
              <a:ext cx="267090" cy="307777"/>
            </a:xfrm>
            <a:prstGeom prst="rect">
              <a:avLst/>
            </a:prstGeom>
            <a:noFill/>
          </p:spPr>
          <p:txBody>
            <a:bodyPr wrap="none" rtlCol="0">
              <a:spAutoFit/>
            </a:bodyPr>
            <a:lstStyle/>
            <a:p>
              <a:r>
                <a:rPr lang="en-US" sz="1400" dirty="0">
                  <a:solidFill>
                    <a:srgbClr val="363636"/>
                  </a:solidFill>
                </a:rPr>
                <a:t>4</a:t>
              </a:r>
            </a:p>
          </p:txBody>
        </p:sp>
        <p:sp>
          <p:nvSpPr>
            <p:cNvPr id="188" name="TextBox 187">
              <a:extLst>
                <a:ext uri="{FF2B5EF4-FFF2-40B4-BE49-F238E27FC236}">
                  <a16:creationId xmlns:a16="http://schemas.microsoft.com/office/drawing/2014/main" id="{590148FA-511B-42CC-89DA-514E8E1B0590}"/>
                </a:ext>
              </a:extLst>
            </p:cNvPr>
            <p:cNvSpPr txBox="1"/>
            <p:nvPr/>
          </p:nvSpPr>
          <p:spPr>
            <a:xfrm>
              <a:off x="7887365" y="2350970"/>
              <a:ext cx="267090" cy="307777"/>
            </a:xfrm>
            <a:prstGeom prst="rect">
              <a:avLst/>
            </a:prstGeom>
            <a:noFill/>
          </p:spPr>
          <p:txBody>
            <a:bodyPr wrap="none" rtlCol="0">
              <a:spAutoFit/>
            </a:bodyPr>
            <a:lstStyle/>
            <a:p>
              <a:r>
                <a:rPr lang="en-US" sz="1400" dirty="0">
                  <a:solidFill>
                    <a:srgbClr val="363636"/>
                  </a:solidFill>
                </a:rPr>
                <a:t>5</a:t>
              </a:r>
            </a:p>
          </p:txBody>
        </p:sp>
      </p:grpSp>
      <p:grpSp>
        <p:nvGrpSpPr>
          <p:cNvPr id="189" name="Group 188">
            <a:extLst>
              <a:ext uri="{FF2B5EF4-FFF2-40B4-BE49-F238E27FC236}">
                <a16:creationId xmlns:a16="http://schemas.microsoft.com/office/drawing/2014/main" id="{14DF7FF8-A6A8-44DE-920B-94056A10F73E}"/>
              </a:ext>
            </a:extLst>
          </p:cNvPr>
          <p:cNvGrpSpPr/>
          <p:nvPr/>
        </p:nvGrpSpPr>
        <p:grpSpPr>
          <a:xfrm>
            <a:off x="1161317" y="2001223"/>
            <a:ext cx="7534809" cy="2374616"/>
            <a:chOff x="1455576" y="1852154"/>
            <a:chExt cx="7084866" cy="2374616"/>
          </a:xfrm>
        </p:grpSpPr>
        <p:cxnSp>
          <p:nvCxnSpPr>
            <p:cNvPr id="190" name="Straight Connector 189">
              <a:extLst>
                <a:ext uri="{FF2B5EF4-FFF2-40B4-BE49-F238E27FC236}">
                  <a16:creationId xmlns:a16="http://schemas.microsoft.com/office/drawing/2014/main" id="{6BF248DF-44DD-40DA-88D8-693182546ECF}"/>
                </a:ext>
              </a:extLst>
            </p:cNvPr>
            <p:cNvCxnSpPr/>
            <p:nvPr/>
          </p:nvCxnSpPr>
          <p:spPr>
            <a:xfrm>
              <a:off x="1455576" y="1852154"/>
              <a:ext cx="0" cy="2374613"/>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DDE7854-03F0-4800-A287-864FEF8E3E90}"/>
                </a:ext>
              </a:extLst>
            </p:cNvPr>
            <p:cNvCxnSpPr>
              <a:cxnSpLocks/>
            </p:cNvCxnSpPr>
            <p:nvPr/>
          </p:nvCxnSpPr>
          <p:spPr>
            <a:xfrm flipH="1" flipV="1">
              <a:off x="1455576" y="4226768"/>
              <a:ext cx="7084866" cy="2"/>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30687" y="1662594"/>
            <a:ext cx="7562776" cy="338554"/>
          </a:xfrm>
          <a:prstGeom prst="rect">
            <a:avLst/>
          </a:prstGeom>
          <a:noFill/>
        </p:spPr>
        <p:txBody>
          <a:bodyPr wrap="none" rtlCol="0">
            <a:spAutoFit/>
          </a:bodyPr>
          <a:lstStyle/>
          <a:p>
            <a:pPr lvl="1"/>
            <a:r>
              <a:rPr lang="en-GB" sz="1600" b="1" dirty="0"/>
              <a:t>TRAEs* attributed to cyclophosphamide, fludarabine, TIL or IL-2 (n=16)</a:t>
            </a:r>
          </a:p>
        </p:txBody>
      </p:sp>
      <p:sp>
        <p:nvSpPr>
          <p:cNvPr id="192" name="Text Box 5"/>
          <p:cNvSpPr txBox="1">
            <a:spLocks noChangeArrowheads="1"/>
          </p:cNvSpPr>
          <p:nvPr/>
        </p:nvSpPr>
        <p:spPr bwMode="auto">
          <a:xfrm flipH="1">
            <a:off x="291086" y="6290231"/>
            <a:ext cx="4549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hangingPunct="1"/>
            <a:r>
              <a:rPr lang="en-US" sz="1200" dirty="0">
                <a:solidFill>
                  <a:srgbClr val="363636"/>
                </a:solidFill>
                <a:latin typeface="Arial" panose="020B0604020202020204" pitchFamily="34" charset="0"/>
                <a:cs typeface="Arial" panose="020B0604020202020204" pitchFamily="34" charset="0"/>
              </a:rPr>
              <a:t>*Multiple events for a given term are only counted once using the maximum grade under each preferred term</a:t>
            </a:r>
          </a:p>
        </p:txBody>
      </p:sp>
    </p:spTree>
    <p:extLst>
      <p:ext uri="{BB962C8B-B14F-4D97-AF65-F5344CB8AC3E}">
        <p14:creationId xmlns:p14="http://schemas.microsoft.com/office/powerpoint/2010/main" val="293749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CT056: Durable complete responses to adoptive cell transfer using tumor infiltrating lymphocytes (TIL) in non-small cell lung cancer (NSCLC): </a:t>
            </a:r>
            <a:br>
              <a:rPr lang="en-US" dirty="0"/>
            </a:br>
            <a:r>
              <a:rPr lang="en-US" dirty="0"/>
              <a:t>A phase I trial – </a:t>
            </a:r>
            <a:r>
              <a:rPr lang="en-US" dirty="0" err="1"/>
              <a:t>Creelan</a:t>
            </a:r>
            <a:r>
              <a:rPr lang="en-US" dirty="0"/>
              <a:t> B, et al</a:t>
            </a:r>
          </a:p>
        </p:txBody>
      </p:sp>
      <p:sp>
        <p:nvSpPr>
          <p:cNvPr id="3" name="Content Placeholder 2"/>
          <p:cNvSpPr>
            <a:spLocks noGrp="1"/>
          </p:cNvSpPr>
          <p:nvPr>
            <p:ph idx="1"/>
          </p:nvPr>
        </p:nvSpPr>
        <p:spPr/>
        <p:txBody>
          <a:bodyPr/>
          <a:lstStyle/>
          <a:p>
            <a:r>
              <a:rPr lang="en-US" b="1" dirty="0"/>
              <a:t>Conclusions</a:t>
            </a:r>
          </a:p>
          <a:p>
            <a:pPr lvl="1"/>
            <a:r>
              <a:rPr lang="en-US" dirty="0"/>
              <a:t>In patients with NSCLC, TIL expansion was feasible and decreases in tumor size were seen in those who progressed on nivolumab with TIL</a:t>
            </a:r>
          </a:p>
          <a:p>
            <a:pPr lvl="1"/>
            <a:r>
              <a:rPr lang="en-US" dirty="0"/>
              <a:t>TRAEs require careful monitoring</a:t>
            </a:r>
          </a:p>
        </p:txBody>
      </p:sp>
      <p:sp>
        <p:nvSpPr>
          <p:cNvPr id="4" name="Text Box 4"/>
          <p:cNvSpPr txBox="1">
            <a:spLocks noChangeArrowheads="1"/>
          </p:cNvSpPr>
          <p:nvPr/>
        </p:nvSpPr>
        <p:spPr bwMode="auto">
          <a:xfrm>
            <a:off x="5609226" y="6474897"/>
            <a:ext cx="33141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Creelan</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B,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CT056</a:t>
            </a:r>
          </a:p>
        </p:txBody>
      </p:sp>
    </p:spTree>
    <p:extLst>
      <p:ext uri="{BB962C8B-B14F-4D97-AF65-F5344CB8AC3E}">
        <p14:creationId xmlns:p14="http://schemas.microsoft.com/office/powerpoint/2010/main" val="8770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CT130: Evidence for synergistic immune responses in the first-in-human (FIH) combination of B cell-activating immunotherapy (IO) with anti-PD1 immune checkpoint inhibitor nivolumab (N) as 2nd-line therapy in patients (pts) with advanced non-small cell lung cancer (</a:t>
            </a:r>
            <a:r>
              <a:rPr lang="en-GB" dirty="0" err="1"/>
              <a:t>aNSCLC</a:t>
            </a:r>
            <a:r>
              <a:rPr lang="en-GB" dirty="0"/>
              <a:t>)– </a:t>
            </a:r>
            <a:r>
              <a:rPr lang="en-GB" dirty="0" err="1"/>
              <a:t>Crombet</a:t>
            </a:r>
            <a:r>
              <a:rPr lang="en-GB" dirty="0"/>
              <a:t> T, et al</a:t>
            </a:r>
          </a:p>
        </p:txBody>
      </p:sp>
      <p:sp>
        <p:nvSpPr>
          <p:cNvPr id="3" name="Content Placeholder 2"/>
          <p:cNvSpPr>
            <a:spLocks noGrp="1"/>
          </p:cNvSpPr>
          <p:nvPr>
            <p:ph idx="1"/>
          </p:nvPr>
        </p:nvSpPr>
        <p:spPr>
          <a:xfrm>
            <a:off x="228600" y="1320800"/>
            <a:ext cx="8778600" cy="5308600"/>
          </a:xfrm>
        </p:spPr>
        <p:txBody>
          <a:bodyPr/>
          <a:lstStyle/>
          <a:p>
            <a:r>
              <a:rPr lang="en-GB" b="1" dirty="0"/>
              <a:t>Study objective</a:t>
            </a:r>
          </a:p>
          <a:p>
            <a:pPr lvl="1"/>
            <a:r>
              <a:rPr lang="en-GB" dirty="0"/>
              <a:t>To evaluate the efficacy and safety of </a:t>
            </a:r>
            <a:r>
              <a:rPr lang="en-GB" dirty="0" err="1"/>
              <a:t>CIMAvax</a:t>
            </a:r>
            <a:r>
              <a:rPr lang="en-GB" dirty="0"/>
              <a:t>-EGF (a B cell-activating immunotherapy) + nivolumab as a 2L therapy for patients with advanced NSCLC</a:t>
            </a:r>
          </a:p>
          <a:p>
            <a:pPr>
              <a:spcBef>
                <a:spcPts val="1200"/>
              </a:spcBef>
            </a:pPr>
            <a:r>
              <a:rPr lang="en-GB" b="1" dirty="0"/>
              <a:t>Methods</a:t>
            </a:r>
          </a:p>
          <a:p>
            <a:pPr lvl="1"/>
            <a:r>
              <a:rPr lang="en-GB" dirty="0"/>
              <a:t>In total, 13 patients with stage IV NSCLC who had been treated with 1L chemotherapy received the RP2D of </a:t>
            </a:r>
            <a:r>
              <a:rPr lang="en-GB" dirty="0" err="1"/>
              <a:t>CIMAvax</a:t>
            </a:r>
            <a:r>
              <a:rPr lang="en-GB" dirty="0"/>
              <a:t>-EGF 2.4 mg + nivolumab </a:t>
            </a:r>
            <a:br>
              <a:rPr lang="en-GB" dirty="0"/>
            </a:br>
            <a:r>
              <a:rPr lang="en-GB" dirty="0"/>
              <a:t>240 mg q2w for 4 doses during loading phase then q4w thereafter</a:t>
            </a:r>
          </a:p>
          <a:p>
            <a:pPr lvl="1"/>
            <a:r>
              <a:rPr lang="en-GB" dirty="0"/>
              <a:t>To assess immune responses (changes in circulating cytokines and anti-EGF response) serial blood samples were taken</a:t>
            </a:r>
          </a:p>
          <a:p>
            <a:pPr lvl="1"/>
            <a:r>
              <a:rPr lang="en-GB" dirty="0"/>
              <a:t>The correlation between PBMC </a:t>
            </a:r>
            <a:r>
              <a:rPr lang="en-GB" dirty="0" err="1"/>
              <a:t>immunophenotype</a:t>
            </a:r>
            <a:r>
              <a:rPr lang="en-GB" dirty="0"/>
              <a:t> (by flow cytometry) and survival outcomes was analysed using multiple Cox regression and objective response using Mann-Whitney test</a:t>
            </a:r>
          </a:p>
          <a:p>
            <a:pPr lvl="1"/>
            <a:endParaRPr lang="en-GB" dirty="0"/>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Crombet</a:t>
            </a:r>
            <a:r>
              <a:rPr kumimoji="0" lang="en-GB" sz="1200" b="0" i="0" u="none" strike="noStrike" kern="1200" cap="none" spc="0" normalizeH="0" noProof="0" dirty="0">
                <a:ln>
                  <a:noFill/>
                </a:ln>
                <a:solidFill>
                  <a:srgbClr val="363636"/>
                </a:solidFill>
                <a:effectLst/>
                <a:uLnTx/>
                <a:uFillTx/>
                <a:latin typeface="Arial" charset="0"/>
                <a:ea typeface="+mn-ea"/>
                <a:cs typeface="Arial" charset="0"/>
              </a:rPr>
              <a:t> T</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CT130</a:t>
            </a:r>
          </a:p>
        </p:txBody>
      </p:sp>
    </p:spTree>
    <p:extLst>
      <p:ext uri="{BB962C8B-B14F-4D97-AF65-F5344CB8AC3E}">
        <p14:creationId xmlns:p14="http://schemas.microsoft.com/office/powerpoint/2010/main" val="255354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CT130: Evidence for synergistic immune responses in the first-in-human (FIH) combination of B cell-activating immunotherapy (IO) with anti-PD1 immune checkpoint inhibitor nivolumab (N) as 2nd-line therapy in patients (pts) with advanced non-small cell lung cancer (</a:t>
            </a:r>
            <a:r>
              <a:rPr lang="en-GB" dirty="0" err="1"/>
              <a:t>aNSCLC</a:t>
            </a:r>
            <a:r>
              <a:rPr lang="en-GB" dirty="0"/>
              <a:t>)– </a:t>
            </a:r>
            <a:r>
              <a:rPr lang="en-GB" dirty="0" err="1"/>
              <a:t>Crombet</a:t>
            </a:r>
            <a:r>
              <a:rPr lang="en-GB" dirty="0"/>
              <a:t> T, et al</a:t>
            </a:r>
          </a:p>
        </p:txBody>
      </p:sp>
      <p:sp>
        <p:nvSpPr>
          <p:cNvPr id="3" name="Content Placeholder 2"/>
          <p:cNvSpPr>
            <a:spLocks noGrp="1"/>
          </p:cNvSpPr>
          <p:nvPr>
            <p:ph idx="1"/>
          </p:nvPr>
        </p:nvSpPr>
        <p:spPr/>
        <p:txBody>
          <a:bodyPr/>
          <a:lstStyle/>
          <a:p>
            <a:r>
              <a:rPr lang="en-GB" b="1" dirty="0"/>
              <a:t>Key results</a:t>
            </a:r>
          </a:p>
          <a:p>
            <a:pPr lvl="1"/>
            <a:endParaRPr lang="en-GB" dirty="0"/>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Crombet</a:t>
            </a:r>
            <a:r>
              <a:rPr kumimoji="0" lang="en-GB" sz="1200" b="0" i="0" u="none" strike="noStrike" kern="1200" cap="none" spc="0" normalizeH="0" noProof="0" dirty="0">
                <a:ln>
                  <a:noFill/>
                </a:ln>
                <a:solidFill>
                  <a:srgbClr val="363636"/>
                </a:solidFill>
                <a:effectLst/>
                <a:uLnTx/>
                <a:uFillTx/>
                <a:latin typeface="Arial" charset="0"/>
                <a:ea typeface="+mn-ea"/>
                <a:cs typeface="Arial" charset="0"/>
              </a:rPr>
              <a:t> T</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CT130</a:t>
            </a:r>
          </a:p>
        </p:txBody>
      </p:sp>
      <p:sp>
        <p:nvSpPr>
          <p:cNvPr id="6" name="TextBox 18">
            <a:extLst>
              <a:ext uri="{FF2B5EF4-FFF2-40B4-BE49-F238E27FC236}">
                <a16:creationId xmlns:a16="http://schemas.microsoft.com/office/drawing/2014/main" id="{D22FDD54-F97A-4D37-ADC7-7AC4626DFF83}"/>
              </a:ext>
            </a:extLst>
          </p:cNvPr>
          <p:cNvSpPr txBox="1"/>
          <p:nvPr/>
        </p:nvSpPr>
        <p:spPr>
          <a:xfrm rot="16200000">
            <a:off x="-10415" y="3919103"/>
            <a:ext cx="66741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a:solidFill>
                  <a:srgbClr val="363636"/>
                </a:solidFill>
                <a:cs typeface="Arial" panose="020B0604020202020204" pitchFamily="34" charset="0"/>
              </a:rPr>
              <a:t>OS, %</a:t>
            </a:r>
          </a:p>
        </p:txBody>
      </p:sp>
      <p:sp>
        <p:nvSpPr>
          <p:cNvPr id="8" name="TextBox 19">
            <a:extLst>
              <a:ext uri="{FF2B5EF4-FFF2-40B4-BE49-F238E27FC236}">
                <a16:creationId xmlns:a16="http://schemas.microsoft.com/office/drawing/2014/main" id="{147EF24F-166C-4D1F-88B5-5E6476D68CD5}"/>
              </a:ext>
            </a:extLst>
          </p:cNvPr>
          <p:cNvSpPr txBox="1"/>
          <p:nvPr/>
        </p:nvSpPr>
        <p:spPr>
          <a:xfrm>
            <a:off x="530095" y="2636501"/>
            <a:ext cx="414142"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100</a:t>
            </a:r>
          </a:p>
        </p:txBody>
      </p:sp>
      <p:sp>
        <p:nvSpPr>
          <p:cNvPr id="9" name="TextBox 8">
            <a:extLst>
              <a:ext uri="{FF2B5EF4-FFF2-40B4-BE49-F238E27FC236}">
                <a16:creationId xmlns:a16="http://schemas.microsoft.com/office/drawing/2014/main" id="{FFCFA755-8A9B-4478-B3AD-85184C64DFDD}"/>
              </a:ext>
            </a:extLst>
          </p:cNvPr>
          <p:cNvSpPr txBox="1"/>
          <p:nvPr/>
        </p:nvSpPr>
        <p:spPr>
          <a:xfrm>
            <a:off x="1601902" y="1902822"/>
            <a:ext cx="1715534" cy="338554"/>
          </a:xfrm>
          <a:prstGeom prst="rect">
            <a:avLst/>
          </a:prstGeom>
          <a:noFill/>
        </p:spPr>
        <p:txBody>
          <a:bodyPr wrap="none" rtlCol="0">
            <a:spAutoFit/>
          </a:bodyPr>
          <a:lstStyle/>
          <a:p>
            <a:pPr algn="ctr"/>
            <a:r>
              <a:rPr lang="en-GB" sz="1600" b="1" dirty="0">
                <a:solidFill>
                  <a:srgbClr val="363636"/>
                </a:solidFill>
              </a:rPr>
              <a:t>Overall survival</a:t>
            </a:r>
          </a:p>
        </p:txBody>
      </p:sp>
      <p:sp>
        <p:nvSpPr>
          <p:cNvPr id="10" name="Freeform 21">
            <a:extLst>
              <a:ext uri="{FF2B5EF4-FFF2-40B4-BE49-F238E27FC236}">
                <a16:creationId xmlns:a16="http://schemas.microsoft.com/office/drawing/2014/main" id="{BB2B0D62-9AF7-40C0-8004-B9271D6C293E}"/>
              </a:ext>
            </a:extLst>
          </p:cNvPr>
          <p:cNvSpPr>
            <a:spLocks/>
          </p:cNvSpPr>
          <p:nvPr/>
        </p:nvSpPr>
        <p:spPr bwMode="auto">
          <a:xfrm>
            <a:off x="1004890" y="2798798"/>
            <a:ext cx="3852860" cy="26479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1" name="Line 6">
            <a:extLst>
              <a:ext uri="{FF2B5EF4-FFF2-40B4-BE49-F238E27FC236}">
                <a16:creationId xmlns:a16="http://schemas.microsoft.com/office/drawing/2014/main" id="{AD7674FC-D974-4320-9399-4B70F989A90C}"/>
              </a:ext>
            </a:extLst>
          </p:cNvPr>
          <p:cNvSpPr>
            <a:spLocks noChangeShapeType="1"/>
          </p:cNvSpPr>
          <p:nvPr/>
        </p:nvSpPr>
        <p:spPr bwMode="auto">
          <a:xfrm>
            <a:off x="943604" y="2798798"/>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891C757F-6BF5-4A44-B02D-5667BEBBCC1A}"/>
              </a:ext>
            </a:extLst>
          </p:cNvPr>
          <p:cNvSpPr>
            <a:spLocks noChangeShapeType="1"/>
          </p:cNvSpPr>
          <p:nvPr/>
        </p:nvSpPr>
        <p:spPr bwMode="auto">
          <a:xfrm>
            <a:off x="943604" y="3333476"/>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DE5CB2F4-FA32-4E07-BADD-22932E0E2B9F}"/>
              </a:ext>
            </a:extLst>
          </p:cNvPr>
          <p:cNvSpPr>
            <a:spLocks noChangeShapeType="1"/>
          </p:cNvSpPr>
          <p:nvPr/>
        </p:nvSpPr>
        <p:spPr bwMode="auto">
          <a:xfrm>
            <a:off x="943604" y="3844149"/>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0E73D58-F4E0-42CC-AC37-D96B3124ECDF}"/>
              </a:ext>
            </a:extLst>
          </p:cNvPr>
          <p:cNvSpPr>
            <a:spLocks noChangeShapeType="1"/>
          </p:cNvSpPr>
          <p:nvPr/>
        </p:nvSpPr>
        <p:spPr bwMode="auto">
          <a:xfrm>
            <a:off x="943604" y="4371324"/>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0306AF9C-EB62-4350-BFD3-AA8CC4B55D72}"/>
              </a:ext>
            </a:extLst>
          </p:cNvPr>
          <p:cNvSpPr>
            <a:spLocks noChangeShapeType="1"/>
          </p:cNvSpPr>
          <p:nvPr/>
        </p:nvSpPr>
        <p:spPr bwMode="auto">
          <a:xfrm>
            <a:off x="943604" y="4887500"/>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CA5E928D-02B0-4954-A05F-3768D0266B1D}"/>
              </a:ext>
            </a:extLst>
          </p:cNvPr>
          <p:cNvSpPr>
            <a:spLocks noChangeShapeType="1"/>
          </p:cNvSpPr>
          <p:nvPr/>
        </p:nvSpPr>
        <p:spPr bwMode="auto">
          <a:xfrm>
            <a:off x="943604" y="5443405"/>
            <a:ext cx="59303"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endParaRPr>
          </a:p>
        </p:txBody>
      </p:sp>
      <p:sp>
        <p:nvSpPr>
          <p:cNvPr id="17" name="TextBox 20">
            <a:extLst>
              <a:ext uri="{FF2B5EF4-FFF2-40B4-BE49-F238E27FC236}">
                <a16:creationId xmlns:a16="http://schemas.microsoft.com/office/drawing/2014/main" id="{75EC8119-414A-4BD4-8E7E-E6FF75EE4B01}"/>
              </a:ext>
            </a:extLst>
          </p:cNvPr>
          <p:cNvSpPr txBox="1"/>
          <p:nvPr/>
        </p:nvSpPr>
        <p:spPr>
          <a:xfrm>
            <a:off x="643907" y="317315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80</a:t>
            </a:r>
          </a:p>
        </p:txBody>
      </p:sp>
      <p:sp>
        <p:nvSpPr>
          <p:cNvPr id="18" name="TextBox 21">
            <a:extLst>
              <a:ext uri="{FF2B5EF4-FFF2-40B4-BE49-F238E27FC236}">
                <a16:creationId xmlns:a16="http://schemas.microsoft.com/office/drawing/2014/main" id="{AD0B2EEC-6CCF-4AF0-B871-AF4611D3A328}"/>
              </a:ext>
            </a:extLst>
          </p:cNvPr>
          <p:cNvSpPr txBox="1"/>
          <p:nvPr/>
        </p:nvSpPr>
        <p:spPr>
          <a:xfrm>
            <a:off x="643907" y="3666705"/>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60</a:t>
            </a:r>
          </a:p>
        </p:txBody>
      </p:sp>
      <p:sp>
        <p:nvSpPr>
          <p:cNvPr id="19" name="TextBox 22">
            <a:extLst>
              <a:ext uri="{FF2B5EF4-FFF2-40B4-BE49-F238E27FC236}">
                <a16:creationId xmlns:a16="http://schemas.microsoft.com/office/drawing/2014/main" id="{306EDE7B-3859-42BD-B6CF-BADB7F314B49}"/>
              </a:ext>
            </a:extLst>
          </p:cNvPr>
          <p:cNvSpPr txBox="1"/>
          <p:nvPr/>
        </p:nvSpPr>
        <p:spPr>
          <a:xfrm>
            <a:off x="643907" y="421053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40</a:t>
            </a:r>
          </a:p>
        </p:txBody>
      </p:sp>
      <p:sp>
        <p:nvSpPr>
          <p:cNvPr id="20" name="TextBox 23">
            <a:extLst>
              <a:ext uri="{FF2B5EF4-FFF2-40B4-BE49-F238E27FC236}">
                <a16:creationId xmlns:a16="http://schemas.microsoft.com/office/drawing/2014/main" id="{9A815C72-3572-4394-8623-03A4178F13B5}"/>
              </a:ext>
            </a:extLst>
          </p:cNvPr>
          <p:cNvSpPr txBox="1"/>
          <p:nvPr/>
        </p:nvSpPr>
        <p:spPr>
          <a:xfrm>
            <a:off x="643907" y="472647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20</a:t>
            </a:r>
          </a:p>
        </p:txBody>
      </p:sp>
      <p:sp>
        <p:nvSpPr>
          <p:cNvPr id="21" name="TextBox 24">
            <a:extLst>
              <a:ext uri="{FF2B5EF4-FFF2-40B4-BE49-F238E27FC236}">
                <a16:creationId xmlns:a16="http://schemas.microsoft.com/office/drawing/2014/main" id="{D606794A-6F0C-4A40-96E4-81EEEC2B793C}"/>
              </a:ext>
            </a:extLst>
          </p:cNvPr>
          <p:cNvSpPr txBox="1"/>
          <p:nvPr/>
        </p:nvSpPr>
        <p:spPr>
          <a:xfrm>
            <a:off x="757720" y="5282797"/>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363636"/>
                </a:solidFill>
                <a:cs typeface="Arial" panose="020B0604020202020204" pitchFamily="34" charset="0"/>
              </a:rPr>
              <a:t>0</a:t>
            </a:r>
          </a:p>
        </p:txBody>
      </p:sp>
      <p:sp>
        <p:nvSpPr>
          <p:cNvPr id="24" name="TextBox 30">
            <a:extLst>
              <a:ext uri="{FF2B5EF4-FFF2-40B4-BE49-F238E27FC236}">
                <a16:creationId xmlns:a16="http://schemas.microsoft.com/office/drawing/2014/main" id="{B7BA3F9B-B895-47CA-91A4-8C95B052053C}"/>
              </a:ext>
            </a:extLst>
          </p:cNvPr>
          <p:cNvSpPr txBox="1"/>
          <p:nvPr/>
        </p:nvSpPr>
        <p:spPr>
          <a:xfrm>
            <a:off x="1344230" y="5479914"/>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4</a:t>
            </a:r>
          </a:p>
        </p:txBody>
      </p:sp>
      <p:sp>
        <p:nvSpPr>
          <p:cNvPr id="27" name="TextBox 30">
            <a:extLst>
              <a:ext uri="{FF2B5EF4-FFF2-40B4-BE49-F238E27FC236}">
                <a16:creationId xmlns:a16="http://schemas.microsoft.com/office/drawing/2014/main" id="{A9A20AD2-A4D8-4CF2-9470-657EA6FFBDEB}"/>
              </a:ext>
            </a:extLst>
          </p:cNvPr>
          <p:cNvSpPr txBox="1"/>
          <p:nvPr/>
        </p:nvSpPr>
        <p:spPr>
          <a:xfrm>
            <a:off x="1834591" y="548184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8</a:t>
            </a:r>
          </a:p>
        </p:txBody>
      </p:sp>
      <p:sp>
        <p:nvSpPr>
          <p:cNvPr id="28" name="Line 21">
            <a:extLst>
              <a:ext uri="{FF2B5EF4-FFF2-40B4-BE49-F238E27FC236}">
                <a16:creationId xmlns:a16="http://schemas.microsoft.com/office/drawing/2014/main" id="{EC103F9C-2EEF-4C93-AD0A-449BD5745FA3}"/>
              </a:ext>
            </a:extLst>
          </p:cNvPr>
          <p:cNvSpPr>
            <a:spLocks noChangeShapeType="1"/>
          </p:cNvSpPr>
          <p:nvPr/>
        </p:nvSpPr>
        <p:spPr bwMode="auto">
          <a:xfrm>
            <a:off x="2399104"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31" name="TextBox 28">
            <a:extLst>
              <a:ext uri="{FF2B5EF4-FFF2-40B4-BE49-F238E27FC236}">
                <a16:creationId xmlns:a16="http://schemas.microsoft.com/office/drawing/2014/main" id="{54660523-BC29-4DAF-9B1F-3AEBB76E03A5}"/>
              </a:ext>
            </a:extLst>
          </p:cNvPr>
          <p:cNvSpPr txBox="1"/>
          <p:nvPr/>
        </p:nvSpPr>
        <p:spPr>
          <a:xfrm>
            <a:off x="2243414"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12</a:t>
            </a:r>
          </a:p>
        </p:txBody>
      </p:sp>
      <p:sp>
        <p:nvSpPr>
          <p:cNvPr id="33" name="TextBox 30">
            <a:extLst>
              <a:ext uri="{FF2B5EF4-FFF2-40B4-BE49-F238E27FC236}">
                <a16:creationId xmlns:a16="http://schemas.microsoft.com/office/drawing/2014/main" id="{F7099244-3022-4131-8F80-CBD0494F469A}"/>
              </a:ext>
            </a:extLst>
          </p:cNvPr>
          <p:cNvSpPr txBox="1"/>
          <p:nvPr/>
        </p:nvSpPr>
        <p:spPr>
          <a:xfrm>
            <a:off x="2719386"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16</a:t>
            </a:r>
          </a:p>
        </p:txBody>
      </p:sp>
      <p:sp>
        <p:nvSpPr>
          <p:cNvPr id="34" name="Line 21">
            <a:extLst>
              <a:ext uri="{FF2B5EF4-FFF2-40B4-BE49-F238E27FC236}">
                <a16:creationId xmlns:a16="http://schemas.microsoft.com/office/drawing/2014/main" id="{D924A2A1-365B-40B9-A173-05D7C918CA00}"/>
              </a:ext>
            </a:extLst>
          </p:cNvPr>
          <p:cNvSpPr>
            <a:spLocks noChangeShapeType="1"/>
          </p:cNvSpPr>
          <p:nvPr/>
        </p:nvSpPr>
        <p:spPr bwMode="auto">
          <a:xfrm>
            <a:off x="288070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37" name="TextBox 26">
            <a:extLst>
              <a:ext uri="{FF2B5EF4-FFF2-40B4-BE49-F238E27FC236}">
                <a16:creationId xmlns:a16="http://schemas.microsoft.com/office/drawing/2014/main" id="{D5650E6E-D1F0-475E-BA3A-18D56D3D864E}"/>
              </a:ext>
            </a:extLst>
          </p:cNvPr>
          <p:cNvSpPr txBox="1"/>
          <p:nvPr/>
        </p:nvSpPr>
        <p:spPr>
          <a:xfrm>
            <a:off x="3220645"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20</a:t>
            </a:r>
          </a:p>
        </p:txBody>
      </p:sp>
      <p:sp>
        <p:nvSpPr>
          <p:cNvPr id="39" name="TextBox 30">
            <a:extLst>
              <a:ext uri="{FF2B5EF4-FFF2-40B4-BE49-F238E27FC236}">
                <a16:creationId xmlns:a16="http://schemas.microsoft.com/office/drawing/2014/main" id="{1AEFE59F-E922-4E39-B3D7-4F7FB3E22C40}"/>
              </a:ext>
            </a:extLst>
          </p:cNvPr>
          <p:cNvSpPr txBox="1"/>
          <p:nvPr/>
        </p:nvSpPr>
        <p:spPr>
          <a:xfrm>
            <a:off x="3713262"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24</a:t>
            </a:r>
          </a:p>
        </p:txBody>
      </p:sp>
      <p:sp>
        <p:nvSpPr>
          <p:cNvPr id="40" name="Line 21">
            <a:extLst>
              <a:ext uri="{FF2B5EF4-FFF2-40B4-BE49-F238E27FC236}">
                <a16:creationId xmlns:a16="http://schemas.microsoft.com/office/drawing/2014/main" id="{065FED0C-1CB2-47A0-B292-3247A1490030}"/>
              </a:ext>
            </a:extLst>
          </p:cNvPr>
          <p:cNvSpPr>
            <a:spLocks noChangeShapeType="1"/>
          </p:cNvSpPr>
          <p:nvPr/>
        </p:nvSpPr>
        <p:spPr bwMode="auto">
          <a:xfrm>
            <a:off x="336825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42" name="TextBox 30">
            <a:extLst>
              <a:ext uri="{FF2B5EF4-FFF2-40B4-BE49-F238E27FC236}">
                <a16:creationId xmlns:a16="http://schemas.microsoft.com/office/drawing/2014/main" id="{9170603A-7F29-45E0-9FDC-6D3A12648DD6}"/>
              </a:ext>
            </a:extLst>
          </p:cNvPr>
          <p:cNvSpPr txBox="1"/>
          <p:nvPr/>
        </p:nvSpPr>
        <p:spPr>
          <a:xfrm>
            <a:off x="4198614"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28</a:t>
            </a:r>
          </a:p>
        </p:txBody>
      </p:sp>
      <p:sp>
        <p:nvSpPr>
          <p:cNvPr id="44" name="Line 21">
            <a:extLst>
              <a:ext uri="{FF2B5EF4-FFF2-40B4-BE49-F238E27FC236}">
                <a16:creationId xmlns:a16="http://schemas.microsoft.com/office/drawing/2014/main" id="{DCD28767-F0C1-4890-BBB8-FC811DCB6DE1}"/>
              </a:ext>
            </a:extLst>
          </p:cNvPr>
          <p:cNvSpPr>
            <a:spLocks noChangeShapeType="1"/>
          </p:cNvSpPr>
          <p:nvPr/>
        </p:nvSpPr>
        <p:spPr bwMode="auto">
          <a:xfrm>
            <a:off x="3859172"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46" name="TextBox 28">
            <a:extLst>
              <a:ext uri="{FF2B5EF4-FFF2-40B4-BE49-F238E27FC236}">
                <a16:creationId xmlns:a16="http://schemas.microsoft.com/office/drawing/2014/main" id="{74F74F92-C7A2-4F02-9D03-E889E0A58087}"/>
              </a:ext>
            </a:extLst>
          </p:cNvPr>
          <p:cNvSpPr txBox="1"/>
          <p:nvPr/>
        </p:nvSpPr>
        <p:spPr>
          <a:xfrm>
            <a:off x="4715652" y="548184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32</a:t>
            </a:r>
          </a:p>
        </p:txBody>
      </p:sp>
      <p:sp>
        <p:nvSpPr>
          <p:cNvPr id="48" name="Line 19">
            <a:extLst>
              <a:ext uri="{FF2B5EF4-FFF2-40B4-BE49-F238E27FC236}">
                <a16:creationId xmlns:a16="http://schemas.microsoft.com/office/drawing/2014/main" id="{CDC86B50-C90B-4CD1-8DCE-0BF410581D4B}"/>
              </a:ext>
            </a:extLst>
          </p:cNvPr>
          <p:cNvSpPr>
            <a:spLocks noChangeShapeType="1"/>
          </p:cNvSpPr>
          <p:nvPr/>
        </p:nvSpPr>
        <p:spPr bwMode="auto">
          <a:xfrm>
            <a:off x="4349930"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endParaRPr>
          </a:p>
        </p:txBody>
      </p:sp>
      <p:sp>
        <p:nvSpPr>
          <p:cNvPr id="50" name="Line 21">
            <a:extLst>
              <a:ext uri="{FF2B5EF4-FFF2-40B4-BE49-F238E27FC236}">
                <a16:creationId xmlns:a16="http://schemas.microsoft.com/office/drawing/2014/main" id="{9B125AD0-7D41-48A0-8FFD-899B07F543C7}"/>
              </a:ext>
            </a:extLst>
          </p:cNvPr>
          <p:cNvSpPr>
            <a:spLocks noChangeShapeType="1"/>
          </p:cNvSpPr>
          <p:nvPr/>
        </p:nvSpPr>
        <p:spPr bwMode="auto">
          <a:xfrm>
            <a:off x="4866282"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AE612F2D-5AE4-4111-B327-0DFB7056F282}"/>
              </a:ext>
            </a:extLst>
          </p:cNvPr>
          <p:cNvSpPr txBox="1"/>
          <p:nvPr/>
        </p:nvSpPr>
        <p:spPr>
          <a:xfrm>
            <a:off x="2538617" y="5784750"/>
            <a:ext cx="857927" cy="338554"/>
          </a:xfrm>
          <a:prstGeom prst="rect">
            <a:avLst/>
          </a:prstGeom>
          <a:noFill/>
        </p:spPr>
        <p:txBody>
          <a:bodyPr wrap="none" rtlCol="0">
            <a:spAutoFit/>
          </a:bodyPr>
          <a:lstStyle/>
          <a:p>
            <a:r>
              <a:rPr lang="en-GB" sz="1600" dirty="0">
                <a:solidFill>
                  <a:srgbClr val="363636"/>
                </a:solidFill>
              </a:rPr>
              <a:t>Months</a:t>
            </a:r>
          </a:p>
        </p:txBody>
      </p:sp>
      <p:sp>
        <p:nvSpPr>
          <p:cNvPr id="52" name="Line 21">
            <a:extLst>
              <a:ext uri="{FF2B5EF4-FFF2-40B4-BE49-F238E27FC236}">
                <a16:creationId xmlns:a16="http://schemas.microsoft.com/office/drawing/2014/main" id="{69EBB290-E131-4E30-A1CF-658B1EF3B233}"/>
              </a:ext>
            </a:extLst>
          </p:cNvPr>
          <p:cNvSpPr>
            <a:spLocks noChangeShapeType="1"/>
          </p:cNvSpPr>
          <p:nvPr/>
        </p:nvSpPr>
        <p:spPr bwMode="auto">
          <a:xfrm>
            <a:off x="1914755"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4" name="Line 21">
            <a:extLst>
              <a:ext uri="{FF2B5EF4-FFF2-40B4-BE49-F238E27FC236}">
                <a16:creationId xmlns:a16="http://schemas.microsoft.com/office/drawing/2014/main" id="{C4EC9BDC-AE12-48C9-91F9-E489BF8B2D32}"/>
              </a:ext>
            </a:extLst>
          </p:cNvPr>
          <p:cNvSpPr>
            <a:spLocks noChangeShapeType="1"/>
          </p:cNvSpPr>
          <p:nvPr/>
        </p:nvSpPr>
        <p:spPr bwMode="auto">
          <a:xfrm>
            <a:off x="1433671" y="5443405"/>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55" name="Graphic 78">
            <a:extLst>
              <a:ext uri="{FF2B5EF4-FFF2-40B4-BE49-F238E27FC236}">
                <a16:creationId xmlns:a16="http://schemas.microsoft.com/office/drawing/2014/main" id="{6635D205-5333-4B48-AC5F-C3C010D8E52E}"/>
              </a:ext>
            </a:extLst>
          </p:cNvPr>
          <p:cNvSpPr/>
          <p:nvPr/>
        </p:nvSpPr>
        <p:spPr>
          <a:xfrm>
            <a:off x="1002908" y="2797720"/>
            <a:ext cx="2171662" cy="2651431"/>
          </a:xfrm>
          <a:custGeom>
            <a:avLst/>
            <a:gdLst>
              <a:gd name="connsiteX0" fmla="*/ 3407531 w 3400425"/>
              <a:gd name="connsiteY0" fmla="*/ 4098436 h 4095750"/>
              <a:gd name="connsiteX1" fmla="*/ 3407531 w 3400425"/>
              <a:gd name="connsiteY1" fmla="*/ 2736761 h 4095750"/>
              <a:gd name="connsiteX2" fmla="*/ 2287343 w 3400425"/>
              <a:gd name="connsiteY2" fmla="*/ 2736761 h 4095750"/>
              <a:gd name="connsiteX3" fmla="*/ 2287343 w 3400425"/>
              <a:gd name="connsiteY3" fmla="*/ 1361675 h 4095750"/>
              <a:gd name="connsiteX4" fmla="*/ 1147029 w 3400425"/>
              <a:gd name="connsiteY4" fmla="*/ 1361675 h 4095750"/>
              <a:gd name="connsiteX5" fmla="*/ 1147029 w 3400425"/>
              <a:gd name="connsiteY5" fmla="*/ 0 h 4095750"/>
              <a:gd name="connsiteX6" fmla="*/ 0 w 3400425"/>
              <a:gd name="connsiteY6" fmla="*/ 0 h 4095750"/>
              <a:gd name="connsiteX0" fmla="*/ 3407531 w 3407531"/>
              <a:gd name="connsiteY0" fmla="*/ 4098436 h 4098437"/>
              <a:gd name="connsiteX1" fmla="*/ 3407531 w 3407531"/>
              <a:gd name="connsiteY1" fmla="*/ 2736761 h 4098437"/>
              <a:gd name="connsiteX2" fmla="*/ 2287343 w 3407531"/>
              <a:gd name="connsiteY2" fmla="*/ 2674405 h 4098437"/>
              <a:gd name="connsiteX3" fmla="*/ 2287343 w 3407531"/>
              <a:gd name="connsiteY3" fmla="*/ 1361675 h 4098437"/>
              <a:gd name="connsiteX4" fmla="*/ 1147029 w 3407531"/>
              <a:gd name="connsiteY4" fmla="*/ 1361675 h 4098437"/>
              <a:gd name="connsiteX5" fmla="*/ 1147029 w 3407531"/>
              <a:gd name="connsiteY5" fmla="*/ 0 h 4098437"/>
              <a:gd name="connsiteX6" fmla="*/ 0 w 3407531"/>
              <a:gd name="connsiteY6" fmla="*/ 0 h 4098437"/>
              <a:gd name="connsiteX0" fmla="*/ 3407531 w 3407531"/>
              <a:gd name="connsiteY0" fmla="*/ 4098436 h 4098435"/>
              <a:gd name="connsiteX1" fmla="*/ 3400498 w 3407531"/>
              <a:gd name="connsiteY1" fmla="*/ 2695189 h 4098435"/>
              <a:gd name="connsiteX2" fmla="*/ 2287343 w 3407531"/>
              <a:gd name="connsiteY2" fmla="*/ 2674405 h 4098435"/>
              <a:gd name="connsiteX3" fmla="*/ 2287343 w 3407531"/>
              <a:gd name="connsiteY3" fmla="*/ 1361675 h 4098435"/>
              <a:gd name="connsiteX4" fmla="*/ 1147029 w 3407531"/>
              <a:gd name="connsiteY4" fmla="*/ 1361675 h 4098435"/>
              <a:gd name="connsiteX5" fmla="*/ 1147029 w 3407531"/>
              <a:gd name="connsiteY5" fmla="*/ 0 h 4098435"/>
              <a:gd name="connsiteX6" fmla="*/ 0 w 3407531"/>
              <a:gd name="connsiteY6" fmla="*/ 0 h 4098435"/>
              <a:gd name="connsiteX0" fmla="*/ 3407531 w 3407531"/>
              <a:gd name="connsiteY0" fmla="*/ 4098436 h 4098437"/>
              <a:gd name="connsiteX1" fmla="*/ 3400498 w 3407531"/>
              <a:gd name="connsiteY1" fmla="*/ 2681331 h 4098437"/>
              <a:gd name="connsiteX2" fmla="*/ 2287343 w 3407531"/>
              <a:gd name="connsiteY2" fmla="*/ 2674405 h 4098437"/>
              <a:gd name="connsiteX3" fmla="*/ 2287343 w 3407531"/>
              <a:gd name="connsiteY3" fmla="*/ 1361675 h 4098437"/>
              <a:gd name="connsiteX4" fmla="*/ 1147029 w 3407531"/>
              <a:gd name="connsiteY4" fmla="*/ 1361675 h 4098437"/>
              <a:gd name="connsiteX5" fmla="*/ 1147029 w 3407531"/>
              <a:gd name="connsiteY5" fmla="*/ 0 h 4098437"/>
              <a:gd name="connsiteX6" fmla="*/ 0 w 3407531"/>
              <a:gd name="connsiteY6" fmla="*/ 0 h 409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7531" h="4098437">
                <a:moveTo>
                  <a:pt x="3407531" y="4098436"/>
                </a:moveTo>
                <a:cubicBezTo>
                  <a:pt x="3405187" y="3630687"/>
                  <a:pt x="3402842" y="3149080"/>
                  <a:pt x="3400498" y="2681331"/>
                </a:cubicBezTo>
                <a:lnTo>
                  <a:pt x="2287343" y="2674405"/>
                </a:lnTo>
                <a:lnTo>
                  <a:pt x="2287343" y="1361675"/>
                </a:lnTo>
                <a:lnTo>
                  <a:pt x="1147029" y="1361675"/>
                </a:lnTo>
                <a:lnTo>
                  <a:pt x="1147029" y="0"/>
                </a:lnTo>
                <a:lnTo>
                  <a:pt x="0" y="0"/>
                </a:lnTo>
              </a:path>
            </a:pathLst>
          </a:custGeom>
          <a:noFill/>
          <a:ln w="25400" cap="flat">
            <a:solidFill>
              <a:schemeClr val="accent3"/>
            </a:solidFill>
            <a:prstDash val="solid"/>
            <a:miter/>
          </a:ln>
        </p:spPr>
        <p:txBody>
          <a:bodyPr rtlCol="0" anchor="ctr"/>
          <a:lstStyle/>
          <a:p>
            <a:endParaRPr lang="en-GB" sz="1600">
              <a:solidFill>
                <a:srgbClr val="363636"/>
              </a:solidFill>
            </a:endParaRPr>
          </a:p>
        </p:txBody>
      </p:sp>
      <p:sp>
        <p:nvSpPr>
          <p:cNvPr id="56" name="Graphic 80">
            <a:extLst>
              <a:ext uri="{FF2B5EF4-FFF2-40B4-BE49-F238E27FC236}">
                <a16:creationId xmlns:a16="http://schemas.microsoft.com/office/drawing/2014/main" id="{251CBC65-0889-4AE4-8B45-C25D02B7C368}"/>
              </a:ext>
            </a:extLst>
          </p:cNvPr>
          <p:cNvSpPr/>
          <p:nvPr/>
        </p:nvSpPr>
        <p:spPr>
          <a:xfrm>
            <a:off x="1017803" y="3008397"/>
            <a:ext cx="3456068" cy="1977598"/>
          </a:xfrm>
          <a:custGeom>
            <a:avLst/>
            <a:gdLst>
              <a:gd name="connsiteX0" fmla="*/ 5446690 w 5438775"/>
              <a:gd name="connsiteY0" fmla="*/ 3098978 h 3095625"/>
              <a:gd name="connsiteX1" fmla="*/ 4158806 w 5438775"/>
              <a:gd name="connsiteY1" fmla="*/ 3098978 h 3095625"/>
              <a:gd name="connsiteX2" fmla="*/ 4158806 w 5438775"/>
              <a:gd name="connsiteY2" fmla="*/ 2387956 h 3095625"/>
              <a:gd name="connsiteX3" fmla="*/ 3394120 w 5438775"/>
              <a:gd name="connsiteY3" fmla="*/ 2387956 h 3095625"/>
              <a:gd name="connsiteX4" fmla="*/ 3394120 w 5438775"/>
              <a:gd name="connsiteY4" fmla="*/ 2025739 h 3095625"/>
              <a:gd name="connsiteX5" fmla="*/ 2448325 w 5438775"/>
              <a:gd name="connsiteY5" fmla="*/ 2025739 h 3095625"/>
              <a:gd name="connsiteX6" fmla="*/ 2448325 w 5438775"/>
              <a:gd name="connsiteY6" fmla="*/ 1670228 h 3095625"/>
              <a:gd name="connsiteX7" fmla="*/ 2260511 w 5438775"/>
              <a:gd name="connsiteY7" fmla="*/ 1670228 h 3095625"/>
              <a:gd name="connsiteX8" fmla="*/ 2260511 w 5438775"/>
              <a:gd name="connsiteY8" fmla="*/ 1348254 h 3095625"/>
              <a:gd name="connsiteX9" fmla="*/ 1918411 w 5438775"/>
              <a:gd name="connsiteY9" fmla="*/ 1348254 h 3095625"/>
              <a:gd name="connsiteX10" fmla="*/ 1918411 w 5438775"/>
              <a:gd name="connsiteY10" fmla="*/ 959206 h 3095625"/>
              <a:gd name="connsiteX11" fmla="*/ 1126903 w 5438775"/>
              <a:gd name="connsiteY11" fmla="*/ 959206 h 3095625"/>
              <a:gd name="connsiteX12" fmla="*/ 1126903 w 5438775"/>
              <a:gd name="connsiteY12" fmla="*/ 630528 h 3095625"/>
              <a:gd name="connsiteX13" fmla="*/ 744560 w 5438775"/>
              <a:gd name="connsiteY13" fmla="*/ 630528 h 3095625"/>
              <a:gd name="connsiteX14" fmla="*/ 744560 w 5438775"/>
              <a:gd name="connsiteY14" fmla="*/ 321972 h 3095625"/>
              <a:gd name="connsiteX15" fmla="*/ 154278 w 5438775"/>
              <a:gd name="connsiteY15" fmla="*/ 321972 h 3095625"/>
              <a:gd name="connsiteX16" fmla="*/ 154278 w 5438775"/>
              <a:gd name="connsiteY16" fmla="*/ 0 h 3095625"/>
              <a:gd name="connsiteX17" fmla="*/ 0 w 5438775"/>
              <a:gd name="connsiteY17" fmla="*/ 0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775" h="3095625">
                <a:moveTo>
                  <a:pt x="5446690" y="3098978"/>
                </a:moveTo>
                <a:lnTo>
                  <a:pt x="4158806" y="3098978"/>
                </a:lnTo>
                <a:lnTo>
                  <a:pt x="4158806" y="2387956"/>
                </a:lnTo>
                <a:lnTo>
                  <a:pt x="3394120" y="2387956"/>
                </a:lnTo>
                <a:lnTo>
                  <a:pt x="3394120" y="2025739"/>
                </a:lnTo>
                <a:lnTo>
                  <a:pt x="2448325" y="2025739"/>
                </a:lnTo>
                <a:lnTo>
                  <a:pt x="2448325" y="1670228"/>
                </a:lnTo>
                <a:lnTo>
                  <a:pt x="2260511" y="1670228"/>
                </a:lnTo>
                <a:lnTo>
                  <a:pt x="2260511" y="1348254"/>
                </a:lnTo>
                <a:lnTo>
                  <a:pt x="1918411" y="1348254"/>
                </a:lnTo>
                <a:lnTo>
                  <a:pt x="1918411" y="959206"/>
                </a:lnTo>
                <a:lnTo>
                  <a:pt x="1126903" y="959206"/>
                </a:lnTo>
                <a:lnTo>
                  <a:pt x="1126903" y="630528"/>
                </a:lnTo>
                <a:lnTo>
                  <a:pt x="744560" y="630528"/>
                </a:lnTo>
                <a:lnTo>
                  <a:pt x="744560" y="321972"/>
                </a:lnTo>
                <a:lnTo>
                  <a:pt x="154278" y="321972"/>
                </a:lnTo>
                <a:lnTo>
                  <a:pt x="154278" y="0"/>
                </a:lnTo>
                <a:lnTo>
                  <a:pt x="0" y="0"/>
                </a:lnTo>
              </a:path>
            </a:pathLst>
          </a:custGeom>
          <a:noFill/>
          <a:ln w="25400" cap="flat">
            <a:solidFill>
              <a:schemeClr val="bg1"/>
            </a:solidFill>
            <a:prstDash val="solid"/>
            <a:miter/>
          </a:ln>
        </p:spPr>
        <p:txBody>
          <a:bodyPr rtlCol="0" anchor="ctr"/>
          <a:lstStyle/>
          <a:p>
            <a:endParaRPr lang="en-GB" sz="1600">
              <a:solidFill>
                <a:srgbClr val="363636"/>
              </a:solidFill>
            </a:endParaRPr>
          </a:p>
        </p:txBody>
      </p:sp>
      <p:sp>
        <p:nvSpPr>
          <p:cNvPr id="57" name="Graphic 82">
            <a:extLst>
              <a:ext uri="{FF2B5EF4-FFF2-40B4-BE49-F238E27FC236}">
                <a16:creationId xmlns:a16="http://schemas.microsoft.com/office/drawing/2014/main" id="{4BBDF30A-CB08-4D8C-AA17-D13DDE8E9642}"/>
              </a:ext>
            </a:extLst>
          </p:cNvPr>
          <p:cNvSpPr/>
          <p:nvPr/>
        </p:nvSpPr>
        <p:spPr>
          <a:xfrm>
            <a:off x="1002908" y="2797720"/>
            <a:ext cx="3456068" cy="2026124"/>
          </a:xfrm>
          <a:custGeom>
            <a:avLst/>
            <a:gdLst>
              <a:gd name="connsiteX0" fmla="*/ 5433279 w 5429250"/>
              <a:gd name="connsiteY0" fmla="*/ 3206306 h 3200400"/>
              <a:gd name="connsiteX1" fmla="*/ 4165511 w 5429250"/>
              <a:gd name="connsiteY1" fmla="*/ 3206306 h 3200400"/>
              <a:gd name="connsiteX2" fmla="*/ 4165511 w 5429250"/>
              <a:gd name="connsiteY2" fmla="*/ 2294049 h 3200400"/>
              <a:gd name="connsiteX3" fmla="*/ 3407531 w 5429250"/>
              <a:gd name="connsiteY3" fmla="*/ 2294049 h 3200400"/>
              <a:gd name="connsiteX4" fmla="*/ 3407531 w 5429250"/>
              <a:gd name="connsiteY4" fmla="*/ 1811093 h 3200400"/>
              <a:gd name="connsiteX5" fmla="*/ 2455031 w 5429250"/>
              <a:gd name="connsiteY5" fmla="*/ 1811093 h 3200400"/>
              <a:gd name="connsiteX6" fmla="*/ 2455031 w 5429250"/>
              <a:gd name="connsiteY6" fmla="*/ 1361675 h 3200400"/>
              <a:gd name="connsiteX7" fmla="*/ 2247090 w 5429250"/>
              <a:gd name="connsiteY7" fmla="*/ 1361675 h 3200400"/>
              <a:gd name="connsiteX8" fmla="*/ 2247090 w 5429250"/>
              <a:gd name="connsiteY8" fmla="*/ 912253 h 3200400"/>
              <a:gd name="connsiteX9" fmla="*/ 1891589 w 5429250"/>
              <a:gd name="connsiteY9" fmla="*/ 912253 h 3200400"/>
              <a:gd name="connsiteX10" fmla="*/ 1891589 w 5429250"/>
              <a:gd name="connsiteY10" fmla="*/ 469543 h 3200400"/>
              <a:gd name="connsiteX11" fmla="*/ 1126903 w 5429250"/>
              <a:gd name="connsiteY11" fmla="*/ 469543 h 3200400"/>
              <a:gd name="connsiteX12" fmla="*/ 1126903 w 5429250"/>
              <a:gd name="connsiteY12" fmla="*/ 0 h 3200400"/>
              <a:gd name="connsiteX13" fmla="*/ 0 w 5429250"/>
              <a:gd name="connsiteY1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0" h="3200400">
                <a:moveTo>
                  <a:pt x="5433279" y="3206306"/>
                </a:moveTo>
                <a:lnTo>
                  <a:pt x="4165511" y="3206306"/>
                </a:lnTo>
                <a:lnTo>
                  <a:pt x="4165511" y="2294049"/>
                </a:lnTo>
                <a:lnTo>
                  <a:pt x="3407531" y="2294049"/>
                </a:lnTo>
                <a:lnTo>
                  <a:pt x="3407531" y="1811093"/>
                </a:lnTo>
                <a:lnTo>
                  <a:pt x="2455031" y="1811093"/>
                </a:lnTo>
                <a:lnTo>
                  <a:pt x="2455031" y="1361675"/>
                </a:lnTo>
                <a:lnTo>
                  <a:pt x="2247090" y="1361675"/>
                </a:lnTo>
                <a:lnTo>
                  <a:pt x="2247090" y="912253"/>
                </a:lnTo>
                <a:lnTo>
                  <a:pt x="1891589" y="912253"/>
                </a:lnTo>
                <a:lnTo>
                  <a:pt x="1891589" y="469543"/>
                </a:lnTo>
                <a:lnTo>
                  <a:pt x="1126903" y="469543"/>
                </a:lnTo>
                <a:lnTo>
                  <a:pt x="1126903" y="0"/>
                </a:lnTo>
                <a:lnTo>
                  <a:pt x="0" y="0"/>
                </a:lnTo>
              </a:path>
            </a:pathLst>
          </a:custGeom>
          <a:noFill/>
          <a:ln w="25400" cap="flat">
            <a:solidFill>
              <a:schemeClr val="accent1"/>
            </a:solidFill>
            <a:prstDash val="solid"/>
            <a:miter/>
          </a:ln>
        </p:spPr>
        <p:txBody>
          <a:bodyPr rtlCol="0" anchor="ctr"/>
          <a:lstStyle/>
          <a:p>
            <a:endParaRPr lang="en-GB" sz="1600">
              <a:solidFill>
                <a:srgbClr val="363636"/>
              </a:solidFill>
            </a:endParaRPr>
          </a:p>
        </p:txBody>
      </p:sp>
      <p:sp>
        <p:nvSpPr>
          <p:cNvPr id="58" name="Graphic 84">
            <a:extLst>
              <a:ext uri="{FF2B5EF4-FFF2-40B4-BE49-F238E27FC236}">
                <a16:creationId xmlns:a16="http://schemas.microsoft.com/office/drawing/2014/main" id="{D2AD26E3-8E38-44F8-884E-EA19ABBA519A}"/>
              </a:ext>
            </a:extLst>
          </p:cNvPr>
          <p:cNvSpPr/>
          <p:nvPr/>
        </p:nvSpPr>
        <p:spPr>
          <a:xfrm>
            <a:off x="1002909" y="3100674"/>
            <a:ext cx="3470962" cy="1644260"/>
          </a:xfrm>
          <a:custGeom>
            <a:avLst/>
            <a:gdLst>
              <a:gd name="connsiteX0" fmla="*/ 5439985 w 5438775"/>
              <a:gd name="connsiteY0" fmla="*/ 2548947 h 2543175"/>
              <a:gd name="connsiteX1" fmla="*/ 4165511 w 5438775"/>
              <a:gd name="connsiteY1" fmla="*/ 2548947 h 2543175"/>
              <a:gd name="connsiteX2" fmla="*/ 4165511 w 5438775"/>
              <a:gd name="connsiteY2" fmla="*/ 1455582 h 2543175"/>
              <a:gd name="connsiteX3" fmla="*/ 2428208 w 5438775"/>
              <a:gd name="connsiteY3" fmla="*/ 1455582 h 2543175"/>
              <a:gd name="connsiteX4" fmla="*/ 2428208 w 5438775"/>
              <a:gd name="connsiteY4" fmla="*/ 892131 h 2543175"/>
              <a:gd name="connsiteX5" fmla="*/ 744560 w 5438775"/>
              <a:gd name="connsiteY5" fmla="*/ 892131 h 2543175"/>
              <a:gd name="connsiteX6" fmla="*/ 744560 w 5438775"/>
              <a:gd name="connsiteY6" fmla="*/ 456127 h 2543175"/>
              <a:gd name="connsiteX7" fmla="*/ 154278 w 5438775"/>
              <a:gd name="connsiteY7" fmla="*/ 456127 h 2543175"/>
              <a:gd name="connsiteX8" fmla="*/ 154278 w 5438775"/>
              <a:gd name="connsiteY8" fmla="*/ 0 h 2543175"/>
              <a:gd name="connsiteX9" fmla="*/ 0 w 5438775"/>
              <a:gd name="connsiteY9"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8775" h="2543175">
                <a:moveTo>
                  <a:pt x="5439985" y="2548947"/>
                </a:moveTo>
                <a:lnTo>
                  <a:pt x="4165511" y="2548947"/>
                </a:lnTo>
                <a:lnTo>
                  <a:pt x="4165511" y="1455582"/>
                </a:lnTo>
                <a:lnTo>
                  <a:pt x="2428208" y="1455582"/>
                </a:lnTo>
                <a:lnTo>
                  <a:pt x="2428208" y="892131"/>
                </a:lnTo>
                <a:lnTo>
                  <a:pt x="744560" y="892131"/>
                </a:lnTo>
                <a:lnTo>
                  <a:pt x="744560" y="456127"/>
                </a:lnTo>
                <a:lnTo>
                  <a:pt x="154278" y="456127"/>
                </a:lnTo>
                <a:lnTo>
                  <a:pt x="154278" y="0"/>
                </a:lnTo>
                <a:lnTo>
                  <a:pt x="0" y="0"/>
                </a:lnTo>
              </a:path>
            </a:pathLst>
          </a:custGeom>
          <a:noFill/>
          <a:ln w="25400" cap="flat">
            <a:solidFill>
              <a:schemeClr val="accent2"/>
            </a:solidFill>
            <a:prstDash val="solid"/>
            <a:miter/>
          </a:ln>
        </p:spPr>
        <p:txBody>
          <a:bodyPr rtlCol="0" anchor="ctr"/>
          <a:lstStyle/>
          <a:p>
            <a:endParaRPr lang="en-GB" sz="1600">
              <a:solidFill>
                <a:srgbClr val="363636"/>
              </a:solidFill>
            </a:endParaRPr>
          </a:p>
        </p:txBody>
      </p:sp>
      <p:grpSp>
        <p:nvGrpSpPr>
          <p:cNvPr id="59" name="Group 58">
            <a:extLst>
              <a:ext uri="{FF2B5EF4-FFF2-40B4-BE49-F238E27FC236}">
                <a16:creationId xmlns:a16="http://schemas.microsoft.com/office/drawing/2014/main" id="{BBF1D800-0297-4A8E-8C7B-287E37901F3D}"/>
              </a:ext>
            </a:extLst>
          </p:cNvPr>
          <p:cNvGrpSpPr/>
          <p:nvPr/>
        </p:nvGrpSpPr>
        <p:grpSpPr>
          <a:xfrm>
            <a:off x="2580615" y="2344458"/>
            <a:ext cx="2253431" cy="1169551"/>
            <a:chOff x="2518414" y="2864238"/>
            <a:chExt cx="2253431" cy="1169551"/>
          </a:xfrm>
        </p:grpSpPr>
        <p:sp>
          <p:nvSpPr>
            <p:cNvPr id="60" name="TextBox 59">
              <a:extLst>
                <a:ext uri="{FF2B5EF4-FFF2-40B4-BE49-F238E27FC236}">
                  <a16:creationId xmlns:a16="http://schemas.microsoft.com/office/drawing/2014/main" id="{A3595F8F-65A6-4C32-BF53-114E3EBAB943}"/>
                </a:ext>
              </a:extLst>
            </p:cNvPr>
            <p:cNvSpPr txBox="1"/>
            <p:nvPr/>
          </p:nvSpPr>
          <p:spPr>
            <a:xfrm>
              <a:off x="2865554" y="2864238"/>
              <a:ext cx="1906291" cy="1169551"/>
            </a:xfrm>
            <a:prstGeom prst="rect">
              <a:avLst/>
            </a:prstGeom>
            <a:noFill/>
          </p:spPr>
          <p:txBody>
            <a:bodyPr wrap="none" rtlCol="0">
              <a:spAutoFit/>
            </a:bodyPr>
            <a:lstStyle/>
            <a:p>
              <a:r>
                <a:rPr lang="en-GB" sz="1400" dirty="0">
                  <a:solidFill>
                    <a:srgbClr val="363636"/>
                  </a:solidFill>
                </a:rPr>
                <a:t>All patients</a:t>
              </a:r>
            </a:p>
            <a:p>
              <a:r>
                <a:rPr lang="en-GB" sz="1400" dirty="0">
                  <a:solidFill>
                    <a:srgbClr val="363636"/>
                  </a:solidFill>
                </a:rPr>
                <a:t>Per-protocol patients*</a:t>
              </a:r>
            </a:p>
            <a:p>
              <a:r>
                <a:rPr lang="en-GB" sz="1400" dirty="0">
                  <a:solidFill>
                    <a:srgbClr val="363636"/>
                  </a:solidFill>
                </a:rPr>
                <a:t>KRAS wild-type</a:t>
              </a:r>
            </a:p>
            <a:p>
              <a:r>
                <a:rPr lang="en-GB" sz="1400" dirty="0">
                  <a:solidFill>
                    <a:srgbClr val="363636"/>
                  </a:solidFill>
                </a:rPr>
                <a:t>KRAS mutant,</a:t>
              </a:r>
              <a:br>
                <a:rPr lang="en-GB" sz="1400" dirty="0">
                  <a:solidFill>
                    <a:srgbClr val="363636"/>
                  </a:solidFill>
                </a:rPr>
              </a:br>
              <a:r>
                <a:rPr lang="en-GB" sz="1400" dirty="0">
                  <a:solidFill>
                    <a:srgbClr val="363636"/>
                  </a:solidFill>
                </a:rPr>
                <a:t>STK11 wild-type</a:t>
              </a:r>
            </a:p>
          </p:txBody>
        </p:sp>
        <p:cxnSp>
          <p:nvCxnSpPr>
            <p:cNvPr id="61" name="Straight Connector 60">
              <a:extLst>
                <a:ext uri="{FF2B5EF4-FFF2-40B4-BE49-F238E27FC236}">
                  <a16:creationId xmlns:a16="http://schemas.microsoft.com/office/drawing/2014/main" id="{164B0695-7CEA-46A5-9DCB-BDF67710688F}"/>
                </a:ext>
              </a:extLst>
            </p:cNvPr>
            <p:cNvCxnSpPr/>
            <p:nvPr/>
          </p:nvCxnSpPr>
          <p:spPr>
            <a:xfrm>
              <a:off x="2518414" y="3029745"/>
              <a:ext cx="360000" cy="0"/>
            </a:xfrm>
            <a:prstGeom prst="line">
              <a:avLst/>
            </a:prstGeom>
            <a:noFill/>
            <a:ln w="25400" cap="flat">
              <a:solidFill>
                <a:schemeClr val="bg1"/>
              </a:solidFill>
              <a:prstDash val="solid"/>
              <a:miter/>
            </a:ln>
          </p:spPr>
        </p:cxnSp>
        <p:cxnSp>
          <p:nvCxnSpPr>
            <p:cNvPr id="62" name="Straight Connector 61">
              <a:extLst>
                <a:ext uri="{FF2B5EF4-FFF2-40B4-BE49-F238E27FC236}">
                  <a16:creationId xmlns:a16="http://schemas.microsoft.com/office/drawing/2014/main" id="{4B3BF5F5-E677-4288-A820-0C0B962871B3}"/>
                </a:ext>
              </a:extLst>
            </p:cNvPr>
            <p:cNvCxnSpPr/>
            <p:nvPr/>
          </p:nvCxnSpPr>
          <p:spPr>
            <a:xfrm>
              <a:off x="2518414" y="3241007"/>
              <a:ext cx="360000" cy="0"/>
            </a:xfrm>
            <a:prstGeom prst="line">
              <a:avLst/>
            </a:prstGeom>
            <a:noFill/>
            <a:ln w="25400" cap="flat">
              <a:solidFill>
                <a:schemeClr val="accent1"/>
              </a:solidFill>
              <a:prstDash val="solid"/>
              <a:miter/>
            </a:ln>
          </p:spPr>
        </p:cxnSp>
        <p:cxnSp>
          <p:nvCxnSpPr>
            <p:cNvPr id="63" name="Straight Connector 62">
              <a:extLst>
                <a:ext uri="{FF2B5EF4-FFF2-40B4-BE49-F238E27FC236}">
                  <a16:creationId xmlns:a16="http://schemas.microsoft.com/office/drawing/2014/main" id="{4101066A-D58E-45E2-8310-7F211E0860EA}"/>
                </a:ext>
              </a:extLst>
            </p:cNvPr>
            <p:cNvCxnSpPr/>
            <p:nvPr/>
          </p:nvCxnSpPr>
          <p:spPr>
            <a:xfrm>
              <a:off x="2518414" y="3452269"/>
              <a:ext cx="360000" cy="0"/>
            </a:xfrm>
            <a:prstGeom prst="line">
              <a:avLst/>
            </a:prstGeom>
            <a:noFill/>
            <a:ln w="25400" cap="flat">
              <a:solidFill>
                <a:schemeClr val="accent2"/>
              </a:solidFill>
              <a:prstDash val="solid"/>
              <a:miter/>
            </a:ln>
          </p:spPr>
        </p:cxnSp>
        <p:cxnSp>
          <p:nvCxnSpPr>
            <p:cNvPr id="64" name="Straight Connector 63">
              <a:extLst>
                <a:ext uri="{FF2B5EF4-FFF2-40B4-BE49-F238E27FC236}">
                  <a16:creationId xmlns:a16="http://schemas.microsoft.com/office/drawing/2014/main" id="{330F5126-FCEA-4408-A24D-2DCD387B45CD}"/>
                </a:ext>
              </a:extLst>
            </p:cNvPr>
            <p:cNvCxnSpPr/>
            <p:nvPr/>
          </p:nvCxnSpPr>
          <p:spPr>
            <a:xfrm>
              <a:off x="2518414" y="3663531"/>
              <a:ext cx="360000" cy="0"/>
            </a:xfrm>
            <a:prstGeom prst="line">
              <a:avLst/>
            </a:prstGeom>
            <a:noFill/>
            <a:ln w="25400" cap="flat">
              <a:solidFill>
                <a:schemeClr val="accent3"/>
              </a:solidFill>
              <a:prstDash val="solid"/>
              <a:miter/>
            </a:ln>
          </p:spPr>
        </p:cxnSp>
      </p:grpSp>
      <p:graphicFrame>
        <p:nvGraphicFramePr>
          <p:cNvPr id="65" name="Group 88">
            <a:extLst>
              <a:ext uri="{FF2B5EF4-FFF2-40B4-BE49-F238E27FC236}">
                <a16:creationId xmlns:a16="http://schemas.microsoft.com/office/drawing/2014/main" id="{444102A8-4913-449E-BA66-8CF4A40F1AC7}"/>
              </a:ext>
            </a:extLst>
          </p:cNvPr>
          <p:cNvGraphicFramePr>
            <a:graphicFrameLocks noGrp="1"/>
          </p:cNvGraphicFramePr>
          <p:nvPr>
            <p:extLst>
              <p:ext uri="{D42A27DB-BD31-4B8C-83A1-F6EECF244321}">
                <p14:modId xmlns:p14="http://schemas.microsoft.com/office/powerpoint/2010/main" val="1039909654"/>
              </p:ext>
            </p:extLst>
          </p:nvPr>
        </p:nvGraphicFramePr>
        <p:xfrm>
          <a:off x="4972063" y="2552179"/>
          <a:ext cx="3943338" cy="1933920"/>
        </p:xfrm>
        <a:graphic>
          <a:graphicData uri="http://schemas.openxmlformats.org/drawingml/2006/table">
            <a:tbl>
              <a:tblPr firstRow="1" bandRow="1">
                <a:tableStyleId>{69012ECD-51FC-41F1-AA8D-1B2483CD663E}</a:tableStyleId>
              </a:tblPr>
              <a:tblGrid>
                <a:gridCol w="2994190">
                  <a:extLst>
                    <a:ext uri="{9D8B030D-6E8A-4147-A177-3AD203B41FA5}">
                      <a16:colId xmlns:a16="http://schemas.microsoft.com/office/drawing/2014/main" val="20000"/>
                    </a:ext>
                  </a:extLst>
                </a:gridCol>
                <a:gridCol w="949148">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err="1">
                          <a:ln>
                            <a:noFill/>
                          </a:ln>
                          <a:solidFill>
                            <a:schemeClr val="tx2"/>
                          </a:solidFill>
                          <a:effectLst/>
                          <a:latin typeface="+mn-lt"/>
                          <a:cs typeface="Arial" charset="0"/>
                        </a:rPr>
                        <a:t>CIMAvax</a:t>
                      </a:r>
                      <a:r>
                        <a:rPr kumimoji="0" lang="en-US" sz="1600" b="1" i="0" u="none" strike="noStrike" cap="none" normalizeH="0" baseline="0" dirty="0">
                          <a:ln>
                            <a:noFill/>
                          </a:ln>
                          <a:solidFill>
                            <a:schemeClr val="tx2"/>
                          </a:solidFill>
                          <a:effectLst/>
                          <a:latin typeface="+mn-lt"/>
                          <a:cs typeface="Arial" charset="0"/>
                        </a:rPr>
                        <a:t>-EGF + nivolumab</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err="1">
                          <a:ln>
                            <a:noFill/>
                          </a:ln>
                          <a:solidFill>
                            <a:schemeClr val="tx2"/>
                          </a:solidFill>
                          <a:effectLst/>
                          <a:latin typeface="+mn-lt"/>
                          <a:cs typeface="Arial" charset="0"/>
                        </a:rPr>
                        <a:t>mOS</a:t>
                      </a:r>
                      <a:r>
                        <a:rPr kumimoji="0" lang="en-GB" sz="1600" b="1" i="0" u="none" strike="noStrike" cap="none" normalizeH="0" baseline="0" dirty="0">
                          <a:ln>
                            <a:noFill/>
                          </a:ln>
                          <a:solidFill>
                            <a:schemeClr val="tx2"/>
                          </a:solidFill>
                          <a:effectLst/>
                          <a:latin typeface="+mn-lt"/>
                          <a:cs typeface="Arial" charset="0"/>
                        </a:rPr>
                        <a:t>, months</a:t>
                      </a:r>
                    </a:p>
                  </a:txBody>
                  <a:tcPr marL="45720" marR="45720" anchor="b" horzOverflow="overflow"/>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All patients (n=13)</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13.7</a:t>
                      </a:r>
                    </a:p>
                  </a:txBody>
                  <a:tcPr marL="36000" marR="36000" marT="36000" marB="36000" anchor="ctr" horzOverflow="overflow"/>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effectLst/>
                          <a:latin typeface="+mn-lt"/>
                        </a:rPr>
                        <a:t>Per-protocol patients* (n=10)</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18.5</a:t>
                      </a:r>
                    </a:p>
                  </a:txBody>
                  <a:tcPr marL="36000" marR="36000"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effectLst/>
                          <a:latin typeface="+mn-lt"/>
                        </a:rPr>
                        <a:t>EGFR/ALK/KRAS wild-type (n=9)</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22.4</a:t>
                      </a:r>
                    </a:p>
                  </a:txBody>
                  <a:tcPr marL="36000" marR="36000" marT="36000" marB="36000" anchor="ctr" horzOverflow="overflow"/>
                </a:tc>
                <a:extLst>
                  <a:ext uri="{0D108BD9-81ED-4DB2-BD59-A6C34878D82A}">
                    <a16:rowId xmlns:a16="http://schemas.microsoft.com/office/drawing/2014/main" val="10003"/>
                  </a:ext>
                </a:extLst>
              </a:tr>
              <a:tr h="2356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effectLst/>
                          <a:latin typeface="+mn-lt"/>
                        </a:rPr>
                        <a:t>EGFR/ALK/STK11 wild-type, KRAS mutant (n=3)</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Arial" charset="0"/>
                        </a:rPr>
                        <a:t>12.3</a:t>
                      </a:r>
                    </a:p>
                  </a:txBody>
                  <a:tcPr marL="36000" marR="36000" marT="36000" marB="36000" anchor="ctr" horzOverflow="overflow"/>
                </a:tc>
                <a:extLst>
                  <a:ext uri="{0D108BD9-81ED-4DB2-BD59-A6C34878D82A}">
                    <a16:rowId xmlns:a16="http://schemas.microsoft.com/office/drawing/2014/main" val="10004"/>
                  </a:ext>
                </a:extLst>
              </a:tr>
            </a:tbl>
          </a:graphicData>
        </a:graphic>
      </p:graphicFrame>
      <p:sp>
        <p:nvSpPr>
          <p:cNvPr id="68" name="TextBox 30">
            <a:extLst>
              <a:ext uri="{FF2B5EF4-FFF2-40B4-BE49-F238E27FC236}">
                <a16:creationId xmlns:a16="http://schemas.microsoft.com/office/drawing/2014/main" id="{B7BA3F9B-B895-47CA-91A4-8C95B052053C}"/>
              </a:ext>
            </a:extLst>
          </p:cNvPr>
          <p:cNvSpPr txBox="1"/>
          <p:nvPr/>
        </p:nvSpPr>
        <p:spPr>
          <a:xfrm>
            <a:off x="912015" y="5479914"/>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363636"/>
                </a:solidFill>
                <a:cs typeface="Arial" panose="020B0604020202020204" pitchFamily="34" charset="0"/>
              </a:rPr>
              <a:t>0</a:t>
            </a:r>
          </a:p>
        </p:txBody>
      </p:sp>
      <p:sp>
        <p:nvSpPr>
          <p:cNvPr id="69" name="Line 21">
            <a:extLst>
              <a:ext uri="{FF2B5EF4-FFF2-40B4-BE49-F238E27FC236}">
                <a16:creationId xmlns:a16="http://schemas.microsoft.com/office/drawing/2014/main" id="{C4EC9BDC-AE12-48C9-91F9-E489BF8B2D32}"/>
              </a:ext>
            </a:extLst>
          </p:cNvPr>
          <p:cNvSpPr>
            <a:spLocks noChangeShapeType="1"/>
          </p:cNvSpPr>
          <p:nvPr/>
        </p:nvSpPr>
        <p:spPr bwMode="auto">
          <a:xfrm>
            <a:off x="1001456" y="5441478"/>
            <a:ext cx="0" cy="65169"/>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363636"/>
              </a:solidFill>
              <a:cs typeface="Arial" panose="020B0604020202020204" pitchFamily="34" charset="0"/>
            </a:endParaRPr>
          </a:p>
        </p:txBody>
      </p:sp>
      <p:sp>
        <p:nvSpPr>
          <p:cNvPr id="70" name="Text Box 5"/>
          <p:cNvSpPr txBox="1">
            <a:spLocks noChangeArrowheads="1"/>
          </p:cNvSpPr>
          <p:nvPr/>
        </p:nvSpPr>
        <p:spPr bwMode="auto">
          <a:xfrm flipH="1">
            <a:off x="291085" y="6290231"/>
            <a:ext cx="42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*Patients who received all 4 loading doses, no exposure to high-dose steroids during loading phase</a:t>
            </a:r>
          </a:p>
        </p:txBody>
      </p:sp>
    </p:spTree>
    <p:extLst>
      <p:ext uri="{BB962C8B-B14F-4D97-AF65-F5344CB8AC3E}">
        <p14:creationId xmlns:p14="http://schemas.microsoft.com/office/powerpoint/2010/main" val="376077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CT130: Evidence for synergistic immune responses in the first-in-human (FIH) combination of B cell-activating immunotherapy (IO) with anti-PD1 immune checkpoint inhibitor nivolumab (N) as 2nd-line therapy in patients (pts) with advanced non-small cell lung cancer (</a:t>
            </a:r>
            <a:r>
              <a:rPr lang="en-GB" dirty="0" err="1"/>
              <a:t>aNSCLC</a:t>
            </a:r>
            <a:r>
              <a:rPr lang="en-GB" dirty="0"/>
              <a:t>)– </a:t>
            </a:r>
            <a:r>
              <a:rPr lang="en-GB" dirty="0" err="1"/>
              <a:t>Crombet</a:t>
            </a:r>
            <a:r>
              <a:rPr lang="en-GB" dirty="0"/>
              <a:t> T, et al</a:t>
            </a:r>
          </a:p>
        </p:txBody>
      </p:sp>
      <p:sp>
        <p:nvSpPr>
          <p:cNvPr id="3" name="Content Placeholder 2"/>
          <p:cNvSpPr>
            <a:spLocks noGrp="1"/>
          </p:cNvSpPr>
          <p:nvPr>
            <p:ph idx="1"/>
          </p:nvPr>
        </p:nvSpPr>
        <p:spPr>
          <a:xfrm>
            <a:off x="228600" y="1320800"/>
            <a:ext cx="8764200" cy="5308600"/>
          </a:xfrm>
        </p:spPr>
        <p:txBody>
          <a:bodyPr/>
          <a:lstStyle/>
          <a:p>
            <a:r>
              <a:rPr lang="en-GB" b="1" dirty="0"/>
              <a:t>Key results (cont.)</a:t>
            </a:r>
          </a:p>
          <a:p>
            <a:pPr lvl="1"/>
            <a:r>
              <a:rPr lang="en-GB" dirty="0"/>
              <a:t>Poorer OS outcomes were related to higher baseline levels of inflammatory markers – IFN</a:t>
            </a:r>
            <a:r>
              <a:rPr lang="el-GR" dirty="0">
                <a:latin typeface="Arial" panose="020B0604020202020204" pitchFamily="34" charset="0"/>
                <a:cs typeface="Arial" panose="020B0604020202020204" pitchFamily="34" charset="0"/>
              </a:rPr>
              <a:t>α</a:t>
            </a:r>
            <a:r>
              <a:rPr lang="en-GB" dirty="0"/>
              <a:t>, IL-7 and IL-15</a:t>
            </a:r>
          </a:p>
          <a:p>
            <a:pPr lvl="1"/>
            <a:r>
              <a:rPr lang="en-GB" dirty="0"/>
              <a:t>Better OS outcomes and treatment response were related to higher baseline circulating CD8+ naïve T cells and </a:t>
            </a:r>
            <a:r>
              <a:rPr lang="en-GB" dirty="0" err="1"/>
              <a:t>unswitched</a:t>
            </a:r>
            <a:r>
              <a:rPr lang="en-GB" dirty="0"/>
              <a:t> memory B cells</a:t>
            </a:r>
          </a:p>
          <a:p>
            <a:pPr>
              <a:spcBef>
                <a:spcPts val="12000"/>
              </a:spcBef>
            </a:pPr>
            <a:r>
              <a:rPr lang="en-GB" b="1" dirty="0"/>
              <a:t>Conclusion</a:t>
            </a:r>
          </a:p>
          <a:p>
            <a:pPr lvl="1"/>
            <a:r>
              <a:rPr lang="en-GB" dirty="0"/>
              <a:t>In previously treated patients with advanced NSCLC, </a:t>
            </a:r>
            <a:r>
              <a:rPr lang="en-GB" dirty="0" err="1"/>
              <a:t>CIMAvax</a:t>
            </a:r>
            <a:r>
              <a:rPr lang="en-GB" dirty="0"/>
              <a:t>-EGF + nivolumab showed activity and the findings suggest there is a correlation between survival outcomes and baseline levels of circulating immune cells and cytokines</a:t>
            </a:r>
          </a:p>
        </p:txBody>
      </p:sp>
      <p:sp>
        <p:nvSpPr>
          <p:cNvPr id="4" name="Text Box 4"/>
          <p:cNvSpPr txBox="1">
            <a:spLocks noChangeArrowheads="1"/>
          </p:cNvSpPr>
          <p:nvPr/>
        </p:nvSpPr>
        <p:spPr bwMode="auto">
          <a:xfrm>
            <a:off x="5584154" y="6474897"/>
            <a:ext cx="33391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Crombet</a:t>
            </a:r>
            <a:r>
              <a:rPr kumimoji="0" lang="en-GB" sz="1200" b="0" i="0" u="none" strike="noStrike" kern="1200" cap="none" spc="0" normalizeH="0" noProof="0" dirty="0">
                <a:ln>
                  <a:noFill/>
                </a:ln>
                <a:solidFill>
                  <a:srgbClr val="363636"/>
                </a:solidFill>
                <a:effectLst/>
                <a:uLnTx/>
                <a:uFillTx/>
                <a:latin typeface="Arial" charset="0"/>
                <a:ea typeface="+mn-ea"/>
                <a:cs typeface="Arial" charset="0"/>
              </a:rPr>
              <a:t> T</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CT130</a:t>
            </a:r>
          </a:p>
        </p:txBody>
      </p:sp>
      <p:graphicFrame>
        <p:nvGraphicFramePr>
          <p:cNvPr id="53" name="Table 52"/>
          <p:cNvGraphicFramePr>
            <a:graphicFrameLocks noGrp="1"/>
          </p:cNvGraphicFramePr>
          <p:nvPr>
            <p:extLst>
              <p:ext uri="{D42A27DB-BD31-4B8C-83A1-F6EECF244321}">
                <p14:modId xmlns:p14="http://schemas.microsoft.com/office/powerpoint/2010/main" val="2457853168"/>
              </p:ext>
            </p:extLst>
          </p:nvPr>
        </p:nvGraphicFramePr>
        <p:xfrm>
          <a:off x="1772685" y="3052588"/>
          <a:ext cx="5598630" cy="1277904"/>
        </p:xfrm>
        <a:graphic>
          <a:graphicData uri="http://schemas.openxmlformats.org/drawingml/2006/table">
            <a:tbl>
              <a:tblPr firstRow="1" bandRow="1">
                <a:tableStyleId>{69012ECD-51FC-41F1-AA8D-1B2483CD663E}</a:tableStyleId>
              </a:tblPr>
              <a:tblGrid>
                <a:gridCol w="1866210">
                  <a:extLst>
                    <a:ext uri="{9D8B030D-6E8A-4147-A177-3AD203B41FA5}">
                      <a16:colId xmlns:a16="http://schemas.microsoft.com/office/drawing/2014/main" val="1488832029"/>
                    </a:ext>
                  </a:extLst>
                </a:gridCol>
                <a:gridCol w="1866210">
                  <a:extLst>
                    <a:ext uri="{9D8B030D-6E8A-4147-A177-3AD203B41FA5}">
                      <a16:colId xmlns:a16="http://schemas.microsoft.com/office/drawing/2014/main" val="3101188323"/>
                    </a:ext>
                  </a:extLst>
                </a:gridCol>
                <a:gridCol w="1866210">
                  <a:extLst>
                    <a:ext uri="{9D8B030D-6E8A-4147-A177-3AD203B41FA5}">
                      <a16:colId xmlns:a16="http://schemas.microsoft.com/office/drawing/2014/main" val="4288170414"/>
                    </a:ext>
                  </a:extLst>
                </a:gridCol>
              </a:tblGrid>
              <a:tr h="319476">
                <a:tc>
                  <a:txBody>
                    <a:bodyPr/>
                    <a:lstStyle/>
                    <a:p>
                      <a:r>
                        <a:rPr lang="en-US" sz="1400" noProof="0" dirty="0">
                          <a:solidFill>
                            <a:schemeClr val="tx2"/>
                          </a:solidFill>
                        </a:rPr>
                        <a:t>Cytokines</a:t>
                      </a:r>
                    </a:p>
                  </a:txBody>
                  <a:tcPr anchor="b"/>
                </a:tc>
                <a:tc>
                  <a:txBody>
                    <a:bodyPr/>
                    <a:lstStyle/>
                    <a:p>
                      <a:pPr algn="ctr"/>
                      <a:r>
                        <a:rPr lang="en-US" sz="1400" noProof="0" dirty="0">
                          <a:solidFill>
                            <a:schemeClr val="tx2"/>
                          </a:solidFill>
                        </a:rPr>
                        <a:t>HR (95%CI)</a:t>
                      </a:r>
                    </a:p>
                  </a:txBody>
                  <a:tcPr anchor="b"/>
                </a:tc>
                <a:tc>
                  <a:txBody>
                    <a:bodyPr/>
                    <a:lstStyle/>
                    <a:p>
                      <a:pPr algn="ctr"/>
                      <a:r>
                        <a:rPr lang="en-US" sz="1400" noProof="0" dirty="0">
                          <a:solidFill>
                            <a:schemeClr val="tx2"/>
                          </a:solidFill>
                        </a:rPr>
                        <a:t>p-value</a:t>
                      </a:r>
                    </a:p>
                  </a:txBody>
                  <a:tcPr anchor="b"/>
                </a:tc>
                <a:extLst>
                  <a:ext uri="{0D108BD9-81ED-4DB2-BD59-A6C34878D82A}">
                    <a16:rowId xmlns:a16="http://schemas.microsoft.com/office/drawing/2014/main" val="3588653456"/>
                  </a:ext>
                </a:extLst>
              </a:tr>
              <a:tr h="319476">
                <a:tc>
                  <a:txBody>
                    <a:bodyPr/>
                    <a:lstStyle/>
                    <a:p>
                      <a:r>
                        <a:rPr lang="en-US" sz="1400" noProof="0" dirty="0"/>
                        <a:t>IFN</a:t>
                      </a:r>
                      <a:r>
                        <a:rPr lang="el-GR" sz="1400" noProof="0" dirty="0">
                          <a:latin typeface="Arial" panose="020B0604020202020204" pitchFamily="34" charset="0"/>
                          <a:cs typeface="Arial" panose="020B0604020202020204" pitchFamily="34" charset="0"/>
                        </a:rPr>
                        <a:t>α</a:t>
                      </a:r>
                      <a:endParaRPr lang="en-US" sz="1400" noProof="0" dirty="0"/>
                    </a:p>
                  </a:txBody>
                  <a:tcPr/>
                </a:tc>
                <a:tc>
                  <a:txBody>
                    <a:bodyPr/>
                    <a:lstStyle/>
                    <a:p>
                      <a:pPr algn="ctr"/>
                      <a:r>
                        <a:rPr lang="en-US" sz="1400" noProof="0" dirty="0"/>
                        <a:t>1.75 (1.16, 2.64)</a:t>
                      </a:r>
                    </a:p>
                  </a:txBody>
                  <a:tcPr/>
                </a:tc>
                <a:tc>
                  <a:txBody>
                    <a:bodyPr/>
                    <a:lstStyle/>
                    <a:p>
                      <a:pPr algn="ctr"/>
                      <a:r>
                        <a:rPr lang="en-US" sz="1400" noProof="0" dirty="0"/>
                        <a:t>0.007</a:t>
                      </a:r>
                    </a:p>
                  </a:txBody>
                  <a:tcPr/>
                </a:tc>
                <a:extLst>
                  <a:ext uri="{0D108BD9-81ED-4DB2-BD59-A6C34878D82A}">
                    <a16:rowId xmlns:a16="http://schemas.microsoft.com/office/drawing/2014/main" val="4219992545"/>
                  </a:ext>
                </a:extLst>
              </a:tr>
              <a:tr h="319476">
                <a:tc>
                  <a:txBody>
                    <a:bodyPr/>
                    <a:lstStyle/>
                    <a:p>
                      <a:r>
                        <a:rPr lang="en-US" sz="1400" noProof="0" dirty="0"/>
                        <a:t>IL-7</a:t>
                      </a:r>
                    </a:p>
                  </a:txBody>
                  <a:tcPr/>
                </a:tc>
                <a:tc>
                  <a:txBody>
                    <a:bodyPr/>
                    <a:lstStyle/>
                    <a:p>
                      <a:pPr algn="ctr"/>
                      <a:r>
                        <a:rPr lang="en-US" sz="1400" baseline="0" noProof="0" dirty="0"/>
                        <a:t>1.63 (1.11, 2.40)</a:t>
                      </a:r>
                      <a:endParaRPr lang="en-US" sz="1400" noProof="0" dirty="0"/>
                    </a:p>
                  </a:txBody>
                  <a:tcPr/>
                </a:tc>
                <a:tc>
                  <a:txBody>
                    <a:bodyPr/>
                    <a:lstStyle/>
                    <a:p>
                      <a:pPr algn="ctr"/>
                      <a:r>
                        <a:rPr lang="en-US" sz="1400" noProof="0" dirty="0"/>
                        <a:t>0.012</a:t>
                      </a:r>
                    </a:p>
                  </a:txBody>
                  <a:tcPr/>
                </a:tc>
                <a:extLst>
                  <a:ext uri="{0D108BD9-81ED-4DB2-BD59-A6C34878D82A}">
                    <a16:rowId xmlns:a16="http://schemas.microsoft.com/office/drawing/2014/main" val="3425343425"/>
                  </a:ext>
                </a:extLst>
              </a:tr>
              <a:tr h="319476">
                <a:tc>
                  <a:txBody>
                    <a:bodyPr/>
                    <a:lstStyle/>
                    <a:p>
                      <a:r>
                        <a:rPr lang="en-US" sz="1400" noProof="0" dirty="0"/>
                        <a:t>IL-15</a:t>
                      </a:r>
                    </a:p>
                  </a:txBody>
                  <a:tcPr/>
                </a:tc>
                <a:tc>
                  <a:txBody>
                    <a:bodyPr/>
                    <a:lstStyle/>
                    <a:p>
                      <a:pPr algn="ctr"/>
                      <a:r>
                        <a:rPr lang="en-US" sz="1400" noProof="0" dirty="0"/>
                        <a:t>1.31 (1.00, 1.71)</a:t>
                      </a:r>
                    </a:p>
                  </a:txBody>
                  <a:tcPr/>
                </a:tc>
                <a:tc>
                  <a:txBody>
                    <a:bodyPr/>
                    <a:lstStyle/>
                    <a:p>
                      <a:pPr algn="ctr"/>
                      <a:r>
                        <a:rPr lang="en-US" sz="1400" noProof="0" dirty="0"/>
                        <a:t>0.048</a:t>
                      </a:r>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61658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LB-397 / 21: </a:t>
            </a:r>
            <a:r>
              <a:rPr lang="en-GB" dirty="0"/>
              <a:t>Pembrolizumab plus pemetrexed and platinum vs placebo plus pemetrexed and platinum as first-line therapy for metastatic nonsquamous NSCLC: analysis of KEYNOTE-189 by STK11 and KEAP1 status </a:t>
            </a:r>
            <a:br>
              <a:rPr lang="en-GB" dirty="0"/>
            </a:br>
            <a:r>
              <a:rPr lang="en-US" dirty="0"/>
              <a:t>– </a:t>
            </a:r>
            <a:r>
              <a:rPr lang="en-US" dirty="0" err="1"/>
              <a:t>Gadgeel</a:t>
            </a:r>
            <a:r>
              <a:rPr lang="en-US" dirty="0"/>
              <a:t> SM, et al</a:t>
            </a:r>
          </a:p>
        </p:txBody>
      </p:sp>
      <p:sp>
        <p:nvSpPr>
          <p:cNvPr id="3" name="Content Placeholder 2"/>
          <p:cNvSpPr>
            <a:spLocks noGrp="1"/>
          </p:cNvSpPr>
          <p:nvPr>
            <p:ph idx="1"/>
          </p:nvPr>
        </p:nvSpPr>
        <p:spPr/>
        <p:txBody>
          <a:bodyPr/>
          <a:lstStyle/>
          <a:p>
            <a:r>
              <a:rPr lang="en-US" b="1" dirty="0"/>
              <a:t>Study objective</a:t>
            </a:r>
          </a:p>
          <a:p>
            <a:pPr lvl="1"/>
            <a:r>
              <a:rPr lang="en-US" dirty="0"/>
              <a:t>To assess the prevalence of STK11 and KEAP1 mutations in the KEYNOTE-189 study, explore their relationship with PD-L1 TPS and TMB, and their association with efficacy of pembrolizumab</a:t>
            </a:r>
          </a:p>
          <a:p>
            <a:pPr>
              <a:spcBef>
                <a:spcPts val="1200"/>
              </a:spcBef>
            </a:pPr>
            <a:r>
              <a:rPr lang="en-US" b="1" dirty="0"/>
              <a:t>Study methods</a:t>
            </a:r>
          </a:p>
          <a:p>
            <a:pPr lvl="1"/>
            <a:r>
              <a:rPr lang="en-US" dirty="0"/>
              <a:t>KEYNOTE-189 compared pembrolizumab + chemotherapy to placebo + chemotherapy in patients with untreated stage IV NSCLC</a:t>
            </a:r>
          </a:p>
          <a:p>
            <a:pPr lvl="1"/>
            <a:r>
              <a:rPr lang="en-US" dirty="0"/>
              <a:t>Patients who had ≥1 study treatment dose, and had available tumor and matched-normal tissue were included in this analysis</a:t>
            </a:r>
          </a:p>
          <a:p>
            <a:pPr lvl="1"/>
            <a:r>
              <a:rPr lang="en-US" dirty="0"/>
              <a:t>TMB, STK11 and KEAP1 status were assessed by whole-exome sequencing</a:t>
            </a:r>
          </a:p>
          <a:p>
            <a:pPr lvl="2"/>
            <a:r>
              <a:rPr lang="en-US" sz="1800" dirty="0"/>
              <a:t>289 (47%) participants had matched germline DNA and were evaluable for STK11 and KEAP1</a:t>
            </a:r>
          </a:p>
          <a:p>
            <a:pPr lvl="3"/>
            <a:r>
              <a:rPr lang="en-US" sz="1800" dirty="0"/>
              <a:t>54 (18.7%) had any STK11 mutation</a:t>
            </a:r>
          </a:p>
          <a:p>
            <a:pPr lvl="3"/>
            <a:r>
              <a:rPr lang="en-US" sz="1800" dirty="0"/>
              <a:t>68 (23.5%) had any KEAP1 mutation</a:t>
            </a:r>
          </a:p>
          <a:p>
            <a:pPr lvl="4"/>
            <a:r>
              <a:rPr lang="en-US" sz="1800" dirty="0"/>
              <a:t>29 (10.0%) had both STK11 mutation and KEAP1 mutation</a:t>
            </a:r>
          </a:p>
        </p:txBody>
      </p:sp>
      <p:sp>
        <p:nvSpPr>
          <p:cNvPr id="4" name="Text Box 4"/>
          <p:cNvSpPr txBox="1">
            <a:spLocks noChangeArrowheads="1"/>
          </p:cNvSpPr>
          <p:nvPr/>
        </p:nvSpPr>
        <p:spPr bwMode="auto">
          <a:xfrm>
            <a:off x="5104279" y="6474897"/>
            <a:ext cx="38190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Gadgeel</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SM,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LB-397</a:t>
            </a:r>
            <a:r>
              <a:rPr kumimoji="0" lang="en-US" sz="1200" b="0" i="0" u="none" strike="noStrike" kern="1200" cap="none" spc="0" normalizeH="0" noProof="0" dirty="0">
                <a:ln>
                  <a:noFill/>
                </a:ln>
                <a:solidFill>
                  <a:srgbClr val="363636"/>
                </a:solidFill>
                <a:effectLst/>
                <a:uLnTx/>
                <a:uFillTx/>
                <a:latin typeface="Arial" charset="0"/>
                <a:ea typeface="+mn-ea"/>
                <a:cs typeface="Arial" charset="0"/>
              </a:rPr>
              <a:t> / 21</a:t>
            </a:r>
            <a:endParaRPr kumimoji="0" lang="en-US"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4289134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LB-397 / 21: </a:t>
            </a:r>
            <a:r>
              <a:rPr lang="en-GB" dirty="0"/>
              <a:t>Pembrolizumab plus pemetrexed and platinum vs placebo plus pemetrexed and platinum as first-line therapy for metastatic nonsquamous NSCLC: analysis of </a:t>
            </a:r>
            <a:r>
              <a:rPr lang="en-GB" dirty="0">
                <a:solidFill>
                  <a:srgbClr val="363636"/>
                </a:solidFill>
              </a:rPr>
              <a:t>KEYNOTE-189 by STK11 and KEAP1 status </a:t>
            </a:r>
            <a:br>
              <a:rPr lang="en-GB" dirty="0">
                <a:solidFill>
                  <a:srgbClr val="363636"/>
                </a:solidFill>
              </a:rPr>
            </a:br>
            <a:r>
              <a:rPr lang="en-US" dirty="0">
                <a:solidFill>
                  <a:srgbClr val="363636"/>
                </a:solidFill>
              </a:rPr>
              <a:t>– </a:t>
            </a:r>
            <a:r>
              <a:rPr lang="en-US" dirty="0" err="1">
                <a:solidFill>
                  <a:srgbClr val="363636"/>
                </a:solidFill>
              </a:rPr>
              <a:t>Gadgeel</a:t>
            </a:r>
            <a:r>
              <a:rPr lang="en-US" dirty="0">
                <a:solidFill>
                  <a:srgbClr val="363636"/>
                </a:solidFill>
              </a:rPr>
              <a:t> SM, et al</a:t>
            </a:r>
          </a:p>
        </p:txBody>
      </p:sp>
      <p:sp>
        <p:nvSpPr>
          <p:cNvPr id="3" name="Content Placeholder 2"/>
          <p:cNvSpPr>
            <a:spLocks noGrp="1"/>
          </p:cNvSpPr>
          <p:nvPr>
            <p:ph idx="1"/>
          </p:nvPr>
        </p:nvSpPr>
        <p:spPr>
          <a:xfrm>
            <a:off x="228600" y="1320800"/>
            <a:ext cx="8686800" cy="351578"/>
          </a:xfrm>
        </p:spPr>
        <p:txBody>
          <a:bodyPr/>
          <a:lstStyle/>
          <a:p>
            <a:r>
              <a:rPr lang="en-US" b="1" dirty="0">
                <a:solidFill>
                  <a:srgbClr val="363636"/>
                </a:solidFill>
              </a:rPr>
              <a:t>Key results</a:t>
            </a:r>
          </a:p>
          <a:p>
            <a:pPr lvl="1"/>
            <a:endParaRPr lang="en-US" dirty="0">
              <a:solidFill>
                <a:srgbClr val="363636"/>
              </a:solidFill>
            </a:endParaRPr>
          </a:p>
        </p:txBody>
      </p:sp>
      <p:sp>
        <p:nvSpPr>
          <p:cNvPr id="5" name="TextBox 4">
            <a:extLst>
              <a:ext uri="{FF2B5EF4-FFF2-40B4-BE49-F238E27FC236}">
                <a16:creationId xmlns:a16="http://schemas.microsoft.com/office/drawing/2014/main" id="{0B5C83E0-4469-4271-BF69-F8A4B94D906A}"/>
              </a:ext>
            </a:extLst>
          </p:cNvPr>
          <p:cNvSpPr txBox="1"/>
          <p:nvPr/>
        </p:nvSpPr>
        <p:spPr>
          <a:xfrm>
            <a:off x="804143" y="1833527"/>
            <a:ext cx="3499548" cy="584775"/>
          </a:xfrm>
          <a:prstGeom prst="rect">
            <a:avLst/>
          </a:prstGeom>
          <a:noFill/>
        </p:spPr>
        <p:txBody>
          <a:bodyPr wrap="none" rtlCol="0">
            <a:spAutoFit/>
          </a:bodyPr>
          <a:lstStyle/>
          <a:p>
            <a:pPr algn="ctr"/>
            <a:r>
              <a:rPr lang="en-GB" sz="1600" b="1" dirty="0">
                <a:solidFill>
                  <a:srgbClr val="363636"/>
                </a:solidFill>
              </a:rPr>
              <a:t>Association of STK11 and KEAP1 </a:t>
            </a:r>
            <a:br>
              <a:rPr lang="en-GB" sz="1600" b="1" dirty="0">
                <a:solidFill>
                  <a:srgbClr val="363636"/>
                </a:solidFill>
              </a:rPr>
            </a:br>
            <a:r>
              <a:rPr lang="en-GB" sz="1600" b="1" dirty="0">
                <a:solidFill>
                  <a:srgbClr val="363636"/>
                </a:solidFill>
              </a:rPr>
              <a:t>mutations with PD-L1 TPS</a:t>
            </a:r>
          </a:p>
        </p:txBody>
      </p:sp>
      <p:sp>
        <p:nvSpPr>
          <p:cNvPr id="39" name="TextBox 38">
            <a:extLst>
              <a:ext uri="{FF2B5EF4-FFF2-40B4-BE49-F238E27FC236}">
                <a16:creationId xmlns:a16="http://schemas.microsoft.com/office/drawing/2014/main" id="{CEDF7FAE-50E1-47C5-B4D2-48ADD8C9AF5E}"/>
              </a:ext>
            </a:extLst>
          </p:cNvPr>
          <p:cNvSpPr txBox="1"/>
          <p:nvPr/>
        </p:nvSpPr>
        <p:spPr>
          <a:xfrm>
            <a:off x="130531" y="5503700"/>
            <a:ext cx="4441469" cy="646331"/>
          </a:xfrm>
          <a:prstGeom prst="rect">
            <a:avLst/>
          </a:prstGeom>
          <a:noFill/>
        </p:spPr>
        <p:txBody>
          <a:bodyPr wrap="square" rtlCol="0">
            <a:spAutoFit/>
          </a:bodyPr>
          <a:lstStyle/>
          <a:p>
            <a:r>
              <a:rPr lang="en-GB" sz="1200" dirty="0">
                <a:solidFill>
                  <a:srgbClr val="363636"/>
                </a:solidFill>
              </a:rPr>
              <a:t>PD-L1 TPS was plotted on a square-root scale. </a:t>
            </a:r>
          </a:p>
          <a:p>
            <a:r>
              <a:rPr lang="en-GB" sz="1200" dirty="0">
                <a:solidFill>
                  <a:srgbClr val="363636"/>
                </a:solidFill>
              </a:rPr>
              <a:t>The horizontal dotted line represents the cut-point for defining PD-L1 +</a:t>
            </a:r>
            <a:r>
              <a:rPr lang="en-GB" sz="1200" dirty="0" err="1">
                <a:solidFill>
                  <a:srgbClr val="363636"/>
                </a:solidFill>
              </a:rPr>
              <a:t>ve</a:t>
            </a:r>
            <a:r>
              <a:rPr lang="en-GB" sz="1200" dirty="0">
                <a:solidFill>
                  <a:srgbClr val="363636"/>
                </a:solidFill>
              </a:rPr>
              <a:t> (TPS ≥1%) and PD-L1 –</a:t>
            </a:r>
            <a:r>
              <a:rPr lang="en-GB" sz="1200" dirty="0" err="1">
                <a:solidFill>
                  <a:srgbClr val="363636"/>
                </a:solidFill>
              </a:rPr>
              <a:t>ve</a:t>
            </a:r>
            <a:r>
              <a:rPr lang="en-GB" sz="1200" dirty="0">
                <a:solidFill>
                  <a:srgbClr val="363636"/>
                </a:solidFill>
              </a:rPr>
              <a:t> (TPS &lt;1%)</a:t>
            </a:r>
          </a:p>
        </p:txBody>
      </p:sp>
      <p:sp>
        <p:nvSpPr>
          <p:cNvPr id="8" name="Freeform 21">
            <a:extLst>
              <a:ext uri="{FF2B5EF4-FFF2-40B4-BE49-F238E27FC236}">
                <a16:creationId xmlns:a16="http://schemas.microsoft.com/office/drawing/2014/main" id="{8F2A4A53-88DE-4D82-BD99-C46F9E64B28E}"/>
              </a:ext>
            </a:extLst>
          </p:cNvPr>
          <p:cNvSpPr>
            <a:spLocks/>
          </p:cNvSpPr>
          <p:nvPr/>
        </p:nvSpPr>
        <p:spPr bwMode="auto">
          <a:xfrm>
            <a:off x="912680"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0" name="Line 6">
            <a:extLst>
              <a:ext uri="{FF2B5EF4-FFF2-40B4-BE49-F238E27FC236}">
                <a16:creationId xmlns:a16="http://schemas.microsoft.com/office/drawing/2014/main" id="{A0AA9D86-BCE7-4CBC-A960-E5FE048323EC}"/>
              </a:ext>
            </a:extLst>
          </p:cNvPr>
          <p:cNvSpPr>
            <a:spLocks noChangeShapeType="1"/>
          </p:cNvSpPr>
          <p:nvPr/>
        </p:nvSpPr>
        <p:spPr bwMode="auto">
          <a:xfrm>
            <a:off x="828187" y="279571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1" name="Line 7">
            <a:extLst>
              <a:ext uri="{FF2B5EF4-FFF2-40B4-BE49-F238E27FC236}">
                <a16:creationId xmlns:a16="http://schemas.microsoft.com/office/drawing/2014/main" id="{ECA7DB93-12F8-49EA-BDFE-6E3AE3115984}"/>
              </a:ext>
            </a:extLst>
          </p:cNvPr>
          <p:cNvSpPr>
            <a:spLocks noChangeShapeType="1"/>
          </p:cNvSpPr>
          <p:nvPr/>
        </p:nvSpPr>
        <p:spPr bwMode="auto">
          <a:xfrm>
            <a:off x="823271" y="30910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2" name="Line 8">
            <a:extLst>
              <a:ext uri="{FF2B5EF4-FFF2-40B4-BE49-F238E27FC236}">
                <a16:creationId xmlns:a16="http://schemas.microsoft.com/office/drawing/2014/main" id="{D8737617-E355-49B4-AA77-BA414A5F9A9D}"/>
              </a:ext>
            </a:extLst>
          </p:cNvPr>
          <p:cNvSpPr>
            <a:spLocks noChangeShapeType="1"/>
          </p:cNvSpPr>
          <p:nvPr/>
        </p:nvSpPr>
        <p:spPr bwMode="auto">
          <a:xfrm>
            <a:off x="823271" y="32881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3" name="Line 9">
            <a:extLst>
              <a:ext uri="{FF2B5EF4-FFF2-40B4-BE49-F238E27FC236}">
                <a16:creationId xmlns:a16="http://schemas.microsoft.com/office/drawing/2014/main" id="{078A9AD4-FB4A-41AD-BEF0-ABCBB430F8FF}"/>
              </a:ext>
            </a:extLst>
          </p:cNvPr>
          <p:cNvSpPr>
            <a:spLocks noChangeShapeType="1"/>
          </p:cNvSpPr>
          <p:nvPr/>
        </p:nvSpPr>
        <p:spPr bwMode="auto">
          <a:xfrm>
            <a:off x="823271" y="35319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5" name="Line 11">
            <a:extLst>
              <a:ext uri="{FF2B5EF4-FFF2-40B4-BE49-F238E27FC236}">
                <a16:creationId xmlns:a16="http://schemas.microsoft.com/office/drawing/2014/main" id="{98E83C58-11F2-49C4-8368-DA0418F0812D}"/>
              </a:ext>
            </a:extLst>
          </p:cNvPr>
          <p:cNvSpPr>
            <a:spLocks noChangeShapeType="1"/>
          </p:cNvSpPr>
          <p:nvPr/>
        </p:nvSpPr>
        <p:spPr bwMode="auto">
          <a:xfrm>
            <a:off x="823271" y="4144368"/>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6" name="TextBox 15">
            <a:extLst>
              <a:ext uri="{FF2B5EF4-FFF2-40B4-BE49-F238E27FC236}">
                <a16:creationId xmlns:a16="http://schemas.microsoft.com/office/drawing/2014/main" id="{21205A95-267D-4B1D-BC84-18D9439A726F}"/>
              </a:ext>
            </a:extLst>
          </p:cNvPr>
          <p:cNvSpPr txBox="1"/>
          <p:nvPr/>
        </p:nvSpPr>
        <p:spPr>
          <a:xfrm rot="16200000">
            <a:off x="-105764" y="3352996"/>
            <a:ext cx="1101584"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latin typeface="+mn-lt"/>
                <a:cs typeface="Arial" panose="020B0604020202020204" pitchFamily="34" charset="0"/>
              </a:rPr>
              <a:t>PD-L1 TPS, %</a:t>
            </a:r>
          </a:p>
        </p:txBody>
      </p:sp>
      <p:sp>
        <p:nvSpPr>
          <p:cNvPr id="17" name="TextBox 16">
            <a:extLst>
              <a:ext uri="{FF2B5EF4-FFF2-40B4-BE49-F238E27FC236}">
                <a16:creationId xmlns:a16="http://schemas.microsoft.com/office/drawing/2014/main" id="{1E7804D2-A823-4777-92D7-CCF5BB5C8F95}"/>
              </a:ext>
            </a:extLst>
          </p:cNvPr>
          <p:cNvSpPr txBox="1"/>
          <p:nvPr/>
        </p:nvSpPr>
        <p:spPr>
          <a:xfrm>
            <a:off x="437241" y="2663444"/>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a:t>
            </a:r>
          </a:p>
        </p:txBody>
      </p:sp>
      <p:sp>
        <p:nvSpPr>
          <p:cNvPr id="18" name="TextBox 17">
            <a:extLst>
              <a:ext uri="{FF2B5EF4-FFF2-40B4-BE49-F238E27FC236}">
                <a16:creationId xmlns:a16="http://schemas.microsoft.com/office/drawing/2014/main" id="{844C5A98-CB22-43F8-B21E-1ECFD6DD5212}"/>
              </a:ext>
            </a:extLst>
          </p:cNvPr>
          <p:cNvSpPr txBox="1"/>
          <p:nvPr/>
        </p:nvSpPr>
        <p:spPr>
          <a:xfrm>
            <a:off x="515780" y="2804183"/>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80</a:t>
            </a:r>
          </a:p>
        </p:txBody>
      </p:sp>
      <p:sp>
        <p:nvSpPr>
          <p:cNvPr id="19" name="TextBox 18">
            <a:extLst>
              <a:ext uri="{FF2B5EF4-FFF2-40B4-BE49-F238E27FC236}">
                <a16:creationId xmlns:a16="http://schemas.microsoft.com/office/drawing/2014/main" id="{9EFE1960-EA69-4F5C-B557-6331BCE1FF5A}"/>
              </a:ext>
            </a:extLst>
          </p:cNvPr>
          <p:cNvSpPr txBox="1"/>
          <p:nvPr/>
        </p:nvSpPr>
        <p:spPr>
          <a:xfrm>
            <a:off x="515788" y="295995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60</a:t>
            </a:r>
          </a:p>
        </p:txBody>
      </p:sp>
      <p:sp>
        <p:nvSpPr>
          <p:cNvPr id="20" name="TextBox 19">
            <a:extLst>
              <a:ext uri="{FF2B5EF4-FFF2-40B4-BE49-F238E27FC236}">
                <a16:creationId xmlns:a16="http://schemas.microsoft.com/office/drawing/2014/main" id="{EA0B4107-7433-4E03-95E9-30818F1ACF83}"/>
              </a:ext>
            </a:extLst>
          </p:cNvPr>
          <p:cNvSpPr txBox="1"/>
          <p:nvPr/>
        </p:nvSpPr>
        <p:spPr>
          <a:xfrm>
            <a:off x="515780" y="3155997"/>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40</a:t>
            </a:r>
          </a:p>
        </p:txBody>
      </p:sp>
      <p:sp>
        <p:nvSpPr>
          <p:cNvPr id="21" name="TextBox 20">
            <a:extLst>
              <a:ext uri="{FF2B5EF4-FFF2-40B4-BE49-F238E27FC236}">
                <a16:creationId xmlns:a16="http://schemas.microsoft.com/office/drawing/2014/main" id="{23F70B17-F335-4515-ACDD-F799B61266E6}"/>
              </a:ext>
            </a:extLst>
          </p:cNvPr>
          <p:cNvSpPr txBox="1"/>
          <p:nvPr/>
        </p:nvSpPr>
        <p:spPr>
          <a:xfrm>
            <a:off x="515788" y="340033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20</a:t>
            </a:r>
          </a:p>
        </p:txBody>
      </p:sp>
      <p:sp>
        <p:nvSpPr>
          <p:cNvPr id="22" name="TextBox 21">
            <a:extLst>
              <a:ext uri="{FF2B5EF4-FFF2-40B4-BE49-F238E27FC236}">
                <a16:creationId xmlns:a16="http://schemas.microsoft.com/office/drawing/2014/main" id="{2215E956-8609-47A9-9413-AF63298A6C9A}"/>
              </a:ext>
            </a:extLst>
          </p:cNvPr>
          <p:cNvSpPr txBox="1"/>
          <p:nvPr/>
        </p:nvSpPr>
        <p:spPr>
          <a:xfrm>
            <a:off x="594335" y="4012633"/>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0</a:t>
            </a:r>
          </a:p>
        </p:txBody>
      </p:sp>
      <p:sp>
        <p:nvSpPr>
          <p:cNvPr id="24" name="Line 7">
            <a:extLst>
              <a:ext uri="{FF2B5EF4-FFF2-40B4-BE49-F238E27FC236}">
                <a16:creationId xmlns:a16="http://schemas.microsoft.com/office/drawing/2014/main" id="{E04C9662-B5AD-4915-926E-C470B9A3F0B7}"/>
              </a:ext>
            </a:extLst>
          </p:cNvPr>
          <p:cNvSpPr>
            <a:spLocks noChangeShapeType="1"/>
          </p:cNvSpPr>
          <p:nvPr/>
        </p:nvSpPr>
        <p:spPr bwMode="auto">
          <a:xfrm>
            <a:off x="828034" y="287094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5" name="Line 8">
            <a:extLst>
              <a:ext uri="{FF2B5EF4-FFF2-40B4-BE49-F238E27FC236}">
                <a16:creationId xmlns:a16="http://schemas.microsoft.com/office/drawing/2014/main" id="{EAD62C8A-5C15-49BE-A69A-7A32985BCE04}"/>
              </a:ext>
            </a:extLst>
          </p:cNvPr>
          <p:cNvSpPr>
            <a:spLocks noChangeShapeType="1"/>
          </p:cNvSpPr>
          <p:nvPr/>
        </p:nvSpPr>
        <p:spPr bwMode="auto">
          <a:xfrm>
            <a:off x="828034" y="318179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6" name="Line 9">
            <a:extLst>
              <a:ext uri="{FF2B5EF4-FFF2-40B4-BE49-F238E27FC236}">
                <a16:creationId xmlns:a16="http://schemas.microsoft.com/office/drawing/2014/main" id="{F35BD1D2-6667-487E-B878-8B98E21DDE5D}"/>
              </a:ext>
            </a:extLst>
          </p:cNvPr>
          <p:cNvSpPr>
            <a:spLocks noChangeShapeType="1"/>
          </p:cNvSpPr>
          <p:nvPr/>
        </p:nvSpPr>
        <p:spPr bwMode="auto">
          <a:xfrm>
            <a:off x="828034" y="340018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7" name="Line 10">
            <a:extLst>
              <a:ext uri="{FF2B5EF4-FFF2-40B4-BE49-F238E27FC236}">
                <a16:creationId xmlns:a16="http://schemas.microsoft.com/office/drawing/2014/main" id="{F20ED57E-AA1A-4583-BE4E-1E0B2B9A20E9}"/>
              </a:ext>
            </a:extLst>
          </p:cNvPr>
          <p:cNvSpPr>
            <a:spLocks noChangeShapeType="1"/>
          </p:cNvSpPr>
          <p:nvPr/>
        </p:nvSpPr>
        <p:spPr bwMode="auto">
          <a:xfrm>
            <a:off x="828034" y="370814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8" name="Line 11">
            <a:extLst>
              <a:ext uri="{FF2B5EF4-FFF2-40B4-BE49-F238E27FC236}">
                <a16:creationId xmlns:a16="http://schemas.microsoft.com/office/drawing/2014/main" id="{B4AE0CCA-7801-42FE-97F5-179344F51DBA}"/>
              </a:ext>
            </a:extLst>
          </p:cNvPr>
          <p:cNvSpPr>
            <a:spLocks noChangeShapeType="1"/>
          </p:cNvSpPr>
          <p:nvPr/>
        </p:nvSpPr>
        <p:spPr bwMode="auto">
          <a:xfrm>
            <a:off x="828034" y="400147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9" name="Line 7">
            <a:extLst>
              <a:ext uri="{FF2B5EF4-FFF2-40B4-BE49-F238E27FC236}">
                <a16:creationId xmlns:a16="http://schemas.microsoft.com/office/drawing/2014/main" id="{B14CD598-26B7-45EA-B32A-7ECF1DD2D118}"/>
              </a:ext>
            </a:extLst>
          </p:cNvPr>
          <p:cNvSpPr>
            <a:spLocks noChangeShapeType="1"/>
          </p:cNvSpPr>
          <p:nvPr/>
        </p:nvSpPr>
        <p:spPr bwMode="auto">
          <a:xfrm>
            <a:off x="823271" y="30148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30" name="Line 7">
            <a:extLst>
              <a:ext uri="{FF2B5EF4-FFF2-40B4-BE49-F238E27FC236}">
                <a16:creationId xmlns:a16="http://schemas.microsoft.com/office/drawing/2014/main" id="{67A388B1-A5ED-48BC-8528-9F22D2E90F87}"/>
              </a:ext>
            </a:extLst>
          </p:cNvPr>
          <p:cNvSpPr>
            <a:spLocks noChangeShapeType="1"/>
          </p:cNvSpPr>
          <p:nvPr/>
        </p:nvSpPr>
        <p:spPr bwMode="auto">
          <a:xfrm>
            <a:off x="823271" y="29386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31" name="TextBox 30">
            <a:extLst>
              <a:ext uri="{FF2B5EF4-FFF2-40B4-BE49-F238E27FC236}">
                <a16:creationId xmlns:a16="http://schemas.microsoft.com/office/drawing/2014/main" id="{9B846863-DDDD-4A12-9946-CDB8045CAA0F}"/>
              </a:ext>
            </a:extLst>
          </p:cNvPr>
          <p:cNvSpPr txBox="1"/>
          <p:nvPr/>
        </p:nvSpPr>
        <p:spPr>
          <a:xfrm>
            <a:off x="515780" y="358128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a:t>
            </a:r>
          </a:p>
        </p:txBody>
      </p:sp>
      <p:sp>
        <p:nvSpPr>
          <p:cNvPr id="32" name="TextBox 31">
            <a:extLst>
              <a:ext uri="{FF2B5EF4-FFF2-40B4-BE49-F238E27FC236}">
                <a16:creationId xmlns:a16="http://schemas.microsoft.com/office/drawing/2014/main" id="{1A3BC931-BBB4-4C39-B7AC-BAE5BDB8B490}"/>
              </a:ext>
            </a:extLst>
          </p:cNvPr>
          <p:cNvSpPr txBox="1"/>
          <p:nvPr/>
        </p:nvSpPr>
        <p:spPr>
          <a:xfrm>
            <a:off x="1245849" y="2545946"/>
            <a:ext cx="625492" cy="261610"/>
          </a:xfrm>
          <a:prstGeom prst="rect">
            <a:avLst/>
          </a:prstGeom>
          <a:noFill/>
        </p:spPr>
        <p:txBody>
          <a:bodyPr wrap="none" rtlCol="0" anchor="ctr" anchorCtr="0">
            <a:spAutoFit/>
          </a:bodyPr>
          <a:lstStyle/>
          <a:p>
            <a:pPr algn="ctr"/>
            <a:r>
              <a:rPr lang="en-GB" sz="1100" b="1" dirty="0">
                <a:solidFill>
                  <a:srgbClr val="363636"/>
                </a:solidFill>
                <a:latin typeface="+mn-lt"/>
                <a:cs typeface="Arial" panose="020B0604020202020204" pitchFamily="34" charset="0"/>
              </a:rPr>
              <a:t>STK11</a:t>
            </a:r>
          </a:p>
        </p:txBody>
      </p:sp>
      <p:sp>
        <p:nvSpPr>
          <p:cNvPr id="33" name="TextBox 32">
            <a:extLst>
              <a:ext uri="{FF2B5EF4-FFF2-40B4-BE49-F238E27FC236}">
                <a16:creationId xmlns:a16="http://schemas.microsoft.com/office/drawing/2014/main" id="{F25ABD14-D5F9-4217-9A29-E3116F0EBE7A}"/>
              </a:ext>
            </a:extLst>
          </p:cNvPr>
          <p:cNvSpPr txBox="1"/>
          <p:nvPr/>
        </p:nvSpPr>
        <p:spPr>
          <a:xfrm>
            <a:off x="594335" y="3870669"/>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a:t>
            </a:r>
          </a:p>
        </p:txBody>
      </p:sp>
      <p:cxnSp>
        <p:nvCxnSpPr>
          <p:cNvPr id="34" name="Straight Connector 33">
            <a:extLst>
              <a:ext uri="{FF2B5EF4-FFF2-40B4-BE49-F238E27FC236}">
                <a16:creationId xmlns:a16="http://schemas.microsoft.com/office/drawing/2014/main" id="{06BAF2F8-26EF-4163-B9EA-1A866A9A877E}"/>
              </a:ext>
            </a:extLst>
          </p:cNvPr>
          <p:cNvCxnSpPr/>
          <p:nvPr/>
        </p:nvCxnSpPr>
        <p:spPr>
          <a:xfrm>
            <a:off x="909505" y="4001473"/>
            <a:ext cx="1233620"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grpSp>
        <p:nvGrpSpPr>
          <p:cNvPr id="43" name="Group 42">
            <a:extLst>
              <a:ext uri="{FF2B5EF4-FFF2-40B4-BE49-F238E27FC236}">
                <a16:creationId xmlns:a16="http://schemas.microsoft.com/office/drawing/2014/main" id="{F9178774-5221-4421-98BB-9ABF4CA81381}"/>
              </a:ext>
            </a:extLst>
          </p:cNvPr>
          <p:cNvGrpSpPr/>
          <p:nvPr/>
        </p:nvGrpSpPr>
        <p:grpSpPr>
          <a:xfrm>
            <a:off x="849130" y="4199176"/>
            <a:ext cx="798617" cy="858707"/>
            <a:chOff x="868180" y="4190503"/>
            <a:chExt cx="798617" cy="858707"/>
          </a:xfrm>
        </p:grpSpPr>
        <p:sp>
          <p:nvSpPr>
            <p:cNvPr id="36" name="TextBox 35">
              <a:extLst>
                <a:ext uri="{FF2B5EF4-FFF2-40B4-BE49-F238E27FC236}">
                  <a16:creationId xmlns:a16="http://schemas.microsoft.com/office/drawing/2014/main" id="{95519796-E80D-4883-9AAE-F31844DCB33F}"/>
                </a:ext>
              </a:extLst>
            </p:cNvPr>
            <p:cNvSpPr txBox="1"/>
            <p:nvPr/>
          </p:nvSpPr>
          <p:spPr>
            <a:xfrm>
              <a:off x="868180" y="4190503"/>
              <a:ext cx="798617"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STK11</a:t>
              </a:r>
              <a:r>
                <a:rPr lang="en-GB" sz="1100" b="1" baseline="30000" dirty="0">
                  <a:solidFill>
                    <a:srgbClr val="363636"/>
                  </a:solidFill>
                  <a:latin typeface="+mn-lt"/>
                  <a:cs typeface="Arial" panose="020B0604020202020204" pitchFamily="34" charset="0"/>
                </a:rPr>
                <a:t>mut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(n=53)</a:t>
              </a:r>
            </a:p>
          </p:txBody>
        </p:sp>
        <p:sp>
          <p:nvSpPr>
            <p:cNvPr id="35" name="TextBox 34">
              <a:extLst>
                <a:ext uri="{FF2B5EF4-FFF2-40B4-BE49-F238E27FC236}">
                  <a16:creationId xmlns:a16="http://schemas.microsoft.com/office/drawing/2014/main" id="{71E2DB35-8F97-46FF-BADA-CCBF3F893003}"/>
                </a:ext>
              </a:extLst>
            </p:cNvPr>
            <p:cNvSpPr txBox="1"/>
            <p:nvPr/>
          </p:nvSpPr>
          <p:spPr>
            <a:xfrm>
              <a:off x="970772" y="4618323"/>
              <a:ext cx="575799" cy="430887"/>
            </a:xfrm>
            <a:prstGeom prst="rect">
              <a:avLst/>
            </a:prstGeom>
            <a:noFill/>
          </p:spPr>
          <p:txBody>
            <a:bodyPr wrap="none" rtlCol="0">
              <a:spAutoFit/>
            </a:bodyPr>
            <a:lstStyle/>
            <a:p>
              <a:pPr algn="ctr"/>
              <a:r>
                <a:rPr lang="en-GB" sz="1100" dirty="0">
                  <a:solidFill>
                    <a:srgbClr val="363636"/>
                  </a:solidFill>
                  <a:latin typeface="+mn-lt"/>
                </a:rPr>
                <a:t>0% </a:t>
              </a:r>
              <a:br>
                <a:rPr lang="en-GB" sz="1100" dirty="0">
                  <a:solidFill>
                    <a:srgbClr val="363636"/>
                  </a:solidFill>
                  <a:latin typeface="+mn-lt"/>
                </a:rPr>
              </a:br>
              <a:r>
                <a:rPr lang="en-GB" sz="1100" dirty="0">
                  <a:solidFill>
                    <a:srgbClr val="363636"/>
                  </a:solidFill>
                  <a:latin typeface="+mn-lt"/>
                </a:rPr>
                <a:t>[0–16]</a:t>
              </a:r>
            </a:p>
          </p:txBody>
        </p:sp>
      </p:grpSp>
      <p:sp>
        <p:nvSpPr>
          <p:cNvPr id="40" name="TextBox 39">
            <a:extLst>
              <a:ext uri="{FF2B5EF4-FFF2-40B4-BE49-F238E27FC236}">
                <a16:creationId xmlns:a16="http://schemas.microsoft.com/office/drawing/2014/main" id="{41DEF166-6021-4C8F-BE5C-1D84B2DC5F64}"/>
              </a:ext>
            </a:extLst>
          </p:cNvPr>
          <p:cNvSpPr txBox="1"/>
          <p:nvPr/>
        </p:nvSpPr>
        <p:spPr>
          <a:xfrm>
            <a:off x="327427" y="4626996"/>
            <a:ext cx="686406" cy="430887"/>
          </a:xfrm>
          <a:prstGeom prst="rect">
            <a:avLst/>
          </a:prstGeom>
          <a:noFill/>
        </p:spPr>
        <p:txBody>
          <a:bodyPr wrap="none" rtlCol="0">
            <a:spAutoFit/>
          </a:bodyPr>
          <a:lstStyle/>
          <a:p>
            <a:pPr algn="r"/>
            <a:r>
              <a:rPr lang="en-GB" sz="1100" dirty="0">
                <a:solidFill>
                  <a:srgbClr val="363636"/>
                </a:solidFill>
                <a:latin typeface="+mn-lt"/>
              </a:rPr>
              <a:t>Median </a:t>
            </a:r>
          </a:p>
          <a:p>
            <a:pPr algn="r"/>
            <a:r>
              <a:rPr lang="en-GB" sz="1100" dirty="0">
                <a:solidFill>
                  <a:srgbClr val="363636"/>
                </a:solidFill>
                <a:latin typeface="+mn-lt"/>
              </a:rPr>
              <a:t>[IQR]</a:t>
            </a:r>
          </a:p>
        </p:txBody>
      </p:sp>
      <p:sp>
        <p:nvSpPr>
          <p:cNvPr id="9" name="Rectangle 8">
            <a:extLst>
              <a:ext uri="{FF2B5EF4-FFF2-40B4-BE49-F238E27FC236}">
                <a16:creationId xmlns:a16="http://schemas.microsoft.com/office/drawing/2014/main" id="{85CED8A0-BBBC-4A25-B123-F7A536E5F004}"/>
              </a:ext>
            </a:extLst>
          </p:cNvPr>
          <p:cNvSpPr/>
          <p:nvPr/>
        </p:nvSpPr>
        <p:spPr>
          <a:xfrm>
            <a:off x="1079336" y="3604851"/>
            <a:ext cx="320572" cy="519734"/>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23" name="Straight Connector 22">
            <a:extLst>
              <a:ext uri="{FF2B5EF4-FFF2-40B4-BE49-F238E27FC236}">
                <a16:creationId xmlns:a16="http://schemas.microsoft.com/office/drawing/2014/main" id="{8DE962FB-14FF-4461-BB30-C074CFCCF8A5}"/>
              </a:ext>
            </a:extLst>
          </p:cNvPr>
          <p:cNvCxnSpPr/>
          <p:nvPr/>
        </p:nvCxnSpPr>
        <p:spPr>
          <a:xfrm flipH="1">
            <a:off x="1238854" y="2791094"/>
            <a:ext cx="1536" cy="813757"/>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9031DA6B-233E-4640-8BE1-2764F20E4EB1}"/>
              </a:ext>
            </a:extLst>
          </p:cNvPr>
          <p:cNvCxnSpPr/>
          <p:nvPr/>
        </p:nvCxnSpPr>
        <p:spPr>
          <a:xfrm>
            <a:off x="1154156" y="2799861"/>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grpSp>
        <p:nvGrpSpPr>
          <p:cNvPr id="45" name="Group 44">
            <a:extLst>
              <a:ext uri="{FF2B5EF4-FFF2-40B4-BE49-F238E27FC236}">
                <a16:creationId xmlns:a16="http://schemas.microsoft.com/office/drawing/2014/main" id="{56871C94-E72D-4D7C-AA98-AFADA26DA016}"/>
              </a:ext>
            </a:extLst>
          </p:cNvPr>
          <p:cNvGrpSpPr/>
          <p:nvPr/>
        </p:nvGrpSpPr>
        <p:grpSpPr>
          <a:xfrm>
            <a:off x="1493562" y="4206792"/>
            <a:ext cx="771365" cy="851091"/>
            <a:chOff x="881806" y="4190503"/>
            <a:chExt cx="771365" cy="851091"/>
          </a:xfrm>
        </p:grpSpPr>
        <p:sp>
          <p:nvSpPr>
            <p:cNvPr id="46" name="TextBox 45">
              <a:extLst>
                <a:ext uri="{FF2B5EF4-FFF2-40B4-BE49-F238E27FC236}">
                  <a16:creationId xmlns:a16="http://schemas.microsoft.com/office/drawing/2014/main" id="{7007711E-BE4E-4A33-B955-95C47F40D816}"/>
                </a:ext>
              </a:extLst>
            </p:cNvPr>
            <p:cNvSpPr txBox="1"/>
            <p:nvPr/>
          </p:nvSpPr>
          <p:spPr>
            <a:xfrm>
              <a:off x="881806" y="4190503"/>
              <a:ext cx="771365"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STK11</a:t>
              </a:r>
              <a:r>
                <a:rPr lang="en-GB" sz="1100" b="1" baseline="30000" dirty="0">
                  <a:solidFill>
                    <a:srgbClr val="363636"/>
                  </a:solidFill>
                  <a:latin typeface="+mn-lt"/>
                  <a:cs typeface="Arial" panose="020B0604020202020204" pitchFamily="34" charset="0"/>
                </a:rPr>
                <a:t>WT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(n=231)</a:t>
              </a:r>
            </a:p>
          </p:txBody>
        </p:sp>
        <p:sp>
          <p:nvSpPr>
            <p:cNvPr id="47" name="TextBox 46">
              <a:extLst>
                <a:ext uri="{FF2B5EF4-FFF2-40B4-BE49-F238E27FC236}">
                  <a16:creationId xmlns:a16="http://schemas.microsoft.com/office/drawing/2014/main" id="{23420B6A-C370-4DDF-934A-D1ABFC0EA436}"/>
                </a:ext>
              </a:extLst>
            </p:cNvPr>
            <p:cNvSpPr txBox="1"/>
            <p:nvPr/>
          </p:nvSpPr>
          <p:spPr>
            <a:xfrm>
              <a:off x="970773" y="4610707"/>
              <a:ext cx="575799" cy="430887"/>
            </a:xfrm>
            <a:prstGeom prst="rect">
              <a:avLst/>
            </a:prstGeom>
            <a:noFill/>
          </p:spPr>
          <p:txBody>
            <a:bodyPr wrap="none" rtlCol="0">
              <a:spAutoFit/>
            </a:bodyPr>
            <a:lstStyle/>
            <a:p>
              <a:pPr algn="ctr"/>
              <a:r>
                <a:rPr lang="en-GB" sz="1100" dirty="0">
                  <a:solidFill>
                    <a:srgbClr val="363636"/>
                  </a:solidFill>
                  <a:latin typeface="+mn-lt"/>
                </a:rPr>
                <a:t>15% </a:t>
              </a:r>
              <a:br>
                <a:rPr lang="en-GB" sz="1100" dirty="0">
                  <a:solidFill>
                    <a:srgbClr val="363636"/>
                  </a:solidFill>
                  <a:latin typeface="+mn-lt"/>
                </a:rPr>
              </a:br>
              <a:r>
                <a:rPr lang="en-GB" sz="1100" dirty="0">
                  <a:solidFill>
                    <a:srgbClr val="363636"/>
                  </a:solidFill>
                  <a:latin typeface="+mn-lt"/>
                </a:rPr>
                <a:t>[0–75]</a:t>
              </a:r>
            </a:p>
          </p:txBody>
        </p:sp>
      </p:grpSp>
      <p:sp>
        <p:nvSpPr>
          <p:cNvPr id="48" name="Rectangle 47">
            <a:extLst>
              <a:ext uri="{FF2B5EF4-FFF2-40B4-BE49-F238E27FC236}">
                <a16:creationId xmlns:a16="http://schemas.microsoft.com/office/drawing/2014/main" id="{4ED70AAE-3499-4AE4-BC53-5608DC52CB19}"/>
              </a:ext>
            </a:extLst>
          </p:cNvPr>
          <p:cNvSpPr/>
          <p:nvPr/>
        </p:nvSpPr>
        <p:spPr>
          <a:xfrm>
            <a:off x="1718958" y="2972585"/>
            <a:ext cx="320572" cy="1152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49" name="Straight Connector 48">
            <a:extLst>
              <a:ext uri="{FF2B5EF4-FFF2-40B4-BE49-F238E27FC236}">
                <a16:creationId xmlns:a16="http://schemas.microsoft.com/office/drawing/2014/main" id="{3218A3A5-B899-478B-851C-86D443B60A67}"/>
              </a:ext>
            </a:extLst>
          </p:cNvPr>
          <p:cNvCxnSpPr/>
          <p:nvPr/>
        </p:nvCxnSpPr>
        <p:spPr>
          <a:xfrm flipH="1">
            <a:off x="1875264" y="2778648"/>
            <a:ext cx="1536" cy="19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3300A0BC-E931-47DD-96B9-AD249BC1EC3C}"/>
              </a:ext>
            </a:extLst>
          </p:cNvPr>
          <p:cNvCxnSpPr/>
          <p:nvPr/>
        </p:nvCxnSpPr>
        <p:spPr>
          <a:xfrm>
            <a:off x="1790566"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5E8140B7-37F6-4120-A02E-06526AF1950A}"/>
              </a:ext>
            </a:extLst>
          </p:cNvPr>
          <p:cNvCxnSpPr>
            <a:cxnSpLocks/>
          </p:cNvCxnSpPr>
          <p:nvPr/>
        </p:nvCxnSpPr>
        <p:spPr>
          <a:xfrm>
            <a:off x="1718958" y="3608910"/>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sp>
        <p:nvSpPr>
          <p:cNvPr id="55" name="Freeform 21">
            <a:extLst>
              <a:ext uri="{FF2B5EF4-FFF2-40B4-BE49-F238E27FC236}">
                <a16:creationId xmlns:a16="http://schemas.microsoft.com/office/drawing/2014/main" id="{B9A1DA87-472A-48A8-B35B-3570EB1BC166}"/>
              </a:ext>
            </a:extLst>
          </p:cNvPr>
          <p:cNvSpPr>
            <a:spLocks/>
          </p:cNvSpPr>
          <p:nvPr/>
        </p:nvSpPr>
        <p:spPr bwMode="auto">
          <a:xfrm>
            <a:off x="3105488"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56" name="Line 6">
            <a:extLst>
              <a:ext uri="{FF2B5EF4-FFF2-40B4-BE49-F238E27FC236}">
                <a16:creationId xmlns:a16="http://schemas.microsoft.com/office/drawing/2014/main" id="{80DAC332-9FC2-4ABE-B835-EC3AACC66B24}"/>
              </a:ext>
            </a:extLst>
          </p:cNvPr>
          <p:cNvSpPr>
            <a:spLocks noChangeShapeType="1"/>
          </p:cNvSpPr>
          <p:nvPr/>
        </p:nvSpPr>
        <p:spPr bwMode="auto">
          <a:xfrm>
            <a:off x="3020995" y="279571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57" name="Line 7">
            <a:extLst>
              <a:ext uri="{FF2B5EF4-FFF2-40B4-BE49-F238E27FC236}">
                <a16:creationId xmlns:a16="http://schemas.microsoft.com/office/drawing/2014/main" id="{89CCE41C-B48C-42FA-BF22-14478BDBFFE6}"/>
              </a:ext>
            </a:extLst>
          </p:cNvPr>
          <p:cNvSpPr>
            <a:spLocks noChangeShapeType="1"/>
          </p:cNvSpPr>
          <p:nvPr/>
        </p:nvSpPr>
        <p:spPr bwMode="auto">
          <a:xfrm>
            <a:off x="3016079" y="30910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58" name="Line 8">
            <a:extLst>
              <a:ext uri="{FF2B5EF4-FFF2-40B4-BE49-F238E27FC236}">
                <a16:creationId xmlns:a16="http://schemas.microsoft.com/office/drawing/2014/main" id="{349A174D-3AEA-47B6-AF87-76B997B0D168}"/>
              </a:ext>
            </a:extLst>
          </p:cNvPr>
          <p:cNvSpPr>
            <a:spLocks noChangeShapeType="1"/>
          </p:cNvSpPr>
          <p:nvPr/>
        </p:nvSpPr>
        <p:spPr bwMode="auto">
          <a:xfrm>
            <a:off x="3016079" y="32881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59" name="Line 9">
            <a:extLst>
              <a:ext uri="{FF2B5EF4-FFF2-40B4-BE49-F238E27FC236}">
                <a16:creationId xmlns:a16="http://schemas.microsoft.com/office/drawing/2014/main" id="{ED16C445-67A1-4377-BE22-A1FB58BFC7D4}"/>
              </a:ext>
            </a:extLst>
          </p:cNvPr>
          <p:cNvSpPr>
            <a:spLocks noChangeShapeType="1"/>
          </p:cNvSpPr>
          <p:nvPr/>
        </p:nvSpPr>
        <p:spPr bwMode="auto">
          <a:xfrm>
            <a:off x="3016079" y="35319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60" name="Line 11">
            <a:extLst>
              <a:ext uri="{FF2B5EF4-FFF2-40B4-BE49-F238E27FC236}">
                <a16:creationId xmlns:a16="http://schemas.microsoft.com/office/drawing/2014/main" id="{D2CBFDC1-36EB-4610-A197-49069559E25F}"/>
              </a:ext>
            </a:extLst>
          </p:cNvPr>
          <p:cNvSpPr>
            <a:spLocks noChangeShapeType="1"/>
          </p:cNvSpPr>
          <p:nvPr/>
        </p:nvSpPr>
        <p:spPr bwMode="auto">
          <a:xfrm>
            <a:off x="3016079" y="4144368"/>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61" name="TextBox 60">
            <a:extLst>
              <a:ext uri="{FF2B5EF4-FFF2-40B4-BE49-F238E27FC236}">
                <a16:creationId xmlns:a16="http://schemas.microsoft.com/office/drawing/2014/main" id="{B66756D0-C00F-412D-AF3E-3092CCCAF770}"/>
              </a:ext>
            </a:extLst>
          </p:cNvPr>
          <p:cNvSpPr txBox="1"/>
          <p:nvPr/>
        </p:nvSpPr>
        <p:spPr>
          <a:xfrm rot="16200000">
            <a:off x="2087044" y="3352996"/>
            <a:ext cx="1101584"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latin typeface="+mn-lt"/>
                <a:cs typeface="Arial" panose="020B0604020202020204" pitchFamily="34" charset="0"/>
              </a:rPr>
              <a:t>PD-L1 TPS, %</a:t>
            </a:r>
          </a:p>
        </p:txBody>
      </p:sp>
      <p:sp>
        <p:nvSpPr>
          <p:cNvPr id="62" name="TextBox 61">
            <a:extLst>
              <a:ext uri="{FF2B5EF4-FFF2-40B4-BE49-F238E27FC236}">
                <a16:creationId xmlns:a16="http://schemas.microsoft.com/office/drawing/2014/main" id="{97AF0A60-3062-46ED-B0AA-BC25AE2B1B69}"/>
              </a:ext>
            </a:extLst>
          </p:cNvPr>
          <p:cNvSpPr txBox="1"/>
          <p:nvPr/>
        </p:nvSpPr>
        <p:spPr>
          <a:xfrm>
            <a:off x="2630049" y="2663444"/>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a:t>
            </a:r>
          </a:p>
        </p:txBody>
      </p:sp>
      <p:sp>
        <p:nvSpPr>
          <p:cNvPr id="63" name="TextBox 62">
            <a:extLst>
              <a:ext uri="{FF2B5EF4-FFF2-40B4-BE49-F238E27FC236}">
                <a16:creationId xmlns:a16="http://schemas.microsoft.com/office/drawing/2014/main" id="{ED67E401-AB0B-4EB3-B6EA-47D454575AFE}"/>
              </a:ext>
            </a:extLst>
          </p:cNvPr>
          <p:cNvSpPr txBox="1"/>
          <p:nvPr/>
        </p:nvSpPr>
        <p:spPr>
          <a:xfrm>
            <a:off x="2708588" y="2804183"/>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80</a:t>
            </a:r>
          </a:p>
        </p:txBody>
      </p:sp>
      <p:sp>
        <p:nvSpPr>
          <p:cNvPr id="64" name="TextBox 63">
            <a:extLst>
              <a:ext uri="{FF2B5EF4-FFF2-40B4-BE49-F238E27FC236}">
                <a16:creationId xmlns:a16="http://schemas.microsoft.com/office/drawing/2014/main" id="{CE12FAFE-3552-41F9-8701-B6CA4678A2BD}"/>
              </a:ext>
            </a:extLst>
          </p:cNvPr>
          <p:cNvSpPr txBox="1"/>
          <p:nvPr/>
        </p:nvSpPr>
        <p:spPr>
          <a:xfrm>
            <a:off x="2708596" y="295995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60</a:t>
            </a:r>
          </a:p>
        </p:txBody>
      </p:sp>
      <p:sp>
        <p:nvSpPr>
          <p:cNvPr id="65" name="TextBox 64">
            <a:extLst>
              <a:ext uri="{FF2B5EF4-FFF2-40B4-BE49-F238E27FC236}">
                <a16:creationId xmlns:a16="http://schemas.microsoft.com/office/drawing/2014/main" id="{BA028D13-221F-4C46-9436-59806FE1AEAC}"/>
              </a:ext>
            </a:extLst>
          </p:cNvPr>
          <p:cNvSpPr txBox="1"/>
          <p:nvPr/>
        </p:nvSpPr>
        <p:spPr>
          <a:xfrm>
            <a:off x="2708588" y="3155997"/>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40</a:t>
            </a:r>
          </a:p>
        </p:txBody>
      </p:sp>
      <p:sp>
        <p:nvSpPr>
          <p:cNvPr id="66" name="TextBox 65">
            <a:extLst>
              <a:ext uri="{FF2B5EF4-FFF2-40B4-BE49-F238E27FC236}">
                <a16:creationId xmlns:a16="http://schemas.microsoft.com/office/drawing/2014/main" id="{226EDF22-0B41-4EE4-91C4-A10F320C18B4}"/>
              </a:ext>
            </a:extLst>
          </p:cNvPr>
          <p:cNvSpPr txBox="1"/>
          <p:nvPr/>
        </p:nvSpPr>
        <p:spPr>
          <a:xfrm>
            <a:off x="2708596" y="340033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20</a:t>
            </a:r>
          </a:p>
        </p:txBody>
      </p:sp>
      <p:sp>
        <p:nvSpPr>
          <p:cNvPr id="67" name="TextBox 66">
            <a:extLst>
              <a:ext uri="{FF2B5EF4-FFF2-40B4-BE49-F238E27FC236}">
                <a16:creationId xmlns:a16="http://schemas.microsoft.com/office/drawing/2014/main" id="{1120EBB5-FD67-4ED3-84C6-49F6374DC4FC}"/>
              </a:ext>
            </a:extLst>
          </p:cNvPr>
          <p:cNvSpPr txBox="1"/>
          <p:nvPr/>
        </p:nvSpPr>
        <p:spPr>
          <a:xfrm>
            <a:off x="2787143" y="4012633"/>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0</a:t>
            </a:r>
          </a:p>
        </p:txBody>
      </p:sp>
      <p:sp>
        <p:nvSpPr>
          <p:cNvPr id="68" name="Line 7">
            <a:extLst>
              <a:ext uri="{FF2B5EF4-FFF2-40B4-BE49-F238E27FC236}">
                <a16:creationId xmlns:a16="http://schemas.microsoft.com/office/drawing/2014/main" id="{7B4F1FF3-5AE1-4CE9-BFAD-D4B915B51BF7}"/>
              </a:ext>
            </a:extLst>
          </p:cNvPr>
          <p:cNvSpPr>
            <a:spLocks noChangeShapeType="1"/>
          </p:cNvSpPr>
          <p:nvPr/>
        </p:nvSpPr>
        <p:spPr bwMode="auto">
          <a:xfrm>
            <a:off x="3020842" y="287094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69" name="Line 8">
            <a:extLst>
              <a:ext uri="{FF2B5EF4-FFF2-40B4-BE49-F238E27FC236}">
                <a16:creationId xmlns:a16="http://schemas.microsoft.com/office/drawing/2014/main" id="{40F161CF-90CF-47F9-B7E2-04BD9154B2C7}"/>
              </a:ext>
            </a:extLst>
          </p:cNvPr>
          <p:cNvSpPr>
            <a:spLocks noChangeShapeType="1"/>
          </p:cNvSpPr>
          <p:nvPr/>
        </p:nvSpPr>
        <p:spPr bwMode="auto">
          <a:xfrm>
            <a:off x="3020842" y="318179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0" name="Line 9">
            <a:extLst>
              <a:ext uri="{FF2B5EF4-FFF2-40B4-BE49-F238E27FC236}">
                <a16:creationId xmlns:a16="http://schemas.microsoft.com/office/drawing/2014/main" id="{8E583087-0B9D-412F-8C05-101E72597C9A}"/>
              </a:ext>
            </a:extLst>
          </p:cNvPr>
          <p:cNvSpPr>
            <a:spLocks noChangeShapeType="1"/>
          </p:cNvSpPr>
          <p:nvPr/>
        </p:nvSpPr>
        <p:spPr bwMode="auto">
          <a:xfrm>
            <a:off x="3020842" y="340018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1" name="Line 10">
            <a:extLst>
              <a:ext uri="{FF2B5EF4-FFF2-40B4-BE49-F238E27FC236}">
                <a16:creationId xmlns:a16="http://schemas.microsoft.com/office/drawing/2014/main" id="{B8444064-C168-4B0B-A76E-236401AC367D}"/>
              </a:ext>
            </a:extLst>
          </p:cNvPr>
          <p:cNvSpPr>
            <a:spLocks noChangeShapeType="1"/>
          </p:cNvSpPr>
          <p:nvPr/>
        </p:nvSpPr>
        <p:spPr bwMode="auto">
          <a:xfrm>
            <a:off x="3020842" y="370814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2" name="Line 11">
            <a:extLst>
              <a:ext uri="{FF2B5EF4-FFF2-40B4-BE49-F238E27FC236}">
                <a16:creationId xmlns:a16="http://schemas.microsoft.com/office/drawing/2014/main" id="{A00FFC0D-2B56-4675-A815-622DDADD8F99}"/>
              </a:ext>
            </a:extLst>
          </p:cNvPr>
          <p:cNvSpPr>
            <a:spLocks noChangeShapeType="1"/>
          </p:cNvSpPr>
          <p:nvPr/>
        </p:nvSpPr>
        <p:spPr bwMode="auto">
          <a:xfrm>
            <a:off x="3020842" y="4001474"/>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3" name="Line 7">
            <a:extLst>
              <a:ext uri="{FF2B5EF4-FFF2-40B4-BE49-F238E27FC236}">
                <a16:creationId xmlns:a16="http://schemas.microsoft.com/office/drawing/2014/main" id="{F114A79D-8DD3-487E-93BD-32AE3CA0472E}"/>
              </a:ext>
            </a:extLst>
          </p:cNvPr>
          <p:cNvSpPr>
            <a:spLocks noChangeShapeType="1"/>
          </p:cNvSpPr>
          <p:nvPr/>
        </p:nvSpPr>
        <p:spPr bwMode="auto">
          <a:xfrm>
            <a:off x="3016079" y="30148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4" name="Line 7">
            <a:extLst>
              <a:ext uri="{FF2B5EF4-FFF2-40B4-BE49-F238E27FC236}">
                <a16:creationId xmlns:a16="http://schemas.microsoft.com/office/drawing/2014/main" id="{68A563EF-C727-4128-8595-75EA4E59C5EC}"/>
              </a:ext>
            </a:extLst>
          </p:cNvPr>
          <p:cNvSpPr>
            <a:spLocks noChangeShapeType="1"/>
          </p:cNvSpPr>
          <p:nvPr/>
        </p:nvSpPr>
        <p:spPr bwMode="auto">
          <a:xfrm>
            <a:off x="3016079" y="2938606"/>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75" name="TextBox 74">
            <a:extLst>
              <a:ext uri="{FF2B5EF4-FFF2-40B4-BE49-F238E27FC236}">
                <a16:creationId xmlns:a16="http://schemas.microsoft.com/office/drawing/2014/main" id="{768EA745-A38C-4DEC-B7B3-691959490CFE}"/>
              </a:ext>
            </a:extLst>
          </p:cNvPr>
          <p:cNvSpPr txBox="1"/>
          <p:nvPr/>
        </p:nvSpPr>
        <p:spPr>
          <a:xfrm>
            <a:off x="2708588" y="3581281"/>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a:t>
            </a:r>
          </a:p>
        </p:txBody>
      </p:sp>
      <p:sp>
        <p:nvSpPr>
          <p:cNvPr id="76" name="TextBox 75">
            <a:extLst>
              <a:ext uri="{FF2B5EF4-FFF2-40B4-BE49-F238E27FC236}">
                <a16:creationId xmlns:a16="http://schemas.microsoft.com/office/drawing/2014/main" id="{BB946BE0-D96F-42E1-9CA1-2D7B143ACA3B}"/>
              </a:ext>
            </a:extLst>
          </p:cNvPr>
          <p:cNvSpPr txBox="1"/>
          <p:nvPr/>
        </p:nvSpPr>
        <p:spPr>
          <a:xfrm>
            <a:off x="3422627" y="2545946"/>
            <a:ext cx="657552" cy="261610"/>
          </a:xfrm>
          <a:prstGeom prst="rect">
            <a:avLst/>
          </a:prstGeom>
          <a:noFill/>
        </p:spPr>
        <p:txBody>
          <a:bodyPr wrap="none" rtlCol="0" anchor="ctr" anchorCtr="0">
            <a:spAutoFit/>
          </a:bodyPr>
          <a:lstStyle/>
          <a:p>
            <a:pPr algn="ctr"/>
            <a:r>
              <a:rPr lang="en-GB" sz="1100" b="1" dirty="0">
                <a:solidFill>
                  <a:srgbClr val="363636"/>
                </a:solidFill>
                <a:latin typeface="+mn-lt"/>
                <a:cs typeface="Arial" panose="020B0604020202020204" pitchFamily="34" charset="0"/>
              </a:rPr>
              <a:t>KEAP1</a:t>
            </a:r>
          </a:p>
        </p:txBody>
      </p:sp>
      <p:sp>
        <p:nvSpPr>
          <p:cNvPr id="77" name="TextBox 76">
            <a:extLst>
              <a:ext uri="{FF2B5EF4-FFF2-40B4-BE49-F238E27FC236}">
                <a16:creationId xmlns:a16="http://schemas.microsoft.com/office/drawing/2014/main" id="{A3501B72-EB02-4764-AEBE-BADAB1331ABB}"/>
              </a:ext>
            </a:extLst>
          </p:cNvPr>
          <p:cNvSpPr txBox="1"/>
          <p:nvPr/>
        </p:nvSpPr>
        <p:spPr>
          <a:xfrm>
            <a:off x="2787143" y="3870669"/>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a:t>
            </a:r>
          </a:p>
        </p:txBody>
      </p:sp>
      <p:cxnSp>
        <p:nvCxnSpPr>
          <p:cNvPr id="78" name="Straight Connector 77">
            <a:extLst>
              <a:ext uri="{FF2B5EF4-FFF2-40B4-BE49-F238E27FC236}">
                <a16:creationId xmlns:a16="http://schemas.microsoft.com/office/drawing/2014/main" id="{30DEBABB-F901-40E8-B1DC-1BCA917A997D}"/>
              </a:ext>
            </a:extLst>
          </p:cNvPr>
          <p:cNvCxnSpPr/>
          <p:nvPr/>
        </p:nvCxnSpPr>
        <p:spPr>
          <a:xfrm>
            <a:off x="3102313" y="4001473"/>
            <a:ext cx="1233620"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grpSp>
        <p:nvGrpSpPr>
          <p:cNvPr id="79" name="Group 78">
            <a:extLst>
              <a:ext uri="{FF2B5EF4-FFF2-40B4-BE49-F238E27FC236}">
                <a16:creationId xmlns:a16="http://schemas.microsoft.com/office/drawing/2014/main" id="{ECB6B406-275D-49FF-B6BB-734F0FB82C5A}"/>
              </a:ext>
            </a:extLst>
          </p:cNvPr>
          <p:cNvGrpSpPr/>
          <p:nvPr/>
        </p:nvGrpSpPr>
        <p:grpSpPr>
          <a:xfrm>
            <a:off x="3025909" y="4199176"/>
            <a:ext cx="830677" cy="842805"/>
            <a:chOff x="852151" y="4190503"/>
            <a:chExt cx="830677" cy="842805"/>
          </a:xfrm>
        </p:grpSpPr>
        <p:sp>
          <p:nvSpPr>
            <p:cNvPr id="94" name="TextBox 93">
              <a:extLst>
                <a:ext uri="{FF2B5EF4-FFF2-40B4-BE49-F238E27FC236}">
                  <a16:creationId xmlns:a16="http://schemas.microsoft.com/office/drawing/2014/main" id="{CFB57E3A-28AA-4495-8173-3D7B48ED9AED}"/>
                </a:ext>
              </a:extLst>
            </p:cNvPr>
            <p:cNvSpPr txBox="1"/>
            <p:nvPr/>
          </p:nvSpPr>
          <p:spPr>
            <a:xfrm>
              <a:off x="852151" y="4190503"/>
              <a:ext cx="830677"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KEAP1</a:t>
              </a:r>
              <a:r>
                <a:rPr lang="en-GB" sz="1100" b="1" baseline="30000" dirty="0">
                  <a:solidFill>
                    <a:srgbClr val="363636"/>
                  </a:solidFill>
                  <a:latin typeface="+mn-lt"/>
                  <a:cs typeface="Arial" panose="020B0604020202020204" pitchFamily="34" charset="0"/>
                </a:rPr>
                <a:t>mut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(n=67)</a:t>
              </a:r>
            </a:p>
          </p:txBody>
        </p:sp>
        <p:sp>
          <p:nvSpPr>
            <p:cNvPr id="95" name="TextBox 94">
              <a:extLst>
                <a:ext uri="{FF2B5EF4-FFF2-40B4-BE49-F238E27FC236}">
                  <a16:creationId xmlns:a16="http://schemas.microsoft.com/office/drawing/2014/main" id="{BDD4CA00-091B-43BC-9451-11C1C3E4543C}"/>
                </a:ext>
              </a:extLst>
            </p:cNvPr>
            <p:cNvSpPr txBox="1"/>
            <p:nvPr/>
          </p:nvSpPr>
          <p:spPr>
            <a:xfrm>
              <a:off x="970772" y="4602421"/>
              <a:ext cx="575799" cy="430887"/>
            </a:xfrm>
            <a:prstGeom prst="rect">
              <a:avLst/>
            </a:prstGeom>
            <a:noFill/>
          </p:spPr>
          <p:txBody>
            <a:bodyPr wrap="none" rtlCol="0">
              <a:spAutoFit/>
            </a:bodyPr>
            <a:lstStyle/>
            <a:p>
              <a:pPr algn="ctr"/>
              <a:r>
                <a:rPr lang="en-GB" sz="1100" dirty="0">
                  <a:solidFill>
                    <a:srgbClr val="363636"/>
                  </a:solidFill>
                  <a:latin typeface="+mn-lt"/>
                </a:rPr>
                <a:t>1% </a:t>
              </a:r>
              <a:br>
                <a:rPr lang="en-GB" sz="1100" dirty="0">
                  <a:solidFill>
                    <a:srgbClr val="363636"/>
                  </a:solidFill>
                  <a:latin typeface="+mn-lt"/>
                </a:rPr>
              </a:br>
              <a:r>
                <a:rPr lang="en-GB" sz="1100" dirty="0">
                  <a:solidFill>
                    <a:srgbClr val="363636"/>
                  </a:solidFill>
                  <a:latin typeface="+mn-lt"/>
                </a:rPr>
                <a:t>[0–13]</a:t>
              </a:r>
            </a:p>
          </p:txBody>
        </p:sp>
      </p:grpSp>
      <p:sp>
        <p:nvSpPr>
          <p:cNvPr id="81" name="TextBox 80">
            <a:extLst>
              <a:ext uri="{FF2B5EF4-FFF2-40B4-BE49-F238E27FC236}">
                <a16:creationId xmlns:a16="http://schemas.microsoft.com/office/drawing/2014/main" id="{14A6AD5B-656D-4B0C-932C-50E15F50C912}"/>
              </a:ext>
            </a:extLst>
          </p:cNvPr>
          <p:cNvSpPr txBox="1"/>
          <p:nvPr/>
        </p:nvSpPr>
        <p:spPr>
          <a:xfrm>
            <a:off x="2520235" y="4611094"/>
            <a:ext cx="686406" cy="430887"/>
          </a:xfrm>
          <a:prstGeom prst="rect">
            <a:avLst/>
          </a:prstGeom>
          <a:noFill/>
        </p:spPr>
        <p:txBody>
          <a:bodyPr wrap="none" rtlCol="0">
            <a:spAutoFit/>
          </a:bodyPr>
          <a:lstStyle/>
          <a:p>
            <a:pPr algn="r"/>
            <a:r>
              <a:rPr lang="en-GB" sz="1100" dirty="0">
                <a:solidFill>
                  <a:srgbClr val="363636"/>
                </a:solidFill>
                <a:latin typeface="+mn-lt"/>
              </a:rPr>
              <a:t>Median </a:t>
            </a:r>
          </a:p>
          <a:p>
            <a:pPr algn="r"/>
            <a:r>
              <a:rPr lang="en-GB" sz="1100" dirty="0">
                <a:solidFill>
                  <a:srgbClr val="363636"/>
                </a:solidFill>
                <a:latin typeface="+mn-lt"/>
              </a:rPr>
              <a:t>[IQR]</a:t>
            </a:r>
          </a:p>
        </p:txBody>
      </p:sp>
      <p:sp>
        <p:nvSpPr>
          <p:cNvPr id="82" name="Rectangle 81">
            <a:extLst>
              <a:ext uri="{FF2B5EF4-FFF2-40B4-BE49-F238E27FC236}">
                <a16:creationId xmlns:a16="http://schemas.microsoft.com/office/drawing/2014/main" id="{8115EAF6-E11F-416D-BDC6-EBE5A4AAF055}"/>
              </a:ext>
            </a:extLst>
          </p:cNvPr>
          <p:cNvSpPr/>
          <p:nvPr/>
        </p:nvSpPr>
        <p:spPr>
          <a:xfrm>
            <a:off x="3272144" y="3604851"/>
            <a:ext cx="320572" cy="519734"/>
          </a:xfrm>
          <a:prstGeom prst="rect">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83" name="Straight Connector 82">
            <a:extLst>
              <a:ext uri="{FF2B5EF4-FFF2-40B4-BE49-F238E27FC236}">
                <a16:creationId xmlns:a16="http://schemas.microsoft.com/office/drawing/2014/main" id="{5D8716A6-F665-41DC-8F1C-2BE360319AF9}"/>
              </a:ext>
            </a:extLst>
          </p:cNvPr>
          <p:cNvCxnSpPr/>
          <p:nvPr/>
        </p:nvCxnSpPr>
        <p:spPr>
          <a:xfrm flipH="1">
            <a:off x="3431662" y="2791094"/>
            <a:ext cx="1536" cy="813757"/>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a16="http://schemas.microsoft.com/office/drawing/2014/main" id="{D441A472-4D77-4302-AD76-307FEB1E610E}"/>
              </a:ext>
            </a:extLst>
          </p:cNvPr>
          <p:cNvCxnSpPr/>
          <p:nvPr/>
        </p:nvCxnSpPr>
        <p:spPr>
          <a:xfrm>
            <a:off x="3346964" y="2787161"/>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grpSp>
        <p:nvGrpSpPr>
          <p:cNvPr id="85" name="Group 84">
            <a:extLst>
              <a:ext uri="{FF2B5EF4-FFF2-40B4-BE49-F238E27FC236}">
                <a16:creationId xmlns:a16="http://schemas.microsoft.com/office/drawing/2014/main" id="{3FE8EF03-325B-45C3-9A86-F1242389EAA6}"/>
              </a:ext>
            </a:extLst>
          </p:cNvPr>
          <p:cNvGrpSpPr/>
          <p:nvPr/>
        </p:nvGrpSpPr>
        <p:grpSpPr>
          <a:xfrm>
            <a:off x="3670340" y="4206792"/>
            <a:ext cx="803425" cy="843140"/>
            <a:chOff x="865776" y="4190503"/>
            <a:chExt cx="803425" cy="843140"/>
          </a:xfrm>
        </p:grpSpPr>
        <p:sp>
          <p:nvSpPr>
            <p:cNvPr id="90" name="TextBox 89">
              <a:extLst>
                <a:ext uri="{FF2B5EF4-FFF2-40B4-BE49-F238E27FC236}">
                  <a16:creationId xmlns:a16="http://schemas.microsoft.com/office/drawing/2014/main" id="{7F79C7F0-1BDC-49E6-A9A3-3C2C4C524CF6}"/>
                </a:ext>
              </a:extLst>
            </p:cNvPr>
            <p:cNvSpPr txBox="1"/>
            <p:nvPr/>
          </p:nvSpPr>
          <p:spPr>
            <a:xfrm>
              <a:off x="865776" y="4190503"/>
              <a:ext cx="803425"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KEAP1</a:t>
              </a:r>
              <a:r>
                <a:rPr lang="en-GB" sz="1100" b="1" baseline="30000" dirty="0">
                  <a:solidFill>
                    <a:srgbClr val="363636"/>
                  </a:solidFill>
                  <a:latin typeface="+mn-lt"/>
                  <a:cs typeface="Arial" panose="020B0604020202020204" pitchFamily="34" charset="0"/>
                </a:rPr>
                <a:t>WT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(n=217)</a:t>
              </a:r>
            </a:p>
          </p:txBody>
        </p:sp>
        <p:sp>
          <p:nvSpPr>
            <p:cNvPr id="91" name="TextBox 90">
              <a:extLst>
                <a:ext uri="{FF2B5EF4-FFF2-40B4-BE49-F238E27FC236}">
                  <a16:creationId xmlns:a16="http://schemas.microsoft.com/office/drawing/2014/main" id="{65BCCAE9-DBA6-466A-9424-1BBD602E6AF2}"/>
                </a:ext>
              </a:extLst>
            </p:cNvPr>
            <p:cNvSpPr txBox="1"/>
            <p:nvPr/>
          </p:nvSpPr>
          <p:spPr>
            <a:xfrm>
              <a:off x="970773" y="4602756"/>
              <a:ext cx="575799" cy="430887"/>
            </a:xfrm>
            <a:prstGeom prst="rect">
              <a:avLst/>
            </a:prstGeom>
            <a:noFill/>
          </p:spPr>
          <p:txBody>
            <a:bodyPr wrap="none" rtlCol="0">
              <a:spAutoFit/>
            </a:bodyPr>
            <a:lstStyle/>
            <a:p>
              <a:pPr algn="ctr"/>
              <a:r>
                <a:rPr lang="en-GB" sz="1100" dirty="0">
                  <a:solidFill>
                    <a:srgbClr val="363636"/>
                  </a:solidFill>
                  <a:latin typeface="+mn-lt"/>
                </a:rPr>
                <a:t>20% </a:t>
              </a:r>
              <a:br>
                <a:rPr lang="en-GB" sz="1100" dirty="0">
                  <a:solidFill>
                    <a:srgbClr val="363636"/>
                  </a:solidFill>
                  <a:latin typeface="+mn-lt"/>
                </a:rPr>
              </a:br>
              <a:r>
                <a:rPr lang="en-GB" sz="1100" dirty="0">
                  <a:solidFill>
                    <a:srgbClr val="363636"/>
                  </a:solidFill>
                  <a:latin typeface="+mn-lt"/>
                </a:rPr>
                <a:t>[0–75]</a:t>
              </a:r>
            </a:p>
          </p:txBody>
        </p:sp>
      </p:grpSp>
      <p:sp>
        <p:nvSpPr>
          <p:cNvPr id="86" name="Rectangle 85">
            <a:extLst>
              <a:ext uri="{FF2B5EF4-FFF2-40B4-BE49-F238E27FC236}">
                <a16:creationId xmlns:a16="http://schemas.microsoft.com/office/drawing/2014/main" id="{C8FA63EF-7FD4-47CB-A169-D2FAC2430878}"/>
              </a:ext>
            </a:extLst>
          </p:cNvPr>
          <p:cNvSpPr/>
          <p:nvPr/>
        </p:nvSpPr>
        <p:spPr>
          <a:xfrm>
            <a:off x="3911766" y="2959885"/>
            <a:ext cx="320572" cy="1170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87" name="Straight Connector 86">
            <a:extLst>
              <a:ext uri="{FF2B5EF4-FFF2-40B4-BE49-F238E27FC236}">
                <a16:creationId xmlns:a16="http://schemas.microsoft.com/office/drawing/2014/main" id="{5D690778-AD93-4990-9018-51CCB81A8A9D}"/>
              </a:ext>
            </a:extLst>
          </p:cNvPr>
          <p:cNvCxnSpPr/>
          <p:nvPr/>
        </p:nvCxnSpPr>
        <p:spPr>
          <a:xfrm flipH="1">
            <a:off x="4068072" y="2778648"/>
            <a:ext cx="1536" cy="19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a16="http://schemas.microsoft.com/office/drawing/2014/main" id="{D9265472-A19A-4DC9-9D98-881B5E10CC0A}"/>
              </a:ext>
            </a:extLst>
          </p:cNvPr>
          <p:cNvCxnSpPr/>
          <p:nvPr/>
        </p:nvCxnSpPr>
        <p:spPr>
          <a:xfrm>
            <a:off x="3983374"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24819DD1-1CE2-4F38-AE14-96A140A89734}"/>
              </a:ext>
            </a:extLst>
          </p:cNvPr>
          <p:cNvCxnSpPr>
            <a:cxnSpLocks/>
          </p:cNvCxnSpPr>
          <p:nvPr/>
        </p:nvCxnSpPr>
        <p:spPr>
          <a:xfrm>
            <a:off x="3911766" y="3532710"/>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sp>
        <p:nvSpPr>
          <p:cNvPr id="99" name="TextBox 98">
            <a:extLst>
              <a:ext uri="{FF2B5EF4-FFF2-40B4-BE49-F238E27FC236}">
                <a16:creationId xmlns:a16="http://schemas.microsoft.com/office/drawing/2014/main" id="{B79A1A87-094C-4358-8617-9EC2CC0FF8D7}"/>
              </a:ext>
            </a:extLst>
          </p:cNvPr>
          <p:cNvSpPr txBox="1"/>
          <p:nvPr/>
        </p:nvSpPr>
        <p:spPr>
          <a:xfrm>
            <a:off x="5193541" y="1833527"/>
            <a:ext cx="3499548" cy="584775"/>
          </a:xfrm>
          <a:prstGeom prst="rect">
            <a:avLst/>
          </a:prstGeom>
          <a:noFill/>
        </p:spPr>
        <p:txBody>
          <a:bodyPr wrap="none" rtlCol="0">
            <a:spAutoFit/>
          </a:bodyPr>
          <a:lstStyle/>
          <a:p>
            <a:pPr algn="ctr"/>
            <a:r>
              <a:rPr lang="en-GB" sz="1600" b="1" dirty="0">
                <a:solidFill>
                  <a:srgbClr val="363636"/>
                </a:solidFill>
              </a:rPr>
              <a:t>Association of STK11 and KEAP1 </a:t>
            </a:r>
            <a:br>
              <a:rPr lang="en-GB" sz="1600" b="1" dirty="0">
                <a:solidFill>
                  <a:srgbClr val="363636"/>
                </a:solidFill>
              </a:rPr>
            </a:br>
            <a:r>
              <a:rPr lang="en-GB" sz="1600" b="1" dirty="0">
                <a:solidFill>
                  <a:srgbClr val="363636"/>
                </a:solidFill>
              </a:rPr>
              <a:t>mutations with </a:t>
            </a:r>
            <a:r>
              <a:rPr lang="en-GB" sz="1600" b="1" dirty="0" err="1">
                <a:solidFill>
                  <a:srgbClr val="363636"/>
                </a:solidFill>
              </a:rPr>
              <a:t>tTMB</a:t>
            </a:r>
            <a:endParaRPr lang="en-GB" sz="1600" b="1" dirty="0">
              <a:solidFill>
                <a:srgbClr val="363636"/>
              </a:solidFill>
            </a:endParaRPr>
          </a:p>
        </p:txBody>
      </p:sp>
      <p:sp>
        <p:nvSpPr>
          <p:cNvPr id="100" name="TextBox 99">
            <a:extLst>
              <a:ext uri="{FF2B5EF4-FFF2-40B4-BE49-F238E27FC236}">
                <a16:creationId xmlns:a16="http://schemas.microsoft.com/office/drawing/2014/main" id="{43667032-7BDB-4931-AFBC-BC2252C46EAE}"/>
              </a:ext>
            </a:extLst>
          </p:cNvPr>
          <p:cNvSpPr txBox="1"/>
          <p:nvPr/>
        </p:nvSpPr>
        <p:spPr>
          <a:xfrm>
            <a:off x="4572001" y="5519602"/>
            <a:ext cx="4351338" cy="646331"/>
          </a:xfrm>
          <a:prstGeom prst="rect">
            <a:avLst/>
          </a:prstGeom>
          <a:noFill/>
        </p:spPr>
        <p:txBody>
          <a:bodyPr wrap="square" rtlCol="0">
            <a:spAutoFit/>
          </a:bodyPr>
          <a:lstStyle/>
          <a:p>
            <a:r>
              <a:rPr lang="en-GB" sz="1200" dirty="0" err="1">
                <a:solidFill>
                  <a:srgbClr val="363636"/>
                </a:solidFill>
              </a:rPr>
              <a:t>tTMB</a:t>
            </a:r>
            <a:r>
              <a:rPr lang="en-GB" sz="1200" dirty="0">
                <a:solidFill>
                  <a:srgbClr val="363636"/>
                </a:solidFill>
              </a:rPr>
              <a:t> was plotted on a log</a:t>
            </a:r>
            <a:r>
              <a:rPr lang="en-GB" sz="1200" baseline="-25000" dirty="0">
                <a:solidFill>
                  <a:srgbClr val="363636"/>
                </a:solidFill>
              </a:rPr>
              <a:t>10</a:t>
            </a:r>
            <a:r>
              <a:rPr lang="en-GB" sz="1200" dirty="0">
                <a:solidFill>
                  <a:srgbClr val="363636"/>
                </a:solidFill>
              </a:rPr>
              <a:t> scale. </a:t>
            </a:r>
          </a:p>
          <a:p>
            <a:r>
              <a:rPr lang="en-GB" sz="1200" dirty="0">
                <a:solidFill>
                  <a:srgbClr val="363636"/>
                </a:solidFill>
              </a:rPr>
              <a:t>The horizontal dotted line represents the cut-point for defining high TMB (≥175 </a:t>
            </a:r>
            <a:r>
              <a:rPr lang="en-GB" sz="1200" dirty="0" err="1">
                <a:solidFill>
                  <a:srgbClr val="363636"/>
                </a:solidFill>
              </a:rPr>
              <a:t>mut</a:t>
            </a:r>
            <a:r>
              <a:rPr lang="en-GB" sz="1200" dirty="0">
                <a:solidFill>
                  <a:srgbClr val="363636"/>
                </a:solidFill>
              </a:rPr>
              <a:t>/exome) and low TMB (&lt;1 </a:t>
            </a:r>
            <a:r>
              <a:rPr lang="en-GB" sz="1200" dirty="0" err="1">
                <a:solidFill>
                  <a:srgbClr val="363636"/>
                </a:solidFill>
              </a:rPr>
              <a:t>mut</a:t>
            </a:r>
            <a:r>
              <a:rPr lang="en-GB" sz="1200" dirty="0">
                <a:solidFill>
                  <a:srgbClr val="363636"/>
                </a:solidFill>
              </a:rPr>
              <a:t>/exome)</a:t>
            </a:r>
          </a:p>
        </p:txBody>
      </p:sp>
      <p:sp>
        <p:nvSpPr>
          <p:cNvPr id="122" name="TextBox 121">
            <a:extLst>
              <a:ext uri="{FF2B5EF4-FFF2-40B4-BE49-F238E27FC236}">
                <a16:creationId xmlns:a16="http://schemas.microsoft.com/office/drawing/2014/main" id="{8DDE6544-2260-476A-8D55-C9D5DF63FEBF}"/>
              </a:ext>
            </a:extLst>
          </p:cNvPr>
          <p:cNvSpPr txBox="1"/>
          <p:nvPr/>
        </p:nvSpPr>
        <p:spPr>
          <a:xfrm>
            <a:off x="5635247" y="2545946"/>
            <a:ext cx="625492" cy="261610"/>
          </a:xfrm>
          <a:prstGeom prst="rect">
            <a:avLst/>
          </a:prstGeom>
          <a:noFill/>
        </p:spPr>
        <p:txBody>
          <a:bodyPr wrap="none" rtlCol="0" anchor="ctr" anchorCtr="0">
            <a:spAutoFit/>
          </a:bodyPr>
          <a:lstStyle/>
          <a:p>
            <a:pPr algn="ctr"/>
            <a:r>
              <a:rPr lang="en-GB" sz="1100" b="1" dirty="0">
                <a:solidFill>
                  <a:srgbClr val="363636"/>
                </a:solidFill>
                <a:latin typeface="+mn-lt"/>
                <a:cs typeface="Arial" panose="020B0604020202020204" pitchFamily="34" charset="0"/>
              </a:rPr>
              <a:t>STK11</a:t>
            </a:r>
          </a:p>
        </p:txBody>
      </p:sp>
      <p:grpSp>
        <p:nvGrpSpPr>
          <p:cNvPr id="125" name="Group 124">
            <a:extLst>
              <a:ext uri="{FF2B5EF4-FFF2-40B4-BE49-F238E27FC236}">
                <a16:creationId xmlns:a16="http://schemas.microsoft.com/office/drawing/2014/main" id="{77E192F0-4ED3-40E0-8B68-2FF23A021A12}"/>
              </a:ext>
            </a:extLst>
          </p:cNvPr>
          <p:cNvGrpSpPr/>
          <p:nvPr/>
        </p:nvGrpSpPr>
        <p:grpSpPr>
          <a:xfrm>
            <a:off x="5223299" y="4199176"/>
            <a:ext cx="813846" cy="858707"/>
            <a:chOff x="852951" y="4190503"/>
            <a:chExt cx="813846" cy="858707"/>
          </a:xfrm>
        </p:grpSpPr>
        <p:sp>
          <p:nvSpPr>
            <p:cNvPr id="181" name="TextBox 180">
              <a:extLst>
                <a:ext uri="{FF2B5EF4-FFF2-40B4-BE49-F238E27FC236}">
                  <a16:creationId xmlns:a16="http://schemas.microsoft.com/office/drawing/2014/main" id="{D67C761C-3F47-4D36-84A8-0F93DDC10D4E}"/>
                </a:ext>
              </a:extLst>
            </p:cNvPr>
            <p:cNvSpPr txBox="1"/>
            <p:nvPr/>
          </p:nvSpPr>
          <p:spPr>
            <a:xfrm>
              <a:off x="868180" y="4190503"/>
              <a:ext cx="798617"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STK11</a:t>
              </a:r>
              <a:r>
                <a:rPr lang="en-GB" sz="1100" b="1" baseline="30000" dirty="0">
                  <a:solidFill>
                    <a:srgbClr val="363636"/>
                  </a:solidFill>
                  <a:latin typeface="+mn-lt"/>
                  <a:cs typeface="Arial" panose="020B0604020202020204" pitchFamily="34" charset="0"/>
                </a:rPr>
                <a:t>mut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(n=54)</a:t>
              </a:r>
            </a:p>
          </p:txBody>
        </p:sp>
        <p:sp>
          <p:nvSpPr>
            <p:cNvPr id="182" name="TextBox 181">
              <a:extLst>
                <a:ext uri="{FF2B5EF4-FFF2-40B4-BE49-F238E27FC236}">
                  <a16:creationId xmlns:a16="http://schemas.microsoft.com/office/drawing/2014/main" id="{38D7FD6A-A118-497C-8544-E7BCE32274F7}"/>
                </a:ext>
              </a:extLst>
            </p:cNvPr>
            <p:cNvSpPr txBox="1"/>
            <p:nvPr/>
          </p:nvSpPr>
          <p:spPr>
            <a:xfrm>
              <a:off x="852951" y="4618323"/>
              <a:ext cx="811441" cy="430887"/>
            </a:xfrm>
            <a:prstGeom prst="rect">
              <a:avLst/>
            </a:prstGeom>
            <a:noFill/>
          </p:spPr>
          <p:txBody>
            <a:bodyPr wrap="none" rtlCol="0">
              <a:spAutoFit/>
            </a:bodyPr>
            <a:lstStyle/>
            <a:p>
              <a:pPr algn="ctr"/>
              <a:r>
                <a:rPr lang="en-GB" sz="1100" dirty="0">
                  <a:solidFill>
                    <a:srgbClr val="363636"/>
                  </a:solidFill>
                  <a:latin typeface="+mn-lt"/>
                </a:rPr>
                <a:t>209 </a:t>
              </a:r>
              <a:br>
                <a:rPr lang="en-GB" sz="1100" dirty="0">
                  <a:solidFill>
                    <a:srgbClr val="363636"/>
                  </a:solidFill>
                  <a:latin typeface="+mn-lt"/>
                </a:rPr>
              </a:br>
              <a:r>
                <a:rPr lang="en-GB" sz="1100" dirty="0">
                  <a:solidFill>
                    <a:srgbClr val="363636"/>
                  </a:solidFill>
                  <a:latin typeface="+mn-lt"/>
                </a:rPr>
                <a:t>[132–265]</a:t>
              </a:r>
            </a:p>
          </p:txBody>
        </p:sp>
      </p:grpSp>
      <p:sp>
        <p:nvSpPr>
          <p:cNvPr id="127" name="TextBox 126">
            <a:extLst>
              <a:ext uri="{FF2B5EF4-FFF2-40B4-BE49-F238E27FC236}">
                <a16:creationId xmlns:a16="http://schemas.microsoft.com/office/drawing/2014/main" id="{8397168C-F7CA-4748-89B4-14A1B2903A7B}"/>
              </a:ext>
            </a:extLst>
          </p:cNvPr>
          <p:cNvSpPr txBox="1"/>
          <p:nvPr/>
        </p:nvSpPr>
        <p:spPr>
          <a:xfrm>
            <a:off x="4670170" y="4619045"/>
            <a:ext cx="686406" cy="430887"/>
          </a:xfrm>
          <a:prstGeom prst="rect">
            <a:avLst/>
          </a:prstGeom>
          <a:noFill/>
        </p:spPr>
        <p:txBody>
          <a:bodyPr wrap="none" rtlCol="0">
            <a:spAutoFit/>
          </a:bodyPr>
          <a:lstStyle/>
          <a:p>
            <a:pPr algn="r"/>
            <a:r>
              <a:rPr lang="en-GB" sz="1100" dirty="0">
                <a:solidFill>
                  <a:srgbClr val="363636"/>
                </a:solidFill>
                <a:latin typeface="+mn-lt"/>
              </a:rPr>
              <a:t>Median </a:t>
            </a:r>
          </a:p>
          <a:p>
            <a:pPr algn="r"/>
            <a:r>
              <a:rPr lang="en-GB" sz="1100" dirty="0">
                <a:solidFill>
                  <a:srgbClr val="363636"/>
                </a:solidFill>
                <a:latin typeface="+mn-lt"/>
              </a:rPr>
              <a:t>[IQR]</a:t>
            </a:r>
          </a:p>
        </p:txBody>
      </p:sp>
      <p:grpSp>
        <p:nvGrpSpPr>
          <p:cNvPr id="131" name="Group 130">
            <a:extLst>
              <a:ext uri="{FF2B5EF4-FFF2-40B4-BE49-F238E27FC236}">
                <a16:creationId xmlns:a16="http://schemas.microsoft.com/office/drawing/2014/main" id="{F5CC79FF-9187-4405-9335-3C4CB909E7FD}"/>
              </a:ext>
            </a:extLst>
          </p:cNvPr>
          <p:cNvGrpSpPr/>
          <p:nvPr/>
        </p:nvGrpSpPr>
        <p:grpSpPr>
          <a:xfrm>
            <a:off x="5882960" y="4206792"/>
            <a:ext cx="771365" cy="851091"/>
            <a:chOff x="881806" y="4190503"/>
            <a:chExt cx="771365" cy="851091"/>
          </a:xfrm>
        </p:grpSpPr>
        <p:sp>
          <p:nvSpPr>
            <p:cNvPr id="177" name="TextBox 176">
              <a:extLst>
                <a:ext uri="{FF2B5EF4-FFF2-40B4-BE49-F238E27FC236}">
                  <a16:creationId xmlns:a16="http://schemas.microsoft.com/office/drawing/2014/main" id="{54CBB9D8-ECAF-451D-9D7E-C28F092D694B}"/>
                </a:ext>
              </a:extLst>
            </p:cNvPr>
            <p:cNvSpPr txBox="1"/>
            <p:nvPr/>
          </p:nvSpPr>
          <p:spPr>
            <a:xfrm>
              <a:off x="881806" y="4190503"/>
              <a:ext cx="771365"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STK11</a:t>
              </a:r>
              <a:r>
                <a:rPr lang="en-GB" sz="1100" b="1" baseline="30000" dirty="0">
                  <a:solidFill>
                    <a:srgbClr val="363636"/>
                  </a:solidFill>
                  <a:latin typeface="+mn-lt"/>
                  <a:cs typeface="Arial" panose="020B0604020202020204" pitchFamily="34" charset="0"/>
                </a:rPr>
                <a:t>WT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(n=235)</a:t>
              </a:r>
            </a:p>
          </p:txBody>
        </p:sp>
        <p:sp>
          <p:nvSpPr>
            <p:cNvPr id="178" name="TextBox 177">
              <a:extLst>
                <a:ext uri="{FF2B5EF4-FFF2-40B4-BE49-F238E27FC236}">
                  <a16:creationId xmlns:a16="http://schemas.microsoft.com/office/drawing/2014/main" id="{A572FD07-7910-41EE-B996-887FC9390DD0}"/>
                </a:ext>
              </a:extLst>
            </p:cNvPr>
            <p:cNvSpPr txBox="1"/>
            <p:nvPr/>
          </p:nvSpPr>
          <p:spPr>
            <a:xfrm>
              <a:off x="892226" y="4610707"/>
              <a:ext cx="732894" cy="430887"/>
            </a:xfrm>
            <a:prstGeom prst="rect">
              <a:avLst/>
            </a:prstGeom>
            <a:noFill/>
          </p:spPr>
          <p:txBody>
            <a:bodyPr wrap="none" rtlCol="0">
              <a:spAutoFit/>
            </a:bodyPr>
            <a:lstStyle/>
            <a:p>
              <a:pPr algn="ctr"/>
              <a:r>
                <a:rPr lang="en-GB" sz="1100" dirty="0">
                  <a:solidFill>
                    <a:srgbClr val="363636"/>
                  </a:solidFill>
                  <a:latin typeface="+mn-lt"/>
                </a:rPr>
                <a:t>146 </a:t>
              </a:r>
              <a:br>
                <a:rPr lang="en-GB" sz="1100" dirty="0">
                  <a:solidFill>
                    <a:srgbClr val="363636"/>
                  </a:solidFill>
                  <a:latin typeface="+mn-lt"/>
                </a:rPr>
              </a:br>
              <a:r>
                <a:rPr lang="en-GB" sz="1100" dirty="0">
                  <a:solidFill>
                    <a:srgbClr val="363636"/>
                  </a:solidFill>
                  <a:latin typeface="+mn-lt"/>
                </a:rPr>
                <a:t>[89–264]</a:t>
              </a:r>
            </a:p>
          </p:txBody>
        </p:sp>
      </p:grpSp>
      <p:sp>
        <p:nvSpPr>
          <p:cNvPr id="158" name="TextBox 157">
            <a:extLst>
              <a:ext uri="{FF2B5EF4-FFF2-40B4-BE49-F238E27FC236}">
                <a16:creationId xmlns:a16="http://schemas.microsoft.com/office/drawing/2014/main" id="{4534C184-950C-412F-B543-16F3C124342F}"/>
              </a:ext>
            </a:extLst>
          </p:cNvPr>
          <p:cNvSpPr txBox="1"/>
          <p:nvPr/>
        </p:nvSpPr>
        <p:spPr>
          <a:xfrm>
            <a:off x="7812025" y="2545946"/>
            <a:ext cx="657552" cy="261610"/>
          </a:xfrm>
          <a:prstGeom prst="rect">
            <a:avLst/>
          </a:prstGeom>
          <a:noFill/>
        </p:spPr>
        <p:txBody>
          <a:bodyPr wrap="none" rtlCol="0" anchor="ctr" anchorCtr="0">
            <a:spAutoFit/>
          </a:bodyPr>
          <a:lstStyle/>
          <a:p>
            <a:pPr algn="ctr"/>
            <a:r>
              <a:rPr lang="en-GB" sz="1100" b="1" dirty="0">
                <a:solidFill>
                  <a:srgbClr val="363636"/>
                </a:solidFill>
                <a:latin typeface="+mn-lt"/>
                <a:cs typeface="Arial" panose="020B0604020202020204" pitchFamily="34" charset="0"/>
              </a:rPr>
              <a:t>KEAP1</a:t>
            </a:r>
          </a:p>
        </p:txBody>
      </p:sp>
      <p:grpSp>
        <p:nvGrpSpPr>
          <p:cNvPr id="161" name="Group 160">
            <a:extLst>
              <a:ext uri="{FF2B5EF4-FFF2-40B4-BE49-F238E27FC236}">
                <a16:creationId xmlns:a16="http://schemas.microsoft.com/office/drawing/2014/main" id="{CEB3AB58-6016-41BF-B0CC-50EA67A3D9FA}"/>
              </a:ext>
            </a:extLst>
          </p:cNvPr>
          <p:cNvGrpSpPr/>
          <p:nvPr/>
        </p:nvGrpSpPr>
        <p:grpSpPr>
          <a:xfrm>
            <a:off x="7415307" y="4199176"/>
            <a:ext cx="830677" cy="842805"/>
            <a:chOff x="852151" y="4190503"/>
            <a:chExt cx="830677" cy="842805"/>
          </a:xfrm>
        </p:grpSpPr>
        <p:sp>
          <p:nvSpPr>
            <p:cNvPr id="173" name="TextBox 172">
              <a:extLst>
                <a:ext uri="{FF2B5EF4-FFF2-40B4-BE49-F238E27FC236}">
                  <a16:creationId xmlns:a16="http://schemas.microsoft.com/office/drawing/2014/main" id="{A0EABF0C-04DB-4278-BE25-7BF273EB6D7F}"/>
                </a:ext>
              </a:extLst>
            </p:cNvPr>
            <p:cNvSpPr txBox="1"/>
            <p:nvPr/>
          </p:nvSpPr>
          <p:spPr>
            <a:xfrm>
              <a:off x="852151" y="4190503"/>
              <a:ext cx="830677"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KEAP1</a:t>
              </a:r>
              <a:r>
                <a:rPr lang="en-GB" sz="1100" b="1" baseline="30000" dirty="0">
                  <a:solidFill>
                    <a:srgbClr val="363636"/>
                  </a:solidFill>
                  <a:latin typeface="+mn-lt"/>
                  <a:cs typeface="Arial" panose="020B0604020202020204" pitchFamily="34" charset="0"/>
                </a:rPr>
                <a:t>mut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(n=68)</a:t>
              </a:r>
            </a:p>
          </p:txBody>
        </p:sp>
        <p:sp>
          <p:nvSpPr>
            <p:cNvPr id="174" name="TextBox 173">
              <a:extLst>
                <a:ext uri="{FF2B5EF4-FFF2-40B4-BE49-F238E27FC236}">
                  <a16:creationId xmlns:a16="http://schemas.microsoft.com/office/drawing/2014/main" id="{CD17A35C-DB9B-4002-9818-D87443AC9384}"/>
                </a:ext>
              </a:extLst>
            </p:cNvPr>
            <p:cNvSpPr txBox="1"/>
            <p:nvPr/>
          </p:nvSpPr>
          <p:spPr>
            <a:xfrm>
              <a:off x="852951" y="4602421"/>
              <a:ext cx="811441" cy="430887"/>
            </a:xfrm>
            <a:prstGeom prst="rect">
              <a:avLst/>
            </a:prstGeom>
            <a:noFill/>
          </p:spPr>
          <p:txBody>
            <a:bodyPr wrap="none" rtlCol="0">
              <a:spAutoFit/>
            </a:bodyPr>
            <a:lstStyle/>
            <a:p>
              <a:pPr algn="ctr"/>
              <a:r>
                <a:rPr lang="en-GB" sz="1100" dirty="0">
                  <a:solidFill>
                    <a:srgbClr val="363636"/>
                  </a:solidFill>
                  <a:latin typeface="+mn-lt"/>
                </a:rPr>
                <a:t>173 </a:t>
              </a:r>
              <a:br>
                <a:rPr lang="en-GB" sz="1100" dirty="0">
                  <a:solidFill>
                    <a:srgbClr val="363636"/>
                  </a:solidFill>
                  <a:latin typeface="+mn-lt"/>
                </a:rPr>
              </a:br>
              <a:r>
                <a:rPr lang="en-GB" sz="1100" dirty="0">
                  <a:solidFill>
                    <a:srgbClr val="363636"/>
                  </a:solidFill>
                  <a:latin typeface="+mn-lt"/>
                </a:rPr>
                <a:t>[124–267]</a:t>
              </a:r>
            </a:p>
          </p:txBody>
        </p:sp>
      </p:grpSp>
      <p:sp>
        <p:nvSpPr>
          <p:cNvPr id="162" name="TextBox 161">
            <a:extLst>
              <a:ext uri="{FF2B5EF4-FFF2-40B4-BE49-F238E27FC236}">
                <a16:creationId xmlns:a16="http://schemas.microsoft.com/office/drawing/2014/main" id="{5EEC7AB0-F3E8-4C3B-8326-A0B0C357B93E}"/>
              </a:ext>
            </a:extLst>
          </p:cNvPr>
          <p:cNvSpPr txBox="1"/>
          <p:nvPr/>
        </p:nvSpPr>
        <p:spPr>
          <a:xfrm>
            <a:off x="6861927" y="4619045"/>
            <a:ext cx="686406" cy="430887"/>
          </a:xfrm>
          <a:prstGeom prst="rect">
            <a:avLst/>
          </a:prstGeom>
          <a:noFill/>
        </p:spPr>
        <p:txBody>
          <a:bodyPr wrap="none" rtlCol="0">
            <a:spAutoFit/>
          </a:bodyPr>
          <a:lstStyle/>
          <a:p>
            <a:pPr algn="r"/>
            <a:r>
              <a:rPr lang="en-GB" sz="1100" dirty="0">
                <a:solidFill>
                  <a:srgbClr val="363636"/>
                </a:solidFill>
                <a:latin typeface="+mn-lt"/>
              </a:rPr>
              <a:t>Median </a:t>
            </a:r>
          </a:p>
          <a:p>
            <a:pPr algn="r"/>
            <a:r>
              <a:rPr lang="en-GB" sz="1100" dirty="0">
                <a:solidFill>
                  <a:srgbClr val="363636"/>
                </a:solidFill>
                <a:latin typeface="+mn-lt"/>
              </a:rPr>
              <a:t>[IQR]</a:t>
            </a:r>
          </a:p>
        </p:txBody>
      </p:sp>
      <p:grpSp>
        <p:nvGrpSpPr>
          <p:cNvPr id="166" name="Group 165">
            <a:extLst>
              <a:ext uri="{FF2B5EF4-FFF2-40B4-BE49-F238E27FC236}">
                <a16:creationId xmlns:a16="http://schemas.microsoft.com/office/drawing/2014/main" id="{62D220A8-810F-4AAD-A970-582F536C92C5}"/>
              </a:ext>
            </a:extLst>
          </p:cNvPr>
          <p:cNvGrpSpPr/>
          <p:nvPr/>
        </p:nvGrpSpPr>
        <p:grpSpPr>
          <a:xfrm>
            <a:off x="8059738" y="4206792"/>
            <a:ext cx="803425" cy="835189"/>
            <a:chOff x="865776" y="4190503"/>
            <a:chExt cx="803425" cy="835189"/>
          </a:xfrm>
        </p:grpSpPr>
        <p:sp>
          <p:nvSpPr>
            <p:cNvPr id="171" name="TextBox 170">
              <a:extLst>
                <a:ext uri="{FF2B5EF4-FFF2-40B4-BE49-F238E27FC236}">
                  <a16:creationId xmlns:a16="http://schemas.microsoft.com/office/drawing/2014/main" id="{FBA7281B-2458-454C-8743-A2EE61D3E5C6}"/>
                </a:ext>
              </a:extLst>
            </p:cNvPr>
            <p:cNvSpPr txBox="1"/>
            <p:nvPr/>
          </p:nvSpPr>
          <p:spPr>
            <a:xfrm>
              <a:off x="865776" y="4190503"/>
              <a:ext cx="803425" cy="397032"/>
            </a:xfrm>
            <a:prstGeom prst="rect">
              <a:avLst/>
            </a:prstGeom>
            <a:noFill/>
          </p:spPr>
          <p:txBody>
            <a:bodyPr wrap="none" rtlCol="0" anchor="ctr" anchorCtr="0">
              <a:spAutoFit/>
            </a:bodyPr>
            <a:lstStyle/>
            <a:p>
              <a:pPr algn="ctr">
                <a:lnSpc>
                  <a:spcPct val="90000"/>
                </a:lnSpc>
              </a:pPr>
              <a:r>
                <a:rPr lang="en-GB" sz="1100" b="1" dirty="0">
                  <a:solidFill>
                    <a:srgbClr val="363636"/>
                  </a:solidFill>
                  <a:latin typeface="+mn-lt"/>
                  <a:cs typeface="Arial" panose="020B0604020202020204" pitchFamily="34" charset="0"/>
                </a:rPr>
                <a:t>KEAP1</a:t>
              </a:r>
              <a:r>
                <a:rPr lang="en-GB" sz="1100" b="1" baseline="30000" dirty="0">
                  <a:solidFill>
                    <a:srgbClr val="363636"/>
                  </a:solidFill>
                  <a:latin typeface="+mn-lt"/>
                  <a:cs typeface="Arial" panose="020B0604020202020204" pitchFamily="34" charset="0"/>
                </a:rPr>
                <a:t>WT</a:t>
              </a:r>
              <a:br>
                <a:rPr lang="en-GB" sz="1100" b="1" baseline="30000" dirty="0">
                  <a:solidFill>
                    <a:srgbClr val="363636"/>
                  </a:solidFill>
                  <a:latin typeface="+mn-lt"/>
                  <a:cs typeface="Arial" panose="020B0604020202020204" pitchFamily="34" charset="0"/>
                </a:rPr>
              </a:br>
              <a:r>
                <a:rPr lang="en-GB" sz="1100" b="1" dirty="0">
                  <a:solidFill>
                    <a:srgbClr val="363636"/>
                  </a:solidFill>
                  <a:latin typeface="+mn-lt"/>
                  <a:cs typeface="Arial" panose="020B0604020202020204" pitchFamily="34" charset="0"/>
                </a:rPr>
                <a:t>(n=221)</a:t>
              </a:r>
            </a:p>
          </p:txBody>
        </p:sp>
        <p:sp>
          <p:nvSpPr>
            <p:cNvPr id="172" name="TextBox 171">
              <a:extLst>
                <a:ext uri="{FF2B5EF4-FFF2-40B4-BE49-F238E27FC236}">
                  <a16:creationId xmlns:a16="http://schemas.microsoft.com/office/drawing/2014/main" id="{13D1FB35-F28B-475B-AFDD-C43282746B5D}"/>
                </a:ext>
              </a:extLst>
            </p:cNvPr>
            <p:cNvSpPr txBox="1"/>
            <p:nvPr/>
          </p:nvSpPr>
          <p:spPr>
            <a:xfrm>
              <a:off x="892226" y="4594805"/>
              <a:ext cx="732894" cy="430887"/>
            </a:xfrm>
            <a:prstGeom prst="rect">
              <a:avLst/>
            </a:prstGeom>
            <a:noFill/>
          </p:spPr>
          <p:txBody>
            <a:bodyPr wrap="none" rtlCol="0">
              <a:spAutoFit/>
            </a:bodyPr>
            <a:lstStyle/>
            <a:p>
              <a:pPr algn="ctr"/>
              <a:r>
                <a:rPr lang="en-GB" sz="1100" dirty="0">
                  <a:solidFill>
                    <a:srgbClr val="363636"/>
                  </a:solidFill>
                  <a:latin typeface="+mn-lt"/>
                </a:rPr>
                <a:t>147 </a:t>
              </a:r>
              <a:br>
                <a:rPr lang="en-GB" sz="1100" dirty="0">
                  <a:solidFill>
                    <a:srgbClr val="363636"/>
                  </a:solidFill>
                  <a:latin typeface="+mn-lt"/>
                </a:rPr>
              </a:br>
              <a:r>
                <a:rPr lang="en-GB" sz="1100" dirty="0">
                  <a:solidFill>
                    <a:srgbClr val="363636"/>
                  </a:solidFill>
                  <a:latin typeface="+mn-lt"/>
                </a:rPr>
                <a:t>[89–263]</a:t>
              </a:r>
            </a:p>
          </p:txBody>
        </p:sp>
      </p:grpSp>
      <p:sp>
        <p:nvSpPr>
          <p:cNvPr id="101" name="Freeform 21">
            <a:extLst>
              <a:ext uri="{FF2B5EF4-FFF2-40B4-BE49-F238E27FC236}">
                <a16:creationId xmlns:a16="http://schemas.microsoft.com/office/drawing/2014/main" id="{0256B932-CB30-44F0-909B-3D084AE3ED7D}"/>
              </a:ext>
            </a:extLst>
          </p:cNvPr>
          <p:cNvSpPr>
            <a:spLocks/>
          </p:cNvSpPr>
          <p:nvPr/>
        </p:nvSpPr>
        <p:spPr bwMode="auto">
          <a:xfrm>
            <a:off x="5302078"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grpSp>
        <p:nvGrpSpPr>
          <p:cNvPr id="1028" name="Group 1027">
            <a:extLst>
              <a:ext uri="{FF2B5EF4-FFF2-40B4-BE49-F238E27FC236}">
                <a16:creationId xmlns:a16="http://schemas.microsoft.com/office/drawing/2014/main" id="{8832537E-A9BE-438D-B453-DFB37240B052}"/>
              </a:ext>
            </a:extLst>
          </p:cNvPr>
          <p:cNvGrpSpPr/>
          <p:nvPr/>
        </p:nvGrpSpPr>
        <p:grpSpPr>
          <a:xfrm>
            <a:off x="4627422" y="2645270"/>
            <a:ext cx="676244" cy="1677062"/>
            <a:chOff x="4627422" y="2636597"/>
            <a:chExt cx="676244" cy="1677062"/>
          </a:xfrm>
        </p:grpSpPr>
        <p:sp>
          <p:nvSpPr>
            <p:cNvPr id="103" name="Line 7">
              <a:extLst>
                <a:ext uri="{FF2B5EF4-FFF2-40B4-BE49-F238E27FC236}">
                  <a16:creationId xmlns:a16="http://schemas.microsoft.com/office/drawing/2014/main" id="{18AE8584-63D2-4BC8-9C78-6BBABF5FAA7E}"/>
                </a:ext>
              </a:extLst>
            </p:cNvPr>
            <p:cNvSpPr>
              <a:spLocks noChangeShapeType="1"/>
            </p:cNvSpPr>
            <p:nvPr/>
          </p:nvSpPr>
          <p:spPr bwMode="auto">
            <a:xfrm>
              <a:off x="5212669" y="32804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04" name="Line 8">
              <a:extLst>
                <a:ext uri="{FF2B5EF4-FFF2-40B4-BE49-F238E27FC236}">
                  <a16:creationId xmlns:a16="http://schemas.microsoft.com/office/drawing/2014/main" id="{3309EC76-C8E2-4C04-A1D5-EB572CF77735}"/>
                </a:ext>
              </a:extLst>
            </p:cNvPr>
            <p:cNvSpPr>
              <a:spLocks noChangeShapeType="1"/>
            </p:cNvSpPr>
            <p:nvPr/>
          </p:nvSpPr>
          <p:spPr bwMode="auto">
            <a:xfrm>
              <a:off x="5212669" y="3416657"/>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06" name="Line 11">
              <a:extLst>
                <a:ext uri="{FF2B5EF4-FFF2-40B4-BE49-F238E27FC236}">
                  <a16:creationId xmlns:a16="http://schemas.microsoft.com/office/drawing/2014/main" id="{A6957D24-2A47-40DA-82E4-4C4078387011}"/>
                </a:ext>
              </a:extLst>
            </p:cNvPr>
            <p:cNvSpPr>
              <a:spLocks noChangeShapeType="1"/>
            </p:cNvSpPr>
            <p:nvPr/>
          </p:nvSpPr>
          <p:spPr bwMode="auto">
            <a:xfrm>
              <a:off x="5212669" y="413569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07" name="TextBox 106">
              <a:extLst>
                <a:ext uri="{FF2B5EF4-FFF2-40B4-BE49-F238E27FC236}">
                  <a16:creationId xmlns:a16="http://schemas.microsoft.com/office/drawing/2014/main" id="{EC91A08A-1A55-49A3-844E-A133470F3CF4}"/>
                </a:ext>
              </a:extLst>
            </p:cNvPr>
            <p:cNvSpPr txBox="1"/>
            <p:nvPr/>
          </p:nvSpPr>
          <p:spPr>
            <a:xfrm rot="16200000">
              <a:off x="3919696" y="3344323"/>
              <a:ext cx="1677062" cy="261610"/>
            </a:xfrm>
            <a:prstGeom prst="rect">
              <a:avLst/>
            </a:prstGeom>
            <a:noFill/>
          </p:spPr>
          <p:txBody>
            <a:bodyPr wrap="none" rtlCol="0">
              <a:spAutoFit/>
            </a:bodyPr>
            <a:lstStyle/>
            <a:p>
              <a:pPr algn="ctr" fontAlgn="base">
                <a:spcBef>
                  <a:spcPct val="0"/>
                </a:spcBef>
                <a:spcAft>
                  <a:spcPct val="0"/>
                </a:spcAft>
              </a:pPr>
              <a:r>
                <a:rPr lang="en-GB" sz="1100" dirty="0" err="1">
                  <a:solidFill>
                    <a:srgbClr val="363636"/>
                  </a:solidFill>
                  <a:latin typeface="+mn-lt"/>
                  <a:cs typeface="Arial" panose="020B0604020202020204" pitchFamily="34" charset="0"/>
                </a:rPr>
                <a:t>tTMB</a:t>
              </a:r>
              <a:r>
                <a:rPr lang="en-GB" sz="1100" dirty="0">
                  <a:solidFill>
                    <a:srgbClr val="363636"/>
                  </a:solidFill>
                  <a:latin typeface="+mn-lt"/>
                  <a:cs typeface="Arial" panose="020B0604020202020204" pitchFamily="34" charset="0"/>
                </a:rPr>
                <a:t> score, </a:t>
              </a:r>
              <a:r>
                <a:rPr lang="en-GB" sz="1100" dirty="0" err="1">
                  <a:solidFill>
                    <a:srgbClr val="363636"/>
                  </a:solidFill>
                  <a:latin typeface="+mn-lt"/>
                  <a:cs typeface="Arial" panose="020B0604020202020204" pitchFamily="34" charset="0"/>
                </a:rPr>
                <a:t>mut</a:t>
              </a:r>
              <a:r>
                <a:rPr lang="en-GB" sz="1100" dirty="0">
                  <a:solidFill>
                    <a:srgbClr val="363636"/>
                  </a:solidFill>
                  <a:latin typeface="+mn-lt"/>
                  <a:cs typeface="Arial" panose="020B0604020202020204" pitchFamily="34" charset="0"/>
                </a:rPr>
                <a:t>/exome</a:t>
              </a:r>
            </a:p>
          </p:txBody>
        </p:sp>
        <p:sp>
          <p:nvSpPr>
            <p:cNvPr id="109" name="TextBox 108">
              <a:extLst>
                <a:ext uri="{FF2B5EF4-FFF2-40B4-BE49-F238E27FC236}">
                  <a16:creationId xmlns:a16="http://schemas.microsoft.com/office/drawing/2014/main" id="{8268BA59-6422-4ACF-827D-D04D0553116D}"/>
                </a:ext>
              </a:extLst>
            </p:cNvPr>
            <p:cNvSpPr txBox="1"/>
            <p:nvPr/>
          </p:nvSpPr>
          <p:spPr>
            <a:xfrm>
              <a:off x="4748084" y="2723120"/>
              <a:ext cx="498855"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1000</a:t>
              </a:r>
            </a:p>
          </p:txBody>
        </p:sp>
        <p:sp>
          <p:nvSpPr>
            <p:cNvPr id="110" name="TextBox 109">
              <a:extLst>
                <a:ext uri="{FF2B5EF4-FFF2-40B4-BE49-F238E27FC236}">
                  <a16:creationId xmlns:a16="http://schemas.microsoft.com/office/drawing/2014/main" id="{80367D73-D84C-408B-8924-D58C49BC1B9F}"/>
                </a:ext>
              </a:extLst>
            </p:cNvPr>
            <p:cNvSpPr txBox="1"/>
            <p:nvPr/>
          </p:nvSpPr>
          <p:spPr>
            <a:xfrm>
              <a:off x="4826639" y="3149398"/>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175</a:t>
              </a:r>
            </a:p>
          </p:txBody>
        </p:sp>
        <p:sp>
          <p:nvSpPr>
            <p:cNvPr id="111" name="TextBox 110">
              <a:extLst>
                <a:ext uri="{FF2B5EF4-FFF2-40B4-BE49-F238E27FC236}">
                  <a16:creationId xmlns:a16="http://schemas.microsoft.com/office/drawing/2014/main" id="{BDD44B70-D937-4CB6-8FA7-662F52ABC831}"/>
                </a:ext>
              </a:extLst>
            </p:cNvPr>
            <p:cNvSpPr txBox="1"/>
            <p:nvPr/>
          </p:nvSpPr>
          <p:spPr>
            <a:xfrm>
              <a:off x="4826631" y="3284484"/>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a:t>
              </a:r>
            </a:p>
          </p:txBody>
        </p:sp>
        <p:sp>
          <p:nvSpPr>
            <p:cNvPr id="113" name="TextBox 112">
              <a:extLst>
                <a:ext uri="{FF2B5EF4-FFF2-40B4-BE49-F238E27FC236}">
                  <a16:creationId xmlns:a16="http://schemas.microsoft.com/office/drawing/2014/main" id="{9E96D24A-A5F3-4C6A-8990-8E45F3BFF73F}"/>
                </a:ext>
              </a:extLst>
            </p:cNvPr>
            <p:cNvSpPr txBox="1"/>
            <p:nvPr/>
          </p:nvSpPr>
          <p:spPr>
            <a:xfrm>
              <a:off x="4983733" y="4003960"/>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5</a:t>
              </a:r>
            </a:p>
          </p:txBody>
        </p:sp>
        <p:sp>
          <p:nvSpPr>
            <p:cNvPr id="114" name="Line 7">
              <a:extLst>
                <a:ext uri="{FF2B5EF4-FFF2-40B4-BE49-F238E27FC236}">
                  <a16:creationId xmlns:a16="http://schemas.microsoft.com/office/drawing/2014/main" id="{3B08C477-57FF-49CE-88C7-3D50109E8982}"/>
                </a:ext>
              </a:extLst>
            </p:cNvPr>
            <p:cNvSpPr>
              <a:spLocks noChangeShapeType="1"/>
            </p:cNvSpPr>
            <p:nvPr/>
          </p:nvSpPr>
          <p:spPr bwMode="auto">
            <a:xfrm>
              <a:off x="5217432" y="286227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17" name="Line 10">
              <a:extLst>
                <a:ext uri="{FF2B5EF4-FFF2-40B4-BE49-F238E27FC236}">
                  <a16:creationId xmlns:a16="http://schemas.microsoft.com/office/drawing/2014/main" id="{B88DB2D1-8054-443F-ACEE-2BD6CD800415}"/>
                </a:ext>
              </a:extLst>
            </p:cNvPr>
            <p:cNvSpPr>
              <a:spLocks noChangeShapeType="1"/>
            </p:cNvSpPr>
            <p:nvPr/>
          </p:nvSpPr>
          <p:spPr bwMode="auto">
            <a:xfrm>
              <a:off x="5217432" y="36994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18" name="Line 11">
              <a:extLst>
                <a:ext uri="{FF2B5EF4-FFF2-40B4-BE49-F238E27FC236}">
                  <a16:creationId xmlns:a16="http://schemas.microsoft.com/office/drawing/2014/main" id="{AF5BFF93-4075-4F6C-ADF7-6BBA000AD30B}"/>
                </a:ext>
              </a:extLst>
            </p:cNvPr>
            <p:cNvSpPr>
              <a:spLocks noChangeShapeType="1"/>
            </p:cNvSpPr>
            <p:nvPr/>
          </p:nvSpPr>
          <p:spPr bwMode="auto">
            <a:xfrm>
              <a:off x="5217432" y="399661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121" name="TextBox 120">
              <a:extLst>
                <a:ext uri="{FF2B5EF4-FFF2-40B4-BE49-F238E27FC236}">
                  <a16:creationId xmlns:a16="http://schemas.microsoft.com/office/drawing/2014/main" id="{ADE72D72-2EAF-4BCC-8290-776E297B924B}"/>
                </a:ext>
              </a:extLst>
            </p:cNvPr>
            <p:cNvSpPr txBox="1"/>
            <p:nvPr/>
          </p:nvSpPr>
          <p:spPr>
            <a:xfrm>
              <a:off x="4905178" y="3572608"/>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30</a:t>
              </a:r>
            </a:p>
          </p:txBody>
        </p:sp>
        <p:sp>
          <p:nvSpPr>
            <p:cNvPr id="123" name="TextBox 122">
              <a:extLst>
                <a:ext uri="{FF2B5EF4-FFF2-40B4-BE49-F238E27FC236}">
                  <a16:creationId xmlns:a16="http://schemas.microsoft.com/office/drawing/2014/main" id="{1753066E-07E5-458F-9F99-ECA497E3BEB6}"/>
                </a:ext>
              </a:extLst>
            </p:cNvPr>
            <p:cNvSpPr txBox="1"/>
            <p:nvPr/>
          </p:nvSpPr>
          <p:spPr>
            <a:xfrm>
              <a:off x="4905186" y="3877236"/>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a:t>
              </a:r>
            </a:p>
          </p:txBody>
        </p:sp>
      </p:grpSp>
      <p:sp>
        <p:nvSpPr>
          <p:cNvPr id="128" name="Rectangle 127">
            <a:extLst>
              <a:ext uri="{FF2B5EF4-FFF2-40B4-BE49-F238E27FC236}">
                <a16:creationId xmlns:a16="http://schemas.microsoft.com/office/drawing/2014/main" id="{489DC570-DB36-43C0-BA17-32363413A29B}"/>
              </a:ext>
            </a:extLst>
          </p:cNvPr>
          <p:cNvSpPr/>
          <p:nvPr/>
        </p:nvSpPr>
        <p:spPr>
          <a:xfrm>
            <a:off x="5468734" y="3193371"/>
            <a:ext cx="320572" cy="144000"/>
          </a:xfrm>
          <a:prstGeom prst="rect">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129" name="Straight Connector 128">
            <a:extLst>
              <a:ext uri="{FF2B5EF4-FFF2-40B4-BE49-F238E27FC236}">
                <a16:creationId xmlns:a16="http://schemas.microsoft.com/office/drawing/2014/main" id="{832CAFFB-85EF-422D-B17B-8FDF44964ED4}"/>
              </a:ext>
            </a:extLst>
          </p:cNvPr>
          <p:cNvCxnSpPr/>
          <p:nvPr/>
        </p:nvCxnSpPr>
        <p:spPr>
          <a:xfrm flipH="1">
            <a:off x="5628252" y="2943494"/>
            <a:ext cx="1536" cy="25200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2A1E4056-5E6C-494D-B46B-EEA16A98F3D3}"/>
              </a:ext>
            </a:extLst>
          </p:cNvPr>
          <p:cNvCxnSpPr/>
          <p:nvPr/>
        </p:nvCxnSpPr>
        <p:spPr>
          <a:xfrm>
            <a:off x="5543554" y="2947181"/>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sp>
        <p:nvSpPr>
          <p:cNvPr id="132" name="Rectangle 131">
            <a:extLst>
              <a:ext uri="{FF2B5EF4-FFF2-40B4-BE49-F238E27FC236}">
                <a16:creationId xmlns:a16="http://schemas.microsoft.com/office/drawing/2014/main" id="{C4065297-5A4D-4414-9BD9-3DE5E9F8C352}"/>
              </a:ext>
            </a:extLst>
          </p:cNvPr>
          <p:cNvSpPr/>
          <p:nvPr/>
        </p:nvSpPr>
        <p:spPr>
          <a:xfrm>
            <a:off x="6108356" y="3206265"/>
            <a:ext cx="320572" cy="252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133" name="Straight Connector 132">
            <a:extLst>
              <a:ext uri="{FF2B5EF4-FFF2-40B4-BE49-F238E27FC236}">
                <a16:creationId xmlns:a16="http://schemas.microsoft.com/office/drawing/2014/main" id="{1AD95380-BC73-4DA5-A416-20D23C3F3798}"/>
              </a:ext>
            </a:extLst>
          </p:cNvPr>
          <p:cNvCxnSpPr/>
          <p:nvPr/>
        </p:nvCxnSpPr>
        <p:spPr>
          <a:xfrm flipH="1">
            <a:off x="6265046" y="2812938"/>
            <a:ext cx="1536" cy="396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a:extLst>
              <a:ext uri="{FF2B5EF4-FFF2-40B4-BE49-F238E27FC236}">
                <a16:creationId xmlns:a16="http://schemas.microsoft.com/office/drawing/2014/main" id="{48DBCD8E-5FCF-409E-B3FE-3FD5DDFC7AB0}"/>
              </a:ext>
            </a:extLst>
          </p:cNvPr>
          <p:cNvCxnSpPr/>
          <p:nvPr/>
        </p:nvCxnSpPr>
        <p:spPr>
          <a:xfrm>
            <a:off x="6180348" y="28128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id="{3C13E85A-16AE-4ABF-9D32-256E2D0400DC}"/>
              </a:ext>
            </a:extLst>
          </p:cNvPr>
          <p:cNvCxnSpPr>
            <a:cxnSpLocks/>
          </p:cNvCxnSpPr>
          <p:nvPr/>
        </p:nvCxnSpPr>
        <p:spPr>
          <a:xfrm>
            <a:off x="6108356" y="3332685"/>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6" name="Straight Connector 1025">
            <a:extLst>
              <a:ext uri="{FF2B5EF4-FFF2-40B4-BE49-F238E27FC236}">
                <a16:creationId xmlns:a16="http://schemas.microsoft.com/office/drawing/2014/main" id="{8A90633D-9C93-4F17-B35B-981BEB6F3968}"/>
              </a:ext>
            </a:extLst>
          </p:cNvPr>
          <p:cNvCxnSpPr/>
          <p:nvPr/>
        </p:nvCxnSpPr>
        <p:spPr>
          <a:xfrm>
            <a:off x="5302078" y="3296132"/>
            <a:ext cx="1513317"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226" name="Straight Connector 225">
            <a:extLst>
              <a:ext uri="{FF2B5EF4-FFF2-40B4-BE49-F238E27FC236}">
                <a16:creationId xmlns:a16="http://schemas.microsoft.com/office/drawing/2014/main" id="{1466019E-9599-4D7F-825E-C2C2D2062E79}"/>
              </a:ext>
            </a:extLst>
          </p:cNvPr>
          <p:cNvCxnSpPr/>
          <p:nvPr/>
        </p:nvCxnSpPr>
        <p:spPr>
          <a:xfrm flipH="1">
            <a:off x="6265046" y="3456246"/>
            <a:ext cx="1536" cy="64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0E099A8E-9B2C-47A3-9A74-523EBC1277ED}"/>
              </a:ext>
            </a:extLst>
          </p:cNvPr>
          <p:cNvCxnSpPr/>
          <p:nvPr/>
        </p:nvCxnSpPr>
        <p:spPr>
          <a:xfrm>
            <a:off x="6180348" y="4102323"/>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406A35F5-D540-4A67-A29D-DDD57EE0B413}"/>
              </a:ext>
            </a:extLst>
          </p:cNvPr>
          <p:cNvCxnSpPr/>
          <p:nvPr/>
        </p:nvCxnSpPr>
        <p:spPr>
          <a:xfrm>
            <a:off x="5456725" y="3230195"/>
            <a:ext cx="342000"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a:extLst>
              <a:ext uri="{FF2B5EF4-FFF2-40B4-BE49-F238E27FC236}">
                <a16:creationId xmlns:a16="http://schemas.microsoft.com/office/drawing/2014/main" id="{27678860-779A-477E-A1BD-B59B095EC612}"/>
              </a:ext>
            </a:extLst>
          </p:cNvPr>
          <p:cNvCxnSpPr/>
          <p:nvPr/>
        </p:nvCxnSpPr>
        <p:spPr>
          <a:xfrm flipH="1">
            <a:off x="5628252" y="3347868"/>
            <a:ext cx="1536" cy="16200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sp>
        <p:nvSpPr>
          <p:cNvPr id="202" name="Freeform 21">
            <a:extLst>
              <a:ext uri="{FF2B5EF4-FFF2-40B4-BE49-F238E27FC236}">
                <a16:creationId xmlns:a16="http://schemas.microsoft.com/office/drawing/2014/main" id="{9ADB1101-1A8A-4998-848E-C17D0EEBD8C0}"/>
              </a:ext>
            </a:extLst>
          </p:cNvPr>
          <p:cNvSpPr>
            <a:spLocks/>
          </p:cNvSpPr>
          <p:nvPr/>
        </p:nvSpPr>
        <p:spPr bwMode="auto">
          <a:xfrm>
            <a:off x="7425432" y="2804009"/>
            <a:ext cx="1230445" cy="14099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grpSp>
        <p:nvGrpSpPr>
          <p:cNvPr id="203" name="Group 202">
            <a:extLst>
              <a:ext uri="{FF2B5EF4-FFF2-40B4-BE49-F238E27FC236}">
                <a16:creationId xmlns:a16="http://schemas.microsoft.com/office/drawing/2014/main" id="{9FC0C6F7-5E39-4F48-88D6-298B1FF377FF}"/>
              </a:ext>
            </a:extLst>
          </p:cNvPr>
          <p:cNvGrpSpPr/>
          <p:nvPr/>
        </p:nvGrpSpPr>
        <p:grpSpPr>
          <a:xfrm>
            <a:off x="6750776" y="2645270"/>
            <a:ext cx="676244" cy="1677062"/>
            <a:chOff x="4627422" y="2636597"/>
            <a:chExt cx="676244" cy="1677062"/>
          </a:xfrm>
        </p:grpSpPr>
        <p:sp>
          <p:nvSpPr>
            <p:cNvPr id="213" name="Line 7">
              <a:extLst>
                <a:ext uri="{FF2B5EF4-FFF2-40B4-BE49-F238E27FC236}">
                  <a16:creationId xmlns:a16="http://schemas.microsoft.com/office/drawing/2014/main" id="{A811FB92-D3B0-42FA-8CFD-3348978B74AC}"/>
                </a:ext>
              </a:extLst>
            </p:cNvPr>
            <p:cNvSpPr>
              <a:spLocks noChangeShapeType="1"/>
            </p:cNvSpPr>
            <p:nvPr/>
          </p:nvSpPr>
          <p:spPr bwMode="auto">
            <a:xfrm>
              <a:off x="5212669" y="3280453"/>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14" name="Line 8">
              <a:extLst>
                <a:ext uri="{FF2B5EF4-FFF2-40B4-BE49-F238E27FC236}">
                  <a16:creationId xmlns:a16="http://schemas.microsoft.com/office/drawing/2014/main" id="{92D5CDD4-D0F3-4286-87FD-336758843C4F}"/>
                </a:ext>
              </a:extLst>
            </p:cNvPr>
            <p:cNvSpPr>
              <a:spLocks noChangeShapeType="1"/>
            </p:cNvSpPr>
            <p:nvPr/>
          </p:nvSpPr>
          <p:spPr bwMode="auto">
            <a:xfrm>
              <a:off x="5212669" y="3416657"/>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15" name="Line 11">
              <a:extLst>
                <a:ext uri="{FF2B5EF4-FFF2-40B4-BE49-F238E27FC236}">
                  <a16:creationId xmlns:a16="http://schemas.microsoft.com/office/drawing/2014/main" id="{C554DD44-C93E-44B7-9F47-951D6C34B112}"/>
                </a:ext>
              </a:extLst>
            </p:cNvPr>
            <p:cNvSpPr>
              <a:spLocks noChangeShapeType="1"/>
            </p:cNvSpPr>
            <p:nvPr/>
          </p:nvSpPr>
          <p:spPr bwMode="auto">
            <a:xfrm>
              <a:off x="5212669" y="4135695"/>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16" name="TextBox 215">
              <a:extLst>
                <a:ext uri="{FF2B5EF4-FFF2-40B4-BE49-F238E27FC236}">
                  <a16:creationId xmlns:a16="http://schemas.microsoft.com/office/drawing/2014/main" id="{EDA32646-D6B7-4A8C-A8E3-9677429FFD3D}"/>
                </a:ext>
              </a:extLst>
            </p:cNvPr>
            <p:cNvSpPr txBox="1"/>
            <p:nvPr/>
          </p:nvSpPr>
          <p:spPr>
            <a:xfrm rot="16200000">
              <a:off x="3919696" y="3344323"/>
              <a:ext cx="1677062" cy="261610"/>
            </a:xfrm>
            <a:prstGeom prst="rect">
              <a:avLst/>
            </a:prstGeom>
            <a:noFill/>
          </p:spPr>
          <p:txBody>
            <a:bodyPr wrap="none" rtlCol="0">
              <a:spAutoFit/>
            </a:bodyPr>
            <a:lstStyle/>
            <a:p>
              <a:pPr algn="ctr" fontAlgn="base">
                <a:spcBef>
                  <a:spcPct val="0"/>
                </a:spcBef>
                <a:spcAft>
                  <a:spcPct val="0"/>
                </a:spcAft>
              </a:pPr>
              <a:r>
                <a:rPr lang="en-GB" sz="1100" dirty="0" err="1">
                  <a:solidFill>
                    <a:srgbClr val="363636"/>
                  </a:solidFill>
                  <a:latin typeface="+mn-lt"/>
                  <a:cs typeface="Arial" panose="020B0604020202020204" pitchFamily="34" charset="0"/>
                </a:rPr>
                <a:t>tTMB</a:t>
              </a:r>
              <a:r>
                <a:rPr lang="en-GB" sz="1100" dirty="0">
                  <a:solidFill>
                    <a:srgbClr val="363636"/>
                  </a:solidFill>
                  <a:latin typeface="+mn-lt"/>
                  <a:cs typeface="Arial" panose="020B0604020202020204" pitchFamily="34" charset="0"/>
                </a:rPr>
                <a:t> score, </a:t>
              </a:r>
              <a:r>
                <a:rPr lang="en-GB" sz="1100" dirty="0" err="1">
                  <a:solidFill>
                    <a:srgbClr val="363636"/>
                  </a:solidFill>
                  <a:latin typeface="+mn-lt"/>
                  <a:cs typeface="Arial" panose="020B0604020202020204" pitchFamily="34" charset="0"/>
                </a:rPr>
                <a:t>mut</a:t>
              </a:r>
              <a:r>
                <a:rPr lang="en-GB" sz="1100" dirty="0">
                  <a:solidFill>
                    <a:srgbClr val="363636"/>
                  </a:solidFill>
                  <a:latin typeface="+mn-lt"/>
                  <a:cs typeface="Arial" panose="020B0604020202020204" pitchFamily="34" charset="0"/>
                </a:rPr>
                <a:t>/exome</a:t>
              </a:r>
            </a:p>
          </p:txBody>
        </p:sp>
        <p:sp>
          <p:nvSpPr>
            <p:cNvPr id="217" name="TextBox 216">
              <a:extLst>
                <a:ext uri="{FF2B5EF4-FFF2-40B4-BE49-F238E27FC236}">
                  <a16:creationId xmlns:a16="http://schemas.microsoft.com/office/drawing/2014/main" id="{9A234B51-0B55-4049-977C-37CB51A1AAD2}"/>
                </a:ext>
              </a:extLst>
            </p:cNvPr>
            <p:cNvSpPr txBox="1"/>
            <p:nvPr/>
          </p:nvSpPr>
          <p:spPr>
            <a:xfrm>
              <a:off x="4748084" y="2723120"/>
              <a:ext cx="498855"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1000</a:t>
              </a:r>
            </a:p>
          </p:txBody>
        </p:sp>
        <p:sp>
          <p:nvSpPr>
            <p:cNvPr id="218" name="TextBox 217">
              <a:extLst>
                <a:ext uri="{FF2B5EF4-FFF2-40B4-BE49-F238E27FC236}">
                  <a16:creationId xmlns:a16="http://schemas.microsoft.com/office/drawing/2014/main" id="{1F121910-3840-4DB0-8D58-9272EC8D3764}"/>
                </a:ext>
              </a:extLst>
            </p:cNvPr>
            <p:cNvSpPr txBox="1"/>
            <p:nvPr/>
          </p:nvSpPr>
          <p:spPr>
            <a:xfrm>
              <a:off x="4826639" y="3149398"/>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175</a:t>
              </a:r>
            </a:p>
          </p:txBody>
        </p:sp>
        <p:sp>
          <p:nvSpPr>
            <p:cNvPr id="219" name="TextBox 218">
              <a:extLst>
                <a:ext uri="{FF2B5EF4-FFF2-40B4-BE49-F238E27FC236}">
                  <a16:creationId xmlns:a16="http://schemas.microsoft.com/office/drawing/2014/main" id="{2ED41F20-8A9D-4DD1-BB23-CB7AFB830210}"/>
                </a:ext>
              </a:extLst>
            </p:cNvPr>
            <p:cNvSpPr txBox="1"/>
            <p:nvPr/>
          </p:nvSpPr>
          <p:spPr>
            <a:xfrm>
              <a:off x="4826631" y="3284484"/>
              <a:ext cx="420308"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100</a:t>
              </a:r>
            </a:p>
          </p:txBody>
        </p:sp>
        <p:sp>
          <p:nvSpPr>
            <p:cNvPr id="220" name="TextBox 219">
              <a:extLst>
                <a:ext uri="{FF2B5EF4-FFF2-40B4-BE49-F238E27FC236}">
                  <a16:creationId xmlns:a16="http://schemas.microsoft.com/office/drawing/2014/main" id="{2915F3B3-298D-4884-8006-050FDE7CB906}"/>
                </a:ext>
              </a:extLst>
            </p:cNvPr>
            <p:cNvSpPr txBox="1"/>
            <p:nvPr/>
          </p:nvSpPr>
          <p:spPr>
            <a:xfrm>
              <a:off x="4983733" y="4003960"/>
              <a:ext cx="263214"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5</a:t>
              </a:r>
            </a:p>
          </p:txBody>
        </p:sp>
        <p:sp>
          <p:nvSpPr>
            <p:cNvPr id="221" name="Line 7">
              <a:extLst>
                <a:ext uri="{FF2B5EF4-FFF2-40B4-BE49-F238E27FC236}">
                  <a16:creationId xmlns:a16="http://schemas.microsoft.com/office/drawing/2014/main" id="{16C89B1E-69AF-4CC0-98BB-71CB21EA7D22}"/>
                </a:ext>
              </a:extLst>
            </p:cNvPr>
            <p:cNvSpPr>
              <a:spLocks noChangeShapeType="1"/>
            </p:cNvSpPr>
            <p:nvPr/>
          </p:nvSpPr>
          <p:spPr bwMode="auto">
            <a:xfrm>
              <a:off x="5217432" y="286227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22" name="Line 10">
              <a:extLst>
                <a:ext uri="{FF2B5EF4-FFF2-40B4-BE49-F238E27FC236}">
                  <a16:creationId xmlns:a16="http://schemas.microsoft.com/office/drawing/2014/main" id="{4281EE77-627C-497B-A592-D440A79B52EA}"/>
                </a:ext>
              </a:extLst>
            </p:cNvPr>
            <p:cNvSpPr>
              <a:spLocks noChangeShapeType="1"/>
            </p:cNvSpPr>
            <p:nvPr/>
          </p:nvSpPr>
          <p:spPr bwMode="auto">
            <a:xfrm>
              <a:off x="5217432" y="3699470"/>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23" name="Line 11">
              <a:extLst>
                <a:ext uri="{FF2B5EF4-FFF2-40B4-BE49-F238E27FC236}">
                  <a16:creationId xmlns:a16="http://schemas.microsoft.com/office/drawing/2014/main" id="{7D2D9EF6-E6DC-4427-9F58-221A8C2599C6}"/>
                </a:ext>
              </a:extLst>
            </p:cNvPr>
            <p:cNvSpPr>
              <a:spLocks noChangeShapeType="1"/>
            </p:cNvSpPr>
            <p:nvPr/>
          </p:nvSpPr>
          <p:spPr bwMode="auto">
            <a:xfrm>
              <a:off x="5217432" y="3996611"/>
              <a:ext cx="86234" cy="0"/>
            </a:xfrm>
            <a:prstGeom prst="line">
              <a:avLst/>
            </a:prstGeom>
            <a:noFill/>
            <a:ln w="127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latin typeface="+mn-lt"/>
              </a:endParaRPr>
            </a:p>
          </p:txBody>
        </p:sp>
        <p:sp>
          <p:nvSpPr>
            <p:cNvPr id="224" name="TextBox 223">
              <a:extLst>
                <a:ext uri="{FF2B5EF4-FFF2-40B4-BE49-F238E27FC236}">
                  <a16:creationId xmlns:a16="http://schemas.microsoft.com/office/drawing/2014/main" id="{E03F519B-23AC-4184-AD23-B8607B9B0B57}"/>
                </a:ext>
              </a:extLst>
            </p:cNvPr>
            <p:cNvSpPr txBox="1"/>
            <p:nvPr/>
          </p:nvSpPr>
          <p:spPr>
            <a:xfrm>
              <a:off x="4905178" y="3572608"/>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30</a:t>
              </a:r>
            </a:p>
          </p:txBody>
        </p:sp>
        <p:sp>
          <p:nvSpPr>
            <p:cNvPr id="225" name="TextBox 224">
              <a:extLst>
                <a:ext uri="{FF2B5EF4-FFF2-40B4-BE49-F238E27FC236}">
                  <a16:creationId xmlns:a16="http://schemas.microsoft.com/office/drawing/2014/main" id="{D7C722D7-70FB-47D2-88DF-2690A78A36B7}"/>
                </a:ext>
              </a:extLst>
            </p:cNvPr>
            <p:cNvSpPr txBox="1"/>
            <p:nvPr/>
          </p:nvSpPr>
          <p:spPr>
            <a:xfrm>
              <a:off x="4905186" y="3877236"/>
              <a:ext cx="341761" cy="261610"/>
            </a:xfrm>
            <a:prstGeom prst="rect">
              <a:avLst/>
            </a:prstGeom>
            <a:noFill/>
          </p:spPr>
          <p:txBody>
            <a:bodyPr wrap="none" rtlCol="0" anchor="ctr" anchorCtr="0">
              <a:spAutoFit/>
            </a:bodyPr>
            <a:lstStyle/>
            <a:p>
              <a:pPr algn="r"/>
              <a:r>
                <a:rPr lang="en-GB" sz="1100" dirty="0">
                  <a:solidFill>
                    <a:srgbClr val="363636"/>
                  </a:solidFill>
                  <a:latin typeface="+mn-lt"/>
                  <a:cs typeface="Arial" panose="020B0604020202020204" pitchFamily="34" charset="0"/>
                </a:rPr>
                <a:t>10</a:t>
              </a:r>
            </a:p>
          </p:txBody>
        </p:sp>
      </p:grpSp>
      <p:sp>
        <p:nvSpPr>
          <p:cNvPr id="205" name="Rectangle 204">
            <a:extLst>
              <a:ext uri="{FF2B5EF4-FFF2-40B4-BE49-F238E27FC236}">
                <a16:creationId xmlns:a16="http://schemas.microsoft.com/office/drawing/2014/main" id="{AA17E41E-AF09-4C6E-8E07-63B2892DFB89}"/>
              </a:ext>
            </a:extLst>
          </p:cNvPr>
          <p:cNvSpPr/>
          <p:nvPr/>
        </p:nvSpPr>
        <p:spPr>
          <a:xfrm>
            <a:off x="7592088" y="3174860"/>
            <a:ext cx="320572" cy="182038"/>
          </a:xfrm>
          <a:prstGeom prst="rect">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a:solidFill>
                <a:srgbClr val="363636"/>
              </a:solidFill>
            </a:endParaRPr>
          </a:p>
        </p:txBody>
      </p:sp>
      <p:cxnSp>
        <p:nvCxnSpPr>
          <p:cNvPr id="206" name="Straight Connector 205">
            <a:extLst>
              <a:ext uri="{FF2B5EF4-FFF2-40B4-BE49-F238E27FC236}">
                <a16:creationId xmlns:a16="http://schemas.microsoft.com/office/drawing/2014/main" id="{D9A015F2-4993-4EB5-92A2-CCAB4DDC4E9F}"/>
              </a:ext>
            </a:extLst>
          </p:cNvPr>
          <p:cNvCxnSpPr/>
          <p:nvPr/>
        </p:nvCxnSpPr>
        <p:spPr>
          <a:xfrm flipH="1">
            <a:off x="7751606" y="2791094"/>
            <a:ext cx="1536" cy="39600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7" name="Straight Connector 206">
            <a:extLst>
              <a:ext uri="{FF2B5EF4-FFF2-40B4-BE49-F238E27FC236}">
                <a16:creationId xmlns:a16="http://schemas.microsoft.com/office/drawing/2014/main" id="{8D6DEA38-DD11-431F-BDFF-A3ABCC4CEB88}"/>
              </a:ext>
            </a:extLst>
          </p:cNvPr>
          <p:cNvCxnSpPr/>
          <p:nvPr/>
        </p:nvCxnSpPr>
        <p:spPr>
          <a:xfrm>
            <a:off x="7666908" y="2799861"/>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sp>
        <p:nvSpPr>
          <p:cNvPr id="208" name="Rectangle 207">
            <a:extLst>
              <a:ext uri="{FF2B5EF4-FFF2-40B4-BE49-F238E27FC236}">
                <a16:creationId xmlns:a16="http://schemas.microsoft.com/office/drawing/2014/main" id="{94E04F83-39BA-4EF7-8DDA-1C9C506566D4}"/>
              </a:ext>
            </a:extLst>
          </p:cNvPr>
          <p:cNvSpPr/>
          <p:nvPr/>
        </p:nvSpPr>
        <p:spPr>
          <a:xfrm>
            <a:off x="8232537" y="3157642"/>
            <a:ext cx="320572" cy="288000"/>
          </a:xfrm>
          <a:prstGeom prst="rect">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363636"/>
              </a:solidFill>
            </a:endParaRPr>
          </a:p>
        </p:txBody>
      </p:sp>
      <p:cxnSp>
        <p:nvCxnSpPr>
          <p:cNvPr id="209" name="Straight Connector 208">
            <a:extLst>
              <a:ext uri="{FF2B5EF4-FFF2-40B4-BE49-F238E27FC236}">
                <a16:creationId xmlns:a16="http://schemas.microsoft.com/office/drawing/2014/main" id="{FA6F868C-FC3D-4EF8-B771-0EB2F74D8E3D}"/>
              </a:ext>
            </a:extLst>
          </p:cNvPr>
          <p:cNvCxnSpPr/>
          <p:nvPr/>
        </p:nvCxnSpPr>
        <p:spPr>
          <a:xfrm flipH="1">
            <a:off x="8392055" y="2778648"/>
            <a:ext cx="1536" cy="378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2C0B6AE6-5EF7-464B-B81C-E5ED96983B3B}"/>
              </a:ext>
            </a:extLst>
          </p:cNvPr>
          <p:cNvCxnSpPr/>
          <p:nvPr/>
        </p:nvCxnSpPr>
        <p:spPr>
          <a:xfrm>
            <a:off x="8307357" y="2787415"/>
            <a:ext cx="17093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a:extLst>
              <a:ext uri="{FF2B5EF4-FFF2-40B4-BE49-F238E27FC236}">
                <a16:creationId xmlns:a16="http://schemas.microsoft.com/office/drawing/2014/main" id="{9B7D87F5-3D1D-473C-BB9E-E697F8574D33}"/>
              </a:ext>
            </a:extLst>
          </p:cNvPr>
          <p:cNvCxnSpPr>
            <a:cxnSpLocks/>
          </p:cNvCxnSpPr>
          <p:nvPr/>
        </p:nvCxnSpPr>
        <p:spPr>
          <a:xfrm>
            <a:off x="8232537" y="4120541"/>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a:extLst>
              <a:ext uri="{FF2B5EF4-FFF2-40B4-BE49-F238E27FC236}">
                <a16:creationId xmlns:a16="http://schemas.microsoft.com/office/drawing/2014/main" id="{0BF7B178-31DA-4C4A-BAF0-669D28799928}"/>
              </a:ext>
            </a:extLst>
          </p:cNvPr>
          <p:cNvCxnSpPr/>
          <p:nvPr/>
        </p:nvCxnSpPr>
        <p:spPr>
          <a:xfrm>
            <a:off x="7425432" y="3296132"/>
            <a:ext cx="1513317" cy="0"/>
          </a:xfrm>
          <a:prstGeom prst="line">
            <a:avLst/>
          </a:prstGeom>
          <a:noFill/>
          <a:ln w="12700" cap="sq">
            <a:solidFill>
              <a:srgbClr val="363636"/>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228" name="Straight Connector 227">
            <a:extLst>
              <a:ext uri="{FF2B5EF4-FFF2-40B4-BE49-F238E27FC236}">
                <a16:creationId xmlns:a16="http://schemas.microsoft.com/office/drawing/2014/main" id="{51108C7D-1F60-48D3-9FE2-E7E05D22F5B8}"/>
              </a:ext>
            </a:extLst>
          </p:cNvPr>
          <p:cNvCxnSpPr/>
          <p:nvPr/>
        </p:nvCxnSpPr>
        <p:spPr>
          <a:xfrm>
            <a:off x="5543554" y="3508985"/>
            <a:ext cx="170932" cy="0"/>
          </a:xfrm>
          <a:prstGeom prst="line">
            <a:avLst/>
          </a:prstGeom>
          <a:no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a:extLst>
              <a:ext uri="{FF2B5EF4-FFF2-40B4-BE49-F238E27FC236}">
                <a16:creationId xmlns:a16="http://schemas.microsoft.com/office/drawing/2014/main" id="{A877DA7E-E963-4CE1-8CA2-7311387CA37D}"/>
              </a:ext>
            </a:extLst>
          </p:cNvPr>
          <p:cNvCxnSpPr>
            <a:cxnSpLocks/>
          </p:cNvCxnSpPr>
          <p:nvPr/>
        </p:nvCxnSpPr>
        <p:spPr>
          <a:xfrm>
            <a:off x="7592088" y="3301732"/>
            <a:ext cx="32057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a:extLst>
              <a:ext uri="{FF2B5EF4-FFF2-40B4-BE49-F238E27FC236}">
                <a16:creationId xmlns:a16="http://schemas.microsoft.com/office/drawing/2014/main" id="{68B90606-4568-4424-A7F2-A6F45EFA62BE}"/>
              </a:ext>
            </a:extLst>
          </p:cNvPr>
          <p:cNvCxnSpPr/>
          <p:nvPr/>
        </p:nvCxnSpPr>
        <p:spPr>
          <a:xfrm>
            <a:off x="7666908" y="3653248"/>
            <a:ext cx="17093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a:extLst>
              <a:ext uri="{FF2B5EF4-FFF2-40B4-BE49-F238E27FC236}">
                <a16:creationId xmlns:a16="http://schemas.microsoft.com/office/drawing/2014/main" id="{0B72B510-D7FF-40CA-A20E-33F970F5F5DA}"/>
              </a:ext>
            </a:extLst>
          </p:cNvPr>
          <p:cNvCxnSpPr/>
          <p:nvPr/>
        </p:nvCxnSpPr>
        <p:spPr>
          <a:xfrm flipH="1">
            <a:off x="7751606" y="3356898"/>
            <a:ext cx="1536" cy="28800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Straight Connector 234">
            <a:extLst>
              <a:ext uri="{FF2B5EF4-FFF2-40B4-BE49-F238E27FC236}">
                <a16:creationId xmlns:a16="http://schemas.microsoft.com/office/drawing/2014/main" id="{4C29DE13-4290-478F-982C-925A355BAF97}"/>
              </a:ext>
            </a:extLst>
          </p:cNvPr>
          <p:cNvCxnSpPr>
            <a:cxnSpLocks/>
          </p:cNvCxnSpPr>
          <p:nvPr/>
        </p:nvCxnSpPr>
        <p:spPr>
          <a:xfrm>
            <a:off x="8232537" y="3348121"/>
            <a:ext cx="320572" cy="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a:extLst>
              <a:ext uri="{FF2B5EF4-FFF2-40B4-BE49-F238E27FC236}">
                <a16:creationId xmlns:a16="http://schemas.microsoft.com/office/drawing/2014/main" id="{DA829D30-0B6C-4FAA-ADB3-06527DE1307E}"/>
              </a:ext>
            </a:extLst>
          </p:cNvPr>
          <p:cNvCxnSpPr/>
          <p:nvPr/>
        </p:nvCxnSpPr>
        <p:spPr>
          <a:xfrm flipH="1">
            <a:off x="8392055" y="3448127"/>
            <a:ext cx="1536" cy="684000"/>
          </a:xfrm>
          <a:prstGeom prst="line">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cxnSp>
      <p:sp>
        <p:nvSpPr>
          <p:cNvPr id="238" name="Text Box 4">
            <a:extLst>
              <a:ext uri="{FF2B5EF4-FFF2-40B4-BE49-F238E27FC236}">
                <a16:creationId xmlns:a16="http://schemas.microsoft.com/office/drawing/2014/main" id="{7AF19EEC-A5B7-43F4-AF2C-6860ECF515CD}"/>
              </a:ext>
            </a:extLst>
          </p:cNvPr>
          <p:cNvSpPr txBox="1">
            <a:spLocks noChangeArrowheads="1"/>
          </p:cNvSpPr>
          <p:nvPr/>
        </p:nvSpPr>
        <p:spPr bwMode="auto">
          <a:xfrm>
            <a:off x="5104279" y="6515197"/>
            <a:ext cx="38190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Gadgeel</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SM,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LB-397</a:t>
            </a:r>
            <a:r>
              <a:rPr kumimoji="0" lang="en-US" sz="1200" b="0" i="0" u="none" strike="noStrike" kern="1200" cap="none" spc="0" normalizeH="0" noProof="0" dirty="0">
                <a:ln>
                  <a:noFill/>
                </a:ln>
                <a:solidFill>
                  <a:srgbClr val="363636"/>
                </a:solidFill>
                <a:effectLst/>
                <a:uLnTx/>
                <a:uFillTx/>
                <a:latin typeface="Arial" charset="0"/>
                <a:ea typeface="+mn-ea"/>
                <a:cs typeface="Arial" charset="0"/>
              </a:rPr>
              <a:t> / 21</a:t>
            </a:r>
            <a:endParaRPr kumimoji="0" lang="en-US"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65" name="Straight Connector 164">
            <a:extLst>
              <a:ext uri="{FF2B5EF4-FFF2-40B4-BE49-F238E27FC236}">
                <a16:creationId xmlns:a16="http://schemas.microsoft.com/office/drawing/2014/main" id="{A877DA7E-E963-4CE1-8CA2-7311387CA37D}"/>
              </a:ext>
            </a:extLst>
          </p:cNvPr>
          <p:cNvCxnSpPr>
            <a:cxnSpLocks/>
          </p:cNvCxnSpPr>
          <p:nvPr/>
        </p:nvCxnSpPr>
        <p:spPr>
          <a:xfrm>
            <a:off x="3262341" y="4006509"/>
            <a:ext cx="320572" cy="0"/>
          </a:xfrm>
          <a:prstGeom prst="line">
            <a:avLst/>
          </a:prstGeom>
          <a:noFill/>
          <a:ln w="15875">
            <a:solidFill>
              <a:srgbClr val="00285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6345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LB-397 / 21: </a:t>
            </a:r>
            <a:r>
              <a:rPr lang="en-GB" dirty="0"/>
              <a:t>Pembrolizumab plus pemetrexed and platinum vs placebo plus pemetrexed and platinum as first-line therapy for metastatic nonsquamous NSCLC: analysis of KEYNOTE-189 by STK11 and KEAP1 status </a:t>
            </a:r>
            <a:br>
              <a:rPr lang="en-GB" dirty="0"/>
            </a:br>
            <a:r>
              <a:rPr lang="en-US" dirty="0"/>
              <a:t>– </a:t>
            </a:r>
            <a:r>
              <a:rPr lang="en-US" dirty="0" err="1"/>
              <a:t>Gadgeel</a:t>
            </a:r>
            <a:r>
              <a:rPr lang="en-US" dirty="0"/>
              <a:t> SM, et al</a:t>
            </a:r>
          </a:p>
        </p:txBody>
      </p:sp>
      <p:sp>
        <p:nvSpPr>
          <p:cNvPr id="3" name="Content Placeholder 2"/>
          <p:cNvSpPr>
            <a:spLocks noGrp="1"/>
          </p:cNvSpPr>
          <p:nvPr>
            <p:ph idx="1"/>
          </p:nvPr>
        </p:nvSpPr>
        <p:spPr>
          <a:xfrm>
            <a:off x="228600" y="1320800"/>
            <a:ext cx="8686800" cy="338554"/>
          </a:xfrm>
        </p:spPr>
        <p:txBody>
          <a:bodyPr/>
          <a:lstStyle/>
          <a:p>
            <a:r>
              <a:rPr lang="en-US" b="1" dirty="0"/>
              <a:t>Key results (cont.)</a:t>
            </a:r>
          </a:p>
          <a:p>
            <a:pPr lvl="1"/>
            <a:endParaRPr lang="en-US" dirty="0"/>
          </a:p>
        </p:txBody>
      </p:sp>
      <p:sp>
        <p:nvSpPr>
          <p:cNvPr id="5" name="Rectangle 4">
            <a:extLst>
              <a:ext uri="{FF2B5EF4-FFF2-40B4-BE49-F238E27FC236}">
                <a16:creationId xmlns:a16="http://schemas.microsoft.com/office/drawing/2014/main" id="{D626CE8C-F43E-4539-B4FA-1A10E381BCF6}"/>
              </a:ext>
            </a:extLst>
          </p:cNvPr>
          <p:cNvSpPr/>
          <p:nvPr/>
        </p:nvSpPr>
        <p:spPr>
          <a:xfrm>
            <a:off x="1014704" y="1532364"/>
            <a:ext cx="7114592" cy="338554"/>
          </a:xfrm>
          <a:prstGeom prst="rect">
            <a:avLst/>
          </a:prstGeom>
        </p:spPr>
        <p:txBody>
          <a:bodyPr wrap="square">
            <a:spAutoFit/>
          </a:bodyPr>
          <a:lstStyle/>
          <a:p>
            <a:pPr algn="ctr"/>
            <a:r>
              <a:rPr lang="en-GB" sz="1600" b="1" dirty="0">
                <a:solidFill>
                  <a:srgbClr val="363636"/>
                </a:solidFill>
              </a:rPr>
              <a:t>OS</a:t>
            </a:r>
          </a:p>
        </p:txBody>
      </p:sp>
      <p:grpSp>
        <p:nvGrpSpPr>
          <p:cNvPr id="356" name="Group 355">
            <a:extLst>
              <a:ext uri="{FF2B5EF4-FFF2-40B4-BE49-F238E27FC236}">
                <a16:creationId xmlns:a16="http://schemas.microsoft.com/office/drawing/2014/main" id="{90D34654-52D4-4367-8FBB-25C5F275F3C9}"/>
              </a:ext>
            </a:extLst>
          </p:cNvPr>
          <p:cNvGrpSpPr/>
          <p:nvPr/>
        </p:nvGrpSpPr>
        <p:grpSpPr>
          <a:xfrm>
            <a:off x="-19333" y="1788633"/>
            <a:ext cx="4474180" cy="2393760"/>
            <a:chOff x="-19333" y="1806966"/>
            <a:chExt cx="4474180" cy="2393760"/>
          </a:xfrm>
        </p:grpSpPr>
        <p:grpSp>
          <p:nvGrpSpPr>
            <p:cNvPr id="232" name="Group 231">
              <a:extLst>
                <a:ext uri="{FF2B5EF4-FFF2-40B4-BE49-F238E27FC236}">
                  <a16:creationId xmlns:a16="http://schemas.microsoft.com/office/drawing/2014/main" id="{AF0A259E-9495-4D2C-AAB0-AAD3946E21BC}"/>
                </a:ext>
              </a:extLst>
            </p:cNvPr>
            <p:cNvGrpSpPr/>
            <p:nvPr/>
          </p:nvGrpSpPr>
          <p:grpSpPr>
            <a:xfrm>
              <a:off x="-19333" y="1806966"/>
              <a:ext cx="4141897" cy="2393760"/>
              <a:chOff x="228317" y="1806966"/>
              <a:chExt cx="4141897" cy="2393760"/>
            </a:xfrm>
          </p:grpSpPr>
          <p:sp>
            <p:nvSpPr>
              <p:cNvPr id="7" name="TextBox 6">
                <a:extLst>
                  <a:ext uri="{FF2B5EF4-FFF2-40B4-BE49-F238E27FC236}">
                    <a16:creationId xmlns:a16="http://schemas.microsoft.com/office/drawing/2014/main" id="{0ADC2C19-431D-4C16-834D-D7D5225F222D}"/>
                  </a:ext>
                </a:extLst>
              </p:cNvPr>
              <p:cNvSpPr txBox="1"/>
              <p:nvPr/>
            </p:nvSpPr>
            <p:spPr>
              <a:xfrm>
                <a:off x="2965450" y="1806966"/>
                <a:ext cx="838499" cy="276999"/>
              </a:xfrm>
              <a:prstGeom prst="rect">
                <a:avLst/>
              </a:prstGeom>
              <a:noFill/>
            </p:spPr>
            <p:txBody>
              <a:bodyPr wrap="none" rtlCol="0">
                <a:spAutoFit/>
              </a:bodyPr>
              <a:lstStyle/>
              <a:p>
                <a:pPr algn="ctr"/>
                <a:r>
                  <a:rPr lang="en-GB" sz="1200" b="1" dirty="0"/>
                  <a:t>STK11</a:t>
                </a:r>
                <a:r>
                  <a:rPr lang="en-GB" sz="1200" b="1" baseline="30000" dirty="0"/>
                  <a:t>mut</a:t>
                </a:r>
              </a:p>
            </p:txBody>
          </p:sp>
          <p:grpSp>
            <p:nvGrpSpPr>
              <p:cNvPr id="43" name="Group 42">
                <a:extLst>
                  <a:ext uri="{FF2B5EF4-FFF2-40B4-BE49-F238E27FC236}">
                    <a16:creationId xmlns:a16="http://schemas.microsoft.com/office/drawing/2014/main" id="{F62B7A80-B01B-4F7A-A6A9-3031B3E9C72C}"/>
                  </a:ext>
                </a:extLst>
              </p:cNvPr>
              <p:cNvGrpSpPr/>
              <p:nvPr/>
            </p:nvGrpSpPr>
            <p:grpSpPr>
              <a:xfrm>
                <a:off x="967692" y="1901000"/>
                <a:ext cx="716824" cy="1664738"/>
                <a:chOff x="691467" y="1901253"/>
                <a:chExt cx="716824" cy="1657030"/>
              </a:xfrm>
            </p:grpSpPr>
            <p:sp>
              <p:nvSpPr>
                <p:cNvPr id="11" name="Line 6">
                  <a:extLst>
                    <a:ext uri="{FF2B5EF4-FFF2-40B4-BE49-F238E27FC236}">
                      <a16:creationId xmlns:a16="http://schemas.microsoft.com/office/drawing/2014/main" id="{93430374-BEE7-48DD-BB2D-3ABD6261ACD7}"/>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7">
                  <a:extLst>
                    <a:ext uri="{FF2B5EF4-FFF2-40B4-BE49-F238E27FC236}">
                      <a16:creationId xmlns:a16="http://schemas.microsoft.com/office/drawing/2014/main" id="{3C2127F2-284B-402D-BFCA-A7EB445826AF}"/>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8">
                  <a:extLst>
                    <a:ext uri="{FF2B5EF4-FFF2-40B4-BE49-F238E27FC236}">
                      <a16:creationId xmlns:a16="http://schemas.microsoft.com/office/drawing/2014/main" id="{75827EC9-6CA5-42A2-8B0E-CC34A01EAC52}"/>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9">
                  <a:extLst>
                    <a:ext uri="{FF2B5EF4-FFF2-40B4-BE49-F238E27FC236}">
                      <a16:creationId xmlns:a16="http://schemas.microsoft.com/office/drawing/2014/main" id="{0EDF8D6B-3F00-49ED-8354-51C3C0A36A42}"/>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10">
                  <a:extLst>
                    <a:ext uri="{FF2B5EF4-FFF2-40B4-BE49-F238E27FC236}">
                      <a16:creationId xmlns:a16="http://schemas.microsoft.com/office/drawing/2014/main" id="{76013EA3-F15D-443D-80B2-097E0B7980C6}"/>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11">
                  <a:extLst>
                    <a:ext uri="{FF2B5EF4-FFF2-40B4-BE49-F238E27FC236}">
                      <a16:creationId xmlns:a16="http://schemas.microsoft.com/office/drawing/2014/main" id="{2442A2D0-55ED-4948-AF48-C3365C32680F}"/>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TextBox 16">
                  <a:extLst>
                    <a:ext uri="{FF2B5EF4-FFF2-40B4-BE49-F238E27FC236}">
                      <a16:creationId xmlns:a16="http://schemas.microsoft.com/office/drawing/2014/main" id="{24182CDD-6558-4E75-ADD6-0355FC2BB6B2}"/>
                    </a:ext>
                  </a:extLst>
                </p:cNvPr>
                <p:cNvSpPr txBox="1"/>
                <p:nvPr/>
              </p:nvSpPr>
              <p:spPr>
                <a:xfrm rot="16200000">
                  <a:off x="516275" y="2587619"/>
                  <a:ext cx="627383"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OS, %</a:t>
                  </a:r>
                </a:p>
              </p:txBody>
            </p:sp>
            <p:sp>
              <p:nvSpPr>
                <p:cNvPr id="18" name="TextBox 17">
                  <a:extLst>
                    <a:ext uri="{FF2B5EF4-FFF2-40B4-BE49-F238E27FC236}">
                      <a16:creationId xmlns:a16="http://schemas.microsoft.com/office/drawing/2014/main" id="{2D765F2A-F8EA-46F3-9927-B4A217F10D45}"/>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0D4EBC1F-BFD9-4CF7-947C-217B4257CB6C}"/>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51EC88C6-E5AB-4099-B4F7-CBFD6CD3A7A7}"/>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E7AB712C-A317-4947-A6DA-4F162139BB5D}"/>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6F1D5FB6-2B6A-4DF8-BDDA-72D0CA4A3447}"/>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9A13FEA2-9F59-40CC-9E59-8D6ADCE59CF6}"/>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9" name="Freeform 21">
                <a:extLst>
                  <a:ext uri="{FF2B5EF4-FFF2-40B4-BE49-F238E27FC236}">
                    <a16:creationId xmlns:a16="http://schemas.microsoft.com/office/drawing/2014/main" id="{B7641175-25CF-46F1-9197-253A9124EE5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42" name="Group 41">
                <a:extLst>
                  <a:ext uri="{FF2B5EF4-FFF2-40B4-BE49-F238E27FC236}">
                    <a16:creationId xmlns:a16="http://schemas.microsoft.com/office/drawing/2014/main" id="{7261C649-C68A-4723-A9FB-5CCF90278A2D}"/>
                  </a:ext>
                </a:extLst>
              </p:cNvPr>
              <p:cNvGrpSpPr/>
              <p:nvPr/>
            </p:nvGrpSpPr>
            <p:grpSpPr>
              <a:xfrm>
                <a:off x="1598254" y="3424783"/>
                <a:ext cx="2651750" cy="329369"/>
                <a:chOff x="1502755" y="4356522"/>
                <a:chExt cx="3250424" cy="329369"/>
              </a:xfrm>
            </p:grpSpPr>
            <p:sp>
              <p:nvSpPr>
                <p:cNvPr id="24" name="Line 21">
                  <a:extLst>
                    <a:ext uri="{FF2B5EF4-FFF2-40B4-BE49-F238E27FC236}">
                      <a16:creationId xmlns:a16="http://schemas.microsoft.com/office/drawing/2014/main" id="{79175089-D897-483C-AB0B-3F96CFCE7292}"/>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3630B6B-2947-4A7B-BB75-DA3D55E6963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26" name="Line 21">
                  <a:extLst>
                    <a:ext uri="{FF2B5EF4-FFF2-40B4-BE49-F238E27FC236}">
                      <a16:creationId xmlns:a16="http://schemas.microsoft.com/office/drawing/2014/main" id="{D3AF3330-7FF9-40B8-BCAF-11B6F30992B3}"/>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626E571-525A-4D3D-9E85-F4BAAE57637C}"/>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28" name="Line 21">
                  <a:extLst>
                    <a:ext uri="{FF2B5EF4-FFF2-40B4-BE49-F238E27FC236}">
                      <a16:creationId xmlns:a16="http://schemas.microsoft.com/office/drawing/2014/main" id="{9FE7F694-C5AF-419D-851D-2F13F01CABBF}"/>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E408169-5565-4D17-AB52-C1C713C2ADA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30" name="Line 21">
                  <a:extLst>
                    <a:ext uri="{FF2B5EF4-FFF2-40B4-BE49-F238E27FC236}">
                      <a16:creationId xmlns:a16="http://schemas.microsoft.com/office/drawing/2014/main" id="{E507000B-2CD0-4093-AA8E-B7045D8F1DD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BEF61E5-2E49-44C9-BC05-6D6E366B98F6}"/>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38C95196-DF56-43A0-A2E5-2F735DA12890}"/>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BDBDB7B-6FB4-4D9E-A1CE-4AAE36C534F5}"/>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34" name="Line 21">
                  <a:extLst>
                    <a:ext uri="{FF2B5EF4-FFF2-40B4-BE49-F238E27FC236}">
                      <a16:creationId xmlns:a16="http://schemas.microsoft.com/office/drawing/2014/main" id="{876BB3D7-BC54-4F31-B866-80195279308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5FAE63B-E48B-4223-BEB9-22CCC2E9B53A}"/>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36" name="Line 21">
                  <a:extLst>
                    <a:ext uri="{FF2B5EF4-FFF2-40B4-BE49-F238E27FC236}">
                      <a16:creationId xmlns:a16="http://schemas.microsoft.com/office/drawing/2014/main" id="{775704F7-8205-4202-933F-A3DA5946786D}"/>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B1BB6DD-2E5E-4192-8C5A-017A38F1D87C}"/>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38" name="Line 21">
                  <a:extLst>
                    <a:ext uri="{FF2B5EF4-FFF2-40B4-BE49-F238E27FC236}">
                      <a16:creationId xmlns:a16="http://schemas.microsoft.com/office/drawing/2014/main" id="{BA577DDF-3A44-4E22-B132-206F942C6914}"/>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8C07696-6A91-451E-8B01-82D996A998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40" name="Line 21">
                  <a:extLst>
                    <a:ext uri="{FF2B5EF4-FFF2-40B4-BE49-F238E27FC236}">
                      <a16:creationId xmlns:a16="http://schemas.microsoft.com/office/drawing/2014/main" id="{A98F083C-61F0-4E6C-87DC-509BEDDF6278}"/>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542FF2A-7F69-4DDD-B1A9-1AFA0DD29700}"/>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147F7AA6-2304-4977-8EC0-096DAC0D76E3}"/>
                  </a:ext>
                </a:extLst>
              </p:cNvPr>
              <p:cNvSpPr txBox="1"/>
              <p:nvPr/>
            </p:nvSpPr>
            <p:spPr>
              <a:xfrm>
                <a:off x="410378" y="3477153"/>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64" name="Group 63">
                <a:extLst>
                  <a:ext uri="{FF2B5EF4-FFF2-40B4-BE49-F238E27FC236}">
                    <a16:creationId xmlns:a16="http://schemas.microsoft.com/office/drawing/2014/main" id="{FC6C6EA3-D51C-473A-9780-16E930BC5314}"/>
                  </a:ext>
                </a:extLst>
              </p:cNvPr>
              <p:cNvGrpSpPr/>
              <p:nvPr/>
            </p:nvGrpSpPr>
            <p:grpSpPr>
              <a:xfrm>
                <a:off x="1549657" y="3715256"/>
                <a:ext cx="2651749" cy="257369"/>
                <a:chOff x="1420622" y="4173058"/>
                <a:chExt cx="2651749" cy="257369"/>
              </a:xfrm>
            </p:grpSpPr>
            <p:sp>
              <p:nvSpPr>
                <p:cNvPr id="47" name="TextBox 46">
                  <a:extLst>
                    <a:ext uri="{FF2B5EF4-FFF2-40B4-BE49-F238E27FC236}">
                      <a16:creationId xmlns:a16="http://schemas.microsoft.com/office/drawing/2014/main" id="{6F413809-6B50-4BB6-9DCA-AFE497CE4A36}"/>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CB98B8F2-2327-45BF-B311-A6D4E83A738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id="{70FC57AA-0399-4DF5-BDC8-5F92BD9E5B7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5</a:t>
                  </a:r>
                </a:p>
              </p:txBody>
            </p:sp>
            <p:sp>
              <p:nvSpPr>
                <p:cNvPr id="53" name="TextBox 52">
                  <a:extLst>
                    <a:ext uri="{FF2B5EF4-FFF2-40B4-BE49-F238E27FC236}">
                      <a16:creationId xmlns:a16="http://schemas.microsoft.com/office/drawing/2014/main" id="{C5F99F1C-CA91-4CDF-A1E7-1AB21FCF318A}"/>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12</a:t>
                  </a:r>
                </a:p>
              </p:txBody>
            </p:sp>
            <p:sp>
              <p:nvSpPr>
                <p:cNvPr id="55" name="TextBox 54">
                  <a:extLst>
                    <a:ext uri="{FF2B5EF4-FFF2-40B4-BE49-F238E27FC236}">
                      <a16:creationId xmlns:a16="http://schemas.microsoft.com/office/drawing/2014/main" id="{D33733E3-3828-4E4A-B91A-71BAE70D4799}"/>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19</a:t>
                  </a:r>
                </a:p>
              </p:txBody>
            </p:sp>
            <p:sp>
              <p:nvSpPr>
                <p:cNvPr id="57" name="TextBox 56">
                  <a:extLst>
                    <a:ext uri="{FF2B5EF4-FFF2-40B4-BE49-F238E27FC236}">
                      <a16:creationId xmlns:a16="http://schemas.microsoft.com/office/drawing/2014/main" id="{C2E02E55-A383-4865-A768-74CA22E6C8B2}"/>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20</a:t>
                  </a:r>
                </a:p>
              </p:txBody>
            </p:sp>
            <p:sp>
              <p:nvSpPr>
                <p:cNvPr id="59" name="TextBox 58">
                  <a:extLst>
                    <a:ext uri="{FF2B5EF4-FFF2-40B4-BE49-F238E27FC236}">
                      <a16:creationId xmlns:a16="http://schemas.microsoft.com/office/drawing/2014/main" id="{50FED3B4-1D8E-453A-8E87-0D902589AA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21</a:t>
                  </a:r>
                </a:p>
              </p:txBody>
            </p:sp>
            <p:sp>
              <p:nvSpPr>
                <p:cNvPr id="61" name="TextBox 60">
                  <a:extLst>
                    <a:ext uri="{FF2B5EF4-FFF2-40B4-BE49-F238E27FC236}">
                      <a16:creationId xmlns:a16="http://schemas.microsoft.com/office/drawing/2014/main" id="{F816A4D2-1C67-454D-A478-9F064AA481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24</a:t>
                  </a:r>
                </a:p>
              </p:txBody>
            </p:sp>
            <p:sp>
              <p:nvSpPr>
                <p:cNvPr id="63" name="TextBox 62">
                  <a:extLst>
                    <a:ext uri="{FF2B5EF4-FFF2-40B4-BE49-F238E27FC236}">
                      <a16:creationId xmlns:a16="http://schemas.microsoft.com/office/drawing/2014/main" id="{1370EA21-5091-4A45-961C-17464001238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36</a:t>
                  </a:r>
                </a:p>
              </p:txBody>
            </p:sp>
          </p:grpSp>
          <p:grpSp>
            <p:nvGrpSpPr>
              <p:cNvPr id="65" name="Group 64">
                <a:extLst>
                  <a:ext uri="{FF2B5EF4-FFF2-40B4-BE49-F238E27FC236}">
                    <a16:creationId xmlns:a16="http://schemas.microsoft.com/office/drawing/2014/main" id="{36F15A47-826E-441B-8CC9-DD8B6F2AB267}"/>
                  </a:ext>
                </a:extLst>
              </p:cNvPr>
              <p:cNvGrpSpPr/>
              <p:nvPr/>
            </p:nvGrpSpPr>
            <p:grpSpPr>
              <a:xfrm>
                <a:off x="1549657" y="3927203"/>
                <a:ext cx="2651749" cy="257369"/>
                <a:chOff x="1420622" y="4173058"/>
                <a:chExt cx="2651749" cy="257369"/>
              </a:xfrm>
            </p:grpSpPr>
            <p:sp>
              <p:nvSpPr>
                <p:cNvPr id="66" name="TextBox 65">
                  <a:extLst>
                    <a:ext uri="{FF2B5EF4-FFF2-40B4-BE49-F238E27FC236}">
                      <a16:creationId xmlns:a16="http://schemas.microsoft.com/office/drawing/2014/main" id="{0CF9E6E9-DB46-4FA9-A012-D12C5A0A00A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67" name="TextBox 66">
                  <a:extLst>
                    <a:ext uri="{FF2B5EF4-FFF2-40B4-BE49-F238E27FC236}">
                      <a16:creationId xmlns:a16="http://schemas.microsoft.com/office/drawing/2014/main" id="{61963868-339D-488E-A489-5D21694A41F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68" name="TextBox 67">
                  <a:extLst>
                    <a:ext uri="{FF2B5EF4-FFF2-40B4-BE49-F238E27FC236}">
                      <a16:creationId xmlns:a16="http://schemas.microsoft.com/office/drawing/2014/main" id="{4B3FDA48-1F20-443D-ACD5-F68429149E4F}"/>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a:t>
                  </a:r>
                </a:p>
              </p:txBody>
            </p:sp>
            <p:sp>
              <p:nvSpPr>
                <p:cNvPr id="69" name="TextBox 68">
                  <a:extLst>
                    <a:ext uri="{FF2B5EF4-FFF2-40B4-BE49-F238E27FC236}">
                      <a16:creationId xmlns:a16="http://schemas.microsoft.com/office/drawing/2014/main" id="{2C8F7E15-193C-420A-B62A-B7A55966139C}"/>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a:t>
                  </a:r>
                </a:p>
              </p:txBody>
            </p:sp>
            <p:sp>
              <p:nvSpPr>
                <p:cNvPr id="70" name="TextBox 69">
                  <a:extLst>
                    <a:ext uri="{FF2B5EF4-FFF2-40B4-BE49-F238E27FC236}">
                      <a16:creationId xmlns:a16="http://schemas.microsoft.com/office/drawing/2014/main" id="{748F7291-74FA-4AF5-BD12-6581A5C44066}"/>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4</a:t>
                  </a:r>
                </a:p>
              </p:txBody>
            </p:sp>
            <p:sp>
              <p:nvSpPr>
                <p:cNvPr id="71" name="TextBox 70">
                  <a:extLst>
                    <a:ext uri="{FF2B5EF4-FFF2-40B4-BE49-F238E27FC236}">
                      <a16:creationId xmlns:a16="http://schemas.microsoft.com/office/drawing/2014/main" id="{2FEED66D-EE25-402E-B6F1-A73366F825E5}"/>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a:t>
                  </a:r>
                </a:p>
              </p:txBody>
            </p:sp>
            <p:sp>
              <p:nvSpPr>
                <p:cNvPr id="72" name="TextBox 71">
                  <a:extLst>
                    <a:ext uri="{FF2B5EF4-FFF2-40B4-BE49-F238E27FC236}">
                      <a16:creationId xmlns:a16="http://schemas.microsoft.com/office/drawing/2014/main" id="{2D54A7AC-679C-457E-B308-224FA89CE723}"/>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10</a:t>
                  </a:r>
                </a:p>
              </p:txBody>
            </p:sp>
            <p:sp>
              <p:nvSpPr>
                <p:cNvPr id="73" name="TextBox 72">
                  <a:extLst>
                    <a:ext uri="{FF2B5EF4-FFF2-40B4-BE49-F238E27FC236}">
                      <a16:creationId xmlns:a16="http://schemas.microsoft.com/office/drawing/2014/main" id="{4277F0E2-40AF-47C4-8BE5-700916DB49C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16</a:t>
                  </a:r>
                </a:p>
              </p:txBody>
            </p:sp>
            <p:sp>
              <p:nvSpPr>
                <p:cNvPr id="74" name="TextBox 73">
                  <a:extLst>
                    <a:ext uri="{FF2B5EF4-FFF2-40B4-BE49-F238E27FC236}">
                      <a16:creationId xmlns:a16="http://schemas.microsoft.com/office/drawing/2014/main" id="{346B8841-FC9F-4830-A92B-EE9EFB1A6032}"/>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18</a:t>
                  </a:r>
                </a:p>
              </p:txBody>
            </p:sp>
          </p:grpSp>
          <p:sp>
            <p:nvSpPr>
              <p:cNvPr id="183" name="TextBox 182">
                <a:extLst>
                  <a:ext uri="{FF2B5EF4-FFF2-40B4-BE49-F238E27FC236}">
                    <a16:creationId xmlns:a16="http://schemas.microsoft.com/office/drawing/2014/main" id="{7213ECB9-F102-4A5A-BDDF-9666363B0650}"/>
                  </a:ext>
                </a:extLst>
              </p:cNvPr>
              <p:cNvSpPr txBox="1"/>
              <p:nvPr/>
            </p:nvSpPr>
            <p:spPr>
              <a:xfrm>
                <a:off x="228317" y="3705895"/>
                <a:ext cx="638315"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No. at </a:t>
                </a:r>
                <a:br>
                  <a:rPr lang="en-GB" sz="1200" dirty="0">
                    <a:solidFill>
                      <a:srgbClr val="363636"/>
                    </a:solidFill>
                    <a:latin typeface="Arial" panose="020B0604020202020204" pitchFamily="34" charset="0"/>
                    <a:cs typeface="Arial" panose="020B0604020202020204" pitchFamily="34" charset="0"/>
                  </a:rPr>
                </a:br>
                <a:r>
                  <a:rPr lang="en-GB" sz="1200" dirty="0">
                    <a:solidFill>
                      <a:srgbClr val="363636"/>
                    </a:solidFill>
                    <a:latin typeface="Arial" panose="020B0604020202020204" pitchFamily="34" charset="0"/>
                    <a:cs typeface="Arial" panose="020B0604020202020204" pitchFamily="34" charset="0"/>
                  </a:rPr>
                  <a:t>risk</a:t>
                </a:r>
              </a:p>
            </p:txBody>
          </p:sp>
          <p:sp>
            <p:nvSpPr>
              <p:cNvPr id="184" name="TextBox 183">
                <a:extLst>
                  <a:ext uri="{FF2B5EF4-FFF2-40B4-BE49-F238E27FC236}">
                    <a16:creationId xmlns:a16="http://schemas.microsoft.com/office/drawing/2014/main" id="{5E2C31AA-C299-466D-A8A5-5AD331373B8E}"/>
                  </a:ext>
                </a:extLst>
              </p:cNvPr>
              <p:cNvSpPr txBox="1"/>
              <p:nvPr/>
            </p:nvSpPr>
            <p:spPr>
              <a:xfrm>
                <a:off x="704046" y="3685520"/>
                <a:ext cx="881972" cy="515206"/>
              </a:xfrm>
              <a:prstGeom prst="rect">
                <a:avLst/>
              </a:prstGeom>
              <a:noFill/>
            </p:spPr>
            <p:txBody>
              <a:bodyPr wrap="none" rtlCol="0">
                <a:spAutoFit/>
              </a:bodyPr>
              <a:lstStyle/>
              <a:p>
                <a:pPr algn="r" fontAlgn="base">
                  <a:lnSpc>
                    <a:spcPct val="120000"/>
                  </a:lnSpc>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lnSpc>
                    <a:spcPct val="120000"/>
                  </a:lnSpc>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185" name="TextBox 184">
                <a:extLst>
                  <a:ext uri="{FF2B5EF4-FFF2-40B4-BE49-F238E27FC236}">
                    <a16:creationId xmlns:a16="http://schemas.microsoft.com/office/drawing/2014/main" id="{53A58AF3-ECFF-4A21-BEA1-24B5F0F2F6C8}"/>
                  </a:ext>
                </a:extLst>
              </p:cNvPr>
              <p:cNvSpPr txBox="1"/>
              <p:nvPr/>
            </p:nvSpPr>
            <p:spPr>
              <a:xfrm>
                <a:off x="2247518" y="1959699"/>
                <a:ext cx="2122696" cy="276999"/>
              </a:xfrm>
              <a:prstGeom prst="rect">
                <a:avLst/>
              </a:prstGeom>
              <a:noFill/>
            </p:spPr>
            <p:txBody>
              <a:bodyPr wrap="none" rtlCol="0">
                <a:spAutoFit/>
              </a:bodyPr>
              <a:lstStyle/>
              <a:p>
                <a:pPr algn="ctr"/>
                <a:r>
                  <a:rPr lang="en-GB" sz="1200" dirty="0"/>
                  <a:t>HR 0.75 (95%CI 0.37, 1.50)</a:t>
                </a:r>
              </a:p>
            </p:txBody>
          </p:sp>
        </p:grpSp>
        <p:sp>
          <p:nvSpPr>
            <p:cNvPr id="353" name="TextBox 352">
              <a:extLst>
                <a:ext uri="{FF2B5EF4-FFF2-40B4-BE49-F238E27FC236}">
                  <a16:creationId xmlns:a16="http://schemas.microsoft.com/office/drawing/2014/main" id="{078CA212-D316-422A-AA8E-3D2DC424133F}"/>
                </a:ext>
              </a:extLst>
            </p:cNvPr>
            <p:cNvSpPr txBox="1"/>
            <p:nvPr/>
          </p:nvSpPr>
          <p:spPr>
            <a:xfrm>
              <a:off x="2671987" y="2163027"/>
              <a:ext cx="1782860"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17 </a:t>
              </a:r>
              <a:r>
                <a:rPr lang="en-GB" sz="1100" dirty="0" err="1">
                  <a:solidFill>
                    <a:srgbClr val="2894FF"/>
                  </a:solidFill>
                </a:rPr>
                <a:t>mo</a:t>
              </a:r>
              <a:r>
                <a:rPr lang="en-GB" sz="1100" dirty="0">
                  <a:solidFill>
                    <a:srgbClr val="2894FF"/>
                  </a:solidFill>
                </a:rPr>
                <a:t> (5, NR)</a:t>
              </a:r>
            </a:p>
            <a:p>
              <a:r>
                <a:rPr lang="en-GB" sz="1100" dirty="0" err="1">
                  <a:solidFill>
                    <a:srgbClr val="FF6600"/>
                  </a:solidFill>
                </a:rPr>
                <a:t>Pbo</a:t>
              </a:r>
              <a:r>
                <a:rPr lang="en-GB" sz="1100" dirty="0">
                  <a:solidFill>
                    <a:srgbClr val="FF6600"/>
                  </a:solidFill>
                </a:rPr>
                <a:t> + CT: 8 </a:t>
              </a:r>
              <a:r>
                <a:rPr lang="en-GB" sz="1100" dirty="0" err="1">
                  <a:solidFill>
                    <a:srgbClr val="FF6600"/>
                  </a:solidFill>
                </a:rPr>
                <a:t>mo</a:t>
              </a:r>
              <a:r>
                <a:rPr lang="en-GB" sz="1100" dirty="0">
                  <a:solidFill>
                    <a:srgbClr val="FF6600"/>
                  </a:solidFill>
                </a:rPr>
                <a:t> (7, NR)</a:t>
              </a:r>
            </a:p>
          </p:txBody>
        </p:sp>
        <p:cxnSp>
          <p:nvCxnSpPr>
            <p:cNvPr id="355" name="Straight Connector 354">
              <a:extLst>
                <a:ext uri="{FF2B5EF4-FFF2-40B4-BE49-F238E27FC236}">
                  <a16:creationId xmlns:a16="http://schemas.microsoft.com/office/drawing/2014/main" id="{0CEE1875-6040-43B2-A44D-A7B9AE204286}"/>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61864219-DB4B-4CE9-9DBA-96B2562D555E}"/>
              </a:ext>
            </a:extLst>
          </p:cNvPr>
          <p:cNvGrpSpPr/>
          <p:nvPr/>
        </p:nvGrpSpPr>
        <p:grpSpPr>
          <a:xfrm>
            <a:off x="1440183" y="2024199"/>
            <a:ext cx="2062800" cy="1250201"/>
            <a:chOff x="8267030" y="3016402"/>
            <a:chExt cx="3243739" cy="1966833"/>
          </a:xfrm>
        </p:grpSpPr>
        <p:sp>
          <p:nvSpPr>
            <p:cNvPr id="422" name="Freeform: Shape 421">
              <a:extLst>
                <a:ext uri="{FF2B5EF4-FFF2-40B4-BE49-F238E27FC236}">
                  <a16:creationId xmlns:a16="http://schemas.microsoft.com/office/drawing/2014/main" id="{B13DC1D3-4F6F-43D5-A8F7-380123FC4B45}"/>
                </a:ext>
              </a:extLst>
            </p:cNvPr>
            <p:cNvSpPr/>
            <p:nvPr/>
          </p:nvSpPr>
          <p:spPr>
            <a:xfrm>
              <a:off x="8267030" y="3016402"/>
              <a:ext cx="3228975" cy="1962150"/>
            </a:xfrm>
            <a:custGeom>
              <a:avLst/>
              <a:gdLst>
                <a:gd name="connsiteX0" fmla="*/ 3230213 w 3228975"/>
                <a:gd name="connsiteY0" fmla="*/ 1965236 h 1962150"/>
                <a:gd name="connsiteX1" fmla="*/ 3098444 w 3228975"/>
                <a:gd name="connsiteY1" fmla="*/ 1965236 h 1962150"/>
                <a:gd name="connsiteX2" fmla="*/ 3098444 w 3228975"/>
                <a:gd name="connsiteY2" fmla="*/ 1694174 h 1962150"/>
                <a:gd name="connsiteX3" fmla="*/ 3060802 w 3228975"/>
                <a:gd name="connsiteY3" fmla="*/ 1694174 h 1962150"/>
                <a:gd name="connsiteX4" fmla="*/ 3060802 w 3228975"/>
                <a:gd name="connsiteY4" fmla="*/ 1434398 h 1962150"/>
                <a:gd name="connsiteX5" fmla="*/ 2872559 w 3228975"/>
                <a:gd name="connsiteY5" fmla="*/ 1434398 h 1962150"/>
                <a:gd name="connsiteX6" fmla="*/ 2872559 w 3228975"/>
                <a:gd name="connsiteY6" fmla="*/ 1246156 h 1962150"/>
                <a:gd name="connsiteX7" fmla="*/ 2262654 w 3228975"/>
                <a:gd name="connsiteY7" fmla="*/ 1246156 h 1962150"/>
                <a:gd name="connsiteX8" fmla="*/ 2262654 w 3228975"/>
                <a:gd name="connsiteY8" fmla="*/ 1185920 h 1962150"/>
                <a:gd name="connsiteX9" fmla="*/ 2209953 w 3228975"/>
                <a:gd name="connsiteY9" fmla="*/ 1185920 h 1962150"/>
                <a:gd name="connsiteX10" fmla="*/ 2209953 w 3228975"/>
                <a:gd name="connsiteY10" fmla="*/ 1125684 h 1962150"/>
                <a:gd name="connsiteX11" fmla="*/ 1961474 w 3228975"/>
                <a:gd name="connsiteY11" fmla="*/ 1125684 h 1962150"/>
                <a:gd name="connsiteX12" fmla="*/ 1961474 w 3228975"/>
                <a:gd name="connsiteY12" fmla="*/ 1069210 h 1962150"/>
                <a:gd name="connsiteX13" fmla="*/ 1889941 w 3228975"/>
                <a:gd name="connsiteY13" fmla="*/ 1069210 h 1962150"/>
                <a:gd name="connsiteX14" fmla="*/ 1889941 w 3228975"/>
                <a:gd name="connsiteY14" fmla="*/ 1008974 h 1962150"/>
                <a:gd name="connsiteX15" fmla="*/ 1291333 w 3228975"/>
                <a:gd name="connsiteY15" fmla="*/ 1008974 h 1962150"/>
                <a:gd name="connsiteX16" fmla="*/ 1291333 w 3228975"/>
                <a:gd name="connsiteY16" fmla="*/ 929912 h 1962150"/>
                <a:gd name="connsiteX17" fmla="*/ 911087 w 3228975"/>
                <a:gd name="connsiteY17" fmla="*/ 929912 h 1962150"/>
                <a:gd name="connsiteX18" fmla="*/ 911087 w 3228975"/>
                <a:gd name="connsiteY18" fmla="*/ 880968 h 1962150"/>
                <a:gd name="connsiteX19" fmla="*/ 835790 w 3228975"/>
                <a:gd name="connsiteY19" fmla="*/ 880968 h 1962150"/>
                <a:gd name="connsiteX20" fmla="*/ 835790 w 3228975"/>
                <a:gd name="connsiteY20" fmla="*/ 816967 h 1962150"/>
                <a:gd name="connsiteX21" fmla="*/ 576018 w 3228975"/>
                <a:gd name="connsiteY21" fmla="*/ 816967 h 1962150"/>
                <a:gd name="connsiteX22" fmla="*/ 576018 w 3228975"/>
                <a:gd name="connsiteY22" fmla="*/ 752965 h 1962150"/>
                <a:gd name="connsiteX23" fmla="*/ 478132 w 3228975"/>
                <a:gd name="connsiteY23" fmla="*/ 752965 h 1962150"/>
                <a:gd name="connsiteX24" fmla="*/ 478132 w 3228975"/>
                <a:gd name="connsiteY24" fmla="*/ 688962 h 1962150"/>
                <a:gd name="connsiteX25" fmla="*/ 432954 w 3228975"/>
                <a:gd name="connsiteY25" fmla="*/ 688962 h 1962150"/>
                <a:gd name="connsiteX26" fmla="*/ 432954 w 3228975"/>
                <a:gd name="connsiteY26" fmla="*/ 621196 h 1962150"/>
                <a:gd name="connsiteX27" fmla="*/ 384012 w 3228975"/>
                <a:gd name="connsiteY27" fmla="*/ 621196 h 1962150"/>
                <a:gd name="connsiteX28" fmla="*/ 384012 w 3228975"/>
                <a:gd name="connsiteY28" fmla="*/ 560959 h 1962150"/>
                <a:gd name="connsiteX29" fmla="*/ 346363 w 3228975"/>
                <a:gd name="connsiteY29" fmla="*/ 560959 h 1962150"/>
                <a:gd name="connsiteX30" fmla="*/ 346363 w 3228975"/>
                <a:gd name="connsiteY30" fmla="*/ 429190 h 1962150"/>
                <a:gd name="connsiteX31" fmla="*/ 312480 w 3228975"/>
                <a:gd name="connsiteY31" fmla="*/ 429190 h 1962150"/>
                <a:gd name="connsiteX32" fmla="*/ 312480 w 3228975"/>
                <a:gd name="connsiteY32" fmla="*/ 376482 h 1962150"/>
                <a:gd name="connsiteX33" fmla="*/ 282362 w 3228975"/>
                <a:gd name="connsiteY33" fmla="*/ 376482 h 1962150"/>
                <a:gd name="connsiteX34" fmla="*/ 282362 w 3228975"/>
                <a:gd name="connsiteY34" fmla="*/ 256008 h 1962150"/>
                <a:gd name="connsiteX35" fmla="*/ 161887 w 3228975"/>
                <a:gd name="connsiteY35" fmla="*/ 256008 h 1962150"/>
                <a:gd name="connsiteX36" fmla="*/ 161887 w 3228975"/>
                <a:gd name="connsiteY36" fmla="*/ 199535 h 1962150"/>
                <a:gd name="connsiteX37" fmla="*/ 86591 w 3228975"/>
                <a:gd name="connsiteY37" fmla="*/ 199535 h 1962150"/>
                <a:gd name="connsiteX38" fmla="*/ 86591 w 3228975"/>
                <a:gd name="connsiteY38" fmla="*/ 75296 h 1962150"/>
                <a:gd name="connsiteX39" fmla="*/ 56472 w 3228975"/>
                <a:gd name="connsiteY39" fmla="*/ 75296 h 1962150"/>
                <a:gd name="connsiteX40" fmla="*/ 56472 w 3228975"/>
                <a:gd name="connsiteY40" fmla="*/ 0 h 1962150"/>
                <a:gd name="connsiteX41" fmla="*/ 0 w 3228975"/>
                <a:gd name="connsiteY41"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28975" h="1962150">
                  <a:moveTo>
                    <a:pt x="3230213" y="1965236"/>
                  </a:moveTo>
                  <a:lnTo>
                    <a:pt x="3098444" y="1965236"/>
                  </a:lnTo>
                  <a:lnTo>
                    <a:pt x="3098444" y="1694174"/>
                  </a:lnTo>
                  <a:lnTo>
                    <a:pt x="3060802" y="1694174"/>
                  </a:lnTo>
                  <a:lnTo>
                    <a:pt x="3060802" y="1434398"/>
                  </a:lnTo>
                  <a:lnTo>
                    <a:pt x="2872559" y="1434398"/>
                  </a:lnTo>
                  <a:lnTo>
                    <a:pt x="2872559" y="1246156"/>
                  </a:lnTo>
                  <a:lnTo>
                    <a:pt x="2262654" y="1246156"/>
                  </a:lnTo>
                  <a:lnTo>
                    <a:pt x="2262654" y="1185920"/>
                  </a:lnTo>
                  <a:lnTo>
                    <a:pt x="2209953" y="1185920"/>
                  </a:lnTo>
                  <a:lnTo>
                    <a:pt x="2209953" y="1125684"/>
                  </a:lnTo>
                  <a:lnTo>
                    <a:pt x="1961474" y="1125684"/>
                  </a:lnTo>
                  <a:lnTo>
                    <a:pt x="1961474" y="1069210"/>
                  </a:lnTo>
                  <a:lnTo>
                    <a:pt x="1889941" y="1069210"/>
                  </a:lnTo>
                  <a:lnTo>
                    <a:pt x="1889941" y="1008974"/>
                  </a:lnTo>
                  <a:lnTo>
                    <a:pt x="1291333" y="1008974"/>
                  </a:lnTo>
                  <a:lnTo>
                    <a:pt x="1291333" y="929912"/>
                  </a:lnTo>
                  <a:lnTo>
                    <a:pt x="911087" y="929912"/>
                  </a:lnTo>
                  <a:lnTo>
                    <a:pt x="911087" y="880968"/>
                  </a:lnTo>
                  <a:lnTo>
                    <a:pt x="835790" y="880968"/>
                  </a:lnTo>
                  <a:lnTo>
                    <a:pt x="835790" y="816967"/>
                  </a:lnTo>
                  <a:lnTo>
                    <a:pt x="576018" y="816967"/>
                  </a:lnTo>
                  <a:lnTo>
                    <a:pt x="576018" y="752965"/>
                  </a:lnTo>
                  <a:lnTo>
                    <a:pt x="478132" y="752965"/>
                  </a:lnTo>
                  <a:lnTo>
                    <a:pt x="478132" y="688962"/>
                  </a:lnTo>
                  <a:lnTo>
                    <a:pt x="432954" y="688962"/>
                  </a:lnTo>
                  <a:lnTo>
                    <a:pt x="432954" y="621196"/>
                  </a:lnTo>
                  <a:lnTo>
                    <a:pt x="384012" y="621196"/>
                  </a:lnTo>
                  <a:lnTo>
                    <a:pt x="384012" y="560959"/>
                  </a:lnTo>
                  <a:lnTo>
                    <a:pt x="346363" y="560959"/>
                  </a:lnTo>
                  <a:lnTo>
                    <a:pt x="346363" y="429190"/>
                  </a:lnTo>
                  <a:lnTo>
                    <a:pt x="312480" y="429190"/>
                  </a:lnTo>
                  <a:lnTo>
                    <a:pt x="312480" y="376482"/>
                  </a:lnTo>
                  <a:lnTo>
                    <a:pt x="282362" y="376482"/>
                  </a:lnTo>
                  <a:lnTo>
                    <a:pt x="282362" y="256008"/>
                  </a:lnTo>
                  <a:lnTo>
                    <a:pt x="161887" y="256008"/>
                  </a:lnTo>
                  <a:lnTo>
                    <a:pt x="161887" y="199535"/>
                  </a:lnTo>
                  <a:lnTo>
                    <a:pt x="86591" y="199535"/>
                  </a:lnTo>
                  <a:lnTo>
                    <a:pt x="86591" y="75296"/>
                  </a:lnTo>
                  <a:lnTo>
                    <a:pt x="56472" y="75296"/>
                  </a:lnTo>
                  <a:lnTo>
                    <a:pt x="56472" y="0"/>
                  </a:lnTo>
                  <a:lnTo>
                    <a:pt x="0" y="0"/>
                  </a:lnTo>
                </a:path>
              </a:pathLst>
            </a:custGeom>
            <a:noFill/>
            <a:ln w="15875" cap="flat">
              <a:solidFill>
                <a:srgbClr val="2894FF"/>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A5E51601-04F1-47DA-B505-508948FD4933}"/>
                </a:ext>
              </a:extLst>
            </p:cNvPr>
            <p:cNvSpPr/>
            <p:nvPr/>
          </p:nvSpPr>
          <p:spPr>
            <a:xfrm>
              <a:off x="105677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6D560E8F-19F7-4A89-8CA1-3FD482D6BA71}"/>
                </a:ext>
              </a:extLst>
            </p:cNvPr>
            <p:cNvSpPr/>
            <p:nvPr/>
          </p:nvSpPr>
          <p:spPr>
            <a:xfrm>
              <a:off x="106058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662FB8F6-C726-4633-8931-98685131E100}"/>
                </a:ext>
              </a:extLst>
            </p:cNvPr>
            <p:cNvSpPr/>
            <p:nvPr/>
          </p:nvSpPr>
          <p:spPr>
            <a:xfrm>
              <a:off x="106630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3D793740-FBF6-4DB2-941E-7C1BBF9A9BB8}"/>
                </a:ext>
              </a:extLst>
            </p:cNvPr>
            <p:cNvSpPr/>
            <p:nvPr/>
          </p:nvSpPr>
          <p:spPr>
            <a:xfrm>
              <a:off x="107201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E1DC6D1B-94D3-435D-B9F0-267A48C5FA22}"/>
                </a:ext>
              </a:extLst>
            </p:cNvPr>
            <p:cNvSpPr/>
            <p:nvPr/>
          </p:nvSpPr>
          <p:spPr>
            <a:xfrm>
              <a:off x="108535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C681CB1E-2FF1-413E-A10F-6B44764D6595}"/>
                </a:ext>
              </a:extLst>
            </p:cNvPr>
            <p:cNvSpPr/>
            <p:nvPr/>
          </p:nvSpPr>
          <p:spPr>
            <a:xfrm>
              <a:off x="109297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AC743BF1-CCC8-41DF-8F3B-2FA635002015}"/>
                </a:ext>
              </a:extLst>
            </p:cNvPr>
            <p:cNvSpPr/>
            <p:nvPr/>
          </p:nvSpPr>
          <p:spPr>
            <a:xfrm>
              <a:off x="1094878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BA11571E-613B-46B2-8DF0-E2592E42686A}"/>
                </a:ext>
              </a:extLst>
            </p:cNvPr>
            <p:cNvSpPr/>
            <p:nvPr/>
          </p:nvSpPr>
          <p:spPr>
            <a:xfrm>
              <a:off x="10967834" y="4190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F5949D25-9730-49E5-BA9D-964323BE1DC0}"/>
                </a:ext>
              </a:extLst>
            </p:cNvPr>
            <p:cNvSpPr/>
            <p:nvPr/>
          </p:nvSpPr>
          <p:spPr>
            <a:xfrm>
              <a:off x="11196434" y="4381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F0D939AC-F597-46A2-AFC1-2B8F939C0E59}"/>
                </a:ext>
              </a:extLst>
            </p:cNvPr>
            <p:cNvSpPr/>
            <p:nvPr/>
          </p:nvSpPr>
          <p:spPr>
            <a:xfrm>
              <a:off x="11501244" y="4916561"/>
              <a:ext cx="9525" cy="6667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tlCol="0" anchor="ctr"/>
            <a:lstStyle/>
            <a:p>
              <a:endParaRPr lang="en-GB"/>
            </a:p>
          </p:txBody>
        </p:sp>
      </p:grpSp>
      <p:grpSp>
        <p:nvGrpSpPr>
          <p:cNvPr id="441" name="Group 440">
            <a:extLst>
              <a:ext uri="{FF2B5EF4-FFF2-40B4-BE49-F238E27FC236}">
                <a16:creationId xmlns:a16="http://schemas.microsoft.com/office/drawing/2014/main" id="{FF986E6A-40A3-4D6F-A0B2-271D9D4D17EA}"/>
              </a:ext>
            </a:extLst>
          </p:cNvPr>
          <p:cNvGrpSpPr/>
          <p:nvPr/>
        </p:nvGrpSpPr>
        <p:grpSpPr>
          <a:xfrm>
            <a:off x="1440183" y="2024199"/>
            <a:ext cx="1830496" cy="1037129"/>
            <a:chOff x="8274453" y="3172598"/>
            <a:chExt cx="2857500" cy="1625186"/>
          </a:xfrm>
        </p:grpSpPr>
        <p:sp>
          <p:nvSpPr>
            <p:cNvPr id="436" name="Freeform: Shape 435">
              <a:extLst>
                <a:ext uri="{FF2B5EF4-FFF2-40B4-BE49-F238E27FC236}">
                  <a16:creationId xmlns:a16="http://schemas.microsoft.com/office/drawing/2014/main" id="{2F735C62-908C-4D26-AA70-DE0316A15B17}"/>
                </a:ext>
              </a:extLst>
            </p:cNvPr>
            <p:cNvSpPr/>
            <p:nvPr/>
          </p:nvSpPr>
          <p:spPr>
            <a:xfrm>
              <a:off x="8274453" y="3172598"/>
              <a:ext cx="2857500" cy="1619250"/>
            </a:xfrm>
            <a:custGeom>
              <a:avLst/>
              <a:gdLst>
                <a:gd name="connsiteX0" fmla="*/ 2857500 w 2857500"/>
                <a:gd name="connsiteY0" fmla="*/ 1626403 h 1619250"/>
                <a:gd name="connsiteX1" fmla="*/ 1588751 w 2857500"/>
                <a:gd name="connsiteY1" fmla="*/ 1626403 h 1619250"/>
                <a:gd name="connsiteX2" fmla="*/ 1588751 w 2857500"/>
                <a:gd name="connsiteY2" fmla="*/ 1479575 h 1619250"/>
                <a:gd name="connsiteX3" fmla="*/ 1328985 w 2857500"/>
                <a:gd name="connsiteY3" fmla="*/ 1479575 h 1619250"/>
                <a:gd name="connsiteX4" fmla="*/ 1328985 w 2857500"/>
                <a:gd name="connsiteY4" fmla="*/ 1347807 h 1619250"/>
                <a:gd name="connsiteX5" fmla="*/ 1099328 w 2857500"/>
                <a:gd name="connsiteY5" fmla="*/ 1347807 h 1619250"/>
                <a:gd name="connsiteX6" fmla="*/ 1099328 w 2857500"/>
                <a:gd name="connsiteY6" fmla="*/ 1227334 h 1619250"/>
                <a:gd name="connsiteX7" fmla="*/ 1031558 w 2857500"/>
                <a:gd name="connsiteY7" fmla="*/ 1227334 h 1619250"/>
                <a:gd name="connsiteX8" fmla="*/ 1031558 w 2857500"/>
                <a:gd name="connsiteY8" fmla="*/ 1103090 h 1619250"/>
                <a:gd name="connsiteX9" fmla="*/ 967559 w 2857500"/>
                <a:gd name="connsiteY9" fmla="*/ 1103090 h 1619250"/>
                <a:gd name="connsiteX10" fmla="*/ 967559 w 2857500"/>
                <a:gd name="connsiteY10" fmla="*/ 978856 h 1619250"/>
                <a:gd name="connsiteX11" fmla="*/ 786848 w 2857500"/>
                <a:gd name="connsiteY11" fmla="*/ 978856 h 1619250"/>
                <a:gd name="connsiteX12" fmla="*/ 786848 w 2857500"/>
                <a:gd name="connsiteY12" fmla="*/ 726611 h 1619250"/>
                <a:gd name="connsiteX13" fmla="*/ 752965 w 2857500"/>
                <a:gd name="connsiteY13" fmla="*/ 726611 h 1619250"/>
                <a:gd name="connsiteX14" fmla="*/ 752965 w 2857500"/>
                <a:gd name="connsiteY14" fmla="*/ 489427 h 1619250"/>
                <a:gd name="connsiteX15" fmla="*/ 651314 w 2857500"/>
                <a:gd name="connsiteY15" fmla="*/ 489427 h 1619250"/>
                <a:gd name="connsiteX16" fmla="*/ 651314 w 2857500"/>
                <a:gd name="connsiteY16" fmla="*/ 372717 h 1619250"/>
                <a:gd name="connsiteX17" fmla="*/ 500722 w 2857500"/>
                <a:gd name="connsiteY17" fmla="*/ 372717 h 1619250"/>
                <a:gd name="connsiteX18" fmla="*/ 500722 w 2857500"/>
                <a:gd name="connsiteY18" fmla="*/ 256008 h 1619250"/>
                <a:gd name="connsiteX19" fmla="*/ 338834 w 2857500"/>
                <a:gd name="connsiteY19" fmla="*/ 256008 h 1619250"/>
                <a:gd name="connsiteX20" fmla="*/ 338834 w 2857500"/>
                <a:gd name="connsiteY20" fmla="*/ 0 h 1619250"/>
                <a:gd name="connsiteX21" fmla="*/ 0 w 2857500"/>
                <a:gd name="connsiteY21"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7500" h="1619250">
                  <a:moveTo>
                    <a:pt x="2857500" y="1626403"/>
                  </a:moveTo>
                  <a:lnTo>
                    <a:pt x="1588751" y="1626403"/>
                  </a:lnTo>
                  <a:lnTo>
                    <a:pt x="1588751" y="1479575"/>
                  </a:lnTo>
                  <a:lnTo>
                    <a:pt x="1328985" y="1479575"/>
                  </a:lnTo>
                  <a:lnTo>
                    <a:pt x="1328985" y="1347807"/>
                  </a:lnTo>
                  <a:lnTo>
                    <a:pt x="1099328" y="1347807"/>
                  </a:lnTo>
                  <a:lnTo>
                    <a:pt x="1099328" y="1227334"/>
                  </a:lnTo>
                  <a:lnTo>
                    <a:pt x="1031558" y="1227334"/>
                  </a:lnTo>
                  <a:lnTo>
                    <a:pt x="1031558" y="1103090"/>
                  </a:lnTo>
                  <a:lnTo>
                    <a:pt x="967559" y="1103090"/>
                  </a:lnTo>
                  <a:lnTo>
                    <a:pt x="967559" y="978856"/>
                  </a:lnTo>
                  <a:lnTo>
                    <a:pt x="786848" y="978856"/>
                  </a:lnTo>
                  <a:lnTo>
                    <a:pt x="786848" y="726611"/>
                  </a:lnTo>
                  <a:lnTo>
                    <a:pt x="752965" y="726611"/>
                  </a:lnTo>
                  <a:lnTo>
                    <a:pt x="752965" y="489427"/>
                  </a:lnTo>
                  <a:lnTo>
                    <a:pt x="651314" y="489427"/>
                  </a:lnTo>
                  <a:lnTo>
                    <a:pt x="651314" y="372717"/>
                  </a:lnTo>
                  <a:lnTo>
                    <a:pt x="500722" y="372717"/>
                  </a:lnTo>
                  <a:lnTo>
                    <a:pt x="500722" y="256008"/>
                  </a:lnTo>
                  <a:lnTo>
                    <a:pt x="338834" y="256008"/>
                  </a:lnTo>
                  <a:lnTo>
                    <a:pt x="338834" y="0"/>
                  </a:lnTo>
                  <a:lnTo>
                    <a:pt x="0" y="0"/>
                  </a:lnTo>
                </a:path>
              </a:pathLst>
            </a:custGeom>
            <a:noFill/>
            <a:ln w="15875" cap="flat">
              <a:solidFill>
                <a:srgbClr val="FF6600"/>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6E98BA6E-14C7-47D1-ADD0-6242A7578795}"/>
                </a:ext>
              </a:extLst>
            </p:cNvPr>
            <p:cNvSpPr/>
            <p:nvPr/>
          </p:nvSpPr>
          <p:spPr>
            <a:xfrm>
              <a:off x="9863204" y="458017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B40245A7-9AD1-4351-8BC9-249A229EBD35}"/>
                </a:ext>
              </a:extLst>
            </p:cNvPr>
            <p:cNvSpPr/>
            <p:nvPr/>
          </p:nvSpPr>
          <p:spPr>
            <a:xfrm>
              <a:off x="1056805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0E9964CF-03CD-4982-9647-7AC24E6E4244}"/>
                </a:ext>
              </a:extLst>
            </p:cNvPr>
            <p:cNvSpPr/>
            <p:nvPr/>
          </p:nvSpPr>
          <p:spPr>
            <a:xfrm>
              <a:off x="1073950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B2908E05-D29F-4708-9829-2C3CE5D2099B}"/>
                </a:ext>
              </a:extLst>
            </p:cNvPr>
            <p:cNvSpPr/>
            <p:nvPr/>
          </p:nvSpPr>
          <p:spPr>
            <a:xfrm>
              <a:off x="11120014" y="47311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tlCol="0" anchor="ctr"/>
            <a:lstStyle/>
            <a:p>
              <a:endParaRPr lang="en-GB"/>
            </a:p>
          </p:txBody>
        </p:sp>
      </p:grpSp>
      <p:grpSp>
        <p:nvGrpSpPr>
          <p:cNvPr id="358" name="Group 357">
            <a:extLst>
              <a:ext uri="{FF2B5EF4-FFF2-40B4-BE49-F238E27FC236}">
                <a16:creationId xmlns:a16="http://schemas.microsoft.com/office/drawing/2014/main" id="{C2E83600-384D-4EF7-A48C-641183627A92}"/>
              </a:ext>
            </a:extLst>
          </p:cNvPr>
          <p:cNvGrpSpPr/>
          <p:nvPr/>
        </p:nvGrpSpPr>
        <p:grpSpPr>
          <a:xfrm>
            <a:off x="-32299" y="4166061"/>
            <a:ext cx="4154863" cy="2386326"/>
            <a:chOff x="215351" y="1806966"/>
            <a:chExt cx="4154863" cy="2386326"/>
          </a:xfrm>
        </p:grpSpPr>
        <p:sp>
          <p:nvSpPr>
            <p:cNvPr id="361" name="TextBox 360">
              <a:extLst>
                <a:ext uri="{FF2B5EF4-FFF2-40B4-BE49-F238E27FC236}">
                  <a16:creationId xmlns:a16="http://schemas.microsoft.com/office/drawing/2014/main" id="{8CA1DC3A-F913-4493-BBC9-5543A7FAAA60}"/>
                </a:ext>
              </a:extLst>
            </p:cNvPr>
            <p:cNvSpPr txBox="1"/>
            <p:nvPr/>
          </p:nvSpPr>
          <p:spPr>
            <a:xfrm>
              <a:off x="2978401" y="1806966"/>
              <a:ext cx="812595" cy="276999"/>
            </a:xfrm>
            <a:prstGeom prst="rect">
              <a:avLst/>
            </a:prstGeom>
            <a:noFill/>
          </p:spPr>
          <p:txBody>
            <a:bodyPr wrap="none" rtlCol="0">
              <a:spAutoFit/>
            </a:bodyPr>
            <a:lstStyle/>
            <a:p>
              <a:pPr algn="ctr"/>
              <a:r>
                <a:rPr lang="en-GB" sz="1200" b="1" dirty="0"/>
                <a:t>STK11</a:t>
              </a:r>
              <a:r>
                <a:rPr lang="en-GB" sz="1200" b="1" baseline="30000" dirty="0"/>
                <a:t>WT</a:t>
              </a:r>
            </a:p>
          </p:txBody>
        </p:sp>
        <p:grpSp>
          <p:nvGrpSpPr>
            <p:cNvPr id="362" name="Group 361">
              <a:extLst>
                <a:ext uri="{FF2B5EF4-FFF2-40B4-BE49-F238E27FC236}">
                  <a16:creationId xmlns:a16="http://schemas.microsoft.com/office/drawing/2014/main" id="{2089A76A-215B-43F0-8E3B-E68A3F856089}"/>
                </a:ext>
              </a:extLst>
            </p:cNvPr>
            <p:cNvGrpSpPr/>
            <p:nvPr/>
          </p:nvGrpSpPr>
          <p:grpSpPr>
            <a:xfrm>
              <a:off x="967692" y="1901000"/>
              <a:ext cx="714103" cy="1664738"/>
              <a:chOff x="691467" y="1901253"/>
              <a:chExt cx="714103" cy="1657030"/>
            </a:xfrm>
          </p:grpSpPr>
          <p:sp>
            <p:nvSpPr>
              <p:cNvPr id="407" name="Line 6">
                <a:extLst>
                  <a:ext uri="{FF2B5EF4-FFF2-40B4-BE49-F238E27FC236}">
                    <a16:creationId xmlns:a16="http://schemas.microsoft.com/office/drawing/2014/main" id="{E1D861BB-71C9-4EF1-9776-D1442C67F8EF}"/>
                  </a:ext>
                </a:extLst>
              </p:cNvPr>
              <p:cNvSpPr>
                <a:spLocks noChangeShapeType="1"/>
              </p:cNvSpPr>
              <p:nvPr/>
            </p:nvSpPr>
            <p:spPr bwMode="auto">
              <a:xfrm>
                <a:off x="1319336"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08" name="Line 7">
                <a:extLst>
                  <a:ext uri="{FF2B5EF4-FFF2-40B4-BE49-F238E27FC236}">
                    <a16:creationId xmlns:a16="http://schemas.microsoft.com/office/drawing/2014/main" id="{81C8E63B-32E1-4172-B527-89F0E9C49011}"/>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09" name="Line 8">
                <a:extLst>
                  <a:ext uri="{FF2B5EF4-FFF2-40B4-BE49-F238E27FC236}">
                    <a16:creationId xmlns:a16="http://schemas.microsoft.com/office/drawing/2014/main" id="{949D3959-61D3-4CDA-915F-1D5E4AEF4728}"/>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0" name="Line 9">
                <a:extLst>
                  <a:ext uri="{FF2B5EF4-FFF2-40B4-BE49-F238E27FC236}">
                    <a16:creationId xmlns:a16="http://schemas.microsoft.com/office/drawing/2014/main" id="{1DD34404-3D38-40D3-939D-0E3689A67D2A}"/>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1" name="Line 10">
                <a:extLst>
                  <a:ext uri="{FF2B5EF4-FFF2-40B4-BE49-F238E27FC236}">
                    <a16:creationId xmlns:a16="http://schemas.microsoft.com/office/drawing/2014/main" id="{5D9D985A-9989-429E-89D0-BCFEF152AA30}"/>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2" name="Line 11">
                <a:extLst>
                  <a:ext uri="{FF2B5EF4-FFF2-40B4-BE49-F238E27FC236}">
                    <a16:creationId xmlns:a16="http://schemas.microsoft.com/office/drawing/2014/main" id="{C5D6FDFC-5954-48B9-A0BB-1FB81531BA9C}"/>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3" name="TextBox 412">
                <a:extLst>
                  <a:ext uri="{FF2B5EF4-FFF2-40B4-BE49-F238E27FC236}">
                    <a16:creationId xmlns:a16="http://schemas.microsoft.com/office/drawing/2014/main" id="{F76384CF-5964-45FF-B2CC-F6F25B261034}"/>
                  </a:ext>
                </a:extLst>
              </p:cNvPr>
              <p:cNvSpPr txBox="1"/>
              <p:nvPr/>
            </p:nvSpPr>
            <p:spPr>
              <a:xfrm rot="16200000">
                <a:off x="516275" y="2587619"/>
                <a:ext cx="627383"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OS, %</a:t>
                </a:r>
              </a:p>
            </p:txBody>
          </p:sp>
          <p:sp>
            <p:nvSpPr>
              <p:cNvPr id="414" name="TextBox 413">
                <a:extLst>
                  <a:ext uri="{FF2B5EF4-FFF2-40B4-BE49-F238E27FC236}">
                    <a16:creationId xmlns:a16="http://schemas.microsoft.com/office/drawing/2014/main" id="{4E91EEDD-5C59-43EA-ACDF-341401BC9488}"/>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415" name="TextBox 414">
                <a:extLst>
                  <a:ext uri="{FF2B5EF4-FFF2-40B4-BE49-F238E27FC236}">
                    <a16:creationId xmlns:a16="http://schemas.microsoft.com/office/drawing/2014/main" id="{28229ED7-B3AD-4D51-BD6D-C3C5397DD45C}"/>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416" name="TextBox 415">
                <a:extLst>
                  <a:ext uri="{FF2B5EF4-FFF2-40B4-BE49-F238E27FC236}">
                    <a16:creationId xmlns:a16="http://schemas.microsoft.com/office/drawing/2014/main" id="{830E6B9E-2B2F-4AEB-B51B-E47588B8EDFC}"/>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417" name="TextBox 416">
                <a:extLst>
                  <a:ext uri="{FF2B5EF4-FFF2-40B4-BE49-F238E27FC236}">
                    <a16:creationId xmlns:a16="http://schemas.microsoft.com/office/drawing/2014/main" id="{3F52DF9F-BA4D-4F55-B60F-84FA86DABE5E}"/>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418" name="TextBox 417">
                <a:extLst>
                  <a:ext uri="{FF2B5EF4-FFF2-40B4-BE49-F238E27FC236}">
                    <a16:creationId xmlns:a16="http://schemas.microsoft.com/office/drawing/2014/main" id="{744AA8F5-CB15-46BC-8C2A-B040B71271A1}"/>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419" name="TextBox 418">
                <a:extLst>
                  <a:ext uri="{FF2B5EF4-FFF2-40B4-BE49-F238E27FC236}">
                    <a16:creationId xmlns:a16="http://schemas.microsoft.com/office/drawing/2014/main" id="{8DD6BF7A-B451-40D7-9CF9-4F58AFFA5E04}"/>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363" name="Freeform 21">
              <a:extLst>
                <a:ext uri="{FF2B5EF4-FFF2-40B4-BE49-F238E27FC236}">
                  <a16:creationId xmlns:a16="http://schemas.microsoft.com/office/drawing/2014/main" id="{A841A7D1-42D6-4909-BA40-D45AB0EF1401}"/>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364" name="Group 363">
              <a:extLst>
                <a:ext uri="{FF2B5EF4-FFF2-40B4-BE49-F238E27FC236}">
                  <a16:creationId xmlns:a16="http://schemas.microsoft.com/office/drawing/2014/main" id="{00F31996-42EF-4F16-9EB0-85D193C52CB1}"/>
                </a:ext>
              </a:extLst>
            </p:cNvPr>
            <p:cNvGrpSpPr/>
            <p:nvPr/>
          </p:nvGrpSpPr>
          <p:grpSpPr>
            <a:xfrm>
              <a:off x="1598254" y="3424783"/>
              <a:ext cx="2651750" cy="329369"/>
              <a:chOff x="1502755" y="4356522"/>
              <a:chExt cx="3250424" cy="329369"/>
            </a:xfrm>
          </p:grpSpPr>
          <p:sp>
            <p:nvSpPr>
              <p:cNvPr id="389" name="Line 21">
                <a:extLst>
                  <a:ext uri="{FF2B5EF4-FFF2-40B4-BE49-F238E27FC236}">
                    <a16:creationId xmlns:a16="http://schemas.microsoft.com/office/drawing/2014/main" id="{3A349486-0654-4A3A-9362-1054D867661F}"/>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9C9349FD-EB84-422E-950C-1C1375FF312D}"/>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391" name="Line 21">
                <a:extLst>
                  <a:ext uri="{FF2B5EF4-FFF2-40B4-BE49-F238E27FC236}">
                    <a16:creationId xmlns:a16="http://schemas.microsoft.com/office/drawing/2014/main" id="{862E03D8-008C-46FD-B14A-09C4BC5DD84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2" name="TextBox 391">
                <a:extLst>
                  <a:ext uri="{FF2B5EF4-FFF2-40B4-BE49-F238E27FC236}">
                    <a16:creationId xmlns:a16="http://schemas.microsoft.com/office/drawing/2014/main" id="{B5076A21-5E4C-4302-B9B9-A6F26E12C3D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393" name="Line 21">
                <a:extLst>
                  <a:ext uri="{FF2B5EF4-FFF2-40B4-BE49-F238E27FC236}">
                    <a16:creationId xmlns:a16="http://schemas.microsoft.com/office/drawing/2014/main" id="{D9546B0C-5C66-459B-9F9D-AACC7E247819}"/>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4" name="TextBox 393">
                <a:extLst>
                  <a:ext uri="{FF2B5EF4-FFF2-40B4-BE49-F238E27FC236}">
                    <a16:creationId xmlns:a16="http://schemas.microsoft.com/office/drawing/2014/main" id="{22E6BBE4-0491-4D8E-835B-EC5BDE268BB5}"/>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395" name="Line 21">
                <a:extLst>
                  <a:ext uri="{FF2B5EF4-FFF2-40B4-BE49-F238E27FC236}">
                    <a16:creationId xmlns:a16="http://schemas.microsoft.com/office/drawing/2014/main" id="{BAABEDFB-7FBA-434B-93C4-647CAAC3DEF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6" name="TextBox 395">
                <a:extLst>
                  <a:ext uri="{FF2B5EF4-FFF2-40B4-BE49-F238E27FC236}">
                    <a16:creationId xmlns:a16="http://schemas.microsoft.com/office/drawing/2014/main" id="{2B1E210A-436D-43DF-9E8D-519DE94A0B9D}"/>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397" name="Line 21">
                <a:extLst>
                  <a:ext uri="{FF2B5EF4-FFF2-40B4-BE49-F238E27FC236}">
                    <a16:creationId xmlns:a16="http://schemas.microsoft.com/office/drawing/2014/main" id="{546A0E77-6CFE-4068-AFFF-FD1992592064}"/>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8" name="TextBox 397">
                <a:extLst>
                  <a:ext uri="{FF2B5EF4-FFF2-40B4-BE49-F238E27FC236}">
                    <a16:creationId xmlns:a16="http://schemas.microsoft.com/office/drawing/2014/main" id="{F2BD6036-E932-4DDD-94AA-C94C0549A143}"/>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399" name="Line 21">
                <a:extLst>
                  <a:ext uri="{FF2B5EF4-FFF2-40B4-BE49-F238E27FC236}">
                    <a16:creationId xmlns:a16="http://schemas.microsoft.com/office/drawing/2014/main" id="{868E8E16-F761-4D3A-BBE4-DB92F15A0F2A}"/>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0" name="TextBox 399">
                <a:extLst>
                  <a:ext uri="{FF2B5EF4-FFF2-40B4-BE49-F238E27FC236}">
                    <a16:creationId xmlns:a16="http://schemas.microsoft.com/office/drawing/2014/main" id="{3C4682AA-1EF9-403C-80ED-E1A962B0673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401" name="Line 21">
                <a:extLst>
                  <a:ext uri="{FF2B5EF4-FFF2-40B4-BE49-F238E27FC236}">
                    <a16:creationId xmlns:a16="http://schemas.microsoft.com/office/drawing/2014/main" id="{19779C97-C492-4915-A89A-7B9A4F8BD6DB}"/>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2" name="TextBox 401">
                <a:extLst>
                  <a:ext uri="{FF2B5EF4-FFF2-40B4-BE49-F238E27FC236}">
                    <a16:creationId xmlns:a16="http://schemas.microsoft.com/office/drawing/2014/main" id="{E640D21B-3C76-418D-9621-425A3DD732B7}"/>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403" name="Line 21">
                <a:extLst>
                  <a:ext uri="{FF2B5EF4-FFF2-40B4-BE49-F238E27FC236}">
                    <a16:creationId xmlns:a16="http://schemas.microsoft.com/office/drawing/2014/main" id="{8D6464A0-1391-4CF5-9364-39B8BD16E065}"/>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4" name="TextBox 403">
                <a:extLst>
                  <a:ext uri="{FF2B5EF4-FFF2-40B4-BE49-F238E27FC236}">
                    <a16:creationId xmlns:a16="http://schemas.microsoft.com/office/drawing/2014/main" id="{B11DBAA6-CF1F-41FE-BF28-826AAC21561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405" name="Line 21">
                <a:extLst>
                  <a:ext uri="{FF2B5EF4-FFF2-40B4-BE49-F238E27FC236}">
                    <a16:creationId xmlns:a16="http://schemas.microsoft.com/office/drawing/2014/main" id="{A961708A-84CD-46B1-992A-9D1E8BE2499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0B796EC1-1192-40F8-A7EE-87D1A0E20CC1}"/>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sp>
          <p:nvSpPr>
            <p:cNvPr id="365" name="TextBox 364">
              <a:extLst>
                <a:ext uri="{FF2B5EF4-FFF2-40B4-BE49-F238E27FC236}">
                  <a16:creationId xmlns:a16="http://schemas.microsoft.com/office/drawing/2014/main" id="{DF76AEE8-EA45-4BF6-89B5-3EA3BA1AB81E}"/>
                </a:ext>
              </a:extLst>
            </p:cNvPr>
            <p:cNvSpPr txBox="1"/>
            <p:nvPr/>
          </p:nvSpPr>
          <p:spPr>
            <a:xfrm>
              <a:off x="410377" y="3477153"/>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366" name="Group 365">
              <a:extLst>
                <a:ext uri="{FF2B5EF4-FFF2-40B4-BE49-F238E27FC236}">
                  <a16:creationId xmlns:a16="http://schemas.microsoft.com/office/drawing/2014/main" id="{D615E7EA-AC28-405C-982B-0071BD9A8DD1}"/>
                </a:ext>
              </a:extLst>
            </p:cNvPr>
            <p:cNvGrpSpPr/>
            <p:nvPr/>
          </p:nvGrpSpPr>
          <p:grpSpPr>
            <a:xfrm>
              <a:off x="1507177" y="3715256"/>
              <a:ext cx="2694229" cy="257369"/>
              <a:chOff x="1378142" y="4173058"/>
              <a:chExt cx="2694229" cy="257369"/>
            </a:xfrm>
          </p:grpSpPr>
          <p:sp>
            <p:nvSpPr>
              <p:cNvPr id="380" name="TextBox 379">
                <a:extLst>
                  <a:ext uri="{FF2B5EF4-FFF2-40B4-BE49-F238E27FC236}">
                    <a16:creationId xmlns:a16="http://schemas.microsoft.com/office/drawing/2014/main" id="{50DDCB90-ACA4-4812-8174-9E49D6003F90}"/>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381" name="TextBox 380">
                <a:extLst>
                  <a:ext uri="{FF2B5EF4-FFF2-40B4-BE49-F238E27FC236}">
                    <a16:creationId xmlns:a16="http://schemas.microsoft.com/office/drawing/2014/main" id="{0F8DA3BE-9FFB-48AB-8B69-4538E35CC11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6</a:t>
                </a:r>
              </a:p>
            </p:txBody>
          </p:sp>
          <p:sp>
            <p:nvSpPr>
              <p:cNvPr id="382" name="TextBox 381">
                <a:extLst>
                  <a:ext uri="{FF2B5EF4-FFF2-40B4-BE49-F238E27FC236}">
                    <a16:creationId xmlns:a16="http://schemas.microsoft.com/office/drawing/2014/main" id="{7A9DF0F2-E72B-415C-860B-C569009DCF9A}"/>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30</a:t>
                </a:r>
              </a:p>
            </p:txBody>
          </p:sp>
          <p:sp>
            <p:nvSpPr>
              <p:cNvPr id="383" name="TextBox 382">
                <a:extLst>
                  <a:ext uri="{FF2B5EF4-FFF2-40B4-BE49-F238E27FC236}">
                    <a16:creationId xmlns:a16="http://schemas.microsoft.com/office/drawing/2014/main" id="{816B16DD-89A4-4895-A4AE-26451B74802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77</a:t>
                </a:r>
              </a:p>
            </p:txBody>
          </p:sp>
          <p:sp>
            <p:nvSpPr>
              <p:cNvPr id="384" name="TextBox 383">
                <a:extLst>
                  <a:ext uri="{FF2B5EF4-FFF2-40B4-BE49-F238E27FC236}">
                    <a16:creationId xmlns:a16="http://schemas.microsoft.com/office/drawing/2014/main" id="{98619981-49F8-4D20-B636-E28B56C03116}"/>
                  </a:ext>
                </a:extLst>
              </p:cNvPr>
              <p:cNvSpPr txBox="1"/>
              <p:nvPr/>
            </p:nvSpPr>
            <p:spPr>
              <a:xfrm>
                <a:off x="2603945"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108</a:t>
                </a:r>
              </a:p>
            </p:txBody>
          </p:sp>
          <p:sp>
            <p:nvSpPr>
              <p:cNvPr id="385" name="TextBox 384">
                <a:extLst>
                  <a:ext uri="{FF2B5EF4-FFF2-40B4-BE49-F238E27FC236}">
                    <a16:creationId xmlns:a16="http://schemas.microsoft.com/office/drawing/2014/main" id="{6411C332-F01C-4B4D-BE62-0440E7C669D3}"/>
                  </a:ext>
                </a:extLst>
              </p:cNvPr>
              <p:cNvSpPr txBox="1"/>
              <p:nvPr/>
            </p:nvSpPr>
            <p:spPr>
              <a:xfrm>
                <a:off x="2297495"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120</a:t>
                </a:r>
              </a:p>
            </p:txBody>
          </p:sp>
          <p:sp>
            <p:nvSpPr>
              <p:cNvPr id="386" name="TextBox 385">
                <a:extLst>
                  <a:ext uri="{FF2B5EF4-FFF2-40B4-BE49-F238E27FC236}">
                    <a16:creationId xmlns:a16="http://schemas.microsoft.com/office/drawing/2014/main" id="{101E4FB4-AC00-451A-859C-E9183876899B}"/>
                  </a:ext>
                </a:extLst>
              </p:cNvPr>
              <p:cNvSpPr txBox="1"/>
              <p:nvPr/>
            </p:nvSpPr>
            <p:spPr>
              <a:xfrm>
                <a:off x="1991044"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141</a:t>
                </a:r>
              </a:p>
            </p:txBody>
          </p:sp>
          <p:sp>
            <p:nvSpPr>
              <p:cNvPr id="387" name="TextBox 386">
                <a:extLst>
                  <a:ext uri="{FF2B5EF4-FFF2-40B4-BE49-F238E27FC236}">
                    <a16:creationId xmlns:a16="http://schemas.microsoft.com/office/drawing/2014/main" id="{FC5609BB-0BFF-4274-B76B-3A0264E46D17}"/>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153</a:t>
                </a:r>
              </a:p>
            </p:txBody>
          </p:sp>
          <p:sp>
            <p:nvSpPr>
              <p:cNvPr id="388" name="TextBox 387">
                <a:extLst>
                  <a:ext uri="{FF2B5EF4-FFF2-40B4-BE49-F238E27FC236}">
                    <a16:creationId xmlns:a16="http://schemas.microsoft.com/office/drawing/2014/main" id="{5CD2EC80-D9B7-4C5E-BF9B-CC6E6A83F658}"/>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168</a:t>
                </a:r>
              </a:p>
            </p:txBody>
          </p:sp>
        </p:grpSp>
        <p:grpSp>
          <p:nvGrpSpPr>
            <p:cNvPr id="367" name="Group 366">
              <a:extLst>
                <a:ext uri="{FF2B5EF4-FFF2-40B4-BE49-F238E27FC236}">
                  <a16:creationId xmlns:a16="http://schemas.microsoft.com/office/drawing/2014/main" id="{BB36B805-E832-4C6F-83C6-663A612034C1}"/>
                </a:ext>
              </a:extLst>
            </p:cNvPr>
            <p:cNvGrpSpPr/>
            <p:nvPr/>
          </p:nvGrpSpPr>
          <p:grpSpPr>
            <a:xfrm>
              <a:off x="1549657" y="3927203"/>
              <a:ext cx="2651749" cy="257369"/>
              <a:chOff x="1420622" y="4173058"/>
              <a:chExt cx="2651749" cy="257369"/>
            </a:xfrm>
          </p:grpSpPr>
          <p:sp>
            <p:nvSpPr>
              <p:cNvPr id="371" name="TextBox 370">
                <a:extLst>
                  <a:ext uri="{FF2B5EF4-FFF2-40B4-BE49-F238E27FC236}">
                    <a16:creationId xmlns:a16="http://schemas.microsoft.com/office/drawing/2014/main" id="{D6C7D702-C964-4DE4-ABF5-0B511AA9AEC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372" name="TextBox 371">
                <a:extLst>
                  <a:ext uri="{FF2B5EF4-FFF2-40B4-BE49-F238E27FC236}">
                    <a16:creationId xmlns:a16="http://schemas.microsoft.com/office/drawing/2014/main" id="{6900DF73-5557-4429-8F04-034666C7982B}"/>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a:t>
                </a:r>
              </a:p>
            </p:txBody>
          </p:sp>
          <p:sp>
            <p:nvSpPr>
              <p:cNvPr id="373" name="TextBox 372">
                <a:extLst>
                  <a:ext uri="{FF2B5EF4-FFF2-40B4-BE49-F238E27FC236}">
                    <a16:creationId xmlns:a16="http://schemas.microsoft.com/office/drawing/2014/main" id="{F48ACE16-B17B-4E6F-9F52-FCC4439DC746}"/>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10</a:t>
                </a:r>
              </a:p>
            </p:txBody>
          </p:sp>
          <p:sp>
            <p:nvSpPr>
              <p:cNvPr id="374" name="TextBox 373">
                <a:extLst>
                  <a:ext uri="{FF2B5EF4-FFF2-40B4-BE49-F238E27FC236}">
                    <a16:creationId xmlns:a16="http://schemas.microsoft.com/office/drawing/2014/main" id="{33758DAB-173D-497D-A23D-D42835076E86}"/>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20</a:t>
                </a:r>
              </a:p>
            </p:txBody>
          </p:sp>
          <p:sp>
            <p:nvSpPr>
              <p:cNvPr id="375" name="TextBox 374">
                <a:extLst>
                  <a:ext uri="{FF2B5EF4-FFF2-40B4-BE49-F238E27FC236}">
                    <a16:creationId xmlns:a16="http://schemas.microsoft.com/office/drawing/2014/main" id="{EEA666AA-2B8C-4E51-92AB-7A55ECAA3FFA}"/>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29</a:t>
                </a:r>
              </a:p>
            </p:txBody>
          </p:sp>
          <p:sp>
            <p:nvSpPr>
              <p:cNvPr id="376" name="TextBox 375">
                <a:extLst>
                  <a:ext uri="{FF2B5EF4-FFF2-40B4-BE49-F238E27FC236}">
                    <a16:creationId xmlns:a16="http://schemas.microsoft.com/office/drawing/2014/main" id="{8EE4EBA7-9B69-4E02-8A4E-5D8FC1EB26EC}"/>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35</a:t>
                </a:r>
              </a:p>
            </p:txBody>
          </p:sp>
          <p:sp>
            <p:nvSpPr>
              <p:cNvPr id="377" name="TextBox 376">
                <a:extLst>
                  <a:ext uri="{FF2B5EF4-FFF2-40B4-BE49-F238E27FC236}">
                    <a16:creationId xmlns:a16="http://schemas.microsoft.com/office/drawing/2014/main" id="{9B31734C-3603-437A-818A-9F6BE9B42EEE}"/>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39</a:t>
                </a:r>
              </a:p>
            </p:txBody>
          </p:sp>
          <p:sp>
            <p:nvSpPr>
              <p:cNvPr id="378" name="TextBox 377">
                <a:extLst>
                  <a:ext uri="{FF2B5EF4-FFF2-40B4-BE49-F238E27FC236}">
                    <a16:creationId xmlns:a16="http://schemas.microsoft.com/office/drawing/2014/main" id="{98962D89-1931-4C99-8792-AFBE1070201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56</a:t>
                </a:r>
              </a:p>
            </p:txBody>
          </p:sp>
          <p:sp>
            <p:nvSpPr>
              <p:cNvPr id="379" name="TextBox 378">
                <a:extLst>
                  <a:ext uri="{FF2B5EF4-FFF2-40B4-BE49-F238E27FC236}">
                    <a16:creationId xmlns:a16="http://schemas.microsoft.com/office/drawing/2014/main" id="{BB684E64-9E39-41C4-83BA-4F39CE6BCC41}"/>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67</a:t>
                </a:r>
              </a:p>
            </p:txBody>
          </p:sp>
        </p:grpSp>
        <p:sp>
          <p:nvSpPr>
            <p:cNvPr id="368" name="TextBox 367">
              <a:extLst>
                <a:ext uri="{FF2B5EF4-FFF2-40B4-BE49-F238E27FC236}">
                  <a16:creationId xmlns:a16="http://schemas.microsoft.com/office/drawing/2014/main" id="{1EFC9CB9-C2FE-446E-B8B7-09DE24026B97}"/>
                </a:ext>
              </a:extLst>
            </p:cNvPr>
            <p:cNvSpPr txBox="1"/>
            <p:nvPr/>
          </p:nvSpPr>
          <p:spPr>
            <a:xfrm>
              <a:off x="215351" y="3705895"/>
              <a:ext cx="638315"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No. at </a:t>
              </a:r>
              <a:br>
                <a:rPr lang="en-GB" sz="1200" dirty="0">
                  <a:solidFill>
                    <a:srgbClr val="363636"/>
                  </a:solidFill>
                  <a:latin typeface="Arial" panose="020B0604020202020204" pitchFamily="34" charset="0"/>
                  <a:cs typeface="Arial" panose="020B0604020202020204" pitchFamily="34" charset="0"/>
                </a:rPr>
              </a:br>
              <a:r>
                <a:rPr lang="en-GB" sz="1200" dirty="0">
                  <a:solidFill>
                    <a:srgbClr val="363636"/>
                  </a:solidFill>
                  <a:latin typeface="Arial" panose="020B0604020202020204" pitchFamily="34" charset="0"/>
                  <a:cs typeface="Arial" panose="020B0604020202020204" pitchFamily="34" charset="0"/>
                </a:rPr>
                <a:t>risk</a:t>
              </a:r>
            </a:p>
          </p:txBody>
        </p:sp>
        <p:sp>
          <p:nvSpPr>
            <p:cNvPr id="369" name="TextBox 368">
              <a:extLst>
                <a:ext uri="{FF2B5EF4-FFF2-40B4-BE49-F238E27FC236}">
                  <a16:creationId xmlns:a16="http://schemas.microsoft.com/office/drawing/2014/main" id="{0E6E4656-1590-4DE0-90E4-81C89C5C0DEA}"/>
                </a:ext>
              </a:extLst>
            </p:cNvPr>
            <p:cNvSpPr txBox="1"/>
            <p:nvPr/>
          </p:nvSpPr>
          <p:spPr>
            <a:xfrm>
              <a:off x="704046" y="3678086"/>
              <a:ext cx="881972" cy="515206"/>
            </a:xfrm>
            <a:prstGeom prst="rect">
              <a:avLst/>
            </a:prstGeom>
            <a:noFill/>
          </p:spPr>
          <p:txBody>
            <a:bodyPr wrap="none" rtlCol="0">
              <a:spAutoFit/>
            </a:bodyPr>
            <a:lstStyle/>
            <a:p>
              <a:pPr algn="r" fontAlgn="base">
                <a:lnSpc>
                  <a:spcPct val="120000"/>
                </a:lnSpc>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lnSpc>
                  <a:spcPct val="120000"/>
                </a:lnSpc>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370" name="TextBox 369">
              <a:extLst>
                <a:ext uri="{FF2B5EF4-FFF2-40B4-BE49-F238E27FC236}">
                  <a16:creationId xmlns:a16="http://schemas.microsoft.com/office/drawing/2014/main" id="{2AC450D8-9CF9-4C7A-9129-E17CFD8048CD}"/>
                </a:ext>
              </a:extLst>
            </p:cNvPr>
            <p:cNvSpPr txBox="1"/>
            <p:nvPr/>
          </p:nvSpPr>
          <p:spPr>
            <a:xfrm>
              <a:off x="2247518" y="1959699"/>
              <a:ext cx="2122696" cy="276999"/>
            </a:xfrm>
            <a:prstGeom prst="rect">
              <a:avLst/>
            </a:prstGeom>
            <a:noFill/>
          </p:spPr>
          <p:txBody>
            <a:bodyPr wrap="none" rtlCol="0">
              <a:spAutoFit/>
            </a:bodyPr>
            <a:lstStyle/>
            <a:p>
              <a:pPr algn="ctr"/>
              <a:r>
                <a:rPr lang="en-GB" sz="1200" dirty="0"/>
                <a:t>HR 0.59 (95%CI 0.41, 0.85)</a:t>
              </a:r>
            </a:p>
          </p:txBody>
        </p:sp>
      </p:grpSp>
      <p:sp>
        <p:nvSpPr>
          <p:cNvPr id="359" name="TextBox 358">
            <a:extLst>
              <a:ext uri="{FF2B5EF4-FFF2-40B4-BE49-F238E27FC236}">
                <a16:creationId xmlns:a16="http://schemas.microsoft.com/office/drawing/2014/main" id="{2F16EC2A-41CB-41E6-82B4-328102732C42}"/>
              </a:ext>
            </a:extLst>
          </p:cNvPr>
          <p:cNvSpPr txBox="1"/>
          <p:nvPr/>
        </p:nvSpPr>
        <p:spPr>
          <a:xfrm>
            <a:off x="1391028" y="5176169"/>
            <a:ext cx="1853392"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23 </a:t>
            </a:r>
            <a:r>
              <a:rPr lang="en-GB" sz="1100" dirty="0" err="1">
                <a:solidFill>
                  <a:srgbClr val="2894FF"/>
                </a:solidFill>
              </a:rPr>
              <a:t>mo</a:t>
            </a:r>
            <a:r>
              <a:rPr lang="en-GB" sz="1100" dirty="0">
                <a:solidFill>
                  <a:srgbClr val="2894FF"/>
                </a:solidFill>
              </a:rPr>
              <a:t> (20, NR)</a:t>
            </a:r>
          </a:p>
          <a:p>
            <a:r>
              <a:rPr lang="en-GB" sz="1100" dirty="0" err="1">
                <a:solidFill>
                  <a:srgbClr val="FF6600"/>
                </a:solidFill>
              </a:rPr>
              <a:t>Pbo</a:t>
            </a:r>
            <a:r>
              <a:rPr lang="en-GB" sz="1100" dirty="0">
                <a:solidFill>
                  <a:srgbClr val="FF6600"/>
                </a:solidFill>
              </a:rPr>
              <a:t> + CT: 12 </a:t>
            </a:r>
            <a:r>
              <a:rPr lang="en-GB" sz="1100" dirty="0" err="1">
                <a:solidFill>
                  <a:srgbClr val="FF6600"/>
                </a:solidFill>
              </a:rPr>
              <a:t>mo</a:t>
            </a:r>
            <a:r>
              <a:rPr lang="en-GB" sz="1100" dirty="0">
                <a:solidFill>
                  <a:srgbClr val="FF6600"/>
                </a:solidFill>
              </a:rPr>
              <a:t> (8, 25)</a:t>
            </a:r>
          </a:p>
        </p:txBody>
      </p:sp>
      <p:cxnSp>
        <p:nvCxnSpPr>
          <p:cNvPr id="360" name="Straight Connector 359">
            <a:extLst>
              <a:ext uri="{FF2B5EF4-FFF2-40B4-BE49-F238E27FC236}">
                <a16:creationId xmlns:a16="http://schemas.microsoft.com/office/drawing/2014/main" id="{192E1BF9-53B2-4451-BB98-93DDB43AAC24}"/>
              </a:ext>
            </a:extLst>
          </p:cNvPr>
          <p:cNvCxnSpPr/>
          <p:nvPr/>
        </p:nvCxnSpPr>
        <p:spPr>
          <a:xfrm flipV="1">
            <a:off x="1431974" y="5088797"/>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486" name="Group 485">
            <a:extLst>
              <a:ext uri="{FF2B5EF4-FFF2-40B4-BE49-F238E27FC236}">
                <a16:creationId xmlns:a16="http://schemas.microsoft.com/office/drawing/2014/main" id="{5D7FF44E-AFC9-4695-9E8C-6DD54D187DDD}"/>
              </a:ext>
            </a:extLst>
          </p:cNvPr>
          <p:cNvGrpSpPr/>
          <p:nvPr/>
        </p:nvGrpSpPr>
        <p:grpSpPr>
          <a:xfrm>
            <a:off x="1436532" y="4402312"/>
            <a:ext cx="2291663" cy="830821"/>
            <a:chOff x="8399086" y="4036973"/>
            <a:chExt cx="3553330" cy="1295400"/>
          </a:xfrm>
        </p:grpSpPr>
        <p:sp>
          <p:nvSpPr>
            <p:cNvPr id="444" name="Freeform: Shape 443">
              <a:extLst>
                <a:ext uri="{FF2B5EF4-FFF2-40B4-BE49-F238E27FC236}">
                  <a16:creationId xmlns:a16="http://schemas.microsoft.com/office/drawing/2014/main" id="{028A8470-F7AB-4CC8-B000-74D3BC45D556}"/>
                </a:ext>
              </a:extLst>
            </p:cNvPr>
            <p:cNvSpPr/>
            <p:nvPr/>
          </p:nvSpPr>
          <p:spPr>
            <a:xfrm>
              <a:off x="8399086" y="4036973"/>
              <a:ext cx="3552825" cy="1295400"/>
            </a:xfrm>
            <a:custGeom>
              <a:avLst/>
              <a:gdLst>
                <a:gd name="connsiteX0" fmla="*/ 3554854 w 3552825"/>
                <a:gd name="connsiteY0" fmla="*/ 1304477 h 1295400"/>
                <a:gd name="connsiteX1" fmla="*/ 3205086 w 3552825"/>
                <a:gd name="connsiteY1" fmla="*/ 1304477 h 1295400"/>
                <a:gd name="connsiteX2" fmla="*/ 3205086 w 3552825"/>
                <a:gd name="connsiteY2" fmla="*/ 1214285 h 1295400"/>
                <a:gd name="connsiteX3" fmla="*/ 2824525 w 3552825"/>
                <a:gd name="connsiteY3" fmla="*/ 1214285 h 1295400"/>
                <a:gd name="connsiteX4" fmla="*/ 2824525 w 3552825"/>
                <a:gd name="connsiteY4" fmla="*/ 1163688 h 1295400"/>
                <a:gd name="connsiteX5" fmla="*/ 2780529 w 3552825"/>
                <a:gd name="connsiteY5" fmla="*/ 1163688 h 1295400"/>
                <a:gd name="connsiteX6" fmla="*/ 2780529 w 3552825"/>
                <a:gd name="connsiteY6" fmla="*/ 1150487 h 1295400"/>
                <a:gd name="connsiteX7" fmla="*/ 2679344 w 3552825"/>
                <a:gd name="connsiteY7" fmla="*/ 1150487 h 1295400"/>
                <a:gd name="connsiteX8" fmla="*/ 2679344 w 3552825"/>
                <a:gd name="connsiteY8" fmla="*/ 1102090 h 1295400"/>
                <a:gd name="connsiteX9" fmla="*/ 2644140 w 3552825"/>
                <a:gd name="connsiteY9" fmla="*/ 1102090 h 1295400"/>
                <a:gd name="connsiteX10" fmla="*/ 2644140 w 3552825"/>
                <a:gd name="connsiteY10" fmla="*/ 1036101 h 1295400"/>
                <a:gd name="connsiteX11" fmla="*/ 2520953 w 3552825"/>
                <a:gd name="connsiteY11" fmla="*/ 1036101 h 1295400"/>
                <a:gd name="connsiteX12" fmla="*/ 2520953 w 3552825"/>
                <a:gd name="connsiteY12" fmla="*/ 996506 h 1295400"/>
                <a:gd name="connsiteX13" fmla="*/ 2435162 w 3552825"/>
                <a:gd name="connsiteY13" fmla="*/ 996506 h 1295400"/>
                <a:gd name="connsiteX14" fmla="*/ 2435162 w 3552825"/>
                <a:gd name="connsiteY14" fmla="*/ 954710 h 1295400"/>
                <a:gd name="connsiteX15" fmla="*/ 2393366 w 3552825"/>
                <a:gd name="connsiteY15" fmla="*/ 954710 h 1295400"/>
                <a:gd name="connsiteX16" fmla="*/ 2393366 w 3552825"/>
                <a:gd name="connsiteY16" fmla="*/ 928310 h 1295400"/>
                <a:gd name="connsiteX17" fmla="*/ 2327377 w 3552825"/>
                <a:gd name="connsiteY17" fmla="*/ 928310 h 1295400"/>
                <a:gd name="connsiteX18" fmla="*/ 2327377 w 3552825"/>
                <a:gd name="connsiteY18" fmla="*/ 910712 h 1295400"/>
                <a:gd name="connsiteX19" fmla="*/ 2289982 w 3552825"/>
                <a:gd name="connsiteY19" fmla="*/ 910712 h 1295400"/>
                <a:gd name="connsiteX20" fmla="*/ 2289982 w 3552825"/>
                <a:gd name="connsiteY20" fmla="*/ 879915 h 1295400"/>
                <a:gd name="connsiteX21" fmla="*/ 2144792 w 3552825"/>
                <a:gd name="connsiteY21" fmla="*/ 879915 h 1295400"/>
                <a:gd name="connsiteX22" fmla="*/ 2144792 w 3552825"/>
                <a:gd name="connsiteY22" fmla="*/ 849118 h 1295400"/>
                <a:gd name="connsiteX23" fmla="*/ 2056800 w 3552825"/>
                <a:gd name="connsiteY23" fmla="*/ 849118 h 1295400"/>
                <a:gd name="connsiteX24" fmla="*/ 2056800 w 3552825"/>
                <a:gd name="connsiteY24" fmla="*/ 809521 h 1295400"/>
                <a:gd name="connsiteX25" fmla="*/ 1993011 w 3552825"/>
                <a:gd name="connsiteY25" fmla="*/ 809521 h 1295400"/>
                <a:gd name="connsiteX26" fmla="*/ 1993011 w 3552825"/>
                <a:gd name="connsiteY26" fmla="*/ 785324 h 1295400"/>
                <a:gd name="connsiteX27" fmla="*/ 1894018 w 3552825"/>
                <a:gd name="connsiteY27" fmla="*/ 785324 h 1295400"/>
                <a:gd name="connsiteX28" fmla="*/ 1894018 w 3552825"/>
                <a:gd name="connsiteY28" fmla="*/ 758926 h 1295400"/>
                <a:gd name="connsiteX29" fmla="*/ 1742227 w 3552825"/>
                <a:gd name="connsiteY29" fmla="*/ 758926 h 1295400"/>
                <a:gd name="connsiteX30" fmla="*/ 1742227 w 3552825"/>
                <a:gd name="connsiteY30" fmla="*/ 723730 h 1295400"/>
                <a:gd name="connsiteX31" fmla="*/ 1581645 w 3552825"/>
                <a:gd name="connsiteY31" fmla="*/ 723730 h 1295400"/>
                <a:gd name="connsiteX32" fmla="*/ 1581645 w 3552825"/>
                <a:gd name="connsiteY32" fmla="*/ 684133 h 1295400"/>
                <a:gd name="connsiteX33" fmla="*/ 1535449 w 3552825"/>
                <a:gd name="connsiteY33" fmla="*/ 684133 h 1295400"/>
                <a:gd name="connsiteX34" fmla="*/ 1535449 w 3552825"/>
                <a:gd name="connsiteY34" fmla="*/ 642337 h 1295400"/>
                <a:gd name="connsiteX35" fmla="*/ 1416663 w 3552825"/>
                <a:gd name="connsiteY35" fmla="*/ 642337 h 1295400"/>
                <a:gd name="connsiteX36" fmla="*/ 1416663 w 3552825"/>
                <a:gd name="connsiteY36" fmla="*/ 580744 h 1295400"/>
                <a:gd name="connsiteX37" fmla="*/ 1264882 w 3552825"/>
                <a:gd name="connsiteY37" fmla="*/ 580744 h 1295400"/>
                <a:gd name="connsiteX38" fmla="*/ 1264882 w 3552825"/>
                <a:gd name="connsiteY38" fmla="*/ 549947 h 1295400"/>
                <a:gd name="connsiteX39" fmla="*/ 1146086 w 3552825"/>
                <a:gd name="connsiteY39" fmla="*/ 549947 h 1295400"/>
                <a:gd name="connsiteX40" fmla="*/ 1146086 w 3552825"/>
                <a:gd name="connsiteY40" fmla="*/ 523549 h 1295400"/>
                <a:gd name="connsiteX41" fmla="*/ 1117492 w 3552825"/>
                <a:gd name="connsiteY41" fmla="*/ 523549 h 1295400"/>
                <a:gd name="connsiteX42" fmla="*/ 1117492 w 3552825"/>
                <a:gd name="connsiteY42" fmla="*/ 466355 h 1295400"/>
                <a:gd name="connsiteX43" fmla="*/ 1062495 w 3552825"/>
                <a:gd name="connsiteY43" fmla="*/ 466355 h 1295400"/>
                <a:gd name="connsiteX44" fmla="*/ 1062495 w 3552825"/>
                <a:gd name="connsiteY44" fmla="*/ 433358 h 1295400"/>
                <a:gd name="connsiteX45" fmla="*/ 989905 w 3552825"/>
                <a:gd name="connsiteY45" fmla="*/ 433358 h 1295400"/>
                <a:gd name="connsiteX46" fmla="*/ 989905 w 3552825"/>
                <a:gd name="connsiteY46" fmla="*/ 406960 h 1295400"/>
                <a:gd name="connsiteX47" fmla="*/ 952510 w 3552825"/>
                <a:gd name="connsiteY47" fmla="*/ 406960 h 1295400"/>
                <a:gd name="connsiteX48" fmla="*/ 952510 w 3552825"/>
                <a:gd name="connsiteY48" fmla="*/ 351966 h 1295400"/>
                <a:gd name="connsiteX49" fmla="*/ 890914 w 3552825"/>
                <a:gd name="connsiteY49" fmla="*/ 351966 h 1295400"/>
                <a:gd name="connsiteX50" fmla="*/ 890914 w 3552825"/>
                <a:gd name="connsiteY50" fmla="*/ 310170 h 1295400"/>
                <a:gd name="connsiteX51" fmla="*/ 736928 w 3552825"/>
                <a:gd name="connsiteY51" fmla="*/ 310170 h 1295400"/>
                <a:gd name="connsiteX52" fmla="*/ 736928 w 3552825"/>
                <a:gd name="connsiteY52" fmla="*/ 292572 h 1295400"/>
                <a:gd name="connsiteX53" fmla="*/ 670935 w 3552825"/>
                <a:gd name="connsiteY53" fmla="*/ 292572 h 1295400"/>
                <a:gd name="connsiteX54" fmla="*/ 670935 w 3552825"/>
                <a:gd name="connsiteY54" fmla="*/ 263974 h 1295400"/>
                <a:gd name="connsiteX55" fmla="*/ 635739 w 3552825"/>
                <a:gd name="connsiteY55" fmla="*/ 263974 h 1295400"/>
                <a:gd name="connsiteX56" fmla="*/ 635739 w 3552825"/>
                <a:gd name="connsiteY56" fmla="*/ 239777 h 1295400"/>
                <a:gd name="connsiteX57" fmla="*/ 569746 w 3552825"/>
                <a:gd name="connsiteY57" fmla="*/ 239777 h 1295400"/>
                <a:gd name="connsiteX58" fmla="*/ 569746 w 3552825"/>
                <a:gd name="connsiteY58" fmla="*/ 222178 h 1295400"/>
                <a:gd name="connsiteX59" fmla="*/ 530148 w 3552825"/>
                <a:gd name="connsiteY59" fmla="*/ 222178 h 1295400"/>
                <a:gd name="connsiteX60" fmla="*/ 530148 w 3552825"/>
                <a:gd name="connsiteY60" fmla="*/ 204580 h 1295400"/>
                <a:gd name="connsiteX61" fmla="*/ 457555 w 3552825"/>
                <a:gd name="connsiteY61" fmla="*/ 204580 h 1295400"/>
                <a:gd name="connsiteX62" fmla="*/ 457555 w 3552825"/>
                <a:gd name="connsiteY62" fmla="*/ 153985 h 1295400"/>
                <a:gd name="connsiteX63" fmla="*/ 351966 w 3552825"/>
                <a:gd name="connsiteY63" fmla="*/ 153985 h 1295400"/>
                <a:gd name="connsiteX64" fmla="*/ 351966 w 3552825"/>
                <a:gd name="connsiteY64" fmla="*/ 142986 h 1295400"/>
                <a:gd name="connsiteX65" fmla="*/ 329968 w 3552825"/>
                <a:gd name="connsiteY65" fmla="*/ 142986 h 1295400"/>
                <a:gd name="connsiteX66" fmla="*/ 329968 w 3552825"/>
                <a:gd name="connsiteY66" fmla="*/ 109989 h 1295400"/>
                <a:gd name="connsiteX67" fmla="*/ 233178 w 3552825"/>
                <a:gd name="connsiteY67" fmla="*/ 109989 h 1295400"/>
                <a:gd name="connsiteX68" fmla="*/ 233178 w 3552825"/>
                <a:gd name="connsiteY68" fmla="*/ 50595 h 1295400"/>
                <a:gd name="connsiteX69" fmla="*/ 129788 w 3552825"/>
                <a:gd name="connsiteY69" fmla="*/ 50595 h 1295400"/>
                <a:gd name="connsiteX70" fmla="*/ 129788 w 3552825"/>
                <a:gd name="connsiteY70" fmla="*/ 37396 h 1295400"/>
                <a:gd name="connsiteX71" fmla="*/ 83592 w 3552825"/>
                <a:gd name="connsiteY71" fmla="*/ 37396 h 1295400"/>
                <a:gd name="connsiteX72" fmla="*/ 83592 w 3552825"/>
                <a:gd name="connsiteY72" fmla="*/ 0 h 1295400"/>
                <a:gd name="connsiteX73" fmla="*/ 0 w 3552825"/>
                <a:gd name="connsiteY73"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52825" h="1295400">
                  <a:moveTo>
                    <a:pt x="3554854" y="1304477"/>
                  </a:moveTo>
                  <a:lnTo>
                    <a:pt x="3205086" y="1304477"/>
                  </a:lnTo>
                  <a:lnTo>
                    <a:pt x="3205086" y="1214285"/>
                  </a:lnTo>
                  <a:lnTo>
                    <a:pt x="2824525" y="1214285"/>
                  </a:lnTo>
                  <a:lnTo>
                    <a:pt x="2824525" y="1163688"/>
                  </a:lnTo>
                  <a:lnTo>
                    <a:pt x="2780529" y="1163688"/>
                  </a:lnTo>
                  <a:lnTo>
                    <a:pt x="2780529" y="1150487"/>
                  </a:lnTo>
                  <a:lnTo>
                    <a:pt x="2679344" y="1150487"/>
                  </a:lnTo>
                  <a:lnTo>
                    <a:pt x="2679344" y="1102090"/>
                  </a:lnTo>
                  <a:lnTo>
                    <a:pt x="2644140" y="1102090"/>
                  </a:lnTo>
                  <a:lnTo>
                    <a:pt x="2644140" y="1036101"/>
                  </a:lnTo>
                  <a:lnTo>
                    <a:pt x="2520953" y="1036101"/>
                  </a:lnTo>
                  <a:lnTo>
                    <a:pt x="2520953" y="996506"/>
                  </a:lnTo>
                  <a:lnTo>
                    <a:pt x="2435162" y="996506"/>
                  </a:lnTo>
                  <a:lnTo>
                    <a:pt x="2435162" y="954710"/>
                  </a:lnTo>
                  <a:lnTo>
                    <a:pt x="2393366" y="954710"/>
                  </a:lnTo>
                  <a:lnTo>
                    <a:pt x="2393366" y="928310"/>
                  </a:lnTo>
                  <a:lnTo>
                    <a:pt x="2327377" y="928310"/>
                  </a:lnTo>
                  <a:lnTo>
                    <a:pt x="2327377" y="910712"/>
                  </a:lnTo>
                  <a:lnTo>
                    <a:pt x="2289982" y="910712"/>
                  </a:lnTo>
                  <a:lnTo>
                    <a:pt x="2289982" y="879915"/>
                  </a:lnTo>
                  <a:lnTo>
                    <a:pt x="2144792" y="879915"/>
                  </a:lnTo>
                  <a:lnTo>
                    <a:pt x="2144792" y="849118"/>
                  </a:lnTo>
                  <a:lnTo>
                    <a:pt x="2056800" y="849118"/>
                  </a:lnTo>
                  <a:lnTo>
                    <a:pt x="2056800" y="809521"/>
                  </a:lnTo>
                  <a:lnTo>
                    <a:pt x="1993011" y="809521"/>
                  </a:lnTo>
                  <a:lnTo>
                    <a:pt x="1993011" y="785324"/>
                  </a:lnTo>
                  <a:lnTo>
                    <a:pt x="1894018" y="785324"/>
                  </a:lnTo>
                  <a:lnTo>
                    <a:pt x="1894018" y="758926"/>
                  </a:lnTo>
                  <a:lnTo>
                    <a:pt x="1742227" y="758926"/>
                  </a:lnTo>
                  <a:lnTo>
                    <a:pt x="1742227" y="723730"/>
                  </a:lnTo>
                  <a:lnTo>
                    <a:pt x="1581645" y="723730"/>
                  </a:lnTo>
                  <a:lnTo>
                    <a:pt x="1581645" y="684133"/>
                  </a:lnTo>
                  <a:lnTo>
                    <a:pt x="1535449" y="684133"/>
                  </a:lnTo>
                  <a:lnTo>
                    <a:pt x="1535449" y="642337"/>
                  </a:lnTo>
                  <a:lnTo>
                    <a:pt x="1416663" y="642337"/>
                  </a:lnTo>
                  <a:lnTo>
                    <a:pt x="1416663" y="580744"/>
                  </a:lnTo>
                  <a:lnTo>
                    <a:pt x="1264882" y="580744"/>
                  </a:lnTo>
                  <a:lnTo>
                    <a:pt x="1264882" y="549947"/>
                  </a:lnTo>
                  <a:lnTo>
                    <a:pt x="1146086" y="549947"/>
                  </a:lnTo>
                  <a:lnTo>
                    <a:pt x="1146086" y="523549"/>
                  </a:lnTo>
                  <a:lnTo>
                    <a:pt x="1117492" y="523549"/>
                  </a:lnTo>
                  <a:lnTo>
                    <a:pt x="1117492" y="466355"/>
                  </a:lnTo>
                  <a:lnTo>
                    <a:pt x="1062495" y="466355"/>
                  </a:lnTo>
                  <a:lnTo>
                    <a:pt x="1062495" y="433358"/>
                  </a:lnTo>
                  <a:lnTo>
                    <a:pt x="989905" y="433358"/>
                  </a:lnTo>
                  <a:lnTo>
                    <a:pt x="989905" y="406960"/>
                  </a:lnTo>
                  <a:lnTo>
                    <a:pt x="952510" y="406960"/>
                  </a:lnTo>
                  <a:lnTo>
                    <a:pt x="952510" y="351966"/>
                  </a:lnTo>
                  <a:lnTo>
                    <a:pt x="890914" y="351966"/>
                  </a:lnTo>
                  <a:lnTo>
                    <a:pt x="890914" y="310170"/>
                  </a:lnTo>
                  <a:lnTo>
                    <a:pt x="736928" y="310170"/>
                  </a:lnTo>
                  <a:lnTo>
                    <a:pt x="736928" y="292572"/>
                  </a:lnTo>
                  <a:lnTo>
                    <a:pt x="670935" y="292572"/>
                  </a:lnTo>
                  <a:lnTo>
                    <a:pt x="670935" y="263974"/>
                  </a:lnTo>
                  <a:lnTo>
                    <a:pt x="635739" y="263974"/>
                  </a:lnTo>
                  <a:lnTo>
                    <a:pt x="635739" y="239777"/>
                  </a:lnTo>
                  <a:lnTo>
                    <a:pt x="569746" y="239777"/>
                  </a:lnTo>
                  <a:lnTo>
                    <a:pt x="569746" y="222178"/>
                  </a:lnTo>
                  <a:lnTo>
                    <a:pt x="530148" y="222178"/>
                  </a:lnTo>
                  <a:lnTo>
                    <a:pt x="530148" y="204580"/>
                  </a:lnTo>
                  <a:lnTo>
                    <a:pt x="457555" y="204580"/>
                  </a:lnTo>
                  <a:lnTo>
                    <a:pt x="457555" y="153985"/>
                  </a:lnTo>
                  <a:lnTo>
                    <a:pt x="351966" y="153985"/>
                  </a:lnTo>
                  <a:lnTo>
                    <a:pt x="351966" y="142986"/>
                  </a:lnTo>
                  <a:lnTo>
                    <a:pt x="329968" y="142986"/>
                  </a:lnTo>
                  <a:lnTo>
                    <a:pt x="329968" y="109989"/>
                  </a:lnTo>
                  <a:lnTo>
                    <a:pt x="233178" y="109989"/>
                  </a:lnTo>
                  <a:lnTo>
                    <a:pt x="233178" y="50595"/>
                  </a:lnTo>
                  <a:lnTo>
                    <a:pt x="129788" y="50595"/>
                  </a:lnTo>
                  <a:lnTo>
                    <a:pt x="129788" y="37396"/>
                  </a:lnTo>
                  <a:lnTo>
                    <a:pt x="83592" y="37396"/>
                  </a:lnTo>
                  <a:lnTo>
                    <a:pt x="83592"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444">
              <a:extLst>
                <a:ext uri="{FF2B5EF4-FFF2-40B4-BE49-F238E27FC236}">
                  <a16:creationId xmlns:a16="http://schemas.microsoft.com/office/drawing/2014/main" id="{0C051E60-0FD9-4294-9067-7162ACDF8ABF}"/>
                </a:ext>
              </a:extLst>
            </p:cNvPr>
            <p:cNvSpPr/>
            <p:nvPr/>
          </p:nvSpPr>
          <p:spPr>
            <a:xfrm>
              <a:off x="10037881" y="46887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445">
              <a:extLst>
                <a:ext uri="{FF2B5EF4-FFF2-40B4-BE49-F238E27FC236}">
                  <a16:creationId xmlns:a16="http://schemas.microsoft.com/office/drawing/2014/main" id="{84D33813-5205-49A5-8BA3-2AFE62F3DF6D}"/>
                </a:ext>
              </a:extLst>
            </p:cNvPr>
            <p:cNvSpPr/>
            <p:nvPr/>
          </p:nvSpPr>
          <p:spPr>
            <a:xfrm>
              <a:off x="1055224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446">
              <a:extLst>
                <a:ext uri="{FF2B5EF4-FFF2-40B4-BE49-F238E27FC236}">
                  <a16:creationId xmlns:a16="http://schemas.microsoft.com/office/drawing/2014/main" id="{3C8DECA9-E02C-4DEA-B20B-A78AA5A1FA31}"/>
                </a:ext>
              </a:extLst>
            </p:cNvPr>
            <p:cNvSpPr/>
            <p:nvPr/>
          </p:nvSpPr>
          <p:spPr>
            <a:xfrm>
              <a:off x="106093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447">
              <a:extLst>
                <a:ext uri="{FF2B5EF4-FFF2-40B4-BE49-F238E27FC236}">
                  <a16:creationId xmlns:a16="http://schemas.microsoft.com/office/drawing/2014/main" id="{CBB09E09-4EC9-4909-8F2C-1980EDB59D22}"/>
                </a:ext>
              </a:extLst>
            </p:cNvPr>
            <p:cNvSpPr/>
            <p:nvPr/>
          </p:nvSpPr>
          <p:spPr>
            <a:xfrm>
              <a:off x="106474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448">
              <a:extLst>
                <a:ext uri="{FF2B5EF4-FFF2-40B4-BE49-F238E27FC236}">
                  <a16:creationId xmlns:a16="http://schemas.microsoft.com/office/drawing/2014/main" id="{4176468C-EAA9-42AD-8E7D-00BE57A32E58}"/>
                </a:ext>
              </a:extLst>
            </p:cNvPr>
            <p:cNvSpPr/>
            <p:nvPr/>
          </p:nvSpPr>
          <p:spPr>
            <a:xfrm>
              <a:off x="10685591" y="48411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449">
              <a:extLst>
                <a:ext uri="{FF2B5EF4-FFF2-40B4-BE49-F238E27FC236}">
                  <a16:creationId xmlns:a16="http://schemas.microsoft.com/office/drawing/2014/main" id="{55C8FE55-8350-4C9A-88DB-5E76AC8A9138}"/>
                </a:ext>
              </a:extLst>
            </p:cNvPr>
            <p:cNvSpPr/>
            <p:nvPr/>
          </p:nvSpPr>
          <p:spPr>
            <a:xfrm>
              <a:off x="10704641" y="48792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450">
              <a:extLst>
                <a:ext uri="{FF2B5EF4-FFF2-40B4-BE49-F238E27FC236}">
                  <a16:creationId xmlns:a16="http://schemas.microsoft.com/office/drawing/2014/main" id="{B6E113D9-1C43-4977-A619-E3028C9CD5A8}"/>
                </a:ext>
              </a:extLst>
            </p:cNvPr>
            <p:cNvSpPr/>
            <p:nvPr/>
          </p:nvSpPr>
          <p:spPr>
            <a:xfrm>
              <a:off x="1074274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451">
              <a:extLst>
                <a:ext uri="{FF2B5EF4-FFF2-40B4-BE49-F238E27FC236}">
                  <a16:creationId xmlns:a16="http://schemas.microsoft.com/office/drawing/2014/main" id="{55AAD66C-5F4C-47F3-8E39-8ADA5CFD6C17}"/>
                </a:ext>
              </a:extLst>
            </p:cNvPr>
            <p:cNvSpPr/>
            <p:nvPr/>
          </p:nvSpPr>
          <p:spPr>
            <a:xfrm>
              <a:off x="1076179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452">
              <a:extLst>
                <a:ext uri="{FF2B5EF4-FFF2-40B4-BE49-F238E27FC236}">
                  <a16:creationId xmlns:a16="http://schemas.microsoft.com/office/drawing/2014/main" id="{809B8DD4-6C43-4CF5-A896-01C5BDF34523}"/>
                </a:ext>
              </a:extLst>
            </p:cNvPr>
            <p:cNvSpPr/>
            <p:nvPr/>
          </p:nvSpPr>
          <p:spPr>
            <a:xfrm>
              <a:off x="10780841" y="48982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453">
              <a:extLst>
                <a:ext uri="{FF2B5EF4-FFF2-40B4-BE49-F238E27FC236}">
                  <a16:creationId xmlns:a16="http://schemas.microsoft.com/office/drawing/2014/main" id="{9D87FF18-36E9-49E0-939C-3B171FE56EE4}"/>
                </a:ext>
              </a:extLst>
            </p:cNvPr>
            <p:cNvSpPr/>
            <p:nvPr/>
          </p:nvSpPr>
          <p:spPr>
            <a:xfrm>
              <a:off x="10818941" y="493635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Freeform: Shape 454">
              <a:extLst>
                <a:ext uri="{FF2B5EF4-FFF2-40B4-BE49-F238E27FC236}">
                  <a16:creationId xmlns:a16="http://schemas.microsoft.com/office/drawing/2014/main" id="{DAA07525-6D29-45A2-8062-99A50BF6C84E}"/>
                </a:ext>
              </a:extLst>
            </p:cNvPr>
            <p:cNvSpPr/>
            <p:nvPr/>
          </p:nvSpPr>
          <p:spPr>
            <a:xfrm>
              <a:off x="1085704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Freeform: Shape 455">
              <a:extLst>
                <a:ext uri="{FF2B5EF4-FFF2-40B4-BE49-F238E27FC236}">
                  <a16:creationId xmlns:a16="http://schemas.microsoft.com/office/drawing/2014/main" id="{ADE7B41E-68E1-44F4-BD16-6C6FA67DD59E}"/>
                </a:ext>
              </a:extLst>
            </p:cNvPr>
            <p:cNvSpPr/>
            <p:nvPr/>
          </p:nvSpPr>
          <p:spPr>
            <a:xfrm>
              <a:off x="1087609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456">
              <a:extLst>
                <a:ext uri="{FF2B5EF4-FFF2-40B4-BE49-F238E27FC236}">
                  <a16:creationId xmlns:a16="http://schemas.microsoft.com/office/drawing/2014/main" id="{2EB63549-0E62-47B3-A51C-00F01972F60F}"/>
                </a:ext>
              </a:extLst>
            </p:cNvPr>
            <p:cNvSpPr/>
            <p:nvPr/>
          </p:nvSpPr>
          <p:spPr>
            <a:xfrm>
              <a:off x="10895141" y="4955404"/>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457">
              <a:extLst>
                <a:ext uri="{FF2B5EF4-FFF2-40B4-BE49-F238E27FC236}">
                  <a16:creationId xmlns:a16="http://schemas.microsoft.com/office/drawing/2014/main" id="{3E86DFBA-91F0-4238-BBA6-896F4AA33E2B}"/>
                </a:ext>
              </a:extLst>
            </p:cNvPr>
            <p:cNvSpPr/>
            <p:nvPr/>
          </p:nvSpPr>
          <p:spPr>
            <a:xfrm>
              <a:off x="109332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458">
              <a:extLst>
                <a:ext uri="{FF2B5EF4-FFF2-40B4-BE49-F238E27FC236}">
                  <a16:creationId xmlns:a16="http://schemas.microsoft.com/office/drawing/2014/main" id="{7BC14F16-7505-41D7-BC81-B8943295B805}"/>
                </a:ext>
              </a:extLst>
            </p:cNvPr>
            <p:cNvSpPr/>
            <p:nvPr/>
          </p:nvSpPr>
          <p:spPr>
            <a:xfrm>
              <a:off x="1095229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459">
              <a:extLst>
                <a:ext uri="{FF2B5EF4-FFF2-40B4-BE49-F238E27FC236}">
                  <a16:creationId xmlns:a16="http://schemas.microsoft.com/office/drawing/2014/main" id="{A6C8BBB8-272B-440A-B93D-EA8FDC0646AB}"/>
                </a:ext>
              </a:extLst>
            </p:cNvPr>
            <p:cNvSpPr/>
            <p:nvPr/>
          </p:nvSpPr>
          <p:spPr>
            <a:xfrm>
              <a:off x="109713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460">
              <a:extLst>
                <a:ext uri="{FF2B5EF4-FFF2-40B4-BE49-F238E27FC236}">
                  <a16:creationId xmlns:a16="http://schemas.microsoft.com/office/drawing/2014/main" id="{480D96D4-1049-4DBB-BCCA-99167318BB9C}"/>
                </a:ext>
              </a:extLst>
            </p:cNvPr>
            <p:cNvSpPr/>
            <p:nvPr/>
          </p:nvSpPr>
          <p:spPr>
            <a:xfrm>
              <a:off x="11009441" y="49935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461">
              <a:extLst>
                <a:ext uri="{FF2B5EF4-FFF2-40B4-BE49-F238E27FC236}">
                  <a16:creationId xmlns:a16="http://schemas.microsoft.com/office/drawing/2014/main" id="{B6DC176C-F7EE-4B00-981E-5E3FF0A20580}"/>
                </a:ext>
              </a:extLst>
            </p:cNvPr>
            <p:cNvSpPr/>
            <p:nvPr/>
          </p:nvSpPr>
          <p:spPr>
            <a:xfrm>
              <a:off x="111046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462">
              <a:extLst>
                <a:ext uri="{FF2B5EF4-FFF2-40B4-BE49-F238E27FC236}">
                  <a16:creationId xmlns:a16="http://schemas.microsoft.com/office/drawing/2014/main" id="{6067AD97-D09F-4314-ADF3-A5EE08A8EC0A}"/>
                </a:ext>
              </a:extLst>
            </p:cNvPr>
            <p:cNvSpPr/>
            <p:nvPr/>
          </p:nvSpPr>
          <p:spPr>
            <a:xfrm>
              <a:off x="1112374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463">
              <a:extLst>
                <a:ext uri="{FF2B5EF4-FFF2-40B4-BE49-F238E27FC236}">
                  <a16:creationId xmlns:a16="http://schemas.microsoft.com/office/drawing/2014/main" id="{EAE3E353-EE06-4C86-8B2F-653224B3E823}"/>
                </a:ext>
              </a:extLst>
            </p:cNvPr>
            <p:cNvSpPr/>
            <p:nvPr/>
          </p:nvSpPr>
          <p:spPr>
            <a:xfrm>
              <a:off x="111427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464">
              <a:extLst>
                <a:ext uri="{FF2B5EF4-FFF2-40B4-BE49-F238E27FC236}">
                  <a16:creationId xmlns:a16="http://schemas.microsoft.com/office/drawing/2014/main" id="{66CE6936-F7E3-4980-8CA4-F407338B3C0F}"/>
                </a:ext>
              </a:extLst>
            </p:cNvPr>
            <p:cNvSpPr/>
            <p:nvPr/>
          </p:nvSpPr>
          <p:spPr>
            <a:xfrm>
              <a:off x="11180891" y="51078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465">
              <a:extLst>
                <a:ext uri="{FF2B5EF4-FFF2-40B4-BE49-F238E27FC236}">
                  <a16:creationId xmlns:a16="http://schemas.microsoft.com/office/drawing/2014/main" id="{94F25A80-AAEC-4850-8604-89A9A2823679}"/>
                </a:ext>
              </a:extLst>
            </p:cNvPr>
            <p:cNvSpPr/>
            <p:nvPr/>
          </p:nvSpPr>
          <p:spPr>
            <a:xfrm>
              <a:off x="113142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466">
              <a:extLst>
                <a:ext uri="{FF2B5EF4-FFF2-40B4-BE49-F238E27FC236}">
                  <a16:creationId xmlns:a16="http://schemas.microsoft.com/office/drawing/2014/main" id="{AB51356E-5088-41C9-9EF0-E73DA33445C0}"/>
                </a:ext>
              </a:extLst>
            </p:cNvPr>
            <p:cNvSpPr/>
            <p:nvPr/>
          </p:nvSpPr>
          <p:spPr>
            <a:xfrm>
              <a:off x="113332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467">
              <a:extLst>
                <a:ext uri="{FF2B5EF4-FFF2-40B4-BE49-F238E27FC236}">
                  <a16:creationId xmlns:a16="http://schemas.microsoft.com/office/drawing/2014/main" id="{AAC7C2EA-FC07-45F7-8CF7-69BF8CBE9D13}"/>
                </a:ext>
              </a:extLst>
            </p:cNvPr>
            <p:cNvSpPr/>
            <p:nvPr/>
          </p:nvSpPr>
          <p:spPr>
            <a:xfrm>
              <a:off x="113523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468">
              <a:extLst>
                <a:ext uri="{FF2B5EF4-FFF2-40B4-BE49-F238E27FC236}">
                  <a16:creationId xmlns:a16="http://schemas.microsoft.com/office/drawing/2014/main" id="{8CD24EA1-CE50-474A-B6D5-73DB150B8599}"/>
                </a:ext>
              </a:extLst>
            </p:cNvPr>
            <p:cNvSpPr/>
            <p:nvPr/>
          </p:nvSpPr>
          <p:spPr>
            <a:xfrm>
              <a:off x="113713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469">
              <a:extLst>
                <a:ext uri="{FF2B5EF4-FFF2-40B4-BE49-F238E27FC236}">
                  <a16:creationId xmlns:a16="http://schemas.microsoft.com/office/drawing/2014/main" id="{83ED374C-6577-4468-A3C9-F1B74C5DF153}"/>
                </a:ext>
              </a:extLst>
            </p:cNvPr>
            <p:cNvSpPr/>
            <p:nvPr/>
          </p:nvSpPr>
          <p:spPr>
            <a:xfrm>
              <a:off x="113904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Freeform: Shape 470">
              <a:extLst>
                <a:ext uri="{FF2B5EF4-FFF2-40B4-BE49-F238E27FC236}">
                  <a16:creationId xmlns:a16="http://schemas.microsoft.com/office/drawing/2014/main" id="{D57534C0-D7C7-4ECA-A0A9-12986B40F700}"/>
                </a:ext>
              </a:extLst>
            </p:cNvPr>
            <p:cNvSpPr/>
            <p:nvPr/>
          </p:nvSpPr>
          <p:spPr>
            <a:xfrm>
              <a:off x="114475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Freeform: Shape 471">
              <a:extLst>
                <a:ext uri="{FF2B5EF4-FFF2-40B4-BE49-F238E27FC236}">
                  <a16:creationId xmlns:a16="http://schemas.microsoft.com/office/drawing/2014/main" id="{95EC4508-0AF5-4F46-A7F8-CCDD189A921D}"/>
                </a:ext>
              </a:extLst>
            </p:cNvPr>
            <p:cNvSpPr/>
            <p:nvPr/>
          </p:nvSpPr>
          <p:spPr>
            <a:xfrm>
              <a:off x="115047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Freeform: Shape 472">
              <a:extLst>
                <a:ext uri="{FF2B5EF4-FFF2-40B4-BE49-F238E27FC236}">
                  <a16:creationId xmlns:a16="http://schemas.microsoft.com/office/drawing/2014/main" id="{A7423C71-3A68-40D7-A7D9-43B35B3622AE}"/>
                </a:ext>
              </a:extLst>
            </p:cNvPr>
            <p:cNvSpPr/>
            <p:nvPr/>
          </p:nvSpPr>
          <p:spPr>
            <a:xfrm>
              <a:off x="115237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Freeform: Shape 473">
              <a:extLst>
                <a:ext uri="{FF2B5EF4-FFF2-40B4-BE49-F238E27FC236}">
                  <a16:creationId xmlns:a16="http://schemas.microsoft.com/office/drawing/2014/main" id="{FD55C972-C059-4654-939E-0CF69F79EEAA}"/>
                </a:ext>
              </a:extLst>
            </p:cNvPr>
            <p:cNvSpPr/>
            <p:nvPr/>
          </p:nvSpPr>
          <p:spPr>
            <a:xfrm>
              <a:off x="1154284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Freeform: Shape 474">
              <a:extLst>
                <a:ext uri="{FF2B5EF4-FFF2-40B4-BE49-F238E27FC236}">
                  <a16:creationId xmlns:a16="http://schemas.microsoft.com/office/drawing/2014/main" id="{C1C7DDFE-17AE-40ED-876A-69AB1A1D71B0}"/>
                </a:ext>
              </a:extLst>
            </p:cNvPr>
            <p:cNvSpPr/>
            <p:nvPr/>
          </p:nvSpPr>
          <p:spPr>
            <a:xfrm>
              <a:off x="11561891" y="51840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Freeform: Shape 475">
              <a:extLst>
                <a:ext uri="{FF2B5EF4-FFF2-40B4-BE49-F238E27FC236}">
                  <a16:creationId xmlns:a16="http://schemas.microsoft.com/office/drawing/2014/main" id="{140F5830-F8EE-4582-B1F5-0B92A26C6D33}"/>
                </a:ext>
              </a:extLst>
            </p:cNvPr>
            <p:cNvSpPr/>
            <p:nvPr/>
          </p:nvSpPr>
          <p:spPr>
            <a:xfrm>
              <a:off x="116190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Freeform: Shape 476">
              <a:extLst>
                <a:ext uri="{FF2B5EF4-FFF2-40B4-BE49-F238E27FC236}">
                  <a16:creationId xmlns:a16="http://schemas.microsoft.com/office/drawing/2014/main" id="{C456FC7A-04DD-46A4-B5FE-AA9C81FAFFBB}"/>
                </a:ext>
              </a:extLst>
            </p:cNvPr>
            <p:cNvSpPr/>
            <p:nvPr/>
          </p:nvSpPr>
          <p:spPr>
            <a:xfrm>
              <a:off x="116571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Freeform: Shape 477">
              <a:extLst>
                <a:ext uri="{FF2B5EF4-FFF2-40B4-BE49-F238E27FC236}">
                  <a16:creationId xmlns:a16="http://schemas.microsoft.com/office/drawing/2014/main" id="{04B6F274-1862-428A-937B-BFC4C0C12301}"/>
                </a:ext>
              </a:extLst>
            </p:cNvPr>
            <p:cNvSpPr/>
            <p:nvPr/>
          </p:nvSpPr>
          <p:spPr>
            <a:xfrm>
              <a:off x="116761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478">
              <a:extLst>
                <a:ext uri="{FF2B5EF4-FFF2-40B4-BE49-F238E27FC236}">
                  <a16:creationId xmlns:a16="http://schemas.microsoft.com/office/drawing/2014/main" id="{81A5B0E5-998D-459E-B6E1-9987019B3CF4}"/>
                </a:ext>
              </a:extLst>
            </p:cNvPr>
            <p:cNvSpPr/>
            <p:nvPr/>
          </p:nvSpPr>
          <p:spPr>
            <a:xfrm>
              <a:off x="117333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479">
              <a:extLst>
                <a:ext uri="{FF2B5EF4-FFF2-40B4-BE49-F238E27FC236}">
                  <a16:creationId xmlns:a16="http://schemas.microsoft.com/office/drawing/2014/main" id="{9816198B-B223-4926-9BC8-35E400B3EA17}"/>
                </a:ext>
              </a:extLst>
            </p:cNvPr>
            <p:cNvSpPr/>
            <p:nvPr/>
          </p:nvSpPr>
          <p:spPr>
            <a:xfrm>
              <a:off x="117904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480">
              <a:extLst>
                <a:ext uri="{FF2B5EF4-FFF2-40B4-BE49-F238E27FC236}">
                  <a16:creationId xmlns:a16="http://schemas.microsoft.com/office/drawing/2014/main" id="{483D5383-2570-4DAF-9F23-E5E2A29E7F9D}"/>
                </a:ext>
              </a:extLst>
            </p:cNvPr>
            <p:cNvSpPr/>
            <p:nvPr/>
          </p:nvSpPr>
          <p:spPr>
            <a:xfrm>
              <a:off x="118095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481">
              <a:extLst>
                <a:ext uri="{FF2B5EF4-FFF2-40B4-BE49-F238E27FC236}">
                  <a16:creationId xmlns:a16="http://schemas.microsoft.com/office/drawing/2014/main" id="{5D4F05EE-F711-4B7F-9010-D7DC08BA7522}"/>
                </a:ext>
              </a:extLst>
            </p:cNvPr>
            <p:cNvSpPr/>
            <p:nvPr/>
          </p:nvSpPr>
          <p:spPr>
            <a:xfrm>
              <a:off x="118857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482">
              <a:extLst>
                <a:ext uri="{FF2B5EF4-FFF2-40B4-BE49-F238E27FC236}">
                  <a16:creationId xmlns:a16="http://schemas.microsoft.com/office/drawing/2014/main" id="{583965D3-8B3A-4410-A164-CA4E61058528}"/>
                </a:ext>
              </a:extLst>
            </p:cNvPr>
            <p:cNvSpPr/>
            <p:nvPr/>
          </p:nvSpPr>
          <p:spPr>
            <a:xfrm>
              <a:off x="1192384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483">
              <a:extLst>
                <a:ext uri="{FF2B5EF4-FFF2-40B4-BE49-F238E27FC236}">
                  <a16:creationId xmlns:a16="http://schemas.microsoft.com/office/drawing/2014/main" id="{79A46AC9-7E02-4202-BF46-E8E048646906}"/>
                </a:ext>
              </a:extLst>
            </p:cNvPr>
            <p:cNvSpPr/>
            <p:nvPr/>
          </p:nvSpPr>
          <p:spPr>
            <a:xfrm>
              <a:off x="119428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484">
              <a:extLst>
                <a:ext uri="{FF2B5EF4-FFF2-40B4-BE49-F238E27FC236}">
                  <a16:creationId xmlns:a16="http://schemas.microsoft.com/office/drawing/2014/main" id="{97E1534A-D3B3-494D-BE80-7A00E7612928}"/>
                </a:ext>
              </a:extLst>
            </p:cNvPr>
            <p:cNvSpPr/>
            <p:nvPr/>
          </p:nvSpPr>
          <p:spPr>
            <a:xfrm>
              <a:off x="11942891" y="526020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09" name="Group 508">
            <a:extLst>
              <a:ext uri="{FF2B5EF4-FFF2-40B4-BE49-F238E27FC236}">
                <a16:creationId xmlns:a16="http://schemas.microsoft.com/office/drawing/2014/main" id="{400A77E2-44A1-459F-95E5-88FE04A48F1D}"/>
              </a:ext>
            </a:extLst>
          </p:cNvPr>
          <p:cNvGrpSpPr/>
          <p:nvPr/>
        </p:nvGrpSpPr>
        <p:grpSpPr>
          <a:xfrm>
            <a:off x="1436533" y="4402313"/>
            <a:ext cx="2227851" cy="1174642"/>
            <a:chOff x="8423937" y="3475562"/>
            <a:chExt cx="3518318" cy="1857375"/>
          </a:xfrm>
        </p:grpSpPr>
        <p:sp>
          <p:nvSpPr>
            <p:cNvPr id="489" name="Freeform: Shape 488">
              <a:extLst>
                <a:ext uri="{FF2B5EF4-FFF2-40B4-BE49-F238E27FC236}">
                  <a16:creationId xmlns:a16="http://schemas.microsoft.com/office/drawing/2014/main" id="{29143E3F-9EE2-43D5-A467-4DC0E5C6DEFC}"/>
                </a:ext>
              </a:extLst>
            </p:cNvPr>
            <p:cNvSpPr/>
            <p:nvPr/>
          </p:nvSpPr>
          <p:spPr>
            <a:xfrm>
              <a:off x="8423937" y="3475562"/>
              <a:ext cx="3505196" cy="1857375"/>
            </a:xfrm>
            <a:custGeom>
              <a:avLst/>
              <a:gdLst>
                <a:gd name="connsiteX0" fmla="*/ 3514192 w 3505200"/>
                <a:gd name="connsiteY0" fmla="*/ 1858747 h 1857375"/>
                <a:gd name="connsiteX1" fmla="*/ 3444497 w 3505200"/>
                <a:gd name="connsiteY1" fmla="*/ 1858747 h 1857375"/>
                <a:gd name="connsiteX2" fmla="*/ 3444497 w 3505200"/>
                <a:gd name="connsiteY2" fmla="*/ 1486995 h 1857375"/>
                <a:gd name="connsiteX3" fmla="*/ 2976906 w 3505200"/>
                <a:gd name="connsiteY3" fmla="*/ 1486995 h 1857375"/>
                <a:gd name="connsiteX4" fmla="*/ 2976906 w 3505200"/>
                <a:gd name="connsiteY4" fmla="*/ 1411491 h 1857375"/>
                <a:gd name="connsiteX5" fmla="*/ 2271160 w 3505200"/>
                <a:gd name="connsiteY5" fmla="*/ 1411491 h 1857375"/>
                <a:gd name="connsiteX6" fmla="*/ 2271160 w 3505200"/>
                <a:gd name="connsiteY6" fmla="*/ 1362113 h 1857375"/>
                <a:gd name="connsiteX7" fmla="*/ 2236308 w 3505200"/>
                <a:gd name="connsiteY7" fmla="*/ 1362113 h 1857375"/>
                <a:gd name="connsiteX8" fmla="*/ 2236308 w 3505200"/>
                <a:gd name="connsiteY8" fmla="*/ 1327261 h 1857375"/>
                <a:gd name="connsiteX9" fmla="*/ 2099805 w 3505200"/>
                <a:gd name="connsiteY9" fmla="*/ 1327261 h 1857375"/>
                <a:gd name="connsiteX10" fmla="*/ 2099805 w 3505200"/>
                <a:gd name="connsiteY10" fmla="*/ 1298220 h 1857375"/>
                <a:gd name="connsiteX11" fmla="*/ 2047532 w 3505200"/>
                <a:gd name="connsiteY11" fmla="*/ 1298220 h 1857375"/>
                <a:gd name="connsiteX12" fmla="*/ 2047532 w 3505200"/>
                <a:gd name="connsiteY12" fmla="*/ 1260462 h 1857375"/>
                <a:gd name="connsiteX13" fmla="*/ 1954587 w 3505200"/>
                <a:gd name="connsiteY13" fmla="*/ 1260462 h 1857375"/>
                <a:gd name="connsiteX14" fmla="*/ 1954587 w 3505200"/>
                <a:gd name="connsiteY14" fmla="*/ 1228515 h 1857375"/>
                <a:gd name="connsiteX15" fmla="*/ 1699012 w 3505200"/>
                <a:gd name="connsiteY15" fmla="*/ 1228515 h 1857375"/>
                <a:gd name="connsiteX16" fmla="*/ 1699012 w 3505200"/>
                <a:gd name="connsiteY16" fmla="*/ 1196569 h 1857375"/>
                <a:gd name="connsiteX17" fmla="*/ 1664160 w 3505200"/>
                <a:gd name="connsiteY17" fmla="*/ 1196569 h 1857375"/>
                <a:gd name="connsiteX18" fmla="*/ 1664160 w 3505200"/>
                <a:gd name="connsiteY18" fmla="*/ 1161717 h 1857375"/>
                <a:gd name="connsiteX19" fmla="*/ 1626403 w 3505200"/>
                <a:gd name="connsiteY19" fmla="*/ 1161717 h 1857375"/>
                <a:gd name="connsiteX20" fmla="*/ 1626403 w 3505200"/>
                <a:gd name="connsiteY20" fmla="*/ 1112349 h 1857375"/>
                <a:gd name="connsiteX21" fmla="*/ 1452143 w 3505200"/>
                <a:gd name="connsiteY21" fmla="*/ 1112349 h 1857375"/>
                <a:gd name="connsiteX22" fmla="*/ 1452143 w 3505200"/>
                <a:gd name="connsiteY22" fmla="*/ 1068781 h 1857375"/>
                <a:gd name="connsiteX23" fmla="*/ 1399870 w 3505200"/>
                <a:gd name="connsiteY23" fmla="*/ 1068781 h 1857375"/>
                <a:gd name="connsiteX24" fmla="*/ 1399870 w 3505200"/>
                <a:gd name="connsiteY24" fmla="*/ 1022309 h 1857375"/>
                <a:gd name="connsiteX25" fmla="*/ 1272083 w 3505200"/>
                <a:gd name="connsiteY25" fmla="*/ 1022309 h 1857375"/>
                <a:gd name="connsiteX26" fmla="*/ 1272083 w 3505200"/>
                <a:gd name="connsiteY26" fmla="*/ 1004888 h 1857375"/>
                <a:gd name="connsiteX27" fmla="*/ 1234326 w 3505200"/>
                <a:gd name="connsiteY27" fmla="*/ 1004888 h 1857375"/>
                <a:gd name="connsiteX28" fmla="*/ 1234326 w 3505200"/>
                <a:gd name="connsiteY28" fmla="*/ 952605 h 1857375"/>
                <a:gd name="connsiteX29" fmla="*/ 1042645 w 3505200"/>
                <a:gd name="connsiteY29" fmla="*/ 952605 h 1857375"/>
                <a:gd name="connsiteX30" fmla="*/ 1042645 w 3505200"/>
                <a:gd name="connsiteY30" fmla="*/ 920661 h 1857375"/>
                <a:gd name="connsiteX31" fmla="*/ 955510 w 3505200"/>
                <a:gd name="connsiteY31" fmla="*/ 920661 h 1857375"/>
                <a:gd name="connsiteX32" fmla="*/ 955510 w 3505200"/>
                <a:gd name="connsiteY32" fmla="*/ 882906 h 1857375"/>
                <a:gd name="connsiteX33" fmla="*/ 909044 w 3505200"/>
                <a:gd name="connsiteY33" fmla="*/ 882906 h 1857375"/>
                <a:gd name="connsiteX34" fmla="*/ 909044 w 3505200"/>
                <a:gd name="connsiteY34" fmla="*/ 819011 h 1857375"/>
                <a:gd name="connsiteX35" fmla="*/ 888714 w 3505200"/>
                <a:gd name="connsiteY35" fmla="*/ 819011 h 1857375"/>
                <a:gd name="connsiteX36" fmla="*/ 888714 w 3505200"/>
                <a:gd name="connsiteY36" fmla="*/ 760926 h 1857375"/>
                <a:gd name="connsiteX37" fmla="*/ 848054 w 3505200"/>
                <a:gd name="connsiteY37" fmla="*/ 760926 h 1857375"/>
                <a:gd name="connsiteX38" fmla="*/ 848054 w 3505200"/>
                <a:gd name="connsiteY38" fmla="*/ 723169 h 1857375"/>
                <a:gd name="connsiteX39" fmla="*/ 792872 w 3505200"/>
                <a:gd name="connsiteY39" fmla="*/ 723169 h 1857375"/>
                <a:gd name="connsiteX40" fmla="*/ 792872 w 3505200"/>
                <a:gd name="connsiteY40" fmla="*/ 665083 h 1857375"/>
                <a:gd name="connsiteX41" fmla="*/ 746404 w 3505200"/>
                <a:gd name="connsiteY41" fmla="*/ 665083 h 1857375"/>
                <a:gd name="connsiteX42" fmla="*/ 746404 w 3505200"/>
                <a:gd name="connsiteY42" fmla="*/ 618615 h 1857375"/>
                <a:gd name="connsiteX43" fmla="*/ 650561 w 3505200"/>
                <a:gd name="connsiteY43" fmla="*/ 618615 h 1857375"/>
                <a:gd name="connsiteX44" fmla="*/ 650561 w 3505200"/>
                <a:gd name="connsiteY44" fmla="*/ 560529 h 1857375"/>
                <a:gd name="connsiteX45" fmla="*/ 572146 w 3505200"/>
                <a:gd name="connsiteY45" fmla="*/ 560529 h 1857375"/>
                <a:gd name="connsiteX46" fmla="*/ 572146 w 3505200"/>
                <a:gd name="connsiteY46" fmla="*/ 508251 h 1857375"/>
                <a:gd name="connsiteX47" fmla="*/ 551816 w 3505200"/>
                <a:gd name="connsiteY47" fmla="*/ 508251 h 1857375"/>
                <a:gd name="connsiteX48" fmla="*/ 551816 w 3505200"/>
                <a:gd name="connsiteY48" fmla="*/ 461782 h 1857375"/>
                <a:gd name="connsiteX49" fmla="*/ 511155 w 3505200"/>
                <a:gd name="connsiteY49" fmla="*/ 461782 h 1857375"/>
                <a:gd name="connsiteX50" fmla="*/ 511155 w 3505200"/>
                <a:gd name="connsiteY50" fmla="*/ 392079 h 1857375"/>
                <a:gd name="connsiteX51" fmla="*/ 490826 w 3505200"/>
                <a:gd name="connsiteY51" fmla="*/ 392079 h 1857375"/>
                <a:gd name="connsiteX52" fmla="*/ 490826 w 3505200"/>
                <a:gd name="connsiteY52" fmla="*/ 357228 h 1857375"/>
                <a:gd name="connsiteX53" fmla="*/ 426931 w 3505200"/>
                <a:gd name="connsiteY53" fmla="*/ 357228 h 1857375"/>
                <a:gd name="connsiteX54" fmla="*/ 426931 w 3505200"/>
                <a:gd name="connsiteY54" fmla="*/ 296238 h 1857375"/>
                <a:gd name="connsiteX55" fmla="*/ 380463 w 3505200"/>
                <a:gd name="connsiteY55" fmla="*/ 296238 h 1857375"/>
                <a:gd name="connsiteX56" fmla="*/ 380463 w 3505200"/>
                <a:gd name="connsiteY56" fmla="*/ 235248 h 1857375"/>
                <a:gd name="connsiteX57" fmla="*/ 273004 w 3505200"/>
                <a:gd name="connsiteY57" fmla="*/ 235248 h 1857375"/>
                <a:gd name="connsiteX58" fmla="*/ 273004 w 3505200"/>
                <a:gd name="connsiteY58" fmla="*/ 145214 h 1857375"/>
                <a:gd name="connsiteX59" fmla="*/ 226535 w 3505200"/>
                <a:gd name="connsiteY59" fmla="*/ 145214 h 1857375"/>
                <a:gd name="connsiteX60" fmla="*/ 226535 w 3505200"/>
                <a:gd name="connsiteY60" fmla="*/ 107459 h 1857375"/>
                <a:gd name="connsiteX61" fmla="*/ 200396 w 3505200"/>
                <a:gd name="connsiteY61" fmla="*/ 107459 h 1857375"/>
                <a:gd name="connsiteX62" fmla="*/ 200396 w 3505200"/>
                <a:gd name="connsiteY62" fmla="*/ 69703 h 1857375"/>
                <a:gd name="connsiteX63" fmla="*/ 136502 w 3505200"/>
                <a:gd name="connsiteY63" fmla="*/ 69703 h 1857375"/>
                <a:gd name="connsiteX64" fmla="*/ 136502 w 3505200"/>
                <a:gd name="connsiteY64" fmla="*/ 46469 h 1857375"/>
                <a:gd name="connsiteX65" fmla="*/ 81320 w 3505200"/>
                <a:gd name="connsiteY65" fmla="*/ 46469 h 1857375"/>
                <a:gd name="connsiteX66" fmla="*/ 81320 w 3505200"/>
                <a:gd name="connsiteY66" fmla="*/ 0 h 1857375"/>
                <a:gd name="connsiteX67" fmla="*/ 0 w 3505200"/>
                <a:gd name="connsiteY67"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5200" h="1857375">
                  <a:moveTo>
                    <a:pt x="3514192" y="1858747"/>
                  </a:moveTo>
                  <a:lnTo>
                    <a:pt x="3444497" y="1858747"/>
                  </a:lnTo>
                  <a:lnTo>
                    <a:pt x="3444497" y="1486995"/>
                  </a:lnTo>
                  <a:lnTo>
                    <a:pt x="2976906" y="1486995"/>
                  </a:lnTo>
                  <a:lnTo>
                    <a:pt x="2976906" y="1411491"/>
                  </a:lnTo>
                  <a:lnTo>
                    <a:pt x="2271160" y="1411491"/>
                  </a:lnTo>
                  <a:lnTo>
                    <a:pt x="2271160" y="1362113"/>
                  </a:lnTo>
                  <a:lnTo>
                    <a:pt x="2236308" y="1362113"/>
                  </a:lnTo>
                  <a:lnTo>
                    <a:pt x="2236308" y="1327261"/>
                  </a:lnTo>
                  <a:lnTo>
                    <a:pt x="2099805" y="1327261"/>
                  </a:lnTo>
                  <a:lnTo>
                    <a:pt x="2099805" y="1298220"/>
                  </a:lnTo>
                  <a:lnTo>
                    <a:pt x="2047532" y="1298220"/>
                  </a:lnTo>
                  <a:lnTo>
                    <a:pt x="2047532" y="1260462"/>
                  </a:lnTo>
                  <a:lnTo>
                    <a:pt x="1954587" y="1260462"/>
                  </a:lnTo>
                  <a:lnTo>
                    <a:pt x="1954587" y="1228515"/>
                  </a:lnTo>
                  <a:lnTo>
                    <a:pt x="1699012" y="1228515"/>
                  </a:lnTo>
                  <a:lnTo>
                    <a:pt x="1699012" y="1196569"/>
                  </a:lnTo>
                  <a:lnTo>
                    <a:pt x="1664160" y="1196569"/>
                  </a:lnTo>
                  <a:lnTo>
                    <a:pt x="1664160" y="1161717"/>
                  </a:lnTo>
                  <a:lnTo>
                    <a:pt x="1626403" y="1161717"/>
                  </a:lnTo>
                  <a:lnTo>
                    <a:pt x="1626403" y="1112349"/>
                  </a:lnTo>
                  <a:lnTo>
                    <a:pt x="1452143" y="1112349"/>
                  </a:lnTo>
                  <a:lnTo>
                    <a:pt x="1452143" y="1068781"/>
                  </a:lnTo>
                  <a:lnTo>
                    <a:pt x="1399870" y="1068781"/>
                  </a:lnTo>
                  <a:lnTo>
                    <a:pt x="1399870" y="1022309"/>
                  </a:lnTo>
                  <a:lnTo>
                    <a:pt x="1272083" y="1022309"/>
                  </a:lnTo>
                  <a:lnTo>
                    <a:pt x="1272083" y="1004888"/>
                  </a:lnTo>
                  <a:lnTo>
                    <a:pt x="1234326" y="1004888"/>
                  </a:lnTo>
                  <a:lnTo>
                    <a:pt x="1234326" y="952605"/>
                  </a:lnTo>
                  <a:lnTo>
                    <a:pt x="1042645" y="952605"/>
                  </a:lnTo>
                  <a:lnTo>
                    <a:pt x="1042645" y="920661"/>
                  </a:lnTo>
                  <a:lnTo>
                    <a:pt x="955510" y="920661"/>
                  </a:lnTo>
                  <a:lnTo>
                    <a:pt x="955510" y="882906"/>
                  </a:lnTo>
                  <a:lnTo>
                    <a:pt x="909044" y="882906"/>
                  </a:lnTo>
                  <a:lnTo>
                    <a:pt x="909044" y="819011"/>
                  </a:lnTo>
                  <a:lnTo>
                    <a:pt x="888714" y="819011"/>
                  </a:lnTo>
                  <a:lnTo>
                    <a:pt x="888714" y="760926"/>
                  </a:lnTo>
                  <a:lnTo>
                    <a:pt x="848054" y="760926"/>
                  </a:lnTo>
                  <a:lnTo>
                    <a:pt x="848054" y="723169"/>
                  </a:lnTo>
                  <a:lnTo>
                    <a:pt x="792872" y="723169"/>
                  </a:lnTo>
                  <a:lnTo>
                    <a:pt x="792872" y="665083"/>
                  </a:lnTo>
                  <a:lnTo>
                    <a:pt x="746404" y="665083"/>
                  </a:lnTo>
                  <a:lnTo>
                    <a:pt x="746404" y="618615"/>
                  </a:lnTo>
                  <a:lnTo>
                    <a:pt x="650561" y="618615"/>
                  </a:lnTo>
                  <a:lnTo>
                    <a:pt x="650561" y="560529"/>
                  </a:lnTo>
                  <a:lnTo>
                    <a:pt x="572146" y="560529"/>
                  </a:lnTo>
                  <a:lnTo>
                    <a:pt x="572146" y="508251"/>
                  </a:lnTo>
                  <a:lnTo>
                    <a:pt x="551816" y="508251"/>
                  </a:lnTo>
                  <a:lnTo>
                    <a:pt x="551816" y="461782"/>
                  </a:lnTo>
                  <a:lnTo>
                    <a:pt x="511155" y="461782"/>
                  </a:lnTo>
                  <a:lnTo>
                    <a:pt x="511155" y="392079"/>
                  </a:lnTo>
                  <a:lnTo>
                    <a:pt x="490826" y="392079"/>
                  </a:lnTo>
                  <a:lnTo>
                    <a:pt x="490826" y="357228"/>
                  </a:lnTo>
                  <a:lnTo>
                    <a:pt x="426931" y="357228"/>
                  </a:lnTo>
                  <a:lnTo>
                    <a:pt x="426931" y="296238"/>
                  </a:lnTo>
                  <a:lnTo>
                    <a:pt x="380463" y="296238"/>
                  </a:lnTo>
                  <a:lnTo>
                    <a:pt x="380463" y="235248"/>
                  </a:lnTo>
                  <a:lnTo>
                    <a:pt x="273004" y="235248"/>
                  </a:lnTo>
                  <a:lnTo>
                    <a:pt x="273004" y="145214"/>
                  </a:lnTo>
                  <a:lnTo>
                    <a:pt x="226535" y="145214"/>
                  </a:lnTo>
                  <a:lnTo>
                    <a:pt x="226535" y="107459"/>
                  </a:lnTo>
                  <a:lnTo>
                    <a:pt x="200396" y="107459"/>
                  </a:lnTo>
                  <a:lnTo>
                    <a:pt x="200396" y="69703"/>
                  </a:lnTo>
                  <a:lnTo>
                    <a:pt x="136502" y="69703"/>
                  </a:lnTo>
                  <a:lnTo>
                    <a:pt x="136502" y="46469"/>
                  </a:lnTo>
                  <a:lnTo>
                    <a:pt x="81320" y="46469"/>
                  </a:lnTo>
                  <a:lnTo>
                    <a:pt x="81320"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0" name="Freeform: Shape 489">
              <a:extLst>
                <a:ext uri="{FF2B5EF4-FFF2-40B4-BE49-F238E27FC236}">
                  <a16:creationId xmlns:a16="http://schemas.microsoft.com/office/drawing/2014/main" id="{DDEDF8C6-EE9B-4A4F-825B-3868E0AF61AF}"/>
                </a:ext>
              </a:extLst>
            </p:cNvPr>
            <p:cNvSpPr/>
            <p:nvPr/>
          </p:nvSpPr>
          <p:spPr>
            <a:xfrm>
              <a:off x="10122970" y="463207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1" name="Freeform: Shape 490">
              <a:extLst>
                <a:ext uri="{FF2B5EF4-FFF2-40B4-BE49-F238E27FC236}">
                  <a16:creationId xmlns:a16="http://schemas.microsoft.com/office/drawing/2014/main" id="{9D960540-154C-4046-B998-5F1CC2C7EC88}"/>
                </a:ext>
              </a:extLst>
            </p:cNvPr>
            <p:cNvSpPr/>
            <p:nvPr/>
          </p:nvSpPr>
          <p:spPr>
            <a:xfrm>
              <a:off x="10637320" y="47273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Freeform: Shape 491">
              <a:extLst>
                <a:ext uri="{FF2B5EF4-FFF2-40B4-BE49-F238E27FC236}">
                  <a16:creationId xmlns:a16="http://schemas.microsoft.com/office/drawing/2014/main" id="{F339B1FE-5A93-4074-AE37-C6FBEA1D32EC}"/>
                </a:ext>
              </a:extLst>
            </p:cNvPr>
            <p:cNvSpPr/>
            <p:nvPr/>
          </p:nvSpPr>
          <p:spPr>
            <a:xfrm>
              <a:off x="107325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3" name="Freeform: Shape 492">
              <a:extLst>
                <a:ext uri="{FF2B5EF4-FFF2-40B4-BE49-F238E27FC236}">
                  <a16:creationId xmlns:a16="http://schemas.microsoft.com/office/drawing/2014/main" id="{7179697B-963C-4F54-8F1A-7A45779BDBA0}"/>
                </a:ext>
              </a:extLst>
            </p:cNvPr>
            <p:cNvSpPr/>
            <p:nvPr/>
          </p:nvSpPr>
          <p:spPr>
            <a:xfrm>
              <a:off x="108087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4" name="Freeform: Shape 493">
              <a:extLst>
                <a:ext uri="{FF2B5EF4-FFF2-40B4-BE49-F238E27FC236}">
                  <a16:creationId xmlns:a16="http://schemas.microsoft.com/office/drawing/2014/main" id="{6B9B9EDF-8A51-48F7-AACD-4E7CE079C78F}"/>
                </a:ext>
              </a:extLst>
            </p:cNvPr>
            <p:cNvSpPr/>
            <p:nvPr/>
          </p:nvSpPr>
          <p:spPr>
            <a:xfrm>
              <a:off x="1084687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5" name="Freeform: Shape 494">
              <a:extLst>
                <a:ext uri="{FF2B5EF4-FFF2-40B4-BE49-F238E27FC236}">
                  <a16:creationId xmlns:a16="http://schemas.microsoft.com/office/drawing/2014/main" id="{0561525C-2F98-4725-B7DC-BDAC0EB4FBFE}"/>
                </a:ext>
              </a:extLst>
            </p:cNvPr>
            <p:cNvSpPr/>
            <p:nvPr/>
          </p:nvSpPr>
          <p:spPr>
            <a:xfrm>
              <a:off x="1090402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6" name="Freeform: Shape 495">
              <a:extLst>
                <a:ext uri="{FF2B5EF4-FFF2-40B4-BE49-F238E27FC236}">
                  <a16:creationId xmlns:a16="http://schemas.microsoft.com/office/drawing/2014/main" id="{00BB100E-C9FF-4271-8B13-0E43720BB90E}"/>
                </a:ext>
              </a:extLst>
            </p:cNvPr>
            <p:cNvSpPr/>
            <p:nvPr/>
          </p:nvSpPr>
          <p:spPr>
            <a:xfrm>
              <a:off x="109421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7" name="Freeform: Shape 496">
              <a:extLst>
                <a:ext uri="{FF2B5EF4-FFF2-40B4-BE49-F238E27FC236}">
                  <a16:creationId xmlns:a16="http://schemas.microsoft.com/office/drawing/2014/main" id="{4FED2ECF-C0D3-41D5-A833-5F560761B931}"/>
                </a:ext>
              </a:extLst>
            </p:cNvPr>
            <p:cNvSpPr/>
            <p:nvPr/>
          </p:nvSpPr>
          <p:spPr>
            <a:xfrm>
              <a:off x="109802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8" name="Freeform: Shape 497">
              <a:extLst>
                <a:ext uri="{FF2B5EF4-FFF2-40B4-BE49-F238E27FC236}">
                  <a16:creationId xmlns:a16="http://schemas.microsoft.com/office/drawing/2014/main" id="{14BED7B6-E710-4F5E-B095-674C58641ADE}"/>
                </a:ext>
              </a:extLst>
            </p:cNvPr>
            <p:cNvSpPr/>
            <p:nvPr/>
          </p:nvSpPr>
          <p:spPr>
            <a:xfrm>
              <a:off x="1103738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9" name="Freeform: Shape 498">
              <a:extLst>
                <a:ext uri="{FF2B5EF4-FFF2-40B4-BE49-F238E27FC236}">
                  <a16:creationId xmlns:a16="http://schemas.microsoft.com/office/drawing/2014/main" id="{FFFBB3DE-140C-4F66-B624-704F474B7808}"/>
                </a:ext>
              </a:extLst>
            </p:cNvPr>
            <p:cNvSpPr/>
            <p:nvPr/>
          </p:nvSpPr>
          <p:spPr>
            <a:xfrm>
              <a:off x="111326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0" name="Freeform: Shape 499">
              <a:extLst>
                <a:ext uri="{FF2B5EF4-FFF2-40B4-BE49-F238E27FC236}">
                  <a16:creationId xmlns:a16="http://schemas.microsoft.com/office/drawing/2014/main" id="{1BE2B3F2-2D42-4D3F-9DAA-062DE6820A6F}"/>
                </a:ext>
              </a:extLst>
            </p:cNvPr>
            <p:cNvSpPr/>
            <p:nvPr/>
          </p:nvSpPr>
          <p:spPr>
            <a:xfrm>
              <a:off x="1115168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1" name="Freeform: Shape 500">
              <a:extLst>
                <a:ext uri="{FF2B5EF4-FFF2-40B4-BE49-F238E27FC236}">
                  <a16:creationId xmlns:a16="http://schemas.microsoft.com/office/drawing/2014/main" id="{FA7FA6E7-792A-4D9B-8A76-F7BDBF410153}"/>
                </a:ext>
              </a:extLst>
            </p:cNvPr>
            <p:cNvSpPr/>
            <p:nvPr/>
          </p:nvSpPr>
          <p:spPr>
            <a:xfrm>
              <a:off x="112088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2" name="Freeform: Shape 501">
              <a:extLst>
                <a:ext uri="{FF2B5EF4-FFF2-40B4-BE49-F238E27FC236}">
                  <a16:creationId xmlns:a16="http://schemas.microsoft.com/office/drawing/2014/main" id="{AA552685-B7ED-472D-A882-A7CBC148FD6F}"/>
                </a:ext>
              </a:extLst>
            </p:cNvPr>
            <p:cNvSpPr/>
            <p:nvPr/>
          </p:nvSpPr>
          <p:spPr>
            <a:xfrm>
              <a:off x="11399330" y="48035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3" name="Freeform: Shape 502">
              <a:extLst>
                <a:ext uri="{FF2B5EF4-FFF2-40B4-BE49-F238E27FC236}">
                  <a16:creationId xmlns:a16="http://schemas.microsoft.com/office/drawing/2014/main" id="{391924DC-9532-4F5C-81E4-8A152DE093A9}"/>
                </a:ext>
              </a:extLst>
            </p:cNvPr>
            <p:cNvSpPr/>
            <p:nvPr/>
          </p:nvSpPr>
          <p:spPr>
            <a:xfrm>
              <a:off x="114945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4" name="Freeform: Shape 503">
              <a:extLst>
                <a:ext uri="{FF2B5EF4-FFF2-40B4-BE49-F238E27FC236}">
                  <a16:creationId xmlns:a16="http://schemas.microsoft.com/office/drawing/2014/main" id="{48EFFA11-2948-4791-90B7-925DB1356484}"/>
                </a:ext>
              </a:extLst>
            </p:cNvPr>
            <p:cNvSpPr/>
            <p:nvPr/>
          </p:nvSpPr>
          <p:spPr>
            <a:xfrm>
              <a:off x="1155173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5" name="Freeform: Shape 504">
              <a:extLst>
                <a:ext uri="{FF2B5EF4-FFF2-40B4-BE49-F238E27FC236}">
                  <a16:creationId xmlns:a16="http://schemas.microsoft.com/office/drawing/2014/main" id="{FD1FEEE0-20CB-4E79-9843-8FAF0125E6F2}"/>
                </a:ext>
              </a:extLst>
            </p:cNvPr>
            <p:cNvSpPr/>
            <p:nvPr/>
          </p:nvSpPr>
          <p:spPr>
            <a:xfrm>
              <a:off x="1162793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6" name="Freeform: Shape 505">
              <a:extLst>
                <a:ext uri="{FF2B5EF4-FFF2-40B4-BE49-F238E27FC236}">
                  <a16:creationId xmlns:a16="http://schemas.microsoft.com/office/drawing/2014/main" id="{D96947C1-189E-4792-882F-B10003A154D8}"/>
                </a:ext>
              </a:extLst>
            </p:cNvPr>
            <p:cNvSpPr/>
            <p:nvPr/>
          </p:nvSpPr>
          <p:spPr>
            <a:xfrm>
              <a:off x="116850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7" name="Freeform: Shape 506">
              <a:extLst>
                <a:ext uri="{FF2B5EF4-FFF2-40B4-BE49-F238E27FC236}">
                  <a16:creationId xmlns:a16="http://schemas.microsoft.com/office/drawing/2014/main" id="{E5905629-D101-40CC-94CA-8074CA90CF63}"/>
                </a:ext>
              </a:extLst>
            </p:cNvPr>
            <p:cNvSpPr/>
            <p:nvPr/>
          </p:nvSpPr>
          <p:spPr>
            <a:xfrm>
              <a:off x="11723180" y="487972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8" name="Freeform: Shape 507">
              <a:extLst>
                <a:ext uri="{FF2B5EF4-FFF2-40B4-BE49-F238E27FC236}">
                  <a16:creationId xmlns:a16="http://schemas.microsoft.com/office/drawing/2014/main" id="{CCA71717-0AFE-47D4-8827-0C0E8758D749}"/>
                </a:ext>
              </a:extLst>
            </p:cNvPr>
            <p:cNvSpPr/>
            <p:nvPr/>
          </p:nvSpPr>
          <p:spPr>
            <a:xfrm>
              <a:off x="11932730" y="525982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10" name="Group 509">
            <a:extLst>
              <a:ext uri="{FF2B5EF4-FFF2-40B4-BE49-F238E27FC236}">
                <a16:creationId xmlns:a16="http://schemas.microsoft.com/office/drawing/2014/main" id="{62EAF203-4E5F-417F-AF01-D90A11A5DE52}"/>
              </a:ext>
            </a:extLst>
          </p:cNvPr>
          <p:cNvGrpSpPr/>
          <p:nvPr/>
        </p:nvGrpSpPr>
        <p:grpSpPr>
          <a:xfrm>
            <a:off x="4457363" y="1788633"/>
            <a:ext cx="4277824" cy="2393760"/>
            <a:chOff x="456396" y="1806966"/>
            <a:chExt cx="4277824" cy="2393760"/>
          </a:xfrm>
        </p:grpSpPr>
        <p:grpSp>
          <p:nvGrpSpPr>
            <p:cNvPr id="511" name="Group 510">
              <a:extLst>
                <a:ext uri="{FF2B5EF4-FFF2-40B4-BE49-F238E27FC236}">
                  <a16:creationId xmlns:a16="http://schemas.microsoft.com/office/drawing/2014/main" id="{852552B8-7964-4842-A376-298DB8527494}"/>
                </a:ext>
              </a:extLst>
            </p:cNvPr>
            <p:cNvGrpSpPr/>
            <p:nvPr/>
          </p:nvGrpSpPr>
          <p:grpSpPr>
            <a:xfrm>
              <a:off x="456396" y="1806966"/>
              <a:ext cx="3666169" cy="2393760"/>
              <a:chOff x="704046" y="1806966"/>
              <a:chExt cx="3666169" cy="2393760"/>
            </a:xfrm>
          </p:grpSpPr>
          <p:sp>
            <p:nvSpPr>
              <p:cNvPr id="514" name="TextBox 513">
                <a:extLst>
                  <a:ext uri="{FF2B5EF4-FFF2-40B4-BE49-F238E27FC236}">
                    <a16:creationId xmlns:a16="http://schemas.microsoft.com/office/drawing/2014/main" id="{10947AE7-F304-4B50-808F-B39C273436E7}"/>
                  </a:ext>
                </a:extLst>
              </p:cNvPr>
              <p:cNvSpPr txBox="1"/>
              <p:nvPr/>
            </p:nvSpPr>
            <p:spPr>
              <a:xfrm>
                <a:off x="2942911" y="1806966"/>
                <a:ext cx="883575" cy="276999"/>
              </a:xfrm>
              <a:prstGeom prst="rect">
                <a:avLst/>
              </a:prstGeom>
              <a:noFill/>
            </p:spPr>
            <p:txBody>
              <a:bodyPr wrap="none" rtlCol="0">
                <a:spAutoFit/>
              </a:bodyPr>
              <a:lstStyle/>
              <a:p>
                <a:pPr algn="ctr"/>
                <a:r>
                  <a:rPr lang="en-GB" sz="1200" b="1" dirty="0"/>
                  <a:t>KEAP1</a:t>
                </a:r>
                <a:r>
                  <a:rPr lang="en-GB" sz="1200" b="1" baseline="30000" dirty="0"/>
                  <a:t>mut</a:t>
                </a:r>
              </a:p>
            </p:txBody>
          </p:sp>
          <p:grpSp>
            <p:nvGrpSpPr>
              <p:cNvPr id="515" name="Group 514">
                <a:extLst>
                  <a:ext uri="{FF2B5EF4-FFF2-40B4-BE49-F238E27FC236}">
                    <a16:creationId xmlns:a16="http://schemas.microsoft.com/office/drawing/2014/main" id="{1CEEC5A9-F098-419B-BEEF-9EFA5232AAEE}"/>
                  </a:ext>
                </a:extLst>
              </p:cNvPr>
              <p:cNvGrpSpPr/>
              <p:nvPr/>
            </p:nvGrpSpPr>
            <p:grpSpPr>
              <a:xfrm>
                <a:off x="967692" y="1901000"/>
                <a:ext cx="716824" cy="1664738"/>
                <a:chOff x="691467" y="1901253"/>
                <a:chExt cx="716824" cy="1657030"/>
              </a:xfrm>
            </p:grpSpPr>
            <p:sp>
              <p:nvSpPr>
                <p:cNvPr id="560" name="Line 6">
                  <a:extLst>
                    <a:ext uri="{FF2B5EF4-FFF2-40B4-BE49-F238E27FC236}">
                      <a16:creationId xmlns:a16="http://schemas.microsoft.com/office/drawing/2014/main" id="{D06B7D80-29C1-4C88-AF9E-D78AD9EC276D}"/>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1" name="Line 7">
                  <a:extLst>
                    <a:ext uri="{FF2B5EF4-FFF2-40B4-BE49-F238E27FC236}">
                      <a16:creationId xmlns:a16="http://schemas.microsoft.com/office/drawing/2014/main" id="{644455B9-5D35-4A45-804E-A3CB8406C290}"/>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2" name="Line 8">
                  <a:extLst>
                    <a:ext uri="{FF2B5EF4-FFF2-40B4-BE49-F238E27FC236}">
                      <a16:creationId xmlns:a16="http://schemas.microsoft.com/office/drawing/2014/main" id="{E102FFDA-1E82-45AB-948D-96CA7935D42D}"/>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3" name="Line 9">
                  <a:extLst>
                    <a:ext uri="{FF2B5EF4-FFF2-40B4-BE49-F238E27FC236}">
                      <a16:creationId xmlns:a16="http://schemas.microsoft.com/office/drawing/2014/main" id="{96532C36-DFFD-4241-B60F-5C73235DF61F}"/>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4" name="Line 10">
                  <a:extLst>
                    <a:ext uri="{FF2B5EF4-FFF2-40B4-BE49-F238E27FC236}">
                      <a16:creationId xmlns:a16="http://schemas.microsoft.com/office/drawing/2014/main" id="{227610F2-BBB0-4DDF-B52B-F965E3116F9B}"/>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5" name="Line 11">
                  <a:extLst>
                    <a:ext uri="{FF2B5EF4-FFF2-40B4-BE49-F238E27FC236}">
                      <a16:creationId xmlns:a16="http://schemas.microsoft.com/office/drawing/2014/main" id="{227530E9-F4AC-43B7-B18F-2A1E51E9A055}"/>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6" name="TextBox 565">
                  <a:extLst>
                    <a:ext uri="{FF2B5EF4-FFF2-40B4-BE49-F238E27FC236}">
                      <a16:creationId xmlns:a16="http://schemas.microsoft.com/office/drawing/2014/main" id="{683601F9-808B-4A7A-ACCA-9FD88C1EA802}"/>
                    </a:ext>
                  </a:extLst>
                </p:cNvPr>
                <p:cNvSpPr txBox="1"/>
                <p:nvPr/>
              </p:nvSpPr>
              <p:spPr>
                <a:xfrm rot="16200000">
                  <a:off x="516275" y="2587619"/>
                  <a:ext cx="627383"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OS, %</a:t>
                  </a:r>
                </a:p>
              </p:txBody>
            </p:sp>
            <p:sp>
              <p:nvSpPr>
                <p:cNvPr id="567" name="TextBox 566">
                  <a:extLst>
                    <a:ext uri="{FF2B5EF4-FFF2-40B4-BE49-F238E27FC236}">
                      <a16:creationId xmlns:a16="http://schemas.microsoft.com/office/drawing/2014/main" id="{09809502-0785-4A4F-8D30-17BF22C198C0}"/>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568" name="TextBox 567">
                  <a:extLst>
                    <a:ext uri="{FF2B5EF4-FFF2-40B4-BE49-F238E27FC236}">
                      <a16:creationId xmlns:a16="http://schemas.microsoft.com/office/drawing/2014/main" id="{A2FD9BED-94DF-4D02-960E-12405FEC78F6}"/>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569" name="TextBox 568">
                  <a:extLst>
                    <a:ext uri="{FF2B5EF4-FFF2-40B4-BE49-F238E27FC236}">
                      <a16:creationId xmlns:a16="http://schemas.microsoft.com/office/drawing/2014/main" id="{9A9842A6-18F1-43F9-B102-47C2AFB825B0}"/>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570" name="TextBox 569">
                  <a:extLst>
                    <a:ext uri="{FF2B5EF4-FFF2-40B4-BE49-F238E27FC236}">
                      <a16:creationId xmlns:a16="http://schemas.microsoft.com/office/drawing/2014/main" id="{405E0489-4666-4848-9B08-F835B8CAC6F6}"/>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571" name="TextBox 570">
                  <a:extLst>
                    <a:ext uri="{FF2B5EF4-FFF2-40B4-BE49-F238E27FC236}">
                      <a16:creationId xmlns:a16="http://schemas.microsoft.com/office/drawing/2014/main" id="{8EB23550-03B7-449E-AB5B-DEE472C12EFC}"/>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572" name="TextBox 571">
                  <a:extLst>
                    <a:ext uri="{FF2B5EF4-FFF2-40B4-BE49-F238E27FC236}">
                      <a16:creationId xmlns:a16="http://schemas.microsoft.com/office/drawing/2014/main" id="{8B86069C-FF15-4F84-A885-B5E70F31F781}"/>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516" name="Freeform 21">
                <a:extLst>
                  <a:ext uri="{FF2B5EF4-FFF2-40B4-BE49-F238E27FC236}">
                    <a16:creationId xmlns:a16="http://schemas.microsoft.com/office/drawing/2014/main" id="{7AD7D762-4824-46BA-BF3B-DF06FB17D3C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517" name="Group 516">
                <a:extLst>
                  <a:ext uri="{FF2B5EF4-FFF2-40B4-BE49-F238E27FC236}">
                    <a16:creationId xmlns:a16="http://schemas.microsoft.com/office/drawing/2014/main" id="{0D2A70BA-8954-40D9-A2D2-49A245A09660}"/>
                  </a:ext>
                </a:extLst>
              </p:cNvPr>
              <p:cNvGrpSpPr/>
              <p:nvPr/>
            </p:nvGrpSpPr>
            <p:grpSpPr>
              <a:xfrm>
                <a:off x="1598254" y="3424783"/>
                <a:ext cx="2651750" cy="329369"/>
                <a:chOff x="1502755" y="4356522"/>
                <a:chExt cx="3250424" cy="329369"/>
              </a:xfrm>
            </p:grpSpPr>
            <p:sp>
              <p:nvSpPr>
                <p:cNvPr id="542" name="Line 21">
                  <a:extLst>
                    <a:ext uri="{FF2B5EF4-FFF2-40B4-BE49-F238E27FC236}">
                      <a16:creationId xmlns:a16="http://schemas.microsoft.com/office/drawing/2014/main" id="{3E125F3E-61BB-4366-A93C-BB5DFFF39553}"/>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3" name="TextBox 542">
                  <a:extLst>
                    <a:ext uri="{FF2B5EF4-FFF2-40B4-BE49-F238E27FC236}">
                      <a16:creationId xmlns:a16="http://schemas.microsoft.com/office/drawing/2014/main" id="{920252EA-3A6C-4FB0-9F49-4F26212AA75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544" name="Line 21">
                  <a:extLst>
                    <a:ext uri="{FF2B5EF4-FFF2-40B4-BE49-F238E27FC236}">
                      <a16:creationId xmlns:a16="http://schemas.microsoft.com/office/drawing/2014/main" id="{2FF0FF2F-6A9C-4817-AEB9-51300288FADC}"/>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5" name="TextBox 544">
                  <a:extLst>
                    <a:ext uri="{FF2B5EF4-FFF2-40B4-BE49-F238E27FC236}">
                      <a16:creationId xmlns:a16="http://schemas.microsoft.com/office/drawing/2014/main" id="{1CD0E82C-CEA5-46C5-AE03-3A0F35371694}"/>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546" name="Line 21">
                  <a:extLst>
                    <a:ext uri="{FF2B5EF4-FFF2-40B4-BE49-F238E27FC236}">
                      <a16:creationId xmlns:a16="http://schemas.microsoft.com/office/drawing/2014/main" id="{B4FC436B-1588-4B20-81CD-88E826F1F2CC}"/>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7" name="TextBox 546">
                  <a:extLst>
                    <a:ext uri="{FF2B5EF4-FFF2-40B4-BE49-F238E27FC236}">
                      <a16:creationId xmlns:a16="http://schemas.microsoft.com/office/drawing/2014/main" id="{FEB8232F-FE2E-40ED-A2B8-315D8F28503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548" name="Line 21">
                  <a:extLst>
                    <a:ext uri="{FF2B5EF4-FFF2-40B4-BE49-F238E27FC236}">
                      <a16:creationId xmlns:a16="http://schemas.microsoft.com/office/drawing/2014/main" id="{315D8B96-BA1D-4316-BF85-CE57665175F8}"/>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9" name="TextBox 548">
                  <a:extLst>
                    <a:ext uri="{FF2B5EF4-FFF2-40B4-BE49-F238E27FC236}">
                      <a16:creationId xmlns:a16="http://schemas.microsoft.com/office/drawing/2014/main" id="{0FA788F0-6C0A-47A1-8563-4A8A160F8FD2}"/>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550" name="Line 21">
                  <a:extLst>
                    <a:ext uri="{FF2B5EF4-FFF2-40B4-BE49-F238E27FC236}">
                      <a16:creationId xmlns:a16="http://schemas.microsoft.com/office/drawing/2014/main" id="{6F500C5E-F9C2-4A90-B3FA-C51301F02748}"/>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1" name="TextBox 550">
                  <a:extLst>
                    <a:ext uri="{FF2B5EF4-FFF2-40B4-BE49-F238E27FC236}">
                      <a16:creationId xmlns:a16="http://schemas.microsoft.com/office/drawing/2014/main" id="{AB4D2BF1-92BA-42B0-93A5-27258993B01C}"/>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552" name="Line 21">
                  <a:extLst>
                    <a:ext uri="{FF2B5EF4-FFF2-40B4-BE49-F238E27FC236}">
                      <a16:creationId xmlns:a16="http://schemas.microsoft.com/office/drawing/2014/main" id="{1B87B47A-1318-41A5-80D3-D9DA8DD2716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3" name="TextBox 552">
                  <a:extLst>
                    <a:ext uri="{FF2B5EF4-FFF2-40B4-BE49-F238E27FC236}">
                      <a16:creationId xmlns:a16="http://schemas.microsoft.com/office/drawing/2014/main" id="{F47DF32B-E621-4141-9822-3E2B8E0934E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554" name="Line 21">
                  <a:extLst>
                    <a:ext uri="{FF2B5EF4-FFF2-40B4-BE49-F238E27FC236}">
                      <a16:creationId xmlns:a16="http://schemas.microsoft.com/office/drawing/2014/main" id="{7994623A-741E-4281-AB9B-0AD58A9CF652}"/>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5" name="TextBox 554">
                  <a:extLst>
                    <a:ext uri="{FF2B5EF4-FFF2-40B4-BE49-F238E27FC236}">
                      <a16:creationId xmlns:a16="http://schemas.microsoft.com/office/drawing/2014/main" id="{247A656B-40A8-42A2-82A6-5A6D4AFF045D}"/>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556" name="Line 21">
                  <a:extLst>
                    <a:ext uri="{FF2B5EF4-FFF2-40B4-BE49-F238E27FC236}">
                      <a16:creationId xmlns:a16="http://schemas.microsoft.com/office/drawing/2014/main" id="{2BBA6764-1170-47BF-96EC-E0534BD2B490}"/>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7" name="TextBox 556">
                  <a:extLst>
                    <a:ext uri="{FF2B5EF4-FFF2-40B4-BE49-F238E27FC236}">
                      <a16:creationId xmlns:a16="http://schemas.microsoft.com/office/drawing/2014/main" id="{3F59231E-E272-481C-9814-1E8D56D2B4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558" name="Line 21">
                  <a:extLst>
                    <a:ext uri="{FF2B5EF4-FFF2-40B4-BE49-F238E27FC236}">
                      <a16:creationId xmlns:a16="http://schemas.microsoft.com/office/drawing/2014/main" id="{BD18B9E0-BFAA-4891-B6E0-773023F50C42}"/>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9" name="TextBox 558">
                  <a:extLst>
                    <a:ext uri="{FF2B5EF4-FFF2-40B4-BE49-F238E27FC236}">
                      <a16:creationId xmlns:a16="http://schemas.microsoft.com/office/drawing/2014/main" id="{56432982-5791-4F6E-B9A2-04DA8FFCDDB2}"/>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grpSp>
            <p:nvGrpSpPr>
              <p:cNvPr id="519" name="Group 518">
                <a:extLst>
                  <a:ext uri="{FF2B5EF4-FFF2-40B4-BE49-F238E27FC236}">
                    <a16:creationId xmlns:a16="http://schemas.microsoft.com/office/drawing/2014/main" id="{0D9CE003-D6C5-4BB8-8EB9-B2F8E1FE50C1}"/>
                  </a:ext>
                </a:extLst>
              </p:cNvPr>
              <p:cNvGrpSpPr/>
              <p:nvPr/>
            </p:nvGrpSpPr>
            <p:grpSpPr>
              <a:xfrm>
                <a:off x="1549657" y="3715256"/>
                <a:ext cx="2651749" cy="257369"/>
                <a:chOff x="1420622" y="4173058"/>
                <a:chExt cx="2651749" cy="257369"/>
              </a:xfrm>
            </p:grpSpPr>
            <p:sp>
              <p:nvSpPr>
                <p:cNvPr id="533" name="TextBox 532">
                  <a:extLst>
                    <a:ext uri="{FF2B5EF4-FFF2-40B4-BE49-F238E27FC236}">
                      <a16:creationId xmlns:a16="http://schemas.microsoft.com/office/drawing/2014/main" id="{F5359539-E7FB-4C79-9291-A4949489256D}"/>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4" name="TextBox 533">
                  <a:extLst>
                    <a:ext uri="{FF2B5EF4-FFF2-40B4-BE49-F238E27FC236}">
                      <a16:creationId xmlns:a16="http://schemas.microsoft.com/office/drawing/2014/main" id="{47B6232C-55F4-4633-8492-91B838C7F01C}"/>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5" name="TextBox 534">
                  <a:extLst>
                    <a:ext uri="{FF2B5EF4-FFF2-40B4-BE49-F238E27FC236}">
                      <a16:creationId xmlns:a16="http://schemas.microsoft.com/office/drawing/2014/main" id="{C557B275-44FE-4950-9E77-CB373F22F32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a:t>
                  </a:r>
                </a:p>
              </p:txBody>
            </p:sp>
            <p:sp>
              <p:nvSpPr>
                <p:cNvPr id="536" name="TextBox 535">
                  <a:extLst>
                    <a:ext uri="{FF2B5EF4-FFF2-40B4-BE49-F238E27FC236}">
                      <a16:creationId xmlns:a16="http://schemas.microsoft.com/office/drawing/2014/main" id="{BA08716A-DFD2-430D-BB69-F2D1DE8C89A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13</a:t>
                  </a:r>
                </a:p>
              </p:txBody>
            </p:sp>
            <p:sp>
              <p:nvSpPr>
                <p:cNvPr id="537" name="TextBox 536">
                  <a:extLst>
                    <a:ext uri="{FF2B5EF4-FFF2-40B4-BE49-F238E27FC236}">
                      <a16:creationId xmlns:a16="http://schemas.microsoft.com/office/drawing/2014/main" id="{D64CF46B-C91B-4941-8535-6627410A41CB}"/>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22</a:t>
                  </a:r>
                </a:p>
              </p:txBody>
            </p:sp>
            <p:sp>
              <p:nvSpPr>
                <p:cNvPr id="538" name="TextBox 537">
                  <a:extLst>
                    <a:ext uri="{FF2B5EF4-FFF2-40B4-BE49-F238E27FC236}">
                      <a16:creationId xmlns:a16="http://schemas.microsoft.com/office/drawing/2014/main" id="{75D3F7DD-2E7F-4133-9661-8FCDAB329B28}"/>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23</a:t>
                  </a:r>
                </a:p>
              </p:txBody>
            </p:sp>
            <p:sp>
              <p:nvSpPr>
                <p:cNvPr id="539" name="TextBox 538">
                  <a:extLst>
                    <a:ext uri="{FF2B5EF4-FFF2-40B4-BE49-F238E27FC236}">
                      <a16:creationId xmlns:a16="http://schemas.microsoft.com/office/drawing/2014/main" id="{A4B4F92A-EFDD-4485-8C17-83AFF70AC9F6}"/>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28</a:t>
                  </a:r>
                </a:p>
              </p:txBody>
            </p:sp>
            <p:sp>
              <p:nvSpPr>
                <p:cNvPr id="540" name="TextBox 539">
                  <a:extLst>
                    <a:ext uri="{FF2B5EF4-FFF2-40B4-BE49-F238E27FC236}">
                      <a16:creationId xmlns:a16="http://schemas.microsoft.com/office/drawing/2014/main" id="{126CBF30-AC47-41CB-A8F7-BDA028449965}"/>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33</a:t>
                  </a:r>
                </a:p>
              </p:txBody>
            </p:sp>
            <p:sp>
              <p:nvSpPr>
                <p:cNvPr id="541" name="TextBox 540">
                  <a:extLst>
                    <a:ext uri="{FF2B5EF4-FFF2-40B4-BE49-F238E27FC236}">
                      <a16:creationId xmlns:a16="http://schemas.microsoft.com/office/drawing/2014/main" id="{B621F2AE-D9A4-4C57-AB28-F95ADFF31FD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45</a:t>
                  </a:r>
                </a:p>
              </p:txBody>
            </p:sp>
          </p:grpSp>
          <p:grpSp>
            <p:nvGrpSpPr>
              <p:cNvPr id="520" name="Group 519">
                <a:extLst>
                  <a:ext uri="{FF2B5EF4-FFF2-40B4-BE49-F238E27FC236}">
                    <a16:creationId xmlns:a16="http://schemas.microsoft.com/office/drawing/2014/main" id="{0480BA4A-4E71-467D-9E43-5CB9441534BD}"/>
                  </a:ext>
                </a:extLst>
              </p:cNvPr>
              <p:cNvGrpSpPr/>
              <p:nvPr/>
            </p:nvGrpSpPr>
            <p:grpSpPr>
              <a:xfrm>
                <a:off x="1549657" y="3927203"/>
                <a:ext cx="2651749" cy="257369"/>
                <a:chOff x="1420622" y="4173058"/>
                <a:chExt cx="2651749" cy="257369"/>
              </a:xfrm>
            </p:grpSpPr>
            <p:sp>
              <p:nvSpPr>
                <p:cNvPr id="524" name="TextBox 523">
                  <a:extLst>
                    <a:ext uri="{FF2B5EF4-FFF2-40B4-BE49-F238E27FC236}">
                      <a16:creationId xmlns:a16="http://schemas.microsoft.com/office/drawing/2014/main" id="{4BF8F0A5-B2C4-4A71-B90B-4CC180FB708F}"/>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5" name="TextBox 524">
                  <a:extLst>
                    <a:ext uri="{FF2B5EF4-FFF2-40B4-BE49-F238E27FC236}">
                      <a16:creationId xmlns:a16="http://schemas.microsoft.com/office/drawing/2014/main" id="{5FF873B3-1ED8-4CF7-93E2-D60C4F2F7380}"/>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6" name="TextBox 525">
                  <a:extLst>
                    <a:ext uri="{FF2B5EF4-FFF2-40B4-BE49-F238E27FC236}">
                      <a16:creationId xmlns:a16="http://schemas.microsoft.com/office/drawing/2014/main" id="{2746D9F9-662D-4623-B608-81476CF3413A}"/>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a:t>
                  </a:r>
                </a:p>
              </p:txBody>
            </p:sp>
            <p:sp>
              <p:nvSpPr>
                <p:cNvPr id="527" name="TextBox 526">
                  <a:extLst>
                    <a:ext uri="{FF2B5EF4-FFF2-40B4-BE49-F238E27FC236}">
                      <a16:creationId xmlns:a16="http://schemas.microsoft.com/office/drawing/2014/main" id="{06555091-F184-4986-A0B7-C78EF8F434C4}"/>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4</a:t>
                  </a:r>
                </a:p>
              </p:txBody>
            </p:sp>
            <p:sp>
              <p:nvSpPr>
                <p:cNvPr id="528" name="TextBox 527">
                  <a:extLst>
                    <a:ext uri="{FF2B5EF4-FFF2-40B4-BE49-F238E27FC236}">
                      <a16:creationId xmlns:a16="http://schemas.microsoft.com/office/drawing/2014/main" id="{0A704819-3DEB-45F6-A645-7833A703CE1E}"/>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a:t>
                  </a:r>
                </a:p>
              </p:txBody>
            </p:sp>
            <p:sp>
              <p:nvSpPr>
                <p:cNvPr id="529" name="TextBox 528">
                  <a:extLst>
                    <a:ext uri="{FF2B5EF4-FFF2-40B4-BE49-F238E27FC236}">
                      <a16:creationId xmlns:a16="http://schemas.microsoft.com/office/drawing/2014/main" id="{82B17115-E901-43D3-A538-8BC9C0C82E3B}"/>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9</a:t>
                  </a:r>
                </a:p>
              </p:txBody>
            </p:sp>
            <p:sp>
              <p:nvSpPr>
                <p:cNvPr id="530" name="TextBox 529">
                  <a:extLst>
                    <a:ext uri="{FF2B5EF4-FFF2-40B4-BE49-F238E27FC236}">
                      <a16:creationId xmlns:a16="http://schemas.microsoft.com/office/drawing/2014/main" id="{059F4C8F-C974-4D00-998E-230FD48353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13</a:t>
                  </a:r>
                </a:p>
              </p:txBody>
            </p:sp>
            <p:sp>
              <p:nvSpPr>
                <p:cNvPr id="531" name="TextBox 530">
                  <a:extLst>
                    <a:ext uri="{FF2B5EF4-FFF2-40B4-BE49-F238E27FC236}">
                      <a16:creationId xmlns:a16="http://schemas.microsoft.com/office/drawing/2014/main" id="{6F42175D-FF5E-4014-B187-F347D7B4C8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20</a:t>
                  </a:r>
                </a:p>
              </p:txBody>
            </p:sp>
            <p:sp>
              <p:nvSpPr>
                <p:cNvPr id="532" name="TextBox 531">
                  <a:extLst>
                    <a:ext uri="{FF2B5EF4-FFF2-40B4-BE49-F238E27FC236}">
                      <a16:creationId xmlns:a16="http://schemas.microsoft.com/office/drawing/2014/main" id="{FB638123-6ABC-4A7F-A197-CDE1772D1B9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23</a:t>
                  </a:r>
                </a:p>
              </p:txBody>
            </p:sp>
          </p:grpSp>
          <p:sp>
            <p:nvSpPr>
              <p:cNvPr id="522" name="TextBox 521">
                <a:extLst>
                  <a:ext uri="{FF2B5EF4-FFF2-40B4-BE49-F238E27FC236}">
                    <a16:creationId xmlns:a16="http://schemas.microsoft.com/office/drawing/2014/main" id="{55BC08C9-9931-4E7B-B01D-5ED2D5F73445}"/>
                  </a:ext>
                </a:extLst>
              </p:cNvPr>
              <p:cNvSpPr txBox="1"/>
              <p:nvPr/>
            </p:nvSpPr>
            <p:spPr>
              <a:xfrm>
                <a:off x="704046" y="3685520"/>
                <a:ext cx="881972" cy="515206"/>
              </a:xfrm>
              <a:prstGeom prst="rect">
                <a:avLst/>
              </a:prstGeom>
              <a:noFill/>
            </p:spPr>
            <p:txBody>
              <a:bodyPr wrap="none" rtlCol="0">
                <a:spAutoFit/>
              </a:bodyPr>
              <a:lstStyle/>
              <a:p>
                <a:pPr algn="r" fontAlgn="base">
                  <a:lnSpc>
                    <a:spcPct val="120000"/>
                  </a:lnSpc>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lnSpc>
                    <a:spcPct val="120000"/>
                  </a:lnSpc>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523" name="TextBox 522">
                <a:extLst>
                  <a:ext uri="{FF2B5EF4-FFF2-40B4-BE49-F238E27FC236}">
                    <a16:creationId xmlns:a16="http://schemas.microsoft.com/office/drawing/2014/main" id="{5B4236BD-2BF8-4DC8-99BF-FA1D1DC8CC1F}"/>
                  </a:ext>
                </a:extLst>
              </p:cNvPr>
              <p:cNvSpPr txBox="1"/>
              <p:nvPr/>
            </p:nvSpPr>
            <p:spPr>
              <a:xfrm>
                <a:off x="2247518" y="1959699"/>
                <a:ext cx="2122697" cy="276999"/>
              </a:xfrm>
              <a:prstGeom prst="rect">
                <a:avLst/>
              </a:prstGeom>
              <a:noFill/>
            </p:spPr>
            <p:txBody>
              <a:bodyPr wrap="none" rtlCol="0">
                <a:spAutoFit/>
              </a:bodyPr>
              <a:lstStyle/>
              <a:p>
                <a:pPr algn="ctr"/>
                <a:r>
                  <a:rPr lang="en-GB" sz="1200" dirty="0"/>
                  <a:t>HR 0.81 (95%CI 0.44, 1.49)</a:t>
                </a:r>
              </a:p>
            </p:txBody>
          </p:sp>
        </p:grpSp>
        <p:sp>
          <p:nvSpPr>
            <p:cNvPr id="512" name="TextBox 511">
              <a:extLst>
                <a:ext uri="{FF2B5EF4-FFF2-40B4-BE49-F238E27FC236}">
                  <a16:creationId xmlns:a16="http://schemas.microsoft.com/office/drawing/2014/main" id="{693F9DB3-E1FC-4DCD-BA39-2FB1AA45BA7B}"/>
                </a:ext>
              </a:extLst>
            </p:cNvPr>
            <p:cNvSpPr txBox="1"/>
            <p:nvPr/>
          </p:nvSpPr>
          <p:spPr>
            <a:xfrm>
              <a:off x="2951360" y="2163027"/>
              <a:ext cx="1782860"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13 </a:t>
              </a:r>
              <a:r>
                <a:rPr lang="en-GB" sz="1100" dirty="0" err="1">
                  <a:solidFill>
                    <a:srgbClr val="2894FF"/>
                  </a:solidFill>
                </a:rPr>
                <a:t>mo</a:t>
              </a:r>
              <a:r>
                <a:rPr lang="en-GB" sz="1100" dirty="0">
                  <a:solidFill>
                    <a:srgbClr val="2894FF"/>
                  </a:solidFill>
                </a:rPr>
                <a:t> (7, NR)</a:t>
              </a:r>
            </a:p>
            <a:p>
              <a:r>
                <a:rPr lang="en-GB" sz="1100" dirty="0" err="1">
                  <a:solidFill>
                    <a:srgbClr val="FF6600"/>
                  </a:solidFill>
                </a:rPr>
                <a:t>Pbo</a:t>
              </a:r>
              <a:r>
                <a:rPr lang="en-GB" sz="1100" dirty="0">
                  <a:solidFill>
                    <a:srgbClr val="FF6600"/>
                  </a:solidFill>
                </a:rPr>
                <a:t> + CT: 9 </a:t>
              </a:r>
              <a:r>
                <a:rPr lang="en-GB" sz="1100" dirty="0" err="1">
                  <a:solidFill>
                    <a:srgbClr val="FF6600"/>
                  </a:solidFill>
                </a:rPr>
                <a:t>mo</a:t>
              </a:r>
              <a:r>
                <a:rPr lang="en-GB" sz="1100" dirty="0">
                  <a:solidFill>
                    <a:srgbClr val="FF6600"/>
                  </a:solidFill>
                </a:rPr>
                <a:t> (7, NR)</a:t>
              </a:r>
            </a:p>
          </p:txBody>
        </p:sp>
        <p:cxnSp>
          <p:nvCxnSpPr>
            <p:cNvPr id="513" name="Straight Connector 512">
              <a:extLst>
                <a:ext uri="{FF2B5EF4-FFF2-40B4-BE49-F238E27FC236}">
                  <a16:creationId xmlns:a16="http://schemas.microsoft.com/office/drawing/2014/main" id="{6A1D454E-9D2D-4F74-9A8E-864E4EAC2A4C}"/>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74" name="Group 573">
            <a:extLst>
              <a:ext uri="{FF2B5EF4-FFF2-40B4-BE49-F238E27FC236}">
                <a16:creationId xmlns:a16="http://schemas.microsoft.com/office/drawing/2014/main" id="{7C59B3A7-FEA9-4285-A6BC-AFD9C685554F}"/>
              </a:ext>
            </a:extLst>
          </p:cNvPr>
          <p:cNvGrpSpPr/>
          <p:nvPr/>
        </p:nvGrpSpPr>
        <p:grpSpPr>
          <a:xfrm>
            <a:off x="4457363" y="4166061"/>
            <a:ext cx="3665367" cy="2386326"/>
            <a:chOff x="456396" y="1806966"/>
            <a:chExt cx="3665367" cy="2386326"/>
          </a:xfrm>
        </p:grpSpPr>
        <p:grpSp>
          <p:nvGrpSpPr>
            <p:cNvPr id="575" name="Group 574">
              <a:extLst>
                <a:ext uri="{FF2B5EF4-FFF2-40B4-BE49-F238E27FC236}">
                  <a16:creationId xmlns:a16="http://schemas.microsoft.com/office/drawing/2014/main" id="{D745CBA2-0253-4FAA-BE02-86549DB86A69}"/>
                </a:ext>
              </a:extLst>
            </p:cNvPr>
            <p:cNvGrpSpPr/>
            <p:nvPr/>
          </p:nvGrpSpPr>
          <p:grpSpPr>
            <a:xfrm>
              <a:off x="456396" y="1806966"/>
              <a:ext cx="3665367" cy="2386326"/>
              <a:chOff x="704046" y="1806966"/>
              <a:chExt cx="3665367" cy="2386326"/>
            </a:xfrm>
          </p:grpSpPr>
          <p:sp>
            <p:nvSpPr>
              <p:cNvPr id="578" name="TextBox 577">
                <a:extLst>
                  <a:ext uri="{FF2B5EF4-FFF2-40B4-BE49-F238E27FC236}">
                    <a16:creationId xmlns:a16="http://schemas.microsoft.com/office/drawing/2014/main" id="{03AA38F3-6A3F-4590-97A5-65DE239850E6}"/>
                  </a:ext>
                </a:extLst>
              </p:cNvPr>
              <p:cNvSpPr txBox="1"/>
              <p:nvPr/>
            </p:nvSpPr>
            <p:spPr>
              <a:xfrm>
                <a:off x="2940507" y="1806966"/>
                <a:ext cx="888385" cy="276999"/>
              </a:xfrm>
              <a:prstGeom prst="rect">
                <a:avLst/>
              </a:prstGeom>
              <a:noFill/>
            </p:spPr>
            <p:txBody>
              <a:bodyPr wrap="none" rtlCol="0">
                <a:spAutoFit/>
              </a:bodyPr>
              <a:lstStyle/>
              <a:p>
                <a:pPr algn="ctr"/>
                <a:r>
                  <a:rPr lang="en-GB" sz="1200" b="1" dirty="0"/>
                  <a:t>KEAP1</a:t>
                </a:r>
                <a:r>
                  <a:rPr lang="en-GB" sz="1200" b="1" baseline="30000" dirty="0"/>
                  <a:t>WT</a:t>
                </a:r>
              </a:p>
            </p:txBody>
          </p:sp>
          <p:grpSp>
            <p:nvGrpSpPr>
              <p:cNvPr id="579" name="Group 578">
                <a:extLst>
                  <a:ext uri="{FF2B5EF4-FFF2-40B4-BE49-F238E27FC236}">
                    <a16:creationId xmlns:a16="http://schemas.microsoft.com/office/drawing/2014/main" id="{1408C248-5A5A-4B0F-89A4-87C2C9DF225D}"/>
                  </a:ext>
                </a:extLst>
              </p:cNvPr>
              <p:cNvGrpSpPr/>
              <p:nvPr/>
            </p:nvGrpSpPr>
            <p:grpSpPr>
              <a:xfrm>
                <a:off x="967692" y="1901000"/>
                <a:ext cx="716824" cy="1664738"/>
                <a:chOff x="691467" y="1901253"/>
                <a:chExt cx="716824" cy="1657030"/>
              </a:xfrm>
            </p:grpSpPr>
            <p:sp>
              <p:nvSpPr>
                <p:cNvPr id="622" name="Line 6">
                  <a:extLst>
                    <a:ext uri="{FF2B5EF4-FFF2-40B4-BE49-F238E27FC236}">
                      <a16:creationId xmlns:a16="http://schemas.microsoft.com/office/drawing/2014/main" id="{0C3B3EE3-C1B0-41E8-B3E3-8C311C662F80}"/>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3" name="Line 7">
                  <a:extLst>
                    <a:ext uri="{FF2B5EF4-FFF2-40B4-BE49-F238E27FC236}">
                      <a16:creationId xmlns:a16="http://schemas.microsoft.com/office/drawing/2014/main" id="{37C4AE19-0522-483C-AA0E-44B08A0FD6B4}"/>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4" name="Line 8">
                  <a:extLst>
                    <a:ext uri="{FF2B5EF4-FFF2-40B4-BE49-F238E27FC236}">
                      <a16:creationId xmlns:a16="http://schemas.microsoft.com/office/drawing/2014/main" id="{1BB29778-1F7A-49A6-AEC8-B450123F7A10}"/>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5" name="Line 9">
                  <a:extLst>
                    <a:ext uri="{FF2B5EF4-FFF2-40B4-BE49-F238E27FC236}">
                      <a16:creationId xmlns:a16="http://schemas.microsoft.com/office/drawing/2014/main" id="{34ED52DD-0C4D-411E-B41A-0876A2C03D41}"/>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6" name="Line 10">
                  <a:extLst>
                    <a:ext uri="{FF2B5EF4-FFF2-40B4-BE49-F238E27FC236}">
                      <a16:creationId xmlns:a16="http://schemas.microsoft.com/office/drawing/2014/main" id="{C417B0F5-B2B9-483C-8667-D1E200199CFE}"/>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7" name="Line 11">
                  <a:extLst>
                    <a:ext uri="{FF2B5EF4-FFF2-40B4-BE49-F238E27FC236}">
                      <a16:creationId xmlns:a16="http://schemas.microsoft.com/office/drawing/2014/main" id="{3445803F-5386-4FE8-AE7C-2B6146BE44CE}"/>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8" name="TextBox 627">
                  <a:extLst>
                    <a:ext uri="{FF2B5EF4-FFF2-40B4-BE49-F238E27FC236}">
                      <a16:creationId xmlns:a16="http://schemas.microsoft.com/office/drawing/2014/main" id="{354809D5-F411-40B7-8852-336871D9C3DD}"/>
                    </a:ext>
                  </a:extLst>
                </p:cNvPr>
                <p:cNvSpPr txBox="1"/>
                <p:nvPr/>
              </p:nvSpPr>
              <p:spPr>
                <a:xfrm rot="16200000">
                  <a:off x="516275" y="2587619"/>
                  <a:ext cx="627383"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OS, %</a:t>
                  </a:r>
                </a:p>
              </p:txBody>
            </p:sp>
            <p:sp>
              <p:nvSpPr>
                <p:cNvPr id="629" name="TextBox 628">
                  <a:extLst>
                    <a:ext uri="{FF2B5EF4-FFF2-40B4-BE49-F238E27FC236}">
                      <a16:creationId xmlns:a16="http://schemas.microsoft.com/office/drawing/2014/main" id="{BB0D96BE-9AE0-454F-8ABB-EA8B02F3D7F8}"/>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630" name="TextBox 629">
                  <a:extLst>
                    <a:ext uri="{FF2B5EF4-FFF2-40B4-BE49-F238E27FC236}">
                      <a16:creationId xmlns:a16="http://schemas.microsoft.com/office/drawing/2014/main" id="{D0825AD7-74F5-45B5-8411-4D6B4C5F02E9}"/>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631" name="TextBox 630">
                  <a:extLst>
                    <a:ext uri="{FF2B5EF4-FFF2-40B4-BE49-F238E27FC236}">
                      <a16:creationId xmlns:a16="http://schemas.microsoft.com/office/drawing/2014/main" id="{5398727C-1C55-466C-8796-BA7A658CBF96}"/>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632" name="TextBox 631">
                  <a:extLst>
                    <a:ext uri="{FF2B5EF4-FFF2-40B4-BE49-F238E27FC236}">
                      <a16:creationId xmlns:a16="http://schemas.microsoft.com/office/drawing/2014/main" id="{8A48AEF3-6927-4DA9-9138-85A2F9C0474E}"/>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633" name="TextBox 632">
                  <a:extLst>
                    <a:ext uri="{FF2B5EF4-FFF2-40B4-BE49-F238E27FC236}">
                      <a16:creationId xmlns:a16="http://schemas.microsoft.com/office/drawing/2014/main" id="{8173130C-976A-4AC3-91E6-D8DA8BEDD1F8}"/>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634" name="TextBox 633">
                  <a:extLst>
                    <a:ext uri="{FF2B5EF4-FFF2-40B4-BE49-F238E27FC236}">
                      <a16:creationId xmlns:a16="http://schemas.microsoft.com/office/drawing/2014/main" id="{5950A5D5-CBC7-4FE0-B7B1-1FE2607B454A}"/>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580" name="Freeform 21">
                <a:extLst>
                  <a:ext uri="{FF2B5EF4-FFF2-40B4-BE49-F238E27FC236}">
                    <a16:creationId xmlns:a16="http://schemas.microsoft.com/office/drawing/2014/main" id="{2EBC0CB4-104B-4E9A-800E-A0617118BA90}"/>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581" name="Group 580">
                <a:extLst>
                  <a:ext uri="{FF2B5EF4-FFF2-40B4-BE49-F238E27FC236}">
                    <a16:creationId xmlns:a16="http://schemas.microsoft.com/office/drawing/2014/main" id="{50F07E92-DF7F-4DCC-9DA7-74A06B9D721A}"/>
                  </a:ext>
                </a:extLst>
              </p:cNvPr>
              <p:cNvGrpSpPr/>
              <p:nvPr/>
            </p:nvGrpSpPr>
            <p:grpSpPr>
              <a:xfrm>
                <a:off x="1598254" y="3424783"/>
                <a:ext cx="2651750" cy="329369"/>
                <a:chOff x="1502755" y="4356522"/>
                <a:chExt cx="3250424" cy="329369"/>
              </a:xfrm>
            </p:grpSpPr>
            <p:sp>
              <p:nvSpPr>
                <p:cNvPr id="604" name="Line 21">
                  <a:extLst>
                    <a:ext uri="{FF2B5EF4-FFF2-40B4-BE49-F238E27FC236}">
                      <a16:creationId xmlns:a16="http://schemas.microsoft.com/office/drawing/2014/main" id="{CBE3AB4E-5988-4702-B2F5-1F83983A6109}"/>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5" name="TextBox 604">
                  <a:extLst>
                    <a:ext uri="{FF2B5EF4-FFF2-40B4-BE49-F238E27FC236}">
                      <a16:creationId xmlns:a16="http://schemas.microsoft.com/office/drawing/2014/main" id="{80CEB692-1FC5-42FF-813D-F4C5F9DB401E}"/>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606" name="Line 21">
                  <a:extLst>
                    <a:ext uri="{FF2B5EF4-FFF2-40B4-BE49-F238E27FC236}">
                      <a16:creationId xmlns:a16="http://schemas.microsoft.com/office/drawing/2014/main" id="{B2CFCE43-F8CA-4BD7-B8C1-6D0EC29026B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7" name="TextBox 606">
                  <a:extLst>
                    <a:ext uri="{FF2B5EF4-FFF2-40B4-BE49-F238E27FC236}">
                      <a16:creationId xmlns:a16="http://schemas.microsoft.com/office/drawing/2014/main" id="{ED507D73-904D-4CB1-A6FB-B8E7AA729EC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608" name="Line 21">
                  <a:extLst>
                    <a:ext uri="{FF2B5EF4-FFF2-40B4-BE49-F238E27FC236}">
                      <a16:creationId xmlns:a16="http://schemas.microsoft.com/office/drawing/2014/main" id="{30C5D555-3715-48EE-B9DE-2F77B10BE34A}"/>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9" name="TextBox 608">
                  <a:extLst>
                    <a:ext uri="{FF2B5EF4-FFF2-40B4-BE49-F238E27FC236}">
                      <a16:creationId xmlns:a16="http://schemas.microsoft.com/office/drawing/2014/main" id="{4EB1A670-2F30-4814-B9AA-53EDDC53EAB4}"/>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610" name="Line 21">
                  <a:extLst>
                    <a:ext uri="{FF2B5EF4-FFF2-40B4-BE49-F238E27FC236}">
                      <a16:creationId xmlns:a16="http://schemas.microsoft.com/office/drawing/2014/main" id="{901BE909-9568-468D-833B-923647905F37}"/>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1" name="TextBox 610">
                  <a:extLst>
                    <a:ext uri="{FF2B5EF4-FFF2-40B4-BE49-F238E27FC236}">
                      <a16:creationId xmlns:a16="http://schemas.microsoft.com/office/drawing/2014/main" id="{E6525204-B9CB-478D-ADD4-CC0EC8A6C2C8}"/>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612" name="Line 21">
                  <a:extLst>
                    <a:ext uri="{FF2B5EF4-FFF2-40B4-BE49-F238E27FC236}">
                      <a16:creationId xmlns:a16="http://schemas.microsoft.com/office/drawing/2014/main" id="{6E3FB1EC-8355-449D-8ED0-64905DAAE6F5}"/>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3" name="TextBox 612">
                  <a:extLst>
                    <a:ext uri="{FF2B5EF4-FFF2-40B4-BE49-F238E27FC236}">
                      <a16:creationId xmlns:a16="http://schemas.microsoft.com/office/drawing/2014/main" id="{57409A38-FBDF-43B2-B313-4A0DC0C4A826}"/>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614" name="Line 21">
                  <a:extLst>
                    <a:ext uri="{FF2B5EF4-FFF2-40B4-BE49-F238E27FC236}">
                      <a16:creationId xmlns:a16="http://schemas.microsoft.com/office/drawing/2014/main" id="{2E78D16F-FE38-4530-ACC7-E304290C44D5}"/>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5" name="TextBox 614">
                  <a:extLst>
                    <a:ext uri="{FF2B5EF4-FFF2-40B4-BE49-F238E27FC236}">
                      <a16:creationId xmlns:a16="http://schemas.microsoft.com/office/drawing/2014/main" id="{F358D888-63AD-4319-9F9D-047442A120A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616" name="Line 21">
                  <a:extLst>
                    <a:ext uri="{FF2B5EF4-FFF2-40B4-BE49-F238E27FC236}">
                      <a16:creationId xmlns:a16="http://schemas.microsoft.com/office/drawing/2014/main" id="{E3314502-020E-4FEC-AB45-CAC3516F40EC}"/>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7" name="TextBox 616">
                  <a:extLst>
                    <a:ext uri="{FF2B5EF4-FFF2-40B4-BE49-F238E27FC236}">
                      <a16:creationId xmlns:a16="http://schemas.microsoft.com/office/drawing/2014/main" id="{A1F69FA1-13EF-4643-A558-3F3DD189EAF0}"/>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618" name="Line 21">
                  <a:extLst>
                    <a:ext uri="{FF2B5EF4-FFF2-40B4-BE49-F238E27FC236}">
                      <a16:creationId xmlns:a16="http://schemas.microsoft.com/office/drawing/2014/main" id="{4E9E85A7-6618-4121-B112-54CC04FA84AF}"/>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9" name="TextBox 618">
                  <a:extLst>
                    <a:ext uri="{FF2B5EF4-FFF2-40B4-BE49-F238E27FC236}">
                      <a16:creationId xmlns:a16="http://schemas.microsoft.com/office/drawing/2014/main" id="{E274DD5E-8629-40C7-8ECF-E4A093FCE3D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620" name="Line 21">
                  <a:extLst>
                    <a:ext uri="{FF2B5EF4-FFF2-40B4-BE49-F238E27FC236}">
                      <a16:creationId xmlns:a16="http://schemas.microsoft.com/office/drawing/2014/main" id="{49BA7472-5273-4CFA-AA54-9B206C3CAC4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21" name="TextBox 620">
                  <a:extLst>
                    <a:ext uri="{FF2B5EF4-FFF2-40B4-BE49-F238E27FC236}">
                      <a16:creationId xmlns:a16="http://schemas.microsoft.com/office/drawing/2014/main" id="{C67C1B0E-E30F-45B5-90AE-DF137ECC6B0D}"/>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grpSp>
            <p:nvGrpSpPr>
              <p:cNvPr id="582" name="Group 581">
                <a:extLst>
                  <a:ext uri="{FF2B5EF4-FFF2-40B4-BE49-F238E27FC236}">
                    <a16:creationId xmlns:a16="http://schemas.microsoft.com/office/drawing/2014/main" id="{8B83D416-B819-4AC8-95F5-A4C976DEB295}"/>
                  </a:ext>
                </a:extLst>
              </p:cNvPr>
              <p:cNvGrpSpPr/>
              <p:nvPr/>
            </p:nvGrpSpPr>
            <p:grpSpPr>
              <a:xfrm>
                <a:off x="1507177" y="3715256"/>
                <a:ext cx="2694229" cy="257369"/>
                <a:chOff x="1378142" y="4173058"/>
                <a:chExt cx="2694229" cy="257369"/>
              </a:xfrm>
            </p:grpSpPr>
            <p:sp>
              <p:nvSpPr>
                <p:cNvPr id="595" name="TextBox 594">
                  <a:extLst>
                    <a:ext uri="{FF2B5EF4-FFF2-40B4-BE49-F238E27FC236}">
                      <a16:creationId xmlns:a16="http://schemas.microsoft.com/office/drawing/2014/main" id="{0908AB85-42F6-40EC-9A7C-90EF6EF40CC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96" name="TextBox 595">
                  <a:extLst>
                    <a:ext uri="{FF2B5EF4-FFF2-40B4-BE49-F238E27FC236}">
                      <a16:creationId xmlns:a16="http://schemas.microsoft.com/office/drawing/2014/main" id="{B85E6224-C248-4475-AF7E-E8F7CB6B203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6</a:t>
                  </a:r>
                </a:p>
              </p:txBody>
            </p:sp>
            <p:sp>
              <p:nvSpPr>
                <p:cNvPr id="597" name="TextBox 596">
                  <a:extLst>
                    <a:ext uri="{FF2B5EF4-FFF2-40B4-BE49-F238E27FC236}">
                      <a16:creationId xmlns:a16="http://schemas.microsoft.com/office/drawing/2014/main" id="{FE2A4054-C236-4D9E-B77E-7085F992BAE1}"/>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34</a:t>
                  </a:r>
                </a:p>
              </p:txBody>
            </p:sp>
            <p:sp>
              <p:nvSpPr>
                <p:cNvPr id="598" name="TextBox 597">
                  <a:extLst>
                    <a:ext uri="{FF2B5EF4-FFF2-40B4-BE49-F238E27FC236}">
                      <a16:creationId xmlns:a16="http://schemas.microsoft.com/office/drawing/2014/main" id="{D3793B87-B2A1-488F-BC86-03C3A8001F45}"/>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76</a:t>
                  </a:r>
                </a:p>
              </p:txBody>
            </p:sp>
            <p:sp>
              <p:nvSpPr>
                <p:cNvPr id="599" name="TextBox 598">
                  <a:extLst>
                    <a:ext uri="{FF2B5EF4-FFF2-40B4-BE49-F238E27FC236}">
                      <a16:creationId xmlns:a16="http://schemas.microsoft.com/office/drawing/2014/main" id="{9B4E67B5-4272-4CA1-A794-D2F76209DE0D}"/>
                    </a:ext>
                  </a:extLst>
                </p:cNvPr>
                <p:cNvSpPr txBox="1"/>
                <p:nvPr/>
              </p:nvSpPr>
              <p:spPr>
                <a:xfrm>
                  <a:off x="2603945"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105</a:t>
                  </a:r>
                </a:p>
              </p:txBody>
            </p:sp>
            <p:sp>
              <p:nvSpPr>
                <p:cNvPr id="600" name="TextBox 599">
                  <a:extLst>
                    <a:ext uri="{FF2B5EF4-FFF2-40B4-BE49-F238E27FC236}">
                      <a16:creationId xmlns:a16="http://schemas.microsoft.com/office/drawing/2014/main" id="{31A070CD-F27D-4DD4-9807-CA4617AABD55}"/>
                    </a:ext>
                  </a:extLst>
                </p:cNvPr>
                <p:cNvSpPr txBox="1"/>
                <p:nvPr/>
              </p:nvSpPr>
              <p:spPr>
                <a:xfrm>
                  <a:off x="2303202" y="4173058"/>
                  <a:ext cx="316167"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117</a:t>
                  </a:r>
                </a:p>
              </p:txBody>
            </p:sp>
            <p:sp>
              <p:nvSpPr>
                <p:cNvPr id="601" name="TextBox 600">
                  <a:extLst>
                    <a:ext uri="{FF2B5EF4-FFF2-40B4-BE49-F238E27FC236}">
                      <a16:creationId xmlns:a16="http://schemas.microsoft.com/office/drawing/2014/main" id="{F8E70236-18E9-44CF-802B-3EE0B465440D}"/>
                    </a:ext>
                  </a:extLst>
                </p:cNvPr>
                <p:cNvSpPr txBox="1"/>
                <p:nvPr/>
              </p:nvSpPr>
              <p:spPr>
                <a:xfrm>
                  <a:off x="1991044"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134</a:t>
                  </a:r>
                </a:p>
              </p:txBody>
            </p:sp>
            <p:sp>
              <p:nvSpPr>
                <p:cNvPr id="602" name="TextBox 601">
                  <a:extLst>
                    <a:ext uri="{FF2B5EF4-FFF2-40B4-BE49-F238E27FC236}">
                      <a16:creationId xmlns:a16="http://schemas.microsoft.com/office/drawing/2014/main" id="{9E057AA6-9884-4777-9FD0-A8DF6CE1B7E6}"/>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144</a:t>
                  </a:r>
                </a:p>
              </p:txBody>
            </p:sp>
            <p:sp>
              <p:nvSpPr>
                <p:cNvPr id="603" name="TextBox 602">
                  <a:extLst>
                    <a:ext uri="{FF2B5EF4-FFF2-40B4-BE49-F238E27FC236}">
                      <a16:creationId xmlns:a16="http://schemas.microsoft.com/office/drawing/2014/main" id="{7BD31696-F423-469B-9207-22B13F25CFAC}"/>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159</a:t>
                  </a:r>
                </a:p>
              </p:txBody>
            </p:sp>
          </p:grpSp>
          <p:grpSp>
            <p:nvGrpSpPr>
              <p:cNvPr id="583" name="Group 582">
                <a:extLst>
                  <a:ext uri="{FF2B5EF4-FFF2-40B4-BE49-F238E27FC236}">
                    <a16:creationId xmlns:a16="http://schemas.microsoft.com/office/drawing/2014/main" id="{8E447904-B65F-40A3-9D23-68CE658D62D2}"/>
                  </a:ext>
                </a:extLst>
              </p:cNvPr>
              <p:cNvGrpSpPr/>
              <p:nvPr/>
            </p:nvGrpSpPr>
            <p:grpSpPr>
              <a:xfrm>
                <a:off x="1549657" y="3927203"/>
                <a:ext cx="2651749" cy="257369"/>
                <a:chOff x="1420622" y="4173058"/>
                <a:chExt cx="2651749" cy="257369"/>
              </a:xfrm>
            </p:grpSpPr>
            <p:sp>
              <p:nvSpPr>
                <p:cNvPr id="586" name="TextBox 585">
                  <a:extLst>
                    <a:ext uri="{FF2B5EF4-FFF2-40B4-BE49-F238E27FC236}">
                      <a16:creationId xmlns:a16="http://schemas.microsoft.com/office/drawing/2014/main" id="{81F8665C-CEB8-4EA9-A22D-8E47370A488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87" name="TextBox 586">
                  <a:extLst>
                    <a:ext uri="{FF2B5EF4-FFF2-40B4-BE49-F238E27FC236}">
                      <a16:creationId xmlns:a16="http://schemas.microsoft.com/office/drawing/2014/main" id="{82F47B37-6214-4969-B737-9DB8DD8268A7}"/>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a:t>
                  </a:r>
                </a:p>
              </p:txBody>
            </p:sp>
            <p:sp>
              <p:nvSpPr>
                <p:cNvPr id="588" name="TextBox 587">
                  <a:extLst>
                    <a:ext uri="{FF2B5EF4-FFF2-40B4-BE49-F238E27FC236}">
                      <a16:creationId xmlns:a16="http://schemas.microsoft.com/office/drawing/2014/main" id="{7FDAE9BC-D8B2-47ED-A3F0-BF19846BFA4D}"/>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8</a:t>
                  </a:r>
                </a:p>
              </p:txBody>
            </p:sp>
            <p:sp>
              <p:nvSpPr>
                <p:cNvPr id="589" name="TextBox 588">
                  <a:extLst>
                    <a:ext uri="{FF2B5EF4-FFF2-40B4-BE49-F238E27FC236}">
                      <a16:creationId xmlns:a16="http://schemas.microsoft.com/office/drawing/2014/main" id="{6DF53B3A-B375-4A37-88EE-35BE1EE2BA84}"/>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19</a:t>
                  </a:r>
                </a:p>
              </p:txBody>
            </p:sp>
            <p:sp>
              <p:nvSpPr>
                <p:cNvPr id="590" name="TextBox 589">
                  <a:extLst>
                    <a:ext uri="{FF2B5EF4-FFF2-40B4-BE49-F238E27FC236}">
                      <a16:creationId xmlns:a16="http://schemas.microsoft.com/office/drawing/2014/main" id="{6197EE91-5C9A-4843-9FE9-9AB624D6D1EA}"/>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27</a:t>
                  </a:r>
                </a:p>
              </p:txBody>
            </p:sp>
            <p:sp>
              <p:nvSpPr>
                <p:cNvPr id="591" name="TextBox 590">
                  <a:extLst>
                    <a:ext uri="{FF2B5EF4-FFF2-40B4-BE49-F238E27FC236}">
                      <a16:creationId xmlns:a16="http://schemas.microsoft.com/office/drawing/2014/main" id="{C104C409-4111-466C-8596-760FA4189452}"/>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32</a:t>
                  </a:r>
                </a:p>
              </p:txBody>
            </p:sp>
            <p:sp>
              <p:nvSpPr>
                <p:cNvPr id="592" name="TextBox 591">
                  <a:extLst>
                    <a:ext uri="{FF2B5EF4-FFF2-40B4-BE49-F238E27FC236}">
                      <a16:creationId xmlns:a16="http://schemas.microsoft.com/office/drawing/2014/main" id="{BB854E7A-B759-4BD1-A174-5BD1331F94D4}"/>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36</a:t>
                  </a:r>
                </a:p>
              </p:txBody>
            </p:sp>
            <p:sp>
              <p:nvSpPr>
                <p:cNvPr id="593" name="TextBox 592">
                  <a:extLst>
                    <a:ext uri="{FF2B5EF4-FFF2-40B4-BE49-F238E27FC236}">
                      <a16:creationId xmlns:a16="http://schemas.microsoft.com/office/drawing/2014/main" id="{22484C34-A928-4CD3-8B80-290D17C04CD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52</a:t>
                  </a:r>
                </a:p>
              </p:txBody>
            </p:sp>
            <p:sp>
              <p:nvSpPr>
                <p:cNvPr id="594" name="TextBox 593">
                  <a:extLst>
                    <a:ext uri="{FF2B5EF4-FFF2-40B4-BE49-F238E27FC236}">
                      <a16:creationId xmlns:a16="http://schemas.microsoft.com/office/drawing/2014/main" id="{E2330837-D7A5-46EF-80F2-659E9E350E50}"/>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62</a:t>
                  </a:r>
                </a:p>
              </p:txBody>
            </p:sp>
          </p:grpSp>
          <p:sp>
            <p:nvSpPr>
              <p:cNvPr id="584" name="TextBox 583">
                <a:extLst>
                  <a:ext uri="{FF2B5EF4-FFF2-40B4-BE49-F238E27FC236}">
                    <a16:creationId xmlns:a16="http://schemas.microsoft.com/office/drawing/2014/main" id="{6BE36C93-897B-48AD-B8BD-2647DB418961}"/>
                  </a:ext>
                </a:extLst>
              </p:cNvPr>
              <p:cNvSpPr txBox="1"/>
              <p:nvPr/>
            </p:nvSpPr>
            <p:spPr>
              <a:xfrm>
                <a:off x="704046" y="3678086"/>
                <a:ext cx="881972" cy="515206"/>
              </a:xfrm>
              <a:prstGeom prst="rect">
                <a:avLst/>
              </a:prstGeom>
              <a:noFill/>
            </p:spPr>
            <p:txBody>
              <a:bodyPr wrap="none" rtlCol="0">
                <a:spAutoFit/>
              </a:bodyPr>
              <a:lstStyle/>
              <a:p>
                <a:pPr algn="r" fontAlgn="base">
                  <a:lnSpc>
                    <a:spcPct val="120000"/>
                  </a:lnSpc>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lnSpc>
                    <a:spcPct val="120000"/>
                  </a:lnSpc>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585" name="TextBox 584">
                <a:extLst>
                  <a:ext uri="{FF2B5EF4-FFF2-40B4-BE49-F238E27FC236}">
                    <a16:creationId xmlns:a16="http://schemas.microsoft.com/office/drawing/2014/main" id="{6E77A1E5-B522-4A9E-B6F2-C5EBC98405C4}"/>
                  </a:ext>
                </a:extLst>
              </p:cNvPr>
              <p:cNvSpPr txBox="1"/>
              <p:nvPr/>
            </p:nvSpPr>
            <p:spPr>
              <a:xfrm>
                <a:off x="2248320" y="1959699"/>
                <a:ext cx="2121093" cy="276999"/>
              </a:xfrm>
              <a:prstGeom prst="rect">
                <a:avLst/>
              </a:prstGeom>
              <a:noFill/>
            </p:spPr>
            <p:txBody>
              <a:bodyPr wrap="none" rtlCol="0">
                <a:spAutoFit/>
              </a:bodyPr>
              <a:lstStyle/>
              <a:p>
                <a:pPr algn="ctr"/>
                <a:r>
                  <a:rPr lang="en-GB" sz="1200" dirty="0"/>
                  <a:t>HR 0.57 (95%CI 0.39, 0.84)</a:t>
                </a:r>
              </a:p>
            </p:txBody>
          </p:sp>
        </p:grpSp>
        <p:sp>
          <p:nvSpPr>
            <p:cNvPr id="576" name="TextBox 575">
              <a:extLst>
                <a:ext uri="{FF2B5EF4-FFF2-40B4-BE49-F238E27FC236}">
                  <a16:creationId xmlns:a16="http://schemas.microsoft.com/office/drawing/2014/main" id="{C71DA905-E5A1-4A85-B1D8-9276348DAD74}"/>
                </a:ext>
              </a:extLst>
            </p:cNvPr>
            <p:cNvSpPr txBox="1"/>
            <p:nvPr/>
          </p:nvSpPr>
          <p:spPr>
            <a:xfrm>
              <a:off x="1399856" y="2830573"/>
              <a:ext cx="1861407"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24 </a:t>
              </a:r>
              <a:r>
                <a:rPr lang="en-GB" sz="1100" dirty="0" err="1">
                  <a:solidFill>
                    <a:srgbClr val="2894FF"/>
                  </a:solidFill>
                </a:rPr>
                <a:t>mo</a:t>
              </a:r>
              <a:r>
                <a:rPr lang="en-GB" sz="1100" dirty="0">
                  <a:solidFill>
                    <a:srgbClr val="2894FF"/>
                  </a:solidFill>
                </a:rPr>
                <a:t> (20, NR)</a:t>
              </a:r>
            </a:p>
            <a:p>
              <a:r>
                <a:rPr lang="en-GB" sz="1100" dirty="0" err="1">
                  <a:solidFill>
                    <a:srgbClr val="FF6600"/>
                  </a:solidFill>
                </a:rPr>
                <a:t>Pbo</a:t>
              </a:r>
              <a:r>
                <a:rPr lang="en-GB" sz="1100" dirty="0">
                  <a:solidFill>
                    <a:srgbClr val="FF6600"/>
                  </a:solidFill>
                </a:rPr>
                <a:t> + CT: 12 </a:t>
              </a:r>
              <a:r>
                <a:rPr lang="en-GB" sz="1100" dirty="0" err="1">
                  <a:solidFill>
                    <a:srgbClr val="FF6600"/>
                  </a:solidFill>
                </a:rPr>
                <a:t>mo</a:t>
              </a:r>
              <a:r>
                <a:rPr lang="en-GB" sz="1100" dirty="0">
                  <a:solidFill>
                    <a:srgbClr val="FF6600"/>
                  </a:solidFill>
                </a:rPr>
                <a:t> (8, NR)</a:t>
              </a:r>
            </a:p>
          </p:txBody>
        </p:sp>
        <p:cxnSp>
          <p:nvCxnSpPr>
            <p:cNvPr id="577" name="Straight Connector 576">
              <a:extLst>
                <a:ext uri="{FF2B5EF4-FFF2-40B4-BE49-F238E27FC236}">
                  <a16:creationId xmlns:a16="http://schemas.microsoft.com/office/drawing/2014/main" id="{5CD7CC72-FF7D-432C-8352-A68A933758B5}"/>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650" name="Group 649">
            <a:extLst>
              <a:ext uri="{FF2B5EF4-FFF2-40B4-BE49-F238E27FC236}">
                <a16:creationId xmlns:a16="http://schemas.microsoft.com/office/drawing/2014/main" id="{441758F1-76D0-446F-BA12-751FBE77535F}"/>
              </a:ext>
            </a:extLst>
          </p:cNvPr>
          <p:cNvGrpSpPr/>
          <p:nvPr/>
        </p:nvGrpSpPr>
        <p:grpSpPr>
          <a:xfrm>
            <a:off x="5436914" y="2020274"/>
            <a:ext cx="1813877" cy="1396504"/>
            <a:chOff x="8948668" y="2914727"/>
            <a:chExt cx="2857500" cy="2162175"/>
          </a:xfrm>
        </p:grpSpPr>
        <p:sp>
          <p:nvSpPr>
            <p:cNvPr id="638" name="Freeform: Shape 637">
              <a:extLst>
                <a:ext uri="{FF2B5EF4-FFF2-40B4-BE49-F238E27FC236}">
                  <a16:creationId xmlns:a16="http://schemas.microsoft.com/office/drawing/2014/main" id="{93F28A0A-01A7-429D-B14D-A0C9EE7FBAB0}"/>
                </a:ext>
              </a:extLst>
            </p:cNvPr>
            <p:cNvSpPr/>
            <p:nvPr/>
          </p:nvSpPr>
          <p:spPr>
            <a:xfrm>
              <a:off x="8948668" y="2914727"/>
              <a:ext cx="2857500" cy="2162175"/>
            </a:xfrm>
            <a:custGeom>
              <a:avLst/>
              <a:gdLst>
                <a:gd name="connsiteX0" fmla="*/ 2859500 w 2857500"/>
                <a:gd name="connsiteY0" fmla="*/ 2166290 h 2162175"/>
                <a:gd name="connsiteX1" fmla="*/ 2859500 w 2857500"/>
                <a:gd name="connsiteY1" fmla="*/ 1408090 h 2162175"/>
                <a:gd name="connsiteX2" fmla="*/ 2499360 w 2857500"/>
                <a:gd name="connsiteY2" fmla="*/ 1408090 h 2162175"/>
                <a:gd name="connsiteX3" fmla="*/ 2499360 w 2857500"/>
                <a:gd name="connsiteY3" fmla="*/ 1329557 h 2162175"/>
                <a:gd name="connsiteX4" fmla="*/ 2307098 w 2857500"/>
                <a:gd name="connsiteY4" fmla="*/ 1329557 h 2162175"/>
                <a:gd name="connsiteX5" fmla="*/ 2307098 w 2857500"/>
                <a:gd name="connsiteY5" fmla="*/ 1269987 h 2162175"/>
                <a:gd name="connsiteX6" fmla="*/ 2117551 w 2857500"/>
                <a:gd name="connsiteY6" fmla="*/ 1269987 h 2162175"/>
                <a:gd name="connsiteX7" fmla="*/ 2117551 w 2857500"/>
                <a:gd name="connsiteY7" fmla="*/ 1223953 h 2162175"/>
                <a:gd name="connsiteX8" fmla="*/ 2063391 w 2857500"/>
                <a:gd name="connsiteY8" fmla="*/ 1223953 h 2162175"/>
                <a:gd name="connsiteX9" fmla="*/ 2063391 w 2857500"/>
                <a:gd name="connsiteY9" fmla="*/ 1134599 h 2162175"/>
                <a:gd name="connsiteX10" fmla="*/ 1589513 w 2857500"/>
                <a:gd name="connsiteY10" fmla="*/ 1134599 h 2162175"/>
                <a:gd name="connsiteX11" fmla="*/ 1589513 w 2857500"/>
                <a:gd name="connsiteY11" fmla="*/ 1053360 h 2162175"/>
                <a:gd name="connsiteX12" fmla="*/ 1416215 w 2857500"/>
                <a:gd name="connsiteY12" fmla="*/ 1053360 h 2162175"/>
                <a:gd name="connsiteX13" fmla="*/ 1416215 w 2857500"/>
                <a:gd name="connsiteY13" fmla="*/ 974827 h 2162175"/>
                <a:gd name="connsiteX14" fmla="*/ 1286237 w 2857500"/>
                <a:gd name="connsiteY14" fmla="*/ 974827 h 2162175"/>
                <a:gd name="connsiteX15" fmla="*/ 1286237 w 2857500"/>
                <a:gd name="connsiteY15" fmla="*/ 920673 h 2162175"/>
                <a:gd name="connsiteX16" fmla="*/ 1126474 w 2857500"/>
                <a:gd name="connsiteY16" fmla="*/ 920673 h 2162175"/>
                <a:gd name="connsiteX17" fmla="*/ 1126474 w 2857500"/>
                <a:gd name="connsiteY17" fmla="*/ 888179 h 2162175"/>
                <a:gd name="connsiteX18" fmla="*/ 1007326 w 2857500"/>
                <a:gd name="connsiteY18" fmla="*/ 888179 h 2162175"/>
                <a:gd name="connsiteX19" fmla="*/ 1007326 w 2857500"/>
                <a:gd name="connsiteY19" fmla="*/ 839437 h 2162175"/>
                <a:gd name="connsiteX20" fmla="*/ 896303 w 2857500"/>
                <a:gd name="connsiteY20" fmla="*/ 839437 h 2162175"/>
                <a:gd name="connsiteX21" fmla="*/ 896303 w 2857500"/>
                <a:gd name="connsiteY21" fmla="*/ 790696 h 2162175"/>
                <a:gd name="connsiteX22" fmla="*/ 760909 w 2857500"/>
                <a:gd name="connsiteY22" fmla="*/ 790696 h 2162175"/>
                <a:gd name="connsiteX23" fmla="*/ 760909 w 2857500"/>
                <a:gd name="connsiteY23" fmla="*/ 728416 h 2162175"/>
                <a:gd name="connsiteX24" fmla="*/ 652595 w 2857500"/>
                <a:gd name="connsiteY24" fmla="*/ 728416 h 2162175"/>
                <a:gd name="connsiteX25" fmla="*/ 652595 w 2857500"/>
                <a:gd name="connsiteY25" fmla="*/ 671551 h 2162175"/>
                <a:gd name="connsiteX26" fmla="*/ 576775 w 2857500"/>
                <a:gd name="connsiteY26" fmla="*/ 671551 h 2162175"/>
                <a:gd name="connsiteX27" fmla="*/ 576775 w 2857500"/>
                <a:gd name="connsiteY27" fmla="*/ 630932 h 2162175"/>
                <a:gd name="connsiteX28" fmla="*/ 498247 w 2857500"/>
                <a:gd name="connsiteY28" fmla="*/ 630932 h 2162175"/>
                <a:gd name="connsiteX29" fmla="*/ 498247 w 2857500"/>
                <a:gd name="connsiteY29" fmla="*/ 584899 h 2162175"/>
                <a:gd name="connsiteX30" fmla="*/ 463045 w 2857500"/>
                <a:gd name="connsiteY30" fmla="*/ 584899 h 2162175"/>
                <a:gd name="connsiteX31" fmla="*/ 463045 w 2857500"/>
                <a:gd name="connsiteY31" fmla="*/ 506371 h 2162175"/>
                <a:gd name="connsiteX32" fmla="*/ 433258 w 2857500"/>
                <a:gd name="connsiteY32" fmla="*/ 506371 h 2162175"/>
                <a:gd name="connsiteX33" fmla="*/ 433258 w 2857500"/>
                <a:gd name="connsiteY33" fmla="*/ 446798 h 2162175"/>
                <a:gd name="connsiteX34" fmla="*/ 357438 w 2857500"/>
                <a:gd name="connsiteY34" fmla="*/ 446798 h 2162175"/>
                <a:gd name="connsiteX35" fmla="*/ 357438 w 2857500"/>
                <a:gd name="connsiteY35" fmla="*/ 338483 h 2162175"/>
                <a:gd name="connsiteX36" fmla="*/ 316821 w 2857500"/>
                <a:gd name="connsiteY36" fmla="*/ 338483 h 2162175"/>
                <a:gd name="connsiteX37" fmla="*/ 316821 w 2857500"/>
                <a:gd name="connsiteY37" fmla="*/ 289741 h 2162175"/>
                <a:gd name="connsiteX38" fmla="*/ 289741 w 2857500"/>
                <a:gd name="connsiteY38" fmla="*/ 289741 h 2162175"/>
                <a:gd name="connsiteX39" fmla="*/ 289741 w 2857500"/>
                <a:gd name="connsiteY39" fmla="*/ 254539 h 2162175"/>
                <a:gd name="connsiteX40" fmla="*/ 257247 w 2857500"/>
                <a:gd name="connsiteY40" fmla="*/ 254539 h 2162175"/>
                <a:gd name="connsiteX41" fmla="*/ 257247 w 2857500"/>
                <a:gd name="connsiteY41" fmla="*/ 203090 h 2162175"/>
                <a:gd name="connsiteX42" fmla="*/ 222045 w 2857500"/>
                <a:gd name="connsiteY42" fmla="*/ 203090 h 2162175"/>
                <a:gd name="connsiteX43" fmla="*/ 222045 w 2857500"/>
                <a:gd name="connsiteY43" fmla="*/ 157056 h 2162175"/>
                <a:gd name="connsiteX44" fmla="*/ 94775 w 2857500"/>
                <a:gd name="connsiteY44" fmla="*/ 157056 h 2162175"/>
                <a:gd name="connsiteX45" fmla="*/ 94775 w 2857500"/>
                <a:gd name="connsiteY45" fmla="*/ 94776 h 2162175"/>
                <a:gd name="connsiteX46" fmla="*/ 59573 w 2857500"/>
                <a:gd name="connsiteY46" fmla="*/ 94776 h 2162175"/>
                <a:gd name="connsiteX47" fmla="*/ 59573 w 2857500"/>
                <a:gd name="connsiteY47" fmla="*/ 0 h 2162175"/>
                <a:gd name="connsiteX48" fmla="*/ 0 w 2857500"/>
                <a:gd name="connsiteY48" fmla="*/ 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57500" h="2162175">
                  <a:moveTo>
                    <a:pt x="2859500" y="2166290"/>
                  </a:moveTo>
                  <a:lnTo>
                    <a:pt x="2859500" y="1408090"/>
                  </a:lnTo>
                  <a:lnTo>
                    <a:pt x="2499360" y="1408090"/>
                  </a:lnTo>
                  <a:lnTo>
                    <a:pt x="2499360" y="1329557"/>
                  </a:lnTo>
                  <a:lnTo>
                    <a:pt x="2307098" y="1329557"/>
                  </a:lnTo>
                  <a:lnTo>
                    <a:pt x="2307098" y="1269987"/>
                  </a:lnTo>
                  <a:lnTo>
                    <a:pt x="2117551" y="1269987"/>
                  </a:lnTo>
                  <a:lnTo>
                    <a:pt x="2117551" y="1223953"/>
                  </a:lnTo>
                  <a:lnTo>
                    <a:pt x="2063391" y="1223953"/>
                  </a:lnTo>
                  <a:lnTo>
                    <a:pt x="2063391" y="1134599"/>
                  </a:lnTo>
                  <a:lnTo>
                    <a:pt x="1589513" y="1134599"/>
                  </a:lnTo>
                  <a:lnTo>
                    <a:pt x="1589513" y="1053360"/>
                  </a:lnTo>
                  <a:lnTo>
                    <a:pt x="1416215" y="1053360"/>
                  </a:lnTo>
                  <a:lnTo>
                    <a:pt x="1416215" y="974827"/>
                  </a:lnTo>
                  <a:lnTo>
                    <a:pt x="1286237" y="974827"/>
                  </a:lnTo>
                  <a:lnTo>
                    <a:pt x="1286237" y="920673"/>
                  </a:lnTo>
                  <a:lnTo>
                    <a:pt x="1126474" y="920673"/>
                  </a:lnTo>
                  <a:lnTo>
                    <a:pt x="1126474" y="888179"/>
                  </a:lnTo>
                  <a:lnTo>
                    <a:pt x="1007326" y="888179"/>
                  </a:lnTo>
                  <a:lnTo>
                    <a:pt x="1007326" y="839437"/>
                  </a:lnTo>
                  <a:lnTo>
                    <a:pt x="896303" y="839437"/>
                  </a:lnTo>
                  <a:lnTo>
                    <a:pt x="896303" y="790696"/>
                  </a:lnTo>
                  <a:lnTo>
                    <a:pt x="760909" y="790696"/>
                  </a:lnTo>
                  <a:lnTo>
                    <a:pt x="760909" y="728416"/>
                  </a:lnTo>
                  <a:lnTo>
                    <a:pt x="652595" y="728416"/>
                  </a:lnTo>
                  <a:lnTo>
                    <a:pt x="652595" y="671551"/>
                  </a:lnTo>
                  <a:lnTo>
                    <a:pt x="576775" y="671551"/>
                  </a:lnTo>
                  <a:lnTo>
                    <a:pt x="576775" y="630932"/>
                  </a:lnTo>
                  <a:lnTo>
                    <a:pt x="498247" y="630932"/>
                  </a:lnTo>
                  <a:lnTo>
                    <a:pt x="498247" y="584899"/>
                  </a:lnTo>
                  <a:lnTo>
                    <a:pt x="463045" y="584899"/>
                  </a:lnTo>
                  <a:lnTo>
                    <a:pt x="463045" y="506371"/>
                  </a:lnTo>
                  <a:lnTo>
                    <a:pt x="433258" y="506371"/>
                  </a:lnTo>
                  <a:lnTo>
                    <a:pt x="433258" y="446798"/>
                  </a:lnTo>
                  <a:lnTo>
                    <a:pt x="357438" y="446798"/>
                  </a:lnTo>
                  <a:lnTo>
                    <a:pt x="357438" y="338483"/>
                  </a:lnTo>
                  <a:lnTo>
                    <a:pt x="316821" y="338483"/>
                  </a:lnTo>
                  <a:lnTo>
                    <a:pt x="316821" y="289741"/>
                  </a:lnTo>
                  <a:lnTo>
                    <a:pt x="289741" y="289741"/>
                  </a:lnTo>
                  <a:lnTo>
                    <a:pt x="289741" y="254539"/>
                  </a:lnTo>
                  <a:lnTo>
                    <a:pt x="257247" y="254539"/>
                  </a:lnTo>
                  <a:lnTo>
                    <a:pt x="257247" y="203090"/>
                  </a:lnTo>
                  <a:lnTo>
                    <a:pt x="222045" y="203090"/>
                  </a:lnTo>
                  <a:lnTo>
                    <a:pt x="222045" y="157056"/>
                  </a:lnTo>
                  <a:lnTo>
                    <a:pt x="94775" y="157056"/>
                  </a:lnTo>
                  <a:lnTo>
                    <a:pt x="94775" y="94776"/>
                  </a:lnTo>
                  <a:lnTo>
                    <a:pt x="59573" y="94776"/>
                  </a:lnTo>
                  <a:lnTo>
                    <a:pt x="59573"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9" name="Freeform: Shape 638">
              <a:extLst>
                <a:ext uri="{FF2B5EF4-FFF2-40B4-BE49-F238E27FC236}">
                  <a16:creationId xmlns:a16="http://schemas.microsoft.com/office/drawing/2014/main" id="{2C3E50A1-CAC6-446A-80C5-4431BEB2070A}"/>
                </a:ext>
              </a:extLst>
            </p:cNvPr>
            <p:cNvSpPr/>
            <p:nvPr/>
          </p:nvSpPr>
          <p:spPr>
            <a:xfrm>
              <a:off x="11182652" y="41072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0" name="Freeform: Shape 639">
              <a:extLst>
                <a:ext uri="{FF2B5EF4-FFF2-40B4-BE49-F238E27FC236}">
                  <a16:creationId xmlns:a16="http://schemas.microsoft.com/office/drawing/2014/main" id="{304A0F1E-EB30-4835-B716-E0CE8379A602}"/>
                </a:ext>
              </a:extLst>
            </p:cNvPr>
            <p:cNvSpPr/>
            <p:nvPr/>
          </p:nvSpPr>
          <p:spPr>
            <a:xfrm>
              <a:off x="11239802" y="41072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1" name="Freeform: Shape 640">
              <a:extLst>
                <a:ext uri="{FF2B5EF4-FFF2-40B4-BE49-F238E27FC236}">
                  <a16:creationId xmlns:a16="http://schemas.microsoft.com/office/drawing/2014/main" id="{0C0CC329-0161-4F50-AE70-2F97792309BC}"/>
                </a:ext>
              </a:extLst>
            </p:cNvPr>
            <p:cNvSpPr/>
            <p:nvPr/>
          </p:nvSpPr>
          <p:spPr>
            <a:xfrm>
              <a:off x="1127790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2" name="Freeform: Shape 641">
              <a:extLst>
                <a:ext uri="{FF2B5EF4-FFF2-40B4-BE49-F238E27FC236}">
                  <a16:creationId xmlns:a16="http://schemas.microsoft.com/office/drawing/2014/main" id="{1A505A21-A56C-442D-9609-90C4A94D6408}"/>
                </a:ext>
              </a:extLst>
            </p:cNvPr>
            <p:cNvSpPr/>
            <p:nvPr/>
          </p:nvSpPr>
          <p:spPr>
            <a:xfrm>
              <a:off x="113350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3" name="Freeform: Shape 642">
              <a:extLst>
                <a:ext uri="{FF2B5EF4-FFF2-40B4-BE49-F238E27FC236}">
                  <a16:creationId xmlns:a16="http://schemas.microsoft.com/office/drawing/2014/main" id="{69D5125D-DF77-493D-AA7A-FF953B8C65F0}"/>
                </a:ext>
              </a:extLst>
            </p:cNvPr>
            <p:cNvSpPr/>
            <p:nvPr/>
          </p:nvSpPr>
          <p:spPr>
            <a:xfrm>
              <a:off x="114112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4" name="Freeform: Shape 643">
              <a:extLst>
                <a:ext uri="{FF2B5EF4-FFF2-40B4-BE49-F238E27FC236}">
                  <a16:creationId xmlns:a16="http://schemas.microsoft.com/office/drawing/2014/main" id="{EA88BC8F-04D4-4D65-9C11-F77200B4B15E}"/>
                </a:ext>
              </a:extLst>
            </p:cNvPr>
            <p:cNvSpPr/>
            <p:nvPr/>
          </p:nvSpPr>
          <p:spPr>
            <a:xfrm>
              <a:off x="11449352" y="41644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5" name="Freeform: Shape 644">
              <a:extLst>
                <a:ext uri="{FF2B5EF4-FFF2-40B4-BE49-F238E27FC236}">
                  <a16:creationId xmlns:a16="http://schemas.microsoft.com/office/drawing/2014/main" id="{58C9D2B8-4556-4F70-B316-73C0F445A15E}"/>
                </a:ext>
              </a:extLst>
            </p:cNvPr>
            <p:cNvSpPr/>
            <p:nvPr/>
          </p:nvSpPr>
          <p:spPr>
            <a:xfrm>
              <a:off x="115255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6" name="Freeform: Shape 645">
              <a:extLst>
                <a:ext uri="{FF2B5EF4-FFF2-40B4-BE49-F238E27FC236}">
                  <a16:creationId xmlns:a16="http://schemas.microsoft.com/office/drawing/2014/main" id="{D66FAE0E-FB8D-42A2-A04A-871656BA536F}"/>
                </a:ext>
              </a:extLst>
            </p:cNvPr>
            <p:cNvSpPr/>
            <p:nvPr/>
          </p:nvSpPr>
          <p:spPr>
            <a:xfrm>
              <a:off x="116017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7" name="Freeform: Shape 646">
              <a:extLst>
                <a:ext uri="{FF2B5EF4-FFF2-40B4-BE49-F238E27FC236}">
                  <a16:creationId xmlns:a16="http://schemas.microsoft.com/office/drawing/2014/main" id="{E08D03DB-235C-45EC-8AE4-B15E706820BF}"/>
                </a:ext>
              </a:extLst>
            </p:cNvPr>
            <p:cNvSpPr/>
            <p:nvPr/>
          </p:nvSpPr>
          <p:spPr>
            <a:xfrm>
              <a:off x="116398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8" name="Freeform: Shape 647">
              <a:extLst>
                <a:ext uri="{FF2B5EF4-FFF2-40B4-BE49-F238E27FC236}">
                  <a16:creationId xmlns:a16="http://schemas.microsoft.com/office/drawing/2014/main" id="{EF234934-89D1-476D-9C01-4F6520612E85}"/>
                </a:ext>
              </a:extLst>
            </p:cNvPr>
            <p:cNvSpPr/>
            <p:nvPr/>
          </p:nvSpPr>
          <p:spPr>
            <a:xfrm>
              <a:off x="1167796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9" name="Freeform: Shape 648">
              <a:extLst>
                <a:ext uri="{FF2B5EF4-FFF2-40B4-BE49-F238E27FC236}">
                  <a16:creationId xmlns:a16="http://schemas.microsoft.com/office/drawing/2014/main" id="{D6CD4ED6-F72C-414D-9242-2D90CCD18627}"/>
                </a:ext>
              </a:extLst>
            </p:cNvPr>
            <p:cNvSpPr/>
            <p:nvPr/>
          </p:nvSpPr>
          <p:spPr>
            <a:xfrm>
              <a:off x="11773212" y="424064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60" name="Group 659">
            <a:extLst>
              <a:ext uri="{FF2B5EF4-FFF2-40B4-BE49-F238E27FC236}">
                <a16:creationId xmlns:a16="http://schemas.microsoft.com/office/drawing/2014/main" id="{074D0883-7716-42FB-AED1-56F6655287E8}"/>
              </a:ext>
            </a:extLst>
          </p:cNvPr>
          <p:cNvGrpSpPr/>
          <p:nvPr/>
        </p:nvGrpSpPr>
        <p:grpSpPr>
          <a:xfrm>
            <a:off x="5436914" y="2020274"/>
            <a:ext cx="2061022" cy="1072497"/>
            <a:chOff x="8676175" y="2942817"/>
            <a:chExt cx="3193742" cy="1647825"/>
          </a:xfrm>
        </p:grpSpPr>
        <p:sp>
          <p:nvSpPr>
            <p:cNvPr id="653" name="Freeform: Shape 652">
              <a:extLst>
                <a:ext uri="{FF2B5EF4-FFF2-40B4-BE49-F238E27FC236}">
                  <a16:creationId xmlns:a16="http://schemas.microsoft.com/office/drawing/2014/main" id="{643D78BD-6FFE-41E3-BD79-3FA7C1D72B87}"/>
                </a:ext>
              </a:extLst>
            </p:cNvPr>
            <p:cNvSpPr/>
            <p:nvPr/>
          </p:nvSpPr>
          <p:spPr>
            <a:xfrm>
              <a:off x="8676175" y="2942817"/>
              <a:ext cx="3190875" cy="1647825"/>
            </a:xfrm>
            <a:custGeom>
              <a:avLst/>
              <a:gdLst>
                <a:gd name="connsiteX0" fmla="*/ 3192571 w 3190875"/>
                <a:gd name="connsiteY0" fmla="*/ 1649092 h 1647825"/>
                <a:gd name="connsiteX1" fmla="*/ 2011937 w 3190875"/>
                <a:gd name="connsiteY1" fmla="*/ 1649092 h 1647825"/>
                <a:gd name="connsiteX2" fmla="*/ 2011937 w 3190875"/>
                <a:gd name="connsiteY2" fmla="*/ 1546193 h 1647825"/>
                <a:gd name="connsiteX3" fmla="*/ 1670752 w 3190875"/>
                <a:gd name="connsiteY3" fmla="*/ 1546193 h 1647825"/>
                <a:gd name="connsiteX4" fmla="*/ 1670752 w 3190875"/>
                <a:gd name="connsiteY4" fmla="*/ 1437875 h 1647825"/>
                <a:gd name="connsiteX5" fmla="*/ 1603058 w 3190875"/>
                <a:gd name="connsiteY5" fmla="*/ 1437875 h 1647825"/>
                <a:gd name="connsiteX6" fmla="*/ 1603058 w 3190875"/>
                <a:gd name="connsiteY6" fmla="*/ 1326852 h 1647825"/>
                <a:gd name="connsiteX7" fmla="*/ 1202293 w 3190875"/>
                <a:gd name="connsiteY7" fmla="*/ 1326852 h 1647825"/>
                <a:gd name="connsiteX8" fmla="*/ 1202293 w 3190875"/>
                <a:gd name="connsiteY8" fmla="*/ 1232078 h 1647825"/>
                <a:gd name="connsiteX9" fmla="*/ 1107519 w 3190875"/>
                <a:gd name="connsiteY9" fmla="*/ 1232078 h 1647825"/>
                <a:gd name="connsiteX10" fmla="*/ 1107519 w 3190875"/>
                <a:gd name="connsiteY10" fmla="*/ 1145429 h 1647825"/>
                <a:gd name="connsiteX11" fmla="*/ 1031691 w 3190875"/>
                <a:gd name="connsiteY11" fmla="*/ 1145429 h 1647825"/>
                <a:gd name="connsiteX12" fmla="*/ 1031691 w 3190875"/>
                <a:gd name="connsiteY12" fmla="*/ 1045235 h 1647825"/>
                <a:gd name="connsiteX13" fmla="*/ 945044 w 3190875"/>
                <a:gd name="connsiteY13" fmla="*/ 1045235 h 1647825"/>
                <a:gd name="connsiteX14" fmla="*/ 945044 w 3190875"/>
                <a:gd name="connsiteY14" fmla="*/ 955872 h 1647825"/>
                <a:gd name="connsiteX15" fmla="*/ 831313 w 3190875"/>
                <a:gd name="connsiteY15" fmla="*/ 955872 h 1647825"/>
                <a:gd name="connsiteX16" fmla="*/ 831313 w 3190875"/>
                <a:gd name="connsiteY16" fmla="*/ 869224 h 1647825"/>
                <a:gd name="connsiteX17" fmla="*/ 798820 w 3190875"/>
                <a:gd name="connsiteY17" fmla="*/ 869224 h 1647825"/>
                <a:gd name="connsiteX18" fmla="*/ 798820 w 3190875"/>
                <a:gd name="connsiteY18" fmla="*/ 666135 h 1647825"/>
                <a:gd name="connsiteX19" fmla="*/ 758201 w 3190875"/>
                <a:gd name="connsiteY19" fmla="*/ 666135 h 1647825"/>
                <a:gd name="connsiteX20" fmla="*/ 758201 w 3190875"/>
                <a:gd name="connsiteY20" fmla="*/ 574067 h 1647825"/>
                <a:gd name="connsiteX21" fmla="*/ 660719 w 3190875"/>
                <a:gd name="connsiteY21" fmla="*/ 574067 h 1647825"/>
                <a:gd name="connsiteX22" fmla="*/ 660719 w 3190875"/>
                <a:gd name="connsiteY22" fmla="*/ 473876 h 1647825"/>
                <a:gd name="connsiteX23" fmla="*/ 552404 w 3190875"/>
                <a:gd name="connsiteY23" fmla="*/ 473876 h 1647825"/>
                <a:gd name="connsiteX24" fmla="*/ 552404 w 3190875"/>
                <a:gd name="connsiteY24" fmla="*/ 384517 h 1647825"/>
                <a:gd name="connsiteX25" fmla="*/ 468460 w 3190875"/>
                <a:gd name="connsiteY25" fmla="*/ 384517 h 1647825"/>
                <a:gd name="connsiteX26" fmla="*/ 468460 w 3190875"/>
                <a:gd name="connsiteY26" fmla="*/ 297865 h 1647825"/>
                <a:gd name="connsiteX27" fmla="*/ 327651 w 3190875"/>
                <a:gd name="connsiteY27" fmla="*/ 297865 h 1647825"/>
                <a:gd name="connsiteX28" fmla="*/ 327651 w 3190875"/>
                <a:gd name="connsiteY28" fmla="*/ 102899 h 1647825"/>
                <a:gd name="connsiteX29" fmla="*/ 178719 w 3190875"/>
                <a:gd name="connsiteY29" fmla="*/ 102899 h 1647825"/>
                <a:gd name="connsiteX30" fmla="*/ 178719 w 3190875"/>
                <a:gd name="connsiteY30" fmla="*/ 0 h 1647825"/>
                <a:gd name="connsiteX31" fmla="*/ 0 w 3190875"/>
                <a:gd name="connsiteY31" fmla="*/ 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90875" h="1647825">
                  <a:moveTo>
                    <a:pt x="3192571" y="1649092"/>
                  </a:moveTo>
                  <a:lnTo>
                    <a:pt x="2011937" y="1649092"/>
                  </a:lnTo>
                  <a:lnTo>
                    <a:pt x="2011937" y="1546193"/>
                  </a:lnTo>
                  <a:lnTo>
                    <a:pt x="1670752" y="1546193"/>
                  </a:lnTo>
                  <a:lnTo>
                    <a:pt x="1670752" y="1437875"/>
                  </a:lnTo>
                  <a:lnTo>
                    <a:pt x="1603058" y="1437875"/>
                  </a:lnTo>
                  <a:lnTo>
                    <a:pt x="1603058" y="1326852"/>
                  </a:lnTo>
                  <a:lnTo>
                    <a:pt x="1202293" y="1326852"/>
                  </a:lnTo>
                  <a:lnTo>
                    <a:pt x="1202293" y="1232078"/>
                  </a:lnTo>
                  <a:lnTo>
                    <a:pt x="1107519" y="1232078"/>
                  </a:lnTo>
                  <a:lnTo>
                    <a:pt x="1107519" y="1145429"/>
                  </a:lnTo>
                  <a:lnTo>
                    <a:pt x="1031691" y="1145429"/>
                  </a:lnTo>
                  <a:lnTo>
                    <a:pt x="1031691" y="1045235"/>
                  </a:lnTo>
                  <a:lnTo>
                    <a:pt x="945044" y="1045235"/>
                  </a:lnTo>
                  <a:lnTo>
                    <a:pt x="945044" y="955872"/>
                  </a:lnTo>
                  <a:lnTo>
                    <a:pt x="831313" y="955872"/>
                  </a:lnTo>
                  <a:lnTo>
                    <a:pt x="831313" y="869224"/>
                  </a:lnTo>
                  <a:lnTo>
                    <a:pt x="798820" y="869224"/>
                  </a:lnTo>
                  <a:lnTo>
                    <a:pt x="798820" y="666135"/>
                  </a:lnTo>
                  <a:lnTo>
                    <a:pt x="758201" y="666135"/>
                  </a:lnTo>
                  <a:lnTo>
                    <a:pt x="758201" y="574067"/>
                  </a:lnTo>
                  <a:lnTo>
                    <a:pt x="660719" y="574067"/>
                  </a:lnTo>
                  <a:lnTo>
                    <a:pt x="660719" y="473876"/>
                  </a:lnTo>
                  <a:lnTo>
                    <a:pt x="552404" y="473876"/>
                  </a:lnTo>
                  <a:lnTo>
                    <a:pt x="552404" y="384517"/>
                  </a:lnTo>
                  <a:lnTo>
                    <a:pt x="468460" y="384517"/>
                  </a:lnTo>
                  <a:lnTo>
                    <a:pt x="468460" y="297865"/>
                  </a:lnTo>
                  <a:lnTo>
                    <a:pt x="327651" y="297865"/>
                  </a:lnTo>
                  <a:lnTo>
                    <a:pt x="327651" y="102899"/>
                  </a:lnTo>
                  <a:lnTo>
                    <a:pt x="178719" y="102899"/>
                  </a:lnTo>
                  <a:lnTo>
                    <a:pt x="178719"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4" name="Freeform: Shape 653">
              <a:extLst>
                <a:ext uri="{FF2B5EF4-FFF2-40B4-BE49-F238E27FC236}">
                  <a16:creationId xmlns:a16="http://schemas.microsoft.com/office/drawing/2014/main" id="{AD50606A-4E26-4530-8C7A-D6AF559909CE}"/>
                </a:ext>
              </a:extLst>
            </p:cNvPr>
            <p:cNvSpPr/>
            <p:nvPr/>
          </p:nvSpPr>
          <p:spPr>
            <a:xfrm>
              <a:off x="10279233" y="4197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5" name="Freeform: Shape 654">
              <a:extLst>
                <a:ext uri="{FF2B5EF4-FFF2-40B4-BE49-F238E27FC236}">
                  <a16:creationId xmlns:a16="http://schemas.microsoft.com/office/drawing/2014/main" id="{66DDCB57-C9CF-4475-B79B-049533632E57}"/>
                </a:ext>
              </a:extLst>
            </p:cNvPr>
            <p:cNvSpPr/>
            <p:nvPr/>
          </p:nvSpPr>
          <p:spPr>
            <a:xfrm>
              <a:off x="10945983"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6" name="Freeform: Shape 655">
              <a:extLst>
                <a:ext uri="{FF2B5EF4-FFF2-40B4-BE49-F238E27FC236}">
                  <a16:creationId xmlns:a16="http://schemas.microsoft.com/office/drawing/2014/main" id="{1452D376-E90E-478E-A92F-056054685B41}"/>
                </a:ext>
              </a:extLst>
            </p:cNvPr>
            <p:cNvSpPr/>
            <p:nvPr/>
          </p:nvSpPr>
          <p:spPr>
            <a:xfrm>
              <a:off x="1113648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7" name="Freeform: Shape 656">
              <a:extLst>
                <a:ext uri="{FF2B5EF4-FFF2-40B4-BE49-F238E27FC236}">
                  <a16:creationId xmlns:a16="http://schemas.microsoft.com/office/drawing/2014/main" id="{863BBF50-9495-42FA-9659-328E3781331B}"/>
                </a:ext>
              </a:extLst>
            </p:cNvPr>
            <p:cNvSpPr/>
            <p:nvPr/>
          </p:nvSpPr>
          <p:spPr>
            <a:xfrm>
              <a:off x="1172704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8" name="Freeform: Shape 657">
              <a:extLst>
                <a:ext uri="{FF2B5EF4-FFF2-40B4-BE49-F238E27FC236}">
                  <a16:creationId xmlns:a16="http://schemas.microsoft.com/office/drawing/2014/main" id="{D5AE414B-BFBC-4275-83D5-7B270BDC0483}"/>
                </a:ext>
              </a:extLst>
            </p:cNvPr>
            <p:cNvSpPr/>
            <p:nvPr/>
          </p:nvSpPr>
          <p:spPr>
            <a:xfrm>
              <a:off x="1180324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9" name="Freeform: Shape 658">
              <a:extLst>
                <a:ext uri="{FF2B5EF4-FFF2-40B4-BE49-F238E27FC236}">
                  <a16:creationId xmlns:a16="http://schemas.microsoft.com/office/drawing/2014/main" id="{1174C2F3-5F81-40F6-8C6A-01E1CD58ADB5}"/>
                </a:ext>
              </a:extLst>
            </p:cNvPr>
            <p:cNvSpPr/>
            <p:nvPr/>
          </p:nvSpPr>
          <p:spPr>
            <a:xfrm>
              <a:off x="11860392" y="45215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06" name="Group 705">
            <a:extLst>
              <a:ext uri="{FF2B5EF4-FFF2-40B4-BE49-F238E27FC236}">
                <a16:creationId xmlns:a16="http://schemas.microsoft.com/office/drawing/2014/main" id="{5C782382-E2E6-40FC-8002-D719B77CE0E7}"/>
              </a:ext>
            </a:extLst>
          </p:cNvPr>
          <p:cNvGrpSpPr/>
          <p:nvPr/>
        </p:nvGrpSpPr>
        <p:grpSpPr>
          <a:xfrm>
            <a:off x="5448794" y="4401573"/>
            <a:ext cx="2269963" cy="846000"/>
            <a:chOff x="8237452" y="4993061"/>
            <a:chExt cx="3565027" cy="1314450"/>
          </a:xfrm>
        </p:grpSpPr>
        <p:sp>
          <p:nvSpPr>
            <p:cNvPr id="663" name="Freeform: Shape 662">
              <a:extLst>
                <a:ext uri="{FF2B5EF4-FFF2-40B4-BE49-F238E27FC236}">
                  <a16:creationId xmlns:a16="http://schemas.microsoft.com/office/drawing/2014/main" id="{6E5E504F-1614-410B-AABA-EB93DDAC915E}"/>
                </a:ext>
              </a:extLst>
            </p:cNvPr>
            <p:cNvSpPr/>
            <p:nvPr/>
          </p:nvSpPr>
          <p:spPr>
            <a:xfrm>
              <a:off x="8237452" y="4993061"/>
              <a:ext cx="3562350" cy="1314450"/>
            </a:xfrm>
            <a:custGeom>
              <a:avLst/>
              <a:gdLst>
                <a:gd name="connsiteX0" fmla="*/ 3562541 w 3562350"/>
                <a:gd name="connsiteY0" fmla="*/ 1321546 h 1314450"/>
                <a:gd name="connsiteX1" fmla="*/ 3219345 w 3562350"/>
                <a:gd name="connsiteY1" fmla="*/ 1321546 h 1314450"/>
                <a:gd name="connsiteX2" fmla="*/ 3219345 w 3562350"/>
                <a:gd name="connsiteY2" fmla="*/ 1249832 h 1314450"/>
                <a:gd name="connsiteX3" fmla="*/ 3065678 w 3562350"/>
                <a:gd name="connsiteY3" fmla="*/ 1249832 h 1314450"/>
                <a:gd name="connsiteX4" fmla="*/ 3065678 w 3562350"/>
                <a:gd name="connsiteY4" fmla="*/ 1134580 h 1314450"/>
                <a:gd name="connsiteX5" fmla="*/ 2824934 w 3562350"/>
                <a:gd name="connsiteY5" fmla="*/ 1134580 h 1314450"/>
                <a:gd name="connsiteX6" fmla="*/ 2824934 w 3562350"/>
                <a:gd name="connsiteY6" fmla="*/ 1062876 h 1314450"/>
                <a:gd name="connsiteX7" fmla="*/ 2735295 w 3562350"/>
                <a:gd name="connsiteY7" fmla="*/ 1062876 h 1314450"/>
                <a:gd name="connsiteX8" fmla="*/ 2735295 w 3562350"/>
                <a:gd name="connsiteY8" fmla="*/ 1029576 h 1314450"/>
                <a:gd name="connsiteX9" fmla="*/ 2637968 w 3562350"/>
                <a:gd name="connsiteY9" fmla="*/ 1029576 h 1314450"/>
                <a:gd name="connsiteX10" fmla="*/ 2637968 w 3562350"/>
                <a:gd name="connsiteY10" fmla="*/ 955300 h 1314450"/>
                <a:gd name="connsiteX11" fmla="*/ 2532964 w 3562350"/>
                <a:gd name="connsiteY11" fmla="*/ 955300 h 1314450"/>
                <a:gd name="connsiteX12" fmla="*/ 2532964 w 3562350"/>
                <a:gd name="connsiteY12" fmla="*/ 919447 h 1314450"/>
                <a:gd name="connsiteX13" fmla="*/ 2415150 w 3562350"/>
                <a:gd name="connsiteY13" fmla="*/ 919447 h 1314450"/>
                <a:gd name="connsiteX14" fmla="*/ 2415150 w 3562350"/>
                <a:gd name="connsiteY14" fmla="*/ 868225 h 1314450"/>
                <a:gd name="connsiteX15" fmla="*/ 2312708 w 3562350"/>
                <a:gd name="connsiteY15" fmla="*/ 868225 h 1314450"/>
                <a:gd name="connsiteX16" fmla="*/ 2312708 w 3562350"/>
                <a:gd name="connsiteY16" fmla="*/ 845174 h 1314450"/>
                <a:gd name="connsiteX17" fmla="*/ 2220506 w 3562350"/>
                <a:gd name="connsiteY17" fmla="*/ 845174 h 1314450"/>
                <a:gd name="connsiteX18" fmla="*/ 2220506 w 3562350"/>
                <a:gd name="connsiteY18" fmla="*/ 811880 h 1314450"/>
                <a:gd name="connsiteX19" fmla="*/ 2174405 w 3562350"/>
                <a:gd name="connsiteY19" fmla="*/ 811880 h 1314450"/>
                <a:gd name="connsiteX20" fmla="*/ 2174405 w 3562350"/>
                <a:gd name="connsiteY20" fmla="*/ 788829 h 1314450"/>
                <a:gd name="connsiteX21" fmla="*/ 1997688 w 3562350"/>
                <a:gd name="connsiteY21" fmla="*/ 788829 h 1314450"/>
                <a:gd name="connsiteX22" fmla="*/ 1997688 w 3562350"/>
                <a:gd name="connsiteY22" fmla="*/ 773463 h 1314450"/>
                <a:gd name="connsiteX23" fmla="*/ 1923412 w 3562350"/>
                <a:gd name="connsiteY23" fmla="*/ 773463 h 1314450"/>
                <a:gd name="connsiteX24" fmla="*/ 1923412 w 3562350"/>
                <a:gd name="connsiteY24" fmla="*/ 740168 h 1314450"/>
                <a:gd name="connsiteX25" fmla="*/ 1884998 w 3562350"/>
                <a:gd name="connsiteY25" fmla="*/ 740168 h 1314450"/>
                <a:gd name="connsiteX26" fmla="*/ 1884998 w 3562350"/>
                <a:gd name="connsiteY26" fmla="*/ 701751 h 1314450"/>
                <a:gd name="connsiteX27" fmla="*/ 1744132 w 3562350"/>
                <a:gd name="connsiteY27" fmla="*/ 701751 h 1314450"/>
                <a:gd name="connsiteX28" fmla="*/ 1744132 w 3562350"/>
                <a:gd name="connsiteY28" fmla="*/ 665896 h 1314450"/>
                <a:gd name="connsiteX29" fmla="*/ 1631442 w 3562350"/>
                <a:gd name="connsiteY29" fmla="*/ 665896 h 1314450"/>
                <a:gd name="connsiteX30" fmla="*/ 1631442 w 3562350"/>
                <a:gd name="connsiteY30" fmla="*/ 642845 h 1314450"/>
                <a:gd name="connsiteX31" fmla="*/ 1539240 w 3562350"/>
                <a:gd name="connsiteY31" fmla="*/ 642845 h 1314450"/>
                <a:gd name="connsiteX32" fmla="*/ 1539240 w 3562350"/>
                <a:gd name="connsiteY32" fmla="*/ 606989 h 1314450"/>
                <a:gd name="connsiteX33" fmla="*/ 1480337 w 3562350"/>
                <a:gd name="connsiteY33" fmla="*/ 606989 h 1314450"/>
                <a:gd name="connsiteX34" fmla="*/ 1480337 w 3562350"/>
                <a:gd name="connsiteY34" fmla="*/ 581377 h 1314450"/>
                <a:gd name="connsiteX35" fmla="*/ 1408624 w 3562350"/>
                <a:gd name="connsiteY35" fmla="*/ 581377 h 1314450"/>
                <a:gd name="connsiteX36" fmla="*/ 1408624 w 3562350"/>
                <a:gd name="connsiteY36" fmla="*/ 563450 h 1314450"/>
                <a:gd name="connsiteX37" fmla="*/ 1347159 w 3562350"/>
                <a:gd name="connsiteY37" fmla="*/ 563450 h 1314450"/>
                <a:gd name="connsiteX38" fmla="*/ 1347159 w 3562350"/>
                <a:gd name="connsiteY38" fmla="*/ 550644 h 1314450"/>
                <a:gd name="connsiteX39" fmla="*/ 1183243 w 3562350"/>
                <a:gd name="connsiteY39" fmla="*/ 550644 h 1314450"/>
                <a:gd name="connsiteX40" fmla="*/ 1183243 w 3562350"/>
                <a:gd name="connsiteY40" fmla="*/ 517349 h 1314450"/>
                <a:gd name="connsiteX41" fmla="*/ 1132018 w 3562350"/>
                <a:gd name="connsiteY41" fmla="*/ 517349 h 1314450"/>
                <a:gd name="connsiteX42" fmla="*/ 1132018 w 3562350"/>
                <a:gd name="connsiteY42" fmla="*/ 450759 h 1314450"/>
                <a:gd name="connsiteX43" fmla="*/ 1075677 w 3562350"/>
                <a:gd name="connsiteY43" fmla="*/ 450759 h 1314450"/>
                <a:gd name="connsiteX44" fmla="*/ 1075677 w 3562350"/>
                <a:gd name="connsiteY44" fmla="*/ 420026 h 1314450"/>
                <a:gd name="connsiteX45" fmla="*/ 993724 w 3562350"/>
                <a:gd name="connsiteY45" fmla="*/ 420026 h 1314450"/>
                <a:gd name="connsiteX46" fmla="*/ 993724 w 3562350"/>
                <a:gd name="connsiteY46" fmla="*/ 396976 h 1314450"/>
                <a:gd name="connsiteX47" fmla="*/ 960425 w 3562350"/>
                <a:gd name="connsiteY47" fmla="*/ 396976 h 1314450"/>
                <a:gd name="connsiteX48" fmla="*/ 960425 w 3562350"/>
                <a:gd name="connsiteY48" fmla="*/ 373926 h 1314450"/>
                <a:gd name="connsiteX49" fmla="*/ 932253 w 3562350"/>
                <a:gd name="connsiteY49" fmla="*/ 373926 h 1314450"/>
                <a:gd name="connsiteX50" fmla="*/ 932253 w 3562350"/>
                <a:gd name="connsiteY50" fmla="*/ 332947 h 1314450"/>
                <a:gd name="connsiteX51" fmla="*/ 868225 w 3562350"/>
                <a:gd name="connsiteY51" fmla="*/ 332947 h 1314450"/>
                <a:gd name="connsiteX52" fmla="*/ 868225 w 3562350"/>
                <a:gd name="connsiteY52" fmla="*/ 315019 h 1314450"/>
                <a:gd name="connsiteX53" fmla="*/ 829808 w 3562350"/>
                <a:gd name="connsiteY53" fmla="*/ 315019 h 1314450"/>
                <a:gd name="connsiteX54" fmla="*/ 829808 w 3562350"/>
                <a:gd name="connsiteY54" fmla="*/ 286847 h 1314450"/>
                <a:gd name="connsiteX55" fmla="*/ 660773 w 3562350"/>
                <a:gd name="connsiteY55" fmla="*/ 286847 h 1314450"/>
                <a:gd name="connsiteX56" fmla="*/ 660773 w 3562350"/>
                <a:gd name="connsiteY56" fmla="*/ 253553 h 1314450"/>
                <a:gd name="connsiteX57" fmla="*/ 550644 w 3562350"/>
                <a:gd name="connsiteY57" fmla="*/ 253553 h 1314450"/>
                <a:gd name="connsiteX58" fmla="*/ 550644 w 3562350"/>
                <a:gd name="connsiteY58" fmla="*/ 225380 h 1314450"/>
                <a:gd name="connsiteX59" fmla="*/ 499421 w 3562350"/>
                <a:gd name="connsiteY59" fmla="*/ 225380 h 1314450"/>
                <a:gd name="connsiteX60" fmla="*/ 499421 w 3562350"/>
                <a:gd name="connsiteY60" fmla="*/ 215135 h 1314450"/>
                <a:gd name="connsiteX61" fmla="*/ 455882 w 3562350"/>
                <a:gd name="connsiteY61" fmla="*/ 215135 h 1314450"/>
                <a:gd name="connsiteX62" fmla="*/ 455882 w 3562350"/>
                <a:gd name="connsiteY62" fmla="*/ 189524 h 1314450"/>
                <a:gd name="connsiteX63" fmla="*/ 340631 w 3562350"/>
                <a:gd name="connsiteY63" fmla="*/ 189524 h 1314450"/>
                <a:gd name="connsiteX64" fmla="*/ 340631 w 3562350"/>
                <a:gd name="connsiteY64" fmla="*/ 140862 h 1314450"/>
                <a:gd name="connsiteX65" fmla="*/ 233063 w 3562350"/>
                <a:gd name="connsiteY65" fmla="*/ 140862 h 1314450"/>
                <a:gd name="connsiteX66" fmla="*/ 233063 w 3562350"/>
                <a:gd name="connsiteY66" fmla="*/ 102445 h 1314450"/>
                <a:gd name="connsiteX67" fmla="*/ 199769 w 3562350"/>
                <a:gd name="connsiteY67" fmla="*/ 102445 h 1314450"/>
                <a:gd name="connsiteX68" fmla="*/ 199769 w 3562350"/>
                <a:gd name="connsiteY68" fmla="*/ 79395 h 1314450"/>
                <a:gd name="connsiteX69" fmla="*/ 120373 w 3562350"/>
                <a:gd name="connsiteY69" fmla="*/ 79395 h 1314450"/>
                <a:gd name="connsiteX70" fmla="*/ 120373 w 3562350"/>
                <a:gd name="connsiteY70" fmla="*/ 64028 h 1314450"/>
                <a:gd name="connsiteX71" fmla="*/ 69151 w 3562350"/>
                <a:gd name="connsiteY71" fmla="*/ 64028 h 1314450"/>
                <a:gd name="connsiteX72" fmla="*/ 69151 w 3562350"/>
                <a:gd name="connsiteY72" fmla="*/ 0 h 1314450"/>
                <a:gd name="connsiteX73" fmla="*/ 0 w 3562350"/>
                <a:gd name="connsiteY73"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62350" h="1314450">
                  <a:moveTo>
                    <a:pt x="3562541" y="1321546"/>
                  </a:moveTo>
                  <a:lnTo>
                    <a:pt x="3219345" y="1321546"/>
                  </a:lnTo>
                  <a:lnTo>
                    <a:pt x="3219345" y="1249832"/>
                  </a:lnTo>
                  <a:lnTo>
                    <a:pt x="3065678" y="1249832"/>
                  </a:lnTo>
                  <a:lnTo>
                    <a:pt x="3065678" y="1134580"/>
                  </a:lnTo>
                  <a:lnTo>
                    <a:pt x="2824934" y="1134580"/>
                  </a:lnTo>
                  <a:lnTo>
                    <a:pt x="2824934" y="1062876"/>
                  </a:lnTo>
                  <a:lnTo>
                    <a:pt x="2735295" y="1062876"/>
                  </a:lnTo>
                  <a:lnTo>
                    <a:pt x="2735295" y="1029576"/>
                  </a:lnTo>
                  <a:lnTo>
                    <a:pt x="2637968" y="1029576"/>
                  </a:lnTo>
                  <a:lnTo>
                    <a:pt x="2637968" y="955300"/>
                  </a:lnTo>
                  <a:lnTo>
                    <a:pt x="2532964" y="955300"/>
                  </a:lnTo>
                  <a:lnTo>
                    <a:pt x="2532964" y="919447"/>
                  </a:lnTo>
                  <a:lnTo>
                    <a:pt x="2415150" y="919447"/>
                  </a:lnTo>
                  <a:lnTo>
                    <a:pt x="2415150" y="868225"/>
                  </a:lnTo>
                  <a:lnTo>
                    <a:pt x="2312708" y="868225"/>
                  </a:lnTo>
                  <a:lnTo>
                    <a:pt x="2312708" y="845174"/>
                  </a:lnTo>
                  <a:lnTo>
                    <a:pt x="2220506" y="845174"/>
                  </a:lnTo>
                  <a:lnTo>
                    <a:pt x="2220506" y="811880"/>
                  </a:lnTo>
                  <a:lnTo>
                    <a:pt x="2174405" y="811880"/>
                  </a:lnTo>
                  <a:lnTo>
                    <a:pt x="2174405" y="788829"/>
                  </a:lnTo>
                  <a:lnTo>
                    <a:pt x="1997688" y="788829"/>
                  </a:lnTo>
                  <a:lnTo>
                    <a:pt x="1997688" y="773463"/>
                  </a:lnTo>
                  <a:lnTo>
                    <a:pt x="1923412" y="773463"/>
                  </a:lnTo>
                  <a:lnTo>
                    <a:pt x="1923412" y="740168"/>
                  </a:lnTo>
                  <a:lnTo>
                    <a:pt x="1884998" y="740168"/>
                  </a:lnTo>
                  <a:lnTo>
                    <a:pt x="1884998" y="701751"/>
                  </a:lnTo>
                  <a:lnTo>
                    <a:pt x="1744132" y="701751"/>
                  </a:lnTo>
                  <a:lnTo>
                    <a:pt x="1744132" y="665896"/>
                  </a:lnTo>
                  <a:lnTo>
                    <a:pt x="1631442" y="665896"/>
                  </a:lnTo>
                  <a:lnTo>
                    <a:pt x="1631442" y="642845"/>
                  </a:lnTo>
                  <a:lnTo>
                    <a:pt x="1539240" y="642845"/>
                  </a:lnTo>
                  <a:lnTo>
                    <a:pt x="1539240" y="606989"/>
                  </a:lnTo>
                  <a:lnTo>
                    <a:pt x="1480337" y="606989"/>
                  </a:lnTo>
                  <a:lnTo>
                    <a:pt x="1480337" y="581377"/>
                  </a:lnTo>
                  <a:lnTo>
                    <a:pt x="1408624" y="581377"/>
                  </a:lnTo>
                  <a:lnTo>
                    <a:pt x="1408624" y="563450"/>
                  </a:lnTo>
                  <a:lnTo>
                    <a:pt x="1347159" y="563450"/>
                  </a:lnTo>
                  <a:lnTo>
                    <a:pt x="1347159" y="550644"/>
                  </a:lnTo>
                  <a:lnTo>
                    <a:pt x="1183243" y="550644"/>
                  </a:lnTo>
                  <a:lnTo>
                    <a:pt x="1183243" y="517349"/>
                  </a:lnTo>
                  <a:lnTo>
                    <a:pt x="1132018" y="517349"/>
                  </a:lnTo>
                  <a:lnTo>
                    <a:pt x="1132018" y="450759"/>
                  </a:lnTo>
                  <a:lnTo>
                    <a:pt x="1075677" y="450759"/>
                  </a:lnTo>
                  <a:lnTo>
                    <a:pt x="1075677" y="420026"/>
                  </a:lnTo>
                  <a:lnTo>
                    <a:pt x="993724" y="420026"/>
                  </a:lnTo>
                  <a:lnTo>
                    <a:pt x="993724" y="396976"/>
                  </a:lnTo>
                  <a:lnTo>
                    <a:pt x="960425" y="396976"/>
                  </a:lnTo>
                  <a:lnTo>
                    <a:pt x="960425" y="373926"/>
                  </a:lnTo>
                  <a:lnTo>
                    <a:pt x="932253" y="373926"/>
                  </a:lnTo>
                  <a:lnTo>
                    <a:pt x="932253" y="332947"/>
                  </a:lnTo>
                  <a:lnTo>
                    <a:pt x="868225" y="332947"/>
                  </a:lnTo>
                  <a:lnTo>
                    <a:pt x="868225" y="315019"/>
                  </a:lnTo>
                  <a:lnTo>
                    <a:pt x="829808" y="315019"/>
                  </a:lnTo>
                  <a:lnTo>
                    <a:pt x="829808" y="286847"/>
                  </a:lnTo>
                  <a:lnTo>
                    <a:pt x="660773" y="286847"/>
                  </a:lnTo>
                  <a:lnTo>
                    <a:pt x="660773" y="253553"/>
                  </a:lnTo>
                  <a:lnTo>
                    <a:pt x="550644" y="253553"/>
                  </a:lnTo>
                  <a:lnTo>
                    <a:pt x="550644" y="225380"/>
                  </a:lnTo>
                  <a:lnTo>
                    <a:pt x="499421" y="225380"/>
                  </a:lnTo>
                  <a:lnTo>
                    <a:pt x="499421" y="215135"/>
                  </a:lnTo>
                  <a:lnTo>
                    <a:pt x="455882" y="215135"/>
                  </a:lnTo>
                  <a:lnTo>
                    <a:pt x="455882" y="189524"/>
                  </a:lnTo>
                  <a:lnTo>
                    <a:pt x="340631" y="189524"/>
                  </a:lnTo>
                  <a:lnTo>
                    <a:pt x="340631" y="140862"/>
                  </a:lnTo>
                  <a:lnTo>
                    <a:pt x="233063" y="140862"/>
                  </a:lnTo>
                  <a:lnTo>
                    <a:pt x="233063" y="102445"/>
                  </a:lnTo>
                  <a:lnTo>
                    <a:pt x="199769" y="102445"/>
                  </a:lnTo>
                  <a:lnTo>
                    <a:pt x="199769" y="79395"/>
                  </a:lnTo>
                  <a:lnTo>
                    <a:pt x="120373" y="79395"/>
                  </a:lnTo>
                  <a:lnTo>
                    <a:pt x="120373" y="64028"/>
                  </a:lnTo>
                  <a:lnTo>
                    <a:pt x="69151" y="64028"/>
                  </a:lnTo>
                  <a:lnTo>
                    <a:pt x="69151"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4" name="Freeform: Shape 663">
              <a:extLst>
                <a:ext uri="{FF2B5EF4-FFF2-40B4-BE49-F238E27FC236}">
                  <a16:creationId xmlns:a16="http://schemas.microsoft.com/office/drawing/2014/main" id="{3276C038-A54B-4BFF-9143-C26E342A0C8B}"/>
                </a:ext>
              </a:extLst>
            </p:cNvPr>
            <p:cNvSpPr/>
            <p:nvPr/>
          </p:nvSpPr>
          <p:spPr>
            <a:xfrm>
              <a:off x="9868894" y="55639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5" name="Freeform: Shape 664">
              <a:extLst>
                <a:ext uri="{FF2B5EF4-FFF2-40B4-BE49-F238E27FC236}">
                  <a16:creationId xmlns:a16="http://schemas.microsoft.com/office/drawing/2014/main" id="{A7E8C4C7-3A6A-4BFD-84B5-33CB3259B3B4}"/>
                </a:ext>
              </a:extLst>
            </p:cNvPr>
            <p:cNvSpPr/>
            <p:nvPr/>
          </p:nvSpPr>
          <p:spPr>
            <a:xfrm>
              <a:off x="10383244" y="56972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6" name="Freeform: Shape 665">
              <a:extLst>
                <a:ext uri="{FF2B5EF4-FFF2-40B4-BE49-F238E27FC236}">
                  <a16:creationId xmlns:a16="http://schemas.microsoft.com/office/drawing/2014/main" id="{36775577-BAC6-475A-A8D2-56DE73878ADF}"/>
                </a:ext>
              </a:extLst>
            </p:cNvPr>
            <p:cNvSpPr/>
            <p:nvPr/>
          </p:nvSpPr>
          <p:spPr>
            <a:xfrm>
              <a:off x="10459444" y="57544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7" name="Freeform: Shape 666">
              <a:extLst>
                <a:ext uri="{FF2B5EF4-FFF2-40B4-BE49-F238E27FC236}">
                  <a16:creationId xmlns:a16="http://schemas.microsoft.com/office/drawing/2014/main" id="{EFA9DB78-CD72-449D-91AF-E50DF6E177DD}"/>
                </a:ext>
              </a:extLst>
            </p:cNvPr>
            <p:cNvSpPr/>
            <p:nvPr/>
          </p:nvSpPr>
          <p:spPr>
            <a:xfrm>
              <a:off x="10478504" y="57544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8" name="Freeform: Shape 667">
              <a:extLst>
                <a:ext uri="{FF2B5EF4-FFF2-40B4-BE49-F238E27FC236}">
                  <a16:creationId xmlns:a16="http://schemas.microsoft.com/office/drawing/2014/main" id="{8D71715E-CC4C-44EF-98CD-CD0F59EF907E}"/>
                </a:ext>
              </a:extLst>
            </p:cNvPr>
            <p:cNvSpPr/>
            <p:nvPr/>
          </p:nvSpPr>
          <p:spPr>
            <a:xfrm>
              <a:off x="10516604" y="57734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9" name="Freeform: Shape 668">
              <a:extLst>
                <a:ext uri="{FF2B5EF4-FFF2-40B4-BE49-F238E27FC236}">
                  <a16:creationId xmlns:a16="http://schemas.microsoft.com/office/drawing/2014/main" id="{E756E1DC-D0F5-4874-8689-F33BCEF96479}"/>
                </a:ext>
              </a:extLst>
            </p:cNvPr>
            <p:cNvSpPr/>
            <p:nvPr/>
          </p:nvSpPr>
          <p:spPr>
            <a:xfrm>
              <a:off x="10535654" y="57734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0" name="Freeform: Shape 669">
              <a:extLst>
                <a:ext uri="{FF2B5EF4-FFF2-40B4-BE49-F238E27FC236}">
                  <a16:creationId xmlns:a16="http://schemas.microsoft.com/office/drawing/2014/main" id="{536BF2FC-B4B8-47B9-A715-3EFF2916F887}"/>
                </a:ext>
              </a:extLst>
            </p:cNvPr>
            <p:cNvSpPr/>
            <p:nvPr/>
          </p:nvSpPr>
          <p:spPr>
            <a:xfrm>
              <a:off x="10592804" y="57925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1" name="Freeform: Shape 670">
              <a:extLst>
                <a:ext uri="{FF2B5EF4-FFF2-40B4-BE49-F238E27FC236}">
                  <a16:creationId xmlns:a16="http://schemas.microsoft.com/office/drawing/2014/main" id="{36D870FF-642E-452B-8973-F04FA7AEA449}"/>
                </a:ext>
              </a:extLst>
            </p:cNvPr>
            <p:cNvSpPr/>
            <p:nvPr/>
          </p:nvSpPr>
          <p:spPr>
            <a:xfrm>
              <a:off x="10630904" y="57925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2" name="Freeform: Shape 671">
              <a:extLst>
                <a:ext uri="{FF2B5EF4-FFF2-40B4-BE49-F238E27FC236}">
                  <a16:creationId xmlns:a16="http://schemas.microsoft.com/office/drawing/2014/main" id="{BB8591E7-0579-4A64-B163-F5DDB8C370A6}"/>
                </a:ext>
              </a:extLst>
            </p:cNvPr>
            <p:cNvSpPr/>
            <p:nvPr/>
          </p:nvSpPr>
          <p:spPr>
            <a:xfrm>
              <a:off x="1066900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3" name="Freeform: Shape 672">
              <a:extLst>
                <a:ext uri="{FF2B5EF4-FFF2-40B4-BE49-F238E27FC236}">
                  <a16:creationId xmlns:a16="http://schemas.microsoft.com/office/drawing/2014/main" id="{9DC03DA8-DE99-4F0A-9DE4-8581AAF4E2FE}"/>
                </a:ext>
              </a:extLst>
            </p:cNvPr>
            <p:cNvSpPr/>
            <p:nvPr/>
          </p:nvSpPr>
          <p:spPr>
            <a:xfrm>
              <a:off x="106880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4" name="Freeform: Shape 673">
              <a:extLst>
                <a:ext uri="{FF2B5EF4-FFF2-40B4-BE49-F238E27FC236}">
                  <a16:creationId xmlns:a16="http://schemas.microsoft.com/office/drawing/2014/main" id="{8CF57D8B-E58B-4136-9067-94FC0B3AB332}"/>
                </a:ext>
              </a:extLst>
            </p:cNvPr>
            <p:cNvSpPr/>
            <p:nvPr/>
          </p:nvSpPr>
          <p:spPr>
            <a:xfrm>
              <a:off x="1070710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5" name="Freeform: Shape 674">
              <a:extLst>
                <a:ext uri="{FF2B5EF4-FFF2-40B4-BE49-F238E27FC236}">
                  <a16:creationId xmlns:a16="http://schemas.microsoft.com/office/drawing/2014/main" id="{23617F5A-AA05-45A3-9F27-1D320D23B575}"/>
                </a:ext>
              </a:extLst>
            </p:cNvPr>
            <p:cNvSpPr/>
            <p:nvPr/>
          </p:nvSpPr>
          <p:spPr>
            <a:xfrm>
              <a:off x="107261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6" name="Freeform: Shape 675">
              <a:extLst>
                <a:ext uri="{FF2B5EF4-FFF2-40B4-BE49-F238E27FC236}">
                  <a16:creationId xmlns:a16="http://schemas.microsoft.com/office/drawing/2014/main" id="{6E35EB71-6CB0-4063-AA68-74F77CCBA0DA}"/>
                </a:ext>
              </a:extLst>
            </p:cNvPr>
            <p:cNvSpPr/>
            <p:nvPr/>
          </p:nvSpPr>
          <p:spPr>
            <a:xfrm>
              <a:off x="10726154" y="58306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7" name="Freeform: Shape 676">
              <a:extLst>
                <a:ext uri="{FF2B5EF4-FFF2-40B4-BE49-F238E27FC236}">
                  <a16:creationId xmlns:a16="http://schemas.microsoft.com/office/drawing/2014/main" id="{58781C16-98C6-45CA-824D-D760B66732AD}"/>
                </a:ext>
              </a:extLst>
            </p:cNvPr>
            <p:cNvSpPr/>
            <p:nvPr/>
          </p:nvSpPr>
          <p:spPr>
            <a:xfrm>
              <a:off x="1078330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8" name="Freeform: Shape 677">
              <a:extLst>
                <a:ext uri="{FF2B5EF4-FFF2-40B4-BE49-F238E27FC236}">
                  <a16:creationId xmlns:a16="http://schemas.microsoft.com/office/drawing/2014/main" id="{0E284036-3A5D-4ABD-82BF-048AE1A849F1}"/>
                </a:ext>
              </a:extLst>
            </p:cNvPr>
            <p:cNvSpPr/>
            <p:nvPr/>
          </p:nvSpPr>
          <p:spPr>
            <a:xfrm>
              <a:off x="1080235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9" name="Freeform: Shape 678">
              <a:extLst>
                <a:ext uri="{FF2B5EF4-FFF2-40B4-BE49-F238E27FC236}">
                  <a16:creationId xmlns:a16="http://schemas.microsoft.com/office/drawing/2014/main" id="{CB8926F4-158C-40BB-8BAA-7383F3852758}"/>
                </a:ext>
              </a:extLst>
            </p:cNvPr>
            <p:cNvSpPr/>
            <p:nvPr/>
          </p:nvSpPr>
          <p:spPr>
            <a:xfrm>
              <a:off x="1082140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0" name="Freeform: Shape 679">
              <a:extLst>
                <a:ext uri="{FF2B5EF4-FFF2-40B4-BE49-F238E27FC236}">
                  <a16:creationId xmlns:a16="http://schemas.microsoft.com/office/drawing/2014/main" id="{73984DAA-8813-4C4A-8A58-6BEECDAF4DAE}"/>
                </a:ext>
              </a:extLst>
            </p:cNvPr>
            <p:cNvSpPr/>
            <p:nvPr/>
          </p:nvSpPr>
          <p:spPr>
            <a:xfrm>
              <a:off x="10840454" y="586870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1" name="Freeform: Shape 680">
              <a:extLst>
                <a:ext uri="{FF2B5EF4-FFF2-40B4-BE49-F238E27FC236}">
                  <a16:creationId xmlns:a16="http://schemas.microsoft.com/office/drawing/2014/main" id="{CADC8D19-45CA-43E4-AF47-417DE942579D}"/>
                </a:ext>
              </a:extLst>
            </p:cNvPr>
            <p:cNvSpPr/>
            <p:nvPr/>
          </p:nvSpPr>
          <p:spPr>
            <a:xfrm>
              <a:off x="1091665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2" name="Freeform: Shape 681">
              <a:extLst>
                <a:ext uri="{FF2B5EF4-FFF2-40B4-BE49-F238E27FC236}">
                  <a16:creationId xmlns:a16="http://schemas.microsoft.com/office/drawing/2014/main" id="{C8C86B68-AE13-44BB-A3FA-94A89492E5B7}"/>
                </a:ext>
              </a:extLst>
            </p:cNvPr>
            <p:cNvSpPr/>
            <p:nvPr/>
          </p:nvSpPr>
          <p:spPr>
            <a:xfrm>
              <a:off x="1093570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3" name="Freeform: Shape 682">
              <a:extLst>
                <a:ext uri="{FF2B5EF4-FFF2-40B4-BE49-F238E27FC236}">
                  <a16:creationId xmlns:a16="http://schemas.microsoft.com/office/drawing/2014/main" id="{EF443100-C71A-4AAC-8AB8-B0C6DA0CB270}"/>
                </a:ext>
              </a:extLst>
            </p:cNvPr>
            <p:cNvSpPr/>
            <p:nvPr/>
          </p:nvSpPr>
          <p:spPr>
            <a:xfrm>
              <a:off x="1097380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4" name="Freeform: Shape 683">
              <a:extLst>
                <a:ext uri="{FF2B5EF4-FFF2-40B4-BE49-F238E27FC236}">
                  <a16:creationId xmlns:a16="http://schemas.microsoft.com/office/drawing/2014/main" id="{5724E1E4-EFCF-494F-9D20-32CDE7A092DD}"/>
                </a:ext>
              </a:extLst>
            </p:cNvPr>
            <p:cNvSpPr/>
            <p:nvPr/>
          </p:nvSpPr>
          <p:spPr>
            <a:xfrm>
              <a:off x="10992854" y="59449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5" name="Freeform: Shape 684">
              <a:extLst>
                <a:ext uri="{FF2B5EF4-FFF2-40B4-BE49-F238E27FC236}">
                  <a16:creationId xmlns:a16="http://schemas.microsoft.com/office/drawing/2014/main" id="{B6E2804E-12B5-463A-AE4A-9FF90AC88427}"/>
                </a:ext>
              </a:extLst>
            </p:cNvPr>
            <p:cNvSpPr/>
            <p:nvPr/>
          </p:nvSpPr>
          <p:spPr>
            <a:xfrm>
              <a:off x="11050004" y="598300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6" name="Freeform: Shape 685">
              <a:extLst>
                <a:ext uri="{FF2B5EF4-FFF2-40B4-BE49-F238E27FC236}">
                  <a16:creationId xmlns:a16="http://schemas.microsoft.com/office/drawing/2014/main" id="{E841E864-11AE-4C86-B560-0380D0E221ED}"/>
                </a:ext>
              </a:extLst>
            </p:cNvPr>
            <p:cNvSpPr/>
            <p:nvPr/>
          </p:nvSpPr>
          <p:spPr>
            <a:xfrm>
              <a:off x="110881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7" name="Freeform: Shape 686">
              <a:extLst>
                <a:ext uri="{FF2B5EF4-FFF2-40B4-BE49-F238E27FC236}">
                  <a16:creationId xmlns:a16="http://schemas.microsoft.com/office/drawing/2014/main" id="{0B7B42F9-0350-45B2-85EF-11275BE6C63A}"/>
                </a:ext>
              </a:extLst>
            </p:cNvPr>
            <p:cNvSpPr/>
            <p:nvPr/>
          </p:nvSpPr>
          <p:spPr>
            <a:xfrm>
              <a:off x="111452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8" name="Freeform: Shape 687">
              <a:extLst>
                <a:ext uri="{FF2B5EF4-FFF2-40B4-BE49-F238E27FC236}">
                  <a16:creationId xmlns:a16="http://schemas.microsoft.com/office/drawing/2014/main" id="{BEE7DB3E-F702-42CB-9E09-77ECA5198B4A}"/>
                </a:ext>
              </a:extLst>
            </p:cNvPr>
            <p:cNvSpPr/>
            <p:nvPr/>
          </p:nvSpPr>
          <p:spPr>
            <a:xfrm>
              <a:off x="111643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9" name="Freeform: Shape 688">
              <a:extLst>
                <a:ext uri="{FF2B5EF4-FFF2-40B4-BE49-F238E27FC236}">
                  <a16:creationId xmlns:a16="http://schemas.microsoft.com/office/drawing/2014/main" id="{2D9CF2F7-9734-41BC-B24A-36270E7D0FB5}"/>
                </a:ext>
              </a:extLst>
            </p:cNvPr>
            <p:cNvSpPr/>
            <p:nvPr/>
          </p:nvSpPr>
          <p:spPr>
            <a:xfrm>
              <a:off x="111833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0" name="Freeform: Shape 689">
              <a:extLst>
                <a:ext uri="{FF2B5EF4-FFF2-40B4-BE49-F238E27FC236}">
                  <a16:creationId xmlns:a16="http://schemas.microsoft.com/office/drawing/2014/main" id="{10C01D38-C1E2-475A-8183-25A8A29646B8}"/>
                </a:ext>
              </a:extLst>
            </p:cNvPr>
            <p:cNvSpPr/>
            <p:nvPr/>
          </p:nvSpPr>
          <p:spPr>
            <a:xfrm>
              <a:off x="112024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1" name="Freeform: Shape 690">
              <a:extLst>
                <a:ext uri="{FF2B5EF4-FFF2-40B4-BE49-F238E27FC236}">
                  <a16:creationId xmlns:a16="http://schemas.microsoft.com/office/drawing/2014/main" id="{4B4C70F9-949B-4FDC-BA58-C2C8E8C5695E}"/>
                </a:ext>
              </a:extLst>
            </p:cNvPr>
            <p:cNvSpPr/>
            <p:nvPr/>
          </p:nvSpPr>
          <p:spPr>
            <a:xfrm>
              <a:off x="112405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2" name="Freeform: Shape 691">
              <a:extLst>
                <a:ext uri="{FF2B5EF4-FFF2-40B4-BE49-F238E27FC236}">
                  <a16:creationId xmlns:a16="http://schemas.microsoft.com/office/drawing/2014/main" id="{72E04099-E553-48CB-B185-A62F32C177FD}"/>
                </a:ext>
              </a:extLst>
            </p:cNvPr>
            <p:cNvSpPr/>
            <p:nvPr/>
          </p:nvSpPr>
          <p:spPr>
            <a:xfrm>
              <a:off x="112595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3" name="Freeform: Shape 692">
              <a:extLst>
                <a:ext uri="{FF2B5EF4-FFF2-40B4-BE49-F238E27FC236}">
                  <a16:creationId xmlns:a16="http://schemas.microsoft.com/office/drawing/2014/main" id="{DE84A598-F34D-4B48-B3E7-8EA163B3F568}"/>
                </a:ext>
              </a:extLst>
            </p:cNvPr>
            <p:cNvSpPr/>
            <p:nvPr/>
          </p:nvSpPr>
          <p:spPr>
            <a:xfrm>
              <a:off x="1127860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4" name="Freeform: Shape 693">
              <a:extLst>
                <a:ext uri="{FF2B5EF4-FFF2-40B4-BE49-F238E27FC236}">
                  <a16:creationId xmlns:a16="http://schemas.microsoft.com/office/drawing/2014/main" id="{AF44FE2E-6501-4096-9D1F-94B039C3785F}"/>
                </a:ext>
              </a:extLst>
            </p:cNvPr>
            <p:cNvSpPr/>
            <p:nvPr/>
          </p:nvSpPr>
          <p:spPr>
            <a:xfrm>
              <a:off x="11297654" y="6059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5" name="Freeform: Shape 694">
              <a:extLst>
                <a:ext uri="{FF2B5EF4-FFF2-40B4-BE49-F238E27FC236}">
                  <a16:creationId xmlns:a16="http://schemas.microsoft.com/office/drawing/2014/main" id="{6BB8F143-8510-4380-B83B-F123DB767C71}"/>
                </a:ext>
              </a:extLst>
            </p:cNvPr>
            <p:cNvSpPr/>
            <p:nvPr/>
          </p:nvSpPr>
          <p:spPr>
            <a:xfrm>
              <a:off x="1133575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6" name="Freeform: Shape 695">
              <a:extLst>
                <a:ext uri="{FF2B5EF4-FFF2-40B4-BE49-F238E27FC236}">
                  <a16:creationId xmlns:a16="http://schemas.microsoft.com/office/drawing/2014/main" id="{D9A7E38A-24B3-4678-B4DC-8293E5EE023D}"/>
                </a:ext>
              </a:extLst>
            </p:cNvPr>
            <p:cNvSpPr/>
            <p:nvPr/>
          </p:nvSpPr>
          <p:spPr>
            <a:xfrm>
              <a:off x="1135480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7" name="Freeform: Shape 696">
              <a:extLst>
                <a:ext uri="{FF2B5EF4-FFF2-40B4-BE49-F238E27FC236}">
                  <a16:creationId xmlns:a16="http://schemas.microsoft.com/office/drawing/2014/main" id="{BFDDF33F-97FA-4704-B281-D2CA9BCC8A90}"/>
                </a:ext>
              </a:extLst>
            </p:cNvPr>
            <p:cNvSpPr/>
            <p:nvPr/>
          </p:nvSpPr>
          <p:spPr>
            <a:xfrm>
              <a:off x="11373854" y="61544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8" name="Freeform: Shape 697">
              <a:extLst>
                <a:ext uri="{FF2B5EF4-FFF2-40B4-BE49-F238E27FC236}">
                  <a16:creationId xmlns:a16="http://schemas.microsoft.com/office/drawing/2014/main" id="{7EBDBDD1-BBB8-42C2-9B36-A34269F3D966}"/>
                </a:ext>
              </a:extLst>
            </p:cNvPr>
            <p:cNvSpPr/>
            <p:nvPr/>
          </p:nvSpPr>
          <p:spPr>
            <a:xfrm>
              <a:off x="114881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9" name="Freeform: Shape 698">
              <a:extLst>
                <a:ext uri="{FF2B5EF4-FFF2-40B4-BE49-F238E27FC236}">
                  <a16:creationId xmlns:a16="http://schemas.microsoft.com/office/drawing/2014/main" id="{16481618-5B4F-4BA2-8C93-BAB3629C056B}"/>
                </a:ext>
              </a:extLst>
            </p:cNvPr>
            <p:cNvSpPr/>
            <p:nvPr/>
          </p:nvSpPr>
          <p:spPr>
            <a:xfrm>
              <a:off x="115262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0" name="Freeform: Shape 699">
              <a:extLst>
                <a:ext uri="{FF2B5EF4-FFF2-40B4-BE49-F238E27FC236}">
                  <a16:creationId xmlns:a16="http://schemas.microsoft.com/office/drawing/2014/main" id="{197CB467-3395-40A9-B923-D21E547997FE}"/>
                </a:ext>
              </a:extLst>
            </p:cNvPr>
            <p:cNvSpPr/>
            <p:nvPr/>
          </p:nvSpPr>
          <p:spPr>
            <a:xfrm>
              <a:off x="115453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1" name="Freeform: Shape 700">
              <a:extLst>
                <a:ext uri="{FF2B5EF4-FFF2-40B4-BE49-F238E27FC236}">
                  <a16:creationId xmlns:a16="http://schemas.microsoft.com/office/drawing/2014/main" id="{10497C87-B114-4A50-96E5-3DA74752439C}"/>
                </a:ext>
              </a:extLst>
            </p:cNvPr>
            <p:cNvSpPr/>
            <p:nvPr/>
          </p:nvSpPr>
          <p:spPr>
            <a:xfrm>
              <a:off x="115834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2" name="Freeform: Shape 701">
              <a:extLst>
                <a:ext uri="{FF2B5EF4-FFF2-40B4-BE49-F238E27FC236}">
                  <a16:creationId xmlns:a16="http://schemas.microsoft.com/office/drawing/2014/main" id="{22CE0F4C-1C33-411B-9EDB-259A061BCCDD}"/>
                </a:ext>
              </a:extLst>
            </p:cNvPr>
            <p:cNvSpPr/>
            <p:nvPr/>
          </p:nvSpPr>
          <p:spPr>
            <a:xfrm>
              <a:off x="116215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3" name="Freeform: Shape 702">
              <a:extLst>
                <a:ext uri="{FF2B5EF4-FFF2-40B4-BE49-F238E27FC236}">
                  <a16:creationId xmlns:a16="http://schemas.microsoft.com/office/drawing/2014/main" id="{5CBC8BF5-5E51-4B41-BF68-9CBD0E53A9B6}"/>
                </a:ext>
              </a:extLst>
            </p:cNvPr>
            <p:cNvSpPr/>
            <p:nvPr/>
          </p:nvSpPr>
          <p:spPr>
            <a:xfrm>
              <a:off x="117167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4" name="Freeform: Shape 703">
              <a:extLst>
                <a:ext uri="{FF2B5EF4-FFF2-40B4-BE49-F238E27FC236}">
                  <a16:creationId xmlns:a16="http://schemas.microsoft.com/office/drawing/2014/main" id="{A1D843FF-F934-444E-B501-C2EDAE016E13}"/>
                </a:ext>
              </a:extLst>
            </p:cNvPr>
            <p:cNvSpPr/>
            <p:nvPr/>
          </p:nvSpPr>
          <p:spPr>
            <a:xfrm>
              <a:off x="1173580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5" name="Freeform: Shape 704">
              <a:extLst>
                <a:ext uri="{FF2B5EF4-FFF2-40B4-BE49-F238E27FC236}">
                  <a16:creationId xmlns:a16="http://schemas.microsoft.com/office/drawing/2014/main" id="{5EF4EE40-8D54-42D4-938B-89BF19D42A08}"/>
                </a:ext>
              </a:extLst>
            </p:cNvPr>
            <p:cNvSpPr/>
            <p:nvPr/>
          </p:nvSpPr>
          <p:spPr>
            <a:xfrm>
              <a:off x="11792954" y="62306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8" name="Group 727">
            <a:extLst>
              <a:ext uri="{FF2B5EF4-FFF2-40B4-BE49-F238E27FC236}">
                <a16:creationId xmlns:a16="http://schemas.microsoft.com/office/drawing/2014/main" id="{893CED1B-8F00-4BE6-ABF8-D934E5D411A1}"/>
              </a:ext>
            </a:extLst>
          </p:cNvPr>
          <p:cNvGrpSpPr/>
          <p:nvPr/>
        </p:nvGrpSpPr>
        <p:grpSpPr>
          <a:xfrm>
            <a:off x="5448794" y="4401573"/>
            <a:ext cx="2250000" cy="1173600"/>
            <a:chOff x="9031754" y="3395198"/>
            <a:chExt cx="3514725" cy="1819275"/>
          </a:xfrm>
        </p:grpSpPr>
        <p:sp>
          <p:nvSpPr>
            <p:cNvPr id="709" name="Freeform: Shape 708">
              <a:extLst>
                <a:ext uri="{FF2B5EF4-FFF2-40B4-BE49-F238E27FC236}">
                  <a16:creationId xmlns:a16="http://schemas.microsoft.com/office/drawing/2014/main" id="{161BBBA2-C0D7-4350-9C51-98150FB9AFED}"/>
                </a:ext>
              </a:extLst>
            </p:cNvPr>
            <p:cNvSpPr/>
            <p:nvPr/>
          </p:nvSpPr>
          <p:spPr>
            <a:xfrm>
              <a:off x="9031754" y="3395198"/>
              <a:ext cx="3514725" cy="1819275"/>
            </a:xfrm>
            <a:custGeom>
              <a:avLst/>
              <a:gdLst>
                <a:gd name="connsiteX0" fmla="*/ 3516925 w 3514725"/>
                <a:gd name="connsiteY0" fmla="*/ 1824152 h 1819275"/>
                <a:gd name="connsiteX1" fmla="*/ 3436077 w 3514725"/>
                <a:gd name="connsiteY1" fmla="*/ 1824152 h 1819275"/>
                <a:gd name="connsiteX2" fmla="*/ 3436077 w 3514725"/>
                <a:gd name="connsiteY2" fmla="*/ 1478013 h 1819275"/>
                <a:gd name="connsiteX3" fmla="*/ 2996460 w 3514725"/>
                <a:gd name="connsiteY3" fmla="*/ 1478013 h 1819275"/>
                <a:gd name="connsiteX4" fmla="*/ 2996460 w 3514725"/>
                <a:gd name="connsiteY4" fmla="*/ 1414853 h 1819275"/>
                <a:gd name="connsiteX5" fmla="*/ 2976248 w 3514725"/>
                <a:gd name="connsiteY5" fmla="*/ 1414853 h 1819275"/>
                <a:gd name="connsiteX6" fmla="*/ 2976248 w 3514725"/>
                <a:gd name="connsiteY6" fmla="*/ 1354217 h 1819275"/>
                <a:gd name="connsiteX7" fmla="*/ 2273875 w 3514725"/>
                <a:gd name="connsiteY7" fmla="*/ 1354217 h 1819275"/>
                <a:gd name="connsiteX8" fmla="*/ 2273875 w 3514725"/>
                <a:gd name="connsiteY8" fmla="*/ 1316317 h 1819275"/>
                <a:gd name="connsiteX9" fmla="*/ 2225869 w 3514725"/>
                <a:gd name="connsiteY9" fmla="*/ 1316317 h 1819275"/>
                <a:gd name="connsiteX10" fmla="*/ 2225869 w 3514725"/>
                <a:gd name="connsiteY10" fmla="*/ 1263263 h 1819275"/>
                <a:gd name="connsiteX11" fmla="*/ 2076803 w 3514725"/>
                <a:gd name="connsiteY11" fmla="*/ 1263263 h 1819275"/>
                <a:gd name="connsiteX12" fmla="*/ 2076803 w 3514725"/>
                <a:gd name="connsiteY12" fmla="*/ 1230420 h 1819275"/>
                <a:gd name="connsiteX13" fmla="*/ 1953006 w 3514725"/>
                <a:gd name="connsiteY13" fmla="*/ 1230420 h 1819275"/>
                <a:gd name="connsiteX14" fmla="*/ 1953006 w 3514725"/>
                <a:gd name="connsiteY14" fmla="*/ 1200102 h 1819275"/>
                <a:gd name="connsiteX15" fmla="*/ 1692773 w 3514725"/>
                <a:gd name="connsiteY15" fmla="*/ 1200102 h 1819275"/>
                <a:gd name="connsiteX16" fmla="*/ 1692773 w 3514725"/>
                <a:gd name="connsiteY16" fmla="*/ 1157145 h 1819275"/>
                <a:gd name="connsiteX17" fmla="*/ 1601819 w 3514725"/>
                <a:gd name="connsiteY17" fmla="*/ 1157145 h 1819275"/>
                <a:gd name="connsiteX18" fmla="*/ 1601819 w 3514725"/>
                <a:gd name="connsiteY18" fmla="*/ 1116721 h 1819275"/>
                <a:gd name="connsiteX19" fmla="*/ 1485595 w 3514725"/>
                <a:gd name="connsiteY19" fmla="*/ 1116721 h 1819275"/>
                <a:gd name="connsiteX20" fmla="*/ 1485595 w 3514725"/>
                <a:gd name="connsiteY20" fmla="*/ 1086402 h 1819275"/>
                <a:gd name="connsiteX21" fmla="*/ 1432541 w 3514725"/>
                <a:gd name="connsiteY21" fmla="*/ 1086402 h 1819275"/>
                <a:gd name="connsiteX22" fmla="*/ 1432541 w 3514725"/>
                <a:gd name="connsiteY22" fmla="*/ 1056084 h 1819275"/>
                <a:gd name="connsiteX23" fmla="*/ 1407271 w 3514725"/>
                <a:gd name="connsiteY23" fmla="*/ 1056084 h 1819275"/>
                <a:gd name="connsiteX24" fmla="*/ 1407271 w 3514725"/>
                <a:gd name="connsiteY24" fmla="*/ 1013136 h 1819275"/>
                <a:gd name="connsiteX25" fmla="*/ 1331481 w 3514725"/>
                <a:gd name="connsiteY25" fmla="*/ 1013136 h 1819275"/>
                <a:gd name="connsiteX26" fmla="*/ 1331481 w 3514725"/>
                <a:gd name="connsiteY26" fmla="*/ 980294 h 1819275"/>
                <a:gd name="connsiteX27" fmla="*/ 1268311 w 3514725"/>
                <a:gd name="connsiteY27" fmla="*/ 980294 h 1819275"/>
                <a:gd name="connsiteX28" fmla="*/ 1268311 w 3514725"/>
                <a:gd name="connsiteY28" fmla="*/ 942394 h 1819275"/>
                <a:gd name="connsiteX29" fmla="*/ 1015660 w 3514725"/>
                <a:gd name="connsiteY29" fmla="*/ 942394 h 1819275"/>
                <a:gd name="connsiteX30" fmla="*/ 1015660 w 3514725"/>
                <a:gd name="connsiteY30" fmla="*/ 914602 h 1819275"/>
                <a:gd name="connsiteX31" fmla="*/ 962606 w 3514725"/>
                <a:gd name="connsiteY31" fmla="*/ 914602 h 1819275"/>
                <a:gd name="connsiteX32" fmla="*/ 962606 w 3514725"/>
                <a:gd name="connsiteY32" fmla="*/ 869125 h 1819275"/>
                <a:gd name="connsiteX33" fmla="*/ 909549 w 3514725"/>
                <a:gd name="connsiteY33" fmla="*/ 869125 h 1819275"/>
                <a:gd name="connsiteX34" fmla="*/ 909549 w 3514725"/>
                <a:gd name="connsiteY34" fmla="*/ 826174 h 1819275"/>
                <a:gd name="connsiteX35" fmla="*/ 881758 w 3514725"/>
                <a:gd name="connsiteY35" fmla="*/ 826174 h 1819275"/>
                <a:gd name="connsiteX36" fmla="*/ 881758 w 3514725"/>
                <a:gd name="connsiteY36" fmla="*/ 798382 h 1819275"/>
                <a:gd name="connsiteX37" fmla="*/ 859019 w 3514725"/>
                <a:gd name="connsiteY37" fmla="*/ 798382 h 1819275"/>
                <a:gd name="connsiteX38" fmla="*/ 859019 w 3514725"/>
                <a:gd name="connsiteY38" fmla="*/ 730167 h 1819275"/>
                <a:gd name="connsiteX39" fmla="*/ 795856 w 3514725"/>
                <a:gd name="connsiteY39" fmla="*/ 730167 h 1819275"/>
                <a:gd name="connsiteX40" fmla="*/ 795856 w 3514725"/>
                <a:gd name="connsiteY40" fmla="*/ 692268 h 1819275"/>
                <a:gd name="connsiteX41" fmla="*/ 760485 w 3514725"/>
                <a:gd name="connsiteY41" fmla="*/ 692268 h 1819275"/>
                <a:gd name="connsiteX42" fmla="*/ 760485 w 3514725"/>
                <a:gd name="connsiteY42" fmla="*/ 631631 h 1819275"/>
                <a:gd name="connsiteX43" fmla="*/ 730167 w 3514725"/>
                <a:gd name="connsiteY43" fmla="*/ 631631 h 1819275"/>
                <a:gd name="connsiteX44" fmla="*/ 730167 w 3514725"/>
                <a:gd name="connsiteY44" fmla="*/ 593733 h 1819275"/>
                <a:gd name="connsiteX45" fmla="*/ 649317 w 3514725"/>
                <a:gd name="connsiteY45" fmla="*/ 593733 h 1819275"/>
                <a:gd name="connsiteX46" fmla="*/ 649317 w 3514725"/>
                <a:gd name="connsiteY46" fmla="*/ 558362 h 1819275"/>
                <a:gd name="connsiteX47" fmla="*/ 631631 w 3514725"/>
                <a:gd name="connsiteY47" fmla="*/ 558362 h 1819275"/>
                <a:gd name="connsiteX48" fmla="*/ 631631 w 3514725"/>
                <a:gd name="connsiteY48" fmla="*/ 515411 h 1819275"/>
                <a:gd name="connsiteX49" fmla="*/ 586154 w 3514725"/>
                <a:gd name="connsiteY49" fmla="*/ 515411 h 1819275"/>
                <a:gd name="connsiteX50" fmla="*/ 586154 w 3514725"/>
                <a:gd name="connsiteY50" fmla="*/ 477513 h 1819275"/>
                <a:gd name="connsiteX51" fmla="*/ 520464 w 3514725"/>
                <a:gd name="connsiteY51" fmla="*/ 477513 h 1819275"/>
                <a:gd name="connsiteX52" fmla="*/ 520464 w 3514725"/>
                <a:gd name="connsiteY52" fmla="*/ 424456 h 1819275"/>
                <a:gd name="connsiteX53" fmla="*/ 497726 w 3514725"/>
                <a:gd name="connsiteY53" fmla="*/ 424456 h 1819275"/>
                <a:gd name="connsiteX54" fmla="*/ 497726 w 3514725"/>
                <a:gd name="connsiteY54" fmla="*/ 336028 h 1819275"/>
                <a:gd name="connsiteX55" fmla="*/ 409297 w 3514725"/>
                <a:gd name="connsiteY55" fmla="*/ 336028 h 1819275"/>
                <a:gd name="connsiteX56" fmla="*/ 409297 w 3514725"/>
                <a:gd name="connsiteY56" fmla="*/ 280445 h 1819275"/>
                <a:gd name="connsiteX57" fmla="*/ 386558 w 3514725"/>
                <a:gd name="connsiteY57" fmla="*/ 280445 h 1819275"/>
                <a:gd name="connsiteX58" fmla="*/ 386558 w 3514725"/>
                <a:gd name="connsiteY58" fmla="*/ 209701 h 1819275"/>
                <a:gd name="connsiteX59" fmla="*/ 265286 w 3514725"/>
                <a:gd name="connsiteY59" fmla="*/ 209701 h 1819275"/>
                <a:gd name="connsiteX60" fmla="*/ 265286 w 3514725"/>
                <a:gd name="connsiteY60" fmla="*/ 93481 h 1819275"/>
                <a:gd name="connsiteX61" fmla="*/ 197069 w 3514725"/>
                <a:gd name="connsiteY61" fmla="*/ 93481 h 1819275"/>
                <a:gd name="connsiteX62" fmla="*/ 197069 w 3514725"/>
                <a:gd name="connsiteY62" fmla="*/ 68216 h 1819275"/>
                <a:gd name="connsiteX63" fmla="*/ 136432 w 3514725"/>
                <a:gd name="connsiteY63" fmla="*/ 68216 h 1819275"/>
                <a:gd name="connsiteX64" fmla="*/ 136432 w 3514725"/>
                <a:gd name="connsiteY64" fmla="*/ 42951 h 1819275"/>
                <a:gd name="connsiteX65" fmla="*/ 80849 w 3514725"/>
                <a:gd name="connsiteY65" fmla="*/ 42951 h 1819275"/>
                <a:gd name="connsiteX66" fmla="*/ 80849 w 3514725"/>
                <a:gd name="connsiteY66" fmla="*/ 0 h 1819275"/>
                <a:gd name="connsiteX67" fmla="*/ 0 w 3514725"/>
                <a:gd name="connsiteY67"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4725" h="1819275">
                  <a:moveTo>
                    <a:pt x="3516925" y="1824152"/>
                  </a:moveTo>
                  <a:lnTo>
                    <a:pt x="3436077" y="1824152"/>
                  </a:lnTo>
                  <a:lnTo>
                    <a:pt x="3436077" y="1478013"/>
                  </a:lnTo>
                  <a:lnTo>
                    <a:pt x="2996460" y="1478013"/>
                  </a:lnTo>
                  <a:lnTo>
                    <a:pt x="2996460" y="1414853"/>
                  </a:lnTo>
                  <a:lnTo>
                    <a:pt x="2976248" y="1414853"/>
                  </a:lnTo>
                  <a:lnTo>
                    <a:pt x="2976248" y="1354217"/>
                  </a:lnTo>
                  <a:lnTo>
                    <a:pt x="2273875" y="1354217"/>
                  </a:lnTo>
                  <a:lnTo>
                    <a:pt x="2273875" y="1316317"/>
                  </a:lnTo>
                  <a:lnTo>
                    <a:pt x="2225869" y="1316317"/>
                  </a:lnTo>
                  <a:lnTo>
                    <a:pt x="2225869" y="1263263"/>
                  </a:lnTo>
                  <a:lnTo>
                    <a:pt x="2076803" y="1263263"/>
                  </a:lnTo>
                  <a:lnTo>
                    <a:pt x="2076803" y="1230420"/>
                  </a:lnTo>
                  <a:lnTo>
                    <a:pt x="1953006" y="1230420"/>
                  </a:lnTo>
                  <a:lnTo>
                    <a:pt x="1953006" y="1200102"/>
                  </a:lnTo>
                  <a:lnTo>
                    <a:pt x="1692773" y="1200102"/>
                  </a:lnTo>
                  <a:lnTo>
                    <a:pt x="1692773" y="1157145"/>
                  </a:lnTo>
                  <a:lnTo>
                    <a:pt x="1601819" y="1157145"/>
                  </a:lnTo>
                  <a:lnTo>
                    <a:pt x="1601819" y="1116721"/>
                  </a:lnTo>
                  <a:lnTo>
                    <a:pt x="1485595" y="1116721"/>
                  </a:lnTo>
                  <a:lnTo>
                    <a:pt x="1485595" y="1086402"/>
                  </a:lnTo>
                  <a:lnTo>
                    <a:pt x="1432541" y="1086402"/>
                  </a:lnTo>
                  <a:lnTo>
                    <a:pt x="1432541" y="1056084"/>
                  </a:lnTo>
                  <a:lnTo>
                    <a:pt x="1407271" y="1056084"/>
                  </a:lnTo>
                  <a:lnTo>
                    <a:pt x="1407271" y="1013136"/>
                  </a:lnTo>
                  <a:lnTo>
                    <a:pt x="1331481" y="1013136"/>
                  </a:lnTo>
                  <a:lnTo>
                    <a:pt x="1331481" y="980294"/>
                  </a:lnTo>
                  <a:lnTo>
                    <a:pt x="1268311" y="980294"/>
                  </a:lnTo>
                  <a:lnTo>
                    <a:pt x="1268311" y="942394"/>
                  </a:lnTo>
                  <a:lnTo>
                    <a:pt x="1015660" y="942394"/>
                  </a:lnTo>
                  <a:lnTo>
                    <a:pt x="1015660" y="914602"/>
                  </a:lnTo>
                  <a:lnTo>
                    <a:pt x="962606" y="914602"/>
                  </a:lnTo>
                  <a:lnTo>
                    <a:pt x="962606" y="869125"/>
                  </a:lnTo>
                  <a:lnTo>
                    <a:pt x="909549" y="869125"/>
                  </a:lnTo>
                  <a:lnTo>
                    <a:pt x="909549" y="826174"/>
                  </a:lnTo>
                  <a:lnTo>
                    <a:pt x="881758" y="826174"/>
                  </a:lnTo>
                  <a:lnTo>
                    <a:pt x="881758" y="798382"/>
                  </a:lnTo>
                  <a:lnTo>
                    <a:pt x="859019" y="798382"/>
                  </a:lnTo>
                  <a:lnTo>
                    <a:pt x="859019" y="730167"/>
                  </a:lnTo>
                  <a:lnTo>
                    <a:pt x="795856" y="730167"/>
                  </a:lnTo>
                  <a:lnTo>
                    <a:pt x="795856" y="692268"/>
                  </a:lnTo>
                  <a:lnTo>
                    <a:pt x="760485" y="692268"/>
                  </a:lnTo>
                  <a:lnTo>
                    <a:pt x="760485" y="631631"/>
                  </a:lnTo>
                  <a:lnTo>
                    <a:pt x="730167" y="631631"/>
                  </a:lnTo>
                  <a:lnTo>
                    <a:pt x="730167" y="593733"/>
                  </a:lnTo>
                  <a:lnTo>
                    <a:pt x="649317" y="593733"/>
                  </a:lnTo>
                  <a:lnTo>
                    <a:pt x="649317" y="558362"/>
                  </a:lnTo>
                  <a:lnTo>
                    <a:pt x="631631" y="558362"/>
                  </a:lnTo>
                  <a:lnTo>
                    <a:pt x="631631" y="515411"/>
                  </a:lnTo>
                  <a:lnTo>
                    <a:pt x="586154" y="515411"/>
                  </a:lnTo>
                  <a:lnTo>
                    <a:pt x="586154" y="477513"/>
                  </a:lnTo>
                  <a:lnTo>
                    <a:pt x="520464" y="477513"/>
                  </a:lnTo>
                  <a:lnTo>
                    <a:pt x="520464" y="424456"/>
                  </a:lnTo>
                  <a:lnTo>
                    <a:pt x="497726" y="424456"/>
                  </a:lnTo>
                  <a:lnTo>
                    <a:pt x="497726" y="336028"/>
                  </a:lnTo>
                  <a:lnTo>
                    <a:pt x="409297" y="336028"/>
                  </a:lnTo>
                  <a:lnTo>
                    <a:pt x="409297" y="280445"/>
                  </a:lnTo>
                  <a:lnTo>
                    <a:pt x="386558" y="280445"/>
                  </a:lnTo>
                  <a:lnTo>
                    <a:pt x="386558" y="209701"/>
                  </a:lnTo>
                  <a:lnTo>
                    <a:pt x="265286" y="209701"/>
                  </a:lnTo>
                  <a:lnTo>
                    <a:pt x="265286" y="93481"/>
                  </a:lnTo>
                  <a:lnTo>
                    <a:pt x="197069" y="93481"/>
                  </a:lnTo>
                  <a:lnTo>
                    <a:pt x="197069" y="68216"/>
                  </a:lnTo>
                  <a:lnTo>
                    <a:pt x="136432" y="68216"/>
                  </a:lnTo>
                  <a:lnTo>
                    <a:pt x="136432" y="42951"/>
                  </a:lnTo>
                  <a:lnTo>
                    <a:pt x="80849" y="42951"/>
                  </a:lnTo>
                  <a:lnTo>
                    <a:pt x="80849"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0" name="Freeform: Shape 709">
              <a:extLst>
                <a:ext uri="{FF2B5EF4-FFF2-40B4-BE49-F238E27FC236}">
                  <a16:creationId xmlns:a16="http://schemas.microsoft.com/office/drawing/2014/main" id="{197FED15-6C8D-4DE3-B7A3-F4396A577885}"/>
                </a:ext>
              </a:extLst>
            </p:cNvPr>
            <p:cNvSpPr/>
            <p:nvPr/>
          </p:nvSpPr>
          <p:spPr>
            <a:xfrm>
              <a:off x="10724527" y="45233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1" name="Freeform: Shape 710">
              <a:extLst>
                <a:ext uri="{FF2B5EF4-FFF2-40B4-BE49-F238E27FC236}">
                  <a16:creationId xmlns:a16="http://schemas.microsoft.com/office/drawing/2014/main" id="{CF0D473A-4E4F-424E-969E-E4415E614A8E}"/>
                </a:ext>
              </a:extLst>
            </p:cNvPr>
            <p:cNvSpPr/>
            <p:nvPr/>
          </p:nvSpPr>
          <p:spPr>
            <a:xfrm>
              <a:off x="11238877" y="45804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2" name="Freeform: Shape 711">
              <a:extLst>
                <a:ext uri="{FF2B5EF4-FFF2-40B4-BE49-F238E27FC236}">
                  <a16:creationId xmlns:a16="http://schemas.microsoft.com/office/drawing/2014/main" id="{D35CFC08-9339-47F1-B8F5-A441F3CAAE0A}"/>
                </a:ext>
              </a:extLst>
            </p:cNvPr>
            <p:cNvSpPr/>
            <p:nvPr/>
          </p:nvSpPr>
          <p:spPr>
            <a:xfrm>
              <a:off x="11276977" y="4637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3" name="Freeform: Shape 712">
              <a:extLst>
                <a:ext uri="{FF2B5EF4-FFF2-40B4-BE49-F238E27FC236}">
                  <a16:creationId xmlns:a16="http://schemas.microsoft.com/office/drawing/2014/main" id="{BFDB0E6B-20F9-4EAC-B35A-7625BB4952CC}"/>
                </a:ext>
              </a:extLst>
            </p:cNvPr>
            <p:cNvSpPr/>
            <p:nvPr/>
          </p:nvSpPr>
          <p:spPr>
            <a:xfrm>
              <a:off x="113341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4" name="Freeform: Shape 713">
              <a:extLst>
                <a:ext uri="{FF2B5EF4-FFF2-40B4-BE49-F238E27FC236}">
                  <a16:creationId xmlns:a16="http://schemas.microsoft.com/office/drawing/2014/main" id="{AD160ACF-9ECE-4E0A-896D-4F0E8FC8C152}"/>
                </a:ext>
              </a:extLst>
            </p:cNvPr>
            <p:cNvSpPr/>
            <p:nvPr/>
          </p:nvSpPr>
          <p:spPr>
            <a:xfrm>
              <a:off x="113722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5" name="Freeform: Shape 714">
              <a:extLst>
                <a:ext uri="{FF2B5EF4-FFF2-40B4-BE49-F238E27FC236}">
                  <a16:creationId xmlns:a16="http://schemas.microsoft.com/office/drawing/2014/main" id="{F42F355E-2C8C-4323-9787-8D05381CDB6D}"/>
                </a:ext>
              </a:extLst>
            </p:cNvPr>
            <p:cNvSpPr/>
            <p:nvPr/>
          </p:nvSpPr>
          <p:spPr>
            <a:xfrm>
              <a:off x="114293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6" name="Freeform: Shape 715">
              <a:extLst>
                <a:ext uri="{FF2B5EF4-FFF2-40B4-BE49-F238E27FC236}">
                  <a16:creationId xmlns:a16="http://schemas.microsoft.com/office/drawing/2014/main" id="{89305F22-7FD2-4B95-B195-BC13C27FFD09}"/>
                </a:ext>
              </a:extLst>
            </p:cNvPr>
            <p:cNvSpPr/>
            <p:nvPr/>
          </p:nvSpPr>
          <p:spPr>
            <a:xfrm>
              <a:off x="114674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7" name="Freeform: Shape 716">
              <a:extLst>
                <a:ext uri="{FF2B5EF4-FFF2-40B4-BE49-F238E27FC236}">
                  <a16:creationId xmlns:a16="http://schemas.microsoft.com/office/drawing/2014/main" id="{4680F04E-B092-4FAD-9890-51ED0FDA3BFD}"/>
                </a:ext>
              </a:extLst>
            </p:cNvPr>
            <p:cNvSpPr/>
            <p:nvPr/>
          </p:nvSpPr>
          <p:spPr>
            <a:xfrm>
              <a:off x="115055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8" name="Freeform: Shape 717">
              <a:extLst>
                <a:ext uri="{FF2B5EF4-FFF2-40B4-BE49-F238E27FC236}">
                  <a16:creationId xmlns:a16="http://schemas.microsoft.com/office/drawing/2014/main" id="{99F9C403-F6B1-4648-8198-9A7A2D4E41B3}"/>
                </a:ext>
              </a:extLst>
            </p:cNvPr>
            <p:cNvSpPr/>
            <p:nvPr/>
          </p:nvSpPr>
          <p:spPr>
            <a:xfrm>
              <a:off x="115436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9" name="Freeform: Shape 718">
              <a:extLst>
                <a:ext uri="{FF2B5EF4-FFF2-40B4-BE49-F238E27FC236}">
                  <a16:creationId xmlns:a16="http://schemas.microsoft.com/office/drawing/2014/main" id="{489C1844-DDA7-4D8A-9B0B-2A38C538B6CD}"/>
                </a:ext>
              </a:extLst>
            </p:cNvPr>
            <p:cNvSpPr/>
            <p:nvPr/>
          </p:nvSpPr>
          <p:spPr>
            <a:xfrm>
              <a:off x="1158177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0" name="Freeform: Shape 719">
              <a:extLst>
                <a:ext uri="{FF2B5EF4-FFF2-40B4-BE49-F238E27FC236}">
                  <a16:creationId xmlns:a16="http://schemas.microsoft.com/office/drawing/2014/main" id="{FF3CE5CA-8F2F-4980-8063-05B99AD6D5F0}"/>
                </a:ext>
              </a:extLst>
            </p:cNvPr>
            <p:cNvSpPr/>
            <p:nvPr/>
          </p:nvSpPr>
          <p:spPr>
            <a:xfrm>
              <a:off x="116389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1" name="Freeform: Shape 720">
              <a:extLst>
                <a:ext uri="{FF2B5EF4-FFF2-40B4-BE49-F238E27FC236}">
                  <a16:creationId xmlns:a16="http://schemas.microsoft.com/office/drawing/2014/main" id="{F30CB3CA-18CF-4FD3-A327-B84799DB59B0}"/>
                </a:ext>
              </a:extLst>
            </p:cNvPr>
            <p:cNvSpPr/>
            <p:nvPr/>
          </p:nvSpPr>
          <p:spPr>
            <a:xfrm>
              <a:off x="1171512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2" name="Freeform: Shape 721">
              <a:extLst>
                <a:ext uri="{FF2B5EF4-FFF2-40B4-BE49-F238E27FC236}">
                  <a16:creationId xmlns:a16="http://schemas.microsoft.com/office/drawing/2014/main" id="{684C9E23-385A-4050-9EBD-60DE34264F43}"/>
                </a:ext>
              </a:extLst>
            </p:cNvPr>
            <p:cNvSpPr/>
            <p:nvPr/>
          </p:nvSpPr>
          <p:spPr>
            <a:xfrm>
              <a:off x="117532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3" name="Freeform: Shape 722">
              <a:extLst>
                <a:ext uri="{FF2B5EF4-FFF2-40B4-BE49-F238E27FC236}">
                  <a16:creationId xmlns:a16="http://schemas.microsoft.com/office/drawing/2014/main" id="{94041570-75B5-46E2-8994-1AC971679894}"/>
                </a:ext>
              </a:extLst>
            </p:cNvPr>
            <p:cNvSpPr/>
            <p:nvPr/>
          </p:nvSpPr>
          <p:spPr>
            <a:xfrm>
              <a:off x="118294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4" name="Freeform: Shape 723">
              <a:extLst>
                <a:ext uri="{FF2B5EF4-FFF2-40B4-BE49-F238E27FC236}">
                  <a16:creationId xmlns:a16="http://schemas.microsoft.com/office/drawing/2014/main" id="{98728E46-3238-45C1-AFED-5A420779D1F9}"/>
                </a:ext>
              </a:extLst>
            </p:cNvPr>
            <p:cNvSpPr/>
            <p:nvPr/>
          </p:nvSpPr>
          <p:spPr>
            <a:xfrm>
              <a:off x="1190563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5" name="Freeform: Shape 724">
              <a:extLst>
                <a:ext uri="{FF2B5EF4-FFF2-40B4-BE49-F238E27FC236}">
                  <a16:creationId xmlns:a16="http://schemas.microsoft.com/office/drawing/2014/main" id="{78176A5C-CA1E-4B4E-A029-6B7ECCA0A181}"/>
                </a:ext>
              </a:extLst>
            </p:cNvPr>
            <p:cNvSpPr/>
            <p:nvPr/>
          </p:nvSpPr>
          <p:spPr>
            <a:xfrm>
              <a:off x="12000887" y="4675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6" name="Freeform: Shape 725">
              <a:extLst>
                <a:ext uri="{FF2B5EF4-FFF2-40B4-BE49-F238E27FC236}">
                  <a16:creationId xmlns:a16="http://schemas.microsoft.com/office/drawing/2014/main" id="{CECFA4A9-3A18-41AF-8425-3A2FECD8A16E}"/>
                </a:ext>
              </a:extLst>
            </p:cNvPr>
            <p:cNvSpPr/>
            <p:nvPr/>
          </p:nvSpPr>
          <p:spPr>
            <a:xfrm>
              <a:off x="12305687" y="47900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7" name="Freeform: Shape 726">
              <a:extLst>
                <a:ext uri="{FF2B5EF4-FFF2-40B4-BE49-F238E27FC236}">
                  <a16:creationId xmlns:a16="http://schemas.microsoft.com/office/drawing/2014/main" id="{088AD9C6-35E8-4E3D-B739-EC83B0F090FA}"/>
                </a:ext>
              </a:extLst>
            </p:cNvPr>
            <p:cNvSpPr/>
            <p:nvPr/>
          </p:nvSpPr>
          <p:spPr>
            <a:xfrm>
              <a:off x="12534287" y="51329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729" name="Text Box 4">
            <a:extLst>
              <a:ext uri="{FF2B5EF4-FFF2-40B4-BE49-F238E27FC236}">
                <a16:creationId xmlns:a16="http://schemas.microsoft.com/office/drawing/2014/main" id="{E47AC344-E463-47FD-81DD-D2E4B7CA465D}"/>
              </a:ext>
            </a:extLst>
          </p:cNvPr>
          <p:cNvSpPr txBox="1">
            <a:spLocks noChangeArrowheads="1"/>
          </p:cNvSpPr>
          <p:nvPr/>
        </p:nvSpPr>
        <p:spPr bwMode="auto">
          <a:xfrm>
            <a:off x="5104279" y="6515197"/>
            <a:ext cx="38190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Gadgeel</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SM,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LB-397</a:t>
            </a:r>
            <a:r>
              <a:rPr kumimoji="0" lang="en-US" sz="1200" b="0" i="0" u="none" strike="noStrike" kern="1200" cap="none" spc="0" normalizeH="0" noProof="0" dirty="0">
                <a:ln>
                  <a:noFill/>
                </a:ln>
                <a:solidFill>
                  <a:srgbClr val="363636"/>
                </a:solidFill>
                <a:effectLst/>
                <a:uLnTx/>
                <a:uFillTx/>
                <a:latin typeface="Arial" charset="0"/>
                <a:ea typeface="+mn-ea"/>
                <a:cs typeface="Arial" charset="0"/>
              </a:rPr>
              <a:t> / 21</a:t>
            </a:r>
            <a:endParaRPr kumimoji="0" lang="en-US"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2636607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LB-397 / 21: </a:t>
            </a:r>
            <a:r>
              <a:rPr lang="en-GB" dirty="0"/>
              <a:t>Pembrolizumab plus pemetrexed and platinum vs placebo plus pemetrexed and platinum as first-line therapy for metastatic nonsquamous NSCLC: analysis of KEYNOTE-189 by STK11 and KEAP1 status </a:t>
            </a:r>
            <a:br>
              <a:rPr lang="en-GB" dirty="0"/>
            </a:br>
            <a:r>
              <a:rPr lang="en-US" dirty="0"/>
              <a:t>– </a:t>
            </a:r>
            <a:r>
              <a:rPr lang="en-US" dirty="0" err="1"/>
              <a:t>Gadgeel</a:t>
            </a:r>
            <a:r>
              <a:rPr lang="en-US" dirty="0"/>
              <a:t> SM, et al</a:t>
            </a:r>
          </a:p>
        </p:txBody>
      </p:sp>
      <p:sp>
        <p:nvSpPr>
          <p:cNvPr id="3" name="Content Placeholder 2"/>
          <p:cNvSpPr>
            <a:spLocks noGrp="1"/>
          </p:cNvSpPr>
          <p:nvPr>
            <p:ph idx="1"/>
          </p:nvPr>
        </p:nvSpPr>
        <p:spPr>
          <a:xfrm>
            <a:off x="228600" y="1320800"/>
            <a:ext cx="8686800" cy="338554"/>
          </a:xfrm>
        </p:spPr>
        <p:txBody>
          <a:bodyPr/>
          <a:lstStyle/>
          <a:p>
            <a:r>
              <a:rPr lang="en-US" b="1" dirty="0"/>
              <a:t>Key results (cont.)</a:t>
            </a:r>
          </a:p>
          <a:p>
            <a:pPr lvl="1"/>
            <a:endParaRPr lang="en-US" dirty="0"/>
          </a:p>
        </p:txBody>
      </p:sp>
      <p:sp>
        <p:nvSpPr>
          <p:cNvPr id="4" name="Text Box 4"/>
          <p:cNvSpPr txBox="1">
            <a:spLocks noChangeArrowheads="1"/>
          </p:cNvSpPr>
          <p:nvPr/>
        </p:nvSpPr>
        <p:spPr bwMode="auto">
          <a:xfrm>
            <a:off x="5104279" y="6515197"/>
            <a:ext cx="38190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Gadgeel</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SM,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LB-397</a:t>
            </a:r>
            <a:r>
              <a:rPr kumimoji="0" lang="en-US" sz="1200" b="0" i="0" u="none" strike="noStrike" kern="1200" cap="none" spc="0" normalizeH="0" noProof="0" dirty="0">
                <a:ln>
                  <a:noFill/>
                </a:ln>
                <a:solidFill>
                  <a:srgbClr val="363636"/>
                </a:solidFill>
                <a:effectLst/>
                <a:uLnTx/>
                <a:uFillTx/>
                <a:latin typeface="Arial" charset="0"/>
                <a:ea typeface="+mn-ea"/>
                <a:cs typeface="Arial" charset="0"/>
              </a:rPr>
              <a:t> / 21</a:t>
            </a:r>
            <a:endParaRPr kumimoji="0" lang="en-US"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Rectangle 4">
            <a:extLst>
              <a:ext uri="{FF2B5EF4-FFF2-40B4-BE49-F238E27FC236}">
                <a16:creationId xmlns:a16="http://schemas.microsoft.com/office/drawing/2014/main" id="{D626CE8C-F43E-4539-B4FA-1A10E381BCF6}"/>
              </a:ext>
            </a:extLst>
          </p:cNvPr>
          <p:cNvSpPr/>
          <p:nvPr/>
        </p:nvSpPr>
        <p:spPr>
          <a:xfrm>
            <a:off x="1007703" y="1524413"/>
            <a:ext cx="7114592" cy="338554"/>
          </a:xfrm>
          <a:prstGeom prst="rect">
            <a:avLst/>
          </a:prstGeom>
        </p:spPr>
        <p:txBody>
          <a:bodyPr wrap="square">
            <a:spAutoFit/>
          </a:bodyPr>
          <a:lstStyle/>
          <a:p>
            <a:pPr algn="ctr"/>
            <a:r>
              <a:rPr lang="en-GB" sz="1600" b="1" dirty="0">
                <a:solidFill>
                  <a:srgbClr val="363636"/>
                </a:solidFill>
              </a:rPr>
              <a:t>PFS</a:t>
            </a:r>
          </a:p>
        </p:txBody>
      </p:sp>
      <p:grpSp>
        <p:nvGrpSpPr>
          <p:cNvPr id="356" name="Group 355">
            <a:extLst>
              <a:ext uri="{FF2B5EF4-FFF2-40B4-BE49-F238E27FC236}">
                <a16:creationId xmlns:a16="http://schemas.microsoft.com/office/drawing/2014/main" id="{90D34654-52D4-4367-8FBB-25C5F275F3C9}"/>
              </a:ext>
            </a:extLst>
          </p:cNvPr>
          <p:cNvGrpSpPr/>
          <p:nvPr/>
        </p:nvGrpSpPr>
        <p:grpSpPr>
          <a:xfrm>
            <a:off x="-24027" y="1780682"/>
            <a:ext cx="4178278" cy="2377606"/>
            <a:chOff x="-24027" y="1806966"/>
            <a:chExt cx="4178278" cy="2377606"/>
          </a:xfrm>
        </p:grpSpPr>
        <p:grpSp>
          <p:nvGrpSpPr>
            <p:cNvPr id="232" name="Group 231">
              <a:extLst>
                <a:ext uri="{FF2B5EF4-FFF2-40B4-BE49-F238E27FC236}">
                  <a16:creationId xmlns:a16="http://schemas.microsoft.com/office/drawing/2014/main" id="{AF0A259E-9495-4D2C-AAB0-AAD3946E21BC}"/>
                </a:ext>
              </a:extLst>
            </p:cNvPr>
            <p:cNvGrpSpPr/>
            <p:nvPr/>
          </p:nvGrpSpPr>
          <p:grpSpPr>
            <a:xfrm>
              <a:off x="-24027" y="1806966"/>
              <a:ext cx="4146592" cy="2377606"/>
              <a:chOff x="223623" y="1806966"/>
              <a:chExt cx="4146592" cy="2377606"/>
            </a:xfrm>
          </p:grpSpPr>
          <p:sp>
            <p:nvSpPr>
              <p:cNvPr id="7" name="TextBox 6">
                <a:extLst>
                  <a:ext uri="{FF2B5EF4-FFF2-40B4-BE49-F238E27FC236}">
                    <a16:creationId xmlns:a16="http://schemas.microsoft.com/office/drawing/2014/main" id="{0ADC2C19-431D-4C16-834D-D7D5225F222D}"/>
                  </a:ext>
                </a:extLst>
              </p:cNvPr>
              <p:cNvSpPr txBox="1"/>
              <p:nvPr/>
            </p:nvSpPr>
            <p:spPr>
              <a:xfrm>
                <a:off x="2965450" y="1806966"/>
                <a:ext cx="838499" cy="276999"/>
              </a:xfrm>
              <a:prstGeom prst="rect">
                <a:avLst/>
              </a:prstGeom>
              <a:noFill/>
            </p:spPr>
            <p:txBody>
              <a:bodyPr wrap="none" rtlCol="0">
                <a:spAutoFit/>
              </a:bodyPr>
              <a:lstStyle/>
              <a:p>
                <a:pPr algn="ctr"/>
                <a:r>
                  <a:rPr lang="en-GB" sz="1200" b="1" dirty="0"/>
                  <a:t>STK11</a:t>
                </a:r>
                <a:r>
                  <a:rPr lang="en-GB" sz="1200" b="1" baseline="30000" dirty="0"/>
                  <a:t>mut</a:t>
                </a:r>
              </a:p>
            </p:txBody>
          </p:sp>
          <p:grpSp>
            <p:nvGrpSpPr>
              <p:cNvPr id="43" name="Group 42">
                <a:extLst>
                  <a:ext uri="{FF2B5EF4-FFF2-40B4-BE49-F238E27FC236}">
                    <a16:creationId xmlns:a16="http://schemas.microsoft.com/office/drawing/2014/main" id="{F62B7A80-B01B-4F7A-A6A9-3031B3E9C72C}"/>
                  </a:ext>
                </a:extLst>
              </p:cNvPr>
              <p:cNvGrpSpPr/>
              <p:nvPr/>
            </p:nvGrpSpPr>
            <p:grpSpPr>
              <a:xfrm>
                <a:off x="967692" y="1901000"/>
                <a:ext cx="716824" cy="1664738"/>
                <a:chOff x="691467" y="1901253"/>
                <a:chExt cx="716824" cy="1657030"/>
              </a:xfrm>
            </p:grpSpPr>
            <p:sp>
              <p:nvSpPr>
                <p:cNvPr id="11" name="Line 6">
                  <a:extLst>
                    <a:ext uri="{FF2B5EF4-FFF2-40B4-BE49-F238E27FC236}">
                      <a16:creationId xmlns:a16="http://schemas.microsoft.com/office/drawing/2014/main" id="{93430374-BEE7-48DD-BB2D-3ABD6261ACD7}"/>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7">
                  <a:extLst>
                    <a:ext uri="{FF2B5EF4-FFF2-40B4-BE49-F238E27FC236}">
                      <a16:creationId xmlns:a16="http://schemas.microsoft.com/office/drawing/2014/main" id="{3C2127F2-284B-402D-BFCA-A7EB445826AF}"/>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8">
                  <a:extLst>
                    <a:ext uri="{FF2B5EF4-FFF2-40B4-BE49-F238E27FC236}">
                      <a16:creationId xmlns:a16="http://schemas.microsoft.com/office/drawing/2014/main" id="{75827EC9-6CA5-42A2-8B0E-CC34A01EAC52}"/>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9">
                  <a:extLst>
                    <a:ext uri="{FF2B5EF4-FFF2-40B4-BE49-F238E27FC236}">
                      <a16:creationId xmlns:a16="http://schemas.microsoft.com/office/drawing/2014/main" id="{0EDF8D6B-3F00-49ED-8354-51C3C0A36A42}"/>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10">
                  <a:extLst>
                    <a:ext uri="{FF2B5EF4-FFF2-40B4-BE49-F238E27FC236}">
                      <a16:creationId xmlns:a16="http://schemas.microsoft.com/office/drawing/2014/main" id="{76013EA3-F15D-443D-80B2-097E0B7980C6}"/>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11">
                  <a:extLst>
                    <a:ext uri="{FF2B5EF4-FFF2-40B4-BE49-F238E27FC236}">
                      <a16:creationId xmlns:a16="http://schemas.microsoft.com/office/drawing/2014/main" id="{2442A2D0-55ED-4948-AF48-C3365C32680F}"/>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TextBox 16">
                  <a:extLst>
                    <a:ext uri="{FF2B5EF4-FFF2-40B4-BE49-F238E27FC236}">
                      <a16:creationId xmlns:a16="http://schemas.microsoft.com/office/drawing/2014/main" id="{24182CDD-6558-4E75-ADD6-0355FC2BB6B2}"/>
                    </a:ext>
                  </a:extLst>
                </p:cNvPr>
                <p:cNvSpPr txBox="1"/>
                <p:nvPr/>
              </p:nvSpPr>
              <p:spPr>
                <a:xfrm rot="16200000">
                  <a:off x="477982" y="2587619"/>
                  <a:ext cx="70397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a:t>
                  </a:r>
                </a:p>
              </p:txBody>
            </p:sp>
            <p:sp>
              <p:nvSpPr>
                <p:cNvPr id="18" name="TextBox 17">
                  <a:extLst>
                    <a:ext uri="{FF2B5EF4-FFF2-40B4-BE49-F238E27FC236}">
                      <a16:creationId xmlns:a16="http://schemas.microsoft.com/office/drawing/2014/main" id="{2D765F2A-F8EA-46F3-9927-B4A217F10D45}"/>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0D4EBC1F-BFD9-4CF7-947C-217B4257CB6C}"/>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51EC88C6-E5AB-4099-B4F7-CBFD6CD3A7A7}"/>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E7AB712C-A317-4947-A6DA-4F162139BB5D}"/>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6F1D5FB6-2B6A-4DF8-BDDA-72D0CA4A3447}"/>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9A13FEA2-9F59-40CC-9E59-8D6ADCE59CF6}"/>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9" name="Freeform 21">
                <a:extLst>
                  <a:ext uri="{FF2B5EF4-FFF2-40B4-BE49-F238E27FC236}">
                    <a16:creationId xmlns:a16="http://schemas.microsoft.com/office/drawing/2014/main" id="{B7641175-25CF-46F1-9197-253A9124EE5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42" name="Group 41">
                <a:extLst>
                  <a:ext uri="{FF2B5EF4-FFF2-40B4-BE49-F238E27FC236}">
                    <a16:creationId xmlns:a16="http://schemas.microsoft.com/office/drawing/2014/main" id="{7261C649-C68A-4723-A9FB-5CCF90278A2D}"/>
                  </a:ext>
                </a:extLst>
              </p:cNvPr>
              <p:cNvGrpSpPr/>
              <p:nvPr/>
            </p:nvGrpSpPr>
            <p:grpSpPr>
              <a:xfrm>
                <a:off x="1598254" y="3424783"/>
                <a:ext cx="2651750" cy="329369"/>
                <a:chOff x="1502755" y="4356522"/>
                <a:chExt cx="3250424" cy="329369"/>
              </a:xfrm>
            </p:grpSpPr>
            <p:sp>
              <p:nvSpPr>
                <p:cNvPr id="24" name="Line 21">
                  <a:extLst>
                    <a:ext uri="{FF2B5EF4-FFF2-40B4-BE49-F238E27FC236}">
                      <a16:creationId xmlns:a16="http://schemas.microsoft.com/office/drawing/2014/main" id="{79175089-D897-483C-AB0B-3F96CFCE7292}"/>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3630B6B-2947-4A7B-BB75-DA3D55E6963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26" name="Line 21">
                  <a:extLst>
                    <a:ext uri="{FF2B5EF4-FFF2-40B4-BE49-F238E27FC236}">
                      <a16:creationId xmlns:a16="http://schemas.microsoft.com/office/drawing/2014/main" id="{D3AF3330-7FF9-40B8-BCAF-11B6F30992B3}"/>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626E571-525A-4D3D-9E85-F4BAAE57637C}"/>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28" name="Line 21">
                  <a:extLst>
                    <a:ext uri="{FF2B5EF4-FFF2-40B4-BE49-F238E27FC236}">
                      <a16:creationId xmlns:a16="http://schemas.microsoft.com/office/drawing/2014/main" id="{9FE7F694-C5AF-419D-851D-2F13F01CABBF}"/>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E408169-5565-4D17-AB52-C1C713C2ADA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30" name="Line 21">
                  <a:extLst>
                    <a:ext uri="{FF2B5EF4-FFF2-40B4-BE49-F238E27FC236}">
                      <a16:creationId xmlns:a16="http://schemas.microsoft.com/office/drawing/2014/main" id="{E507000B-2CD0-4093-AA8E-B7045D8F1DD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BEF61E5-2E49-44C9-BC05-6D6E366B98F6}"/>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38C95196-DF56-43A0-A2E5-2F735DA12890}"/>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BDBDB7B-6FB4-4D9E-A1CE-4AAE36C534F5}"/>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34" name="Line 21">
                  <a:extLst>
                    <a:ext uri="{FF2B5EF4-FFF2-40B4-BE49-F238E27FC236}">
                      <a16:creationId xmlns:a16="http://schemas.microsoft.com/office/drawing/2014/main" id="{876BB3D7-BC54-4F31-B866-80195279308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5FAE63B-E48B-4223-BEB9-22CCC2E9B53A}"/>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36" name="Line 21">
                  <a:extLst>
                    <a:ext uri="{FF2B5EF4-FFF2-40B4-BE49-F238E27FC236}">
                      <a16:creationId xmlns:a16="http://schemas.microsoft.com/office/drawing/2014/main" id="{775704F7-8205-4202-933F-A3DA5946786D}"/>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B1BB6DD-2E5E-4192-8C5A-017A38F1D87C}"/>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38" name="Line 21">
                  <a:extLst>
                    <a:ext uri="{FF2B5EF4-FFF2-40B4-BE49-F238E27FC236}">
                      <a16:creationId xmlns:a16="http://schemas.microsoft.com/office/drawing/2014/main" id="{BA577DDF-3A44-4E22-B132-206F942C6914}"/>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8C07696-6A91-451E-8B01-82D996A998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40" name="Line 21">
                  <a:extLst>
                    <a:ext uri="{FF2B5EF4-FFF2-40B4-BE49-F238E27FC236}">
                      <a16:creationId xmlns:a16="http://schemas.microsoft.com/office/drawing/2014/main" id="{A98F083C-61F0-4E6C-87DC-509BEDDF6278}"/>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542FF2A-7F69-4DDD-B1A9-1AFA0DD29700}"/>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147F7AA6-2304-4977-8EC0-096DAC0D76E3}"/>
                  </a:ext>
                </a:extLst>
              </p:cNvPr>
              <p:cNvSpPr txBox="1"/>
              <p:nvPr/>
            </p:nvSpPr>
            <p:spPr>
              <a:xfrm>
                <a:off x="410377" y="3477153"/>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64" name="Group 63">
                <a:extLst>
                  <a:ext uri="{FF2B5EF4-FFF2-40B4-BE49-F238E27FC236}">
                    <a16:creationId xmlns:a16="http://schemas.microsoft.com/office/drawing/2014/main" id="{FC6C6EA3-D51C-473A-9780-16E930BC5314}"/>
                  </a:ext>
                </a:extLst>
              </p:cNvPr>
              <p:cNvGrpSpPr/>
              <p:nvPr/>
            </p:nvGrpSpPr>
            <p:grpSpPr>
              <a:xfrm>
                <a:off x="1549657" y="3715256"/>
                <a:ext cx="2651749" cy="257369"/>
                <a:chOff x="1420622" y="4173058"/>
                <a:chExt cx="2651749" cy="257369"/>
              </a:xfrm>
            </p:grpSpPr>
            <p:sp>
              <p:nvSpPr>
                <p:cNvPr id="47" name="TextBox 46">
                  <a:extLst>
                    <a:ext uri="{FF2B5EF4-FFF2-40B4-BE49-F238E27FC236}">
                      <a16:creationId xmlns:a16="http://schemas.microsoft.com/office/drawing/2014/main" id="{6F413809-6B50-4BB6-9DCA-AFE497CE4A36}"/>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CB98B8F2-2327-45BF-B311-A6D4E83A738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id="{70FC57AA-0399-4DF5-BDC8-5F92BD9E5B7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 name="TextBox 52">
                  <a:extLst>
                    <a:ext uri="{FF2B5EF4-FFF2-40B4-BE49-F238E27FC236}">
                      <a16:creationId xmlns:a16="http://schemas.microsoft.com/office/drawing/2014/main" id="{C5F99F1C-CA91-4CDF-A1E7-1AB21FCF318A}"/>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a:t>
                  </a:r>
                </a:p>
              </p:txBody>
            </p:sp>
            <p:sp>
              <p:nvSpPr>
                <p:cNvPr id="55" name="TextBox 54">
                  <a:extLst>
                    <a:ext uri="{FF2B5EF4-FFF2-40B4-BE49-F238E27FC236}">
                      <a16:creationId xmlns:a16="http://schemas.microsoft.com/office/drawing/2014/main" id="{D33733E3-3828-4E4A-B91A-71BAE70D4799}"/>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5</a:t>
                  </a:r>
                </a:p>
              </p:txBody>
            </p:sp>
            <p:sp>
              <p:nvSpPr>
                <p:cNvPr id="57" name="TextBox 56">
                  <a:extLst>
                    <a:ext uri="{FF2B5EF4-FFF2-40B4-BE49-F238E27FC236}">
                      <a16:creationId xmlns:a16="http://schemas.microsoft.com/office/drawing/2014/main" id="{C2E02E55-A383-4865-A768-74CA22E6C8B2}"/>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6</a:t>
                  </a:r>
                </a:p>
              </p:txBody>
            </p:sp>
            <p:sp>
              <p:nvSpPr>
                <p:cNvPr id="59" name="TextBox 58">
                  <a:extLst>
                    <a:ext uri="{FF2B5EF4-FFF2-40B4-BE49-F238E27FC236}">
                      <a16:creationId xmlns:a16="http://schemas.microsoft.com/office/drawing/2014/main" id="{50FED3B4-1D8E-453A-8E87-0D902589AAB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12</a:t>
                  </a:r>
                </a:p>
              </p:txBody>
            </p:sp>
            <p:sp>
              <p:nvSpPr>
                <p:cNvPr id="61" name="TextBox 60">
                  <a:extLst>
                    <a:ext uri="{FF2B5EF4-FFF2-40B4-BE49-F238E27FC236}">
                      <a16:creationId xmlns:a16="http://schemas.microsoft.com/office/drawing/2014/main" id="{F816A4D2-1C67-454D-A478-9F064AA481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20</a:t>
                  </a:r>
                </a:p>
              </p:txBody>
            </p:sp>
            <p:sp>
              <p:nvSpPr>
                <p:cNvPr id="63" name="TextBox 62">
                  <a:extLst>
                    <a:ext uri="{FF2B5EF4-FFF2-40B4-BE49-F238E27FC236}">
                      <a16:creationId xmlns:a16="http://schemas.microsoft.com/office/drawing/2014/main" id="{1370EA21-5091-4A45-961C-17464001238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36</a:t>
                  </a:r>
                </a:p>
              </p:txBody>
            </p:sp>
          </p:grpSp>
          <p:grpSp>
            <p:nvGrpSpPr>
              <p:cNvPr id="65" name="Group 64">
                <a:extLst>
                  <a:ext uri="{FF2B5EF4-FFF2-40B4-BE49-F238E27FC236}">
                    <a16:creationId xmlns:a16="http://schemas.microsoft.com/office/drawing/2014/main" id="{36F15A47-826E-441B-8CC9-DD8B6F2AB267}"/>
                  </a:ext>
                </a:extLst>
              </p:cNvPr>
              <p:cNvGrpSpPr/>
              <p:nvPr/>
            </p:nvGrpSpPr>
            <p:grpSpPr>
              <a:xfrm>
                <a:off x="1549657" y="3927203"/>
                <a:ext cx="2651749" cy="257369"/>
                <a:chOff x="1420622" y="4173058"/>
                <a:chExt cx="2651749" cy="257369"/>
              </a:xfrm>
            </p:grpSpPr>
            <p:sp>
              <p:nvSpPr>
                <p:cNvPr id="66" name="TextBox 65">
                  <a:extLst>
                    <a:ext uri="{FF2B5EF4-FFF2-40B4-BE49-F238E27FC236}">
                      <a16:creationId xmlns:a16="http://schemas.microsoft.com/office/drawing/2014/main" id="{0CF9E6E9-DB46-4FA9-A012-D12C5A0A00A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67" name="TextBox 66">
                  <a:extLst>
                    <a:ext uri="{FF2B5EF4-FFF2-40B4-BE49-F238E27FC236}">
                      <a16:creationId xmlns:a16="http://schemas.microsoft.com/office/drawing/2014/main" id="{61963868-339D-488E-A489-5D21694A41F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68" name="TextBox 67">
                  <a:extLst>
                    <a:ext uri="{FF2B5EF4-FFF2-40B4-BE49-F238E27FC236}">
                      <a16:creationId xmlns:a16="http://schemas.microsoft.com/office/drawing/2014/main" id="{4B3FDA48-1F20-443D-ACD5-F68429149E4F}"/>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id="{2C8F7E15-193C-420A-B62A-B7A55966139C}"/>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748F7291-74FA-4AF5-BD12-6581A5C44066}"/>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2FEED66D-EE25-402E-B6F1-A73366F825E5}"/>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a:t>
                  </a:r>
                </a:p>
              </p:txBody>
            </p:sp>
            <p:sp>
              <p:nvSpPr>
                <p:cNvPr id="72" name="TextBox 71">
                  <a:extLst>
                    <a:ext uri="{FF2B5EF4-FFF2-40B4-BE49-F238E27FC236}">
                      <a16:creationId xmlns:a16="http://schemas.microsoft.com/office/drawing/2014/main" id="{2D54A7AC-679C-457E-B308-224FA89CE723}"/>
                    </a:ext>
                  </a:extLst>
                </p:cNvPr>
                <p:cNvSpPr txBox="1"/>
                <p:nvPr/>
              </p:nvSpPr>
              <p:spPr>
                <a:xfrm>
                  <a:off x="2076003"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4</a:t>
                  </a:r>
                </a:p>
              </p:txBody>
            </p:sp>
            <p:sp>
              <p:nvSpPr>
                <p:cNvPr id="73" name="TextBox 72">
                  <a:extLst>
                    <a:ext uri="{FF2B5EF4-FFF2-40B4-BE49-F238E27FC236}">
                      <a16:creationId xmlns:a16="http://schemas.microsoft.com/office/drawing/2014/main" id="{4277F0E2-40AF-47C4-8BE5-700916DB49C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13</a:t>
                  </a:r>
                </a:p>
              </p:txBody>
            </p:sp>
            <p:sp>
              <p:nvSpPr>
                <p:cNvPr id="74" name="TextBox 73">
                  <a:extLst>
                    <a:ext uri="{FF2B5EF4-FFF2-40B4-BE49-F238E27FC236}">
                      <a16:creationId xmlns:a16="http://schemas.microsoft.com/office/drawing/2014/main" id="{346B8841-FC9F-4830-A92B-EE9EFB1A6032}"/>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18</a:t>
                  </a:r>
                </a:p>
              </p:txBody>
            </p:sp>
          </p:grpSp>
          <p:sp>
            <p:nvSpPr>
              <p:cNvPr id="183" name="TextBox 182">
                <a:extLst>
                  <a:ext uri="{FF2B5EF4-FFF2-40B4-BE49-F238E27FC236}">
                    <a16:creationId xmlns:a16="http://schemas.microsoft.com/office/drawing/2014/main" id="{7213ECB9-F102-4A5A-BDDF-9666363B0650}"/>
                  </a:ext>
                </a:extLst>
              </p:cNvPr>
              <p:cNvSpPr txBox="1"/>
              <p:nvPr/>
            </p:nvSpPr>
            <p:spPr>
              <a:xfrm>
                <a:off x="223623" y="3716528"/>
                <a:ext cx="638315"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No. at </a:t>
                </a:r>
                <a:br>
                  <a:rPr lang="en-GB" sz="1200" dirty="0">
                    <a:solidFill>
                      <a:srgbClr val="363636"/>
                    </a:solidFill>
                    <a:latin typeface="Arial" panose="020B0604020202020204" pitchFamily="34" charset="0"/>
                    <a:cs typeface="Arial" panose="020B0604020202020204" pitchFamily="34" charset="0"/>
                  </a:rPr>
                </a:br>
                <a:r>
                  <a:rPr lang="en-GB" sz="1200" dirty="0">
                    <a:solidFill>
                      <a:srgbClr val="363636"/>
                    </a:solidFill>
                    <a:latin typeface="Arial" panose="020B0604020202020204" pitchFamily="34" charset="0"/>
                    <a:cs typeface="Arial" panose="020B0604020202020204" pitchFamily="34" charset="0"/>
                  </a:rPr>
                  <a:t>risk</a:t>
                </a:r>
              </a:p>
            </p:txBody>
          </p:sp>
          <p:sp>
            <p:nvSpPr>
              <p:cNvPr id="184" name="TextBox 183">
                <a:extLst>
                  <a:ext uri="{FF2B5EF4-FFF2-40B4-BE49-F238E27FC236}">
                    <a16:creationId xmlns:a16="http://schemas.microsoft.com/office/drawing/2014/main" id="{5E2C31AA-C299-466D-A8A5-5AD331373B8E}"/>
                  </a:ext>
                </a:extLst>
              </p:cNvPr>
              <p:cNvSpPr txBox="1"/>
              <p:nvPr/>
            </p:nvSpPr>
            <p:spPr>
              <a:xfrm>
                <a:off x="704045" y="3715256"/>
                <a:ext cx="881973" cy="461665"/>
              </a:xfrm>
              <a:prstGeom prst="rect">
                <a:avLst/>
              </a:prstGeom>
              <a:noFill/>
            </p:spPr>
            <p:txBody>
              <a:bodyPr wrap="none" rtlCol="0">
                <a:spAutoFit/>
              </a:bodyPr>
              <a:lstStyle/>
              <a:p>
                <a:pPr algn="r" fontAlgn="base">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185" name="TextBox 184">
                <a:extLst>
                  <a:ext uri="{FF2B5EF4-FFF2-40B4-BE49-F238E27FC236}">
                    <a16:creationId xmlns:a16="http://schemas.microsoft.com/office/drawing/2014/main" id="{53A58AF3-ECFF-4A21-BEA1-24B5F0F2F6C8}"/>
                  </a:ext>
                </a:extLst>
              </p:cNvPr>
              <p:cNvSpPr txBox="1"/>
              <p:nvPr/>
            </p:nvSpPr>
            <p:spPr>
              <a:xfrm>
                <a:off x="2247518" y="1959699"/>
                <a:ext cx="2122697" cy="276999"/>
              </a:xfrm>
              <a:prstGeom prst="rect">
                <a:avLst/>
              </a:prstGeom>
              <a:noFill/>
            </p:spPr>
            <p:txBody>
              <a:bodyPr wrap="none" rtlCol="0">
                <a:spAutoFit/>
              </a:bodyPr>
              <a:lstStyle/>
              <a:p>
                <a:pPr algn="ctr"/>
                <a:r>
                  <a:rPr lang="en-GB" sz="1200" dirty="0"/>
                  <a:t>HR 0.81 (95%CI 0.44, 1.47)</a:t>
                </a:r>
              </a:p>
            </p:txBody>
          </p:sp>
        </p:grpSp>
        <p:sp>
          <p:nvSpPr>
            <p:cNvPr id="353" name="TextBox 352">
              <a:extLst>
                <a:ext uri="{FF2B5EF4-FFF2-40B4-BE49-F238E27FC236}">
                  <a16:creationId xmlns:a16="http://schemas.microsoft.com/office/drawing/2014/main" id="{078CA212-D316-422A-AA8E-3D2DC424133F}"/>
                </a:ext>
              </a:extLst>
            </p:cNvPr>
            <p:cNvSpPr txBox="1"/>
            <p:nvPr/>
          </p:nvSpPr>
          <p:spPr>
            <a:xfrm>
              <a:off x="2576575" y="2155076"/>
              <a:ext cx="1577676"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6 </a:t>
              </a:r>
              <a:r>
                <a:rPr lang="en-GB" sz="1100" dirty="0" err="1">
                  <a:solidFill>
                    <a:srgbClr val="2894FF"/>
                  </a:solidFill>
                </a:rPr>
                <a:t>mo</a:t>
              </a:r>
              <a:r>
                <a:rPr lang="en-GB" sz="1100" dirty="0">
                  <a:solidFill>
                    <a:srgbClr val="2894FF"/>
                  </a:solidFill>
                </a:rPr>
                <a:t> (4, 9)</a:t>
              </a:r>
            </a:p>
            <a:p>
              <a:r>
                <a:rPr lang="en-GB" sz="1100" dirty="0" err="1">
                  <a:solidFill>
                    <a:srgbClr val="FF6600"/>
                  </a:solidFill>
                </a:rPr>
                <a:t>Pbo</a:t>
              </a:r>
              <a:r>
                <a:rPr lang="en-GB" sz="1100" dirty="0">
                  <a:solidFill>
                    <a:srgbClr val="FF6600"/>
                  </a:solidFill>
                </a:rPr>
                <a:t> + CT: 5 </a:t>
              </a:r>
              <a:r>
                <a:rPr lang="en-GB" sz="1100" dirty="0" err="1">
                  <a:solidFill>
                    <a:srgbClr val="FF6600"/>
                  </a:solidFill>
                </a:rPr>
                <a:t>mo</a:t>
              </a:r>
              <a:r>
                <a:rPr lang="en-GB" sz="1100" dirty="0">
                  <a:solidFill>
                    <a:srgbClr val="FF6600"/>
                  </a:solidFill>
                </a:rPr>
                <a:t> (5, 9)</a:t>
              </a:r>
            </a:p>
          </p:txBody>
        </p:sp>
        <p:cxnSp>
          <p:nvCxnSpPr>
            <p:cNvPr id="355" name="Straight Connector 354">
              <a:extLst>
                <a:ext uri="{FF2B5EF4-FFF2-40B4-BE49-F238E27FC236}">
                  <a16:creationId xmlns:a16="http://schemas.microsoft.com/office/drawing/2014/main" id="{0CEE1875-6040-43B2-A44D-A7B9AE204286}"/>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C2E83600-384D-4EF7-A48C-641183627A92}"/>
              </a:ext>
            </a:extLst>
          </p:cNvPr>
          <p:cNvGrpSpPr/>
          <p:nvPr/>
        </p:nvGrpSpPr>
        <p:grpSpPr>
          <a:xfrm>
            <a:off x="-28246" y="4166061"/>
            <a:ext cx="4150812" cy="2377606"/>
            <a:chOff x="219404" y="1806966"/>
            <a:chExt cx="4150812" cy="2377606"/>
          </a:xfrm>
        </p:grpSpPr>
        <p:sp>
          <p:nvSpPr>
            <p:cNvPr id="361" name="TextBox 360">
              <a:extLst>
                <a:ext uri="{FF2B5EF4-FFF2-40B4-BE49-F238E27FC236}">
                  <a16:creationId xmlns:a16="http://schemas.microsoft.com/office/drawing/2014/main" id="{8CA1DC3A-F913-4493-BBC9-5543A7FAAA60}"/>
                </a:ext>
              </a:extLst>
            </p:cNvPr>
            <p:cNvSpPr txBox="1"/>
            <p:nvPr/>
          </p:nvSpPr>
          <p:spPr>
            <a:xfrm>
              <a:off x="2978401" y="1806966"/>
              <a:ext cx="812595" cy="276999"/>
            </a:xfrm>
            <a:prstGeom prst="rect">
              <a:avLst/>
            </a:prstGeom>
            <a:noFill/>
          </p:spPr>
          <p:txBody>
            <a:bodyPr wrap="none" rtlCol="0">
              <a:spAutoFit/>
            </a:bodyPr>
            <a:lstStyle/>
            <a:p>
              <a:pPr algn="ctr"/>
              <a:r>
                <a:rPr lang="en-GB" sz="1200" b="1" dirty="0"/>
                <a:t>STK11</a:t>
              </a:r>
              <a:r>
                <a:rPr lang="en-GB" sz="1200" b="1" baseline="30000" dirty="0"/>
                <a:t>WT</a:t>
              </a:r>
            </a:p>
          </p:txBody>
        </p:sp>
        <p:grpSp>
          <p:nvGrpSpPr>
            <p:cNvPr id="362" name="Group 361">
              <a:extLst>
                <a:ext uri="{FF2B5EF4-FFF2-40B4-BE49-F238E27FC236}">
                  <a16:creationId xmlns:a16="http://schemas.microsoft.com/office/drawing/2014/main" id="{2089A76A-215B-43F0-8E3B-E68A3F856089}"/>
                </a:ext>
              </a:extLst>
            </p:cNvPr>
            <p:cNvGrpSpPr/>
            <p:nvPr/>
          </p:nvGrpSpPr>
          <p:grpSpPr>
            <a:xfrm>
              <a:off x="967692" y="1901000"/>
              <a:ext cx="714103" cy="1664738"/>
              <a:chOff x="691467" y="1901253"/>
              <a:chExt cx="714103" cy="1657030"/>
            </a:xfrm>
          </p:grpSpPr>
          <p:sp>
            <p:nvSpPr>
              <p:cNvPr id="407" name="Line 6">
                <a:extLst>
                  <a:ext uri="{FF2B5EF4-FFF2-40B4-BE49-F238E27FC236}">
                    <a16:creationId xmlns:a16="http://schemas.microsoft.com/office/drawing/2014/main" id="{E1D861BB-71C9-4EF1-9776-D1442C67F8EF}"/>
                  </a:ext>
                </a:extLst>
              </p:cNvPr>
              <p:cNvSpPr>
                <a:spLocks noChangeShapeType="1"/>
              </p:cNvSpPr>
              <p:nvPr/>
            </p:nvSpPr>
            <p:spPr bwMode="auto">
              <a:xfrm>
                <a:off x="1319336"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08" name="Line 7">
                <a:extLst>
                  <a:ext uri="{FF2B5EF4-FFF2-40B4-BE49-F238E27FC236}">
                    <a16:creationId xmlns:a16="http://schemas.microsoft.com/office/drawing/2014/main" id="{81C8E63B-32E1-4172-B527-89F0E9C49011}"/>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09" name="Line 8">
                <a:extLst>
                  <a:ext uri="{FF2B5EF4-FFF2-40B4-BE49-F238E27FC236}">
                    <a16:creationId xmlns:a16="http://schemas.microsoft.com/office/drawing/2014/main" id="{949D3959-61D3-4CDA-915F-1D5E4AEF4728}"/>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0" name="Line 9">
                <a:extLst>
                  <a:ext uri="{FF2B5EF4-FFF2-40B4-BE49-F238E27FC236}">
                    <a16:creationId xmlns:a16="http://schemas.microsoft.com/office/drawing/2014/main" id="{1DD34404-3D38-40D3-939D-0E3689A67D2A}"/>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1" name="Line 10">
                <a:extLst>
                  <a:ext uri="{FF2B5EF4-FFF2-40B4-BE49-F238E27FC236}">
                    <a16:creationId xmlns:a16="http://schemas.microsoft.com/office/drawing/2014/main" id="{5D9D985A-9989-429E-89D0-BCFEF152AA30}"/>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2" name="Line 11">
                <a:extLst>
                  <a:ext uri="{FF2B5EF4-FFF2-40B4-BE49-F238E27FC236}">
                    <a16:creationId xmlns:a16="http://schemas.microsoft.com/office/drawing/2014/main" id="{C5D6FDFC-5954-48B9-A0BB-1FB81531BA9C}"/>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13" name="TextBox 412">
                <a:extLst>
                  <a:ext uri="{FF2B5EF4-FFF2-40B4-BE49-F238E27FC236}">
                    <a16:creationId xmlns:a16="http://schemas.microsoft.com/office/drawing/2014/main" id="{F76384CF-5964-45FF-B2CC-F6F25B261034}"/>
                  </a:ext>
                </a:extLst>
              </p:cNvPr>
              <p:cNvSpPr txBox="1"/>
              <p:nvPr/>
            </p:nvSpPr>
            <p:spPr>
              <a:xfrm rot="16200000">
                <a:off x="477982" y="2587619"/>
                <a:ext cx="70397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a:t>
                </a:r>
              </a:p>
            </p:txBody>
          </p:sp>
          <p:sp>
            <p:nvSpPr>
              <p:cNvPr id="414" name="TextBox 413">
                <a:extLst>
                  <a:ext uri="{FF2B5EF4-FFF2-40B4-BE49-F238E27FC236}">
                    <a16:creationId xmlns:a16="http://schemas.microsoft.com/office/drawing/2014/main" id="{4E91EEDD-5C59-43EA-ACDF-341401BC9488}"/>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415" name="TextBox 414">
                <a:extLst>
                  <a:ext uri="{FF2B5EF4-FFF2-40B4-BE49-F238E27FC236}">
                    <a16:creationId xmlns:a16="http://schemas.microsoft.com/office/drawing/2014/main" id="{28229ED7-B3AD-4D51-BD6D-C3C5397DD45C}"/>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416" name="TextBox 415">
                <a:extLst>
                  <a:ext uri="{FF2B5EF4-FFF2-40B4-BE49-F238E27FC236}">
                    <a16:creationId xmlns:a16="http://schemas.microsoft.com/office/drawing/2014/main" id="{830E6B9E-2B2F-4AEB-B51B-E47588B8EDFC}"/>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417" name="TextBox 416">
                <a:extLst>
                  <a:ext uri="{FF2B5EF4-FFF2-40B4-BE49-F238E27FC236}">
                    <a16:creationId xmlns:a16="http://schemas.microsoft.com/office/drawing/2014/main" id="{3F52DF9F-BA4D-4F55-B60F-84FA86DABE5E}"/>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418" name="TextBox 417">
                <a:extLst>
                  <a:ext uri="{FF2B5EF4-FFF2-40B4-BE49-F238E27FC236}">
                    <a16:creationId xmlns:a16="http://schemas.microsoft.com/office/drawing/2014/main" id="{744AA8F5-CB15-46BC-8C2A-B040B71271A1}"/>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419" name="TextBox 418">
                <a:extLst>
                  <a:ext uri="{FF2B5EF4-FFF2-40B4-BE49-F238E27FC236}">
                    <a16:creationId xmlns:a16="http://schemas.microsoft.com/office/drawing/2014/main" id="{8DD6BF7A-B451-40D7-9CF9-4F58AFFA5E04}"/>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363" name="Freeform 21">
              <a:extLst>
                <a:ext uri="{FF2B5EF4-FFF2-40B4-BE49-F238E27FC236}">
                  <a16:creationId xmlns:a16="http://schemas.microsoft.com/office/drawing/2014/main" id="{A841A7D1-42D6-4909-BA40-D45AB0EF1401}"/>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364" name="Group 363">
              <a:extLst>
                <a:ext uri="{FF2B5EF4-FFF2-40B4-BE49-F238E27FC236}">
                  <a16:creationId xmlns:a16="http://schemas.microsoft.com/office/drawing/2014/main" id="{00F31996-42EF-4F16-9EB0-85D193C52CB1}"/>
                </a:ext>
              </a:extLst>
            </p:cNvPr>
            <p:cNvGrpSpPr/>
            <p:nvPr/>
          </p:nvGrpSpPr>
          <p:grpSpPr>
            <a:xfrm>
              <a:off x="1598254" y="3424783"/>
              <a:ext cx="2651750" cy="329369"/>
              <a:chOff x="1502755" y="4356522"/>
              <a:chExt cx="3250424" cy="329369"/>
            </a:xfrm>
          </p:grpSpPr>
          <p:sp>
            <p:nvSpPr>
              <p:cNvPr id="389" name="Line 21">
                <a:extLst>
                  <a:ext uri="{FF2B5EF4-FFF2-40B4-BE49-F238E27FC236}">
                    <a16:creationId xmlns:a16="http://schemas.microsoft.com/office/drawing/2014/main" id="{3A349486-0654-4A3A-9362-1054D867661F}"/>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9C9349FD-EB84-422E-950C-1C1375FF312D}"/>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391" name="Line 21">
                <a:extLst>
                  <a:ext uri="{FF2B5EF4-FFF2-40B4-BE49-F238E27FC236}">
                    <a16:creationId xmlns:a16="http://schemas.microsoft.com/office/drawing/2014/main" id="{862E03D8-008C-46FD-B14A-09C4BC5DD84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2" name="TextBox 391">
                <a:extLst>
                  <a:ext uri="{FF2B5EF4-FFF2-40B4-BE49-F238E27FC236}">
                    <a16:creationId xmlns:a16="http://schemas.microsoft.com/office/drawing/2014/main" id="{B5076A21-5E4C-4302-B9B9-A6F26E12C3D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393" name="Line 21">
                <a:extLst>
                  <a:ext uri="{FF2B5EF4-FFF2-40B4-BE49-F238E27FC236}">
                    <a16:creationId xmlns:a16="http://schemas.microsoft.com/office/drawing/2014/main" id="{D9546B0C-5C66-459B-9F9D-AACC7E247819}"/>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4" name="TextBox 393">
                <a:extLst>
                  <a:ext uri="{FF2B5EF4-FFF2-40B4-BE49-F238E27FC236}">
                    <a16:creationId xmlns:a16="http://schemas.microsoft.com/office/drawing/2014/main" id="{22E6BBE4-0491-4D8E-835B-EC5BDE268BB5}"/>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395" name="Line 21">
                <a:extLst>
                  <a:ext uri="{FF2B5EF4-FFF2-40B4-BE49-F238E27FC236}">
                    <a16:creationId xmlns:a16="http://schemas.microsoft.com/office/drawing/2014/main" id="{BAABEDFB-7FBA-434B-93C4-647CAAC3DEF9}"/>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6" name="TextBox 395">
                <a:extLst>
                  <a:ext uri="{FF2B5EF4-FFF2-40B4-BE49-F238E27FC236}">
                    <a16:creationId xmlns:a16="http://schemas.microsoft.com/office/drawing/2014/main" id="{2B1E210A-436D-43DF-9E8D-519DE94A0B9D}"/>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397" name="Line 21">
                <a:extLst>
                  <a:ext uri="{FF2B5EF4-FFF2-40B4-BE49-F238E27FC236}">
                    <a16:creationId xmlns:a16="http://schemas.microsoft.com/office/drawing/2014/main" id="{546A0E77-6CFE-4068-AFFF-FD1992592064}"/>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8" name="TextBox 397">
                <a:extLst>
                  <a:ext uri="{FF2B5EF4-FFF2-40B4-BE49-F238E27FC236}">
                    <a16:creationId xmlns:a16="http://schemas.microsoft.com/office/drawing/2014/main" id="{F2BD6036-E932-4DDD-94AA-C94C0549A143}"/>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399" name="Line 21">
                <a:extLst>
                  <a:ext uri="{FF2B5EF4-FFF2-40B4-BE49-F238E27FC236}">
                    <a16:creationId xmlns:a16="http://schemas.microsoft.com/office/drawing/2014/main" id="{868E8E16-F761-4D3A-BBE4-DB92F15A0F2A}"/>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0" name="TextBox 399">
                <a:extLst>
                  <a:ext uri="{FF2B5EF4-FFF2-40B4-BE49-F238E27FC236}">
                    <a16:creationId xmlns:a16="http://schemas.microsoft.com/office/drawing/2014/main" id="{3C4682AA-1EF9-403C-80ED-E1A962B0673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401" name="Line 21">
                <a:extLst>
                  <a:ext uri="{FF2B5EF4-FFF2-40B4-BE49-F238E27FC236}">
                    <a16:creationId xmlns:a16="http://schemas.microsoft.com/office/drawing/2014/main" id="{19779C97-C492-4915-A89A-7B9A4F8BD6DB}"/>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2" name="TextBox 401">
                <a:extLst>
                  <a:ext uri="{FF2B5EF4-FFF2-40B4-BE49-F238E27FC236}">
                    <a16:creationId xmlns:a16="http://schemas.microsoft.com/office/drawing/2014/main" id="{E640D21B-3C76-418D-9621-425A3DD732B7}"/>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403" name="Line 21">
                <a:extLst>
                  <a:ext uri="{FF2B5EF4-FFF2-40B4-BE49-F238E27FC236}">
                    <a16:creationId xmlns:a16="http://schemas.microsoft.com/office/drawing/2014/main" id="{8D6464A0-1391-4CF5-9364-39B8BD16E065}"/>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4" name="TextBox 403">
                <a:extLst>
                  <a:ext uri="{FF2B5EF4-FFF2-40B4-BE49-F238E27FC236}">
                    <a16:creationId xmlns:a16="http://schemas.microsoft.com/office/drawing/2014/main" id="{B11DBAA6-CF1F-41FE-BF28-826AAC21561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405" name="Line 21">
                <a:extLst>
                  <a:ext uri="{FF2B5EF4-FFF2-40B4-BE49-F238E27FC236}">
                    <a16:creationId xmlns:a16="http://schemas.microsoft.com/office/drawing/2014/main" id="{A961708A-84CD-46B1-992A-9D1E8BE2499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0B796EC1-1192-40F8-A7EE-87D1A0E20CC1}"/>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sp>
          <p:nvSpPr>
            <p:cNvPr id="365" name="TextBox 364">
              <a:extLst>
                <a:ext uri="{FF2B5EF4-FFF2-40B4-BE49-F238E27FC236}">
                  <a16:creationId xmlns:a16="http://schemas.microsoft.com/office/drawing/2014/main" id="{DF76AEE8-EA45-4BF6-89B5-3EA3BA1AB81E}"/>
                </a:ext>
              </a:extLst>
            </p:cNvPr>
            <p:cNvSpPr txBox="1"/>
            <p:nvPr/>
          </p:nvSpPr>
          <p:spPr>
            <a:xfrm>
              <a:off x="410377" y="3477153"/>
              <a:ext cx="111030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366" name="Group 365">
              <a:extLst>
                <a:ext uri="{FF2B5EF4-FFF2-40B4-BE49-F238E27FC236}">
                  <a16:creationId xmlns:a16="http://schemas.microsoft.com/office/drawing/2014/main" id="{D615E7EA-AC28-405C-982B-0071BD9A8DD1}"/>
                </a:ext>
              </a:extLst>
            </p:cNvPr>
            <p:cNvGrpSpPr/>
            <p:nvPr/>
          </p:nvGrpSpPr>
          <p:grpSpPr>
            <a:xfrm>
              <a:off x="1507177" y="3715256"/>
              <a:ext cx="2694229" cy="257369"/>
              <a:chOff x="1378142" y="4173058"/>
              <a:chExt cx="2694229" cy="257369"/>
            </a:xfrm>
          </p:grpSpPr>
          <p:sp>
            <p:nvSpPr>
              <p:cNvPr id="380" name="TextBox 379">
                <a:extLst>
                  <a:ext uri="{FF2B5EF4-FFF2-40B4-BE49-F238E27FC236}">
                    <a16:creationId xmlns:a16="http://schemas.microsoft.com/office/drawing/2014/main" id="{50DDCB90-ACA4-4812-8174-9E49D6003F90}"/>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381" name="TextBox 380">
                <a:extLst>
                  <a:ext uri="{FF2B5EF4-FFF2-40B4-BE49-F238E27FC236}">
                    <a16:creationId xmlns:a16="http://schemas.microsoft.com/office/drawing/2014/main" id="{0F8DA3BE-9FFB-48AB-8B69-4538E35CC11E}"/>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382" name="TextBox 381">
                <a:extLst>
                  <a:ext uri="{FF2B5EF4-FFF2-40B4-BE49-F238E27FC236}">
                    <a16:creationId xmlns:a16="http://schemas.microsoft.com/office/drawing/2014/main" id="{7A9DF0F2-E72B-415C-860B-C569009DCF9A}"/>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15</a:t>
                </a:r>
              </a:p>
            </p:txBody>
          </p:sp>
          <p:sp>
            <p:nvSpPr>
              <p:cNvPr id="383" name="TextBox 382">
                <a:extLst>
                  <a:ext uri="{FF2B5EF4-FFF2-40B4-BE49-F238E27FC236}">
                    <a16:creationId xmlns:a16="http://schemas.microsoft.com/office/drawing/2014/main" id="{816B16DD-89A4-4895-A4AE-26451B74802D}"/>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29</a:t>
                </a:r>
              </a:p>
            </p:txBody>
          </p:sp>
          <p:sp>
            <p:nvSpPr>
              <p:cNvPr id="384" name="TextBox 383">
                <a:extLst>
                  <a:ext uri="{FF2B5EF4-FFF2-40B4-BE49-F238E27FC236}">
                    <a16:creationId xmlns:a16="http://schemas.microsoft.com/office/drawing/2014/main" id="{98619981-49F8-4D20-B636-E28B56C03116}"/>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63</a:t>
                </a:r>
              </a:p>
            </p:txBody>
          </p:sp>
          <p:sp>
            <p:nvSpPr>
              <p:cNvPr id="385" name="TextBox 384">
                <a:extLst>
                  <a:ext uri="{FF2B5EF4-FFF2-40B4-BE49-F238E27FC236}">
                    <a16:creationId xmlns:a16="http://schemas.microsoft.com/office/drawing/2014/main" id="{6411C332-F01C-4B4D-BE62-0440E7C669D3}"/>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74</a:t>
                </a:r>
              </a:p>
            </p:txBody>
          </p:sp>
          <p:sp>
            <p:nvSpPr>
              <p:cNvPr id="386" name="TextBox 385">
                <a:extLst>
                  <a:ext uri="{FF2B5EF4-FFF2-40B4-BE49-F238E27FC236}">
                    <a16:creationId xmlns:a16="http://schemas.microsoft.com/office/drawing/2014/main" id="{101E4FB4-AC00-451A-859C-E9183876899B}"/>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96</a:t>
                </a:r>
              </a:p>
            </p:txBody>
          </p:sp>
          <p:sp>
            <p:nvSpPr>
              <p:cNvPr id="387" name="TextBox 386">
                <a:extLst>
                  <a:ext uri="{FF2B5EF4-FFF2-40B4-BE49-F238E27FC236}">
                    <a16:creationId xmlns:a16="http://schemas.microsoft.com/office/drawing/2014/main" id="{FC5609BB-0BFF-4274-B76B-3A0264E46D17}"/>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135</a:t>
                </a:r>
              </a:p>
            </p:txBody>
          </p:sp>
          <p:sp>
            <p:nvSpPr>
              <p:cNvPr id="388" name="TextBox 387">
                <a:extLst>
                  <a:ext uri="{FF2B5EF4-FFF2-40B4-BE49-F238E27FC236}">
                    <a16:creationId xmlns:a16="http://schemas.microsoft.com/office/drawing/2014/main" id="{5CD2EC80-D9B7-4C5E-BF9B-CC6E6A83F658}"/>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168</a:t>
                </a:r>
              </a:p>
            </p:txBody>
          </p:sp>
        </p:grpSp>
        <p:grpSp>
          <p:nvGrpSpPr>
            <p:cNvPr id="367" name="Group 366">
              <a:extLst>
                <a:ext uri="{FF2B5EF4-FFF2-40B4-BE49-F238E27FC236}">
                  <a16:creationId xmlns:a16="http://schemas.microsoft.com/office/drawing/2014/main" id="{BB36B805-E832-4C6F-83C6-663A612034C1}"/>
                </a:ext>
              </a:extLst>
            </p:cNvPr>
            <p:cNvGrpSpPr/>
            <p:nvPr/>
          </p:nvGrpSpPr>
          <p:grpSpPr>
            <a:xfrm>
              <a:off x="1549657" y="3927203"/>
              <a:ext cx="2651749" cy="257369"/>
              <a:chOff x="1420622" y="4173058"/>
              <a:chExt cx="2651749" cy="257369"/>
            </a:xfrm>
          </p:grpSpPr>
          <p:sp>
            <p:nvSpPr>
              <p:cNvPr id="371" name="TextBox 370">
                <a:extLst>
                  <a:ext uri="{FF2B5EF4-FFF2-40B4-BE49-F238E27FC236}">
                    <a16:creationId xmlns:a16="http://schemas.microsoft.com/office/drawing/2014/main" id="{D6C7D702-C964-4DE4-ABF5-0B511AA9AEC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372" name="TextBox 371">
                <a:extLst>
                  <a:ext uri="{FF2B5EF4-FFF2-40B4-BE49-F238E27FC236}">
                    <a16:creationId xmlns:a16="http://schemas.microsoft.com/office/drawing/2014/main" id="{6900DF73-5557-4429-8F04-034666C7982B}"/>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373" name="TextBox 372">
                <a:extLst>
                  <a:ext uri="{FF2B5EF4-FFF2-40B4-BE49-F238E27FC236}">
                    <a16:creationId xmlns:a16="http://schemas.microsoft.com/office/drawing/2014/main" id="{F48ACE16-B17B-4E6F-9F52-FCC4439DC746}"/>
                  </a:ext>
                </a:extLst>
              </p:cNvPr>
              <p:cNvSpPr txBox="1"/>
              <p:nvPr/>
            </p:nvSpPr>
            <p:spPr>
              <a:xfrm>
                <a:off x="3301806"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374" name="TextBox 373">
                <a:extLst>
                  <a:ext uri="{FF2B5EF4-FFF2-40B4-BE49-F238E27FC236}">
                    <a16:creationId xmlns:a16="http://schemas.microsoft.com/office/drawing/2014/main" id="{33758DAB-173D-497D-A23D-D42835076E86}"/>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a:t>
                </a:r>
              </a:p>
            </p:txBody>
          </p:sp>
          <p:sp>
            <p:nvSpPr>
              <p:cNvPr id="375" name="TextBox 374">
                <a:extLst>
                  <a:ext uri="{FF2B5EF4-FFF2-40B4-BE49-F238E27FC236}">
                    <a16:creationId xmlns:a16="http://schemas.microsoft.com/office/drawing/2014/main" id="{EEA666AA-2B8C-4E51-92AB-7A55ECAA3FFA}"/>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a:t>
                </a:r>
              </a:p>
            </p:txBody>
          </p:sp>
          <p:sp>
            <p:nvSpPr>
              <p:cNvPr id="376" name="TextBox 375">
                <a:extLst>
                  <a:ext uri="{FF2B5EF4-FFF2-40B4-BE49-F238E27FC236}">
                    <a16:creationId xmlns:a16="http://schemas.microsoft.com/office/drawing/2014/main" id="{8EE4EBA7-9B69-4E02-8A4E-5D8FC1EB26EC}"/>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8</a:t>
                </a:r>
              </a:p>
            </p:txBody>
          </p:sp>
          <p:sp>
            <p:nvSpPr>
              <p:cNvPr id="377" name="TextBox 376">
                <a:extLst>
                  <a:ext uri="{FF2B5EF4-FFF2-40B4-BE49-F238E27FC236}">
                    <a16:creationId xmlns:a16="http://schemas.microsoft.com/office/drawing/2014/main" id="{9B31734C-3603-437A-818A-9F6BE9B42EEE}"/>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18</a:t>
                </a:r>
              </a:p>
            </p:txBody>
          </p:sp>
          <p:sp>
            <p:nvSpPr>
              <p:cNvPr id="378" name="TextBox 377">
                <a:extLst>
                  <a:ext uri="{FF2B5EF4-FFF2-40B4-BE49-F238E27FC236}">
                    <a16:creationId xmlns:a16="http://schemas.microsoft.com/office/drawing/2014/main" id="{98962D89-1931-4C99-8792-AFBE1070201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44</a:t>
                </a:r>
              </a:p>
            </p:txBody>
          </p:sp>
          <p:sp>
            <p:nvSpPr>
              <p:cNvPr id="379" name="TextBox 378">
                <a:extLst>
                  <a:ext uri="{FF2B5EF4-FFF2-40B4-BE49-F238E27FC236}">
                    <a16:creationId xmlns:a16="http://schemas.microsoft.com/office/drawing/2014/main" id="{BB684E64-9E39-41C4-83BA-4F39CE6BCC41}"/>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67</a:t>
                </a:r>
              </a:p>
            </p:txBody>
          </p:sp>
        </p:grpSp>
        <p:sp>
          <p:nvSpPr>
            <p:cNvPr id="368" name="TextBox 367">
              <a:extLst>
                <a:ext uri="{FF2B5EF4-FFF2-40B4-BE49-F238E27FC236}">
                  <a16:creationId xmlns:a16="http://schemas.microsoft.com/office/drawing/2014/main" id="{1EFC9CB9-C2FE-446E-B8B7-09DE24026B97}"/>
                </a:ext>
              </a:extLst>
            </p:cNvPr>
            <p:cNvSpPr txBox="1"/>
            <p:nvPr/>
          </p:nvSpPr>
          <p:spPr>
            <a:xfrm>
              <a:off x="219404" y="3715256"/>
              <a:ext cx="638315"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No. at </a:t>
              </a:r>
              <a:br>
                <a:rPr lang="en-GB" sz="1200" dirty="0">
                  <a:solidFill>
                    <a:srgbClr val="363636"/>
                  </a:solidFill>
                  <a:latin typeface="Arial" panose="020B0604020202020204" pitchFamily="34" charset="0"/>
                  <a:cs typeface="Arial" panose="020B0604020202020204" pitchFamily="34" charset="0"/>
                </a:rPr>
              </a:br>
              <a:r>
                <a:rPr lang="en-GB" sz="1200" dirty="0">
                  <a:solidFill>
                    <a:srgbClr val="363636"/>
                  </a:solidFill>
                  <a:latin typeface="Arial" panose="020B0604020202020204" pitchFamily="34" charset="0"/>
                  <a:cs typeface="Arial" panose="020B0604020202020204" pitchFamily="34" charset="0"/>
                </a:rPr>
                <a:t>risk</a:t>
              </a:r>
            </a:p>
          </p:txBody>
        </p:sp>
        <p:sp>
          <p:nvSpPr>
            <p:cNvPr id="369" name="TextBox 368">
              <a:extLst>
                <a:ext uri="{FF2B5EF4-FFF2-40B4-BE49-F238E27FC236}">
                  <a16:creationId xmlns:a16="http://schemas.microsoft.com/office/drawing/2014/main" id="{0E6E4656-1590-4DE0-90E4-81C89C5C0DEA}"/>
                </a:ext>
              </a:extLst>
            </p:cNvPr>
            <p:cNvSpPr txBox="1"/>
            <p:nvPr/>
          </p:nvSpPr>
          <p:spPr>
            <a:xfrm>
              <a:off x="704045" y="3715256"/>
              <a:ext cx="881973" cy="461665"/>
            </a:xfrm>
            <a:prstGeom prst="rect">
              <a:avLst/>
            </a:prstGeom>
            <a:noFill/>
          </p:spPr>
          <p:txBody>
            <a:bodyPr wrap="none" rtlCol="0">
              <a:spAutoFit/>
            </a:bodyPr>
            <a:lstStyle/>
            <a:p>
              <a:pPr algn="r" fontAlgn="base">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370" name="TextBox 369">
              <a:extLst>
                <a:ext uri="{FF2B5EF4-FFF2-40B4-BE49-F238E27FC236}">
                  <a16:creationId xmlns:a16="http://schemas.microsoft.com/office/drawing/2014/main" id="{2AC450D8-9CF9-4C7A-9129-E17CFD8048CD}"/>
                </a:ext>
              </a:extLst>
            </p:cNvPr>
            <p:cNvSpPr txBox="1"/>
            <p:nvPr/>
          </p:nvSpPr>
          <p:spPr>
            <a:xfrm>
              <a:off x="2247519" y="1959699"/>
              <a:ext cx="2122697" cy="276999"/>
            </a:xfrm>
            <a:prstGeom prst="rect">
              <a:avLst/>
            </a:prstGeom>
            <a:noFill/>
          </p:spPr>
          <p:txBody>
            <a:bodyPr wrap="none" rtlCol="0">
              <a:spAutoFit/>
            </a:bodyPr>
            <a:lstStyle/>
            <a:p>
              <a:pPr algn="ctr"/>
              <a:r>
                <a:rPr lang="en-GB" sz="1200" dirty="0"/>
                <a:t>HR 0.38 (95%CI 0.27, 0.52)</a:t>
              </a:r>
            </a:p>
          </p:txBody>
        </p:sp>
      </p:grpSp>
      <p:sp>
        <p:nvSpPr>
          <p:cNvPr id="359" name="TextBox 358">
            <a:extLst>
              <a:ext uri="{FF2B5EF4-FFF2-40B4-BE49-F238E27FC236}">
                <a16:creationId xmlns:a16="http://schemas.microsoft.com/office/drawing/2014/main" id="{2F16EC2A-41CB-41E6-82B4-328102732C42}"/>
              </a:ext>
            </a:extLst>
          </p:cNvPr>
          <p:cNvSpPr txBox="1"/>
          <p:nvPr/>
        </p:nvSpPr>
        <p:spPr>
          <a:xfrm>
            <a:off x="2474826" y="4522139"/>
            <a:ext cx="1734770"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10 </a:t>
            </a:r>
            <a:r>
              <a:rPr lang="en-GB" sz="1100" dirty="0" err="1">
                <a:solidFill>
                  <a:srgbClr val="2894FF"/>
                </a:solidFill>
              </a:rPr>
              <a:t>mo</a:t>
            </a:r>
            <a:r>
              <a:rPr lang="en-GB" sz="1100" dirty="0">
                <a:solidFill>
                  <a:srgbClr val="2894FF"/>
                </a:solidFill>
              </a:rPr>
              <a:t> (8, 14)</a:t>
            </a:r>
          </a:p>
          <a:p>
            <a:r>
              <a:rPr lang="en-GB" sz="1100" dirty="0" err="1">
                <a:solidFill>
                  <a:srgbClr val="FF6600"/>
                </a:solidFill>
              </a:rPr>
              <a:t>Pbo</a:t>
            </a:r>
            <a:r>
              <a:rPr lang="en-GB" sz="1100" dirty="0">
                <a:solidFill>
                  <a:srgbClr val="FF6600"/>
                </a:solidFill>
              </a:rPr>
              <a:t> + CT: 5 </a:t>
            </a:r>
            <a:r>
              <a:rPr lang="en-GB" sz="1100" dirty="0" err="1">
                <a:solidFill>
                  <a:srgbClr val="FF6600"/>
                </a:solidFill>
              </a:rPr>
              <a:t>mo</a:t>
            </a:r>
            <a:r>
              <a:rPr lang="en-GB" sz="1100" dirty="0">
                <a:solidFill>
                  <a:srgbClr val="FF6600"/>
                </a:solidFill>
              </a:rPr>
              <a:t> (5, 5)</a:t>
            </a:r>
          </a:p>
        </p:txBody>
      </p:sp>
      <p:cxnSp>
        <p:nvCxnSpPr>
          <p:cNvPr id="360" name="Straight Connector 359">
            <a:extLst>
              <a:ext uri="{FF2B5EF4-FFF2-40B4-BE49-F238E27FC236}">
                <a16:creationId xmlns:a16="http://schemas.microsoft.com/office/drawing/2014/main" id="{192E1BF9-53B2-4451-BB98-93DDB43AAC24}"/>
              </a:ext>
            </a:extLst>
          </p:cNvPr>
          <p:cNvCxnSpPr/>
          <p:nvPr/>
        </p:nvCxnSpPr>
        <p:spPr>
          <a:xfrm flipV="1">
            <a:off x="1431974" y="5088797"/>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510" name="Group 509">
            <a:extLst>
              <a:ext uri="{FF2B5EF4-FFF2-40B4-BE49-F238E27FC236}">
                <a16:creationId xmlns:a16="http://schemas.microsoft.com/office/drawing/2014/main" id="{62EAF203-4E5F-417F-AF01-D90A11A5DE52}"/>
              </a:ext>
            </a:extLst>
          </p:cNvPr>
          <p:cNvGrpSpPr/>
          <p:nvPr/>
        </p:nvGrpSpPr>
        <p:grpSpPr>
          <a:xfrm>
            <a:off x="4457362" y="1780682"/>
            <a:ext cx="4047825" cy="2377606"/>
            <a:chOff x="456395" y="1806966"/>
            <a:chExt cx="4047825" cy="2377606"/>
          </a:xfrm>
        </p:grpSpPr>
        <p:grpSp>
          <p:nvGrpSpPr>
            <p:cNvPr id="511" name="Group 510">
              <a:extLst>
                <a:ext uri="{FF2B5EF4-FFF2-40B4-BE49-F238E27FC236}">
                  <a16:creationId xmlns:a16="http://schemas.microsoft.com/office/drawing/2014/main" id="{852552B8-7964-4842-A376-298DB8527494}"/>
                </a:ext>
              </a:extLst>
            </p:cNvPr>
            <p:cNvGrpSpPr/>
            <p:nvPr/>
          </p:nvGrpSpPr>
          <p:grpSpPr>
            <a:xfrm>
              <a:off x="456395" y="1806966"/>
              <a:ext cx="3666170" cy="2377606"/>
              <a:chOff x="704045" y="1806966"/>
              <a:chExt cx="3666170" cy="2377606"/>
            </a:xfrm>
          </p:grpSpPr>
          <p:sp>
            <p:nvSpPr>
              <p:cNvPr id="514" name="TextBox 513">
                <a:extLst>
                  <a:ext uri="{FF2B5EF4-FFF2-40B4-BE49-F238E27FC236}">
                    <a16:creationId xmlns:a16="http://schemas.microsoft.com/office/drawing/2014/main" id="{10947AE7-F304-4B50-808F-B39C273436E7}"/>
                  </a:ext>
                </a:extLst>
              </p:cNvPr>
              <p:cNvSpPr txBox="1"/>
              <p:nvPr/>
            </p:nvSpPr>
            <p:spPr>
              <a:xfrm>
                <a:off x="2942911" y="1806966"/>
                <a:ext cx="883575" cy="276999"/>
              </a:xfrm>
              <a:prstGeom prst="rect">
                <a:avLst/>
              </a:prstGeom>
              <a:noFill/>
            </p:spPr>
            <p:txBody>
              <a:bodyPr wrap="none" rtlCol="0">
                <a:spAutoFit/>
              </a:bodyPr>
              <a:lstStyle/>
              <a:p>
                <a:pPr algn="ctr"/>
                <a:r>
                  <a:rPr lang="en-GB" sz="1200" b="1" dirty="0"/>
                  <a:t>KEAP1</a:t>
                </a:r>
                <a:r>
                  <a:rPr lang="en-GB" sz="1200" b="1" baseline="30000" dirty="0"/>
                  <a:t>mut</a:t>
                </a:r>
              </a:p>
            </p:txBody>
          </p:sp>
          <p:grpSp>
            <p:nvGrpSpPr>
              <p:cNvPr id="515" name="Group 514">
                <a:extLst>
                  <a:ext uri="{FF2B5EF4-FFF2-40B4-BE49-F238E27FC236}">
                    <a16:creationId xmlns:a16="http://schemas.microsoft.com/office/drawing/2014/main" id="{1CEEC5A9-F098-419B-BEEF-9EFA5232AAEE}"/>
                  </a:ext>
                </a:extLst>
              </p:cNvPr>
              <p:cNvGrpSpPr/>
              <p:nvPr/>
            </p:nvGrpSpPr>
            <p:grpSpPr>
              <a:xfrm>
                <a:off x="967692" y="1901000"/>
                <a:ext cx="716824" cy="1664738"/>
                <a:chOff x="691467" y="1901253"/>
                <a:chExt cx="716824" cy="1657030"/>
              </a:xfrm>
            </p:grpSpPr>
            <p:sp>
              <p:nvSpPr>
                <p:cNvPr id="560" name="Line 6">
                  <a:extLst>
                    <a:ext uri="{FF2B5EF4-FFF2-40B4-BE49-F238E27FC236}">
                      <a16:creationId xmlns:a16="http://schemas.microsoft.com/office/drawing/2014/main" id="{D06B7D80-29C1-4C88-AF9E-D78AD9EC276D}"/>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1" name="Line 7">
                  <a:extLst>
                    <a:ext uri="{FF2B5EF4-FFF2-40B4-BE49-F238E27FC236}">
                      <a16:creationId xmlns:a16="http://schemas.microsoft.com/office/drawing/2014/main" id="{644455B9-5D35-4A45-804E-A3CB8406C290}"/>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2" name="Line 8">
                  <a:extLst>
                    <a:ext uri="{FF2B5EF4-FFF2-40B4-BE49-F238E27FC236}">
                      <a16:creationId xmlns:a16="http://schemas.microsoft.com/office/drawing/2014/main" id="{E102FFDA-1E82-45AB-948D-96CA7935D42D}"/>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3" name="Line 9">
                  <a:extLst>
                    <a:ext uri="{FF2B5EF4-FFF2-40B4-BE49-F238E27FC236}">
                      <a16:creationId xmlns:a16="http://schemas.microsoft.com/office/drawing/2014/main" id="{96532C36-DFFD-4241-B60F-5C73235DF61F}"/>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4" name="Line 10">
                  <a:extLst>
                    <a:ext uri="{FF2B5EF4-FFF2-40B4-BE49-F238E27FC236}">
                      <a16:creationId xmlns:a16="http://schemas.microsoft.com/office/drawing/2014/main" id="{227610F2-BBB0-4DDF-B52B-F965E3116F9B}"/>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5" name="Line 11">
                  <a:extLst>
                    <a:ext uri="{FF2B5EF4-FFF2-40B4-BE49-F238E27FC236}">
                      <a16:creationId xmlns:a16="http://schemas.microsoft.com/office/drawing/2014/main" id="{227530E9-F4AC-43B7-B18F-2A1E51E9A055}"/>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66" name="TextBox 565">
                  <a:extLst>
                    <a:ext uri="{FF2B5EF4-FFF2-40B4-BE49-F238E27FC236}">
                      <a16:creationId xmlns:a16="http://schemas.microsoft.com/office/drawing/2014/main" id="{683601F9-808B-4A7A-ACCA-9FD88C1EA802}"/>
                    </a:ext>
                  </a:extLst>
                </p:cNvPr>
                <p:cNvSpPr txBox="1"/>
                <p:nvPr/>
              </p:nvSpPr>
              <p:spPr>
                <a:xfrm rot="16200000">
                  <a:off x="477982" y="2587619"/>
                  <a:ext cx="70397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a:t>
                  </a:r>
                </a:p>
              </p:txBody>
            </p:sp>
            <p:sp>
              <p:nvSpPr>
                <p:cNvPr id="567" name="TextBox 566">
                  <a:extLst>
                    <a:ext uri="{FF2B5EF4-FFF2-40B4-BE49-F238E27FC236}">
                      <a16:creationId xmlns:a16="http://schemas.microsoft.com/office/drawing/2014/main" id="{09809502-0785-4A4F-8D30-17BF22C198C0}"/>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568" name="TextBox 567">
                  <a:extLst>
                    <a:ext uri="{FF2B5EF4-FFF2-40B4-BE49-F238E27FC236}">
                      <a16:creationId xmlns:a16="http://schemas.microsoft.com/office/drawing/2014/main" id="{A2FD9BED-94DF-4D02-960E-12405FEC78F6}"/>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569" name="TextBox 568">
                  <a:extLst>
                    <a:ext uri="{FF2B5EF4-FFF2-40B4-BE49-F238E27FC236}">
                      <a16:creationId xmlns:a16="http://schemas.microsoft.com/office/drawing/2014/main" id="{9A9842A6-18F1-43F9-B102-47C2AFB825B0}"/>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570" name="TextBox 569">
                  <a:extLst>
                    <a:ext uri="{FF2B5EF4-FFF2-40B4-BE49-F238E27FC236}">
                      <a16:creationId xmlns:a16="http://schemas.microsoft.com/office/drawing/2014/main" id="{405E0489-4666-4848-9B08-F835B8CAC6F6}"/>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571" name="TextBox 570">
                  <a:extLst>
                    <a:ext uri="{FF2B5EF4-FFF2-40B4-BE49-F238E27FC236}">
                      <a16:creationId xmlns:a16="http://schemas.microsoft.com/office/drawing/2014/main" id="{8EB23550-03B7-449E-AB5B-DEE472C12EFC}"/>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572" name="TextBox 571">
                  <a:extLst>
                    <a:ext uri="{FF2B5EF4-FFF2-40B4-BE49-F238E27FC236}">
                      <a16:creationId xmlns:a16="http://schemas.microsoft.com/office/drawing/2014/main" id="{8B86069C-FF15-4F84-A885-B5E70F31F781}"/>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516" name="Freeform 21">
                <a:extLst>
                  <a:ext uri="{FF2B5EF4-FFF2-40B4-BE49-F238E27FC236}">
                    <a16:creationId xmlns:a16="http://schemas.microsoft.com/office/drawing/2014/main" id="{7AD7D762-4824-46BA-BF3B-DF06FB17D3C4}"/>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517" name="Group 516">
                <a:extLst>
                  <a:ext uri="{FF2B5EF4-FFF2-40B4-BE49-F238E27FC236}">
                    <a16:creationId xmlns:a16="http://schemas.microsoft.com/office/drawing/2014/main" id="{0D2A70BA-8954-40D9-A2D2-49A245A09660}"/>
                  </a:ext>
                </a:extLst>
              </p:cNvPr>
              <p:cNvGrpSpPr/>
              <p:nvPr/>
            </p:nvGrpSpPr>
            <p:grpSpPr>
              <a:xfrm>
                <a:off x="1598254" y="3424783"/>
                <a:ext cx="2651750" cy="329369"/>
                <a:chOff x="1502755" y="4356522"/>
                <a:chExt cx="3250424" cy="329369"/>
              </a:xfrm>
            </p:grpSpPr>
            <p:sp>
              <p:nvSpPr>
                <p:cNvPr id="542" name="Line 21">
                  <a:extLst>
                    <a:ext uri="{FF2B5EF4-FFF2-40B4-BE49-F238E27FC236}">
                      <a16:creationId xmlns:a16="http://schemas.microsoft.com/office/drawing/2014/main" id="{3E125F3E-61BB-4366-A93C-BB5DFFF39553}"/>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3" name="TextBox 542">
                  <a:extLst>
                    <a:ext uri="{FF2B5EF4-FFF2-40B4-BE49-F238E27FC236}">
                      <a16:creationId xmlns:a16="http://schemas.microsoft.com/office/drawing/2014/main" id="{920252EA-3A6C-4FB0-9F49-4F26212AA759}"/>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544" name="Line 21">
                  <a:extLst>
                    <a:ext uri="{FF2B5EF4-FFF2-40B4-BE49-F238E27FC236}">
                      <a16:creationId xmlns:a16="http://schemas.microsoft.com/office/drawing/2014/main" id="{2FF0FF2F-6A9C-4817-AEB9-51300288FADC}"/>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5" name="TextBox 544">
                  <a:extLst>
                    <a:ext uri="{FF2B5EF4-FFF2-40B4-BE49-F238E27FC236}">
                      <a16:creationId xmlns:a16="http://schemas.microsoft.com/office/drawing/2014/main" id="{1CD0E82C-CEA5-46C5-AE03-3A0F35371694}"/>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546" name="Line 21">
                  <a:extLst>
                    <a:ext uri="{FF2B5EF4-FFF2-40B4-BE49-F238E27FC236}">
                      <a16:creationId xmlns:a16="http://schemas.microsoft.com/office/drawing/2014/main" id="{B4FC436B-1588-4B20-81CD-88E826F1F2CC}"/>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7" name="TextBox 546">
                  <a:extLst>
                    <a:ext uri="{FF2B5EF4-FFF2-40B4-BE49-F238E27FC236}">
                      <a16:creationId xmlns:a16="http://schemas.microsoft.com/office/drawing/2014/main" id="{FEB8232F-FE2E-40ED-A2B8-315D8F285037}"/>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548" name="Line 21">
                  <a:extLst>
                    <a:ext uri="{FF2B5EF4-FFF2-40B4-BE49-F238E27FC236}">
                      <a16:creationId xmlns:a16="http://schemas.microsoft.com/office/drawing/2014/main" id="{315D8B96-BA1D-4316-BF85-CE57665175F8}"/>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9" name="TextBox 548">
                  <a:extLst>
                    <a:ext uri="{FF2B5EF4-FFF2-40B4-BE49-F238E27FC236}">
                      <a16:creationId xmlns:a16="http://schemas.microsoft.com/office/drawing/2014/main" id="{0FA788F0-6C0A-47A1-8563-4A8A160F8FD2}"/>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550" name="Line 21">
                  <a:extLst>
                    <a:ext uri="{FF2B5EF4-FFF2-40B4-BE49-F238E27FC236}">
                      <a16:creationId xmlns:a16="http://schemas.microsoft.com/office/drawing/2014/main" id="{6F500C5E-F9C2-4A90-B3FA-C51301F02748}"/>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1" name="TextBox 550">
                  <a:extLst>
                    <a:ext uri="{FF2B5EF4-FFF2-40B4-BE49-F238E27FC236}">
                      <a16:creationId xmlns:a16="http://schemas.microsoft.com/office/drawing/2014/main" id="{AB4D2BF1-92BA-42B0-93A5-27258993B01C}"/>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552" name="Line 21">
                  <a:extLst>
                    <a:ext uri="{FF2B5EF4-FFF2-40B4-BE49-F238E27FC236}">
                      <a16:creationId xmlns:a16="http://schemas.microsoft.com/office/drawing/2014/main" id="{1B87B47A-1318-41A5-80D3-D9DA8DD2716F}"/>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3" name="TextBox 552">
                  <a:extLst>
                    <a:ext uri="{FF2B5EF4-FFF2-40B4-BE49-F238E27FC236}">
                      <a16:creationId xmlns:a16="http://schemas.microsoft.com/office/drawing/2014/main" id="{F47DF32B-E621-4141-9822-3E2B8E0934E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554" name="Line 21">
                  <a:extLst>
                    <a:ext uri="{FF2B5EF4-FFF2-40B4-BE49-F238E27FC236}">
                      <a16:creationId xmlns:a16="http://schemas.microsoft.com/office/drawing/2014/main" id="{7994623A-741E-4281-AB9B-0AD58A9CF652}"/>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5" name="TextBox 554">
                  <a:extLst>
                    <a:ext uri="{FF2B5EF4-FFF2-40B4-BE49-F238E27FC236}">
                      <a16:creationId xmlns:a16="http://schemas.microsoft.com/office/drawing/2014/main" id="{247A656B-40A8-42A2-82A6-5A6D4AFF045D}"/>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556" name="Line 21">
                  <a:extLst>
                    <a:ext uri="{FF2B5EF4-FFF2-40B4-BE49-F238E27FC236}">
                      <a16:creationId xmlns:a16="http://schemas.microsoft.com/office/drawing/2014/main" id="{2BBA6764-1170-47BF-96EC-E0534BD2B490}"/>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7" name="TextBox 556">
                  <a:extLst>
                    <a:ext uri="{FF2B5EF4-FFF2-40B4-BE49-F238E27FC236}">
                      <a16:creationId xmlns:a16="http://schemas.microsoft.com/office/drawing/2014/main" id="{3F59231E-E272-481C-9814-1E8D56D2B46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558" name="Line 21">
                  <a:extLst>
                    <a:ext uri="{FF2B5EF4-FFF2-40B4-BE49-F238E27FC236}">
                      <a16:creationId xmlns:a16="http://schemas.microsoft.com/office/drawing/2014/main" id="{BD18B9E0-BFAA-4891-B6E0-773023F50C42}"/>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9" name="TextBox 558">
                  <a:extLst>
                    <a:ext uri="{FF2B5EF4-FFF2-40B4-BE49-F238E27FC236}">
                      <a16:creationId xmlns:a16="http://schemas.microsoft.com/office/drawing/2014/main" id="{56432982-5791-4F6E-B9A2-04DA8FFCDDB2}"/>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grpSp>
            <p:nvGrpSpPr>
              <p:cNvPr id="519" name="Group 518">
                <a:extLst>
                  <a:ext uri="{FF2B5EF4-FFF2-40B4-BE49-F238E27FC236}">
                    <a16:creationId xmlns:a16="http://schemas.microsoft.com/office/drawing/2014/main" id="{0D9CE003-D6C5-4BB8-8EB9-B2F8E1FE50C1}"/>
                  </a:ext>
                </a:extLst>
              </p:cNvPr>
              <p:cNvGrpSpPr/>
              <p:nvPr/>
            </p:nvGrpSpPr>
            <p:grpSpPr>
              <a:xfrm>
                <a:off x="1549657" y="3715256"/>
                <a:ext cx="2651749" cy="257369"/>
                <a:chOff x="1420622" y="4173058"/>
                <a:chExt cx="2651749" cy="257369"/>
              </a:xfrm>
            </p:grpSpPr>
            <p:sp>
              <p:nvSpPr>
                <p:cNvPr id="533" name="TextBox 532">
                  <a:extLst>
                    <a:ext uri="{FF2B5EF4-FFF2-40B4-BE49-F238E27FC236}">
                      <a16:creationId xmlns:a16="http://schemas.microsoft.com/office/drawing/2014/main" id="{F5359539-E7FB-4C79-9291-A4949489256D}"/>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4" name="TextBox 533">
                  <a:extLst>
                    <a:ext uri="{FF2B5EF4-FFF2-40B4-BE49-F238E27FC236}">
                      <a16:creationId xmlns:a16="http://schemas.microsoft.com/office/drawing/2014/main" id="{47B6232C-55F4-4633-8492-91B838C7F01C}"/>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5" name="TextBox 534">
                  <a:extLst>
                    <a:ext uri="{FF2B5EF4-FFF2-40B4-BE49-F238E27FC236}">
                      <a16:creationId xmlns:a16="http://schemas.microsoft.com/office/drawing/2014/main" id="{C557B275-44FE-4950-9E77-CB373F22F323}"/>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36" name="TextBox 535">
                  <a:extLst>
                    <a:ext uri="{FF2B5EF4-FFF2-40B4-BE49-F238E27FC236}">
                      <a16:creationId xmlns:a16="http://schemas.microsoft.com/office/drawing/2014/main" id="{BA08716A-DFD2-430D-BB69-F2D1DE8C89AD}"/>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a:t>
                  </a:r>
                </a:p>
              </p:txBody>
            </p:sp>
            <p:sp>
              <p:nvSpPr>
                <p:cNvPr id="537" name="TextBox 536">
                  <a:extLst>
                    <a:ext uri="{FF2B5EF4-FFF2-40B4-BE49-F238E27FC236}">
                      <a16:creationId xmlns:a16="http://schemas.microsoft.com/office/drawing/2014/main" id="{D64CF46B-C91B-4941-8535-6627410A41CB}"/>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12</a:t>
                  </a:r>
                </a:p>
              </p:txBody>
            </p:sp>
            <p:sp>
              <p:nvSpPr>
                <p:cNvPr id="538" name="TextBox 537">
                  <a:extLst>
                    <a:ext uri="{FF2B5EF4-FFF2-40B4-BE49-F238E27FC236}">
                      <a16:creationId xmlns:a16="http://schemas.microsoft.com/office/drawing/2014/main" id="{75D3F7DD-2E7F-4133-9661-8FCDAB329B28}"/>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14</a:t>
                  </a:r>
                </a:p>
              </p:txBody>
            </p:sp>
            <p:sp>
              <p:nvSpPr>
                <p:cNvPr id="539" name="TextBox 538">
                  <a:extLst>
                    <a:ext uri="{FF2B5EF4-FFF2-40B4-BE49-F238E27FC236}">
                      <a16:creationId xmlns:a16="http://schemas.microsoft.com/office/drawing/2014/main" id="{A4B4F92A-EFDD-4485-8C17-83AFF70AC9F6}"/>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20</a:t>
                  </a:r>
                </a:p>
              </p:txBody>
            </p:sp>
            <p:sp>
              <p:nvSpPr>
                <p:cNvPr id="540" name="TextBox 539">
                  <a:extLst>
                    <a:ext uri="{FF2B5EF4-FFF2-40B4-BE49-F238E27FC236}">
                      <a16:creationId xmlns:a16="http://schemas.microsoft.com/office/drawing/2014/main" id="{126CBF30-AC47-41CB-A8F7-BDA028449965}"/>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27</a:t>
                  </a:r>
                </a:p>
              </p:txBody>
            </p:sp>
            <p:sp>
              <p:nvSpPr>
                <p:cNvPr id="541" name="TextBox 540">
                  <a:extLst>
                    <a:ext uri="{FF2B5EF4-FFF2-40B4-BE49-F238E27FC236}">
                      <a16:creationId xmlns:a16="http://schemas.microsoft.com/office/drawing/2014/main" id="{B621F2AE-D9A4-4C57-AB28-F95ADFF31FD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45</a:t>
                  </a:r>
                </a:p>
              </p:txBody>
            </p:sp>
          </p:grpSp>
          <p:grpSp>
            <p:nvGrpSpPr>
              <p:cNvPr id="520" name="Group 519">
                <a:extLst>
                  <a:ext uri="{FF2B5EF4-FFF2-40B4-BE49-F238E27FC236}">
                    <a16:creationId xmlns:a16="http://schemas.microsoft.com/office/drawing/2014/main" id="{0480BA4A-4E71-467D-9E43-5CB9441534BD}"/>
                  </a:ext>
                </a:extLst>
              </p:cNvPr>
              <p:cNvGrpSpPr/>
              <p:nvPr/>
            </p:nvGrpSpPr>
            <p:grpSpPr>
              <a:xfrm>
                <a:off x="1549657" y="3927203"/>
                <a:ext cx="2651749" cy="257369"/>
                <a:chOff x="1420622" y="4173058"/>
                <a:chExt cx="2651749" cy="257369"/>
              </a:xfrm>
            </p:grpSpPr>
            <p:sp>
              <p:nvSpPr>
                <p:cNvPr id="524" name="TextBox 523">
                  <a:extLst>
                    <a:ext uri="{FF2B5EF4-FFF2-40B4-BE49-F238E27FC236}">
                      <a16:creationId xmlns:a16="http://schemas.microsoft.com/office/drawing/2014/main" id="{4BF8F0A5-B2C4-4A71-B90B-4CC180FB708F}"/>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5" name="TextBox 524">
                  <a:extLst>
                    <a:ext uri="{FF2B5EF4-FFF2-40B4-BE49-F238E27FC236}">
                      <a16:creationId xmlns:a16="http://schemas.microsoft.com/office/drawing/2014/main" id="{5FF873B3-1ED8-4CF7-93E2-D60C4F2F7380}"/>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6" name="TextBox 525">
                  <a:extLst>
                    <a:ext uri="{FF2B5EF4-FFF2-40B4-BE49-F238E27FC236}">
                      <a16:creationId xmlns:a16="http://schemas.microsoft.com/office/drawing/2014/main" id="{2746D9F9-662D-4623-B608-81476CF3413A}"/>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7" name="TextBox 526">
                  <a:extLst>
                    <a:ext uri="{FF2B5EF4-FFF2-40B4-BE49-F238E27FC236}">
                      <a16:creationId xmlns:a16="http://schemas.microsoft.com/office/drawing/2014/main" id="{06555091-F184-4986-A0B7-C78EF8F434C4}"/>
                    </a:ext>
                  </a:extLst>
                </p:cNvPr>
                <p:cNvSpPr txBox="1"/>
                <p:nvPr/>
              </p:nvSpPr>
              <p:spPr>
                <a:xfrm>
                  <a:off x="2995355"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28" name="TextBox 527">
                  <a:extLst>
                    <a:ext uri="{FF2B5EF4-FFF2-40B4-BE49-F238E27FC236}">
                      <a16:creationId xmlns:a16="http://schemas.microsoft.com/office/drawing/2014/main" id="{0A704819-3DEB-45F6-A645-7833A703CE1E}"/>
                    </a:ext>
                  </a:extLst>
                </p:cNvPr>
                <p:cNvSpPr txBox="1"/>
                <p:nvPr/>
              </p:nvSpPr>
              <p:spPr>
                <a:xfrm>
                  <a:off x="268890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a:t>
                  </a:r>
                </a:p>
              </p:txBody>
            </p:sp>
            <p:sp>
              <p:nvSpPr>
                <p:cNvPr id="529" name="TextBox 528">
                  <a:extLst>
                    <a:ext uri="{FF2B5EF4-FFF2-40B4-BE49-F238E27FC236}">
                      <a16:creationId xmlns:a16="http://schemas.microsoft.com/office/drawing/2014/main" id="{82B17115-E901-43D3-A538-8BC9C0C82E3B}"/>
                    </a:ext>
                  </a:extLst>
                </p:cNvPr>
                <p:cNvSpPr txBox="1"/>
                <p:nvPr/>
              </p:nvSpPr>
              <p:spPr>
                <a:xfrm>
                  <a:off x="2382454"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a:t>
                  </a:r>
                </a:p>
              </p:txBody>
            </p:sp>
            <p:sp>
              <p:nvSpPr>
                <p:cNvPr id="530" name="TextBox 529">
                  <a:extLst>
                    <a:ext uri="{FF2B5EF4-FFF2-40B4-BE49-F238E27FC236}">
                      <a16:creationId xmlns:a16="http://schemas.microsoft.com/office/drawing/2014/main" id="{059F4C8F-C974-4D00-998E-230FD48353BD}"/>
                    </a:ext>
                  </a:extLst>
                </p:cNvPr>
                <p:cNvSpPr txBox="1"/>
                <p:nvPr/>
              </p:nvSpPr>
              <p:spPr>
                <a:xfrm>
                  <a:off x="2076003"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a:t>
                  </a:r>
                </a:p>
              </p:txBody>
            </p:sp>
            <p:sp>
              <p:nvSpPr>
                <p:cNvPr id="531" name="TextBox 530">
                  <a:extLst>
                    <a:ext uri="{FF2B5EF4-FFF2-40B4-BE49-F238E27FC236}">
                      <a16:creationId xmlns:a16="http://schemas.microsoft.com/office/drawing/2014/main" id="{6F42175D-FF5E-4014-B187-F347D7B4C8CE}"/>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17</a:t>
                  </a:r>
                </a:p>
              </p:txBody>
            </p:sp>
            <p:sp>
              <p:nvSpPr>
                <p:cNvPr id="532" name="TextBox 531">
                  <a:extLst>
                    <a:ext uri="{FF2B5EF4-FFF2-40B4-BE49-F238E27FC236}">
                      <a16:creationId xmlns:a16="http://schemas.microsoft.com/office/drawing/2014/main" id="{FB638123-6ABC-4A7F-A197-CDE1772D1B98}"/>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23</a:t>
                  </a:r>
                </a:p>
              </p:txBody>
            </p:sp>
          </p:grpSp>
          <p:sp>
            <p:nvSpPr>
              <p:cNvPr id="522" name="TextBox 521">
                <a:extLst>
                  <a:ext uri="{FF2B5EF4-FFF2-40B4-BE49-F238E27FC236}">
                    <a16:creationId xmlns:a16="http://schemas.microsoft.com/office/drawing/2014/main" id="{55BC08C9-9931-4E7B-B01D-5ED2D5F73445}"/>
                  </a:ext>
                </a:extLst>
              </p:cNvPr>
              <p:cNvSpPr txBox="1"/>
              <p:nvPr/>
            </p:nvSpPr>
            <p:spPr>
              <a:xfrm>
                <a:off x="704045" y="3715256"/>
                <a:ext cx="881973" cy="461665"/>
              </a:xfrm>
              <a:prstGeom prst="rect">
                <a:avLst/>
              </a:prstGeom>
              <a:noFill/>
            </p:spPr>
            <p:txBody>
              <a:bodyPr wrap="none" rtlCol="0">
                <a:spAutoFit/>
              </a:bodyPr>
              <a:lstStyle/>
              <a:p>
                <a:pPr algn="r" fontAlgn="base">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523" name="TextBox 522">
                <a:extLst>
                  <a:ext uri="{FF2B5EF4-FFF2-40B4-BE49-F238E27FC236}">
                    <a16:creationId xmlns:a16="http://schemas.microsoft.com/office/drawing/2014/main" id="{5B4236BD-2BF8-4DC8-99BF-FA1D1DC8CC1F}"/>
                  </a:ext>
                </a:extLst>
              </p:cNvPr>
              <p:cNvSpPr txBox="1"/>
              <p:nvPr/>
            </p:nvSpPr>
            <p:spPr>
              <a:xfrm>
                <a:off x="2247518" y="1959699"/>
                <a:ext cx="2122697" cy="276999"/>
              </a:xfrm>
              <a:prstGeom prst="rect">
                <a:avLst/>
              </a:prstGeom>
              <a:noFill/>
            </p:spPr>
            <p:txBody>
              <a:bodyPr wrap="none" rtlCol="0">
                <a:spAutoFit/>
              </a:bodyPr>
              <a:lstStyle/>
              <a:p>
                <a:pPr algn="ctr"/>
                <a:r>
                  <a:rPr lang="en-GB" sz="1200" dirty="0"/>
                  <a:t>HR 0.65 (95%CI 0.38, 1.12)</a:t>
                </a:r>
              </a:p>
            </p:txBody>
          </p:sp>
        </p:grpSp>
        <p:sp>
          <p:nvSpPr>
            <p:cNvPr id="512" name="TextBox 511">
              <a:extLst>
                <a:ext uri="{FF2B5EF4-FFF2-40B4-BE49-F238E27FC236}">
                  <a16:creationId xmlns:a16="http://schemas.microsoft.com/office/drawing/2014/main" id="{693F9DB3-E1FC-4DCD-BA39-2FB1AA45BA7B}"/>
                </a:ext>
              </a:extLst>
            </p:cNvPr>
            <p:cNvSpPr txBox="1"/>
            <p:nvPr/>
          </p:nvSpPr>
          <p:spPr>
            <a:xfrm>
              <a:off x="2847997" y="2155076"/>
              <a:ext cx="1656223"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5 </a:t>
              </a:r>
              <a:r>
                <a:rPr lang="en-GB" sz="1100" dirty="0" err="1">
                  <a:solidFill>
                    <a:srgbClr val="2894FF"/>
                  </a:solidFill>
                </a:rPr>
                <a:t>mo</a:t>
              </a:r>
              <a:r>
                <a:rPr lang="en-GB" sz="1100" dirty="0">
                  <a:solidFill>
                    <a:srgbClr val="2894FF"/>
                  </a:solidFill>
                </a:rPr>
                <a:t> (4, 11)</a:t>
              </a:r>
            </a:p>
            <a:p>
              <a:r>
                <a:rPr lang="en-GB" sz="1100" dirty="0" err="1">
                  <a:solidFill>
                    <a:srgbClr val="FF6600"/>
                  </a:solidFill>
                </a:rPr>
                <a:t>Pbo</a:t>
              </a:r>
              <a:r>
                <a:rPr lang="en-GB" sz="1100" dirty="0">
                  <a:solidFill>
                    <a:srgbClr val="FF6600"/>
                  </a:solidFill>
                </a:rPr>
                <a:t> + CT: 5 </a:t>
              </a:r>
              <a:r>
                <a:rPr lang="en-GB" sz="1100" dirty="0" err="1">
                  <a:solidFill>
                    <a:srgbClr val="FF6600"/>
                  </a:solidFill>
                </a:rPr>
                <a:t>mo</a:t>
              </a:r>
              <a:r>
                <a:rPr lang="en-GB" sz="1100" dirty="0">
                  <a:solidFill>
                    <a:srgbClr val="FF6600"/>
                  </a:solidFill>
                </a:rPr>
                <a:t> (5, 9)</a:t>
              </a:r>
            </a:p>
          </p:txBody>
        </p:sp>
        <p:cxnSp>
          <p:nvCxnSpPr>
            <p:cNvPr id="513" name="Straight Connector 512">
              <a:extLst>
                <a:ext uri="{FF2B5EF4-FFF2-40B4-BE49-F238E27FC236}">
                  <a16:creationId xmlns:a16="http://schemas.microsoft.com/office/drawing/2014/main" id="{6A1D454E-9D2D-4F74-9A8E-864E4EAC2A4C}"/>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74" name="Group 573">
            <a:extLst>
              <a:ext uri="{FF2B5EF4-FFF2-40B4-BE49-F238E27FC236}">
                <a16:creationId xmlns:a16="http://schemas.microsoft.com/office/drawing/2014/main" id="{7C59B3A7-FEA9-4285-A6BC-AFD9C685554F}"/>
              </a:ext>
            </a:extLst>
          </p:cNvPr>
          <p:cNvGrpSpPr/>
          <p:nvPr/>
        </p:nvGrpSpPr>
        <p:grpSpPr>
          <a:xfrm>
            <a:off x="4457362" y="4166061"/>
            <a:ext cx="4048806" cy="2377606"/>
            <a:chOff x="456395" y="1806966"/>
            <a:chExt cx="4048806" cy="2377606"/>
          </a:xfrm>
        </p:grpSpPr>
        <p:grpSp>
          <p:nvGrpSpPr>
            <p:cNvPr id="575" name="Group 574">
              <a:extLst>
                <a:ext uri="{FF2B5EF4-FFF2-40B4-BE49-F238E27FC236}">
                  <a16:creationId xmlns:a16="http://schemas.microsoft.com/office/drawing/2014/main" id="{D745CBA2-0253-4FAA-BE02-86549DB86A69}"/>
                </a:ext>
              </a:extLst>
            </p:cNvPr>
            <p:cNvGrpSpPr/>
            <p:nvPr/>
          </p:nvGrpSpPr>
          <p:grpSpPr>
            <a:xfrm>
              <a:off x="456395" y="1806966"/>
              <a:ext cx="3666171" cy="2377606"/>
              <a:chOff x="704045" y="1806966"/>
              <a:chExt cx="3666171" cy="2377606"/>
            </a:xfrm>
          </p:grpSpPr>
          <p:sp>
            <p:nvSpPr>
              <p:cNvPr id="578" name="TextBox 577">
                <a:extLst>
                  <a:ext uri="{FF2B5EF4-FFF2-40B4-BE49-F238E27FC236}">
                    <a16:creationId xmlns:a16="http://schemas.microsoft.com/office/drawing/2014/main" id="{03AA38F3-6A3F-4590-97A5-65DE239850E6}"/>
                  </a:ext>
                </a:extLst>
              </p:cNvPr>
              <p:cNvSpPr txBox="1"/>
              <p:nvPr/>
            </p:nvSpPr>
            <p:spPr>
              <a:xfrm>
                <a:off x="2957339" y="1806966"/>
                <a:ext cx="854721" cy="276999"/>
              </a:xfrm>
              <a:prstGeom prst="rect">
                <a:avLst/>
              </a:prstGeom>
              <a:noFill/>
            </p:spPr>
            <p:txBody>
              <a:bodyPr wrap="none" rtlCol="0">
                <a:spAutoFit/>
              </a:bodyPr>
              <a:lstStyle/>
              <a:p>
                <a:pPr algn="ctr"/>
                <a:r>
                  <a:rPr lang="en-GB" sz="1200" b="1" dirty="0"/>
                  <a:t>KEAP1</a:t>
                </a:r>
                <a:r>
                  <a:rPr lang="en-GB" sz="1200" b="1" baseline="30000" dirty="0"/>
                  <a:t>WT</a:t>
                </a:r>
              </a:p>
            </p:txBody>
          </p:sp>
          <p:grpSp>
            <p:nvGrpSpPr>
              <p:cNvPr id="579" name="Group 578">
                <a:extLst>
                  <a:ext uri="{FF2B5EF4-FFF2-40B4-BE49-F238E27FC236}">
                    <a16:creationId xmlns:a16="http://schemas.microsoft.com/office/drawing/2014/main" id="{1408C248-5A5A-4B0F-89A4-87C2C9DF225D}"/>
                  </a:ext>
                </a:extLst>
              </p:cNvPr>
              <p:cNvGrpSpPr/>
              <p:nvPr/>
            </p:nvGrpSpPr>
            <p:grpSpPr>
              <a:xfrm>
                <a:off x="967692" y="1901000"/>
                <a:ext cx="716824" cy="1664738"/>
                <a:chOff x="691467" y="1901253"/>
                <a:chExt cx="716824" cy="1657030"/>
              </a:xfrm>
            </p:grpSpPr>
            <p:sp>
              <p:nvSpPr>
                <p:cNvPr id="622" name="Line 6">
                  <a:extLst>
                    <a:ext uri="{FF2B5EF4-FFF2-40B4-BE49-F238E27FC236}">
                      <a16:creationId xmlns:a16="http://schemas.microsoft.com/office/drawing/2014/main" id="{0C3B3EE3-C1B0-41E8-B3E3-8C311C662F80}"/>
                    </a:ext>
                  </a:extLst>
                </p:cNvPr>
                <p:cNvSpPr>
                  <a:spLocks noChangeShapeType="1"/>
                </p:cNvSpPr>
                <p:nvPr/>
              </p:nvSpPr>
              <p:spPr bwMode="auto">
                <a:xfrm>
                  <a:off x="1322057" y="2040611"/>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3" name="Line 7">
                  <a:extLst>
                    <a:ext uri="{FF2B5EF4-FFF2-40B4-BE49-F238E27FC236}">
                      <a16:creationId xmlns:a16="http://schemas.microsoft.com/office/drawing/2014/main" id="{37C4AE19-0522-483C-AA0E-44B08A0FD6B4}"/>
                    </a:ext>
                  </a:extLst>
                </p:cNvPr>
                <p:cNvSpPr>
                  <a:spLocks noChangeShapeType="1"/>
                </p:cNvSpPr>
                <p:nvPr/>
              </p:nvSpPr>
              <p:spPr bwMode="auto">
                <a:xfrm>
                  <a:off x="1319336" y="2323430"/>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4" name="Line 8">
                  <a:extLst>
                    <a:ext uri="{FF2B5EF4-FFF2-40B4-BE49-F238E27FC236}">
                      <a16:creationId xmlns:a16="http://schemas.microsoft.com/office/drawing/2014/main" id="{1BB29778-1F7A-49A6-AEC8-B450123F7A10}"/>
                    </a:ext>
                  </a:extLst>
                </p:cNvPr>
                <p:cNvSpPr>
                  <a:spLocks noChangeShapeType="1"/>
                </p:cNvSpPr>
                <p:nvPr/>
              </p:nvSpPr>
              <p:spPr bwMode="auto">
                <a:xfrm>
                  <a:off x="1319336" y="259355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5" name="Line 9">
                  <a:extLst>
                    <a:ext uri="{FF2B5EF4-FFF2-40B4-BE49-F238E27FC236}">
                      <a16:creationId xmlns:a16="http://schemas.microsoft.com/office/drawing/2014/main" id="{34ED52DD-0C4D-411E-B41A-0876A2C03D41}"/>
                    </a:ext>
                  </a:extLst>
                </p:cNvPr>
                <p:cNvSpPr>
                  <a:spLocks noChangeShapeType="1"/>
                </p:cNvSpPr>
                <p:nvPr/>
              </p:nvSpPr>
              <p:spPr bwMode="auto">
                <a:xfrm>
                  <a:off x="1319336" y="2872402"/>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6" name="Line 10">
                  <a:extLst>
                    <a:ext uri="{FF2B5EF4-FFF2-40B4-BE49-F238E27FC236}">
                      <a16:creationId xmlns:a16="http://schemas.microsoft.com/office/drawing/2014/main" id="{C417B0F5-B2B9-483C-8667-D1E200199CFE}"/>
                    </a:ext>
                  </a:extLst>
                </p:cNvPr>
                <p:cNvSpPr>
                  <a:spLocks noChangeShapeType="1"/>
                </p:cNvSpPr>
                <p:nvPr/>
              </p:nvSpPr>
              <p:spPr bwMode="auto">
                <a:xfrm>
                  <a:off x="1319336" y="3145435"/>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7" name="Line 11">
                  <a:extLst>
                    <a:ext uri="{FF2B5EF4-FFF2-40B4-BE49-F238E27FC236}">
                      <a16:creationId xmlns:a16="http://schemas.microsoft.com/office/drawing/2014/main" id="{3445803F-5386-4FE8-AE7C-2B6146BE44CE}"/>
                    </a:ext>
                  </a:extLst>
                </p:cNvPr>
                <p:cNvSpPr>
                  <a:spLocks noChangeShapeType="1"/>
                </p:cNvSpPr>
                <p:nvPr/>
              </p:nvSpPr>
              <p:spPr bwMode="auto">
                <a:xfrm>
                  <a:off x="1319336" y="3421376"/>
                  <a:ext cx="86234" cy="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628" name="TextBox 627">
                  <a:extLst>
                    <a:ext uri="{FF2B5EF4-FFF2-40B4-BE49-F238E27FC236}">
                      <a16:creationId xmlns:a16="http://schemas.microsoft.com/office/drawing/2014/main" id="{354809D5-F411-40B7-8852-336871D9C3DD}"/>
                    </a:ext>
                  </a:extLst>
                </p:cNvPr>
                <p:cNvSpPr txBox="1"/>
                <p:nvPr/>
              </p:nvSpPr>
              <p:spPr>
                <a:xfrm rot="16200000">
                  <a:off x="477982" y="2587619"/>
                  <a:ext cx="70397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a:t>
                  </a:r>
                </a:p>
              </p:txBody>
            </p:sp>
            <p:sp>
              <p:nvSpPr>
                <p:cNvPr id="629" name="TextBox 628">
                  <a:extLst>
                    <a:ext uri="{FF2B5EF4-FFF2-40B4-BE49-F238E27FC236}">
                      <a16:creationId xmlns:a16="http://schemas.microsoft.com/office/drawing/2014/main" id="{BB0D96BE-9AE0-454F-8ABB-EA8B02F3D7F8}"/>
                    </a:ext>
                  </a:extLst>
                </p:cNvPr>
                <p:cNvSpPr txBox="1"/>
                <p:nvPr/>
              </p:nvSpPr>
              <p:spPr>
                <a:xfrm>
                  <a:off x="898196" y="1901253"/>
                  <a:ext cx="439543"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630" name="TextBox 629">
                  <a:extLst>
                    <a:ext uri="{FF2B5EF4-FFF2-40B4-BE49-F238E27FC236}">
                      <a16:creationId xmlns:a16="http://schemas.microsoft.com/office/drawing/2014/main" id="{D0825AD7-74F5-45B5-8411-4D6B4C5F02E9}"/>
                    </a:ext>
                  </a:extLst>
                </p:cNvPr>
                <p:cNvSpPr txBox="1"/>
                <p:nvPr/>
              </p:nvSpPr>
              <p:spPr>
                <a:xfrm>
                  <a:off x="983155" y="2185119"/>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80</a:t>
                  </a:r>
                </a:p>
              </p:txBody>
            </p:sp>
            <p:sp>
              <p:nvSpPr>
                <p:cNvPr id="631" name="TextBox 630">
                  <a:extLst>
                    <a:ext uri="{FF2B5EF4-FFF2-40B4-BE49-F238E27FC236}">
                      <a16:creationId xmlns:a16="http://schemas.microsoft.com/office/drawing/2014/main" id="{5398727C-1C55-466C-8796-BA7A658CBF96}"/>
                    </a:ext>
                  </a:extLst>
                </p:cNvPr>
                <p:cNvSpPr txBox="1"/>
                <p:nvPr/>
              </p:nvSpPr>
              <p:spPr>
                <a:xfrm>
                  <a:off x="983155" y="2455115"/>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60</a:t>
                  </a:r>
                </a:p>
              </p:txBody>
            </p:sp>
            <p:sp>
              <p:nvSpPr>
                <p:cNvPr id="632" name="TextBox 631">
                  <a:extLst>
                    <a:ext uri="{FF2B5EF4-FFF2-40B4-BE49-F238E27FC236}">
                      <a16:creationId xmlns:a16="http://schemas.microsoft.com/office/drawing/2014/main" id="{8A48AEF3-6927-4DA9-9138-85A2F9C0474E}"/>
                    </a:ext>
                  </a:extLst>
                </p:cNvPr>
                <p:cNvSpPr txBox="1"/>
                <p:nvPr/>
              </p:nvSpPr>
              <p:spPr>
                <a:xfrm>
                  <a:off x="983155" y="2733843"/>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40</a:t>
                  </a:r>
                </a:p>
              </p:txBody>
            </p:sp>
            <p:sp>
              <p:nvSpPr>
                <p:cNvPr id="633" name="TextBox 632">
                  <a:extLst>
                    <a:ext uri="{FF2B5EF4-FFF2-40B4-BE49-F238E27FC236}">
                      <a16:creationId xmlns:a16="http://schemas.microsoft.com/office/drawing/2014/main" id="{8173130C-976A-4AC3-91E6-D8DA8BEDD1F8}"/>
                    </a:ext>
                  </a:extLst>
                </p:cNvPr>
                <p:cNvSpPr txBox="1"/>
                <p:nvPr/>
              </p:nvSpPr>
              <p:spPr>
                <a:xfrm>
                  <a:off x="983155" y="3006750"/>
                  <a:ext cx="354584"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20</a:t>
                  </a:r>
                </a:p>
              </p:txBody>
            </p:sp>
            <p:sp>
              <p:nvSpPr>
                <p:cNvPr id="634" name="TextBox 633">
                  <a:extLst>
                    <a:ext uri="{FF2B5EF4-FFF2-40B4-BE49-F238E27FC236}">
                      <a16:creationId xmlns:a16="http://schemas.microsoft.com/office/drawing/2014/main" id="{5950A5D5-CBC7-4FE0-B7B1-1FE2607B454A}"/>
                    </a:ext>
                  </a:extLst>
                </p:cNvPr>
                <p:cNvSpPr txBox="1"/>
                <p:nvPr/>
              </p:nvSpPr>
              <p:spPr>
                <a:xfrm>
                  <a:off x="1068113" y="3282566"/>
                  <a:ext cx="269626" cy="275717"/>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580" name="Freeform 21">
                <a:extLst>
                  <a:ext uri="{FF2B5EF4-FFF2-40B4-BE49-F238E27FC236}">
                    <a16:creationId xmlns:a16="http://schemas.microsoft.com/office/drawing/2014/main" id="{2EBC0CB4-104B-4E9A-800E-A0617118BA90}"/>
                  </a:ext>
                </a:extLst>
              </p:cNvPr>
              <p:cNvSpPr>
                <a:spLocks/>
              </p:cNvSpPr>
              <p:nvPr/>
            </p:nvSpPr>
            <p:spPr bwMode="auto">
              <a:xfrm>
                <a:off x="1683597" y="2046606"/>
                <a:ext cx="2448000" cy="13823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581" name="Group 580">
                <a:extLst>
                  <a:ext uri="{FF2B5EF4-FFF2-40B4-BE49-F238E27FC236}">
                    <a16:creationId xmlns:a16="http://schemas.microsoft.com/office/drawing/2014/main" id="{50F07E92-DF7F-4DCC-9DA7-74A06B9D721A}"/>
                  </a:ext>
                </a:extLst>
              </p:cNvPr>
              <p:cNvGrpSpPr/>
              <p:nvPr/>
            </p:nvGrpSpPr>
            <p:grpSpPr>
              <a:xfrm>
                <a:off x="1598254" y="3424783"/>
                <a:ext cx="2651750" cy="329369"/>
                <a:chOff x="1502755" y="4356522"/>
                <a:chExt cx="3250424" cy="329369"/>
              </a:xfrm>
            </p:grpSpPr>
            <p:sp>
              <p:nvSpPr>
                <p:cNvPr id="604" name="Line 21">
                  <a:extLst>
                    <a:ext uri="{FF2B5EF4-FFF2-40B4-BE49-F238E27FC236}">
                      <a16:creationId xmlns:a16="http://schemas.microsoft.com/office/drawing/2014/main" id="{CBE3AB4E-5988-4702-B2F5-1F83983A6109}"/>
                    </a:ext>
                  </a:extLst>
                </p:cNvPr>
                <p:cNvSpPr>
                  <a:spLocks noChangeShapeType="1"/>
                </p:cNvSpPr>
                <p:nvPr/>
              </p:nvSpPr>
              <p:spPr bwMode="auto">
                <a:xfrm>
                  <a:off x="4607591"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5" name="TextBox 604">
                  <a:extLst>
                    <a:ext uri="{FF2B5EF4-FFF2-40B4-BE49-F238E27FC236}">
                      <a16:creationId xmlns:a16="http://schemas.microsoft.com/office/drawing/2014/main" id="{80CEB692-1FC5-42FF-813D-F4C5F9DB401E}"/>
                    </a:ext>
                  </a:extLst>
                </p:cNvPr>
                <p:cNvSpPr txBox="1"/>
                <p:nvPr/>
              </p:nvSpPr>
              <p:spPr>
                <a:xfrm>
                  <a:off x="4455782"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32</a:t>
                  </a:r>
                </a:p>
              </p:txBody>
            </p:sp>
            <p:sp>
              <p:nvSpPr>
                <p:cNvPr id="606" name="Line 21">
                  <a:extLst>
                    <a:ext uri="{FF2B5EF4-FFF2-40B4-BE49-F238E27FC236}">
                      <a16:creationId xmlns:a16="http://schemas.microsoft.com/office/drawing/2014/main" id="{B2CFCE43-F8CA-4BD7-B8C1-6D0EC29026B9}"/>
                    </a:ext>
                  </a:extLst>
                </p:cNvPr>
                <p:cNvSpPr>
                  <a:spLocks noChangeShapeType="1"/>
                </p:cNvSpPr>
                <p:nvPr/>
              </p:nvSpPr>
              <p:spPr bwMode="auto">
                <a:xfrm>
                  <a:off x="4231954"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7" name="TextBox 606">
                  <a:extLst>
                    <a:ext uri="{FF2B5EF4-FFF2-40B4-BE49-F238E27FC236}">
                      <a16:creationId xmlns:a16="http://schemas.microsoft.com/office/drawing/2014/main" id="{ED507D73-904D-4CB1-A6FB-B8E7AA729EC9}"/>
                    </a:ext>
                  </a:extLst>
                </p:cNvPr>
                <p:cNvSpPr txBox="1"/>
                <p:nvPr/>
              </p:nvSpPr>
              <p:spPr>
                <a:xfrm>
                  <a:off x="4080145"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28</a:t>
                  </a:r>
                </a:p>
              </p:txBody>
            </p:sp>
            <p:sp>
              <p:nvSpPr>
                <p:cNvPr id="608" name="Line 21">
                  <a:extLst>
                    <a:ext uri="{FF2B5EF4-FFF2-40B4-BE49-F238E27FC236}">
                      <a16:creationId xmlns:a16="http://schemas.microsoft.com/office/drawing/2014/main" id="{30C5D555-3715-48EE-B9DE-2F77B10BE34A}"/>
                    </a:ext>
                  </a:extLst>
                </p:cNvPr>
                <p:cNvSpPr>
                  <a:spLocks noChangeShapeType="1"/>
                </p:cNvSpPr>
                <p:nvPr/>
              </p:nvSpPr>
              <p:spPr bwMode="auto">
                <a:xfrm>
                  <a:off x="3856317"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09" name="TextBox 608">
                  <a:extLst>
                    <a:ext uri="{FF2B5EF4-FFF2-40B4-BE49-F238E27FC236}">
                      <a16:creationId xmlns:a16="http://schemas.microsoft.com/office/drawing/2014/main" id="{4EB1A670-2F30-4814-B9AA-53EDDC53EAB4}"/>
                    </a:ext>
                  </a:extLst>
                </p:cNvPr>
                <p:cNvSpPr txBox="1"/>
                <p:nvPr/>
              </p:nvSpPr>
              <p:spPr>
                <a:xfrm>
                  <a:off x="3704507"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610" name="Line 21">
                  <a:extLst>
                    <a:ext uri="{FF2B5EF4-FFF2-40B4-BE49-F238E27FC236}">
                      <a16:creationId xmlns:a16="http://schemas.microsoft.com/office/drawing/2014/main" id="{901BE909-9568-468D-833B-923647905F37}"/>
                    </a:ext>
                  </a:extLst>
                </p:cNvPr>
                <p:cNvSpPr>
                  <a:spLocks noChangeShapeType="1"/>
                </p:cNvSpPr>
                <p:nvPr/>
              </p:nvSpPr>
              <p:spPr bwMode="auto">
                <a:xfrm>
                  <a:off x="3480680"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1" name="TextBox 610">
                  <a:extLst>
                    <a:ext uri="{FF2B5EF4-FFF2-40B4-BE49-F238E27FC236}">
                      <a16:creationId xmlns:a16="http://schemas.microsoft.com/office/drawing/2014/main" id="{E6525204-B9CB-478D-ADD4-CC0EC8A6C2C8}"/>
                    </a:ext>
                  </a:extLst>
                </p:cNvPr>
                <p:cNvSpPr txBox="1"/>
                <p:nvPr/>
              </p:nvSpPr>
              <p:spPr>
                <a:xfrm>
                  <a:off x="3328870"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612" name="Line 21">
                  <a:extLst>
                    <a:ext uri="{FF2B5EF4-FFF2-40B4-BE49-F238E27FC236}">
                      <a16:creationId xmlns:a16="http://schemas.microsoft.com/office/drawing/2014/main" id="{6E3FB1EC-8355-449D-8ED0-64905DAAE6F5}"/>
                    </a:ext>
                  </a:extLst>
                </p:cNvPr>
                <p:cNvSpPr>
                  <a:spLocks noChangeShapeType="1"/>
                </p:cNvSpPr>
                <p:nvPr/>
              </p:nvSpPr>
              <p:spPr bwMode="auto">
                <a:xfrm>
                  <a:off x="3105043"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3" name="TextBox 612">
                  <a:extLst>
                    <a:ext uri="{FF2B5EF4-FFF2-40B4-BE49-F238E27FC236}">
                      <a16:creationId xmlns:a16="http://schemas.microsoft.com/office/drawing/2014/main" id="{57409A38-FBDF-43B2-B313-4A0DC0C4A826}"/>
                    </a:ext>
                  </a:extLst>
                </p:cNvPr>
                <p:cNvSpPr txBox="1"/>
                <p:nvPr/>
              </p:nvSpPr>
              <p:spPr>
                <a:xfrm>
                  <a:off x="2953233"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614" name="Line 21">
                  <a:extLst>
                    <a:ext uri="{FF2B5EF4-FFF2-40B4-BE49-F238E27FC236}">
                      <a16:creationId xmlns:a16="http://schemas.microsoft.com/office/drawing/2014/main" id="{2E78D16F-FE38-4530-ACC7-E304290C44D5}"/>
                    </a:ext>
                  </a:extLst>
                </p:cNvPr>
                <p:cNvSpPr>
                  <a:spLocks noChangeShapeType="1"/>
                </p:cNvSpPr>
                <p:nvPr/>
              </p:nvSpPr>
              <p:spPr bwMode="auto">
                <a:xfrm>
                  <a:off x="2729406"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5" name="TextBox 614">
                  <a:extLst>
                    <a:ext uri="{FF2B5EF4-FFF2-40B4-BE49-F238E27FC236}">
                      <a16:creationId xmlns:a16="http://schemas.microsoft.com/office/drawing/2014/main" id="{F358D888-63AD-4319-9F9D-047442A120AC}"/>
                    </a:ext>
                  </a:extLst>
                </p:cNvPr>
                <p:cNvSpPr txBox="1"/>
                <p:nvPr/>
              </p:nvSpPr>
              <p:spPr>
                <a:xfrm>
                  <a:off x="2577596" y="4428522"/>
                  <a:ext cx="297397"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616" name="Line 21">
                  <a:extLst>
                    <a:ext uri="{FF2B5EF4-FFF2-40B4-BE49-F238E27FC236}">
                      <a16:creationId xmlns:a16="http://schemas.microsoft.com/office/drawing/2014/main" id="{E3314502-020E-4FEC-AB45-CAC3516F40EC}"/>
                    </a:ext>
                  </a:extLst>
                </p:cNvPr>
                <p:cNvSpPr>
                  <a:spLocks noChangeShapeType="1"/>
                </p:cNvSpPr>
                <p:nvPr/>
              </p:nvSpPr>
              <p:spPr bwMode="auto">
                <a:xfrm>
                  <a:off x="2353769"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7" name="TextBox 616">
                  <a:extLst>
                    <a:ext uri="{FF2B5EF4-FFF2-40B4-BE49-F238E27FC236}">
                      <a16:creationId xmlns:a16="http://schemas.microsoft.com/office/drawing/2014/main" id="{A1F69FA1-13EF-4643-A558-3F3DD189EAF0}"/>
                    </a:ext>
                  </a:extLst>
                </p:cNvPr>
                <p:cNvSpPr txBox="1"/>
                <p:nvPr/>
              </p:nvSpPr>
              <p:spPr>
                <a:xfrm>
                  <a:off x="2254029"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618" name="Line 21">
                  <a:extLst>
                    <a:ext uri="{FF2B5EF4-FFF2-40B4-BE49-F238E27FC236}">
                      <a16:creationId xmlns:a16="http://schemas.microsoft.com/office/drawing/2014/main" id="{4E9E85A7-6618-4121-B112-54CC04FA84AF}"/>
                    </a:ext>
                  </a:extLst>
                </p:cNvPr>
                <p:cNvSpPr>
                  <a:spLocks noChangeShapeType="1"/>
                </p:cNvSpPr>
                <p:nvPr/>
              </p:nvSpPr>
              <p:spPr bwMode="auto">
                <a:xfrm>
                  <a:off x="1978132"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9" name="TextBox 618">
                  <a:extLst>
                    <a:ext uri="{FF2B5EF4-FFF2-40B4-BE49-F238E27FC236}">
                      <a16:creationId xmlns:a16="http://schemas.microsoft.com/office/drawing/2014/main" id="{E274DD5E-8629-40C7-8ECF-E4A093FCE3DE}"/>
                    </a:ext>
                  </a:extLst>
                </p:cNvPr>
                <p:cNvSpPr txBox="1"/>
                <p:nvPr/>
              </p:nvSpPr>
              <p:spPr>
                <a:xfrm>
                  <a:off x="1878392"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620" name="Line 21">
                  <a:extLst>
                    <a:ext uri="{FF2B5EF4-FFF2-40B4-BE49-F238E27FC236}">
                      <a16:creationId xmlns:a16="http://schemas.microsoft.com/office/drawing/2014/main" id="{49BA7472-5273-4CFA-AA54-9B206C3CAC4F}"/>
                    </a:ext>
                  </a:extLst>
                </p:cNvPr>
                <p:cNvSpPr>
                  <a:spLocks noChangeShapeType="1"/>
                </p:cNvSpPr>
                <p:nvPr/>
              </p:nvSpPr>
              <p:spPr bwMode="auto">
                <a:xfrm>
                  <a:off x="1602495" y="4356522"/>
                  <a:ext cx="0" cy="72000"/>
                </a:xfrm>
                <a:prstGeom prst="line">
                  <a:avLst/>
                </a:prstGeom>
                <a:noFill/>
                <a:ln w="1587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21" name="TextBox 620">
                  <a:extLst>
                    <a:ext uri="{FF2B5EF4-FFF2-40B4-BE49-F238E27FC236}">
                      <a16:creationId xmlns:a16="http://schemas.microsoft.com/office/drawing/2014/main" id="{C67C1B0E-E30F-45B5-90AE-DF137ECC6B0D}"/>
                    </a:ext>
                  </a:extLst>
                </p:cNvPr>
                <p:cNvSpPr txBox="1"/>
                <p:nvPr/>
              </p:nvSpPr>
              <p:spPr>
                <a:xfrm>
                  <a:off x="1502755" y="4428522"/>
                  <a:ext cx="193258"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grpSp>
            <p:nvGrpSpPr>
              <p:cNvPr id="582" name="Group 581">
                <a:extLst>
                  <a:ext uri="{FF2B5EF4-FFF2-40B4-BE49-F238E27FC236}">
                    <a16:creationId xmlns:a16="http://schemas.microsoft.com/office/drawing/2014/main" id="{8B83D416-B819-4AC8-95F5-A4C976DEB295}"/>
                  </a:ext>
                </a:extLst>
              </p:cNvPr>
              <p:cNvGrpSpPr/>
              <p:nvPr/>
            </p:nvGrpSpPr>
            <p:grpSpPr>
              <a:xfrm>
                <a:off x="1507177" y="3715256"/>
                <a:ext cx="2694229" cy="257369"/>
                <a:chOff x="1378142" y="4173058"/>
                <a:chExt cx="2694229" cy="257369"/>
              </a:xfrm>
            </p:grpSpPr>
            <p:sp>
              <p:nvSpPr>
                <p:cNvPr id="595" name="TextBox 594">
                  <a:extLst>
                    <a:ext uri="{FF2B5EF4-FFF2-40B4-BE49-F238E27FC236}">
                      <a16:creationId xmlns:a16="http://schemas.microsoft.com/office/drawing/2014/main" id="{0908AB85-42F6-40EC-9A7C-90EF6EF40CC7}"/>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96" name="TextBox 595">
                  <a:extLst>
                    <a:ext uri="{FF2B5EF4-FFF2-40B4-BE49-F238E27FC236}">
                      <a16:creationId xmlns:a16="http://schemas.microsoft.com/office/drawing/2014/main" id="{B85E6224-C248-4475-AF7E-E8F7CB6B2035}"/>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0</a:t>
                  </a:r>
                </a:p>
              </p:txBody>
            </p:sp>
            <p:sp>
              <p:nvSpPr>
                <p:cNvPr id="597" name="TextBox 596">
                  <a:extLst>
                    <a:ext uri="{FF2B5EF4-FFF2-40B4-BE49-F238E27FC236}">
                      <a16:creationId xmlns:a16="http://schemas.microsoft.com/office/drawing/2014/main" id="{FE2A4054-C236-4D9E-B77E-7085F992BAE1}"/>
                    </a:ext>
                  </a:extLst>
                </p:cNvPr>
                <p:cNvSpPr txBox="1"/>
                <p:nvPr/>
              </p:nvSpPr>
              <p:spPr>
                <a:xfrm>
                  <a:off x="3259327"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15</a:t>
                  </a:r>
                </a:p>
              </p:txBody>
            </p:sp>
            <p:sp>
              <p:nvSpPr>
                <p:cNvPr id="598" name="TextBox 597">
                  <a:extLst>
                    <a:ext uri="{FF2B5EF4-FFF2-40B4-BE49-F238E27FC236}">
                      <a16:creationId xmlns:a16="http://schemas.microsoft.com/office/drawing/2014/main" id="{D3793B87-B2A1-488F-BC86-03C3A8001F45}"/>
                    </a:ext>
                  </a:extLst>
                </p:cNvPr>
                <p:cNvSpPr txBox="1"/>
                <p:nvPr/>
              </p:nvSpPr>
              <p:spPr>
                <a:xfrm>
                  <a:off x="2952876"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28</a:t>
                  </a:r>
                </a:p>
              </p:txBody>
            </p:sp>
            <p:sp>
              <p:nvSpPr>
                <p:cNvPr id="599" name="TextBox 598">
                  <a:extLst>
                    <a:ext uri="{FF2B5EF4-FFF2-40B4-BE49-F238E27FC236}">
                      <a16:creationId xmlns:a16="http://schemas.microsoft.com/office/drawing/2014/main" id="{9B4E67B5-4272-4CA1-A794-D2F76209DE0D}"/>
                    </a:ext>
                  </a:extLst>
                </p:cNvPr>
                <p:cNvSpPr txBox="1"/>
                <p:nvPr/>
              </p:nvSpPr>
              <p:spPr>
                <a:xfrm>
                  <a:off x="264642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56</a:t>
                  </a:r>
                </a:p>
              </p:txBody>
            </p:sp>
            <p:sp>
              <p:nvSpPr>
                <p:cNvPr id="600" name="TextBox 599">
                  <a:extLst>
                    <a:ext uri="{FF2B5EF4-FFF2-40B4-BE49-F238E27FC236}">
                      <a16:creationId xmlns:a16="http://schemas.microsoft.com/office/drawing/2014/main" id="{31A070CD-F27D-4DD4-9807-CA4617AABD55}"/>
                    </a:ext>
                  </a:extLst>
                </p:cNvPr>
                <p:cNvSpPr txBox="1"/>
                <p:nvPr/>
              </p:nvSpPr>
              <p:spPr>
                <a:xfrm>
                  <a:off x="2339975"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66</a:t>
                  </a:r>
                </a:p>
              </p:txBody>
            </p:sp>
            <p:sp>
              <p:nvSpPr>
                <p:cNvPr id="601" name="TextBox 600">
                  <a:extLst>
                    <a:ext uri="{FF2B5EF4-FFF2-40B4-BE49-F238E27FC236}">
                      <a16:creationId xmlns:a16="http://schemas.microsoft.com/office/drawing/2014/main" id="{F8E70236-18E9-44CF-802B-3EE0B465440D}"/>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88</a:t>
                  </a:r>
                </a:p>
              </p:txBody>
            </p:sp>
            <p:sp>
              <p:nvSpPr>
                <p:cNvPr id="602" name="TextBox 601">
                  <a:extLst>
                    <a:ext uri="{FF2B5EF4-FFF2-40B4-BE49-F238E27FC236}">
                      <a16:creationId xmlns:a16="http://schemas.microsoft.com/office/drawing/2014/main" id="{9E057AA6-9884-4777-9FD0-A8DF6CE1B7E6}"/>
                    </a:ext>
                  </a:extLst>
                </p:cNvPr>
                <p:cNvSpPr txBox="1"/>
                <p:nvPr/>
              </p:nvSpPr>
              <p:spPr>
                <a:xfrm>
                  <a:off x="1684593"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128</a:t>
                  </a:r>
                </a:p>
              </p:txBody>
            </p:sp>
            <p:sp>
              <p:nvSpPr>
                <p:cNvPr id="603" name="TextBox 602">
                  <a:extLst>
                    <a:ext uri="{FF2B5EF4-FFF2-40B4-BE49-F238E27FC236}">
                      <a16:creationId xmlns:a16="http://schemas.microsoft.com/office/drawing/2014/main" id="{7BD31696-F423-469B-9207-22B13F25CFAC}"/>
                    </a:ext>
                  </a:extLst>
                </p:cNvPr>
                <p:cNvSpPr txBox="1"/>
                <p:nvPr/>
              </p:nvSpPr>
              <p:spPr>
                <a:xfrm>
                  <a:off x="1378142" y="4173058"/>
                  <a:ext cx="327581" cy="257369"/>
                </a:xfrm>
                <a:prstGeom prst="rect">
                  <a:avLst/>
                </a:prstGeom>
                <a:noFill/>
              </p:spPr>
              <p:txBody>
                <a:bodyPr wrap="none" lIns="36000" tIns="36000" rIns="36000" bIns="36000" rtlCol="0" anchor="t" anchorCtr="0">
                  <a:spAutoFit/>
                </a:bodyPr>
                <a:lstStyle/>
                <a:p>
                  <a:pPr algn="ctr"/>
                  <a:r>
                    <a:rPr lang="en-GB" sz="1200" dirty="0">
                      <a:solidFill>
                        <a:srgbClr val="2894FF"/>
                      </a:solidFill>
                      <a:latin typeface="Arial" panose="020B0604020202020204" pitchFamily="34" charset="0"/>
                      <a:cs typeface="Arial" panose="020B0604020202020204" pitchFamily="34" charset="0"/>
                    </a:rPr>
                    <a:t>159</a:t>
                  </a:r>
                </a:p>
              </p:txBody>
            </p:sp>
          </p:grpSp>
          <p:grpSp>
            <p:nvGrpSpPr>
              <p:cNvPr id="583" name="Group 582">
                <a:extLst>
                  <a:ext uri="{FF2B5EF4-FFF2-40B4-BE49-F238E27FC236}">
                    <a16:creationId xmlns:a16="http://schemas.microsoft.com/office/drawing/2014/main" id="{8E447904-B65F-40A3-9D23-68CE658D62D2}"/>
                  </a:ext>
                </a:extLst>
              </p:cNvPr>
              <p:cNvGrpSpPr/>
              <p:nvPr/>
            </p:nvGrpSpPr>
            <p:grpSpPr>
              <a:xfrm>
                <a:off x="1549657" y="3927203"/>
                <a:ext cx="2651749" cy="257369"/>
                <a:chOff x="1420622" y="4173058"/>
                <a:chExt cx="2651749" cy="257369"/>
              </a:xfrm>
            </p:grpSpPr>
            <p:sp>
              <p:nvSpPr>
                <p:cNvPr id="586" name="TextBox 585">
                  <a:extLst>
                    <a:ext uri="{FF2B5EF4-FFF2-40B4-BE49-F238E27FC236}">
                      <a16:creationId xmlns:a16="http://schemas.microsoft.com/office/drawing/2014/main" id="{81F8665C-CEB8-4EA9-A22D-8E47370A4888}"/>
                    </a:ext>
                  </a:extLst>
                </p:cNvPr>
                <p:cNvSpPr txBox="1"/>
                <p:nvPr/>
              </p:nvSpPr>
              <p:spPr>
                <a:xfrm>
                  <a:off x="3914708"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87" name="TextBox 586">
                  <a:extLst>
                    <a:ext uri="{FF2B5EF4-FFF2-40B4-BE49-F238E27FC236}">
                      <a16:creationId xmlns:a16="http://schemas.microsoft.com/office/drawing/2014/main" id="{82F47B37-6214-4969-B737-9DB8DD8268A7}"/>
                    </a:ext>
                  </a:extLst>
                </p:cNvPr>
                <p:cNvSpPr txBox="1"/>
                <p:nvPr/>
              </p:nvSpPr>
              <p:spPr>
                <a:xfrm>
                  <a:off x="3608257"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88" name="TextBox 587">
                  <a:extLst>
                    <a:ext uri="{FF2B5EF4-FFF2-40B4-BE49-F238E27FC236}">
                      <a16:creationId xmlns:a16="http://schemas.microsoft.com/office/drawing/2014/main" id="{7FDAE9BC-D8B2-47ED-A3F0-BF19846BFA4D}"/>
                    </a:ext>
                  </a:extLst>
                </p:cNvPr>
                <p:cNvSpPr txBox="1"/>
                <p:nvPr/>
              </p:nvSpPr>
              <p:spPr>
                <a:xfrm>
                  <a:off x="3301806" y="4173058"/>
                  <a:ext cx="157663"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0</a:t>
                  </a:r>
                </a:p>
              </p:txBody>
            </p:sp>
            <p:sp>
              <p:nvSpPr>
                <p:cNvPr id="589" name="TextBox 588">
                  <a:extLst>
                    <a:ext uri="{FF2B5EF4-FFF2-40B4-BE49-F238E27FC236}">
                      <a16:creationId xmlns:a16="http://schemas.microsoft.com/office/drawing/2014/main" id="{6DF53B3A-B375-4A37-88EE-35BE1EE2BA84}"/>
                    </a:ext>
                  </a:extLst>
                </p:cNvPr>
                <p:cNvSpPr txBox="1"/>
                <p:nvPr/>
              </p:nvSpPr>
              <p:spPr>
                <a:xfrm>
                  <a:off x="2995355"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a:t>
                  </a:r>
                </a:p>
              </p:txBody>
            </p:sp>
            <p:sp>
              <p:nvSpPr>
                <p:cNvPr id="590" name="TextBox 589">
                  <a:extLst>
                    <a:ext uri="{FF2B5EF4-FFF2-40B4-BE49-F238E27FC236}">
                      <a16:creationId xmlns:a16="http://schemas.microsoft.com/office/drawing/2014/main" id="{6197EE91-5C9A-4843-9FE9-9AB624D6D1EA}"/>
                    </a:ext>
                  </a:extLst>
                </p:cNvPr>
                <p:cNvSpPr txBox="1"/>
                <p:nvPr/>
              </p:nvSpPr>
              <p:spPr>
                <a:xfrm>
                  <a:off x="268890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5</a:t>
                  </a:r>
                </a:p>
              </p:txBody>
            </p:sp>
            <p:sp>
              <p:nvSpPr>
                <p:cNvPr id="591" name="TextBox 590">
                  <a:extLst>
                    <a:ext uri="{FF2B5EF4-FFF2-40B4-BE49-F238E27FC236}">
                      <a16:creationId xmlns:a16="http://schemas.microsoft.com/office/drawing/2014/main" id="{C104C409-4111-466C-8596-760FA4189452}"/>
                    </a:ext>
                  </a:extLst>
                </p:cNvPr>
                <p:cNvSpPr txBox="1"/>
                <p:nvPr/>
              </p:nvSpPr>
              <p:spPr>
                <a:xfrm>
                  <a:off x="2382454" y="4173058"/>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7</a:t>
                  </a:r>
                </a:p>
              </p:txBody>
            </p:sp>
            <p:sp>
              <p:nvSpPr>
                <p:cNvPr id="592" name="TextBox 591">
                  <a:extLst>
                    <a:ext uri="{FF2B5EF4-FFF2-40B4-BE49-F238E27FC236}">
                      <a16:creationId xmlns:a16="http://schemas.microsoft.com/office/drawing/2014/main" id="{BB854E7A-B759-4BD1-A174-5BD1331F94D4}"/>
                    </a:ext>
                  </a:extLst>
                </p:cNvPr>
                <p:cNvSpPr txBox="1"/>
                <p:nvPr/>
              </p:nvSpPr>
              <p:spPr>
                <a:xfrm>
                  <a:off x="2033524"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16</a:t>
                  </a:r>
                </a:p>
              </p:txBody>
            </p:sp>
            <p:sp>
              <p:nvSpPr>
                <p:cNvPr id="593" name="TextBox 592">
                  <a:extLst>
                    <a:ext uri="{FF2B5EF4-FFF2-40B4-BE49-F238E27FC236}">
                      <a16:creationId xmlns:a16="http://schemas.microsoft.com/office/drawing/2014/main" id="{22484C34-A928-4CD3-8B80-290D17C04CDF}"/>
                    </a:ext>
                  </a:extLst>
                </p:cNvPr>
                <p:cNvSpPr txBox="1"/>
                <p:nvPr/>
              </p:nvSpPr>
              <p:spPr>
                <a:xfrm>
                  <a:off x="1727073"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40</a:t>
                  </a:r>
                </a:p>
              </p:txBody>
            </p:sp>
            <p:sp>
              <p:nvSpPr>
                <p:cNvPr id="594" name="TextBox 593">
                  <a:extLst>
                    <a:ext uri="{FF2B5EF4-FFF2-40B4-BE49-F238E27FC236}">
                      <a16:creationId xmlns:a16="http://schemas.microsoft.com/office/drawing/2014/main" id="{E2330837-D7A5-46EF-80F2-659E9E350E50}"/>
                    </a:ext>
                  </a:extLst>
                </p:cNvPr>
                <p:cNvSpPr txBox="1"/>
                <p:nvPr/>
              </p:nvSpPr>
              <p:spPr>
                <a:xfrm>
                  <a:off x="1420622" y="4173058"/>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latin typeface="Arial" panose="020B0604020202020204" pitchFamily="34" charset="0"/>
                      <a:cs typeface="Arial" panose="020B0604020202020204" pitchFamily="34" charset="0"/>
                    </a:rPr>
                    <a:t>62</a:t>
                  </a:r>
                </a:p>
              </p:txBody>
            </p:sp>
          </p:grpSp>
          <p:sp>
            <p:nvSpPr>
              <p:cNvPr id="584" name="TextBox 583">
                <a:extLst>
                  <a:ext uri="{FF2B5EF4-FFF2-40B4-BE49-F238E27FC236}">
                    <a16:creationId xmlns:a16="http://schemas.microsoft.com/office/drawing/2014/main" id="{6BE36C93-897B-48AD-B8BD-2647DB418961}"/>
                  </a:ext>
                </a:extLst>
              </p:cNvPr>
              <p:cNvSpPr txBox="1"/>
              <p:nvPr/>
            </p:nvSpPr>
            <p:spPr>
              <a:xfrm>
                <a:off x="704045" y="3715256"/>
                <a:ext cx="881973" cy="461665"/>
              </a:xfrm>
              <a:prstGeom prst="rect">
                <a:avLst/>
              </a:prstGeom>
              <a:noFill/>
            </p:spPr>
            <p:txBody>
              <a:bodyPr wrap="none" rtlCol="0">
                <a:spAutoFit/>
              </a:bodyPr>
              <a:lstStyle/>
              <a:p>
                <a:pPr algn="r" fontAlgn="base">
                  <a:spcBef>
                    <a:spcPct val="0"/>
                  </a:spcBef>
                  <a:spcAft>
                    <a:spcPct val="0"/>
                  </a:spcAft>
                </a:pPr>
                <a:r>
                  <a:rPr lang="en-GB" sz="1200" dirty="0" err="1">
                    <a:solidFill>
                      <a:srgbClr val="2894FF"/>
                    </a:solidFill>
                    <a:latin typeface="Arial" panose="020B0604020202020204" pitchFamily="34" charset="0"/>
                    <a:cs typeface="Arial" panose="020B0604020202020204" pitchFamily="34" charset="0"/>
                  </a:rPr>
                  <a:t>Pem</a:t>
                </a:r>
                <a:r>
                  <a:rPr lang="en-GB" sz="1200" dirty="0">
                    <a:solidFill>
                      <a:srgbClr val="2894FF"/>
                    </a:solidFill>
                    <a:latin typeface="Arial" panose="020B0604020202020204" pitchFamily="34" charset="0"/>
                    <a:cs typeface="Arial" panose="020B0604020202020204" pitchFamily="34" charset="0"/>
                  </a:rPr>
                  <a:t> + CT</a:t>
                </a:r>
              </a:p>
              <a:p>
                <a:pPr algn="r" fontAlgn="base">
                  <a:spcBef>
                    <a:spcPct val="0"/>
                  </a:spcBef>
                  <a:spcAft>
                    <a:spcPct val="0"/>
                  </a:spcAft>
                </a:pPr>
                <a:r>
                  <a:rPr lang="en-GB" sz="1200" dirty="0" err="1">
                    <a:solidFill>
                      <a:srgbClr val="FF6600"/>
                    </a:solidFill>
                    <a:latin typeface="Arial" panose="020B0604020202020204" pitchFamily="34" charset="0"/>
                    <a:cs typeface="Arial" panose="020B0604020202020204" pitchFamily="34" charset="0"/>
                  </a:rPr>
                  <a:t>Pbo</a:t>
                </a:r>
                <a:r>
                  <a:rPr lang="en-GB" sz="1200" dirty="0">
                    <a:solidFill>
                      <a:srgbClr val="FF6600"/>
                    </a:solidFill>
                    <a:latin typeface="Arial" panose="020B0604020202020204" pitchFamily="34" charset="0"/>
                    <a:cs typeface="Arial" panose="020B0604020202020204" pitchFamily="34" charset="0"/>
                  </a:rPr>
                  <a:t> + CT</a:t>
                </a:r>
              </a:p>
            </p:txBody>
          </p:sp>
          <p:sp>
            <p:nvSpPr>
              <p:cNvPr id="585" name="TextBox 584">
                <a:extLst>
                  <a:ext uri="{FF2B5EF4-FFF2-40B4-BE49-F238E27FC236}">
                    <a16:creationId xmlns:a16="http://schemas.microsoft.com/office/drawing/2014/main" id="{6E77A1E5-B522-4A9E-B6F2-C5EBC98405C4}"/>
                  </a:ext>
                </a:extLst>
              </p:cNvPr>
              <p:cNvSpPr txBox="1"/>
              <p:nvPr/>
            </p:nvSpPr>
            <p:spPr>
              <a:xfrm>
                <a:off x="2247519" y="1959699"/>
                <a:ext cx="2122697" cy="276999"/>
              </a:xfrm>
              <a:prstGeom prst="rect">
                <a:avLst/>
              </a:prstGeom>
              <a:noFill/>
            </p:spPr>
            <p:txBody>
              <a:bodyPr wrap="none" rtlCol="0">
                <a:spAutoFit/>
              </a:bodyPr>
              <a:lstStyle/>
              <a:p>
                <a:pPr algn="ctr"/>
                <a:r>
                  <a:rPr lang="en-GB" sz="1200" dirty="0"/>
                  <a:t>HR 0.38 (95%CI 0.28, 0.53)</a:t>
                </a:r>
              </a:p>
            </p:txBody>
          </p:sp>
        </p:grpSp>
        <p:sp>
          <p:nvSpPr>
            <p:cNvPr id="576" name="TextBox 575">
              <a:extLst>
                <a:ext uri="{FF2B5EF4-FFF2-40B4-BE49-F238E27FC236}">
                  <a16:creationId xmlns:a16="http://schemas.microsoft.com/office/drawing/2014/main" id="{C71DA905-E5A1-4A85-B1D8-9276348DAD74}"/>
                </a:ext>
              </a:extLst>
            </p:cNvPr>
            <p:cNvSpPr txBox="1"/>
            <p:nvPr/>
          </p:nvSpPr>
          <p:spPr>
            <a:xfrm>
              <a:off x="2770431" y="2152742"/>
              <a:ext cx="1734770" cy="600164"/>
            </a:xfrm>
            <a:prstGeom prst="rect">
              <a:avLst/>
            </a:prstGeom>
            <a:noFill/>
          </p:spPr>
          <p:txBody>
            <a:bodyPr wrap="none" rtlCol="0">
              <a:spAutoFit/>
            </a:bodyPr>
            <a:lstStyle/>
            <a:p>
              <a:r>
                <a:rPr lang="en-GB" sz="1100" dirty="0"/>
                <a:t>Median (95%CI)</a:t>
              </a:r>
            </a:p>
            <a:p>
              <a:r>
                <a:rPr lang="en-GB" sz="1100" dirty="0" err="1">
                  <a:solidFill>
                    <a:srgbClr val="2894FF"/>
                  </a:solidFill>
                </a:rPr>
                <a:t>Pem</a:t>
              </a:r>
              <a:r>
                <a:rPr lang="en-GB" sz="1100" dirty="0">
                  <a:solidFill>
                    <a:srgbClr val="2894FF"/>
                  </a:solidFill>
                </a:rPr>
                <a:t> + CT: 10 </a:t>
              </a:r>
              <a:r>
                <a:rPr lang="en-GB" sz="1100" dirty="0" err="1">
                  <a:solidFill>
                    <a:srgbClr val="2894FF"/>
                  </a:solidFill>
                </a:rPr>
                <a:t>mo</a:t>
              </a:r>
              <a:r>
                <a:rPr lang="en-GB" sz="1100" dirty="0">
                  <a:solidFill>
                    <a:srgbClr val="2894FF"/>
                  </a:solidFill>
                </a:rPr>
                <a:t> (8, 14)</a:t>
              </a:r>
            </a:p>
            <a:p>
              <a:r>
                <a:rPr lang="en-GB" sz="1100" dirty="0" err="1">
                  <a:solidFill>
                    <a:srgbClr val="FF6600"/>
                  </a:solidFill>
                </a:rPr>
                <a:t>Pbo</a:t>
              </a:r>
              <a:r>
                <a:rPr lang="en-GB" sz="1100" dirty="0">
                  <a:solidFill>
                    <a:srgbClr val="FF6600"/>
                  </a:solidFill>
                </a:rPr>
                <a:t> + CT: 5 </a:t>
              </a:r>
              <a:r>
                <a:rPr lang="en-GB" sz="1100" dirty="0" err="1">
                  <a:solidFill>
                    <a:srgbClr val="FF6600"/>
                  </a:solidFill>
                </a:rPr>
                <a:t>mo</a:t>
              </a:r>
              <a:r>
                <a:rPr lang="en-GB" sz="1100" dirty="0">
                  <a:solidFill>
                    <a:srgbClr val="FF6600"/>
                  </a:solidFill>
                </a:rPr>
                <a:t> (5, 5)</a:t>
              </a:r>
            </a:p>
          </p:txBody>
        </p:sp>
        <p:cxnSp>
          <p:nvCxnSpPr>
            <p:cNvPr id="577" name="Straight Connector 576">
              <a:extLst>
                <a:ext uri="{FF2B5EF4-FFF2-40B4-BE49-F238E27FC236}">
                  <a16:creationId xmlns:a16="http://schemas.microsoft.com/office/drawing/2014/main" id="{5CD7CC72-FF7D-432C-8352-A68A933758B5}"/>
                </a:ext>
              </a:extLst>
            </p:cNvPr>
            <p:cNvCxnSpPr/>
            <p:nvPr/>
          </p:nvCxnSpPr>
          <p:spPr>
            <a:xfrm flipV="1">
              <a:off x="1431974" y="2729702"/>
              <a:ext cx="2442950" cy="7761"/>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241EF03-4118-442A-AB12-3801FAA56597}"/>
              </a:ext>
            </a:extLst>
          </p:cNvPr>
          <p:cNvGrpSpPr/>
          <p:nvPr/>
        </p:nvGrpSpPr>
        <p:grpSpPr>
          <a:xfrm>
            <a:off x="1437581" y="2012599"/>
            <a:ext cx="1710000" cy="1284086"/>
            <a:chOff x="8383342" y="3429546"/>
            <a:chExt cx="2649760" cy="1996421"/>
          </a:xfrm>
        </p:grpSpPr>
        <p:sp>
          <p:nvSpPr>
            <p:cNvPr id="10" name="Freeform: Shape 9">
              <a:extLst>
                <a:ext uri="{FF2B5EF4-FFF2-40B4-BE49-F238E27FC236}">
                  <a16:creationId xmlns:a16="http://schemas.microsoft.com/office/drawing/2014/main" id="{BAD0448C-31EC-486A-A258-B255D89DC81B}"/>
                </a:ext>
              </a:extLst>
            </p:cNvPr>
            <p:cNvSpPr/>
            <p:nvPr/>
          </p:nvSpPr>
          <p:spPr>
            <a:xfrm>
              <a:off x="8383342" y="3429546"/>
              <a:ext cx="2647950" cy="1990725"/>
            </a:xfrm>
            <a:custGeom>
              <a:avLst/>
              <a:gdLst>
                <a:gd name="connsiteX0" fmla="*/ 2648950 w 2647950"/>
                <a:gd name="connsiteY0" fmla="*/ 1998383 h 1990725"/>
                <a:gd name="connsiteX1" fmla="*/ 2001498 w 2647950"/>
                <a:gd name="connsiteY1" fmla="*/ 1998383 h 1990725"/>
                <a:gd name="connsiteX2" fmla="*/ 2001498 w 2647950"/>
                <a:gd name="connsiteY2" fmla="*/ 1908115 h 1990725"/>
                <a:gd name="connsiteX3" fmla="*/ 1973485 w 2647950"/>
                <a:gd name="connsiteY3" fmla="*/ 1908115 h 1990725"/>
                <a:gd name="connsiteX4" fmla="*/ 1973485 w 2647950"/>
                <a:gd name="connsiteY4" fmla="*/ 1830295 h 1990725"/>
                <a:gd name="connsiteX5" fmla="*/ 1683991 w 2647950"/>
                <a:gd name="connsiteY5" fmla="*/ 1830295 h 1990725"/>
                <a:gd name="connsiteX6" fmla="*/ 1683991 w 2647950"/>
                <a:gd name="connsiteY6" fmla="*/ 1764925 h 1990725"/>
                <a:gd name="connsiteX7" fmla="*/ 1394508 w 2647950"/>
                <a:gd name="connsiteY7" fmla="*/ 1764925 h 1990725"/>
                <a:gd name="connsiteX8" fmla="*/ 1394508 w 2647950"/>
                <a:gd name="connsiteY8" fmla="*/ 1696450 h 1990725"/>
                <a:gd name="connsiteX9" fmla="*/ 1301125 w 2647950"/>
                <a:gd name="connsiteY9" fmla="*/ 1696450 h 1990725"/>
                <a:gd name="connsiteX10" fmla="*/ 1301125 w 2647950"/>
                <a:gd name="connsiteY10" fmla="*/ 1568825 h 1990725"/>
                <a:gd name="connsiteX11" fmla="*/ 1108139 w 2647950"/>
                <a:gd name="connsiteY11" fmla="*/ 1568825 h 1990725"/>
                <a:gd name="connsiteX12" fmla="*/ 1108139 w 2647950"/>
                <a:gd name="connsiteY12" fmla="*/ 1512799 h 1990725"/>
                <a:gd name="connsiteX13" fmla="*/ 1052113 w 2647950"/>
                <a:gd name="connsiteY13" fmla="*/ 1512799 h 1990725"/>
                <a:gd name="connsiteX14" fmla="*/ 1052113 w 2647950"/>
                <a:gd name="connsiteY14" fmla="*/ 1434979 h 1990725"/>
                <a:gd name="connsiteX15" fmla="*/ 999192 w 2647950"/>
                <a:gd name="connsiteY15" fmla="*/ 1434979 h 1990725"/>
                <a:gd name="connsiteX16" fmla="*/ 999192 w 2647950"/>
                <a:gd name="connsiteY16" fmla="*/ 1372724 h 1990725"/>
                <a:gd name="connsiteX17" fmla="*/ 803088 w 2647950"/>
                <a:gd name="connsiteY17" fmla="*/ 1372724 h 1990725"/>
                <a:gd name="connsiteX18" fmla="*/ 803088 w 2647950"/>
                <a:gd name="connsiteY18" fmla="*/ 1248213 h 1990725"/>
                <a:gd name="connsiteX19" fmla="*/ 762623 w 2647950"/>
                <a:gd name="connsiteY19" fmla="*/ 1248213 h 1990725"/>
                <a:gd name="connsiteX20" fmla="*/ 762623 w 2647950"/>
                <a:gd name="connsiteY20" fmla="*/ 1117473 h 1990725"/>
                <a:gd name="connsiteX21" fmla="*/ 719044 w 2647950"/>
                <a:gd name="connsiteY21" fmla="*/ 1117473 h 1990725"/>
                <a:gd name="connsiteX22" fmla="*/ 719044 w 2647950"/>
                <a:gd name="connsiteY22" fmla="*/ 1039654 h 1990725"/>
                <a:gd name="connsiteX23" fmla="*/ 582083 w 2647950"/>
                <a:gd name="connsiteY23" fmla="*/ 1039654 h 1990725"/>
                <a:gd name="connsiteX24" fmla="*/ 582083 w 2647950"/>
                <a:gd name="connsiteY24" fmla="*/ 977398 h 1990725"/>
                <a:gd name="connsiteX25" fmla="*/ 554068 w 2647950"/>
                <a:gd name="connsiteY25" fmla="*/ 977398 h 1990725"/>
                <a:gd name="connsiteX26" fmla="*/ 554068 w 2647950"/>
                <a:gd name="connsiteY26" fmla="*/ 849780 h 1990725"/>
                <a:gd name="connsiteX27" fmla="*/ 479363 w 2647950"/>
                <a:gd name="connsiteY27" fmla="*/ 849780 h 1990725"/>
                <a:gd name="connsiteX28" fmla="*/ 479363 w 2647950"/>
                <a:gd name="connsiteY28" fmla="*/ 781299 h 1990725"/>
                <a:gd name="connsiteX29" fmla="*/ 423333 w 2647950"/>
                <a:gd name="connsiteY29" fmla="*/ 781299 h 1990725"/>
                <a:gd name="connsiteX30" fmla="*/ 423333 w 2647950"/>
                <a:gd name="connsiteY30" fmla="*/ 719044 h 1990725"/>
                <a:gd name="connsiteX31" fmla="*/ 345515 w 2647950"/>
                <a:gd name="connsiteY31" fmla="*/ 719044 h 1990725"/>
                <a:gd name="connsiteX32" fmla="*/ 345515 w 2647950"/>
                <a:gd name="connsiteY32" fmla="*/ 488701 h 1990725"/>
                <a:gd name="connsiteX33" fmla="*/ 289486 w 2647950"/>
                <a:gd name="connsiteY33" fmla="*/ 488701 h 1990725"/>
                <a:gd name="connsiteX34" fmla="*/ 289486 w 2647950"/>
                <a:gd name="connsiteY34" fmla="*/ 423333 h 1990725"/>
                <a:gd name="connsiteX35" fmla="*/ 192990 w 2647950"/>
                <a:gd name="connsiteY35" fmla="*/ 423333 h 1990725"/>
                <a:gd name="connsiteX36" fmla="*/ 192990 w 2647950"/>
                <a:gd name="connsiteY36" fmla="*/ 351740 h 1990725"/>
                <a:gd name="connsiteX37" fmla="*/ 164976 w 2647950"/>
                <a:gd name="connsiteY37" fmla="*/ 351740 h 1990725"/>
                <a:gd name="connsiteX38" fmla="*/ 164976 w 2647950"/>
                <a:gd name="connsiteY38" fmla="*/ 177426 h 1990725"/>
                <a:gd name="connsiteX39" fmla="*/ 87157 w 2647950"/>
                <a:gd name="connsiteY39" fmla="*/ 177426 h 1990725"/>
                <a:gd name="connsiteX40" fmla="*/ 87157 w 2647950"/>
                <a:gd name="connsiteY40" fmla="*/ 115172 h 1990725"/>
                <a:gd name="connsiteX41" fmla="*/ 59142 w 2647950"/>
                <a:gd name="connsiteY41" fmla="*/ 115172 h 1990725"/>
                <a:gd name="connsiteX42" fmla="*/ 59142 w 2647950"/>
                <a:gd name="connsiteY42" fmla="*/ 68480 h 1990725"/>
                <a:gd name="connsiteX43" fmla="*/ 46691 w 2647950"/>
                <a:gd name="connsiteY43" fmla="*/ 68480 h 1990725"/>
                <a:gd name="connsiteX44" fmla="*/ 46691 w 2647950"/>
                <a:gd name="connsiteY44" fmla="*/ 0 h 1990725"/>
                <a:gd name="connsiteX45" fmla="*/ 0 w 2647950"/>
                <a:gd name="connsiteY45"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47950" h="1990725">
                  <a:moveTo>
                    <a:pt x="2648950" y="1998383"/>
                  </a:moveTo>
                  <a:lnTo>
                    <a:pt x="2001498" y="1998383"/>
                  </a:lnTo>
                  <a:lnTo>
                    <a:pt x="2001498" y="1908115"/>
                  </a:lnTo>
                  <a:lnTo>
                    <a:pt x="1973485" y="1908115"/>
                  </a:lnTo>
                  <a:lnTo>
                    <a:pt x="1973485" y="1830295"/>
                  </a:lnTo>
                  <a:lnTo>
                    <a:pt x="1683991" y="1830295"/>
                  </a:lnTo>
                  <a:lnTo>
                    <a:pt x="1683991" y="1764925"/>
                  </a:lnTo>
                  <a:lnTo>
                    <a:pt x="1394508" y="1764925"/>
                  </a:lnTo>
                  <a:lnTo>
                    <a:pt x="1394508" y="1696450"/>
                  </a:lnTo>
                  <a:lnTo>
                    <a:pt x="1301125" y="1696450"/>
                  </a:lnTo>
                  <a:lnTo>
                    <a:pt x="1301125" y="1568825"/>
                  </a:lnTo>
                  <a:lnTo>
                    <a:pt x="1108139" y="1568825"/>
                  </a:lnTo>
                  <a:lnTo>
                    <a:pt x="1108139" y="1512799"/>
                  </a:lnTo>
                  <a:lnTo>
                    <a:pt x="1052113" y="1512799"/>
                  </a:lnTo>
                  <a:lnTo>
                    <a:pt x="1052113" y="1434979"/>
                  </a:lnTo>
                  <a:lnTo>
                    <a:pt x="999192" y="1434979"/>
                  </a:lnTo>
                  <a:lnTo>
                    <a:pt x="999192" y="1372724"/>
                  </a:lnTo>
                  <a:lnTo>
                    <a:pt x="803088" y="1372724"/>
                  </a:lnTo>
                  <a:lnTo>
                    <a:pt x="803088" y="1248213"/>
                  </a:lnTo>
                  <a:lnTo>
                    <a:pt x="762623" y="1248213"/>
                  </a:lnTo>
                  <a:lnTo>
                    <a:pt x="762623" y="1117473"/>
                  </a:lnTo>
                  <a:lnTo>
                    <a:pt x="719044" y="1117473"/>
                  </a:lnTo>
                  <a:lnTo>
                    <a:pt x="719044" y="1039654"/>
                  </a:lnTo>
                  <a:lnTo>
                    <a:pt x="582083" y="1039654"/>
                  </a:lnTo>
                  <a:lnTo>
                    <a:pt x="582083" y="977398"/>
                  </a:lnTo>
                  <a:lnTo>
                    <a:pt x="554068" y="977398"/>
                  </a:lnTo>
                  <a:lnTo>
                    <a:pt x="554068" y="849780"/>
                  </a:lnTo>
                  <a:lnTo>
                    <a:pt x="479363" y="849780"/>
                  </a:lnTo>
                  <a:lnTo>
                    <a:pt x="479363" y="781299"/>
                  </a:lnTo>
                  <a:lnTo>
                    <a:pt x="423333" y="781299"/>
                  </a:lnTo>
                  <a:lnTo>
                    <a:pt x="423333" y="719044"/>
                  </a:lnTo>
                  <a:lnTo>
                    <a:pt x="345515" y="719044"/>
                  </a:lnTo>
                  <a:lnTo>
                    <a:pt x="345515" y="488701"/>
                  </a:lnTo>
                  <a:lnTo>
                    <a:pt x="289486" y="488701"/>
                  </a:lnTo>
                  <a:lnTo>
                    <a:pt x="289486" y="423333"/>
                  </a:lnTo>
                  <a:lnTo>
                    <a:pt x="192990" y="423333"/>
                  </a:lnTo>
                  <a:lnTo>
                    <a:pt x="192990" y="351740"/>
                  </a:lnTo>
                  <a:lnTo>
                    <a:pt x="164976" y="351740"/>
                  </a:lnTo>
                  <a:lnTo>
                    <a:pt x="164976" y="177426"/>
                  </a:lnTo>
                  <a:lnTo>
                    <a:pt x="87157" y="177426"/>
                  </a:lnTo>
                  <a:lnTo>
                    <a:pt x="87157" y="115172"/>
                  </a:lnTo>
                  <a:lnTo>
                    <a:pt x="59142" y="115172"/>
                  </a:lnTo>
                  <a:lnTo>
                    <a:pt x="59142" y="68480"/>
                  </a:lnTo>
                  <a:lnTo>
                    <a:pt x="46691" y="68480"/>
                  </a:lnTo>
                  <a:lnTo>
                    <a:pt x="46691"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Freeform: Shape 44">
              <a:extLst>
                <a:ext uri="{FF2B5EF4-FFF2-40B4-BE49-F238E27FC236}">
                  <a16:creationId xmlns:a16="http://schemas.microsoft.com/office/drawing/2014/main" id="{03C0387F-2E13-4B5B-8124-3806E64E1976}"/>
                </a:ext>
              </a:extLst>
            </p:cNvPr>
            <p:cNvSpPr/>
            <p:nvPr/>
          </p:nvSpPr>
          <p:spPr>
            <a:xfrm>
              <a:off x="10299677" y="51878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Freeform: Shape 45">
              <a:extLst>
                <a:ext uri="{FF2B5EF4-FFF2-40B4-BE49-F238E27FC236}">
                  <a16:creationId xmlns:a16="http://schemas.microsoft.com/office/drawing/2014/main" id="{7E72FD66-54A0-4D1E-A1B6-6A70A4D19F8F}"/>
                </a:ext>
              </a:extLst>
            </p:cNvPr>
            <p:cNvSpPr/>
            <p:nvPr/>
          </p:nvSpPr>
          <p:spPr>
            <a:xfrm>
              <a:off x="10623527" y="53592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Freeform: Shape 47">
              <a:extLst>
                <a:ext uri="{FF2B5EF4-FFF2-40B4-BE49-F238E27FC236}">
                  <a16:creationId xmlns:a16="http://schemas.microsoft.com/office/drawing/2014/main" id="{2E3FF9BD-D09A-4C0A-AEB9-7CF3EC9678E9}"/>
                </a:ext>
              </a:extLst>
            </p:cNvPr>
            <p:cNvSpPr/>
            <p:nvPr/>
          </p:nvSpPr>
          <p:spPr>
            <a:xfrm>
              <a:off x="11023577" y="53592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79EE3BAA-2229-4AAE-871B-15879918781F}"/>
              </a:ext>
            </a:extLst>
          </p:cNvPr>
          <p:cNvGrpSpPr/>
          <p:nvPr/>
        </p:nvGrpSpPr>
        <p:grpSpPr>
          <a:xfrm>
            <a:off x="1437582" y="2012600"/>
            <a:ext cx="1481700" cy="1301788"/>
            <a:chOff x="8896843" y="3405557"/>
            <a:chExt cx="2314575" cy="2021443"/>
          </a:xfrm>
        </p:grpSpPr>
        <p:sp>
          <p:nvSpPr>
            <p:cNvPr id="56" name="Freeform: Shape 55">
              <a:extLst>
                <a:ext uri="{FF2B5EF4-FFF2-40B4-BE49-F238E27FC236}">
                  <a16:creationId xmlns:a16="http://schemas.microsoft.com/office/drawing/2014/main" id="{56F69D25-757E-42A2-BA6B-4F9196CAA30E}"/>
                </a:ext>
              </a:extLst>
            </p:cNvPr>
            <p:cNvSpPr/>
            <p:nvPr/>
          </p:nvSpPr>
          <p:spPr>
            <a:xfrm>
              <a:off x="8896843" y="3405557"/>
              <a:ext cx="2314575" cy="2019300"/>
            </a:xfrm>
            <a:custGeom>
              <a:avLst/>
              <a:gdLst>
                <a:gd name="connsiteX0" fmla="*/ 2321719 w 2314575"/>
                <a:gd name="connsiteY0" fmla="*/ 2026768 h 2019300"/>
                <a:gd name="connsiteX1" fmla="*/ 1366514 w 2314575"/>
                <a:gd name="connsiteY1" fmla="*/ 2026768 h 2019300"/>
                <a:gd name="connsiteX2" fmla="*/ 1366514 w 2314575"/>
                <a:gd name="connsiteY2" fmla="*/ 1923945 h 2019300"/>
                <a:gd name="connsiteX3" fmla="*/ 1296162 w 2314575"/>
                <a:gd name="connsiteY3" fmla="*/ 1923945 h 2019300"/>
                <a:gd name="connsiteX4" fmla="*/ 1296162 w 2314575"/>
                <a:gd name="connsiteY4" fmla="*/ 1794053 h 2019300"/>
                <a:gd name="connsiteX5" fmla="*/ 1052617 w 2314575"/>
                <a:gd name="connsiteY5" fmla="*/ 1794053 h 2019300"/>
                <a:gd name="connsiteX6" fmla="*/ 1052617 w 2314575"/>
                <a:gd name="connsiteY6" fmla="*/ 1661465 h 2019300"/>
                <a:gd name="connsiteX7" fmla="*/ 914617 w 2314575"/>
                <a:gd name="connsiteY7" fmla="*/ 1661465 h 2019300"/>
                <a:gd name="connsiteX8" fmla="*/ 914617 w 2314575"/>
                <a:gd name="connsiteY8" fmla="*/ 1550518 h 2019300"/>
                <a:gd name="connsiteX9" fmla="*/ 838850 w 2314575"/>
                <a:gd name="connsiteY9" fmla="*/ 1550518 h 2019300"/>
                <a:gd name="connsiteX10" fmla="*/ 838850 w 2314575"/>
                <a:gd name="connsiteY10" fmla="*/ 1423340 h 2019300"/>
                <a:gd name="connsiteX11" fmla="*/ 673786 w 2314575"/>
                <a:gd name="connsiteY11" fmla="*/ 1423340 h 2019300"/>
                <a:gd name="connsiteX12" fmla="*/ 673786 w 2314575"/>
                <a:gd name="connsiteY12" fmla="*/ 1304277 h 2019300"/>
                <a:gd name="connsiteX13" fmla="*/ 592606 w 2314575"/>
                <a:gd name="connsiteY13" fmla="*/ 1304277 h 2019300"/>
                <a:gd name="connsiteX14" fmla="*/ 592606 w 2314575"/>
                <a:gd name="connsiteY14" fmla="*/ 1055322 h 2019300"/>
                <a:gd name="connsiteX15" fmla="*/ 568253 w 2314575"/>
                <a:gd name="connsiteY15" fmla="*/ 1055322 h 2019300"/>
                <a:gd name="connsiteX16" fmla="*/ 568253 w 2314575"/>
                <a:gd name="connsiteY16" fmla="*/ 698139 h 2019300"/>
                <a:gd name="connsiteX17" fmla="*/ 538487 w 2314575"/>
                <a:gd name="connsiteY17" fmla="*/ 698139 h 2019300"/>
                <a:gd name="connsiteX18" fmla="*/ 538487 w 2314575"/>
                <a:gd name="connsiteY18" fmla="*/ 592606 h 2019300"/>
                <a:gd name="connsiteX19" fmla="*/ 370718 w 2314575"/>
                <a:gd name="connsiteY19" fmla="*/ 592606 h 2019300"/>
                <a:gd name="connsiteX20" fmla="*/ 370718 w 2314575"/>
                <a:gd name="connsiteY20" fmla="*/ 481662 h 2019300"/>
                <a:gd name="connsiteX21" fmla="*/ 346363 w 2314575"/>
                <a:gd name="connsiteY21" fmla="*/ 481662 h 2019300"/>
                <a:gd name="connsiteX22" fmla="*/ 346363 w 2314575"/>
                <a:gd name="connsiteY22" fmla="*/ 230007 h 2019300"/>
                <a:gd name="connsiteX23" fmla="*/ 178594 w 2314575"/>
                <a:gd name="connsiteY23" fmla="*/ 230007 h 2019300"/>
                <a:gd name="connsiteX24" fmla="*/ 178594 w 2314575"/>
                <a:gd name="connsiteY24" fmla="*/ 92003 h 2019300"/>
                <a:gd name="connsiteX25" fmla="*/ 146122 w 2314575"/>
                <a:gd name="connsiteY25" fmla="*/ 92003 h 2019300"/>
                <a:gd name="connsiteX26" fmla="*/ 146122 w 2314575"/>
                <a:gd name="connsiteY26" fmla="*/ 0 h 2019300"/>
                <a:gd name="connsiteX27" fmla="*/ 0 w 2314575"/>
                <a:gd name="connsiteY27"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14575" h="2019300">
                  <a:moveTo>
                    <a:pt x="2321719" y="2026768"/>
                  </a:moveTo>
                  <a:lnTo>
                    <a:pt x="1366514" y="2026768"/>
                  </a:lnTo>
                  <a:lnTo>
                    <a:pt x="1366514" y="1923945"/>
                  </a:lnTo>
                  <a:lnTo>
                    <a:pt x="1296162" y="1923945"/>
                  </a:lnTo>
                  <a:lnTo>
                    <a:pt x="1296162" y="1794053"/>
                  </a:lnTo>
                  <a:lnTo>
                    <a:pt x="1052617" y="1794053"/>
                  </a:lnTo>
                  <a:lnTo>
                    <a:pt x="1052617" y="1661465"/>
                  </a:lnTo>
                  <a:lnTo>
                    <a:pt x="914617" y="1661465"/>
                  </a:lnTo>
                  <a:lnTo>
                    <a:pt x="914617" y="1550518"/>
                  </a:lnTo>
                  <a:lnTo>
                    <a:pt x="838850" y="1550518"/>
                  </a:lnTo>
                  <a:lnTo>
                    <a:pt x="838850" y="1423340"/>
                  </a:lnTo>
                  <a:lnTo>
                    <a:pt x="673786" y="1423340"/>
                  </a:lnTo>
                  <a:lnTo>
                    <a:pt x="673786" y="1304277"/>
                  </a:lnTo>
                  <a:lnTo>
                    <a:pt x="592606" y="1304277"/>
                  </a:lnTo>
                  <a:lnTo>
                    <a:pt x="592606" y="1055322"/>
                  </a:lnTo>
                  <a:lnTo>
                    <a:pt x="568253" y="1055322"/>
                  </a:lnTo>
                  <a:lnTo>
                    <a:pt x="568253" y="698139"/>
                  </a:lnTo>
                  <a:lnTo>
                    <a:pt x="538487" y="698139"/>
                  </a:lnTo>
                  <a:lnTo>
                    <a:pt x="538487" y="592606"/>
                  </a:lnTo>
                  <a:lnTo>
                    <a:pt x="370718" y="592606"/>
                  </a:lnTo>
                  <a:lnTo>
                    <a:pt x="370718" y="481662"/>
                  </a:lnTo>
                  <a:lnTo>
                    <a:pt x="346363" y="481662"/>
                  </a:lnTo>
                  <a:lnTo>
                    <a:pt x="346363" y="230007"/>
                  </a:lnTo>
                  <a:lnTo>
                    <a:pt x="178594" y="230007"/>
                  </a:lnTo>
                  <a:lnTo>
                    <a:pt x="178594" y="92003"/>
                  </a:lnTo>
                  <a:lnTo>
                    <a:pt x="146122" y="92003"/>
                  </a:lnTo>
                  <a:lnTo>
                    <a:pt x="146122"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57">
              <a:extLst>
                <a:ext uri="{FF2B5EF4-FFF2-40B4-BE49-F238E27FC236}">
                  <a16:creationId xmlns:a16="http://schemas.microsoft.com/office/drawing/2014/main" id="{D3E6E123-052B-4921-810D-253B193F9BBE}"/>
                </a:ext>
              </a:extLst>
            </p:cNvPr>
            <p:cNvSpPr/>
            <p:nvPr/>
          </p:nvSpPr>
          <p:spPr>
            <a:xfrm>
              <a:off x="11199512" y="536032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60" name="Group 159">
            <a:extLst>
              <a:ext uri="{FF2B5EF4-FFF2-40B4-BE49-F238E27FC236}">
                <a16:creationId xmlns:a16="http://schemas.microsoft.com/office/drawing/2014/main" id="{CE9B3092-F0FA-402D-AEE6-FF08B744525E}"/>
              </a:ext>
            </a:extLst>
          </p:cNvPr>
          <p:cNvGrpSpPr/>
          <p:nvPr/>
        </p:nvGrpSpPr>
        <p:grpSpPr>
          <a:xfrm>
            <a:off x="1436356" y="4399962"/>
            <a:ext cx="2160000" cy="1152000"/>
            <a:chOff x="8202372" y="3016402"/>
            <a:chExt cx="3365916" cy="1771878"/>
          </a:xfrm>
        </p:grpSpPr>
        <p:sp>
          <p:nvSpPr>
            <p:cNvPr id="76" name="Freeform: Shape 75">
              <a:extLst>
                <a:ext uri="{FF2B5EF4-FFF2-40B4-BE49-F238E27FC236}">
                  <a16:creationId xmlns:a16="http://schemas.microsoft.com/office/drawing/2014/main" id="{AF354252-29F0-4461-802A-56FBFAF426A5}"/>
                </a:ext>
              </a:extLst>
            </p:cNvPr>
            <p:cNvSpPr/>
            <p:nvPr/>
          </p:nvSpPr>
          <p:spPr>
            <a:xfrm>
              <a:off x="8202372" y="3016402"/>
              <a:ext cx="3362325" cy="1771650"/>
            </a:xfrm>
            <a:custGeom>
              <a:avLst/>
              <a:gdLst>
                <a:gd name="connsiteX0" fmla="*/ 3366221 w 3362325"/>
                <a:gd name="connsiteY0" fmla="*/ 1775117 h 1771650"/>
                <a:gd name="connsiteX1" fmla="*/ 3244453 w 3362325"/>
                <a:gd name="connsiteY1" fmla="*/ 1775117 h 1771650"/>
                <a:gd name="connsiteX2" fmla="*/ 3244453 w 3362325"/>
                <a:gd name="connsiteY2" fmla="*/ 1720996 h 1771650"/>
                <a:gd name="connsiteX3" fmla="*/ 3003623 w 3362325"/>
                <a:gd name="connsiteY3" fmla="*/ 1720996 h 1771650"/>
                <a:gd name="connsiteX4" fmla="*/ 3003623 w 3362325"/>
                <a:gd name="connsiteY4" fmla="*/ 1661465 h 1771650"/>
                <a:gd name="connsiteX5" fmla="*/ 2673496 w 3362325"/>
                <a:gd name="connsiteY5" fmla="*/ 1661465 h 1771650"/>
                <a:gd name="connsiteX6" fmla="*/ 2673496 w 3362325"/>
                <a:gd name="connsiteY6" fmla="*/ 1593809 h 1771650"/>
                <a:gd name="connsiteX7" fmla="*/ 2641026 w 3362325"/>
                <a:gd name="connsiteY7" fmla="*/ 1593809 h 1771650"/>
                <a:gd name="connsiteX8" fmla="*/ 2641026 w 3362325"/>
                <a:gd name="connsiteY8" fmla="*/ 1547813 h 1771650"/>
                <a:gd name="connsiteX9" fmla="*/ 2535488 w 3362325"/>
                <a:gd name="connsiteY9" fmla="*/ 1547813 h 1771650"/>
                <a:gd name="connsiteX10" fmla="*/ 2535488 w 3362325"/>
                <a:gd name="connsiteY10" fmla="*/ 1528867 h 1771650"/>
                <a:gd name="connsiteX11" fmla="*/ 2435371 w 3362325"/>
                <a:gd name="connsiteY11" fmla="*/ 1528867 h 1771650"/>
                <a:gd name="connsiteX12" fmla="*/ 2435371 w 3362325"/>
                <a:gd name="connsiteY12" fmla="*/ 1480166 h 1771650"/>
                <a:gd name="connsiteX13" fmla="*/ 2329834 w 3362325"/>
                <a:gd name="connsiteY13" fmla="*/ 1480166 h 1771650"/>
                <a:gd name="connsiteX14" fmla="*/ 2329834 w 3362325"/>
                <a:gd name="connsiteY14" fmla="*/ 1447695 h 1771650"/>
                <a:gd name="connsiteX15" fmla="*/ 2159365 w 3362325"/>
                <a:gd name="connsiteY15" fmla="*/ 1447695 h 1771650"/>
                <a:gd name="connsiteX16" fmla="*/ 2159365 w 3362325"/>
                <a:gd name="connsiteY16" fmla="*/ 1431455 h 1771650"/>
                <a:gd name="connsiteX17" fmla="*/ 2113360 w 3362325"/>
                <a:gd name="connsiteY17" fmla="*/ 1431455 h 1771650"/>
                <a:gd name="connsiteX18" fmla="*/ 2113360 w 3362325"/>
                <a:gd name="connsiteY18" fmla="*/ 1390869 h 1771650"/>
                <a:gd name="connsiteX19" fmla="*/ 2089004 w 3362325"/>
                <a:gd name="connsiteY19" fmla="*/ 1390869 h 1771650"/>
                <a:gd name="connsiteX20" fmla="*/ 2089004 w 3362325"/>
                <a:gd name="connsiteY20" fmla="*/ 1377334 h 1771650"/>
                <a:gd name="connsiteX21" fmla="*/ 2064649 w 3362325"/>
                <a:gd name="connsiteY21" fmla="*/ 1377334 h 1771650"/>
                <a:gd name="connsiteX22" fmla="*/ 2064649 w 3362325"/>
                <a:gd name="connsiteY22" fmla="*/ 1355684 h 1771650"/>
                <a:gd name="connsiteX23" fmla="*/ 2002412 w 3362325"/>
                <a:gd name="connsiteY23" fmla="*/ 1355684 h 1771650"/>
                <a:gd name="connsiteX24" fmla="*/ 2002412 w 3362325"/>
                <a:gd name="connsiteY24" fmla="*/ 1285332 h 1771650"/>
                <a:gd name="connsiteX25" fmla="*/ 1683115 w 3362325"/>
                <a:gd name="connsiteY25" fmla="*/ 1285332 h 1771650"/>
                <a:gd name="connsiteX26" fmla="*/ 1683115 w 3362325"/>
                <a:gd name="connsiteY26" fmla="*/ 1236621 h 1771650"/>
                <a:gd name="connsiteX27" fmla="*/ 1645225 w 3362325"/>
                <a:gd name="connsiteY27" fmla="*/ 1236621 h 1771650"/>
                <a:gd name="connsiteX28" fmla="*/ 1645225 w 3362325"/>
                <a:gd name="connsiteY28" fmla="*/ 1193330 h 1771650"/>
                <a:gd name="connsiteX29" fmla="*/ 1591104 w 3362325"/>
                <a:gd name="connsiteY29" fmla="*/ 1193330 h 1771650"/>
                <a:gd name="connsiteX30" fmla="*/ 1591104 w 3362325"/>
                <a:gd name="connsiteY30" fmla="*/ 1163565 h 1771650"/>
                <a:gd name="connsiteX31" fmla="*/ 1407100 w 3362325"/>
                <a:gd name="connsiteY31" fmla="*/ 1163565 h 1771650"/>
                <a:gd name="connsiteX32" fmla="*/ 1407100 w 3362325"/>
                <a:gd name="connsiteY32" fmla="*/ 1139209 h 1771650"/>
                <a:gd name="connsiteX33" fmla="*/ 1363809 w 3362325"/>
                <a:gd name="connsiteY33" fmla="*/ 1139209 h 1771650"/>
                <a:gd name="connsiteX34" fmla="*/ 1363809 w 3362325"/>
                <a:gd name="connsiteY34" fmla="*/ 1114854 h 1771650"/>
                <a:gd name="connsiteX35" fmla="*/ 1325928 w 3362325"/>
                <a:gd name="connsiteY35" fmla="*/ 1114854 h 1771650"/>
                <a:gd name="connsiteX36" fmla="*/ 1325928 w 3362325"/>
                <a:gd name="connsiteY36" fmla="*/ 1087793 h 1771650"/>
                <a:gd name="connsiteX37" fmla="*/ 1233916 w 3362325"/>
                <a:gd name="connsiteY37" fmla="*/ 1087793 h 1771650"/>
                <a:gd name="connsiteX38" fmla="*/ 1233916 w 3362325"/>
                <a:gd name="connsiteY38" fmla="*/ 1049912 h 1771650"/>
                <a:gd name="connsiteX39" fmla="*/ 1187920 w 3362325"/>
                <a:gd name="connsiteY39" fmla="*/ 1049912 h 1771650"/>
                <a:gd name="connsiteX40" fmla="*/ 1187920 w 3362325"/>
                <a:gd name="connsiteY40" fmla="*/ 1028262 h 1771650"/>
                <a:gd name="connsiteX41" fmla="*/ 1109443 w 3362325"/>
                <a:gd name="connsiteY41" fmla="*/ 1028262 h 1771650"/>
                <a:gd name="connsiteX42" fmla="*/ 1109443 w 3362325"/>
                <a:gd name="connsiteY42" fmla="*/ 987676 h 1771650"/>
                <a:gd name="connsiteX43" fmla="*/ 1076973 w 3362325"/>
                <a:gd name="connsiteY43" fmla="*/ 987676 h 1771650"/>
                <a:gd name="connsiteX44" fmla="*/ 1076973 w 3362325"/>
                <a:gd name="connsiteY44" fmla="*/ 925439 h 1771650"/>
                <a:gd name="connsiteX45" fmla="*/ 976855 w 3362325"/>
                <a:gd name="connsiteY45" fmla="*/ 925439 h 1771650"/>
                <a:gd name="connsiteX46" fmla="*/ 976855 w 3362325"/>
                <a:gd name="connsiteY46" fmla="*/ 882145 h 1771650"/>
                <a:gd name="connsiteX47" fmla="*/ 936265 w 3362325"/>
                <a:gd name="connsiteY47" fmla="*/ 882145 h 1771650"/>
                <a:gd name="connsiteX48" fmla="*/ 936265 w 3362325"/>
                <a:gd name="connsiteY48" fmla="*/ 857791 h 1771650"/>
                <a:gd name="connsiteX49" fmla="*/ 906499 w 3362325"/>
                <a:gd name="connsiteY49" fmla="*/ 857791 h 1771650"/>
                <a:gd name="connsiteX50" fmla="*/ 906499 w 3362325"/>
                <a:gd name="connsiteY50" fmla="*/ 828025 h 1771650"/>
                <a:gd name="connsiteX51" fmla="*/ 822613 w 3362325"/>
                <a:gd name="connsiteY51" fmla="*/ 828025 h 1771650"/>
                <a:gd name="connsiteX52" fmla="*/ 822613 w 3362325"/>
                <a:gd name="connsiteY52" fmla="*/ 765788 h 1771650"/>
                <a:gd name="connsiteX53" fmla="*/ 800966 w 3362325"/>
                <a:gd name="connsiteY53" fmla="*/ 765788 h 1771650"/>
                <a:gd name="connsiteX54" fmla="*/ 800966 w 3362325"/>
                <a:gd name="connsiteY54" fmla="*/ 708963 h 1771650"/>
                <a:gd name="connsiteX55" fmla="*/ 744141 w 3362325"/>
                <a:gd name="connsiteY55" fmla="*/ 708963 h 1771650"/>
                <a:gd name="connsiteX56" fmla="*/ 744141 w 3362325"/>
                <a:gd name="connsiteY56" fmla="*/ 679197 h 1771650"/>
                <a:gd name="connsiteX57" fmla="*/ 673786 w 3362325"/>
                <a:gd name="connsiteY57" fmla="*/ 679197 h 1771650"/>
                <a:gd name="connsiteX58" fmla="*/ 673786 w 3362325"/>
                <a:gd name="connsiteY58" fmla="*/ 654844 h 1771650"/>
                <a:gd name="connsiteX59" fmla="*/ 589900 w 3362325"/>
                <a:gd name="connsiteY59" fmla="*/ 654844 h 1771650"/>
                <a:gd name="connsiteX60" fmla="*/ 589900 w 3362325"/>
                <a:gd name="connsiteY60" fmla="*/ 508721 h 1771650"/>
                <a:gd name="connsiteX61" fmla="*/ 570959 w 3362325"/>
                <a:gd name="connsiteY61" fmla="*/ 508721 h 1771650"/>
                <a:gd name="connsiteX62" fmla="*/ 570959 w 3362325"/>
                <a:gd name="connsiteY62" fmla="*/ 411307 h 1771650"/>
                <a:gd name="connsiteX63" fmla="*/ 481662 w 3362325"/>
                <a:gd name="connsiteY63" fmla="*/ 411307 h 1771650"/>
                <a:gd name="connsiteX64" fmla="*/ 481662 w 3362325"/>
                <a:gd name="connsiteY64" fmla="*/ 373423 h 1771650"/>
                <a:gd name="connsiteX65" fmla="*/ 435661 w 3362325"/>
                <a:gd name="connsiteY65" fmla="*/ 373423 h 1771650"/>
                <a:gd name="connsiteX66" fmla="*/ 435661 w 3362325"/>
                <a:gd name="connsiteY66" fmla="*/ 340951 h 1771650"/>
                <a:gd name="connsiteX67" fmla="*/ 359894 w 3362325"/>
                <a:gd name="connsiteY67" fmla="*/ 340951 h 1771650"/>
                <a:gd name="connsiteX68" fmla="*/ 359894 w 3362325"/>
                <a:gd name="connsiteY68" fmla="*/ 308480 h 1771650"/>
                <a:gd name="connsiteX69" fmla="*/ 327422 w 3362325"/>
                <a:gd name="connsiteY69" fmla="*/ 308480 h 1771650"/>
                <a:gd name="connsiteX70" fmla="*/ 327422 w 3362325"/>
                <a:gd name="connsiteY70" fmla="*/ 200241 h 1771650"/>
                <a:gd name="connsiteX71" fmla="*/ 235419 w 3362325"/>
                <a:gd name="connsiteY71" fmla="*/ 200241 h 1771650"/>
                <a:gd name="connsiteX72" fmla="*/ 235419 w 3362325"/>
                <a:gd name="connsiteY72" fmla="*/ 173182 h 1771650"/>
                <a:gd name="connsiteX73" fmla="*/ 197535 w 3362325"/>
                <a:gd name="connsiteY73" fmla="*/ 173182 h 1771650"/>
                <a:gd name="connsiteX74" fmla="*/ 197535 w 3362325"/>
                <a:gd name="connsiteY74" fmla="*/ 151533 h 1771650"/>
                <a:gd name="connsiteX75" fmla="*/ 173182 w 3362325"/>
                <a:gd name="connsiteY75" fmla="*/ 151533 h 1771650"/>
                <a:gd name="connsiteX76" fmla="*/ 173182 w 3362325"/>
                <a:gd name="connsiteY76" fmla="*/ 51413 h 1771650"/>
                <a:gd name="connsiteX77" fmla="*/ 127181 w 3362325"/>
                <a:gd name="connsiteY77" fmla="*/ 51413 h 1771650"/>
                <a:gd name="connsiteX78" fmla="*/ 127181 w 3362325"/>
                <a:gd name="connsiteY78" fmla="*/ 35177 h 1771650"/>
                <a:gd name="connsiteX79" fmla="*/ 81179 w 3362325"/>
                <a:gd name="connsiteY79" fmla="*/ 35177 h 1771650"/>
                <a:gd name="connsiteX80" fmla="*/ 81179 w 3362325"/>
                <a:gd name="connsiteY80" fmla="*/ 0 h 1771650"/>
                <a:gd name="connsiteX81" fmla="*/ 0 w 3362325"/>
                <a:gd name="connsiteY81"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62325" h="1771650">
                  <a:moveTo>
                    <a:pt x="3366221" y="1775117"/>
                  </a:moveTo>
                  <a:lnTo>
                    <a:pt x="3244453" y="1775117"/>
                  </a:lnTo>
                  <a:lnTo>
                    <a:pt x="3244453" y="1720996"/>
                  </a:lnTo>
                  <a:lnTo>
                    <a:pt x="3003623" y="1720996"/>
                  </a:lnTo>
                  <a:lnTo>
                    <a:pt x="3003623" y="1661465"/>
                  </a:lnTo>
                  <a:lnTo>
                    <a:pt x="2673496" y="1661465"/>
                  </a:lnTo>
                  <a:lnTo>
                    <a:pt x="2673496" y="1593809"/>
                  </a:lnTo>
                  <a:lnTo>
                    <a:pt x="2641026" y="1593809"/>
                  </a:lnTo>
                  <a:lnTo>
                    <a:pt x="2641026" y="1547813"/>
                  </a:lnTo>
                  <a:lnTo>
                    <a:pt x="2535488" y="1547813"/>
                  </a:lnTo>
                  <a:lnTo>
                    <a:pt x="2535488" y="1528867"/>
                  </a:lnTo>
                  <a:lnTo>
                    <a:pt x="2435371" y="1528867"/>
                  </a:lnTo>
                  <a:lnTo>
                    <a:pt x="2435371" y="1480166"/>
                  </a:lnTo>
                  <a:lnTo>
                    <a:pt x="2329834" y="1480166"/>
                  </a:lnTo>
                  <a:lnTo>
                    <a:pt x="2329834" y="1447695"/>
                  </a:lnTo>
                  <a:lnTo>
                    <a:pt x="2159365" y="1447695"/>
                  </a:lnTo>
                  <a:lnTo>
                    <a:pt x="2159365" y="1431455"/>
                  </a:lnTo>
                  <a:lnTo>
                    <a:pt x="2113360" y="1431455"/>
                  </a:lnTo>
                  <a:lnTo>
                    <a:pt x="2113360" y="1390869"/>
                  </a:lnTo>
                  <a:lnTo>
                    <a:pt x="2089004" y="1390869"/>
                  </a:lnTo>
                  <a:lnTo>
                    <a:pt x="2089004" y="1377334"/>
                  </a:lnTo>
                  <a:lnTo>
                    <a:pt x="2064649" y="1377334"/>
                  </a:lnTo>
                  <a:lnTo>
                    <a:pt x="2064649" y="1355684"/>
                  </a:lnTo>
                  <a:lnTo>
                    <a:pt x="2002412" y="1355684"/>
                  </a:lnTo>
                  <a:lnTo>
                    <a:pt x="2002412" y="1285332"/>
                  </a:lnTo>
                  <a:lnTo>
                    <a:pt x="1683115" y="1285332"/>
                  </a:lnTo>
                  <a:lnTo>
                    <a:pt x="1683115" y="1236621"/>
                  </a:lnTo>
                  <a:lnTo>
                    <a:pt x="1645225" y="1236621"/>
                  </a:lnTo>
                  <a:lnTo>
                    <a:pt x="1645225" y="1193330"/>
                  </a:lnTo>
                  <a:lnTo>
                    <a:pt x="1591104" y="1193330"/>
                  </a:lnTo>
                  <a:lnTo>
                    <a:pt x="1591104" y="1163565"/>
                  </a:lnTo>
                  <a:lnTo>
                    <a:pt x="1407100" y="1163565"/>
                  </a:lnTo>
                  <a:lnTo>
                    <a:pt x="1407100" y="1139209"/>
                  </a:lnTo>
                  <a:lnTo>
                    <a:pt x="1363809" y="1139209"/>
                  </a:lnTo>
                  <a:lnTo>
                    <a:pt x="1363809" y="1114854"/>
                  </a:lnTo>
                  <a:lnTo>
                    <a:pt x="1325928" y="1114854"/>
                  </a:lnTo>
                  <a:lnTo>
                    <a:pt x="1325928" y="1087793"/>
                  </a:lnTo>
                  <a:lnTo>
                    <a:pt x="1233916" y="1087793"/>
                  </a:lnTo>
                  <a:lnTo>
                    <a:pt x="1233916" y="1049912"/>
                  </a:lnTo>
                  <a:lnTo>
                    <a:pt x="1187920" y="1049912"/>
                  </a:lnTo>
                  <a:lnTo>
                    <a:pt x="1187920" y="1028262"/>
                  </a:lnTo>
                  <a:lnTo>
                    <a:pt x="1109443" y="1028262"/>
                  </a:lnTo>
                  <a:lnTo>
                    <a:pt x="1109443" y="987676"/>
                  </a:lnTo>
                  <a:lnTo>
                    <a:pt x="1076973" y="987676"/>
                  </a:lnTo>
                  <a:lnTo>
                    <a:pt x="1076973" y="925439"/>
                  </a:lnTo>
                  <a:lnTo>
                    <a:pt x="976855" y="925439"/>
                  </a:lnTo>
                  <a:lnTo>
                    <a:pt x="976855" y="882145"/>
                  </a:lnTo>
                  <a:lnTo>
                    <a:pt x="936265" y="882145"/>
                  </a:lnTo>
                  <a:lnTo>
                    <a:pt x="936265" y="857791"/>
                  </a:lnTo>
                  <a:lnTo>
                    <a:pt x="906499" y="857791"/>
                  </a:lnTo>
                  <a:lnTo>
                    <a:pt x="906499" y="828025"/>
                  </a:lnTo>
                  <a:lnTo>
                    <a:pt x="822613" y="828025"/>
                  </a:lnTo>
                  <a:lnTo>
                    <a:pt x="822613" y="765788"/>
                  </a:lnTo>
                  <a:lnTo>
                    <a:pt x="800966" y="765788"/>
                  </a:lnTo>
                  <a:lnTo>
                    <a:pt x="800966" y="708963"/>
                  </a:lnTo>
                  <a:lnTo>
                    <a:pt x="744141" y="708963"/>
                  </a:lnTo>
                  <a:lnTo>
                    <a:pt x="744141" y="679197"/>
                  </a:lnTo>
                  <a:lnTo>
                    <a:pt x="673786" y="679197"/>
                  </a:lnTo>
                  <a:lnTo>
                    <a:pt x="673786" y="654844"/>
                  </a:lnTo>
                  <a:lnTo>
                    <a:pt x="589900" y="654844"/>
                  </a:lnTo>
                  <a:lnTo>
                    <a:pt x="589900" y="508721"/>
                  </a:lnTo>
                  <a:lnTo>
                    <a:pt x="570959" y="508721"/>
                  </a:lnTo>
                  <a:lnTo>
                    <a:pt x="570959" y="411307"/>
                  </a:lnTo>
                  <a:lnTo>
                    <a:pt x="481662" y="411307"/>
                  </a:lnTo>
                  <a:lnTo>
                    <a:pt x="481662" y="373423"/>
                  </a:lnTo>
                  <a:lnTo>
                    <a:pt x="435661" y="373423"/>
                  </a:lnTo>
                  <a:lnTo>
                    <a:pt x="435661" y="340951"/>
                  </a:lnTo>
                  <a:lnTo>
                    <a:pt x="359894" y="340951"/>
                  </a:lnTo>
                  <a:lnTo>
                    <a:pt x="359894" y="308480"/>
                  </a:lnTo>
                  <a:lnTo>
                    <a:pt x="327422" y="308480"/>
                  </a:lnTo>
                  <a:lnTo>
                    <a:pt x="327422" y="200241"/>
                  </a:lnTo>
                  <a:lnTo>
                    <a:pt x="235419" y="200241"/>
                  </a:lnTo>
                  <a:lnTo>
                    <a:pt x="235419" y="173182"/>
                  </a:lnTo>
                  <a:lnTo>
                    <a:pt x="197535" y="173182"/>
                  </a:lnTo>
                  <a:lnTo>
                    <a:pt x="197535" y="151533"/>
                  </a:lnTo>
                  <a:lnTo>
                    <a:pt x="173182" y="151533"/>
                  </a:lnTo>
                  <a:lnTo>
                    <a:pt x="173182" y="51413"/>
                  </a:lnTo>
                  <a:lnTo>
                    <a:pt x="127181" y="51413"/>
                  </a:lnTo>
                  <a:lnTo>
                    <a:pt x="127181" y="35177"/>
                  </a:lnTo>
                  <a:lnTo>
                    <a:pt x="81179" y="35177"/>
                  </a:lnTo>
                  <a:lnTo>
                    <a:pt x="81179"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76">
              <a:extLst>
                <a:ext uri="{FF2B5EF4-FFF2-40B4-BE49-F238E27FC236}">
                  <a16:creationId xmlns:a16="http://schemas.microsoft.com/office/drawing/2014/main" id="{CF12F5C2-5973-49C7-855E-816DCEB70771}"/>
                </a:ext>
              </a:extLst>
            </p:cNvPr>
            <p:cNvSpPr/>
            <p:nvPr/>
          </p:nvSpPr>
          <p:spPr>
            <a:xfrm>
              <a:off x="8529794" y="31404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Freeform: Shape 77">
              <a:extLst>
                <a:ext uri="{FF2B5EF4-FFF2-40B4-BE49-F238E27FC236}">
                  <a16:creationId xmlns:a16="http://schemas.microsoft.com/office/drawing/2014/main" id="{E3A9FCAC-89AE-42BD-99BB-2438DD76BE5C}"/>
                </a:ext>
              </a:extLst>
            </p:cNvPr>
            <p:cNvSpPr/>
            <p:nvPr/>
          </p:nvSpPr>
          <p:spPr>
            <a:xfrm>
              <a:off x="9082248" y="376909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9" name="Freeform: Shape 78">
              <a:extLst>
                <a:ext uri="{FF2B5EF4-FFF2-40B4-BE49-F238E27FC236}">
                  <a16:creationId xmlns:a16="http://schemas.microsoft.com/office/drawing/2014/main" id="{ED18E51D-B280-4728-9BEF-2BDDB6CD33C3}"/>
                </a:ext>
              </a:extLst>
            </p:cNvPr>
            <p:cNvSpPr/>
            <p:nvPr/>
          </p:nvSpPr>
          <p:spPr>
            <a:xfrm>
              <a:off x="9291803" y="392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79">
              <a:extLst>
                <a:ext uri="{FF2B5EF4-FFF2-40B4-BE49-F238E27FC236}">
                  <a16:creationId xmlns:a16="http://schemas.microsoft.com/office/drawing/2014/main" id="{2C8E6B59-FA06-4B45-9DCA-E56C91195B71}"/>
                </a:ext>
              </a:extLst>
            </p:cNvPr>
            <p:cNvSpPr/>
            <p:nvPr/>
          </p:nvSpPr>
          <p:spPr>
            <a:xfrm>
              <a:off x="9729953" y="41119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80">
              <a:extLst>
                <a:ext uri="{FF2B5EF4-FFF2-40B4-BE49-F238E27FC236}">
                  <a16:creationId xmlns:a16="http://schemas.microsoft.com/office/drawing/2014/main" id="{3A27E6FB-8783-4C32-833E-ADEF7BD32388}"/>
                </a:ext>
              </a:extLst>
            </p:cNvPr>
            <p:cNvSpPr/>
            <p:nvPr/>
          </p:nvSpPr>
          <p:spPr>
            <a:xfrm>
              <a:off x="1011095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81">
              <a:extLst>
                <a:ext uri="{FF2B5EF4-FFF2-40B4-BE49-F238E27FC236}">
                  <a16:creationId xmlns:a16="http://schemas.microsoft.com/office/drawing/2014/main" id="{C8963769-27C2-438D-B7E7-9F86E3C26263}"/>
                </a:ext>
              </a:extLst>
            </p:cNvPr>
            <p:cNvSpPr/>
            <p:nvPr/>
          </p:nvSpPr>
          <p:spPr>
            <a:xfrm>
              <a:off x="1016810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82">
              <a:extLst>
                <a:ext uri="{FF2B5EF4-FFF2-40B4-BE49-F238E27FC236}">
                  <a16:creationId xmlns:a16="http://schemas.microsoft.com/office/drawing/2014/main" id="{C9F6DCC0-9F2F-48F7-B3A0-D9E418196976}"/>
                </a:ext>
              </a:extLst>
            </p:cNvPr>
            <p:cNvSpPr/>
            <p:nvPr/>
          </p:nvSpPr>
          <p:spPr>
            <a:xfrm>
              <a:off x="10187153" y="42262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83">
              <a:extLst>
                <a:ext uri="{FF2B5EF4-FFF2-40B4-BE49-F238E27FC236}">
                  <a16:creationId xmlns:a16="http://schemas.microsoft.com/office/drawing/2014/main" id="{FDC4830D-4CF3-4657-BF2E-22FE7E882306}"/>
                </a:ext>
              </a:extLst>
            </p:cNvPr>
            <p:cNvSpPr/>
            <p:nvPr/>
          </p:nvSpPr>
          <p:spPr>
            <a:xfrm>
              <a:off x="10225253" y="430249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84">
              <a:extLst>
                <a:ext uri="{FF2B5EF4-FFF2-40B4-BE49-F238E27FC236}">
                  <a16:creationId xmlns:a16="http://schemas.microsoft.com/office/drawing/2014/main" id="{7B99919A-0E01-427D-B860-4710C83C419A}"/>
                </a:ext>
              </a:extLst>
            </p:cNvPr>
            <p:cNvSpPr/>
            <p:nvPr/>
          </p:nvSpPr>
          <p:spPr>
            <a:xfrm>
              <a:off x="103776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85">
              <a:extLst>
                <a:ext uri="{FF2B5EF4-FFF2-40B4-BE49-F238E27FC236}">
                  <a16:creationId xmlns:a16="http://schemas.microsoft.com/office/drawing/2014/main" id="{39DFF482-7B26-4B32-B8BE-9ECA3FE538CB}"/>
                </a:ext>
              </a:extLst>
            </p:cNvPr>
            <p:cNvSpPr/>
            <p:nvPr/>
          </p:nvSpPr>
          <p:spPr>
            <a:xfrm>
              <a:off x="104157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86">
              <a:extLst>
                <a:ext uri="{FF2B5EF4-FFF2-40B4-BE49-F238E27FC236}">
                  <a16:creationId xmlns:a16="http://schemas.microsoft.com/office/drawing/2014/main" id="{13AA0A11-C1AF-4D00-B0C9-30BC9CA9E014}"/>
                </a:ext>
              </a:extLst>
            </p:cNvPr>
            <p:cNvSpPr/>
            <p:nvPr/>
          </p:nvSpPr>
          <p:spPr>
            <a:xfrm>
              <a:off x="10491953" y="439774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87">
              <a:extLst>
                <a:ext uri="{FF2B5EF4-FFF2-40B4-BE49-F238E27FC236}">
                  <a16:creationId xmlns:a16="http://schemas.microsoft.com/office/drawing/2014/main" id="{E8901CD1-CB43-4ED4-8B02-30A047437D71}"/>
                </a:ext>
              </a:extLst>
            </p:cNvPr>
            <p:cNvSpPr/>
            <p:nvPr/>
          </p:nvSpPr>
          <p:spPr>
            <a:xfrm>
              <a:off x="10834863" y="44930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88">
              <a:extLst>
                <a:ext uri="{FF2B5EF4-FFF2-40B4-BE49-F238E27FC236}">
                  <a16:creationId xmlns:a16="http://schemas.microsoft.com/office/drawing/2014/main" id="{51D4D0FE-FD98-42B9-8BAB-D44DF83517E2}"/>
                </a:ext>
              </a:extLst>
            </p:cNvPr>
            <p:cNvSpPr/>
            <p:nvPr/>
          </p:nvSpPr>
          <p:spPr>
            <a:xfrm>
              <a:off x="114635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89">
              <a:extLst>
                <a:ext uri="{FF2B5EF4-FFF2-40B4-BE49-F238E27FC236}">
                  <a16:creationId xmlns:a16="http://schemas.microsoft.com/office/drawing/2014/main" id="{C891EB28-816D-4889-9B40-2C2B057D9CF8}"/>
                </a:ext>
              </a:extLst>
            </p:cNvPr>
            <p:cNvSpPr/>
            <p:nvPr/>
          </p:nvSpPr>
          <p:spPr>
            <a:xfrm>
              <a:off x="114825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90">
              <a:extLst>
                <a:ext uri="{FF2B5EF4-FFF2-40B4-BE49-F238E27FC236}">
                  <a16:creationId xmlns:a16="http://schemas.microsoft.com/office/drawing/2014/main" id="{A1A16EFD-E848-48EC-9D4F-64CE49167D70}"/>
                </a:ext>
              </a:extLst>
            </p:cNvPr>
            <p:cNvSpPr/>
            <p:nvPr/>
          </p:nvSpPr>
          <p:spPr>
            <a:xfrm>
              <a:off x="115016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91">
              <a:extLst>
                <a:ext uri="{FF2B5EF4-FFF2-40B4-BE49-F238E27FC236}">
                  <a16:creationId xmlns:a16="http://schemas.microsoft.com/office/drawing/2014/main" id="{180976AF-105A-4768-9831-B169CCB52BE5}"/>
                </a:ext>
              </a:extLst>
            </p:cNvPr>
            <p:cNvSpPr/>
            <p:nvPr/>
          </p:nvSpPr>
          <p:spPr>
            <a:xfrm>
              <a:off x="115206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92">
              <a:extLst>
                <a:ext uri="{FF2B5EF4-FFF2-40B4-BE49-F238E27FC236}">
                  <a16:creationId xmlns:a16="http://schemas.microsoft.com/office/drawing/2014/main" id="{4B180E72-2E2A-4019-B540-CBA9DD469A6B}"/>
                </a:ext>
              </a:extLst>
            </p:cNvPr>
            <p:cNvSpPr/>
            <p:nvPr/>
          </p:nvSpPr>
          <p:spPr>
            <a:xfrm>
              <a:off x="1153971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93">
              <a:extLst>
                <a:ext uri="{FF2B5EF4-FFF2-40B4-BE49-F238E27FC236}">
                  <a16:creationId xmlns:a16="http://schemas.microsoft.com/office/drawing/2014/main" id="{385F2510-ED65-418D-A810-CD19F832C0FD}"/>
                </a:ext>
              </a:extLst>
            </p:cNvPr>
            <p:cNvSpPr/>
            <p:nvPr/>
          </p:nvSpPr>
          <p:spPr>
            <a:xfrm>
              <a:off x="115587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94">
              <a:extLst>
                <a:ext uri="{FF2B5EF4-FFF2-40B4-BE49-F238E27FC236}">
                  <a16:creationId xmlns:a16="http://schemas.microsoft.com/office/drawing/2014/main" id="{EB7665BB-2FB0-46E4-804C-D02C4642FCCE}"/>
                </a:ext>
              </a:extLst>
            </p:cNvPr>
            <p:cNvSpPr/>
            <p:nvPr/>
          </p:nvSpPr>
          <p:spPr>
            <a:xfrm>
              <a:off x="11558763" y="472160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67" name="Group 166">
            <a:extLst>
              <a:ext uri="{FF2B5EF4-FFF2-40B4-BE49-F238E27FC236}">
                <a16:creationId xmlns:a16="http://schemas.microsoft.com/office/drawing/2014/main" id="{29104872-A477-44E1-90CB-5EB8231328C1}"/>
              </a:ext>
            </a:extLst>
          </p:cNvPr>
          <p:cNvGrpSpPr/>
          <p:nvPr/>
        </p:nvGrpSpPr>
        <p:grpSpPr>
          <a:xfrm>
            <a:off x="1436357" y="4399962"/>
            <a:ext cx="1692000" cy="1386000"/>
            <a:chOff x="8453535" y="3499206"/>
            <a:chExt cx="2657475" cy="2152650"/>
          </a:xfrm>
        </p:grpSpPr>
        <p:sp>
          <p:nvSpPr>
            <p:cNvPr id="163" name="Freeform: Shape 162">
              <a:extLst>
                <a:ext uri="{FF2B5EF4-FFF2-40B4-BE49-F238E27FC236}">
                  <a16:creationId xmlns:a16="http://schemas.microsoft.com/office/drawing/2014/main" id="{9898BFF5-388B-4D05-B927-BB76AC59CF3C}"/>
                </a:ext>
              </a:extLst>
            </p:cNvPr>
            <p:cNvSpPr/>
            <p:nvPr/>
          </p:nvSpPr>
          <p:spPr>
            <a:xfrm>
              <a:off x="8453535" y="3499206"/>
              <a:ext cx="2657475" cy="2152650"/>
            </a:xfrm>
            <a:custGeom>
              <a:avLst/>
              <a:gdLst>
                <a:gd name="connsiteX0" fmla="*/ 2662666 w 2657475"/>
                <a:gd name="connsiteY0" fmla="*/ 2159365 h 2152650"/>
                <a:gd name="connsiteX1" fmla="*/ 2662666 w 2657475"/>
                <a:gd name="connsiteY1" fmla="*/ 2102539 h 2152650"/>
                <a:gd name="connsiteX2" fmla="*/ 2302774 w 2657475"/>
                <a:gd name="connsiteY2" fmla="*/ 2102539 h 2152650"/>
                <a:gd name="connsiteX3" fmla="*/ 2302774 w 2657475"/>
                <a:gd name="connsiteY3" fmla="*/ 2037598 h 2152650"/>
                <a:gd name="connsiteX4" fmla="*/ 2026768 w 2657475"/>
                <a:gd name="connsiteY4" fmla="*/ 2037598 h 2152650"/>
                <a:gd name="connsiteX5" fmla="*/ 2026768 w 2657475"/>
                <a:gd name="connsiteY5" fmla="*/ 1999707 h 2152650"/>
                <a:gd name="connsiteX6" fmla="*/ 2007822 w 2657475"/>
                <a:gd name="connsiteY6" fmla="*/ 1999707 h 2152650"/>
                <a:gd name="connsiteX7" fmla="*/ 2007822 w 2657475"/>
                <a:gd name="connsiteY7" fmla="*/ 1959121 h 2152650"/>
                <a:gd name="connsiteX8" fmla="*/ 1975352 w 2657475"/>
                <a:gd name="connsiteY8" fmla="*/ 1959121 h 2152650"/>
                <a:gd name="connsiteX9" fmla="*/ 1975352 w 2657475"/>
                <a:gd name="connsiteY9" fmla="*/ 1915820 h 2152650"/>
                <a:gd name="connsiteX10" fmla="*/ 1683115 w 2657475"/>
                <a:gd name="connsiteY10" fmla="*/ 1915820 h 2152650"/>
                <a:gd name="connsiteX11" fmla="*/ 1683115 w 2657475"/>
                <a:gd name="connsiteY11" fmla="*/ 1875234 h 2152650"/>
                <a:gd name="connsiteX12" fmla="*/ 1369219 w 2657475"/>
                <a:gd name="connsiteY12" fmla="*/ 1875234 h 2152650"/>
                <a:gd name="connsiteX13" fmla="*/ 1369219 w 2657475"/>
                <a:gd name="connsiteY13" fmla="*/ 1829238 h 2152650"/>
                <a:gd name="connsiteX14" fmla="*/ 1342158 w 2657475"/>
                <a:gd name="connsiteY14" fmla="*/ 1829238 h 2152650"/>
                <a:gd name="connsiteX15" fmla="*/ 1342158 w 2657475"/>
                <a:gd name="connsiteY15" fmla="*/ 1796758 h 2152650"/>
                <a:gd name="connsiteX16" fmla="*/ 1320508 w 2657475"/>
                <a:gd name="connsiteY16" fmla="*/ 1796758 h 2152650"/>
                <a:gd name="connsiteX17" fmla="*/ 1320508 w 2657475"/>
                <a:gd name="connsiteY17" fmla="*/ 1756172 h 2152650"/>
                <a:gd name="connsiteX18" fmla="*/ 1228506 w 2657475"/>
                <a:gd name="connsiteY18" fmla="*/ 1756172 h 2152650"/>
                <a:gd name="connsiteX19" fmla="*/ 1228506 w 2657475"/>
                <a:gd name="connsiteY19" fmla="*/ 1723701 h 2152650"/>
                <a:gd name="connsiteX20" fmla="*/ 1112149 w 2657475"/>
                <a:gd name="connsiteY20" fmla="*/ 1723701 h 2152650"/>
                <a:gd name="connsiteX21" fmla="*/ 1112149 w 2657475"/>
                <a:gd name="connsiteY21" fmla="*/ 1634404 h 2152650"/>
                <a:gd name="connsiteX22" fmla="*/ 1066152 w 2657475"/>
                <a:gd name="connsiteY22" fmla="*/ 1634404 h 2152650"/>
                <a:gd name="connsiteX23" fmla="*/ 1066152 w 2657475"/>
                <a:gd name="connsiteY23" fmla="*/ 1601934 h 2152650"/>
                <a:gd name="connsiteX24" fmla="*/ 1017441 w 2657475"/>
                <a:gd name="connsiteY24" fmla="*/ 1601934 h 2152650"/>
                <a:gd name="connsiteX25" fmla="*/ 1017441 w 2657475"/>
                <a:gd name="connsiteY25" fmla="*/ 1547813 h 2152650"/>
                <a:gd name="connsiteX26" fmla="*/ 795554 w 2657475"/>
                <a:gd name="connsiteY26" fmla="*/ 1547813 h 2152650"/>
                <a:gd name="connsiteX27" fmla="*/ 795554 w 2657475"/>
                <a:gd name="connsiteY27" fmla="*/ 1480166 h 2152650"/>
                <a:gd name="connsiteX28" fmla="*/ 722493 w 2657475"/>
                <a:gd name="connsiteY28" fmla="*/ 1480166 h 2152650"/>
                <a:gd name="connsiteX29" fmla="*/ 722493 w 2657475"/>
                <a:gd name="connsiteY29" fmla="*/ 1444990 h 2152650"/>
                <a:gd name="connsiteX30" fmla="*/ 660256 w 2657475"/>
                <a:gd name="connsiteY30" fmla="*/ 1444990 h 2152650"/>
                <a:gd name="connsiteX31" fmla="*/ 660256 w 2657475"/>
                <a:gd name="connsiteY31" fmla="*/ 1350274 h 2152650"/>
                <a:gd name="connsiteX32" fmla="*/ 598019 w 2657475"/>
                <a:gd name="connsiteY32" fmla="*/ 1350274 h 2152650"/>
                <a:gd name="connsiteX33" fmla="*/ 598019 w 2657475"/>
                <a:gd name="connsiteY33" fmla="*/ 1114863 h 2152650"/>
                <a:gd name="connsiteX34" fmla="*/ 581782 w 2657475"/>
                <a:gd name="connsiteY34" fmla="*/ 1114863 h 2152650"/>
                <a:gd name="connsiteX35" fmla="*/ 581782 w 2657475"/>
                <a:gd name="connsiteY35" fmla="*/ 846968 h 2152650"/>
                <a:gd name="connsiteX36" fmla="*/ 516840 w 2657475"/>
                <a:gd name="connsiteY36" fmla="*/ 846968 h 2152650"/>
                <a:gd name="connsiteX37" fmla="*/ 516840 w 2657475"/>
                <a:gd name="connsiteY37" fmla="*/ 806378 h 2152650"/>
                <a:gd name="connsiteX38" fmla="*/ 487074 w 2657475"/>
                <a:gd name="connsiteY38" fmla="*/ 806378 h 2152650"/>
                <a:gd name="connsiteX39" fmla="*/ 487074 w 2657475"/>
                <a:gd name="connsiteY39" fmla="*/ 703552 h 2152650"/>
                <a:gd name="connsiteX40" fmla="*/ 451896 w 2657475"/>
                <a:gd name="connsiteY40" fmla="*/ 703552 h 2152650"/>
                <a:gd name="connsiteX41" fmla="*/ 451896 w 2657475"/>
                <a:gd name="connsiteY41" fmla="*/ 671080 h 2152650"/>
                <a:gd name="connsiteX42" fmla="*/ 411307 w 2657475"/>
                <a:gd name="connsiteY42" fmla="*/ 671080 h 2152650"/>
                <a:gd name="connsiteX43" fmla="*/ 411307 w 2657475"/>
                <a:gd name="connsiteY43" fmla="*/ 581783 h 2152650"/>
                <a:gd name="connsiteX44" fmla="*/ 349069 w 2657475"/>
                <a:gd name="connsiteY44" fmla="*/ 581783 h 2152650"/>
                <a:gd name="connsiteX45" fmla="*/ 349069 w 2657475"/>
                <a:gd name="connsiteY45" fmla="*/ 446484 h 2152650"/>
                <a:gd name="connsiteX46" fmla="*/ 286833 w 2657475"/>
                <a:gd name="connsiteY46" fmla="*/ 446484 h 2152650"/>
                <a:gd name="connsiteX47" fmla="*/ 286833 w 2657475"/>
                <a:gd name="connsiteY47" fmla="*/ 376130 h 2152650"/>
                <a:gd name="connsiteX48" fmla="*/ 240831 w 2657475"/>
                <a:gd name="connsiteY48" fmla="*/ 376130 h 2152650"/>
                <a:gd name="connsiteX49" fmla="*/ 240831 w 2657475"/>
                <a:gd name="connsiteY49" fmla="*/ 322010 h 2152650"/>
                <a:gd name="connsiteX50" fmla="*/ 205653 w 2657475"/>
                <a:gd name="connsiteY50" fmla="*/ 322010 h 2152650"/>
                <a:gd name="connsiteX51" fmla="*/ 205653 w 2657475"/>
                <a:gd name="connsiteY51" fmla="*/ 276009 h 2152650"/>
                <a:gd name="connsiteX52" fmla="*/ 184006 w 2657475"/>
                <a:gd name="connsiteY52" fmla="*/ 276009 h 2152650"/>
                <a:gd name="connsiteX53" fmla="*/ 184006 w 2657475"/>
                <a:gd name="connsiteY53" fmla="*/ 132593 h 2152650"/>
                <a:gd name="connsiteX54" fmla="*/ 170476 w 2657475"/>
                <a:gd name="connsiteY54" fmla="*/ 132593 h 2152650"/>
                <a:gd name="connsiteX55" fmla="*/ 170476 w 2657475"/>
                <a:gd name="connsiteY55" fmla="*/ 75768 h 2152650"/>
                <a:gd name="connsiteX56" fmla="*/ 132593 w 2657475"/>
                <a:gd name="connsiteY56" fmla="*/ 75768 h 2152650"/>
                <a:gd name="connsiteX57" fmla="*/ 132593 w 2657475"/>
                <a:gd name="connsiteY57" fmla="*/ 43296 h 2152650"/>
                <a:gd name="connsiteX58" fmla="*/ 108238 w 2657475"/>
                <a:gd name="connsiteY58" fmla="*/ 43296 h 2152650"/>
                <a:gd name="connsiteX59" fmla="*/ 108238 w 2657475"/>
                <a:gd name="connsiteY59" fmla="*/ 0 h 2152650"/>
                <a:gd name="connsiteX60" fmla="*/ 0 w 2657475"/>
                <a:gd name="connsiteY60" fmla="*/ 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57475" h="2152650">
                  <a:moveTo>
                    <a:pt x="2662666" y="2159365"/>
                  </a:moveTo>
                  <a:lnTo>
                    <a:pt x="2662666" y="2102539"/>
                  </a:lnTo>
                  <a:lnTo>
                    <a:pt x="2302774" y="2102539"/>
                  </a:lnTo>
                  <a:lnTo>
                    <a:pt x="2302774" y="2037598"/>
                  </a:lnTo>
                  <a:lnTo>
                    <a:pt x="2026768" y="2037598"/>
                  </a:lnTo>
                  <a:lnTo>
                    <a:pt x="2026768" y="1999707"/>
                  </a:lnTo>
                  <a:lnTo>
                    <a:pt x="2007822" y="1999707"/>
                  </a:lnTo>
                  <a:lnTo>
                    <a:pt x="2007822" y="1959121"/>
                  </a:lnTo>
                  <a:lnTo>
                    <a:pt x="1975352" y="1959121"/>
                  </a:lnTo>
                  <a:lnTo>
                    <a:pt x="1975352" y="1915820"/>
                  </a:lnTo>
                  <a:lnTo>
                    <a:pt x="1683115" y="1915820"/>
                  </a:lnTo>
                  <a:lnTo>
                    <a:pt x="1683115" y="1875234"/>
                  </a:lnTo>
                  <a:lnTo>
                    <a:pt x="1369219" y="1875234"/>
                  </a:lnTo>
                  <a:lnTo>
                    <a:pt x="1369219" y="1829238"/>
                  </a:lnTo>
                  <a:lnTo>
                    <a:pt x="1342158" y="1829238"/>
                  </a:lnTo>
                  <a:lnTo>
                    <a:pt x="1342158" y="1796758"/>
                  </a:lnTo>
                  <a:lnTo>
                    <a:pt x="1320508" y="1796758"/>
                  </a:lnTo>
                  <a:lnTo>
                    <a:pt x="1320508" y="1756172"/>
                  </a:lnTo>
                  <a:lnTo>
                    <a:pt x="1228506" y="1756172"/>
                  </a:lnTo>
                  <a:lnTo>
                    <a:pt x="1228506" y="1723701"/>
                  </a:lnTo>
                  <a:lnTo>
                    <a:pt x="1112149" y="1723701"/>
                  </a:lnTo>
                  <a:lnTo>
                    <a:pt x="1112149" y="1634404"/>
                  </a:lnTo>
                  <a:lnTo>
                    <a:pt x="1066152" y="1634404"/>
                  </a:lnTo>
                  <a:lnTo>
                    <a:pt x="1066152" y="1601934"/>
                  </a:lnTo>
                  <a:lnTo>
                    <a:pt x="1017441" y="1601934"/>
                  </a:lnTo>
                  <a:lnTo>
                    <a:pt x="1017441" y="1547813"/>
                  </a:lnTo>
                  <a:lnTo>
                    <a:pt x="795554" y="1547813"/>
                  </a:lnTo>
                  <a:lnTo>
                    <a:pt x="795554" y="1480166"/>
                  </a:lnTo>
                  <a:lnTo>
                    <a:pt x="722493" y="1480166"/>
                  </a:lnTo>
                  <a:lnTo>
                    <a:pt x="722493" y="1444990"/>
                  </a:lnTo>
                  <a:lnTo>
                    <a:pt x="660256" y="1444990"/>
                  </a:lnTo>
                  <a:lnTo>
                    <a:pt x="660256" y="1350274"/>
                  </a:lnTo>
                  <a:lnTo>
                    <a:pt x="598019" y="1350274"/>
                  </a:lnTo>
                  <a:lnTo>
                    <a:pt x="598019" y="1114863"/>
                  </a:lnTo>
                  <a:lnTo>
                    <a:pt x="581782" y="1114863"/>
                  </a:lnTo>
                  <a:lnTo>
                    <a:pt x="581782" y="846968"/>
                  </a:lnTo>
                  <a:lnTo>
                    <a:pt x="516840" y="846968"/>
                  </a:lnTo>
                  <a:lnTo>
                    <a:pt x="516840" y="806378"/>
                  </a:lnTo>
                  <a:lnTo>
                    <a:pt x="487074" y="806378"/>
                  </a:lnTo>
                  <a:lnTo>
                    <a:pt x="487074" y="703552"/>
                  </a:lnTo>
                  <a:lnTo>
                    <a:pt x="451896" y="703552"/>
                  </a:lnTo>
                  <a:lnTo>
                    <a:pt x="451896" y="671080"/>
                  </a:lnTo>
                  <a:lnTo>
                    <a:pt x="411307" y="671080"/>
                  </a:lnTo>
                  <a:lnTo>
                    <a:pt x="411307" y="581783"/>
                  </a:lnTo>
                  <a:lnTo>
                    <a:pt x="349069" y="581783"/>
                  </a:lnTo>
                  <a:lnTo>
                    <a:pt x="349069" y="446484"/>
                  </a:lnTo>
                  <a:lnTo>
                    <a:pt x="286833" y="446484"/>
                  </a:lnTo>
                  <a:lnTo>
                    <a:pt x="286833" y="376130"/>
                  </a:lnTo>
                  <a:lnTo>
                    <a:pt x="240831" y="376130"/>
                  </a:lnTo>
                  <a:lnTo>
                    <a:pt x="240831" y="322010"/>
                  </a:lnTo>
                  <a:lnTo>
                    <a:pt x="205653" y="322010"/>
                  </a:lnTo>
                  <a:lnTo>
                    <a:pt x="205653" y="276009"/>
                  </a:lnTo>
                  <a:lnTo>
                    <a:pt x="184006" y="276009"/>
                  </a:lnTo>
                  <a:lnTo>
                    <a:pt x="184006" y="132593"/>
                  </a:lnTo>
                  <a:lnTo>
                    <a:pt x="170476" y="132593"/>
                  </a:lnTo>
                  <a:lnTo>
                    <a:pt x="170476" y="75768"/>
                  </a:lnTo>
                  <a:lnTo>
                    <a:pt x="132593" y="75768"/>
                  </a:lnTo>
                  <a:lnTo>
                    <a:pt x="132593" y="43296"/>
                  </a:lnTo>
                  <a:lnTo>
                    <a:pt x="108238" y="43296"/>
                  </a:lnTo>
                  <a:lnTo>
                    <a:pt x="108238"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63">
              <a:extLst>
                <a:ext uri="{FF2B5EF4-FFF2-40B4-BE49-F238E27FC236}">
                  <a16:creationId xmlns:a16="http://schemas.microsoft.com/office/drawing/2014/main" id="{4DA558CD-8EEA-4FA9-B88D-9BDC8C2A42CB}"/>
                </a:ext>
              </a:extLst>
            </p:cNvPr>
            <p:cNvSpPr/>
            <p:nvPr/>
          </p:nvSpPr>
          <p:spPr>
            <a:xfrm>
              <a:off x="9630635" y="51483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64">
              <a:extLst>
                <a:ext uri="{FF2B5EF4-FFF2-40B4-BE49-F238E27FC236}">
                  <a16:creationId xmlns:a16="http://schemas.microsoft.com/office/drawing/2014/main" id="{D2490EBA-0A42-486B-8863-A0332A6F0684}"/>
                </a:ext>
              </a:extLst>
            </p:cNvPr>
            <p:cNvSpPr/>
            <p:nvPr/>
          </p:nvSpPr>
          <p:spPr>
            <a:xfrm>
              <a:off x="9916385" y="53007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65">
              <a:extLst>
                <a:ext uri="{FF2B5EF4-FFF2-40B4-BE49-F238E27FC236}">
                  <a16:creationId xmlns:a16="http://schemas.microsoft.com/office/drawing/2014/main" id="{EAE0D81C-A69E-4A1E-94E2-DC016784DA35}"/>
                </a:ext>
              </a:extLst>
            </p:cNvPr>
            <p:cNvSpPr/>
            <p:nvPr/>
          </p:nvSpPr>
          <p:spPr>
            <a:xfrm>
              <a:off x="10716485" y="54531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7" name="Group 176">
            <a:extLst>
              <a:ext uri="{FF2B5EF4-FFF2-40B4-BE49-F238E27FC236}">
                <a16:creationId xmlns:a16="http://schemas.microsoft.com/office/drawing/2014/main" id="{16626A33-8BDE-430F-985A-25AC8A01316A}"/>
              </a:ext>
            </a:extLst>
          </p:cNvPr>
          <p:cNvGrpSpPr/>
          <p:nvPr/>
        </p:nvGrpSpPr>
        <p:grpSpPr>
          <a:xfrm>
            <a:off x="5456231" y="2023324"/>
            <a:ext cx="1676213" cy="1366321"/>
            <a:chOff x="8195793" y="2978382"/>
            <a:chExt cx="2647950" cy="2133600"/>
          </a:xfrm>
        </p:grpSpPr>
        <p:sp>
          <p:nvSpPr>
            <p:cNvPr id="171" name="Freeform: Shape 170">
              <a:extLst>
                <a:ext uri="{FF2B5EF4-FFF2-40B4-BE49-F238E27FC236}">
                  <a16:creationId xmlns:a16="http://schemas.microsoft.com/office/drawing/2014/main" id="{157CE066-5FB2-46D1-9C31-E20CAD13682D}"/>
                </a:ext>
              </a:extLst>
            </p:cNvPr>
            <p:cNvSpPr/>
            <p:nvPr/>
          </p:nvSpPr>
          <p:spPr>
            <a:xfrm>
              <a:off x="8195793" y="2978382"/>
              <a:ext cx="2647950" cy="2133600"/>
            </a:xfrm>
            <a:custGeom>
              <a:avLst/>
              <a:gdLst>
                <a:gd name="connsiteX0" fmla="*/ 2655170 w 2647950"/>
                <a:gd name="connsiteY0" fmla="*/ 2141573 h 2133600"/>
                <a:gd name="connsiteX1" fmla="*/ 2655170 w 2647950"/>
                <a:gd name="connsiteY1" fmla="*/ 1789833 h 2133600"/>
                <a:gd name="connsiteX2" fmla="*/ 2119779 w 2647950"/>
                <a:gd name="connsiteY2" fmla="*/ 1789833 h 2133600"/>
                <a:gd name="connsiteX3" fmla="*/ 2119779 w 2647950"/>
                <a:gd name="connsiteY3" fmla="*/ 1733798 h 2133600"/>
                <a:gd name="connsiteX4" fmla="*/ 2076202 w 2647950"/>
                <a:gd name="connsiteY4" fmla="*/ 1733798 h 2133600"/>
                <a:gd name="connsiteX5" fmla="*/ 2076202 w 2647950"/>
                <a:gd name="connsiteY5" fmla="*/ 1665323 h 2133600"/>
                <a:gd name="connsiteX6" fmla="*/ 2051294 w 2647950"/>
                <a:gd name="connsiteY6" fmla="*/ 1665323 h 2133600"/>
                <a:gd name="connsiteX7" fmla="*/ 2051294 w 2647950"/>
                <a:gd name="connsiteY7" fmla="*/ 1606172 h 2133600"/>
                <a:gd name="connsiteX8" fmla="*/ 1979705 w 2647950"/>
                <a:gd name="connsiteY8" fmla="*/ 1606172 h 2133600"/>
                <a:gd name="connsiteX9" fmla="*/ 1979705 w 2647950"/>
                <a:gd name="connsiteY9" fmla="*/ 1537697 h 2133600"/>
                <a:gd name="connsiteX10" fmla="*/ 1677772 w 2647950"/>
                <a:gd name="connsiteY10" fmla="*/ 1537697 h 2133600"/>
                <a:gd name="connsiteX11" fmla="*/ 1677772 w 2647950"/>
                <a:gd name="connsiteY11" fmla="*/ 1503455 h 2133600"/>
                <a:gd name="connsiteX12" fmla="*/ 1313574 w 2647950"/>
                <a:gd name="connsiteY12" fmla="*/ 1503455 h 2133600"/>
                <a:gd name="connsiteX13" fmla="*/ 1313574 w 2647950"/>
                <a:gd name="connsiteY13" fmla="*/ 1397622 h 2133600"/>
                <a:gd name="connsiteX14" fmla="*/ 1067667 w 2647950"/>
                <a:gd name="connsiteY14" fmla="*/ 1397622 h 2133600"/>
                <a:gd name="connsiteX15" fmla="*/ 1067667 w 2647950"/>
                <a:gd name="connsiteY15" fmla="*/ 1288675 h 2133600"/>
                <a:gd name="connsiteX16" fmla="*/ 1058332 w 2647950"/>
                <a:gd name="connsiteY16" fmla="*/ 1288675 h 2133600"/>
                <a:gd name="connsiteX17" fmla="*/ 1058332 w 2647950"/>
                <a:gd name="connsiteY17" fmla="*/ 1254433 h 2133600"/>
                <a:gd name="connsiteX18" fmla="*/ 1030319 w 2647950"/>
                <a:gd name="connsiteY18" fmla="*/ 1254433 h 2133600"/>
                <a:gd name="connsiteX19" fmla="*/ 1030319 w 2647950"/>
                <a:gd name="connsiteY19" fmla="*/ 1207741 h 2133600"/>
                <a:gd name="connsiteX20" fmla="*/ 908921 w 2647950"/>
                <a:gd name="connsiteY20" fmla="*/ 1207741 h 2133600"/>
                <a:gd name="connsiteX21" fmla="*/ 908921 w 2647950"/>
                <a:gd name="connsiteY21" fmla="*/ 1154830 h 2133600"/>
                <a:gd name="connsiteX22" fmla="*/ 784411 w 2647950"/>
                <a:gd name="connsiteY22" fmla="*/ 1154830 h 2133600"/>
                <a:gd name="connsiteX23" fmla="*/ 784411 w 2647950"/>
                <a:gd name="connsiteY23" fmla="*/ 1108139 h 2133600"/>
                <a:gd name="connsiteX24" fmla="*/ 585196 w 2647950"/>
                <a:gd name="connsiteY24" fmla="*/ 1108139 h 2133600"/>
                <a:gd name="connsiteX25" fmla="*/ 585196 w 2647950"/>
                <a:gd name="connsiteY25" fmla="*/ 1005421 h 2133600"/>
                <a:gd name="connsiteX26" fmla="*/ 554068 w 2647950"/>
                <a:gd name="connsiteY26" fmla="*/ 1005421 h 2133600"/>
                <a:gd name="connsiteX27" fmla="*/ 554068 w 2647950"/>
                <a:gd name="connsiteY27" fmla="*/ 958729 h 2133600"/>
                <a:gd name="connsiteX28" fmla="*/ 541617 w 2647950"/>
                <a:gd name="connsiteY28" fmla="*/ 958729 h 2133600"/>
                <a:gd name="connsiteX29" fmla="*/ 541617 w 2647950"/>
                <a:gd name="connsiteY29" fmla="*/ 915148 h 2133600"/>
                <a:gd name="connsiteX30" fmla="*/ 476250 w 2647950"/>
                <a:gd name="connsiteY30" fmla="*/ 915148 h 2133600"/>
                <a:gd name="connsiteX31" fmla="*/ 476250 w 2647950"/>
                <a:gd name="connsiteY31" fmla="*/ 862231 h 2133600"/>
                <a:gd name="connsiteX32" fmla="*/ 454461 w 2647950"/>
                <a:gd name="connsiteY32" fmla="*/ 862231 h 2133600"/>
                <a:gd name="connsiteX33" fmla="*/ 454461 w 2647950"/>
                <a:gd name="connsiteY33" fmla="*/ 815539 h 2133600"/>
                <a:gd name="connsiteX34" fmla="*/ 420220 w 2647950"/>
                <a:gd name="connsiteY34" fmla="*/ 815539 h 2133600"/>
                <a:gd name="connsiteX35" fmla="*/ 420220 w 2647950"/>
                <a:gd name="connsiteY35" fmla="*/ 775074 h 2133600"/>
                <a:gd name="connsiteX36" fmla="*/ 351740 w 2647950"/>
                <a:gd name="connsiteY36" fmla="*/ 775074 h 2133600"/>
                <a:gd name="connsiteX37" fmla="*/ 351740 w 2647950"/>
                <a:gd name="connsiteY37" fmla="*/ 625662 h 2133600"/>
                <a:gd name="connsiteX38" fmla="*/ 311274 w 2647950"/>
                <a:gd name="connsiteY38" fmla="*/ 625662 h 2133600"/>
                <a:gd name="connsiteX39" fmla="*/ 311274 w 2647950"/>
                <a:gd name="connsiteY39" fmla="*/ 426447 h 2133600"/>
                <a:gd name="connsiteX40" fmla="*/ 177426 w 2647950"/>
                <a:gd name="connsiteY40" fmla="*/ 426447 h 2133600"/>
                <a:gd name="connsiteX41" fmla="*/ 177426 w 2647950"/>
                <a:gd name="connsiteY41" fmla="*/ 295711 h 2133600"/>
                <a:gd name="connsiteX42" fmla="*/ 143186 w 2647950"/>
                <a:gd name="connsiteY42" fmla="*/ 295711 h 2133600"/>
                <a:gd name="connsiteX43" fmla="*/ 143186 w 2647950"/>
                <a:gd name="connsiteY43" fmla="*/ 140074 h 2133600"/>
                <a:gd name="connsiteX44" fmla="*/ 77818 w 2647950"/>
                <a:gd name="connsiteY44" fmla="*/ 140074 h 2133600"/>
                <a:gd name="connsiteX45" fmla="*/ 77818 w 2647950"/>
                <a:gd name="connsiteY45" fmla="*/ 99608 h 2133600"/>
                <a:gd name="connsiteX46" fmla="*/ 56029 w 2647950"/>
                <a:gd name="connsiteY46" fmla="*/ 99608 h 2133600"/>
                <a:gd name="connsiteX47" fmla="*/ 56029 w 2647950"/>
                <a:gd name="connsiteY47" fmla="*/ 56030 h 2133600"/>
                <a:gd name="connsiteX48" fmla="*/ 49804 w 2647950"/>
                <a:gd name="connsiteY48" fmla="*/ 56030 h 2133600"/>
                <a:gd name="connsiteX49" fmla="*/ 49804 w 2647950"/>
                <a:gd name="connsiteY49" fmla="*/ 0 h 2133600"/>
                <a:gd name="connsiteX50" fmla="*/ 0 w 2647950"/>
                <a:gd name="connsiteY50"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47950" h="2133600">
                  <a:moveTo>
                    <a:pt x="2655170" y="2141573"/>
                  </a:moveTo>
                  <a:lnTo>
                    <a:pt x="2655170" y="1789833"/>
                  </a:lnTo>
                  <a:lnTo>
                    <a:pt x="2119779" y="1789833"/>
                  </a:lnTo>
                  <a:lnTo>
                    <a:pt x="2119779" y="1733798"/>
                  </a:lnTo>
                  <a:lnTo>
                    <a:pt x="2076202" y="1733798"/>
                  </a:lnTo>
                  <a:lnTo>
                    <a:pt x="2076202" y="1665323"/>
                  </a:lnTo>
                  <a:lnTo>
                    <a:pt x="2051294" y="1665323"/>
                  </a:lnTo>
                  <a:lnTo>
                    <a:pt x="2051294" y="1606172"/>
                  </a:lnTo>
                  <a:lnTo>
                    <a:pt x="1979705" y="1606172"/>
                  </a:lnTo>
                  <a:lnTo>
                    <a:pt x="1979705" y="1537697"/>
                  </a:lnTo>
                  <a:lnTo>
                    <a:pt x="1677772" y="1537697"/>
                  </a:lnTo>
                  <a:lnTo>
                    <a:pt x="1677772" y="1503455"/>
                  </a:lnTo>
                  <a:lnTo>
                    <a:pt x="1313574" y="1503455"/>
                  </a:lnTo>
                  <a:lnTo>
                    <a:pt x="1313574" y="1397622"/>
                  </a:lnTo>
                  <a:lnTo>
                    <a:pt x="1067667" y="1397622"/>
                  </a:lnTo>
                  <a:lnTo>
                    <a:pt x="1067667" y="1288675"/>
                  </a:lnTo>
                  <a:lnTo>
                    <a:pt x="1058332" y="1288675"/>
                  </a:lnTo>
                  <a:lnTo>
                    <a:pt x="1058332" y="1254433"/>
                  </a:lnTo>
                  <a:lnTo>
                    <a:pt x="1030319" y="1254433"/>
                  </a:lnTo>
                  <a:lnTo>
                    <a:pt x="1030319" y="1207741"/>
                  </a:lnTo>
                  <a:lnTo>
                    <a:pt x="908921" y="1207741"/>
                  </a:lnTo>
                  <a:lnTo>
                    <a:pt x="908921" y="1154830"/>
                  </a:lnTo>
                  <a:lnTo>
                    <a:pt x="784411" y="1154830"/>
                  </a:lnTo>
                  <a:lnTo>
                    <a:pt x="784411" y="1108139"/>
                  </a:lnTo>
                  <a:lnTo>
                    <a:pt x="585196" y="1108139"/>
                  </a:lnTo>
                  <a:lnTo>
                    <a:pt x="585196" y="1005421"/>
                  </a:lnTo>
                  <a:lnTo>
                    <a:pt x="554068" y="1005421"/>
                  </a:lnTo>
                  <a:lnTo>
                    <a:pt x="554068" y="958729"/>
                  </a:lnTo>
                  <a:lnTo>
                    <a:pt x="541617" y="958729"/>
                  </a:lnTo>
                  <a:lnTo>
                    <a:pt x="541617" y="915148"/>
                  </a:lnTo>
                  <a:lnTo>
                    <a:pt x="476250" y="915148"/>
                  </a:lnTo>
                  <a:lnTo>
                    <a:pt x="476250" y="862231"/>
                  </a:lnTo>
                  <a:lnTo>
                    <a:pt x="454461" y="862231"/>
                  </a:lnTo>
                  <a:lnTo>
                    <a:pt x="454461" y="815539"/>
                  </a:lnTo>
                  <a:lnTo>
                    <a:pt x="420220" y="815539"/>
                  </a:lnTo>
                  <a:lnTo>
                    <a:pt x="420220" y="775074"/>
                  </a:lnTo>
                  <a:lnTo>
                    <a:pt x="351740" y="775074"/>
                  </a:lnTo>
                  <a:lnTo>
                    <a:pt x="351740" y="625662"/>
                  </a:lnTo>
                  <a:lnTo>
                    <a:pt x="311274" y="625662"/>
                  </a:lnTo>
                  <a:lnTo>
                    <a:pt x="311274" y="426447"/>
                  </a:lnTo>
                  <a:lnTo>
                    <a:pt x="177426" y="426447"/>
                  </a:lnTo>
                  <a:lnTo>
                    <a:pt x="177426" y="295711"/>
                  </a:lnTo>
                  <a:lnTo>
                    <a:pt x="143186" y="295711"/>
                  </a:lnTo>
                  <a:lnTo>
                    <a:pt x="143186" y="140074"/>
                  </a:lnTo>
                  <a:lnTo>
                    <a:pt x="77818" y="140074"/>
                  </a:lnTo>
                  <a:lnTo>
                    <a:pt x="77818" y="99608"/>
                  </a:lnTo>
                  <a:lnTo>
                    <a:pt x="56029" y="99608"/>
                  </a:lnTo>
                  <a:lnTo>
                    <a:pt x="56029" y="56030"/>
                  </a:lnTo>
                  <a:lnTo>
                    <a:pt x="49804" y="56030"/>
                  </a:lnTo>
                  <a:lnTo>
                    <a:pt x="49804"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71">
              <a:extLst>
                <a:ext uri="{FF2B5EF4-FFF2-40B4-BE49-F238E27FC236}">
                  <a16:creationId xmlns:a16="http://schemas.microsoft.com/office/drawing/2014/main" id="{A9D4C81B-715B-4CFA-A24E-3A523262ED27}"/>
                </a:ext>
              </a:extLst>
            </p:cNvPr>
            <p:cNvSpPr/>
            <p:nvPr/>
          </p:nvSpPr>
          <p:spPr>
            <a:xfrm>
              <a:off x="10079000" y="44440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72">
              <a:extLst>
                <a:ext uri="{FF2B5EF4-FFF2-40B4-BE49-F238E27FC236}">
                  <a16:creationId xmlns:a16="http://schemas.microsoft.com/office/drawing/2014/main" id="{170E509B-C26B-456D-91C1-1A434E51CE0B}"/>
                </a:ext>
              </a:extLst>
            </p:cNvPr>
            <p:cNvSpPr/>
            <p:nvPr/>
          </p:nvSpPr>
          <p:spPr>
            <a:xfrm>
              <a:off x="10155209" y="44440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73">
              <a:extLst>
                <a:ext uri="{FF2B5EF4-FFF2-40B4-BE49-F238E27FC236}">
                  <a16:creationId xmlns:a16="http://schemas.microsoft.com/office/drawing/2014/main" id="{F9302DF8-249C-4CE0-B026-B385E35D4657}"/>
                </a:ext>
              </a:extLst>
            </p:cNvPr>
            <p:cNvSpPr/>
            <p:nvPr/>
          </p:nvSpPr>
          <p:spPr>
            <a:xfrm>
              <a:off x="1046000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74">
              <a:extLst>
                <a:ext uri="{FF2B5EF4-FFF2-40B4-BE49-F238E27FC236}">
                  <a16:creationId xmlns:a16="http://schemas.microsoft.com/office/drawing/2014/main" id="{C08B0E3F-FA74-41B7-89D2-DF89E86ECA09}"/>
                </a:ext>
              </a:extLst>
            </p:cNvPr>
            <p:cNvSpPr/>
            <p:nvPr/>
          </p:nvSpPr>
          <p:spPr>
            <a:xfrm>
              <a:off x="1051715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75">
              <a:extLst>
                <a:ext uri="{FF2B5EF4-FFF2-40B4-BE49-F238E27FC236}">
                  <a16:creationId xmlns:a16="http://schemas.microsoft.com/office/drawing/2014/main" id="{D45AD76E-157F-4C24-AF8A-871E6C0078E0}"/>
                </a:ext>
              </a:extLst>
            </p:cNvPr>
            <p:cNvSpPr/>
            <p:nvPr/>
          </p:nvSpPr>
          <p:spPr>
            <a:xfrm>
              <a:off x="10821959" y="469172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2" name="Group 181">
            <a:extLst>
              <a:ext uri="{FF2B5EF4-FFF2-40B4-BE49-F238E27FC236}">
                <a16:creationId xmlns:a16="http://schemas.microsoft.com/office/drawing/2014/main" id="{DEC39E29-5056-45A8-86B6-0A92C4AA5E6F}"/>
              </a:ext>
            </a:extLst>
          </p:cNvPr>
          <p:cNvGrpSpPr/>
          <p:nvPr/>
        </p:nvGrpSpPr>
        <p:grpSpPr>
          <a:xfrm>
            <a:off x="5456231" y="2023324"/>
            <a:ext cx="1469478" cy="1311399"/>
            <a:chOff x="3429000" y="2390775"/>
            <a:chExt cx="2286000" cy="2068344"/>
          </a:xfrm>
        </p:grpSpPr>
        <p:sp>
          <p:nvSpPr>
            <p:cNvPr id="180" name="Freeform: Shape 179">
              <a:extLst>
                <a:ext uri="{FF2B5EF4-FFF2-40B4-BE49-F238E27FC236}">
                  <a16:creationId xmlns:a16="http://schemas.microsoft.com/office/drawing/2014/main" id="{EED49E87-DF8D-4E0C-A38F-81A1CB93BD5A}"/>
                </a:ext>
              </a:extLst>
            </p:cNvPr>
            <p:cNvSpPr/>
            <p:nvPr/>
          </p:nvSpPr>
          <p:spPr>
            <a:xfrm>
              <a:off x="3429000" y="2390775"/>
              <a:ext cx="2286000" cy="2066925"/>
            </a:xfrm>
            <a:custGeom>
              <a:avLst/>
              <a:gdLst>
                <a:gd name="connsiteX0" fmla="*/ 2288581 w 2286000"/>
                <a:gd name="connsiteY0" fmla="*/ 2073669 h 2066925"/>
                <a:gd name="connsiteX1" fmla="*/ 1913925 w 2286000"/>
                <a:gd name="connsiteY1" fmla="*/ 2073669 h 2066925"/>
                <a:gd name="connsiteX2" fmla="*/ 1913925 w 2286000"/>
                <a:gd name="connsiteY2" fmla="*/ 1986534 h 2066925"/>
                <a:gd name="connsiteX3" fmla="*/ 1274988 w 2286000"/>
                <a:gd name="connsiteY3" fmla="*/ 1986534 h 2066925"/>
                <a:gd name="connsiteX4" fmla="*/ 1274988 w 2286000"/>
                <a:gd name="connsiteY4" fmla="*/ 1797758 h 2066925"/>
                <a:gd name="connsiteX5" fmla="*/ 1054256 w 2286000"/>
                <a:gd name="connsiteY5" fmla="*/ 1797758 h 2066925"/>
                <a:gd name="connsiteX6" fmla="*/ 1054256 w 2286000"/>
                <a:gd name="connsiteY6" fmla="*/ 1701918 h 2066925"/>
                <a:gd name="connsiteX7" fmla="*/ 1013603 w 2286000"/>
                <a:gd name="connsiteY7" fmla="*/ 1701918 h 2066925"/>
                <a:gd name="connsiteX8" fmla="*/ 1013603 w 2286000"/>
                <a:gd name="connsiteY8" fmla="*/ 1606077 h 2066925"/>
                <a:gd name="connsiteX9" fmla="*/ 804489 w 2286000"/>
                <a:gd name="connsiteY9" fmla="*/ 1606077 h 2066925"/>
                <a:gd name="connsiteX10" fmla="*/ 804489 w 2286000"/>
                <a:gd name="connsiteY10" fmla="*/ 1507331 h 2066925"/>
                <a:gd name="connsiteX11" fmla="*/ 682509 w 2286000"/>
                <a:gd name="connsiteY11" fmla="*/ 1507331 h 2066925"/>
                <a:gd name="connsiteX12" fmla="*/ 682509 w 2286000"/>
                <a:gd name="connsiteY12" fmla="*/ 1417291 h 2066925"/>
                <a:gd name="connsiteX13" fmla="*/ 636040 w 2286000"/>
                <a:gd name="connsiteY13" fmla="*/ 1417291 h 2066925"/>
                <a:gd name="connsiteX14" fmla="*/ 636040 w 2286000"/>
                <a:gd name="connsiteY14" fmla="*/ 1327261 h 2066925"/>
                <a:gd name="connsiteX15" fmla="*/ 563433 w 2286000"/>
                <a:gd name="connsiteY15" fmla="*/ 1327261 h 2066925"/>
                <a:gd name="connsiteX16" fmla="*/ 563433 w 2286000"/>
                <a:gd name="connsiteY16" fmla="*/ 1112349 h 2066925"/>
                <a:gd name="connsiteX17" fmla="*/ 546007 w 2286000"/>
                <a:gd name="connsiteY17" fmla="*/ 1112349 h 2066925"/>
                <a:gd name="connsiteX18" fmla="*/ 546007 w 2286000"/>
                <a:gd name="connsiteY18" fmla="*/ 755116 h 2066925"/>
                <a:gd name="connsiteX19" fmla="*/ 525677 w 2286000"/>
                <a:gd name="connsiteY19" fmla="*/ 755116 h 2066925"/>
                <a:gd name="connsiteX20" fmla="*/ 525677 w 2286000"/>
                <a:gd name="connsiteY20" fmla="*/ 659275 h 2066925"/>
                <a:gd name="connsiteX21" fmla="*/ 453070 w 2286000"/>
                <a:gd name="connsiteY21" fmla="*/ 659275 h 2066925"/>
                <a:gd name="connsiteX22" fmla="*/ 453070 w 2286000"/>
                <a:gd name="connsiteY22" fmla="*/ 566337 h 2066925"/>
                <a:gd name="connsiteX23" fmla="*/ 325281 w 2286000"/>
                <a:gd name="connsiteY23" fmla="*/ 566337 h 2066925"/>
                <a:gd name="connsiteX24" fmla="*/ 325281 w 2286000"/>
                <a:gd name="connsiteY24" fmla="*/ 380463 h 2066925"/>
                <a:gd name="connsiteX25" fmla="*/ 290430 w 2286000"/>
                <a:gd name="connsiteY25" fmla="*/ 380463 h 2066925"/>
                <a:gd name="connsiteX26" fmla="*/ 290430 w 2286000"/>
                <a:gd name="connsiteY26" fmla="*/ 191683 h 2066925"/>
                <a:gd name="connsiteX27" fmla="*/ 168450 w 2286000"/>
                <a:gd name="connsiteY27" fmla="*/ 191683 h 2066925"/>
                <a:gd name="connsiteX28" fmla="*/ 168450 w 2286000"/>
                <a:gd name="connsiteY28" fmla="*/ 95842 h 2066925"/>
                <a:gd name="connsiteX29" fmla="*/ 136502 w 2286000"/>
                <a:gd name="connsiteY29" fmla="*/ 95842 h 2066925"/>
                <a:gd name="connsiteX30" fmla="*/ 136502 w 2286000"/>
                <a:gd name="connsiteY30" fmla="*/ 0 h 2066925"/>
                <a:gd name="connsiteX31" fmla="*/ 0 w 2286000"/>
                <a:gd name="connsiteY3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6000" h="2066925">
                  <a:moveTo>
                    <a:pt x="2288581" y="2073669"/>
                  </a:moveTo>
                  <a:lnTo>
                    <a:pt x="1913925" y="2073669"/>
                  </a:lnTo>
                  <a:lnTo>
                    <a:pt x="1913925" y="1986534"/>
                  </a:lnTo>
                  <a:lnTo>
                    <a:pt x="1274988" y="1986534"/>
                  </a:lnTo>
                  <a:lnTo>
                    <a:pt x="1274988" y="1797758"/>
                  </a:lnTo>
                  <a:lnTo>
                    <a:pt x="1054256" y="1797758"/>
                  </a:lnTo>
                  <a:lnTo>
                    <a:pt x="1054256" y="1701918"/>
                  </a:lnTo>
                  <a:lnTo>
                    <a:pt x="1013603" y="1701918"/>
                  </a:lnTo>
                  <a:lnTo>
                    <a:pt x="1013603" y="1606077"/>
                  </a:lnTo>
                  <a:lnTo>
                    <a:pt x="804489" y="1606077"/>
                  </a:lnTo>
                  <a:lnTo>
                    <a:pt x="804489" y="1507331"/>
                  </a:lnTo>
                  <a:lnTo>
                    <a:pt x="682509" y="1507331"/>
                  </a:lnTo>
                  <a:lnTo>
                    <a:pt x="682509" y="1417291"/>
                  </a:lnTo>
                  <a:lnTo>
                    <a:pt x="636040" y="1417291"/>
                  </a:lnTo>
                  <a:lnTo>
                    <a:pt x="636040" y="1327261"/>
                  </a:lnTo>
                  <a:lnTo>
                    <a:pt x="563433" y="1327261"/>
                  </a:lnTo>
                  <a:lnTo>
                    <a:pt x="563433" y="1112349"/>
                  </a:lnTo>
                  <a:lnTo>
                    <a:pt x="546007" y="1112349"/>
                  </a:lnTo>
                  <a:lnTo>
                    <a:pt x="546007" y="755116"/>
                  </a:lnTo>
                  <a:lnTo>
                    <a:pt x="525677" y="755116"/>
                  </a:lnTo>
                  <a:lnTo>
                    <a:pt x="525677" y="659275"/>
                  </a:lnTo>
                  <a:lnTo>
                    <a:pt x="453070" y="659275"/>
                  </a:lnTo>
                  <a:lnTo>
                    <a:pt x="453070" y="566337"/>
                  </a:lnTo>
                  <a:lnTo>
                    <a:pt x="325281" y="566337"/>
                  </a:lnTo>
                  <a:lnTo>
                    <a:pt x="325281" y="380463"/>
                  </a:lnTo>
                  <a:lnTo>
                    <a:pt x="290430" y="380463"/>
                  </a:lnTo>
                  <a:lnTo>
                    <a:pt x="290430" y="191683"/>
                  </a:lnTo>
                  <a:lnTo>
                    <a:pt x="168450" y="191683"/>
                  </a:lnTo>
                  <a:lnTo>
                    <a:pt x="168450" y="95842"/>
                  </a:lnTo>
                  <a:lnTo>
                    <a:pt x="136502" y="95842"/>
                  </a:lnTo>
                  <a:lnTo>
                    <a:pt x="136502"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0">
              <a:extLst>
                <a:ext uri="{FF2B5EF4-FFF2-40B4-BE49-F238E27FC236}">
                  <a16:creationId xmlns:a16="http://schemas.microsoft.com/office/drawing/2014/main" id="{E66AECB7-0B2A-463E-AA22-2BEF503B5288}"/>
                </a:ext>
              </a:extLst>
            </p:cNvPr>
            <p:cNvSpPr/>
            <p:nvPr/>
          </p:nvSpPr>
          <p:spPr>
            <a:xfrm>
              <a:off x="5698531" y="4392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9" name="Group 238">
            <a:extLst>
              <a:ext uri="{FF2B5EF4-FFF2-40B4-BE49-F238E27FC236}">
                <a16:creationId xmlns:a16="http://schemas.microsoft.com/office/drawing/2014/main" id="{52192502-E4F4-4899-8042-FD41D4250A95}"/>
              </a:ext>
            </a:extLst>
          </p:cNvPr>
          <p:cNvGrpSpPr/>
          <p:nvPr/>
        </p:nvGrpSpPr>
        <p:grpSpPr>
          <a:xfrm>
            <a:off x="5444793" y="4402654"/>
            <a:ext cx="2150436" cy="1116996"/>
            <a:chOff x="9405595" y="4406103"/>
            <a:chExt cx="3347723" cy="1755419"/>
          </a:xfrm>
        </p:grpSpPr>
        <p:sp>
          <p:nvSpPr>
            <p:cNvPr id="188" name="Freeform: Shape 187">
              <a:extLst>
                <a:ext uri="{FF2B5EF4-FFF2-40B4-BE49-F238E27FC236}">
                  <a16:creationId xmlns:a16="http://schemas.microsoft.com/office/drawing/2014/main" id="{93D48EB6-250C-495E-BF1C-3867C3E17501}"/>
                </a:ext>
              </a:extLst>
            </p:cNvPr>
            <p:cNvSpPr/>
            <p:nvPr/>
          </p:nvSpPr>
          <p:spPr>
            <a:xfrm>
              <a:off x="9405595" y="4406103"/>
              <a:ext cx="3333750" cy="1752600"/>
            </a:xfrm>
            <a:custGeom>
              <a:avLst/>
              <a:gdLst>
                <a:gd name="connsiteX0" fmla="*/ 3335531 w 3333750"/>
                <a:gd name="connsiteY0" fmla="*/ 1755172 h 1752600"/>
                <a:gd name="connsiteX1" fmla="*/ 3221374 w 3333750"/>
                <a:gd name="connsiteY1" fmla="*/ 1755172 h 1752600"/>
                <a:gd name="connsiteX2" fmla="*/ 3221374 w 3333750"/>
                <a:gd name="connsiteY2" fmla="*/ 1705223 h 1752600"/>
                <a:gd name="connsiteX3" fmla="*/ 2989498 w 3333750"/>
                <a:gd name="connsiteY3" fmla="*/ 1705223 h 1752600"/>
                <a:gd name="connsiteX4" fmla="*/ 2989498 w 3333750"/>
                <a:gd name="connsiteY4" fmla="*/ 1633880 h 1752600"/>
                <a:gd name="connsiteX5" fmla="*/ 2636320 w 3333750"/>
                <a:gd name="connsiteY5" fmla="*/ 1633880 h 1752600"/>
                <a:gd name="connsiteX6" fmla="*/ 2636320 w 3333750"/>
                <a:gd name="connsiteY6" fmla="*/ 1569663 h 1752600"/>
                <a:gd name="connsiteX7" fmla="*/ 2529297 w 3333750"/>
                <a:gd name="connsiteY7" fmla="*/ 1569663 h 1752600"/>
                <a:gd name="connsiteX8" fmla="*/ 2529297 w 3333750"/>
                <a:gd name="connsiteY8" fmla="*/ 1537554 h 1752600"/>
                <a:gd name="connsiteX9" fmla="*/ 2411578 w 3333750"/>
                <a:gd name="connsiteY9" fmla="*/ 1537554 h 1752600"/>
                <a:gd name="connsiteX10" fmla="*/ 2411578 w 3333750"/>
                <a:gd name="connsiteY10" fmla="*/ 1480480 h 1752600"/>
                <a:gd name="connsiteX11" fmla="*/ 2300983 w 3333750"/>
                <a:gd name="connsiteY11" fmla="*/ 1480480 h 1752600"/>
                <a:gd name="connsiteX12" fmla="*/ 2300983 w 3333750"/>
                <a:gd name="connsiteY12" fmla="*/ 1455506 h 1752600"/>
                <a:gd name="connsiteX13" fmla="*/ 2154717 w 3333750"/>
                <a:gd name="connsiteY13" fmla="*/ 1455506 h 1752600"/>
                <a:gd name="connsiteX14" fmla="*/ 2154717 w 3333750"/>
                <a:gd name="connsiteY14" fmla="*/ 1437666 h 1752600"/>
                <a:gd name="connsiteX15" fmla="*/ 2094071 w 3333750"/>
                <a:gd name="connsiteY15" fmla="*/ 1437666 h 1752600"/>
                <a:gd name="connsiteX16" fmla="*/ 2094071 w 3333750"/>
                <a:gd name="connsiteY16" fmla="*/ 1412700 h 1752600"/>
                <a:gd name="connsiteX17" fmla="*/ 2001317 w 3333750"/>
                <a:gd name="connsiteY17" fmla="*/ 1412700 h 1752600"/>
                <a:gd name="connsiteX18" fmla="*/ 2001317 w 3333750"/>
                <a:gd name="connsiteY18" fmla="*/ 1380592 h 1752600"/>
                <a:gd name="connsiteX19" fmla="*/ 1947805 w 3333750"/>
                <a:gd name="connsiteY19" fmla="*/ 1380592 h 1752600"/>
                <a:gd name="connsiteX20" fmla="*/ 1947805 w 3333750"/>
                <a:gd name="connsiteY20" fmla="*/ 1327080 h 1752600"/>
                <a:gd name="connsiteX21" fmla="*/ 1744466 w 3333750"/>
                <a:gd name="connsiteY21" fmla="*/ 1327080 h 1752600"/>
                <a:gd name="connsiteX22" fmla="*/ 1744466 w 3333750"/>
                <a:gd name="connsiteY22" fmla="*/ 1298543 h 1752600"/>
                <a:gd name="connsiteX23" fmla="*/ 1623174 w 3333750"/>
                <a:gd name="connsiteY23" fmla="*/ 1298543 h 1752600"/>
                <a:gd name="connsiteX24" fmla="*/ 1623174 w 3333750"/>
                <a:gd name="connsiteY24" fmla="*/ 1212923 h 1752600"/>
                <a:gd name="connsiteX25" fmla="*/ 1541126 w 3333750"/>
                <a:gd name="connsiteY25" fmla="*/ 1212923 h 1752600"/>
                <a:gd name="connsiteX26" fmla="*/ 1541126 w 3333750"/>
                <a:gd name="connsiteY26" fmla="*/ 1191520 h 1752600"/>
                <a:gd name="connsiteX27" fmla="*/ 1380592 w 3333750"/>
                <a:gd name="connsiteY27" fmla="*/ 1191520 h 1752600"/>
                <a:gd name="connsiteX28" fmla="*/ 1380592 w 3333750"/>
                <a:gd name="connsiteY28" fmla="*/ 1148706 h 1752600"/>
                <a:gd name="connsiteX29" fmla="*/ 1302106 w 3333750"/>
                <a:gd name="connsiteY29" fmla="*/ 1148706 h 1752600"/>
                <a:gd name="connsiteX30" fmla="*/ 1302106 w 3333750"/>
                <a:gd name="connsiteY30" fmla="*/ 1116597 h 1752600"/>
                <a:gd name="connsiteX31" fmla="*/ 1252166 w 3333750"/>
                <a:gd name="connsiteY31" fmla="*/ 1116597 h 1752600"/>
                <a:gd name="connsiteX32" fmla="*/ 1252166 w 3333750"/>
                <a:gd name="connsiteY32" fmla="*/ 1073791 h 1752600"/>
                <a:gd name="connsiteX33" fmla="*/ 1195083 w 3333750"/>
                <a:gd name="connsiteY33" fmla="*/ 1073791 h 1752600"/>
                <a:gd name="connsiteX34" fmla="*/ 1195083 w 3333750"/>
                <a:gd name="connsiteY34" fmla="*/ 1041683 h 1752600"/>
                <a:gd name="connsiteX35" fmla="*/ 1123740 w 3333750"/>
                <a:gd name="connsiteY35" fmla="*/ 1041683 h 1752600"/>
                <a:gd name="connsiteX36" fmla="*/ 1123740 w 3333750"/>
                <a:gd name="connsiteY36" fmla="*/ 1020280 h 1752600"/>
                <a:gd name="connsiteX37" fmla="*/ 1066657 w 3333750"/>
                <a:gd name="connsiteY37" fmla="*/ 1020280 h 1752600"/>
                <a:gd name="connsiteX38" fmla="*/ 1066657 w 3333750"/>
                <a:gd name="connsiteY38" fmla="*/ 981037 h 1752600"/>
                <a:gd name="connsiteX39" fmla="*/ 1041683 w 3333750"/>
                <a:gd name="connsiteY39" fmla="*/ 981037 h 1752600"/>
                <a:gd name="connsiteX40" fmla="*/ 1041683 w 3333750"/>
                <a:gd name="connsiteY40" fmla="*/ 938230 h 1752600"/>
                <a:gd name="connsiteX41" fmla="*/ 948933 w 3333750"/>
                <a:gd name="connsiteY41" fmla="*/ 938230 h 1752600"/>
                <a:gd name="connsiteX42" fmla="*/ 948933 w 3333750"/>
                <a:gd name="connsiteY42" fmla="*/ 888286 h 1752600"/>
                <a:gd name="connsiteX43" fmla="*/ 898990 w 3333750"/>
                <a:gd name="connsiteY43" fmla="*/ 888286 h 1752600"/>
                <a:gd name="connsiteX44" fmla="*/ 898990 w 3333750"/>
                <a:gd name="connsiteY44" fmla="*/ 852612 h 1752600"/>
                <a:gd name="connsiteX45" fmla="*/ 820506 w 3333750"/>
                <a:gd name="connsiteY45" fmla="*/ 852612 h 1752600"/>
                <a:gd name="connsiteX46" fmla="*/ 820506 w 3333750"/>
                <a:gd name="connsiteY46" fmla="*/ 788399 h 1752600"/>
                <a:gd name="connsiteX47" fmla="*/ 777697 w 3333750"/>
                <a:gd name="connsiteY47" fmla="*/ 788399 h 1752600"/>
                <a:gd name="connsiteX48" fmla="*/ 777697 w 3333750"/>
                <a:gd name="connsiteY48" fmla="*/ 699213 h 1752600"/>
                <a:gd name="connsiteX49" fmla="*/ 742023 w 3333750"/>
                <a:gd name="connsiteY49" fmla="*/ 699213 h 1752600"/>
                <a:gd name="connsiteX50" fmla="*/ 742023 w 3333750"/>
                <a:gd name="connsiteY50" fmla="*/ 677809 h 1752600"/>
                <a:gd name="connsiteX51" fmla="*/ 713484 w 3333750"/>
                <a:gd name="connsiteY51" fmla="*/ 677809 h 1752600"/>
                <a:gd name="connsiteX52" fmla="*/ 713484 w 3333750"/>
                <a:gd name="connsiteY52" fmla="*/ 613595 h 1752600"/>
                <a:gd name="connsiteX53" fmla="*/ 570787 w 3333750"/>
                <a:gd name="connsiteY53" fmla="*/ 613595 h 1752600"/>
                <a:gd name="connsiteX54" fmla="*/ 570787 w 3333750"/>
                <a:gd name="connsiteY54" fmla="*/ 531545 h 1752600"/>
                <a:gd name="connsiteX55" fmla="*/ 552950 w 3333750"/>
                <a:gd name="connsiteY55" fmla="*/ 531545 h 1752600"/>
                <a:gd name="connsiteX56" fmla="*/ 552950 w 3333750"/>
                <a:gd name="connsiteY56" fmla="*/ 435224 h 1752600"/>
                <a:gd name="connsiteX57" fmla="*/ 524410 w 3333750"/>
                <a:gd name="connsiteY57" fmla="*/ 435224 h 1752600"/>
                <a:gd name="connsiteX58" fmla="*/ 524410 w 3333750"/>
                <a:gd name="connsiteY58" fmla="*/ 353174 h 1752600"/>
                <a:gd name="connsiteX59" fmla="*/ 453062 w 3333750"/>
                <a:gd name="connsiteY59" fmla="*/ 353174 h 1752600"/>
                <a:gd name="connsiteX60" fmla="*/ 453062 w 3333750"/>
                <a:gd name="connsiteY60" fmla="*/ 331769 h 1752600"/>
                <a:gd name="connsiteX61" fmla="*/ 395984 w 3333750"/>
                <a:gd name="connsiteY61" fmla="*/ 331769 h 1752600"/>
                <a:gd name="connsiteX62" fmla="*/ 395984 w 3333750"/>
                <a:gd name="connsiteY62" fmla="*/ 285393 h 1752600"/>
                <a:gd name="connsiteX63" fmla="*/ 310365 w 3333750"/>
                <a:gd name="connsiteY63" fmla="*/ 285393 h 1752600"/>
                <a:gd name="connsiteX64" fmla="*/ 310365 w 3333750"/>
                <a:gd name="connsiteY64" fmla="*/ 242584 h 1752600"/>
                <a:gd name="connsiteX65" fmla="*/ 271124 w 3333750"/>
                <a:gd name="connsiteY65" fmla="*/ 242584 h 1752600"/>
                <a:gd name="connsiteX66" fmla="*/ 271124 w 3333750"/>
                <a:gd name="connsiteY66" fmla="*/ 160533 h 1752600"/>
                <a:gd name="connsiteX67" fmla="*/ 199775 w 3333750"/>
                <a:gd name="connsiteY67" fmla="*/ 160533 h 1752600"/>
                <a:gd name="connsiteX68" fmla="*/ 199775 w 3333750"/>
                <a:gd name="connsiteY68" fmla="*/ 146264 h 1752600"/>
                <a:gd name="connsiteX69" fmla="*/ 160534 w 3333750"/>
                <a:gd name="connsiteY69" fmla="*/ 146264 h 1752600"/>
                <a:gd name="connsiteX70" fmla="*/ 160534 w 3333750"/>
                <a:gd name="connsiteY70" fmla="*/ 110590 h 1752600"/>
                <a:gd name="connsiteX71" fmla="*/ 128427 w 3333750"/>
                <a:gd name="connsiteY71" fmla="*/ 110590 h 1752600"/>
                <a:gd name="connsiteX72" fmla="*/ 128427 w 3333750"/>
                <a:gd name="connsiteY72" fmla="*/ 28539 h 1752600"/>
                <a:gd name="connsiteX73" fmla="*/ 67782 w 3333750"/>
                <a:gd name="connsiteY73" fmla="*/ 28539 h 1752600"/>
                <a:gd name="connsiteX74" fmla="*/ 67782 w 3333750"/>
                <a:gd name="connsiteY74" fmla="*/ 0 h 1752600"/>
                <a:gd name="connsiteX75" fmla="*/ 0 w 3333750"/>
                <a:gd name="connsiteY75"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33750" h="1752600">
                  <a:moveTo>
                    <a:pt x="3335531" y="1755172"/>
                  </a:moveTo>
                  <a:lnTo>
                    <a:pt x="3221374" y="1755172"/>
                  </a:lnTo>
                  <a:lnTo>
                    <a:pt x="3221374" y="1705223"/>
                  </a:lnTo>
                  <a:lnTo>
                    <a:pt x="2989498" y="1705223"/>
                  </a:lnTo>
                  <a:lnTo>
                    <a:pt x="2989498" y="1633880"/>
                  </a:lnTo>
                  <a:lnTo>
                    <a:pt x="2636320" y="1633880"/>
                  </a:lnTo>
                  <a:lnTo>
                    <a:pt x="2636320" y="1569663"/>
                  </a:lnTo>
                  <a:lnTo>
                    <a:pt x="2529297" y="1569663"/>
                  </a:lnTo>
                  <a:lnTo>
                    <a:pt x="2529297" y="1537554"/>
                  </a:lnTo>
                  <a:lnTo>
                    <a:pt x="2411578" y="1537554"/>
                  </a:lnTo>
                  <a:lnTo>
                    <a:pt x="2411578" y="1480480"/>
                  </a:lnTo>
                  <a:lnTo>
                    <a:pt x="2300983" y="1480480"/>
                  </a:lnTo>
                  <a:lnTo>
                    <a:pt x="2300983" y="1455506"/>
                  </a:lnTo>
                  <a:lnTo>
                    <a:pt x="2154717" y="1455506"/>
                  </a:lnTo>
                  <a:lnTo>
                    <a:pt x="2154717" y="1437666"/>
                  </a:lnTo>
                  <a:lnTo>
                    <a:pt x="2094071" y="1437666"/>
                  </a:lnTo>
                  <a:lnTo>
                    <a:pt x="2094071" y="1412700"/>
                  </a:lnTo>
                  <a:lnTo>
                    <a:pt x="2001317" y="1412700"/>
                  </a:lnTo>
                  <a:lnTo>
                    <a:pt x="2001317" y="1380592"/>
                  </a:lnTo>
                  <a:lnTo>
                    <a:pt x="1947805" y="1380592"/>
                  </a:lnTo>
                  <a:lnTo>
                    <a:pt x="1947805" y="1327080"/>
                  </a:lnTo>
                  <a:lnTo>
                    <a:pt x="1744466" y="1327080"/>
                  </a:lnTo>
                  <a:lnTo>
                    <a:pt x="1744466" y="1298543"/>
                  </a:lnTo>
                  <a:lnTo>
                    <a:pt x="1623174" y="1298543"/>
                  </a:lnTo>
                  <a:lnTo>
                    <a:pt x="1623174" y="1212923"/>
                  </a:lnTo>
                  <a:lnTo>
                    <a:pt x="1541126" y="1212923"/>
                  </a:lnTo>
                  <a:lnTo>
                    <a:pt x="1541126" y="1191520"/>
                  </a:lnTo>
                  <a:lnTo>
                    <a:pt x="1380592" y="1191520"/>
                  </a:lnTo>
                  <a:lnTo>
                    <a:pt x="1380592" y="1148706"/>
                  </a:lnTo>
                  <a:lnTo>
                    <a:pt x="1302106" y="1148706"/>
                  </a:lnTo>
                  <a:lnTo>
                    <a:pt x="1302106" y="1116597"/>
                  </a:lnTo>
                  <a:lnTo>
                    <a:pt x="1252166" y="1116597"/>
                  </a:lnTo>
                  <a:lnTo>
                    <a:pt x="1252166" y="1073791"/>
                  </a:lnTo>
                  <a:lnTo>
                    <a:pt x="1195083" y="1073791"/>
                  </a:lnTo>
                  <a:lnTo>
                    <a:pt x="1195083" y="1041683"/>
                  </a:lnTo>
                  <a:lnTo>
                    <a:pt x="1123740" y="1041683"/>
                  </a:lnTo>
                  <a:lnTo>
                    <a:pt x="1123740" y="1020280"/>
                  </a:lnTo>
                  <a:lnTo>
                    <a:pt x="1066657" y="1020280"/>
                  </a:lnTo>
                  <a:lnTo>
                    <a:pt x="1066657" y="981037"/>
                  </a:lnTo>
                  <a:lnTo>
                    <a:pt x="1041683" y="981037"/>
                  </a:lnTo>
                  <a:lnTo>
                    <a:pt x="1041683" y="938230"/>
                  </a:lnTo>
                  <a:lnTo>
                    <a:pt x="948933" y="938230"/>
                  </a:lnTo>
                  <a:lnTo>
                    <a:pt x="948933" y="888286"/>
                  </a:lnTo>
                  <a:lnTo>
                    <a:pt x="898990" y="888286"/>
                  </a:lnTo>
                  <a:lnTo>
                    <a:pt x="898990" y="852612"/>
                  </a:lnTo>
                  <a:lnTo>
                    <a:pt x="820506" y="852612"/>
                  </a:lnTo>
                  <a:lnTo>
                    <a:pt x="820506" y="788399"/>
                  </a:lnTo>
                  <a:lnTo>
                    <a:pt x="777697" y="788399"/>
                  </a:lnTo>
                  <a:lnTo>
                    <a:pt x="777697" y="699213"/>
                  </a:lnTo>
                  <a:lnTo>
                    <a:pt x="742023" y="699213"/>
                  </a:lnTo>
                  <a:lnTo>
                    <a:pt x="742023" y="677809"/>
                  </a:lnTo>
                  <a:lnTo>
                    <a:pt x="713484" y="677809"/>
                  </a:lnTo>
                  <a:lnTo>
                    <a:pt x="713484" y="613595"/>
                  </a:lnTo>
                  <a:lnTo>
                    <a:pt x="570787" y="613595"/>
                  </a:lnTo>
                  <a:lnTo>
                    <a:pt x="570787" y="531545"/>
                  </a:lnTo>
                  <a:lnTo>
                    <a:pt x="552950" y="531545"/>
                  </a:lnTo>
                  <a:lnTo>
                    <a:pt x="552950" y="435224"/>
                  </a:lnTo>
                  <a:lnTo>
                    <a:pt x="524410" y="435224"/>
                  </a:lnTo>
                  <a:lnTo>
                    <a:pt x="524410" y="353174"/>
                  </a:lnTo>
                  <a:lnTo>
                    <a:pt x="453062" y="353174"/>
                  </a:lnTo>
                  <a:lnTo>
                    <a:pt x="453062" y="331769"/>
                  </a:lnTo>
                  <a:lnTo>
                    <a:pt x="395984" y="331769"/>
                  </a:lnTo>
                  <a:lnTo>
                    <a:pt x="395984" y="285393"/>
                  </a:lnTo>
                  <a:lnTo>
                    <a:pt x="310365" y="285393"/>
                  </a:lnTo>
                  <a:lnTo>
                    <a:pt x="310365" y="242584"/>
                  </a:lnTo>
                  <a:lnTo>
                    <a:pt x="271124" y="242584"/>
                  </a:lnTo>
                  <a:lnTo>
                    <a:pt x="271124" y="160533"/>
                  </a:lnTo>
                  <a:lnTo>
                    <a:pt x="199775" y="160533"/>
                  </a:lnTo>
                  <a:lnTo>
                    <a:pt x="199775" y="146264"/>
                  </a:lnTo>
                  <a:lnTo>
                    <a:pt x="160534" y="146264"/>
                  </a:lnTo>
                  <a:lnTo>
                    <a:pt x="160534" y="110590"/>
                  </a:lnTo>
                  <a:lnTo>
                    <a:pt x="128427" y="110590"/>
                  </a:lnTo>
                  <a:lnTo>
                    <a:pt x="128427" y="28539"/>
                  </a:lnTo>
                  <a:lnTo>
                    <a:pt x="67782" y="28539"/>
                  </a:lnTo>
                  <a:lnTo>
                    <a:pt x="67782"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88">
              <a:extLst>
                <a:ext uri="{FF2B5EF4-FFF2-40B4-BE49-F238E27FC236}">
                  <a16:creationId xmlns:a16="http://schemas.microsoft.com/office/drawing/2014/main" id="{0C7BBBF3-4711-4F66-8C9D-2208FAC36870}"/>
                </a:ext>
              </a:extLst>
            </p:cNvPr>
            <p:cNvSpPr/>
            <p:nvPr/>
          </p:nvSpPr>
          <p:spPr>
            <a:xfrm>
              <a:off x="9676719" y="44946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89">
              <a:extLst>
                <a:ext uri="{FF2B5EF4-FFF2-40B4-BE49-F238E27FC236}">
                  <a16:creationId xmlns:a16="http://schemas.microsoft.com/office/drawing/2014/main" id="{BC0DCA3A-8010-49E7-8ADF-CA525FE260C6}"/>
                </a:ext>
              </a:extLst>
            </p:cNvPr>
            <p:cNvSpPr/>
            <p:nvPr/>
          </p:nvSpPr>
          <p:spPr>
            <a:xfrm>
              <a:off x="9867220" y="466608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0">
              <a:extLst>
                <a:ext uri="{FF2B5EF4-FFF2-40B4-BE49-F238E27FC236}">
                  <a16:creationId xmlns:a16="http://schemas.microsoft.com/office/drawing/2014/main" id="{ADED60A4-4DF4-4219-ACFB-D8046AB1FAF8}"/>
                </a:ext>
              </a:extLst>
            </p:cNvPr>
            <p:cNvSpPr/>
            <p:nvPr/>
          </p:nvSpPr>
          <p:spPr>
            <a:xfrm>
              <a:off x="10267273" y="518044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5B6B7A28-1E08-4847-A33C-58654C554C1E}"/>
                </a:ext>
              </a:extLst>
            </p:cNvPr>
            <p:cNvSpPr/>
            <p:nvPr/>
          </p:nvSpPr>
          <p:spPr>
            <a:xfrm>
              <a:off x="10914974" y="55233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EDED878D-26AD-40D1-8695-7DB08E86CC09}"/>
                </a:ext>
              </a:extLst>
            </p:cNvPr>
            <p:cNvSpPr/>
            <p:nvPr/>
          </p:nvSpPr>
          <p:spPr>
            <a:xfrm>
              <a:off x="11334084" y="56566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83AF328D-9723-4706-B1A8-AE9C08BB3674}"/>
                </a:ext>
              </a:extLst>
            </p:cNvPr>
            <p:cNvSpPr/>
            <p:nvPr/>
          </p:nvSpPr>
          <p:spPr>
            <a:xfrm>
              <a:off x="11429334" y="57328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6">
              <a:extLst>
                <a:ext uri="{FF2B5EF4-FFF2-40B4-BE49-F238E27FC236}">
                  <a16:creationId xmlns:a16="http://schemas.microsoft.com/office/drawing/2014/main" id="{3A9675A3-EB67-46E6-AE0A-D4B37EA23444}"/>
                </a:ext>
              </a:extLst>
            </p:cNvPr>
            <p:cNvSpPr/>
            <p:nvPr/>
          </p:nvSpPr>
          <p:spPr>
            <a:xfrm>
              <a:off x="115817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27">
              <a:extLst>
                <a:ext uri="{FF2B5EF4-FFF2-40B4-BE49-F238E27FC236}">
                  <a16:creationId xmlns:a16="http://schemas.microsoft.com/office/drawing/2014/main" id="{5BCFA9D3-5A62-4F83-86F6-F8A27A713584}"/>
                </a:ext>
              </a:extLst>
            </p:cNvPr>
            <p:cNvSpPr/>
            <p:nvPr/>
          </p:nvSpPr>
          <p:spPr>
            <a:xfrm>
              <a:off x="116198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28">
              <a:extLst>
                <a:ext uri="{FF2B5EF4-FFF2-40B4-BE49-F238E27FC236}">
                  <a16:creationId xmlns:a16="http://schemas.microsoft.com/office/drawing/2014/main" id="{BBC720CC-D8EC-46FB-A02D-E1D8EC05FD2B}"/>
                </a:ext>
              </a:extLst>
            </p:cNvPr>
            <p:cNvSpPr/>
            <p:nvPr/>
          </p:nvSpPr>
          <p:spPr>
            <a:xfrm>
              <a:off x="116579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29">
              <a:extLst>
                <a:ext uri="{FF2B5EF4-FFF2-40B4-BE49-F238E27FC236}">
                  <a16:creationId xmlns:a16="http://schemas.microsoft.com/office/drawing/2014/main" id="{F5C2A9EE-B76C-47AF-BCF9-4DB4FFCD2E95}"/>
                </a:ext>
              </a:extLst>
            </p:cNvPr>
            <p:cNvSpPr/>
            <p:nvPr/>
          </p:nvSpPr>
          <p:spPr>
            <a:xfrm>
              <a:off x="11696034" y="57709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0">
              <a:extLst>
                <a:ext uri="{FF2B5EF4-FFF2-40B4-BE49-F238E27FC236}">
                  <a16:creationId xmlns:a16="http://schemas.microsoft.com/office/drawing/2014/main" id="{A79212CA-55C8-4D45-9F40-419BD10EC077}"/>
                </a:ext>
              </a:extLst>
            </p:cNvPr>
            <p:cNvSpPr/>
            <p:nvPr/>
          </p:nvSpPr>
          <p:spPr>
            <a:xfrm>
              <a:off x="11734134" y="58090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2">
              <a:extLst>
                <a:ext uri="{FF2B5EF4-FFF2-40B4-BE49-F238E27FC236}">
                  <a16:creationId xmlns:a16="http://schemas.microsoft.com/office/drawing/2014/main" id="{C09E36EE-F758-4DD1-9D3E-041C506FD143}"/>
                </a:ext>
              </a:extLst>
            </p:cNvPr>
            <p:cNvSpPr/>
            <p:nvPr/>
          </p:nvSpPr>
          <p:spPr>
            <a:xfrm>
              <a:off x="12038934" y="59043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3">
              <a:extLst>
                <a:ext uri="{FF2B5EF4-FFF2-40B4-BE49-F238E27FC236}">
                  <a16:creationId xmlns:a16="http://schemas.microsoft.com/office/drawing/2014/main" id="{39601F44-BF7C-4289-B8E1-CABC3389589D}"/>
                </a:ext>
              </a:extLst>
            </p:cNvPr>
            <p:cNvSpPr/>
            <p:nvPr/>
          </p:nvSpPr>
          <p:spPr>
            <a:xfrm>
              <a:off x="12324684" y="596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4">
              <a:extLst>
                <a:ext uri="{FF2B5EF4-FFF2-40B4-BE49-F238E27FC236}">
                  <a16:creationId xmlns:a16="http://schemas.microsoft.com/office/drawing/2014/main" id="{C404FF7C-285E-4DE8-839A-D6E8F451C4BA}"/>
                </a:ext>
              </a:extLst>
            </p:cNvPr>
            <p:cNvSpPr/>
            <p:nvPr/>
          </p:nvSpPr>
          <p:spPr>
            <a:xfrm>
              <a:off x="12362784" y="596149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5">
              <a:extLst>
                <a:ext uri="{FF2B5EF4-FFF2-40B4-BE49-F238E27FC236}">
                  <a16:creationId xmlns:a16="http://schemas.microsoft.com/office/drawing/2014/main" id="{F9E7234C-57AC-45F8-BE6E-018B64A95DDD}"/>
                </a:ext>
              </a:extLst>
            </p:cNvPr>
            <p:cNvSpPr/>
            <p:nvPr/>
          </p:nvSpPr>
          <p:spPr>
            <a:xfrm>
              <a:off x="12667584"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6">
              <a:extLst>
                <a:ext uri="{FF2B5EF4-FFF2-40B4-BE49-F238E27FC236}">
                  <a16:creationId xmlns:a16="http://schemas.microsoft.com/office/drawing/2014/main" id="{095FB3B0-D519-41C8-88E4-12C6AE1EA4B2}"/>
                </a:ext>
              </a:extLst>
            </p:cNvPr>
            <p:cNvSpPr/>
            <p:nvPr/>
          </p:nvSpPr>
          <p:spPr>
            <a:xfrm>
              <a:off x="12705684"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37">
              <a:extLst>
                <a:ext uri="{FF2B5EF4-FFF2-40B4-BE49-F238E27FC236}">
                  <a16:creationId xmlns:a16="http://schemas.microsoft.com/office/drawing/2014/main" id="{92B88B55-EC48-4533-AE0D-A4DCCADD20CE}"/>
                </a:ext>
              </a:extLst>
            </p:cNvPr>
            <p:cNvSpPr/>
            <p:nvPr/>
          </p:nvSpPr>
          <p:spPr>
            <a:xfrm>
              <a:off x="12743793" y="6094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6" name="Group 245">
            <a:extLst>
              <a:ext uri="{FF2B5EF4-FFF2-40B4-BE49-F238E27FC236}">
                <a16:creationId xmlns:a16="http://schemas.microsoft.com/office/drawing/2014/main" id="{E59C4791-10C0-47E2-9915-AC7384FBE1B1}"/>
              </a:ext>
            </a:extLst>
          </p:cNvPr>
          <p:cNvGrpSpPr/>
          <p:nvPr/>
        </p:nvGrpSpPr>
        <p:grpSpPr>
          <a:xfrm>
            <a:off x="5444794" y="4402655"/>
            <a:ext cx="1687650" cy="1375200"/>
            <a:chOff x="9082008" y="3570501"/>
            <a:chExt cx="2619375" cy="2143125"/>
          </a:xfrm>
        </p:grpSpPr>
        <p:sp>
          <p:nvSpPr>
            <p:cNvPr id="242" name="Freeform: Shape 241">
              <a:extLst>
                <a:ext uri="{FF2B5EF4-FFF2-40B4-BE49-F238E27FC236}">
                  <a16:creationId xmlns:a16="http://schemas.microsoft.com/office/drawing/2014/main" id="{E8E5C81D-ACDA-4007-959B-E88397BCCD63}"/>
                </a:ext>
              </a:extLst>
            </p:cNvPr>
            <p:cNvSpPr/>
            <p:nvPr/>
          </p:nvSpPr>
          <p:spPr>
            <a:xfrm>
              <a:off x="9082008" y="3570501"/>
              <a:ext cx="2619375" cy="2143125"/>
            </a:xfrm>
            <a:custGeom>
              <a:avLst/>
              <a:gdLst>
                <a:gd name="connsiteX0" fmla="*/ 2628386 w 2619375"/>
                <a:gd name="connsiteY0" fmla="*/ 2149173 h 2143125"/>
                <a:gd name="connsiteX1" fmla="*/ 2628386 w 2619375"/>
                <a:gd name="connsiteY1" fmla="*/ 2067859 h 2143125"/>
                <a:gd name="connsiteX2" fmla="*/ 2256635 w 2619375"/>
                <a:gd name="connsiteY2" fmla="*/ 2067859 h 2143125"/>
                <a:gd name="connsiteX3" fmla="*/ 2256635 w 2619375"/>
                <a:gd name="connsiteY3" fmla="*/ 1995249 h 2143125"/>
                <a:gd name="connsiteX4" fmla="*/ 1989439 w 2619375"/>
                <a:gd name="connsiteY4" fmla="*/ 1995249 h 2143125"/>
                <a:gd name="connsiteX5" fmla="*/ 1989439 w 2619375"/>
                <a:gd name="connsiteY5" fmla="*/ 1954587 h 2143125"/>
                <a:gd name="connsiteX6" fmla="*/ 1966208 w 2619375"/>
                <a:gd name="connsiteY6" fmla="*/ 1954587 h 2143125"/>
                <a:gd name="connsiteX7" fmla="*/ 1966208 w 2619375"/>
                <a:gd name="connsiteY7" fmla="*/ 1902314 h 2143125"/>
                <a:gd name="connsiteX8" fmla="*/ 1626403 w 2619375"/>
                <a:gd name="connsiteY8" fmla="*/ 1902314 h 2143125"/>
                <a:gd name="connsiteX9" fmla="*/ 1626403 w 2619375"/>
                <a:gd name="connsiteY9" fmla="*/ 1864557 h 2143125"/>
                <a:gd name="connsiteX10" fmla="*/ 1335977 w 2619375"/>
                <a:gd name="connsiteY10" fmla="*/ 1864557 h 2143125"/>
                <a:gd name="connsiteX11" fmla="*/ 1335977 w 2619375"/>
                <a:gd name="connsiteY11" fmla="*/ 1789043 h 2143125"/>
                <a:gd name="connsiteX12" fmla="*/ 1312745 w 2619375"/>
                <a:gd name="connsiteY12" fmla="*/ 1789043 h 2143125"/>
                <a:gd name="connsiteX13" fmla="*/ 1312745 w 2619375"/>
                <a:gd name="connsiteY13" fmla="*/ 1745475 h 2143125"/>
                <a:gd name="connsiteX14" fmla="*/ 1182053 w 2619375"/>
                <a:gd name="connsiteY14" fmla="*/ 1745475 h 2143125"/>
                <a:gd name="connsiteX15" fmla="*/ 1182053 w 2619375"/>
                <a:gd name="connsiteY15" fmla="*/ 1696107 h 2143125"/>
                <a:gd name="connsiteX16" fmla="*/ 1068781 w 2619375"/>
                <a:gd name="connsiteY16" fmla="*/ 1696107 h 2143125"/>
                <a:gd name="connsiteX17" fmla="*/ 1068781 w 2619375"/>
                <a:gd name="connsiteY17" fmla="*/ 1638024 h 2143125"/>
                <a:gd name="connsiteX18" fmla="*/ 996172 w 2619375"/>
                <a:gd name="connsiteY18" fmla="*/ 1638024 h 2143125"/>
                <a:gd name="connsiteX19" fmla="*/ 996172 w 2619375"/>
                <a:gd name="connsiteY19" fmla="*/ 1588646 h 2143125"/>
                <a:gd name="connsiteX20" fmla="*/ 955510 w 2619375"/>
                <a:gd name="connsiteY20" fmla="*/ 1588646 h 2143125"/>
                <a:gd name="connsiteX21" fmla="*/ 955510 w 2619375"/>
                <a:gd name="connsiteY21" fmla="*/ 1556699 h 2143125"/>
                <a:gd name="connsiteX22" fmla="*/ 874192 w 2619375"/>
                <a:gd name="connsiteY22" fmla="*/ 1556699 h 2143125"/>
                <a:gd name="connsiteX23" fmla="*/ 874192 w 2619375"/>
                <a:gd name="connsiteY23" fmla="*/ 1510236 h 2143125"/>
                <a:gd name="connsiteX24" fmla="*/ 752212 w 2619375"/>
                <a:gd name="connsiteY24" fmla="*/ 1510236 h 2143125"/>
                <a:gd name="connsiteX25" fmla="*/ 752212 w 2619375"/>
                <a:gd name="connsiteY25" fmla="*/ 1449238 h 2143125"/>
                <a:gd name="connsiteX26" fmla="*/ 624423 w 2619375"/>
                <a:gd name="connsiteY26" fmla="*/ 1449238 h 2143125"/>
                <a:gd name="connsiteX27" fmla="*/ 624423 w 2619375"/>
                <a:gd name="connsiteY27" fmla="*/ 1391155 h 2143125"/>
                <a:gd name="connsiteX28" fmla="*/ 604094 w 2619375"/>
                <a:gd name="connsiteY28" fmla="*/ 1391155 h 2143125"/>
                <a:gd name="connsiteX29" fmla="*/ 604094 w 2619375"/>
                <a:gd name="connsiteY29" fmla="*/ 1330166 h 2143125"/>
                <a:gd name="connsiteX30" fmla="*/ 557625 w 2619375"/>
                <a:gd name="connsiteY30" fmla="*/ 1330166 h 2143125"/>
                <a:gd name="connsiteX31" fmla="*/ 557625 w 2619375"/>
                <a:gd name="connsiteY31" fmla="*/ 1118149 h 2143125"/>
                <a:gd name="connsiteX32" fmla="*/ 531486 w 2619375"/>
                <a:gd name="connsiteY32" fmla="*/ 1118149 h 2143125"/>
                <a:gd name="connsiteX33" fmla="*/ 531486 w 2619375"/>
                <a:gd name="connsiteY33" fmla="*/ 952605 h 2143125"/>
                <a:gd name="connsiteX34" fmla="*/ 519869 w 2619375"/>
                <a:gd name="connsiteY34" fmla="*/ 952605 h 2143125"/>
                <a:gd name="connsiteX35" fmla="*/ 519869 w 2619375"/>
                <a:gd name="connsiteY35" fmla="*/ 821915 h 2143125"/>
                <a:gd name="connsiteX36" fmla="*/ 473400 w 2619375"/>
                <a:gd name="connsiteY36" fmla="*/ 821915 h 2143125"/>
                <a:gd name="connsiteX37" fmla="*/ 473400 w 2619375"/>
                <a:gd name="connsiteY37" fmla="*/ 711552 h 2143125"/>
                <a:gd name="connsiteX38" fmla="*/ 418218 w 2619375"/>
                <a:gd name="connsiteY38" fmla="*/ 711552 h 2143125"/>
                <a:gd name="connsiteX39" fmla="*/ 418218 w 2619375"/>
                <a:gd name="connsiteY39" fmla="*/ 659275 h 2143125"/>
                <a:gd name="connsiteX40" fmla="*/ 351419 w 2619375"/>
                <a:gd name="connsiteY40" fmla="*/ 659275 h 2143125"/>
                <a:gd name="connsiteX41" fmla="*/ 351419 w 2619375"/>
                <a:gd name="connsiteY41" fmla="*/ 563432 h 2143125"/>
                <a:gd name="connsiteX42" fmla="*/ 299142 w 2619375"/>
                <a:gd name="connsiteY42" fmla="*/ 563432 h 2143125"/>
                <a:gd name="connsiteX43" fmla="*/ 299142 w 2619375"/>
                <a:gd name="connsiteY43" fmla="*/ 458878 h 2143125"/>
                <a:gd name="connsiteX44" fmla="*/ 241057 w 2619375"/>
                <a:gd name="connsiteY44" fmla="*/ 458878 h 2143125"/>
                <a:gd name="connsiteX45" fmla="*/ 241057 w 2619375"/>
                <a:gd name="connsiteY45" fmla="*/ 389175 h 2143125"/>
                <a:gd name="connsiteX46" fmla="*/ 188779 w 2619375"/>
                <a:gd name="connsiteY46" fmla="*/ 389175 h 2143125"/>
                <a:gd name="connsiteX47" fmla="*/ 188779 w 2619375"/>
                <a:gd name="connsiteY47" fmla="*/ 313663 h 2143125"/>
                <a:gd name="connsiteX48" fmla="*/ 145214 w 2619375"/>
                <a:gd name="connsiteY48" fmla="*/ 313663 h 2143125"/>
                <a:gd name="connsiteX49" fmla="*/ 145214 w 2619375"/>
                <a:gd name="connsiteY49" fmla="*/ 148119 h 2143125"/>
                <a:gd name="connsiteX50" fmla="*/ 116172 w 2619375"/>
                <a:gd name="connsiteY50" fmla="*/ 148119 h 2143125"/>
                <a:gd name="connsiteX51" fmla="*/ 116172 w 2619375"/>
                <a:gd name="connsiteY51" fmla="*/ 26139 h 2143125"/>
                <a:gd name="connsiteX52" fmla="*/ 72607 w 2619375"/>
                <a:gd name="connsiteY52" fmla="*/ 26139 h 2143125"/>
                <a:gd name="connsiteX53" fmla="*/ 72607 w 2619375"/>
                <a:gd name="connsiteY53" fmla="*/ 0 h 2143125"/>
                <a:gd name="connsiteX54" fmla="*/ 0 w 2619375"/>
                <a:gd name="connsiteY54"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19375" h="2143125">
                  <a:moveTo>
                    <a:pt x="2628386" y="2149173"/>
                  </a:moveTo>
                  <a:lnTo>
                    <a:pt x="2628386" y="2067859"/>
                  </a:lnTo>
                  <a:lnTo>
                    <a:pt x="2256635" y="2067859"/>
                  </a:lnTo>
                  <a:lnTo>
                    <a:pt x="2256635" y="1995249"/>
                  </a:lnTo>
                  <a:lnTo>
                    <a:pt x="1989439" y="1995249"/>
                  </a:lnTo>
                  <a:lnTo>
                    <a:pt x="1989439" y="1954587"/>
                  </a:lnTo>
                  <a:lnTo>
                    <a:pt x="1966208" y="1954587"/>
                  </a:lnTo>
                  <a:lnTo>
                    <a:pt x="1966208" y="1902314"/>
                  </a:lnTo>
                  <a:lnTo>
                    <a:pt x="1626403" y="1902314"/>
                  </a:lnTo>
                  <a:lnTo>
                    <a:pt x="1626403" y="1864557"/>
                  </a:lnTo>
                  <a:lnTo>
                    <a:pt x="1335977" y="1864557"/>
                  </a:lnTo>
                  <a:lnTo>
                    <a:pt x="1335977" y="1789043"/>
                  </a:lnTo>
                  <a:lnTo>
                    <a:pt x="1312745" y="1789043"/>
                  </a:lnTo>
                  <a:lnTo>
                    <a:pt x="1312745" y="1745475"/>
                  </a:lnTo>
                  <a:lnTo>
                    <a:pt x="1182053" y="1745475"/>
                  </a:lnTo>
                  <a:lnTo>
                    <a:pt x="1182053" y="1696107"/>
                  </a:lnTo>
                  <a:lnTo>
                    <a:pt x="1068781" y="1696107"/>
                  </a:lnTo>
                  <a:lnTo>
                    <a:pt x="1068781" y="1638024"/>
                  </a:lnTo>
                  <a:lnTo>
                    <a:pt x="996172" y="1638024"/>
                  </a:lnTo>
                  <a:lnTo>
                    <a:pt x="996172" y="1588646"/>
                  </a:lnTo>
                  <a:lnTo>
                    <a:pt x="955510" y="1588646"/>
                  </a:lnTo>
                  <a:lnTo>
                    <a:pt x="955510" y="1556699"/>
                  </a:lnTo>
                  <a:lnTo>
                    <a:pt x="874192" y="1556699"/>
                  </a:lnTo>
                  <a:lnTo>
                    <a:pt x="874192" y="1510236"/>
                  </a:lnTo>
                  <a:lnTo>
                    <a:pt x="752212" y="1510236"/>
                  </a:lnTo>
                  <a:lnTo>
                    <a:pt x="752212" y="1449238"/>
                  </a:lnTo>
                  <a:lnTo>
                    <a:pt x="624423" y="1449238"/>
                  </a:lnTo>
                  <a:lnTo>
                    <a:pt x="624423" y="1391155"/>
                  </a:lnTo>
                  <a:lnTo>
                    <a:pt x="604094" y="1391155"/>
                  </a:lnTo>
                  <a:lnTo>
                    <a:pt x="604094" y="1330166"/>
                  </a:lnTo>
                  <a:lnTo>
                    <a:pt x="557625" y="1330166"/>
                  </a:lnTo>
                  <a:lnTo>
                    <a:pt x="557625" y="1118149"/>
                  </a:lnTo>
                  <a:lnTo>
                    <a:pt x="531486" y="1118149"/>
                  </a:lnTo>
                  <a:lnTo>
                    <a:pt x="531486" y="952605"/>
                  </a:lnTo>
                  <a:lnTo>
                    <a:pt x="519869" y="952605"/>
                  </a:lnTo>
                  <a:lnTo>
                    <a:pt x="519869" y="821915"/>
                  </a:lnTo>
                  <a:lnTo>
                    <a:pt x="473400" y="821915"/>
                  </a:lnTo>
                  <a:lnTo>
                    <a:pt x="473400" y="711552"/>
                  </a:lnTo>
                  <a:lnTo>
                    <a:pt x="418218" y="711552"/>
                  </a:lnTo>
                  <a:lnTo>
                    <a:pt x="418218" y="659275"/>
                  </a:lnTo>
                  <a:lnTo>
                    <a:pt x="351419" y="659275"/>
                  </a:lnTo>
                  <a:lnTo>
                    <a:pt x="351419" y="563432"/>
                  </a:lnTo>
                  <a:lnTo>
                    <a:pt x="299142" y="563432"/>
                  </a:lnTo>
                  <a:lnTo>
                    <a:pt x="299142" y="458878"/>
                  </a:lnTo>
                  <a:lnTo>
                    <a:pt x="241057" y="458878"/>
                  </a:lnTo>
                  <a:lnTo>
                    <a:pt x="241057" y="389175"/>
                  </a:lnTo>
                  <a:lnTo>
                    <a:pt x="188779" y="389175"/>
                  </a:lnTo>
                  <a:lnTo>
                    <a:pt x="188779" y="313663"/>
                  </a:lnTo>
                  <a:lnTo>
                    <a:pt x="145214" y="313663"/>
                  </a:lnTo>
                  <a:lnTo>
                    <a:pt x="145214" y="148119"/>
                  </a:lnTo>
                  <a:lnTo>
                    <a:pt x="116172" y="148119"/>
                  </a:lnTo>
                  <a:lnTo>
                    <a:pt x="116172" y="26139"/>
                  </a:lnTo>
                  <a:lnTo>
                    <a:pt x="72607" y="26139"/>
                  </a:lnTo>
                  <a:lnTo>
                    <a:pt x="72607"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42">
              <a:extLst>
                <a:ext uri="{FF2B5EF4-FFF2-40B4-BE49-F238E27FC236}">
                  <a16:creationId xmlns:a16="http://schemas.microsoft.com/office/drawing/2014/main" id="{3F91147C-1AB2-4CDE-9BDA-FB56F3A3857C}"/>
                </a:ext>
              </a:extLst>
            </p:cNvPr>
            <p:cNvSpPr/>
            <p:nvPr/>
          </p:nvSpPr>
          <p:spPr>
            <a:xfrm>
              <a:off x="10207939" y="51946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243">
              <a:extLst>
                <a:ext uri="{FF2B5EF4-FFF2-40B4-BE49-F238E27FC236}">
                  <a16:creationId xmlns:a16="http://schemas.microsoft.com/office/drawing/2014/main" id="{7C7EEC52-6B76-4C04-8694-D19C78422332}"/>
                </a:ext>
              </a:extLst>
            </p:cNvPr>
            <p:cNvSpPr/>
            <p:nvPr/>
          </p:nvSpPr>
          <p:spPr>
            <a:xfrm>
              <a:off x="10512739" y="5366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244">
              <a:extLst>
                <a:ext uri="{FF2B5EF4-FFF2-40B4-BE49-F238E27FC236}">
                  <a16:creationId xmlns:a16="http://schemas.microsoft.com/office/drawing/2014/main" id="{FA2E42EE-1284-4CC4-89F0-F42ECF79D08D}"/>
                </a:ext>
              </a:extLst>
            </p:cNvPr>
            <p:cNvSpPr/>
            <p:nvPr/>
          </p:nvSpPr>
          <p:spPr>
            <a:xfrm>
              <a:off x="11293799" y="54803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81107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ETOP Medical Oncology Slide Deck Editors 2020</a:t>
            </a:r>
            <a:endParaRPr lang="en-US" dirty="0"/>
          </a:p>
        </p:txBody>
      </p:sp>
      <p:sp>
        <p:nvSpPr>
          <p:cNvPr id="19" name="Content Placeholder 9"/>
          <p:cNvSpPr>
            <a:spLocks noGrp="1"/>
          </p:cNvSpPr>
          <p:nvPr>
            <p:ph idx="1"/>
          </p:nvPr>
        </p:nvSpPr>
        <p:spPr>
          <a:xfrm>
            <a:off x="872880" y="172773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rIns="45720" anchor="ctr"/>
          <a:lstStyle/>
          <a:p>
            <a:pPr marL="0" indent="0" fontAlgn="auto">
              <a:spcBef>
                <a:spcPts val="0"/>
              </a:spcBef>
              <a:spcAft>
                <a:spcPts val="200"/>
              </a:spcAft>
              <a:buClrTx/>
              <a:buSzTx/>
              <a:buFontTx/>
              <a:buNone/>
            </a:pPr>
            <a:r>
              <a:rPr lang="en-US" sz="1600" dirty="0">
                <a:solidFill>
                  <a:schemeClr val="tx2"/>
                </a:solidFill>
                <a:latin typeface="Arial" charset="0"/>
                <a:cs typeface="Arial" charset="0"/>
              </a:rPr>
              <a:t>Focus: biomarkers (all stages)</a:t>
            </a:r>
            <a:endParaRPr lang="en-US" sz="1400" dirty="0">
              <a:solidFill>
                <a:schemeClr val="tx2"/>
              </a:solidFill>
              <a:latin typeface="Arial" charset="0"/>
              <a:cs typeface="Arial" charset="0"/>
            </a:endParaRPr>
          </a:p>
          <a:p>
            <a:pPr marL="0" indent="0" fontAlgn="auto">
              <a:spcBef>
                <a:spcPts val="0"/>
              </a:spcBef>
              <a:spcAft>
                <a:spcPts val="200"/>
              </a:spcAft>
              <a:buClrTx/>
              <a:buSzTx/>
              <a:buFontTx/>
              <a:buNone/>
            </a:pPr>
            <a:r>
              <a:rPr lang="en-US" sz="1400" b="1" dirty="0" err="1">
                <a:solidFill>
                  <a:schemeClr val="tx2"/>
                </a:solidFill>
                <a:latin typeface="Arial" charset="0"/>
                <a:cs typeface="Arial" charset="0"/>
              </a:rPr>
              <a:t>Dr</a:t>
            </a:r>
            <a:r>
              <a:rPr lang="en-US" sz="1400" b="1" dirty="0">
                <a:solidFill>
                  <a:schemeClr val="tx2"/>
                </a:solidFill>
                <a:latin typeface="Arial" charset="0"/>
                <a:cs typeface="Arial" charset="0"/>
              </a:rPr>
              <a:t> </a:t>
            </a:r>
            <a:r>
              <a:rPr lang="en-US" sz="1400" b="1" dirty="0" err="1">
                <a:solidFill>
                  <a:schemeClr val="tx2"/>
                </a:solidFill>
                <a:latin typeface="Arial" charset="0"/>
                <a:cs typeface="Arial" charset="0"/>
              </a:rPr>
              <a:t>Enriqueta</a:t>
            </a:r>
            <a:r>
              <a:rPr lang="en-US" sz="1400" b="1" dirty="0">
                <a:solidFill>
                  <a:schemeClr val="tx2"/>
                </a:solidFill>
                <a:latin typeface="Arial" charset="0"/>
                <a:cs typeface="Arial" charset="0"/>
              </a:rPr>
              <a:t> </a:t>
            </a:r>
            <a:r>
              <a:rPr lang="en-US" sz="1400" b="1" dirty="0" err="1">
                <a:solidFill>
                  <a:schemeClr val="tx2"/>
                </a:solidFill>
                <a:latin typeface="Arial" charset="0"/>
                <a:cs typeface="Arial" charset="0"/>
              </a:rPr>
              <a:t>Felip</a:t>
            </a:r>
            <a:endParaRPr lang="en-US" sz="1200" b="1" dirty="0">
              <a:solidFill>
                <a:schemeClr val="tx2"/>
              </a:solidFill>
              <a:latin typeface="Arial" charset="0"/>
              <a:cs typeface="Arial" charset="0"/>
            </a:endParaRPr>
          </a:p>
          <a:p>
            <a:pPr marL="0" indent="0" fontAlgn="auto">
              <a:spcBef>
                <a:spcPts val="0"/>
              </a:spcBef>
              <a:spcAft>
                <a:spcPts val="200"/>
              </a:spcAft>
              <a:buClrTx/>
              <a:buSzTx/>
              <a:buFontTx/>
              <a:buNone/>
            </a:pPr>
            <a:r>
              <a:rPr lang="en-US" sz="1200" i="1" dirty="0">
                <a:solidFill>
                  <a:schemeClr val="tx2"/>
                </a:solidFill>
                <a:latin typeface="Arial" charset="0"/>
                <a:cs typeface="Arial" charset="0"/>
              </a:rPr>
              <a:t>Oncology Department, </a:t>
            </a:r>
            <a:r>
              <a:rPr lang="en-US" sz="1200" i="1" dirty="0" err="1">
                <a:solidFill>
                  <a:schemeClr val="tx2"/>
                </a:solidFill>
                <a:latin typeface="Arial" charset="0"/>
                <a:cs typeface="Arial" charset="0"/>
              </a:rPr>
              <a:t>Vall</a:t>
            </a:r>
            <a:r>
              <a:rPr lang="en-US" sz="1200" i="1" dirty="0">
                <a:solidFill>
                  <a:schemeClr val="tx2"/>
                </a:solidFill>
                <a:latin typeface="Arial" charset="0"/>
                <a:cs typeface="Arial" charset="0"/>
              </a:rPr>
              <a:t> </a:t>
            </a:r>
            <a:r>
              <a:rPr lang="en-US" sz="1200" i="1" dirty="0" err="1">
                <a:solidFill>
                  <a:schemeClr val="tx2"/>
                </a:solidFill>
                <a:latin typeface="Arial" charset="0"/>
                <a:cs typeface="Arial" charset="0"/>
              </a:rPr>
              <a:t>d'Hebron</a:t>
            </a:r>
            <a:r>
              <a:rPr lang="en-US" sz="1200" i="1" dirty="0">
                <a:solidFill>
                  <a:schemeClr val="tx2"/>
                </a:solidFill>
                <a:latin typeface="Arial" charset="0"/>
                <a:cs typeface="Arial" charset="0"/>
              </a:rPr>
              <a:t> University Hospital, Barcelona, Spain</a:t>
            </a:r>
          </a:p>
        </p:txBody>
      </p:sp>
      <p:sp>
        <p:nvSpPr>
          <p:cNvPr id="21" name="Content Placeholder 9"/>
          <p:cNvSpPr txBox="1">
            <a:spLocks/>
          </p:cNvSpPr>
          <p:nvPr/>
        </p:nvSpPr>
        <p:spPr bwMode="auto">
          <a:xfrm>
            <a:off x="883896" y="3448351"/>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200"/>
              </a:spcAft>
            </a:pPr>
            <a:r>
              <a:rPr lang="en-US" sz="1600" dirty="0"/>
              <a:t>Focus: advanced NSCLC (not radically treatable stage III &amp; stage IV)</a:t>
            </a:r>
          </a:p>
          <a:p>
            <a:pPr>
              <a:spcAft>
                <a:spcPts val="200"/>
              </a:spcAft>
            </a:pPr>
            <a:r>
              <a:rPr lang="en-US" sz="1400" b="1" dirty="0" err="1"/>
              <a:t>Dr</a:t>
            </a:r>
            <a:r>
              <a:rPr lang="en-US" sz="1400" b="1" dirty="0"/>
              <a:t> Solange Peters</a:t>
            </a:r>
            <a:endParaRPr lang="en-US" sz="1200" b="1" dirty="0"/>
          </a:p>
          <a:p>
            <a:pPr>
              <a:spcAft>
                <a:spcPts val="200"/>
              </a:spcAft>
            </a:pPr>
            <a:r>
              <a:rPr lang="en-US" sz="1200" i="1" dirty="0"/>
              <a:t>Multidisciplinary Oncology Center, Lausanne Cancer Center, Lausanne, Switzerland</a:t>
            </a:r>
          </a:p>
        </p:txBody>
      </p:sp>
      <p:sp>
        <p:nvSpPr>
          <p:cNvPr id="22" name="Content Placeholder 9"/>
          <p:cNvSpPr txBox="1">
            <a:spLocks/>
          </p:cNvSpPr>
          <p:nvPr/>
        </p:nvSpPr>
        <p:spPr bwMode="auto">
          <a:xfrm>
            <a:off x="883896" y="5199384"/>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US" dirty="0"/>
              <a:t>Focus: other malignancies, SCLC, mesothelioma, rare tumors </a:t>
            </a:r>
          </a:p>
          <a:p>
            <a:pPr>
              <a:spcAft>
                <a:spcPts val="200"/>
              </a:spcAft>
            </a:pPr>
            <a:r>
              <a:rPr lang="en-US" sz="1400" b="1" dirty="0" err="1"/>
              <a:t>Dr</a:t>
            </a:r>
            <a:r>
              <a:rPr lang="en-US" sz="1400" b="1" dirty="0"/>
              <a:t> Martin </a:t>
            </a:r>
            <a:r>
              <a:rPr lang="en-US" sz="1400" b="1" dirty="0" err="1"/>
              <a:t>Reck</a:t>
            </a:r>
            <a:endParaRPr lang="en-US" sz="1200" b="1" dirty="0"/>
          </a:p>
          <a:p>
            <a:pPr>
              <a:spcAft>
                <a:spcPts val="200"/>
              </a:spcAft>
            </a:pPr>
            <a:r>
              <a:rPr lang="en-US" sz="1200" i="1" dirty="0"/>
              <a:t>Department of Thoracic Oncology, Hospital </a:t>
            </a:r>
            <a:r>
              <a:rPr lang="en-US" sz="1200" i="1" dirty="0" err="1"/>
              <a:t>Grosshansdorf</a:t>
            </a:r>
            <a:r>
              <a:rPr lang="en-US" sz="1200" i="1" dirty="0"/>
              <a:t>, </a:t>
            </a:r>
            <a:r>
              <a:rPr lang="en-US" sz="1200" i="1" dirty="0" err="1"/>
              <a:t>Grosshansdorf</a:t>
            </a:r>
            <a:r>
              <a:rPr lang="en-US" sz="1200" i="1" dirty="0"/>
              <a:t>, Germany</a:t>
            </a:r>
          </a:p>
        </p:txBody>
      </p:sp>
      <p:pic>
        <p:nvPicPr>
          <p:cNvPr id="23" name="Picture 22" descr="Reck Martin.jpg"/>
          <p:cNvPicPr>
            <a:picLocks noChangeAspect="1"/>
          </p:cNvPicPr>
          <p:nvPr/>
        </p:nvPicPr>
        <p:blipFill rotWithShape="1">
          <a:blip r:embed="rId3" cstate="print"/>
          <a:srcRect b="16245"/>
          <a:stretch/>
        </p:blipFill>
        <p:spPr>
          <a:xfrm>
            <a:off x="870769" y="5187954"/>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69" y="1746717"/>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870769" y="3426629"/>
            <a:ext cx="924164" cy="120473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627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LB-397 / 21: </a:t>
            </a:r>
            <a:r>
              <a:rPr lang="en-GB" dirty="0"/>
              <a:t>Pembrolizumab plus pemetrexed and platinum vs placebo plus pemetrexed and platinum as first-line therapy for metastatic nonsquamous NSCLC: analysis of KEYNOTE-189 by STK11 and KEAP1 status </a:t>
            </a:r>
            <a:br>
              <a:rPr lang="en-GB" dirty="0"/>
            </a:br>
            <a:r>
              <a:rPr lang="en-US" dirty="0"/>
              <a:t>– </a:t>
            </a:r>
            <a:r>
              <a:rPr lang="en-US" dirty="0" err="1"/>
              <a:t>Gadgeel</a:t>
            </a:r>
            <a:r>
              <a:rPr lang="en-US" dirty="0"/>
              <a:t> SM, et al</a:t>
            </a:r>
          </a:p>
        </p:txBody>
      </p:sp>
      <p:sp>
        <p:nvSpPr>
          <p:cNvPr id="3" name="Content Placeholder 2"/>
          <p:cNvSpPr>
            <a:spLocks noGrp="1"/>
          </p:cNvSpPr>
          <p:nvPr>
            <p:ph idx="1"/>
          </p:nvPr>
        </p:nvSpPr>
        <p:spPr/>
        <p:txBody>
          <a:bodyPr/>
          <a:lstStyle/>
          <a:p>
            <a:r>
              <a:rPr lang="en-US" b="1" dirty="0"/>
              <a:t>Conclusions</a:t>
            </a:r>
          </a:p>
          <a:p>
            <a:pPr lvl="1"/>
            <a:r>
              <a:rPr lang="en-US" dirty="0"/>
              <a:t>In patients with untreated stage IV NSCLC enrolled in KEYNOTE-189, better outcomes were observed with pembrolizumab + chemotherapy regardless of the presence of STK11 or KEAP1 mutation </a:t>
            </a:r>
          </a:p>
          <a:p>
            <a:pPr lvl="1"/>
            <a:r>
              <a:rPr lang="en-US" dirty="0"/>
              <a:t>Lower median PD-L1 TPS was observed with STK11 and KEAP1 mutations, with a trend towards higher </a:t>
            </a:r>
            <a:r>
              <a:rPr lang="en-US" dirty="0" err="1"/>
              <a:t>tTMB</a:t>
            </a:r>
            <a:endParaRPr lang="en-US" dirty="0"/>
          </a:p>
        </p:txBody>
      </p:sp>
      <p:sp>
        <p:nvSpPr>
          <p:cNvPr id="4" name="Text Box 4"/>
          <p:cNvSpPr txBox="1">
            <a:spLocks noChangeArrowheads="1"/>
          </p:cNvSpPr>
          <p:nvPr/>
        </p:nvSpPr>
        <p:spPr bwMode="auto">
          <a:xfrm>
            <a:off x="5104279" y="6474897"/>
            <a:ext cx="38190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Gadgeel</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SM,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LB-397</a:t>
            </a:r>
            <a:r>
              <a:rPr kumimoji="0" lang="en-US" sz="1200" b="0" i="0" u="none" strike="noStrike" kern="1200" cap="none" spc="0" normalizeH="0" noProof="0" dirty="0">
                <a:ln>
                  <a:noFill/>
                </a:ln>
                <a:solidFill>
                  <a:srgbClr val="363636"/>
                </a:solidFill>
                <a:effectLst/>
                <a:uLnTx/>
                <a:uFillTx/>
                <a:latin typeface="Arial" charset="0"/>
                <a:ea typeface="+mn-ea"/>
                <a:cs typeface="Arial" charset="0"/>
              </a:rPr>
              <a:t> / 21</a:t>
            </a:r>
            <a:endParaRPr kumimoji="0" lang="en-US"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4178975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CT221: Nivolumab (NIVO) + ipilimumab (IPI) as first-line (1L) treatment for patients with advanced non-small cell lung cancer (NSCLC) with brain metastases: Results from CheckMate 227 – </a:t>
            </a:r>
            <a:r>
              <a:rPr lang="en-US" dirty="0" err="1"/>
              <a:t>Borghaei</a:t>
            </a:r>
            <a:r>
              <a:rPr lang="en-US" dirty="0"/>
              <a:t> H, et al</a:t>
            </a:r>
          </a:p>
        </p:txBody>
      </p:sp>
      <p:sp>
        <p:nvSpPr>
          <p:cNvPr id="3" name="Content Placeholder 2"/>
          <p:cNvSpPr>
            <a:spLocks noGrp="1"/>
          </p:cNvSpPr>
          <p:nvPr>
            <p:ph idx="1"/>
          </p:nvPr>
        </p:nvSpPr>
        <p:spPr>
          <a:xfrm>
            <a:off x="228600" y="1320800"/>
            <a:ext cx="8686800" cy="1122149"/>
          </a:xfrm>
        </p:spPr>
        <p:txBody>
          <a:bodyPr/>
          <a:lstStyle/>
          <a:p>
            <a:r>
              <a:rPr lang="en-US" b="1" dirty="0"/>
              <a:t>Study objective</a:t>
            </a:r>
          </a:p>
          <a:p>
            <a:pPr lvl="1"/>
            <a:r>
              <a:rPr lang="en-US" dirty="0"/>
              <a:t>To assess the efficacy and safety of nivolumab + ipilimumab in patients with and without baseline brain metastases</a:t>
            </a:r>
          </a:p>
        </p:txBody>
      </p:sp>
      <p:sp>
        <p:nvSpPr>
          <p:cNvPr id="4" name="Text Box 4"/>
          <p:cNvSpPr txBox="1">
            <a:spLocks noChangeArrowheads="1"/>
          </p:cNvSpPr>
          <p:nvPr/>
        </p:nvSpPr>
        <p:spPr bwMode="auto">
          <a:xfrm>
            <a:off x="5524266" y="6474897"/>
            <a:ext cx="3399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Borghaei</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H, et al. AACR; 2020. Abstract </a:t>
            </a:r>
            <a:r>
              <a:rPr kumimoji="0" lang="en-US" sz="1200" b="0" i="0" u="none" strike="noStrike" kern="1200" cap="none" spc="0" normalizeH="0" baseline="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dirty="0">
                <a:ln>
                  <a:noFill/>
                </a:ln>
                <a:solidFill>
                  <a:srgbClr val="363636"/>
                </a:solidFill>
                <a:effectLst/>
                <a:uLnTx/>
                <a:uFillTx/>
                <a:latin typeface="Arial" charset="0"/>
                <a:ea typeface="+mn-ea"/>
                <a:cs typeface="Arial" charset="0"/>
              </a:rPr>
              <a:t> CT221</a:t>
            </a:r>
          </a:p>
        </p:txBody>
      </p:sp>
      <p:sp>
        <p:nvSpPr>
          <p:cNvPr id="8" name="Content Placeholder 26"/>
          <p:cNvSpPr txBox="1">
            <a:spLocks/>
          </p:cNvSpPr>
          <p:nvPr/>
        </p:nvSpPr>
        <p:spPr bwMode="auto">
          <a:xfrm>
            <a:off x="284723" y="5361796"/>
            <a:ext cx="3507106" cy="417004"/>
          </a:xfrm>
          <a:prstGeom prst="rect">
            <a:avLst/>
          </a:prstGeom>
          <a:noFill/>
          <a:ln w="9525">
            <a:noFill/>
            <a:miter lim="800000"/>
            <a:headEnd/>
            <a:tailEnd/>
          </a:ln>
        </p:spPr>
        <p:txBody>
          <a:bodyPr lIns="0" rIns="0"/>
          <a:lstStyle/>
          <a:p>
            <a:pPr marL="190500" indent="-190500">
              <a:spcBef>
                <a:spcPts val="0"/>
              </a:spcBef>
              <a:spcAft>
                <a:spcPts val="400"/>
              </a:spcAft>
              <a:defRPr/>
            </a:pPr>
            <a:r>
              <a:rPr lang="en-US" sz="12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US" sz="1200" dirty="0">
                <a:solidFill>
                  <a:srgbClr val="363636"/>
                </a:solidFill>
                <a:latin typeface="Arial"/>
              </a:rPr>
              <a:t>Tumor histology (NSQ vs. SQ)</a:t>
            </a:r>
          </a:p>
        </p:txBody>
      </p:sp>
      <p:cxnSp>
        <p:nvCxnSpPr>
          <p:cNvPr id="9" name="Straight Arrow Connector 8"/>
          <p:cNvCxnSpPr/>
          <p:nvPr/>
        </p:nvCxnSpPr>
        <p:spPr bwMode="auto">
          <a:xfrm>
            <a:off x="4485772" y="5154699"/>
            <a:ext cx="171310" cy="550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902177" y="4794359"/>
            <a:ext cx="583595" cy="584200"/>
          </a:xfrm>
          <a:prstGeom prst="ellipse">
            <a:avLst/>
          </a:prstGeom>
          <a:noFill/>
          <a:ln w="38100">
            <a:solidFill>
              <a:schemeClr val="bg1"/>
            </a:solidFill>
            <a:round/>
            <a:headEnd/>
            <a:tailEnd/>
          </a:ln>
        </p:spPr>
        <p:txBody>
          <a:bodyPr wrap="none" anchor="ctr"/>
          <a:lstStyle/>
          <a:p>
            <a:pPr algn="ctr">
              <a:defRPr/>
            </a:pPr>
            <a:r>
              <a:rPr lang="en-US" altLang="zh-CN" sz="1400" b="1" dirty="0">
                <a:solidFill>
                  <a:srgbClr val="002850"/>
                </a:solidFill>
                <a:ea typeface="SimSun" pitchFamily="2" charset="-122"/>
              </a:rPr>
              <a:t>R</a:t>
            </a:r>
          </a:p>
          <a:p>
            <a:pPr algn="ctr">
              <a:defRPr/>
            </a:pPr>
            <a:r>
              <a:rPr lang="en-US" altLang="zh-CN" sz="1400" b="1" dirty="0">
                <a:solidFill>
                  <a:srgbClr val="002850"/>
                </a:solidFill>
                <a:ea typeface="SimSun" pitchFamily="2" charset="-122"/>
              </a:rPr>
              <a:t>1:1:1</a:t>
            </a:r>
          </a:p>
        </p:txBody>
      </p:sp>
      <p:cxnSp>
        <p:nvCxnSpPr>
          <p:cNvPr id="11" name="AutoShape 15"/>
          <p:cNvCxnSpPr>
            <a:cxnSpLocks noChangeShapeType="1"/>
            <a:stCxn id="10" idx="0"/>
            <a:endCxn id="30" idx="1"/>
          </p:cNvCxnSpPr>
          <p:nvPr/>
        </p:nvCxnSpPr>
        <p:spPr bwMode="auto">
          <a:xfrm rot="5400000" flipH="1" flipV="1">
            <a:off x="4332009" y="4462927"/>
            <a:ext cx="193398" cy="469467"/>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9" idx="1"/>
          </p:cNvCxnSpPr>
          <p:nvPr/>
        </p:nvCxnSpPr>
        <p:spPr bwMode="auto">
          <a:xfrm rot="16200000" flipH="1">
            <a:off x="4199921" y="5372613"/>
            <a:ext cx="444763" cy="456654"/>
          </a:xfrm>
          <a:prstGeom prst="bentConnector2">
            <a:avLst/>
          </a:prstGeom>
          <a:noFill/>
          <a:ln w="38100">
            <a:solidFill>
              <a:schemeClr val="bg1"/>
            </a:solidFill>
            <a:miter lim="800000"/>
            <a:headEnd/>
            <a:tailEnd type="triangle" w="med" len="med"/>
          </a:ln>
        </p:spPr>
      </p:cxnSp>
      <p:cxnSp>
        <p:nvCxnSpPr>
          <p:cNvPr id="13" name="AutoShape 19"/>
          <p:cNvCxnSpPr>
            <a:cxnSpLocks noChangeShapeType="1"/>
            <a:endCxn id="10" idx="2"/>
          </p:cNvCxnSpPr>
          <p:nvPr/>
        </p:nvCxnSpPr>
        <p:spPr bwMode="auto">
          <a:xfrm flipV="1">
            <a:off x="3788947" y="5086459"/>
            <a:ext cx="113230" cy="1"/>
          </a:xfrm>
          <a:prstGeom prst="straightConnector1">
            <a:avLst/>
          </a:prstGeom>
          <a:noFill/>
          <a:ln w="38100">
            <a:solidFill>
              <a:schemeClr val="bg1"/>
            </a:solidFill>
            <a:round/>
            <a:headEnd type="none" w="med" len="med"/>
            <a:tailEnd type="none" w="med" len="med"/>
          </a:ln>
        </p:spPr>
      </p:cxnSp>
      <p:sp>
        <p:nvSpPr>
          <p:cNvPr id="14" name="AutoShape 9"/>
          <p:cNvSpPr>
            <a:spLocks noChangeArrowheads="1"/>
          </p:cNvSpPr>
          <p:nvPr/>
        </p:nvSpPr>
        <p:spPr bwMode="auto">
          <a:xfrm>
            <a:off x="54589" y="3014770"/>
            <a:ext cx="2306474" cy="2347025"/>
          </a:xfrm>
          <a:prstGeom prst="roundRect">
            <a:avLst>
              <a:gd name="adj" fmla="val 8208"/>
            </a:avLst>
          </a:prstGeom>
          <a:solidFill>
            <a:schemeClr val="bg1"/>
          </a:solidFill>
          <a:ln w="9525" algn="ctr">
            <a:noFill/>
            <a:round/>
            <a:headEnd/>
            <a:tailEnd/>
          </a:ln>
        </p:spPr>
        <p:txBody>
          <a:bodyPr wrap="square" lIns="90488" tIns="44450" rIns="90488" bIns="44450">
            <a:noAutofit/>
          </a:bodyPr>
          <a:lstStyle/>
          <a:p>
            <a:pPr defTabSz="892175" eaLnBrk="0" hangingPunct="0">
              <a:spcAft>
                <a:spcPct val="30000"/>
              </a:spcAft>
              <a:defRPr/>
            </a:pPr>
            <a:r>
              <a:rPr lang="en-US" altLang="zh-CN" sz="1400" b="1" dirty="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defRPr/>
            </a:pPr>
            <a:r>
              <a:rPr lang="en-US" altLang="zh-CN" sz="1400" dirty="0">
                <a:solidFill>
                  <a:srgbClr val="FFFFFF"/>
                </a:solidFill>
                <a:ea typeface="SimSun" pitchFamily="2" charset="-122"/>
              </a:rPr>
              <a:t>Stage IV or recurrent NSCLC</a:t>
            </a:r>
          </a:p>
          <a:p>
            <a:pPr marL="228600" indent="-228600" defTabSz="892175" eaLnBrk="0" hangingPunct="0">
              <a:spcAft>
                <a:spcPct val="30000"/>
              </a:spcAft>
              <a:buFont typeface="Arial" pitchFamily="34" charset="0"/>
              <a:buChar char="•"/>
              <a:defRPr/>
            </a:pPr>
            <a:r>
              <a:rPr lang="en-US" altLang="zh-CN" sz="1400" dirty="0">
                <a:solidFill>
                  <a:srgbClr val="FFFFFF"/>
                </a:solidFill>
                <a:ea typeface="SimSun" pitchFamily="2" charset="-122"/>
              </a:rPr>
              <a:t>No prior systemic therapy</a:t>
            </a:r>
          </a:p>
          <a:p>
            <a:pPr marL="228600" indent="-228600" defTabSz="892175" eaLnBrk="0" hangingPunct="0">
              <a:spcAft>
                <a:spcPct val="30000"/>
              </a:spcAft>
              <a:buFont typeface="Arial" pitchFamily="34" charset="0"/>
              <a:buChar char="•"/>
              <a:defRPr/>
            </a:pPr>
            <a:r>
              <a:rPr lang="en-US" altLang="zh-CN" sz="1400" dirty="0">
                <a:solidFill>
                  <a:srgbClr val="FFFFFF"/>
                </a:solidFill>
                <a:ea typeface="SimSun" pitchFamily="2" charset="-122"/>
              </a:rPr>
              <a:t>No known sensitizing EGFR/ALK alterations</a:t>
            </a:r>
          </a:p>
          <a:p>
            <a:pPr marL="228600" indent="-228600" defTabSz="892175" eaLnBrk="0" hangingPunct="0">
              <a:spcAft>
                <a:spcPct val="30000"/>
              </a:spcAft>
              <a:buFont typeface="Arial" pitchFamily="34" charset="0"/>
              <a:buChar char="•"/>
              <a:defRPr/>
            </a:pPr>
            <a:r>
              <a:rPr lang="en-US" altLang="zh-CN" sz="1400" dirty="0">
                <a:solidFill>
                  <a:srgbClr val="FFFFFF"/>
                </a:solidFill>
                <a:ea typeface="SimSun" pitchFamily="2" charset="-122"/>
              </a:rPr>
              <a:t>ECOG PS 0–1</a:t>
            </a:r>
          </a:p>
        </p:txBody>
      </p:sp>
      <p:cxnSp>
        <p:nvCxnSpPr>
          <p:cNvPr id="16" name="Straight Arrow Connector 15"/>
          <p:cNvCxnSpPr/>
          <p:nvPr/>
        </p:nvCxnSpPr>
        <p:spPr bwMode="auto">
          <a:xfrm>
            <a:off x="4485772" y="3346974"/>
            <a:ext cx="171310" cy="0"/>
          </a:xfrm>
          <a:prstGeom prst="straightConnector1">
            <a:avLst/>
          </a:prstGeom>
          <a:solidFill>
            <a:schemeClr val="accent1"/>
          </a:solidFill>
          <a:ln w="38100" cap="flat" cmpd="sng" algn="ctr">
            <a:solidFill>
              <a:srgbClr val="002850"/>
            </a:solidFill>
            <a:prstDash val="solid"/>
            <a:round/>
            <a:headEnd type="none" w="med" len="med"/>
            <a:tailEnd type="triangle"/>
          </a:ln>
          <a:effectLst/>
        </p:spPr>
      </p:cxnSp>
      <p:sp>
        <p:nvSpPr>
          <p:cNvPr id="17" name="Oval 14"/>
          <p:cNvSpPr>
            <a:spLocks noChangeArrowheads="1"/>
          </p:cNvSpPr>
          <p:nvPr/>
        </p:nvSpPr>
        <p:spPr bwMode="auto">
          <a:xfrm>
            <a:off x="3902177" y="3014769"/>
            <a:ext cx="583595" cy="584200"/>
          </a:xfrm>
          <a:prstGeom prst="ellipse">
            <a:avLst/>
          </a:prstGeom>
          <a:noFill/>
          <a:ln w="38100">
            <a:solidFill>
              <a:srgbClr val="002850"/>
            </a:solidFill>
            <a:round/>
            <a:headEnd/>
            <a:tailEnd/>
          </a:ln>
        </p:spPr>
        <p:txBody>
          <a:bodyPr wrap="none" anchor="ctr"/>
          <a:lstStyle/>
          <a:p>
            <a:pPr algn="ctr">
              <a:defRPr/>
            </a:pPr>
            <a:r>
              <a:rPr lang="en-US" altLang="zh-CN" sz="1400" b="1" dirty="0">
                <a:solidFill>
                  <a:srgbClr val="002850"/>
                </a:solidFill>
                <a:ea typeface="SimSun" pitchFamily="2" charset="-122"/>
              </a:rPr>
              <a:t>R</a:t>
            </a:r>
          </a:p>
          <a:p>
            <a:pPr algn="ctr">
              <a:defRPr/>
            </a:pPr>
            <a:r>
              <a:rPr lang="en-US" altLang="zh-CN" sz="1400" b="1" dirty="0">
                <a:solidFill>
                  <a:srgbClr val="002850"/>
                </a:solidFill>
                <a:ea typeface="SimSun" pitchFamily="2" charset="-122"/>
              </a:rPr>
              <a:t>1:1:1</a:t>
            </a:r>
          </a:p>
        </p:txBody>
      </p:sp>
      <p:cxnSp>
        <p:nvCxnSpPr>
          <p:cNvPr id="18" name="AutoShape 15"/>
          <p:cNvCxnSpPr>
            <a:cxnSpLocks noChangeShapeType="1"/>
            <a:stCxn id="17" idx="0"/>
          </p:cNvCxnSpPr>
          <p:nvPr/>
        </p:nvCxnSpPr>
        <p:spPr bwMode="auto">
          <a:xfrm rot="5400000" flipH="1" flipV="1">
            <a:off x="4301201" y="2658889"/>
            <a:ext cx="248654" cy="463107"/>
          </a:xfrm>
          <a:prstGeom prst="bentConnector2">
            <a:avLst/>
          </a:prstGeom>
          <a:noFill/>
          <a:ln w="38100">
            <a:solidFill>
              <a:srgbClr val="002850"/>
            </a:solidFill>
            <a:miter lim="800000"/>
            <a:headEnd/>
            <a:tailEnd type="triangle" w="med" len="med"/>
          </a:ln>
        </p:spPr>
      </p:cxnSp>
      <p:cxnSp>
        <p:nvCxnSpPr>
          <p:cNvPr id="19" name="AutoShape 16"/>
          <p:cNvCxnSpPr>
            <a:cxnSpLocks noChangeShapeType="1"/>
            <a:stCxn id="17" idx="4"/>
            <a:endCxn id="26" idx="1"/>
          </p:cNvCxnSpPr>
          <p:nvPr/>
        </p:nvCxnSpPr>
        <p:spPr bwMode="auto">
          <a:xfrm rot="16200000" flipH="1">
            <a:off x="4215937" y="3577007"/>
            <a:ext cx="427169" cy="471092"/>
          </a:xfrm>
          <a:prstGeom prst="bentConnector2">
            <a:avLst/>
          </a:prstGeom>
          <a:noFill/>
          <a:ln w="38100">
            <a:solidFill>
              <a:srgbClr val="002850"/>
            </a:solidFill>
            <a:miter lim="800000"/>
            <a:headEnd/>
            <a:tailEnd type="triangle" w="med" len="med"/>
          </a:ln>
        </p:spPr>
      </p:cxnSp>
      <p:cxnSp>
        <p:nvCxnSpPr>
          <p:cNvPr id="20" name="AutoShape 19"/>
          <p:cNvCxnSpPr>
            <a:cxnSpLocks noChangeShapeType="1"/>
            <a:endCxn id="17" idx="2"/>
          </p:cNvCxnSpPr>
          <p:nvPr/>
        </p:nvCxnSpPr>
        <p:spPr bwMode="auto">
          <a:xfrm flipV="1">
            <a:off x="3788947" y="3306869"/>
            <a:ext cx="113230" cy="1"/>
          </a:xfrm>
          <a:prstGeom prst="straightConnector1">
            <a:avLst/>
          </a:prstGeom>
          <a:noFill/>
          <a:ln w="38100">
            <a:solidFill>
              <a:srgbClr val="002850"/>
            </a:solidFill>
            <a:round/>
            <a:headEnd type="none" w="med" len="med"/>
            <a:tailEnd type="none" w="med" len="med"/>
          </a:ln>
        </p:spPr>
      </p:cxnSp>
      <p:cxnSp>
        <p:nvCxnSpPr>
          <p:cNvPr id="21" name="Elbow Connector 20"/>
          <p:cNvCxnSpPr>
            <a:endCxn id="24" idx="1"/>
          </p:cNvCxnSpPr>
          <p:nvPr/>
        </p:nvCxnSpPr>
        <p:spPr>
          <a:xfrm flipV="1">
            <a:off x="2088103" y="3306869"/>
            <a:ext cx="664830" cy="848852"/>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23" idx="1"/>
          </p:cNvCxnSpPr>
          <p:nvPr/>
        </p:nvCxnSpPr>
        <p:spPr>
          <a:xfrm>
            <a:off x="2088103" y="4155721"/>
            <a:ext cx="664830" cy="930737"/>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12"/>
          <p:cNvSpPr>
            <a:spLocks noChangeArrowheads="1"/>
          </p:cNvSpPr>
          <p:nvPr/>
        </p:nvSpPr>
        <p:spPr bwMode="auto">
          <a:xfrm>
            <a:off x="2752933" y="4723102"/>
            <a:ext cx="1036014" cy="72671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400" dirty="0">
                <a:ea typeface="SimSun" pitchFamily="2" charset="-122"/>
              </a:rPr>
              <a:t>PD-L1 exp. &lt;1% (n=550)</a:t>
            </a:r>
          </a:p>
        </p:txBody>
      </p:sp>
      <p:sp>
        <p:nvSpPr>
          <p:cNvPr id="24" name="AutoShape 12"/>
          <p:cNvSpPr>
            <a:spLocks noChangeArrowheads="1"/>
          </p:cNvSpPr>
          <p:nvPr/>
        </p:nvSpPr>
        <p:spPr bwMode="auto">
          <a:xfrm>
            <a:off x="2752933" y="2943513"/>
            <a:ext cx="1036014" cy="72671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400" dirty="0">
                <a:ea typeface="SimSun" pitchFamily="2" charset="-122"/>
              </a:rPr>
              <a:t>PD-L1 exp. </a:t>
            </a:r>
            <a:r>
              <a:rPr lang="en-US" altLang="zh-CN" sz="1400" dirty="0">
                <a:latin typeface="Arial" panose="020B0604020202020204" pitchFamily="34" charset="0"/>
                <a:ea typeface="SimSun" pitchFamily="2" charset="-122"/>
                <a:cs typeface="Arial" panose="020B0604020202020204" pitchFamily="34" charset="0"/>
              </a:rPr>
              <a:t>≥</a:t>
            </a:r>
            <a:r>
              <a:rPr lang="en-US" altLang="zh-CN" sz="1400" dirty="0">
                <a:ea typeface="SimSun" pitchFamily="2" charset="-122"/>
              </a:rPr>
              <a:t>1% (n=1189)</a:t>
            </a:r>
          </a:p>
        </p:txBody>
      </p:sp>
      <p:sp>
        <p:nvSpPr>
          <p:cNvPr id="25" name="AutoShape 8"/>
          <p:cNvSpPr>
            <a:spLocks noChangeArrowheads="1"/>
          </p:cNvSpPr>
          <p:nvPr/>
        </p:nvSpPr>
        <p:spPr bwMode="auto">
          <a:xfrm>
            <a:off x="4665031" y="3188129"/>
            <a:ext cx="2285812" cy="558258"/>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Nivolumab 240 mg q2w</a:t>
            </a:r>
            <a:br>
              <a:rPr lang="en-US" altLang="zh-CN" sz="1400" dirty="0">
                <a:solidFill>
                  <a:srgbClr val="FFFFFF"/>
                </a:solidFill>
                <a:ea typeface="SimSun" pitchFamily="2" charset="-122"/>
              </a:rPr>
            </a:br>
            <a:r>
              <a:rPr lang="en-US" altLang="zh-CN" sz="1400" dirty="0">
                <a:solidFill>
                  <a:srgbClr val="FFFFFF"/>
                </a:solidFill>
                <a:ea typeface="SimSun" pitchFamily="2" charset="-122"/>
              </a:rPr>
              <a:t>(n=396)</a:t>
            </a:r>
          </a:p>
        </p:txBody>
      </p:sp>
      <p:sp>
        <p:nvSpPr>
          <p:cNvPr id="26" name="AutoShape 12"/>
          <p:cNvSpPr>
            <a:spLocks noChangeArrowheads="1"/>
          </p:cNvSpPr>
          <p:nvPr/>
        </p:nvSpPr>
        <p:spPr bwMode="auto">
          <a:xfrm>
            <a:off x="4665067" y="3792759"/>
            <a:ext cx="2285775" cy="46675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Histology-based chemotherapy (n=397)</a:t>
            </a:r>
          </a:p>
        </p:txBody>
      </p:sp>
      <p:sp>
        <p:nvSpPr>
          <p:cNvPr id="27" name="AutoShape 8"/>
          <p:cNvSpPr>
            <a:spLocks noChangeArrowheads="1"/>
          </p:cNvSpPr>
          <p:nvPr/>
        </p:nvSpPr>
        <p:spPr bwMode="auto">
          <a:xfrm>
            <a:off x="4665031" y="2470830"/>
            <a:ext cx="2285812" cy="682173"/>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Nivolumab 3 mg/kg q2w + ipilimumab 1 mg/kg q6w (n=396)</a:t>
            </a:r>
          </a:p>
        </p:txBody>
      </p:sp>
      <p:sp>
        <p:nvSpPr>
          <p:cNvPr id="28" name="AutoShape 8"/>
          <p:cNvSpPr>
            <a:spLocks noChangeArrowheads="1"/>
          </p:cNvSpPr>
          <p:nvPr/>
        </p:nvSpPr>
        <p:spPr bwMode="auto">
          <a:xfrm>
            <a:off x="4649794" y="4922745"/>
            <a:ext cx="2301048" cy="63832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Nivolumab 360 mg q3w + </a:t>
            </a:r>
          </a:p>
          <a:p>
            <a:pPr algn="ctr" defTabSz="892175" eaLnBrk="0" hangingPunct="0">
              <a:defRPr/>
            </a:pPr>
            <a:r>
              <a:rPr lang="en-US" altLang="zh-CN" sz="1400" dirty="0">
                <a:solidFill>
                  <a:srgbClr val="FFFFFF"/>
                </a:solidFill>
                <a:ea typeface="SimSun" pitchFamily="2" charset="-122"/>
              </a:rPr>
              <a:t>histology-based chemotherapy (n=177)</a:t>
            </a:r>
          </a:p>
        </p:txBody>
      </p:sp>
      <p:sp>
        <p:nvSpPr>
          <p:cNvPr id="29" name="AutoShape 12"/>
          <p:cNvSpPr>
            <a:spLocks noChangeArrowheads="1"/>
          </p:cNvSpPr>
          <p:nvPr/>
        </p:nvSpPr>
        <p:spPr bwMode="auto">
          <a:xfrm>
            <a:off x="4650629" y="5611458"/>
            <a:ext cx="2300214" cy="42372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Histology-based chemotherapy (n=186)</a:t>
            </a:r>
          </a:p>
        </p:txBody>
      </p:sp>
      <p:sp>
        <p:nvSpPr>
          <p:cNvPr id="30" name="AutoShape 8"/>
          <p:cNvSpPr>
            <a:spLocks noChangeArrowheads="1"/>
          </p:cNvSpPr>
          <p:nvPr/>
        </p:nvSpPr>
        <p:spPr bwMode="auto">
          <a:xfrm>
            <a:off x="4663442" y="4320121"/>
            <a:ext cx="2287400" cy="56167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Nivolumab 3 mg/kg q2w + </a:t>
            </a:r>
          </a:p>
          <a:p>
            <a:pPr algn="ctr" defTabSz="892175" eaLnBrk="0" hangingPunct="0">
              <a:defRPr/>
            </a:pPr>
            <a:r>
              <a:rPr lang="en-US" altLang="zh-CN" sz="1400" dirty="0">
                <a:solidFill>
                  <a:srgbClr val="FFFFFF"/>
                </a:solidFill>
                <a:ea typeface="SimSun" pitchFamily="2" charset="-122"/>
              </a:rPr>
              <a:t>ipilimumab 1 mg/kg q6w (n=187)</a:t>
            </a:r>
          </a:p>
        </p:txBody>
      </p:sp>
      <p:cxnSp>
        <p:nvCxnSpPr>
          <p:cNvPr id="57" name="Straight Arrow Connector 56"/>
          <p:cNvCxnSpPr/>
          <p:nvPr/>
        </p:nvCxnSpPr>
        <p:spPr>
          <a:xfrm>
            <a:off x="7229600" y="4307080"/>
            <a:ext cx="464024"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946787" y="5810437"/>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AutoShape 8"/>
          <p:cNvSpPr>
            <a:spLocks noChangeArrowheads="1"/>
          </p:cNvSpPr>
          <p:nvPr/>
        </p:nvSpPr>
        <p:spPr bwMode="auto">
          <a:xfrm>
            <a:off x="7281244" y="3421856"/>
            <a:ext cx="925917" cy="682173"/>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400" dirty="0" err="1">
                <a:solidFill>
                  <a:srgbClr val="FFFFFF"/>
                </a:solidFill>
                <a:ea typeface="SimSun" pitchFamily="2" charset="-122"/>
              </a:rPr>
              <a:t>Nivo</a:t>
            </a:r>
            <a:r>
              <a:rPr lang="en-US" altLang="zh-CN" sz="1400" dirty="0">
                <a:solidFill>
                  <a:srgbClr val="FFFFFF"/>
                </a:solidFill>
                <a:ea typeface="SimSun" pitchFamily="2" charset="-122"/>
              </a:rPr>
              <a:t> + IPI </a:t>
            </a:r>
          </a:p>
          <a:p>
            <a:pPr algn="ctr" defTabSz="892175" eaLnBrk="0" hangingPunct="0">
              <a:defRPr/>
            </a:pPr>
            <a:r>
              <a:rPr lang="en-US" altLang="zh-CN" sz="1400" dirty="0">
                <a:solidFill>
                  <a:srgbClr val="FFFFFF"/>
                </a:solidFill>
                <a:ea typeface="SimSun" pitchFamily="2" charset="-122"/>
              </a:rPr>
              <a:t>(n=68)</a:t>
            </a:r>
          </a:p>
        </p:txBody>
      </p:sp>
      <p:cxnSp>
        <p:nvCxnSpPr>
          <p:cNvPr id="77" name="Straight Connector 76"/>
          <p:cNvCxnSpPr/>
          <p:nvPr/>
        </p:nvCxnSpPr>
        <p:spPr>
          <a:xfrm flipH="1">
            <a:off x="7229599" y="2790839"/>
            <a:ext cx="1" cy="303248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942720" y="4595786"/>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942719" y="4008411"/>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950843" y="2790839"/>
            <a:ext cx="293845" cy="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AutoShape 12"/>
          <p:cNvSpPr>
            <a:spLocks noChangeArrowheads="1"/>
          </p:cNvSpPr>
          <p:nvPr/>
        </p:nvSpPr>
        <p:spPr bwMode="auto">
          <a:xfrm>
            <a:off x="8230181" y="3421856"/>
            <a:ext cx="889278" cy="68217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Chemo (n=66)</a:t>
            </a:r>
          </a:p>
        </p:txBody>
      </p:sp>
      <p:sp>
        <p:nvSpPr>
          <p:cNvPr id="99" name="TextBox 98"/>
          <p:cNvSpPr txBox="1"/>
          <p:nvPr/>
        </p:nvSpPr>
        <p:spPr>
          <a:xfrm>
            <a:off x="7508497" y="2930070"/>
            <a:ext cx="1457450" cy="523220"/>
          </a:xfrm>
          <a:prstGeom prst="rect">
            <a:avLst/>
          </a:prstGeom>
          <a:noFill/>
        </p:spPr>
        <p:txBody>
          <a:bodyPr wrap="none" rtlCol="0">
            <a:spAutoFit/>
          </a:bodyPr>
          <a:lstStyle/>
          <a:p>
            <a:pPr algn="ctr"/>
            <a:r>
              <a:rPr lang="en-US" sz="1400" b="1" dirty="0"/>
              <a:t>Baseline brain </a:t>
            </a:r>
          </a:p>
          <a:p>
            <a:pPr algn="ctr"/>
            <a:r>
              <a:rPr lang="en-US" sz="1400" b="1" dirty="0"/>
              <a:t>metastases</a:t>
            </a:r>
          </a:p>
        </p:txBody>
      </p:sp>
      <p:sp>
        <p:nvSpPr>
          <p:cNvPr id="100" name="AutoShape 8"/>
          <p:cNvSpPr>
            <a:spLocks noChangeArrowheads="1"/>
          </p:cNvSpPr>
          <p:nvPr/>
        </p:nvSpPr>
        <p:spPr bwMode="auto">
          <a:xfrm>
            <a:off x="7281244" y="4879384"/>
            <a:ext cx="917878" cy="682173"/>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400" dirty="0" err="1">
                <a:solidFill>
                  <a:srgbClr val="FFFFFF"/>
                </a:solidFill>
                <a:ea typeface="SimSun" pitchFamily="2" charset="-122"/>
              </a:rPr>
              <a:t>Nivo</a:t>
            </a:r>
            <a:r>
              <a:rPr lang="en-US" altLang="zh-CN" sz="1400" dirty="0">
                <a:solidFill>
                  <a:srgbClr val="FFFFFF"/>
                </a:solidFill>
                <a:ea typeface="SimSun" pitchFamily="2" charset="-122"/>
              </a:rPr>
              <a:t> + IPI </a:t>
            </a:r>
          </a:p>
          <a:p>
            <a:pPr algn="ctr" defTabSz="892175" eaLnBrk="0" hangingPunct="0">
              <a:defRPr/>
            </a:pPr>
            <a:r>
              <a:rPr lang="en-US" altLang="zh-CN" sz="1400" dirty="0">
                <a:solidFill>
                  <a:srgbClr val="FFFFFF"/>
                </a:solidFill>
                <a:ea typeface="SimSun" pitchFamily="2" charset="-122"/>
              </a:rPr>
              <a:t>(n=515)</a:t>
            </a:r>
          </a:p>
        </p:txBody>
      </p:sp>
      <p:sp>
        <p:nvSpPr>
          <p:cNvPr id="101" name="AutoShape 12"/>
          <p:cNvSpPr>
            <a:spLocks noChangeArrowheads="1"/>
          </p:cNvSpPr>
          <p:nvPr/>
        </p:nvSpPr>
        <p:spPr bwMode="auto">
          <a:xfrm>
            <a:off x="8230180" y="4879384"/>
            <a:ext cx="904295" cy="68217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en-US" altLang="zh-CN" sz="1400" dirty="0">
                <a:solidFill>
                  <a:srgbClr val="FFFFFF"/>
                </a:solidFill>
                <a:ea typeface="SimSun" pitchFamily="2" charset="-122"/>
              </a:rPr>
              <a:t>Chemo (n=517)</a:t>
            </a:r>
          </a:p>
        </p:txBody>
      </p:sp>
      <p:sp>
        <p:nvSpPr>
          <p:cNvPr id="102" name="TextBox 101"/>
          <p:cNvSpPr txBox="1"/>
          <p:nvPr/>
        </p:nvSpPr>
        <p:spPr>
          <a:xfrm>
            <a:off x="7339873" y="4387598"/>
            <a:ext cx="1725152" cy="523220"/>
          </a:xfrm>
          <a:prstGeom prst="rect">
            <a:avLst/>
          </a:prstGeom>
          <a:noFill/>
        </p:spPr>
        <p:txBody>
          <a:bodyPr wrap="none" rtlCol="0">
            <a:spAutoFit/>
          </a:bodyPr>
          <a:lstStyle/>
          <a:p>
            <a:pPr algn="ctr"/>
            <a:r>
              <a:rPr lang="en-US" sz="1400" b="1" dirty="0"/>
              <a:t>No baseline brain </a:t>
            </a:r>
          </a:p>
          <a:p>
            <a:pPr algn="ctr"/>
            <a:r>
              <a:rPr lang="en-US" sz="1400" b="1" dirty="0"/>
              <a:t>metastases</a:t>
            </a:r>
          </a:p>
        </p:txBody>
      </p:sp>
      <p:sp>
        <p:nvSpPr>
          <p:cNvPr id="103" name="TextBox 102"/>
          <p:cNvSpPr txBox="1"/>
          <p:nvPr/>
        </p:nvSpPr>
        <p:spPr>
          <a:xfrm>
            <a:off x="7274150" y="2358707"/>
            <a:ext cx="1790875" cy="338554"/>
          </a:xfrm>
          <a:prstGeom prst="rect">
            <a:avLst/>
          </a:prstGeom>
          <a:noFill/>
        </p:spPr>
        <p:txBody>
          <a:bodyPr wrap="none" rtlCol="0">
            <a:spAutoFit/>
          </a:bodyPr>
          <a:lstStyle/>
          <a:p>
            <a:r>
              <a:rPr lang="en-US" sz="1600" dirty="0"/>
              <a:t>Post-hoc analysis</a:t>
            </a:r>
          </a:p>
        </p:txBody>
      </p:sp>
    </p:spTree>
    <p:extLst>
      <p:ext uri="{BB962C8B-B14F-4D97-AF65-F5344CB8AC3E}">
        <p14:creationId xmlns:p14="http://schemas.microsoft.com/office/powerpoint/2010/main" val="2118931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CT221: </a:t>
            </a:r>
            <a:r>
              <a:rPr lang="en-GB" dirty="0"/>
              <a:t>Nivolumab (NIVO) + ipilimumab (IPI) as first-line (1L) treatment for patients with advanced non-small cell lung cancer (NSCLC) with brain metastases: Results from CheckMate 227 </a:t>
            </a:r>
            <a:r>
              <a:rPr lang="en-US" dirty="0"/>
              <a:t>– </a:t>
            </a:r>
            <a:r>
              <a:rPr lang="en-US" dirty="0" err="1"/>
              <a:t>Borghaei</a:t>
            </a:r>
            <a:r>
              <a:rPr lang="en-US" dirty="0"/>
              <a:t> H, et al</a:t>
            </a:r>
          </a:p>
        </p:txBody>
      </p:sp>
      <p:sp>
        <p:nvSpPr>
          <p:cNvPr id="3" name="Content Placeholder 2"/>
          <p:cNvSpPr>
            <a:spLocks noGrp="1"/>
          </p:cNvSpPr>
          <p:nvPr>
            <p:ph idx="1"/>
          </p:nvPr>
        </p:nvSpPr>
        <p:spPr>
          <a:xfrm>
            <a:off x="228600" y="1320800"/>
            <a:ext cx="8686800" cy="505992"/>
          </a:xfrm>
        </p:spPr>
        <p:txBody>
          <a:bodyPr/>
          <a:lstStyle/>
          <a:p>
            <a:r>
              <a:rPr lang="en-US" b="1" dirty="0"/>
              <a:t>Key results</a:t>
            </a:r>
          </a:p>
          <a:p>
            <a:pPr lvl="1"/>
            <a:endParaRPr lang="en-US" dirty="0"/>
          </a:p>
        </p:txBody>
      </p:sp>
      <p:sp>
        <p:nvSpPr>
          <p:cNvPr id="4" name="Text Box 4"/>
          <p:cNvSpPr txBox="1">
            <a:spLocks noChangeArrowheads="1"/>
          </p:cNvSpPr>
          <p:nvPr/>
        </p:nvSpPr>
        <p:spPr bwMode="auto">
          <a:xfrm>
            <a:off x="5524266" y="6474897"/>
            <a:ext cx="3399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Borghaei</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H,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CT221</a:t>
            </a:r>
          </a:p>
        </p:txBody>
      </p:sp>
      <p:sp>
        <p:nvSpPr>
          <p:cNvPr id="5" name="TextBox 4">
            <a:extLst>
              <a:ext uri="{FF2B5EF4-FFF2-40B4-BE49-F238E27FC236}">
                <a16:creationId xmlns:a16="http://schemas.microsoft.com/office/drawing/2014/main" id="{EAE0AB2D-950D-4501-AE64-4CB3F5CE8DA7}"/>
              </a:ext>
            </a:extLst>
          </p:cNvPr>
          <p:cNvSpPr txBox="1"/>
          <p:nvPr/>
        </p:nvSpPr>
        <p:spPr>
          <a:xfrm>
            <a:off x="890211" y="1820180"/>
            <a:ext cx="3241400" cy="338554"/>
          </a:xfrm>
          <a:prstGeom prst="rect">
            <a:avLst/>
          </a:prstGeom>
          <a:noFill/>
        </p:spPr>
        <p:txBody>
          <a:bodyPr wrap="none" rtlCol="0">
            <a:spAutoFit/>
          </a:bodyPr>
          <a:lstStyle/>
          <a:p>
            <a:pPr algn="ctr"/>
            <a:r>
              <a:rPr lang="en-GB" sz="1600" b="1"/>
              <a:t>With baseline brain metastases</a:t>
            </a:r>
            <a:endParaRPr lang="en-GB" sz="1600" b="1" dirty="0"/>
          </a:p>
        </p:txBody>
      </p:sp>
      <p:graphicFrame>
        <p:nvGraphicFramePr>
          <p:cNvPr id="102" name="Table 102">
            <a:extLst>
              <a:ext uri="{FF2B5EF4-FFF2-40B4-BE49-F238E27FC236}">
                <a16:creationId xmlns:a16="http://schemas.microsoft.com/office/drawing/2014/main" id="{0271F020-69B7-437D-80AA-70BDFBB0A30C}"/>
              </a:ext>
            </a:extLst>
          </p:cNvPr>
          <p:cNvGraphicFramePr>
            <a:graphicFrameLocks noGrp="1"/>
          </p:cNvGraphicFramePr>
          <p:nvPr>
            <p:extLst>
              <p:ext uri="{D42A27DB-BD31-4B8C-83A1-F6EECF244321}">
                <p14:modId xmlns:p14="http://schemas.microsoft.com/office/powerpoint/2010/main" val="2754122510"/>
              </p:ext>
            </p:extLst>
          </p:nvPr>
        </p:nvGraphicFramePr>
        <p:xfrm>
          <a:off x="2238979" y="2220250"/>
          <a:ext cx="2277187" cy="1202400"/>
        </p:xfrm>
        <a:graphic>
          <a:graphicData uri="http://schemas.openxmlformats.org/drawingml/2006/table">
            <a:tbl>
              <a:tblPr firstRow="1" bandRow="1">
                <a:tableStyleId>{69012ECD-51FC-41F1-AA8D-1B2483CD663E}</a:tableStyleId>
              </a:tblPr>
              <a:tblGrid>
                <a:gridCol w="1000837">
                  <a:extLst>
                    <a:ext uri="{9D8B030D-6E8A-4147-A177-3AD203B41FA5}">
                      <a16:colId xmlns:a16="http://schemas.microsoft.com/office/drawing/2014/main" val="4139312185"/>
                    </a:ext>
                  </a:extLst>
                </a:gridCol>
                <a:gridCol w="1276350">
                  <a:extLst>
                    <a:ext uri="{9D8B030D-6E8A-4147-A177-3AD203B41FA5}">
                      <a16:colId xmlns:a16="http://schemas.microsoft.com/office/drawing/2014/main" val="868322167"/>
                    </a:ext>
                  </a:extLst>
                </a:gridCol>
              </a:tblGrid>
              <a:tr h="0">
                <a:tc>
                  <a:txBody>
                    <a:bodyPr/>
                    <a:lstStyle/>
                    <a:p>
                      <a:endParaRPr lang="en-GB" sz="1200" dirty="0">
                        <a:solidFill>
                          <a:schemeClr val="tx2"/>
                        </a:solidFill>
                      </a:endParaRPr>
                    </a:p>
                  </a:txBody>
                  <a:tcPr marL="36000" marR="36000" marT="36000" marB="36000"/>
                </a:tc>
                <a:tc>
                  <a:txBody>
                    <a:bodyPr/>
                    <a:lstStyle/>
                    <a:p>
                      <a:pPr algn="ctr"/>
                      <a:r>
                        <a:rPr lang="en-GB" sz="1200" dirty="0">
                          <a:solidFill>
                            <a:schemeClr val="tx2"/>
                          </a:solidFill>
                        </a:rPr>
                        <a:t>Median OS, </a:t>
                      </a:r>
                      <a:br>
                        <a:rPr lang="en-GB" sz="1200" dirty="0">
                          <a:solidFill>
                            <a:schemeClr val="tx2"/>
                          </a:solidFill>
                        </a:rPr>
                      </a:br>
                      <a:r>
                        <a:rPr lang="en-GB" sz="1200" dirty="0">
                          <a:solidFill>
                            <a:schemeClr val="tx2"/>
                          </a:solidFill>
                        </a:rPr>
                        <a:t>months (95%CI)</a:t>
                      </a:r>
                    </a:p>
                  </a:txBody>
                  <a:tcPr marL="36000" marR="36000" marT="36000" marB="36000"/>
                </a:tc>
                <a:extLst>
                  <a:ext uri="{0D108BD9-81ED-4DB2-BD59-A6C34878D82A}">
                    <a16:rowId xmlns:a16="http://schemas.microsoft.com/office/drawing/2014/main" val="3147591410"/>
                  </a:ext>
                </a:extLst>
              </a:tr>
              <a:tr h="0">
                <a:tc>
                  <a:txBody>
                    <a:bodyPr/>
                    <a:lstStyle/>
                    <a:p>
                      <a:r>
                        <a:rPr lang="en-GB" sz="1200" dirty="0" err="1"/>
                        <a:t>Nivo</a:t>
                      </a:r>
                      <a:r>
                        <a:rPr lang="en-GB" sz="1200" dirty="0"/>
                        <a:t> + IPI</a:t>
                      </a:r>
                      <a:endParaRPr lang="en-GB" sz="1200" dirty="0">
                        <a:solidFill>
                          <a:schemeClr val="tx1"/>
                        </a:solidFill>
                      </a:endParaRPr>
                    </a:p>
                  </a:txBody>
                  <a:tcPr marL="36000" marR="36000" marT="36000" marB="36000"/>
                </a:tc>
                <a:tc>
                  <a:txBody>
                    <a:bodyPr/>
                    <a:lstStyle/>
                    <a:p>
                      <a:pPr algn="ctr"/>
                      <a:r>
                        <a:rPr lang="en-GB" sz="1200" dirty="0"/>
                        <a:t>17.4 (9.2,</a:t>
                      </a:r>
                      <a:r>
                        <a:rPr lang="en-GB" sz="1200" baseline="0" dirty="0"/>
                        <a:t> </a:t>
                      </a:r>
                      <a:r>
                        <a:rPr lang="en-GB" sz="1200" dirty="0"/>
                        <a:t>28.5)</a:t>
                      </a:r>
                      <a:endParaRPr lang="en-GB" sz="1200" dirty="0">
                        <a:solidFill>
                          <a:schemeClr val="tx1"/>
                        </a:solidFill>
                      </a:endParaRPr>
                    </a:p>
                  </a:txBody>
                  <a:tcPr marL="36000" marR="36000" marT="36000" marB="36000"/>
                </a:tc>
                <a:extLst>
                  <a:ext uri="{0D108BD9-81ED-4DB2-BD59-A6C34878D82A}">
                    <a16:rowId xmlns:a16="http://schemas.microsoft.com/office/drawing/2014/main" val="2853099070"/>
                  </a:ext>
                </a:extLst>
              </a:tr>
              <a:tr h="0">
                <a:tc>
                  <a:txBody>
                    <a:bodyPr/>
                    <a:lstStyle/>
                    <a:p>
                      <a:r>
                        <a:rPr lang="en-GB" sz="1200" dirty="0"/>
                        <a:t>Chemo</a:t>
                      </a:r>
                      <a:endParaRPr lang="en-GB" sz="1200" dirty="0">
                        <a:solidFill>
                          <a:schemeClr val="tx1"/>
                        </a:solidFill>
                      </a:endParaRP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13.7 (10.5, 16.2)</a:t>
                      </a:r>
                      <a:endParaRPr lang="en-GB" sz="1200" dirty="0">
                        <a:solidFill>
                          <a:schemeClr val="tx1"/>
                        </a:solidFill>
                      </a:endParaRPr>
                    </a:p>
                  </a:txBody>
                  <a:tcPr marL="36000" marR="36000" marT="36000" marB="36000"/>
                </a:tc>
                <a:extLst>
                  <a:ext uri="{0D108BD9-81ED-4DB2-BD59-A6C34878D82A}">
                    <a16:rowId xmlns:a16="http://schemas.microsoft.com/office/drawing/2014/main" val="1540868843"/>
                  </a:ext>
                </a:extLst>
              </a:tr>
              <a:tr h="0">
                <a:tc>
                  <a:txBody>
                    <a:bodyPr/>
                    <a:lstStyle/>
                    <a:p>
                      <a:r>
                        <a:rPr lang="en-GB" sz="1200" dirty="0"/>
                        <a:t>HR (95%CI)</a:t>
                      </a:r>
                      <a:endParaRPr lang="en-GB" sz="1200" dirty="0">
                        <a:solidFill>
                          <a:schemeClr val="tx1"/>
                        </a:solidFill>
                      </a:endParaRP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0.60 (0.40,</a:t>
                      </a:r>
                      <a:r>
                        <a:rPr lang="en-GB" sz="1200" baseline="0" dirty="0"/>
                        <a:t> </a:t>
                      </a:r>
                      <a:r>
                        <a:rPr lang="en-GB" sz="1200" dirty="0"/>
                        <a:t>0.89)</a:t>
                      </a:r>
                      <a:endParaRPr lang="en-GB" sz="1200" dirty="0">
                        <a:solidFill>
                          <a:schemeClr val="tx1"/>
                        </a:solidFill>
                      </a:endParaRPr>
                    </a:p>
                  </a:txBody>
                  <a:tcPr marL="36000" marR="36000" marT="36000" marB="36000"/>
                </a:tc>
                <a:extLst>
                  <a:ext uri="{0D108BD9-81ED-4DB2-BD59-A6C34878D82A}">
                    <a16:rowId xmlns:a16="http://schemas.microsoft.com/office/drawing/2014/main" val="3135432524"/>
                  </a:ext>
                </a:extLst>
              </a:tr>
            </a:tbl>
          </a:graphicData>
        </a:graphic>
      </p:graphicFrame>
      <p:grpSp>
        <p:nvGrpSpPr>
          <p:cNvPr id="5135" name="Group 5134">
            <a:extLst>
              <a:ext uri="{FF2B5EF4-FFF2-40B4-BE49-F238E27FC236}">
                <a16:creationId xmlns:a16="http://schemas.microsoft.com/office/drawing/2014/main" id="{738608C0-CD29-4861-B13E-965DAFEC8849}"/>
              </a:ext>
            </a:extLst>
          </p:cNvPr>
          <p:cNvGrpSpPr/>
          <p:nvPr/>
        </p:nvGrpSpPr>
        <p:grpSpPr>
          <a:xfrm>
            <a:off x="28547" y="2673459"/>
            <a:ext cx="4731890" cy="3385048"/>
            <a:chOff x="28547" y="2199822"/>
            <a:chExt cx="4731890" cy="3385048"/>
          </a:xfrm>
        </p:grpSpPr>
        <p:sp>
          <p:nvSpPr>
            <p:cNvPr id="7" name="Freeform 21">
              <a:extLst>
                <a:ext uri="{FF2B5EF4-FFF2-40B4-BE49-F238E27FC236}">
                  <a16:creationId xmlns:a16="http://schemas.microsoft.com/office/drawing/2014/main" id="{62A3F999-44C0-493C-BAAC-1A333EA7E6B0}"/>
                </a:ext>
              </a:extLst>
            </p:cNvPr>
            <p:cNvSpPr>
              <a:spLocks/>
            </p:cNvSpPr>
            <p:nvPr/>
          </p:nvSpPr>
          <p:spPr bwMode="auto">
            <a:xfrm>
              <a:off x="866983" y="2329589"/>
              <a:ext cx="3761362" cy="20837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51B1C5C0-B136-4CC8-B5CD-43649D9567DD}"/>
                </a:ext>
              </a:extLst>
            </p:cNvPr>
            <p:cNvGrpSpPr/>
            <p:nvPr/>
          </p:nvGrpSpPr>
          <p:grpSpPr>
            <a:xfrm>
              <a:off x="206465" y="2199822"/>
              <a:ext cx="667562" cy="2340000"/>
              <a:chOff x="1736080" y="1338124"/>
              <a:chExt cx="667562" cy="2858279"/>
            </a:xfrm>
          </p:grpSpPr>
          <p:sp>
            <p:nvSpPr>
              <p:cNvPr id="9" name="Line 6">
                <a:extLst>
                  <a:ext uri="{FF2B5EF4-FFF2-40B4-BE49-F238E27FC236}">
                    <a16:creationId xmlns:a16="http://schemas.microsoft.com/office/drawing/2014/main" id="{168AC5A1-979A-42B6-A59A-EDE31D8A91D2}"/>
                  </a:ext>
                </a:extLst>
              </p:cNvPr>
              <p:cNvSpPr>
                <a:spLocks noChangeShapeType="1"/>
              </p:cNvSpPr>
              <p:nvPr/>
            </p:nvSpPr>
            <p:spPr bwMode="auto">
              <a:xfrm>
                <a:off x="2317408" y="1494782"/>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7">
                <a:extLst>
                  <a:ext uri="{FF2B5EF4-FFF2-40B4-BE49-F238E27FC236}">
                    <a16:creationId xmlns:a16="http://schemas.microsoft.com/office/drawing/2014/main" id="{C09C7264-C826-480B-956D-6B7F4179F8EF}"/>
                  </a:ext>
                </a:extLst>
              </p:cNvPr>
              <p:cNvSpPr>
                <a:spLocks noChangeShapeType="1"/>
              </p:cNvSpPr>
              <p:nvPr/>
            </p:nvSpPr>
            <p:spPr bwMode="auto">
              <a:xfrm>
                <a:off x="2317408" y="201699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8">
                <a:extLst>
                  <a:ext uri="{FF2B5EF4-FFF2-40B4-BE49-F238E27FC236}">
                    <a16:creationId xmlns:a16="http://schemas.microsoft.com/office/drawing/2014/main" id="{A009B950-295E-4EF6-8933-7C0D9D409D47}"/>
                  </a:ext>
                </a:extLst>
              </p:cNvPr>
              <p:cNvSpPr>
                <a:spLocks noChangeShapeType="1"/>
              </p:cNvSpPr>
              <p:nvPr/>
            </p:nvSpPr>
            <p:spPr bwMode="auto">
              <a:xfrm>
                <a:off x="2317408" y="2515751"/>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9">
                <a:extLst>
                  <a:ext uri="{FF2B5EF4-FFF2-40B4-BE49-F238E27FC236}">
                    <a16:creationId xmlns:a16="http://schemas.microsoft.com/office/drawing/2014/main" id="{2A82FC65-E4A2-434A-913D-476FB51BC87D}"/>
                  </a:ext>
                </a:extLst>
              </p:cNvPr>
              <p:cNvSpPr>
                <a:spLocks noChangeShapeType="1"/>
              </p:cNvSpPr>
              <p:nvPr/>
            </p:nvSpPr>
            <p:spPr bwMode="auto">
              <a:xfrm>
                <a:off x="2317408" y="303063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0">
                <a:extLst>
                  <a:ext uri="{FF2B5EF4-FFF2-40B4-BE49-F238E27FC236}">
                    <a16:creationId xmlns:a16="http://schemas.microsoft.com/office/drawing/2014/main" id="{130E5655-91F3-4A45-B124-7CBAB822E2B1}"/>
                  </a:ext>
                </a:extLst>
              </p:cNvPr>
              <p:cNvSpPr>
                <a:spLocks noChangeShapeType="1"/>
              </p:cNvSpPr>
              <p:nvPr/>
            </p:nvSpPr>
            <p:spPr bwMode="auto">
              <a:xfrm>
                <a:off x="2317408" y="3534766"/>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1">
                <a:extLst>
                  <a:ext uri="{FF2B5EF4-FFF2-40B4-BE49-F238E27FC236}">
                    <a16:creationId xmlns:a16="http://schemas.microsoft.com/office/drawing/2014/main" id="{3EFC5663-F5C2-4D0D-9BF1-3B529C8E1C8D}"/>
                  </a:ext>
                </a:extLst>
              </p:cNvPr>
              <p:cNvSpPr>
                <a:spLocks noChangeShapeType="1"/>
              </p:cNvSpPr>
              <p:nvPr/>
            </p:nvSpPr>
            <p:spPr bwMode="auto">
              <a:xfrm>
                <a:off x="2317408" y="4044274"/>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TextBox 14">
                <a:extLst>
                  <a:ext uri="{FF2B5EF4-FFF2-40B4-BE49-F238E27FC236}">
                    <a16:creationId xmlns:a16="http://schemas.microsoft.com/office/drawing/2014/main" id="{0A2552E9-51D2-4E86-AE2A-D9D26D7D0211}"/>
                  </a:ext>
                </a:extLst>
              </p:cNvPr>
              <p:cNvSpPr txBox="1"/>
              <p:nvPr/>
            </p:nvSpPr>
            <p:spPr>
              <a:xfrm rot="16200000">
                <a:off x="1459982" y="2641652"/>
                <a:ext cx="859974"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OS, %</a:t>
                </a:r>
              </a:p>
            </p:txBody>
          </p:sp>
          <p:sp>
            <p:nvSpPr>
              <p:cNvPr id="16" name="TextBox 15">
                <a:extLst>
                  <a:ext uri="{FF2B5EF4-FFF2-40B4-BE49-F238E27FC236}">
                    <a16:creationId xmlns:a16="http://schemas.microsoft.com/office/drawing/2014/main" id="{9177CA1F-C1F7-4359-B298-F05DCED4258D}"/>
                  </a:ext>
                </a:extLst>
              </p:cNvPr>
              <p:cNvSpPr txBox="1"/>
              <p:nvPr/>
            </p:nvSpPr>
            <p:spPr>
              <a:xfrm>
                <a:off x="1867271" y="1338124"/>
                <a:ext cx="482825"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17" name="TextBox 16">
                <a:extLst>
                  <a:ext uri="{FF2B5EF4-FFF2-40B4-BE49-F238E27FC236}">
                    <a16:creationId xmlns:a16="http://schemas.microsoft.com/office/drawing/2014/main" id="{87E05514-68B0-4C6C-8A5A-ED7B8DAAC01C}"/>
                  </a:ext>
                </a:extLst>
              </p:cNvPr>
              <p:cNvSpPr txBox="1"/>
              <p:nvPr/>
            </p:nvSpPr>
            <p:spPr>
              <a:xfrm>
                <a:off x="1966663" y="1862263"/>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18" name="TextBox 17">
                <a:extLst>
                  <a:ext uri="{FF2B5EF4-FFF2-40B4-BE49-F238E27FC236}">
                    <a16:creationId xmlns:a16="http://schemas.microsoft.com/office/drawing/2014/main" id="{3331BF5D-B0F9-4DD5-8FF1-0E0CBA08338E}"/>
                  </a:ext>
                </a:extLst>
              </p:cNvPr>
              <p:cNvSpPr txBox="1"/>
              <p:nvPr/>
            </p:nvSpPr>
            <p:spPr>
              <a:xfrm>
                <a:off x="1966663" y="2360794"/>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19" name="TextBox 18">
                <a:extLst>
                  <a:ext uri="{FF2B5EF4-FFF2-40B4-BE49-F238E27FC236}">
                    <a16:creationId xmlns:a16="http://schemas.microsoft.com/office/drawing/2014/main" id="{9299926D-A6EA-45F8-A24B-522FCBAF22A2}"/>
                  </a:ext>
                </a:extLst>
              </p:cNvPr>
              <p:cNvSpPr txBox="1"/>
              <p:nvPr/>
            </p:nvSpPr>
            <p:spPr>
              <a:xfrm>
                <a:off x="1966663" y="2875447"/>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20" name="TextBox 19">
                <a:extLst>
                  <a:ext uri="{FF2B5EF4-FFF2-40B4-BE49-F238E27FC236}">
                    <a16:creationId xmlns:a16="http://schemas.microsoft.com/office/drawing/2014/main" id="{D6847D55-1A77-4020-A313-03DF44F04DF7}"/>
                  </a:ext>
                </a:extLst>
              </p:cNvPr>
              <p:cNvSpPr txBox="1"/>
              <p:nvPr/>
            </p:nvSpPr>
            <p:spPr>
              <a:xfrm>
                <a:off x="1966663" y="3379351"/>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21" name="TextBox 20">
                <a:extLst>
                  <a:ext uri="{FF2B5EF4-FFF2-40B4-BE49-F238E27FC236}">
                    <a16:creationId xmlns:a16="http://schemas.microsoft.com/office/drawing/2014/main" id="{EFCE7450-168E-47E8-BCFA-2BA0555EF631}"/>
                  </a:ext>
                </a:extLst>
              </p:cNvPr>
              <p:cNvSpPr txBox="1"/>
              <p:nvPr/>
            </p:nvSpPr>
            <p:spPr>
              <a:xfrm>
                <a:off x="2066057" y="3888626"/>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grpSp>
          <p:nvGrpSpPr>
            <p:cNvPr id="99" name="Group 98">
              <a:extLst>
                <a:ext uri="{FF2B5EF4-FFF2-40B4-BE49-F238E27FC236}">
                  <a16:creationId xmlns:a16="http://schemas.microsoft.com/office/drawing/2014/main" id="{5F6B2C86-128E-4116-9356-1EB399BAB41D}"/>
                </a:ext>
              </a:extLst>
            </p:cNvPr>
            <p:cNvGrpSpPr/>
            <p:nvPr/>
          </p:nvGrpSpPr>
          <p:grpSpPr>
            <a:xfrm>
              <a:off x="790661" y="4406264"/>
              <a:ext cx="3969776" cy="344758"/>
              <a:chOff x="790657" y="4391975"/>
              <a:chExt cx="3969776" cy="344758"/>
            </a:xfrm>
          </p:grpSpPr>
          <p:sp>
            <p:nvSpPr>
              <p:cNvPr id="24" name="Line 21">
                <a:extLst>
                  <a:ext uri="{FF2B5EF4-FFF2-40B4-BE49-F238E27FC236}">
                    <a16:creationId xmlns:a16="http://schemas.microsoft.com/office/drawing/2014/main" id="{D26DF853-53FE-47FA-811B-2DA3E5BB1535}"/>
                  </a:ext>
                </a:extLst>
              </p:cNvPr>
              <p:cNvSpPr>
                <a:spLocks noChangeShapeType="1"/>
              </p:cNvSpPr>
              <p:nvPr/>
            </p:nvSpPr>
            <p:spPr bwMode="auto">
              <a:xfrm>
                <a:off x="462834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5" name="Line 21">
                <a:extLst>
                  <a:ext uri="{FF2B5EF4-FFF2-40B4-BE49-F238E27FC236}">
                    <a16:creationId xmlns:a16="http://schemas.microsoft.com/office/drawing/2014/main" id="{F25C700E-9C6C-4D82-9E76-85ADA105F122}"/>
                  </a:ext>
                </a:extLst>
              </p:cNvPr>
              <p:cNvSpPr>
                <a:spLocks noChangeShapeType="1"/>
              </p:cNvSpPr>
              <p:nvPr/>
            </p:nvSpPr>
            <p:spPr bwMode="auto">
              <a:xfrm>
                <a:off x="440603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7" name="Line 21">
                <a:extLst>
                  <a:ext uri="{FF2B5EF4-FFF2-40B4-BE49-F238E27FC236}">
                    <a16:creationId xmlns:a16="http://schemas.microsoft.com/office/drawing/2014/main" id="{9F460352-60D2-48B2-9284-6CBB99567AFB}"/>
                  </a:ext>
                </a:extLst>
              </p:cNvPr>
              <p:cNvSpPr>
                <a:spLocks noChangeShapeType="1"/>
              </p:cNvSpPr>
              <p:nvPr/>
            </p:nvSpPr>
            <p:spPr bwMode="auto">
              <a:xfrm>
                <a:off x="418519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947F78E6-A5E5-4C3D-9BB2-142E978241AE}"/>
                  </a:ext>
                </a:extLst>
              </p:cNvPr>
              <p:cNvSpPr>
                <a:spLocks noChangeShapeType="1"/>
              </p:cNvSpPr>
              <p:nvPr/>
            </p:nvSpPr>
            <p:spPr bwMode="auto">
              <a:xfrm>
                <a:off x="396435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31" name="Line 21">
                <a:extLst>
                  <a:ext uri="{FF2B5EF4-FFF2-40B4-BE49-F238E27FC236}">
                    <a16:creationId xmlns:a16="http://schemas.microsoft.com/office/drawing/2014/main" id="{1C703528-3E57-4A84-BBC8-BC89CF994C21}"/>
                  </a:ext>
                </a:extLst>
              </p:cNvPr>
              <p:cNvSpPr>
                <a:spLocks noChangeShapeType="1"/>
              </p:cNvSpPr>
              <p:nvPr/>
            </p:nvSpPr>
            <p:spPr bwMode="auto">
              <a:xfrm>
                <a:off x="3743511"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CE807650-4713-4ABE-B163-8A146946C5F7}"/>
                  </a:ext>
                </a:extLst>
              </p:cNvPr>
              <p:cNvSpPr>
                <a:spLocks noChangeShapeType="1"/>
              </p:cNvSpPr>
              <p:nvPr/>
            </p:nvSpPr>
            <p:spPr bwMode="auto">
              <a:xfrm>
                <a:off x="3522669"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35" name="Line 21">
                <a:extLst>
                  <a:ext uri="{FF2B5EF4-FFF2-40B4-BE49-F238E27FC236}">
                    <a16:creationId xmlns:a16="http://schemas.microsoft.com/office/drawing/2014/main" id="{B48E6CB3-C523-4C5A-85F4-351796D8B8E3}"/>
                  </a:ext>
                </a:extLst>
              </p:cNvPr>
              <p:cNvSpPr>
                <a:spLocks noChangeShapeType="1"/>
              </p:cNvSpPr>
              <p:nvPr/>
            </p:nvSpPr>
            <p:spPr bwMode="auto">
              <a:xfrm>
                <a:off x="330182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37" name="Line 21">
                <a:extLst>
                  <a:ext uri="{FF2B5EF4-FFF2-40B4-BE49-F238E27FC236}">
                    <a16:creationId xmlns:a16="http://schemas.microsoft.com/office/drawing/2014/main" id="{7D476D86-7117-4891-B844-AD5808CBD508}"/>
                  </a:ext>
                </a:extLst>
              </p:cNvPr>
              <p:cNvSpPr>
                <a:spLocks noChangeShapeType="1"/>
              </p:cNvSpPr>
              <p:nvPr/>
            </p:nvSpPr>
            <p:spPr bwMode="auto">
              <a:xfrm>
                <a:off x="308098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39" name="Line 21">
                <a:extLst>
                  <a:ext uri="{FF2B5EF4-FFF2-40B4-BE49-F238E27FC236}">
                    <a16:creationId xmlns:a16="http://schemas.microsoft.com/office/drawing/2014/main" id="{C9C2243D-1F6E-4C66-9BAF-BEABC253B156}"/>
                  </a:ext>
                </a:extLst>
              </p:cNvPr>
              <p:cNvSpPr>
                <a:spLocks noChangeShapeType="1"/>
              </p:cNvSpPr>
              <p:nvPr/>
            </p:nvSpPr>
            <p:spPr bwMode="auto">
              <a:xfrm>
                <a:off x="286014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41" name="Line 21">
                <a:extLst>
                  <a:ext uri="{FF2B5EF4-FFF2-40B4-BE49-F238E27FC236}">
                    <a16:creationId xmlns:a16="http://schemas.microsoft.com/office/drawing/2014/main" id="{7E3DDD6A-7244-432A-A804-9022609B9989}"/>
                  </a:ext>
                </a:extLst>
              </p:cNvPr>
              <p:cNvSpPr>
                <a:spLocks noChangeShapeType="1"/>
              </p:cNvSpPr>
              <p:nvPr/>
            </p:nvSpPr>
            <p:spPr bwMode="auto">
              <a:xfrm>
                <a:off x="263930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43" name="Line 21">
                <a:extLst>
                  <a:ext uri="{FF2B5EF4-FFF2-40B4-BE49-F238E27FC236}">
                    <a16:creationId xmlns:a16="http://schemas.microsoft.com/office/drawing/2014/main" id="{4432B467-C7B3-4886-B578-40597F84DD71}"/>
                  </a:ext>
                </a:extLst>
              </p:cNvPr>
              <p:cNvSpPr>
                <a:spLocks noChangeShapeType="1"/>
              </p:cNvSpPr>
              <p:nvPr/>
            </p:nvSpPr>
            <p:spPr bwMode="auto">
              <a:xfrm>
                <a:off x="241845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45" name="Line 21">
                <a:extLst>
                  <a:ext uri="{FF2B5EF4-FFF2-40B4-BE49-F238E27FC236}">
                    <a16:creationId xmlns:a16="http://schemas.microsoft.com/office/drawing/2014/main" id="{90933EEF-8B66-4E9C-A9B4-583DA61E5986}"/>
                  </a:ext>
                </a:extLst>
              </p:cNvPr>
              <p:cNvSpPr>
                <a:spLocks noChangeShapeType="1"/>
              </p:cNvSpPr>
              <p:nvPr/>
            </p:nvSpPr>
            <p:spPr bwMode="auto">
              <a:xfrm>
                <a:off x="2197616"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47" name="Line 21">
                <a:extLst>
                  <a:ext uri="{FF2B5EF4-FFF2-40B4-BE49-F238E27FC236}">
                    <a16:creationId xmlns:a16="http://schemas.microsoft.com/office/drawing/2014/main" id="{C05CF2A7-862A-4025-A262-923911462538}"/>
                  </a:ext>
                </a:extLst>
              </p:cNvPr>
              <p:cNvSpPr>
                <a:spLocks noChangeShapeType="1"/>
              </p:cNvSpPr>
              <p:nvPr/>
            </p:nvSpPr>
            <p:spPr bwMode="auto">
              <a:xfrm>
                <a:off x="1976774"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49" name="Line 21">
                <a:extLst>
                  <a:ext uri="{FF2B5EF4-FFF2-40B4-BE49-F238E27FC236}">
                    <a16:creationId xmlns:a16="http://schemas.microsoft.com/office/drawing/2014/main" id="{D8B6BC2E-4BC3-41EE-8D52-C5B49248674A}"/>
                  </a:ext>
                </a:extLst>
              </p:cNvPr>
              <p:cNvSpPr>
                <a:spLocks noChangeShapeType="1"/>
              </p:cNvSpPr>
              <p:nvPr/>
            </p:nvSpPr>
            <p:spPr bwMode="auto">
              <a:xfrm>
                <a:off x="175593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51" name="Line 21">
                <a:extLst>
                  <a:ext uri="{FF2B5EF4-FFF2-40B4-BE49-F238E27FC236}">
                    <a16:creationId xmlns:a16="http://schemas.microsoft.com/office/drawing/2014/main" id="{C8BAB26A-C0A2-47F2-9EDA-C11551EAB52E}"/>
                  </a:ext>
                </a:extLst>
              </p:cNvPr>
              <p:cNvSpPr>
                <a:spLocks noChangeShapeType="1"/>
              </p:cNvSpPr>
              <p:nvPr/>
            </p:nvSpPr>
            <p:spPr bwMode="auto">
              <a:xfrm>
                <a:off x="153509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53" name="Line 21">
                <a:extLst>
                  <a:ext uri="{FF2B5EF4-FFF2-40B4-BE49-F238E27FC236}">
                    <a16:creationId xmlns:a16="http://schemas.microsoft.com/office/drawing/2014/main" id="{84813613-0112-4A98-B671-AA8432E5B224}"/>
                  </a:ext>
                </a:extLst>
              </p:cNvPr>
              <p:cNvSpPr>
                <a:spLocks noChangeShapeType="1"/>
              </p:cNvSpPr>
              <p:nvPr/>
            </p:nvSpPr>
            <p:spPr bwMode="auto">
              <a:xfrm>
                <a:off x="131424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E5D4AEEE-EFA7-4E14-92FF-91C0C74B9166}"/>
                  </a:ext>
                </a:extLst>
              </p:cNvPr>
              <p:cNvSpPr>
                <a:spLocks noChangeShapeType="1"/>
              </p:cNvSpPr>
              <p:nvPr/>
            </p:nvSpPr>
            <p:spPr bwMode="auto">
              <a:xfrm>
                <a:off x="109340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BF8D592D-C7B2-463D-9A35-C6CCD64E422C}"/>
                  </a:ext>
                </a:extLst>
              </p:cNvPr>
              <p:cNvSpPr>
                <a:spLocks noChangeShapeType="1"/>
              </p:cNvSpPr>
              <p:nvPr/>
            </p:nvSpPr>
            <p:spPr bwMode="auto">
              <a:xfrm>
                <a:off x="87256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00524A-1A6E-4889-B00D-0ABF5A163C14}"/>
                  </a:ext>
                </a:extLst>
              </p:cNvPr>
              <p:cNvGrpSpPr/>
              <p:nvPr/>
            </p:nvGrpSpPr>
            <p:grpSpPr>
              <a:xfrm>
                <a:off x="790657" y="4463975"/>
                <a:ext cx="3969776" cy="272758"/>
                <a:chOff x="602150" y="4621147"/>
                <a:chExt cx="3969776" cy="272758"/>
              </a:xfrm>
            </p:grpSpPr>
            <p:sp>
              <p:nvSpPr>
                <p:cNvPr id="23" name="TextBox 22">
                  <a:extLst>
                    <a:ext uri="{FF2B5EF4-FFF2-40B4-BE49-F238E27FC236}">
                      <a16:creationId xmlns:a16="http://schemas.microsoft.com/office/drawing/2014/main" id="{27F4C1FB-E2AA-4B21-8C2C-78D7DCF96999}"/>
                    </a:ext>
                  </a:extLst>
                </p:cNvPr>
                <p:cNvSpPr txBox="1"/>
                <p:nvPr/>
              </p:nvSpPr>
              <p:spPr>
                <a:xfrm>
                  <a:off x="4313275"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51</a:t>
                  </a:r>
                </a:p>
              </p:txBody>
            </p:sp>
            <p:sp>
              <p:nvSpPr>
                <p:cNvPr id="26" name="TextBox 25">
                  <a:extLst>
                    <a:ext uri="{FF2B5EF4-FFF2-40B4-BE49-F238E27FC236}">
                      <a16:creationId xmlns:a16="http://schemas.microsoft.com/office/drawing/2014/main" id="{D65EF163-A885-4327-8A21-288946C5CA05}"/>
                    </a:ext>
                  </a:extLst>
                </p:cNvPr>
                <p:cNvSpPr txBox="1"/>
                <p:nvPr/>
              </p:nvSpPr>
              <p:spPr>
                <a:xfrm>
                  <a:off x="4089138"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48</a:t>
                  </a:r>
                </a:p>
              </p:txBody>
            </p:sp>
            <p:sp>
              <p:nvSpPr>
                <p:cNvPr id="28" name="TextBox 27">
                  <a:extLst>
                    <a:ext uri="{FF2B5EF4-FFF2-40B4-BE49-F238E27FC236}">
                      <a16:creationId xmlns:a16="http://schemas.microsoft.com/office/drawing/2014/main" id="{13B1B7F9-5C58-42CD-B5B4-989E54AA7EF5}"/>
                    </a:ext>
                  </a:extLst>
                </p:cNvPr>
                <p:cNvSpPr txBox="1"/>
                <p:nvPr/>
              </p:nvSpPr>
              <p:spPr>
                <a:xfrm>
                  <a:off x="3868296"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45</a:t>
                  </a:r>
                </a:p>
              </p:txBody>
            </p:sp>
            <p:sp>
              <p:nvSpPr>
                <p:cNvPr id="30" name="TextBox 29">
                  <a:extLst>
                    <a:ext uri="{FF2B5EF4-FFF2-40B4-BE49-F238E27FC236}">
                      <a16:creationId xmlns:a16="http://schemas.microsoft.com/office/drawing/2014/main" id="{11CA456F-C6AA-4E30-B5DD-EA47BAE797DB}"/>
                    </a:ext>
                  </a:extLst>
                </p:cNvPr>
                <p:cNvSpPr txBox="1"/>
                <p:nvPr/>
              </p:nvSpPr>
              <p:spPr>
                <a:xfrm>
                  <a:off x="3647454"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42</a:t>
                  </a:r>
                </a:p>
              </p:txBody>
            </p:sp>
            <p:sp>
              <p:nvSpPr>
                <p:cNvPr id="32" name="TextBox 31">
                  <a:extLst>
                    <a:ext uri="{FF2B5EF4-FFF2-40B4-BE49-F238E27FC236}">
                      <a16:creationId xmlns:a16="http://schemas.microsoft.com/office/drawing/2014/main" id="{56455C34-ECD1-4ED1-9179-7E2F08CE9CC8}"/>
                    </a:ext>
                  </a:extLst>
                </p:cNvPr>
                <p:cNvSpPr txBox="1"/>
                <p:nvPr/>
              </p:nvSpPr>
              <p:spPr>
                <a:xfrm>
                  <a:off x="342661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39</a:t>
                  </a:r>
                </a:p>
              </p:txBody>
            </p:sp>
            <p:sp>
              <p:nvSpPr>
                <p:cNvPr id="34" name="TextBox 33">
                  <a:extLst>
                    <a:ext uri="{FF2B5EF4-FFF2-40B4-BE49-F238E27FC236}">
                      <a16:creationId xmlns:a16="http://schemas.microsoft.com/office/drawing/2014/main" id="{47224FB3-D524-4327-8EC0-DC79F1664AAA}"/>
                    </a:ext>
                  </a:extLst>
                </p:cNvPr>
                <p:cNvSpPr txBox="1"/>
                <p:nvPr/>
              </p:nvSpPr>
              <p:spPr>
                <a:xfrm>
                  <a:off x="3205770"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36</a:t>
                  </a:r>
                </a:p>
              </p:txBody>
            </p:sp>
            <p:sp>
              <p:nvSpPr>
                <p:cNvPr id="36" name="TextBox 35">
                  <a:extLst>
                    <a:ext uri="{FF2B5EF4-FFF2-40B4-BE49-F238E27FC236}">
                      <a16:creationId xmlns:a16="http://schemas.microsoft.com/office/drawing/2014/main" id="{DFED4F60-BB7C-44F3-A45A-50F9B8966BCD}"/>
                    </a:ext>
                  </a:extLst>
                </p:cNvPr>
                <p:cNvSpPr txBox="1"/>
                <p:nvPr/>
              </p:nvSpPr>
              <p:spPr>
                <a:xfrm>
                  <a:off x="2984927"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33</a:t>
                  </a:r>
                </a:p>
              </p:txBody>
            </p:sp>
            <p:sp>
              <p:nvSpPr>
                <p:cNvPr id="38" name="TextBox 37">
                  <a:extLst>
                    <a:ext uri="{FF2B5EF4-FFF2-40B4-BE49-F238E27FC236}">
                      <a16:creationId xmlns:a16="http://schemas.microsoft.com/office/drawing/2014/main" id="{CB94DA1C-C61E-4281-8AF4-ABE5FB47A3F8}"/>
                    </a:ext>
                  </a:extLst>
                </p:cNvPr>
                <p:cNvSpPr txBox="1"/>
                <p:nvPr/>
              </p:nvSpPr>
              <p:spPr>
                <a:xfrm>
                  <a:off x="2764085"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30</a:t>
                  </a:r>
                </a:p>
              </p:txBody>
            </p:sp>
            <p:sp>
              <p:nvSpPr>
                <p:cNvPr id="40" name="TextBox 39">
                  <a:extLst>
                    <a:ext uri="{FF2B5EF4-FFF2-40B4-BE49-F238E27FC236}">
                      <a16:creationId xmlns:a16="http://schemas.microsoft.com/office/drawing/2014/main" id="{EE87F3FE-F213-4E25-BF36-2FFB63BDB330}"/>
                    </a:ext>
                  </a:extLst>
                </p:cNvPr>
                <p:cNvSpPr txBox="1"/>
                <p:nvPr/>
              </p:nvSpPr>
              <p:spPr>
                <a:xfrm>
                  <a:off x="254324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27</a:t>
                  </a:r>
                </a:p>
              </p:txBody>
            </p:sp>
            <p:sp>
              <p:nvSpPr>
                <p:cNvPr id="42" name="TextBox 41">
                  <a:extLst>
                    <a:ext uri="{FF2B5EF4-FFF2-40B4-BE49-F238E27FC236}">
                      <a16:creationId xmlns:a16="http://schemas.microsoft.com/office/drawing/2014/main" id="{F6634F33-644C-446D-BEEE-A35CDD21BF09}"/>
                    </a:ext>
                  </a:extLst>
                </p:cNvPr>
                <p:cNvSpPr txBox="1"/>
                <p:nvPr/>
              </p:nvSpPr>
              <p:spPr>
                <a:xfrm>
                  <a:off x="2322400"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24</a:t>
                  </a:r>
                </a:p>
              </p:txBody>
            </p:sp>
            <p:sp>
              <p:nvSpPr>
                <p:cNvPr id="44" name="TextBox 43">
                  <a:extLst>
                    <a:ext uri="{FF2B5EF4-FFF2-40B4-BE49-F238E27FC236}">
                      <a16:creationId xmlns:a16="http://schemas.microsoft.com/office/drawing/2014/main" id="{CE28305D-5425-4507-BAF2-4F7E33F3AE75}"/>
                    </a:ext>
                  </a:extLst>
                </p:cNvPr>
                <p:cNvSpPr txBox="1"/>
                <p:nvPr/>
              </p:nvSpPr>
              <p:spPr>
                <a:xfrm>
                  <a:off x="2101558"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21</a:t>
                  </a:r>
                </a:p>
              </p:txBody>
            </p:sp>
            <p:sp>
              <p:nvSpPr>
                <p:cNvPr id="46" name="TextBox 45">
                  <a:extLst>
                    <a:ext uri="{FF2B5EF4-FFF2-40B4-BE49-F238E27FC236}">
                      <a16:creationId xmlns:a16="http://schemas.microsoft.com/office/drawing/2014/main" id="{B08751D2-F9DD-4217-830E-1FE7141EF86E}"/>
                    </a:ext>
                  </a:extLst>
                </p:cNvPr>
                <p:cNvSpPr txBox="1"/>
                <p:nvPr/>
              </p:nvSpPr>
              <p:spPr>
                <a:xfrm>
                  <a:off x="1880716"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18</a:t>
                  </a:r>
                </a:p>
              </p:txBody>
            </p:sp>
            <p:sp>
              <p:nvSpPr>
                <p:cNvPr id="48" name="TextBox 47">
                  <a:extLst>
                    <a:ext uri="{FF2B5EF4-FFF2-40B4-BE49-F238E27FC236}">
                      <a16:creationId xmlns:a16="http://schemas.microsoft.com/office/drawing/2014/main" id="{6BF99AC0-F863-4EEF-9ABB-E5F9F0220E3C}"/>
                    </a:ext>
                  </a:extLst>
                </p:cNvPr>
                <p:cNvSpPr txBox="1"/>
                <p:nvPr/>
              </p:nvSpPr>
              <p:spPr>
                <a:xfrm>
                  <a:off x="1659874"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15</a:t>
                  </a:r>
                </a:p>
              </p:txBody>
            </p:sp>
            <p:sp>
              <p:nvSpPr>
                <p:cNvPr id="50" name="TextBox 49">
                  <a:extLst>
                    <a:ext uri="{FF2B5EF4-FFF2-40B4-BE49-F238E27FC236}">
                      <a16:creationId xmlns:a16="http://schemas.microsoft.com/office/drawing/2014/main" id="{7975E3AB-C664-4190-9A26-296FFEFE2068}"/>
                    </a:ext>
                  </a:extLst>
                </p:cNvPr>
                <p:cNvSpPr txBox="1"/>
                <p:nvPr/>
              </p:nvSpPr>
              <p:spPr>
                <a:xfrm>
                  <a:off x="143903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12</a:t>
                  </a:r>
                </a:p>
              </p:txBody>
            </p:sp>
            <p:sp>
              <p:nvSpPr>
                <p:cNvPr id="52" name="TextBox 51">
                  <a:extLst>
                    <a:ext uri="{FF2B5EF4-FFF2-40B4-BE49-F238E27FC236}">
                      <a16:creationId xmlns:a16="http://schemas.microsoft.com/office/drawing/2014/main" id="{E2BAB0BE-1E36-4D2E-98E9-FDA4DC63C1F4}"/>
                    </a:ext>
                  </a:extLst>
                </p:cNvPr>
                <p:cNvSpPr txBox="1"/>
                <p:nvPr/>
              </p:nvSpPr>
              <p:spPr>
                <a:xfrm>
                  <a:off x="1264676"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9</a:t>
                  </a:r>
                </a:p>
              </p:txBody>
            </p:sp>
            <p:sp>
              <p:nvSpPr>
                <p:cNvPr id="54" name="TextBox 53">
                  <a:extLst>
                    <a:ext uri="{FF2B5EF4-FFF2-40B4-BE49-F238E27FC236}">
                      <a16:creationId xmlns:a16="http://schemas.microsoft.com/office/drawing/2014/main" id="{B1B2A649-7810-44FD-B6D2-437DB289306E}"/>
                    </a:ext>
                  </a:extLst>
                </p:cNvPr>
                <p:cNvSpPr txBox="1"/>
                <p:nvPr/>
              </p:nvSpPr>
              <p:spPr>
                <a:xfrm>
                  <a:off x="1043834"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6</a:t>
                  </a:r>
                </a:p>
              </p:txBody>
            </p:sp>
            <p:sp>
              <p:nvSpPr>
                <p:cNvPr id="56" name="TextBox 55">
                  <a:extLst>
                    <a:ext uri="{FF2B5EF4-FFF2-40B4-BE49-F238E27FC236}">
                      <a16:creationId xmlns:a16="http://schemas.microsoft.com/office/drawing/2014/main" id="{B519FC6D-C454-4A07-A3F9-958E258CD1EB}"/>
                    </a:ext>
                  </a:extLst>
                </p:cNvPr>
                <p:cNvSpPr txBox="1"/>
                <p:nvPr/>
              </p:nvSpPr>
              <p:spPr>
                <a:xfrm>
                  <a:off x="822992"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a:t>
                  </a:r>
                </a:p>
              </p:txBody>
            </p:sp>
            <p:sp>
              <p:nvSpPr>
                <p:cNvPr id="58" name="TextBox 57">
                  <a:extLst>
                    <a:ext uri="{FF2B5EF4-FFF2-40B4-BE49-F238E27FC236}">
                      <a16:creationId xmlns:a16="http://schemas.microsoft.com/office/drawing/2014/main" id="{16981E1B-91DF-4D26-BAF9-DC733E88E190}"/>
                    </a:ext>
                  </a:extLst>
                </p:cNvPr>
                <p:cNvSpPr txBox="1"/>
                <p:nvPr/>
              </p:nvSpPr>
              <p:spPr>
                <a:xfrm>
                  <a:off x="602150"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0</a:t>
                  </a:r>
                </a:p>
              </p:txBody>
            </p:sp>
          </p:grpSp>
        </p:grpSp>
        <p:sp>
          <p:nvSpPr>
            <p:cNvPr id="59" name="TextBox 58">
              <a:extLst>
                <a:ext uri="{FF2B5EF4-FFF2-40B4-BE49-F238E27FC236}">
                  <a16:creationId xmlns:a16="http://schemas.microsoft.com/office/drawing/2014/main" id="{21FE16A7-73B9-4609-AE9A-E8250074D4DD}"/>
                </a:ext>
              </a:extLst>
            </p:cNvPr>
            <p:cNvSpPr txBox="1"/>
            <p:nvPr/>
          </p:nvSpPr>
          <p:spPr>
            <a:xfrm>
              <a:off x="2193232" y="4737049"/>
              <a:ext cx="732893" cy="292388"/>
            </a:xfrm>
            <a:prstGeom prst="rect">
              <a:avLst/>
            </a:prstGeom>
            <a:noFill/>
          </p:spPr>
          <p:txBody>
            <a:bodyPr wrap="none" rtlCol="0">
              <a:spAutoFit/>
            </a:bodyPr>
            <a:lstStyle/>
            <a:p>
              <a:pPr algn="ctr" fontAlgn="base">
                <a:spcBef>
                  <a:spcPct val="0"/>
                </a:spcBef>
                <a:spcAft>
                  <a:spcPct val="0"/>
                </a:spcAft>
              </a:pPr>
              <a:r>
                <a:rPr lang="en-GB" sz="1300" dirty="0">
                  <a:solidFill>
                    <a:srgbClr val="363636"/>
                  </a:solidFill>
                  <a:latin typeface="Arial" panose="020B0604020202020204" pitchFamily="34" charset="0"/>
                  <a:cs typeface="Arial" panose="020B0604020202020204" pitchFamily="34" charset="0"/>
                </a:rPr>
                <a:t>Months</a:t>
              </a:r>
            </a:p>
          </p:txBody>
        </p:sp>
        <p:grpSp>
          <p:nvGrpSpPr>
            <p:cNvPr id="61" name="Group 60">
              <a:extLst>
                <a:ext uri="{FF2B5EF4-FFF2-40B4-BE49-F238E27FC236}">
                  <a16:creationId xmlns:a16="http://schemas.microsoft.com/office/drawing/2014/main" id="{381296BD-E93D-4C22-96BF-BC6FDA35607B}"/>
                </a:ext>
              </a:extLst>
            </p:cNvPr>
            <p:cNvGrpSpPr/>
            <p:nvPr/>
          </p:nvGrpSpPr>
          <p:grpSpPr>
            <a:xfrm>
              <a:off x="786846" y="5072821"/>
              <a:ext cx="3948135" cy="241980"/>
              <a:chOff x="570090" y="4621147"/>
              <a:chExt cx="3948135" cy="241980"/>
            </a:xfrm>
          </p:grpSpPr>
          <p:sp>
            <p:nvSpPr>
              <p:cNvPr id="62" name="TextBox 61">
                <a:extLst>
                  <a:ext uri="{FF2B5EF4-FFF2-40B4-BE49-F238E27FC236}">
                    <a16:creationId xmlns:a16="http://schemas.microsoft.com/office/drawing/2014/main" id="{0D6A6BAF-96EC-46E0-8B72-5F4378B654C3}"/>
                  </a:ext>
                </a:extLst>
              </p:cNvPr>
              <p:cNvSpPr txBox="1"/>
              <p:nvPr/>
            </p:nvSpPr>
            <p:spPr>
              <a:xfrm>
                <a:off x="4366974" y="4621147"/>
                <a:ext cx="151251"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98F84921-5707-495E-95D5-514D2808766B}"/>
                  </a:ext>
                </a:extLst>
              </p:cNvPr>
              <p:cNvSpPr txBox="1"/>
              <p:nvPr/>
            </p:nvSpPr>
            <p:spPr>
              <a:xfrm>
                <a:off x="4142837" y="4621147"/>
                <a:ext cx="151251"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0</a:t>
                </a:r>
              </a:p>
            </p:txBody>
          </p:sp>
          <p:sp>
            <p:nvSpPr>
              <p:cNvPr id="64" name="TextBox 63">
                <a:extLst>
                  <a:ext uri="{FF2B5EF4-FFF2-40B4-BE49-F238E27FC236}">
                    <a16:creationId xmlns:a16="http://schemas.microsoft.com/office/drawing/2014/main" id="{DFF582DD-F2D4-452F-A707-8FEDFF3D1735}"/>
                  </a:ext>
                </a:extLst>
              </p:cNvPr>
              <p:cNvSpPr txBox="1"/>
              <p:nvPr/>
            </p:nvSpPr>
            <p:spPr>
              <a:xfrm>
                <a:off x="3921995" y="4621147"/>
                <a:ext cx="151251"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id="{F4912221-F93C-4B9D-A75E-8FA410EDD504}"/>
                  </a:ext>
                </a:extLst>
              </p:cNvPr>
              <p:cNvSpPr txBox="1"/>
              <p:nvPr/>
            </p:nvSpPr>
            <p:spPr>
              <a:xfrm>
                <a:off x="3701153" y="4621147"/>
                <a:ext cx="151251"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8</a:t>
                </a:r>
              </a:p>
            </p:txBody>
          </p:sp>
          <p:sp>
            <p:nvSpPr>
              <p:cNvPr id="66" name="TextBox 65">
                <a:extLst>
                  <a:ext uri="{FF2B5EF4-FFF2-40B4-BE49-F238E27FC236}">
                    <a16:creationId xmlns:a16="http://schemas.microsoft.com/office/drawing/2014/main" id="{2D6C2542-FA15-41A7-976D-52BC96D3B75D}"/>
                  </a:ext>
                </a:extLst>
              </p:cNvPr>
              <p:cNvSpPr txBox="1"/>
              <p:nvPr/>
            </p:nvSpPr>
            <p:spPr>
              <a:xfrm>
                <a:off x="3441039"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12</a:t>
                </a:r>
              </a:p>
            </p:txBody>
          </p:sp>
          <p:sp>
            <p:nvSpPr>
              <p:cNvPr id="67" name="TextBox 66">
                <a:extLst>
                  <a:ext uri="{FF2B5EF4-FFF2-40B4-BE49-F238E27FC236}">
                    <a16:creationId xmlns:a16="http://schemas.microsoft.com/office/drawing/2014/main" id="{C27DE071-05D1-4F95-9791-EEEFA845748C}"/>
                  </a:ext>
                </a:extLst>
              </p:cNvPr>
              <p:cNvSpPr txBox="1"/>
              <p:nvPr/>
            </p:nvSpPr>
            <p:spPr>
              <a:xfrm>
                <a:off x="3220197"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19</a:t>
                </a:r>
              </a:p>
            </p:txBody>
          </p:sp>
          <p:sp>
            <p:nvSpPr>
              <p:cNvPr id="68" name="TextBox 67">
                <a:extLst>
                  <a:ext uri="{FF2B5EF4-FFF2-40B4-BE49-F238E27FC236}">
                    <a16:creationId xmlns:a16="http://schemas.microsoft.com/office/drawing/2014/main" id="{B935842C-C893-45CD-91EA-FC42776283FF}"/>
                  </a:ext>
                </a:extLst>
              </p:cNvPr>
              <p:cNvSpPr txBox="1"/>
              <p:nvPr/>
            </p:nvSpPr>
            <p:spPr>
              <a:xfrm>
                <a:off x="2999354"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23</a:t>
                </a:r>
              </a:p>
            </p:txBody>
          </p:sp>
          <p:sp>
            <p:nvSpPr>
              <p:cNvPr id="69" name="TextBox 68">
                <a:extLst>
                  <a:ext uri="{FF2B5EF4-FFF2-40B4-BE49-F238E27FC236}">
                    <a16:creationId xmlns:a16="http://schemas.microsoft.com/office/drawing/2014/main" id="{554F1175-902C-45BD-8A88-D27E94E4CBBB}"/>
                  </a:ext>
                </a:extLst>
              </p:cNvPr>
              <p:cNvSpPr txBox="1"/>
              <p:nvPr/>
            </p:nvSpPr>
            <p:spPr>
              <a:xfrm>
                <a:off x="2778512"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23</a:t>
                </a:r>
              </a:p>
            </p:txBody>
          </p:sp>
          <p:sp>
            <p:nvSpPr>
              <p:cNvPr id="70" name="TextBox 69">
                <a:extLst>
                  <a:ext uri="{FF2B5EF4-FFF2-40B4-BE49-F238E27FC236}">
                    <a16:creationId xmlns:a16="http://schemas.microsoft.com/office/drawing/2014/main" id="{41E672C5-A99B-472C-9155-5722862349A5}"/>
                  </a:ext>
                </a:extLst>
              </p:cNvPr>
              <p:cNvSpPr txBox="1"/>
              <p:nvPr/>
            </p:nvSpPr>
            <p:spPr>
              <a:xfrm>
                <a:off x="2557669"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28</a:t>
                </a:r>
              </a:p>
            </p:txBody>
          </p:sp>
          <p:sp>
            <p:nvSpPr>
              <p:cNvPr id="71" name="TextBox 70">
                <a:extLst>
                  <a:ext uri="{FF2B5EF4-FFF2-40B4-BE49-F238E27FC236}">
                    <a16:creationId xmlns:a16="http://schemas.microsoft.com/office/drawing/2014/main" id="{C01D6872-ACA4-4190-8CA1-6A66FEDF565F}"/>
                  </a:ext>
                </a:extLst>
              </p:cNvPr>
              <p:cNvSpPr txBox="1"/>
              <p:nvPr/>
            </p:nvSpPr>
            <p:spPr>
              <a:xfrm>
                <a:off x="2336827"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29</a:t>
                </a:r>
              </a:p>
            </p:txBody>
          </p:sp>
          <p:sp>
            <p:nvSpPr>
              <p:cNvPr id="72" name="TextBox 71">
                <a:extLst>
                  <a:ext uri="{FF2B5EF4-FFF2-40B4-BE49-F238E27FC236}">
                    <a16:creationId xmlns:a16="http://schemas.microsoft.com/office/drawing/2014/main" id="{E5470E8A-164E-463E-897E-43BD6691AB1E}"/>
                  </a:ext>
                </a:extLst>
              </p:cNvPr>
              <p:cNvSpPr txBox="1"/>
              <p:nvPr/>
            </p:nvSpPr>
            <p:spPr>
              <a:xfrm>
                <a:off x="2115985"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30</a:t>
                </a:r>
              </a:p>
            </p:txBody>
          </p:sp>
          <p:sp>
            <p:nvSpPr>
              <p:cNvPr id="73" name="TextBox 72">
                <a:extLst>
                  <a:ext uri="{FF2B5EF4-FFF2-40B4-BE49-F238E27FC236}">
                    <a16:creationId xmlns:a16="http://schemas.microsoft.com/office/drawing/2014/main" id="{336141D3-7996-4A8C-AB68-4280357D8074}"/>
                  </a:ext>
                </a:extLst>
              </p:cNvPr>
              <p:cNvSpPr txBox="1"/>
              <p:nvPr/>
            </p:nvSpPr>
            <p:spPr>
              <a:xfrm>
                <a:off x="1895143"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33</a:t>
                </a:r>
              </a:p>
            </p:txBody>
          </p:sp>
          <p:sp>
            <p:nvSpPr>
              <p:cNvPr id="74" name="TextBox 73">
                <a:extLst>
                  <a:ext uri="{FF2B5EF4-FFF2-40B4-BE49-F238E27FC236}">
                    <a16:creationId xmlns:a16="http://schemas.microsoft.com/office/drawing/2014/main" id="{056F34DD-42E0-46EF-BEAD-18A83C0BA716}"/>
                  </a:ext>
                </a:extLst>
              </p:cNvPr>
              <p:cNvSpPr txBox="1"/>
              <p:nvPr/>
            </p:nvSpPr>
            <p:spPr>
              <a:xfrm>
                <a:off x="1674301"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34</a:t>
                </a:r>
              </a:p>
            </p:txBody>
          </p:sp>
          <p:sp>
            <p:nvSpPr>
              <p:cNvPr id="75" name="TextBox 74">
                <a:extLst>
                  <a:ext uri="{FF2B5EF4-FFF2-40B4-BE49-F238E27FC236}">
                    <a16:creationId xmlns:a16="http://schemas.microsoft.com/office/drawing/2014/main" id="{CC33031D-AB50-4120-ADB2-AD6AD18BE46B}"/>
                  </a:ext>
                </a:extLst>
              </p:cNvPr>
              <p:cNvSpPr txBox="1"/>
              <p:nvPr/>
            </p:nvSpPr>
            <p:spPr>
              <a:xfrm>
                <a:off x="1453459"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38</a:t>
                </a:r>
              </a:p>
            </p:txBody>
          </p:sp>
          <p:sp>
            <p:nvSpPr>
              <p:cNvPr id="76" name="TextBox 75">
                <a:extLst>
                  <a:ext uri="{FF2B5EF4-FFF2-40B4-BE49-F238E27FC236}">
                    <a16:creationId xmlns:a16="http://schemas.microsoft.com/office/drawing/2014/main" id="{FA118E56-5474-4C29-8E07-917FF846E346}"/>
                  </a:ext>
                </a:extLst>
              </p:cNvPr>
              <p:cNvSpPr txBox="1"/>
              <p:nvPr/>
            </p:nvSpPr>
            <p:spPr>
              <a:xfrm>
                <a:off x="1232616"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42</a:t>
                </a:r>
              </a:p>
            </p:txBody>
          </p:sp>
          <p:sp>
            <p:nvSpPr>
              <p:cNvPr id="77" name="TextBox 76">
                <a:extLst>
                  <a:ext uri="{FF2B5EF4-FFF2-40B4-BE49-F238E27FC236}">
                    <a16:creationId xmlns:a16="http://schemas.microsoft.com/office/drawing/2014/main" id="{6E6977F3-0E40-4995-B872-A03D08E1E4FC}"/>
                  </a:ext>
                </a:extLst>
              </p:cNvPr>
              <p:cNvSpPr txBox="1"/>
              <p:nvPr/>
            </p:nvSpPr>
            <p:spPr>
              <a:xfrm>
                <a:off x="1011774"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47</a:t>
                </a:r>
              </a:p>
            </p:txBody>
          </p:sp>
          <p:sp>
            <p:nvSpPr>
              <p:cNvPr id="78" name="TextBox 77">
                <a:extLst>
                  <a:ext uri="{FF2B5EF4-FFF2-40B4-BE49-F238E27FC236}">
                    <a16:creationId xmlns:a16="http://schemas.microsoft.com/office/drawing/2014/main" id="{8A7ECF49-AE36-41AA-92CD-0EF682DC0633}"/>
                  </a:ext>
                </a:extLst>
              </p:cNvPr>
              <p:cNvSpPr txBox="1"/>
              <p:nvPr/>
            </p:nvSpPr>
            <p:spPr>
              <a:xfrm>
                <a:off x="790932"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57</a:t>
                </a:r>
              </a:p>
            </p:txBody>
          </p:sp>
          <p:sp>
            <p:nvSpPr>
              <p:cNvPr id="79" name="TextBox 78">
                <a:extLst>
                  <a:ext uri="{FF2B5EF4-FFF2-40B4-BE49-F238E27FC236}">
                    <a16:creationId xmlns:a16="http://schemas.microsoft.com/office/drawing/2014/main" id="{93A86365-C153-46B6-8024-B21831F130DE}"/>
                  </a:ext>
                </a:extLst>
              </p:cNvPr>
              <p:cNvSpPr txBox="1"/>
              <p:nvPr/>
            </p:nvSpPr>
            <p:spPr>
              <a:xfrm>
                <a:off x="570090" y="4621147"/>
                <a:ext cx="229797" cy="241980"/>
              </a:xfrm>
              <a:prstGeom prst="rect">
                <a:avLst/>
              </a:prstGeom>
              <a:noFill/>
            </p:spPr>
            <p:txBody>
              <a:bodyPr wrap="none" lIns="36000" tIns="36000" rIns="36000" bIns="36000" rtlCol="0" anchor="t" anchorCtr="0">
                <a:spAutoFit/>
              </a:bodyPr>
              <a:lstStyle/>
              <a:p>
                <a:pPr algn="ctr"/>
                <a:r>
                  <a:rPr lang="en-GB" sz="1050" dirty="0">
                    <a:solidFill>
                      <a:srgbClr val="FF6600"/>
                    </a:solidFill>
                    <a:latin typeface="Arial" panose="020B0604020202020204" pitchFamily="34" charset="0"/>
                    <a:cs typeface="Arial" panose="020B0604020202020204" pitchFamily="34" charset="0"/>
                  </a:rPr>
                  <a:t>68</a:t>
                </a:r>
              </a:p>
            </p:txBody>
          </p:sp>
        </p:grpSp>
        <p:grpSp>
          <p:nvGrpSpPr>
            <p:cNvPr id="80" name="Group 79">
              <a:extLst>
                <a:ext uri="{FF2B5EF4-FFF2-40B4-BE49-F238E27FC236}">
                  <a16:creationId xmlns:a16="http://schemas.microsoft.com/office/drawing/2014/main" id="{7C0DAB2E-79A9-44DD-9469-21EECDCF0A4A}"/>
                </a:ext>
              </a:extLst>
            </p:cNvPr>
            <p:cNvGrpSpPr/>
            <p:nvPr/>
          </p:nvGrpSpPr>
          <p:grpSpPr>
            <a:xfrm>
              <a:off x="786846" y="5342890"/>
              <a:ext cx="3948135" cy="241980"/>
              <a:chOff x="570090" y="4621147"/>
              <a:chExt cx="3948135" cy="241980"/>
            </a:xfrm>
          </p:grpSpPr>
          <p:sp>
            <p:nvSpPr>
              <p:cNvPr id="81" name="TextBox 80">
                <a:extLst>
                  <a:ext uri="{FF2B5EF4-FFF2-40B4-BE49-F238E27FC236}">
                    <a16:creationId xmlns:a16="http://schemas.microsoft.com/office/drawing/2014/main" id="{B9710FD6-A70A-4EEC-9570-8BE85AB9BAD5}"/>
                  </a:ext>
                </a:extLst>
              </p:cNvPr>
              <p:cNvSpPr txBox="1"/>
              <p:nvPr/>
            </p:nvSpPr>
            <p:spPr>
              <a:xfrm>
                <a:off x="4366974"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0</a:t>
                </a:r>
              </a:p>
            </p:txBody>
          </p:sp>
          <p:sp>
            <p:nvSpPr>
              <p:cNvPr id="82" name="TextBox 81">
                <a:extLst>
                  <a:ext uri="{FF2B5EF4-FFF2-40B4-BE49-F238E27FC236}">
                    <a16:creationId xmlns:a16="http://schemas.microsoft.com/office/drawing/2014/main" id="{EA4CCF92-3514-4491-A950-234EC8ED9B76}"/>
                  </a:ext>
                </a:extLst>
              </p:cNvPr>
              <p:cNvSpPr txBox="1"/>
              <p:nvPr/>
            </p:nvSpPr>
            <p:spPr>
              <a:xfrm>
                <a:off x="4142837"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0</a:t>
                </a:r>
              </a:p>
            </p:txBody>
          </p:sp>
          <p:sp>
            <p:nvSpPr>
              <p:cNvPr id="83" name="TextBox 82">
                <a:extLst>
                  <a:ext uri="{FF2B5EF4-FFF2-40B4-BE49-F238E27FC236}">
                    <a16:creationId xmlns:a16="http://schemas.microsoft.com/office/drawing/2014/main" id="{D7904F17-EB3B-4E83-AAE7-775810E35065}"/>
                  </a:ext>
                </a:extLst>
              </p:cNvPr>
              <p:cNvSpPr txBox="1"/>
              <p:nvPr/>
            </p:nvSpPr>
            <p:spPr>
              <a:xfrm>
                <a:off x="3921995"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id="{1AD7846B-1FD1-4B88-9E64-3C230D156F2E}"/>
                  </a:ext>
                </a:extLst>
              </p:cNvPr>
              <p:cNvSpPr txBox="1"/>
              <p:nvPr/>
            </p:nvSpPr>
            <p:spPr>
              <a:xfrm>
                <a:off x="3701153"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1</a:t>
                </a:r>
              </a:p>
            </p:txBody>
          </p:sp>
          <p:sp>
            <p:nvSpPr>
              <p:cNvPr id="85" name="TextBox 84">
                <a:extLst>
                  <a:ext uri="{FF2B5EF4-FFF2-40B4-BE49-F238E27FC236}">
                    <a16:creationId xmlns:a16="http://schemas.microsoft.com/office/drawing/2014/main" id="{1F275C63-9C34-4B98-8FF9-4ADDEDAB5EA4}"/>
                  </a:ext>
                </a:extLst>
              </p:cNvPr>
              <p:cNvSpPr txBox="1"/>
              <p:nvPr/>
            </p:nvSpPr>
            <p:spPr>
              <a:xfrm>
                <a:off x="3480311"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5</a:t>
                </a:r>
              </a:p>
            </p:txBody>
          </p:sp>
          <p:sp>
            <p:nvSpPr>
              <p:cNvPr id="86" name="TextBox 85">
                <a:extLst>
                  <a:ext uri="{FF2B5EF4-FFF2-40B4-BE49-F238E27FC236}">
                    <a16:creationId xmlns:a16="http://schemas.microsoft.com/office/drawing/2014/main" id="{8F508D73-7FBE-4627-9FB2-A9A3BB35BE50}"/>
                  </a:ext>
                </a:extLst>
              </p:cNvPr>
              <p:cNvSpPr txBox="1"/>
              <p:nvPr/>
            </p:nvSpPr>
            <p:spPr>
              <a:xfrm>
                <a:off x="3259469"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5</a:t>
                </a:r>
              </a:p>
            </p:txBody>
          </p:sp>
          <p:sp>
            <p:nvSpPr>
              <p:cNvPr id="87" name="TextBox 86">
                <a:extLst>
                  <a:ext uri="{FF2B5EF4-FFF2-40B4-BE49-F238E27FC236}">
                    <a16:creationId xmlns:a16="http://schemas.microsoft.com/office/drawing/2014/main" id="{726C1532-396B-4AE6-BF96-24DBB925CEEB}"/>
                  </a:ext>
                </a:extLst>
              </p:cNvPr>
              <p:cNvSpPr txBox="1"/>
              <p:nvPr/>
            </p:nvSpPr>
            <p:spPr>
              <a:xfrm>
                <a:off x="3038626"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6</a:t>
                </a:r>
              </a:p>
            </p:txBody>
          </p:sp>
          <p:sp>
            <p:nvSpPr>
              <p:cNvPr id="88" name="TextBox 87">
                <a:extLst>
                  <a:ext uri="{FF2B5EF4-FFF2-40B4-BE49-F238E27FC236}">
                    <a16:creationId xmlns:a16="http://schemas.microsoft.com/office/drawing/2014/main" id="{4AB576BD-3E78-47C6-927D-87176F73EA3E}"/>
                  </a:ext>
                </a:extLst>
              </p:cNvPr>
              <p:cNvSpPr txBox="1"/>
              <p:nvPr/>
            </p:nvSpPr>
            <p:spPr>
              <a:xfrm>
                <a:off x="2817784" y="462114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7</a:t>
                </a:r>
              </a:p>
            </p:txBody>
          </p:sp>
          <p:sp>
            <p:nvSpPr>
              <p:cNvPr id="89" name="TextBox 88">
                <a:extLst>
                  <a:ext uri="{FF2B5EF4-FFF2-40B4-BE49-F238E27FC236}">
                    <a16:creationId xmlns:a16="http://schemas.microsoft.com/office/drawing/2014/main" id="{384AF66C-C3D0-4D22-8D78-628474F962F4}"/>
                  </a:ext>
                </a:extLst>
              </p:cNvPr>
              <p:cNvSpPr txBox="1"/>
              <p:nvPr/>
            </p:nvSpPr>
            <p:spPr>
              <a:xfrm>
                <a:off x="2557669"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13</a:t>
                </a:r>
              </a:p>
            </p:txBody>
          </p:sp>
          <p:sp>
            <p:nvSpPr>
              <p:cNvPr id="90" name="TextBox 89">
                <a:extLst>
                  <a:ext uri="{FF2B5EF4-FFF2-40B4-BE49-F238E27FC236}">
                    <a16:creationId xmlns:a16="http://schemas.microsoft.com/office/drawing/2014/main" id="{2AE51036-CDCB-4A3C-B819-22AB8B286D02}"/>
                  </a:ext>
                </a:extLst>
              </p:cNvPr>
              <p:cNvSpPr txBox="1"/>
              <p:nvPr/>
            </p:nvSpPr>
            <p:spPr>
              <a:xfrm>
                <a:off x="2336827"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16</a:t>
                </a:r>
              </a:p>
            </p:txBody>
          </p:sp>
          <p:sp>
            <p:nvSpPr>
              <p:cNvPr id="91" name="TextBox 90">
                <a:extLst>
                  <a:ext uri="{FF2B5EF4-FFF2-40B4-BE49-F238E27FC236}">
                    <a16:creationId xmlns:a16="http://schemas.microsoft.com/office/drawing/2014/main" id="{90E1C146-0DCD-4A4E-BEAD-F607038D09AB}"/>
                  </a:ext>
                </a:extLst>
              </p:cNvPr>
              <p:cNvSpPr txBox="1"/>
              <p:nvPr/>
            </p:nvSpPr>
            <p:spPr>
              <a:xfrm>
                <a:off x="2115985"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20</a:t>
                </a:r>
              </a:p>
            </p:txBody>
          </p:sp>
          <p:sp>
            <p:nvSpPr>
              <p:cNvPr id="92" name="TextBox 91">
                <a:extLst>
                  <a:ext uri="{FF2B5EF4-FFF2-40B4-BE49-F238E27FC236}">
                    <a16:creationId xmlns:a16="http://schemas.microsoft.com/office/drawing/2014/main" id="{D0CBA5BF-5A35-4784-A509-2D8DD55725D3}"/>
                  </a:ext>
                </a:extLst>
              </p:cNvPr>
              <p:cNvSpPr txBox="1"/>
              <p:nvPr/>
            </p:nvSpPr>
            <p:spPr>
              <a:xfrm>
                <a:off x="1895143"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24</a:t>
                </a:r>
              </a:p>
            </p:txBody>
          </p:sp>
          <p:sp>
            <p:nvSpPr>
              <p:cNvPr id="93" name="TextBox 92">
                <a:extLst>
                  <a:ext uri="{FF2B5EF4-FFF2-40B4-BE49-F238E27FC236}">
                    <a16:creationId xmlns:a16="http://schemas.microsoft.com/office/drawing/2014/main" id="{34C26D78-5C69-48DB-BD89-D99BA3F80867}"/>
                  </a:ext>
                </a:extLst>
              </p:cNvPr>
              <p:cNvSpPr txBox="1"/>
              <p:nvPr/>
            </p:nvSpPr>
            <p:spPr>
              <a:xfrm>
                <a:off x="1674301"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29</a:t>
                </a:r>
              </a:p>
            </p:txBody>
          </p:sp>
          <p:sp>
            <p:nvSpPr>
              <p:cNvPr id="94" name="TextBox 93">
                <a:extLst>
                  <a:ext uri="{FF2B5EF4-FFF2-40B4-BE49-F238E27FC236}">
                    <a16:creationId xmlns:a16="http://schemas.microsoft.com/office/drawing/2014/main" id="{D19A9B76-4E06-420F-B9DE-BFDFEA416610}"/>
                  </a:ext>
                </a:extLst>
              </p:cNvPr>
              <p:cNvSpPr txBox="1"/>
              <p:nvPr/>
            </p:nvSpPr>
            <p:spPr>
              <a:xfrm>
                <a:off x="1453459"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39</a:t>
                </a:r>
              </a:p>
            </p:txBody>
          </p:sp>
          <p:sp>
            <p:nvSpPr>
              <p:cNvPr id="95" name="TextBox 94">
                <a:extLst>
                  <a:ext uri="{FF2B5EF4-FFF2-40B4-BE49-F238E27FC236}">
                    <a16:creationId xmlns:a16="http://schemas.microsoft.com/office/drawing/2014/main" id="{2DC56EA0-F0AF-4EA6-BE6B-FB0D5C97E4AC}"/>
                  </a:ext>
                </a:extLst>
              </p:cNvPr>
              <p:cNvSpPr txBox="1"/>
              <p:nvPr/>
            </p:nvSpPr>
            <p:spPr>
              <a:xfrm>
                <a:off x="1232616"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45</a:t>
                </a:r>
              </a:p>
            </p:txBody>
          </p:sp>
          <p:sp>
            <p:nvSpPr>
              <p:cNvPr id="96" name="TextBox 95">
                <a:extLst>
                  <a:ext uri="{FF2B5EF4-FFF2-40B4-BE49-F238E27FC236}">
                    <a16:creationId xmlns:a16="http://schemas.microsoft.com/office/drawing/2014/main" id="{699FFDE9-3081-4CF0-A01F-8FA49524A327}"/>
                  </a:ext>
                </a:extLst>
              </p:cNvPr>
              <p:cNvSpPr txBox="1"/>
              <p:nvPr/>
            </p:nvSpPr>
            <p:spPr>
              <a:xfrm>
                <a:off x="1011774"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52</a:t>
                </a:r>
              </a:p>
            </p:txBody>
          </p:sp>
          <p:sp>
            <p:nvSpPr>
              <p:cNvPr id="97" name="TextBox 96">
                <a:extLst>
                  <a:ext uri="{FF2B5EF4-FFF2-40B4-BE49-F238E27FC236}">
                    <a16:creationId xmlns:a16="http://schemas.microsoft.com/office/drawing/2014/main" id="{EEA75B2D-F960-4826-B8E9-B07C2104C3B8}"/>
                  </a:ext>
                </a:extLst>
              </p:cNvPr>
              <p:cNvSpPr txBox="1"/>
              <p:nvPr/>
            </p:nvSpPr>
            <p:spPr>
              <a:xfrm>
                <a:off x="790932"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60</a:t>
                </a:r>
              </a:p>
            </p:txBody>
          </p:sp>
          <p:sp>
            <p:nvSpPr>
              <p:cNvPr id="98" name="TextBox 97">
                <a:extLst>
                  <a:ext uri="{FF2B5EF4-FFF2-40B4-BE49-F238E27FC236}">
                    <a16:creationId xmlns:a16="http://schemas.microsoft.com/office/drawing/2014/main" id="{3F171543-5DF0-4BD7-AB7B-09A80A194866}"/>
                  </a:ext>
                </a:extLst>
              </p:cNvPr>
              <p:cNvSpPr txBox="1"/>
              <p:nvPr/>
            </p:nvSpPr>
            <p:spPr>
              <a:xfrm>
                <a:off x="570090" y="462114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1"/>
                    </a:solidFill>
                    <a:latin typeface="Arial" panose="020B0604020202020204" pitchFamily="34" charset="0"/>
                    <a:cs typeface="Arial" panose="020B0604020202020204" pitchFamily="34" charset="0"/>
                  </a:rPr>
                  <a:t>66</a:t>
                </a:r>
              </a:p>
            </p:txBody>
          </p:sp>
        </p:grpSp>
        <p:sp>
          <p:nvSpPr>
            <p:cNvPr id="60" name="TextBox 59">
              <a:extLst>
                <a:ext uri="{FF2B5EF4-FFF2-40B4-BE49-F238E27FC236}">
                  <a16:creationId xmlns:a16="http://schemas.microsoft.com/office/drawing/2014/main" id="{909E2396-8382-429A-895A-2D35F15C1E33}"/>
                </a:ext>
              </a:extLst>
            </p:cNvPr>
            <p:cNvSpPr txBox="1"/>
            <p:nvPr/>
          </p:nvSpPr>
          <p:spPr>
            <a:xfrm>
              <a:off x="161597" y="4675359"/>
              <a:ext cx="638316" cy="461665"/>
            </a:xfrm>
            <a:prstGeom prst="rect">
              <a:avLst/>
            </a:prstGeom>
            <a:noFill/>
          </p:spPr>
          <p:txBody>
            <a:bodyPr wrap="none" rtlCol="0">
              <a:spAutoFit/>
            </a:bodyPr>
            <a:lstStyle/>
            <a:p>
              <a:pPr algn="r"/>
              <a:r>
                <a:rPr lang="en-GB" sz="1200" dirty="0">
                  <a:solidFill>
                    <a:srgbClr val="363636"/>
                  </a:solidFill>
                </a:rPr>
                <a:t>No. at </a:t>
              </a:r>
            </a:p>
            <a:p>
              <a:pPr algn="r"/>
              <a:r>
                <a:rPr lang="en-GB" sz="1200" dirty="0">
                  <a:solidFill>
                    <a:srgbClr val="363636"/>
                  </a:solidFill>
                </a:rPr>
                <a:t>risk</a:t>
              </a:r>
            </a:p>
          </p:txBody>
        </p:sp>
        <p:sp>
          <p:nvSpPr>
            <p:cNvPr id="100" name="TextBox 99">
              <a:extLst>
                <a:ext uri="{FF2B5EF4-FFF2-40B4-BE49-F238E27FC236}">
                  <a16:creationId xmlns:a16="http://schemas.microsoft.com/office/drawing/2014/main" id="{B1580880-0979-497C-ADDB-3ED229A32018}"/>
                </a:ext>
              </a:extLst>
            </p:cNvPr>
            <p:cNvSpPr txBox="1"/>
            <p:nvPr/>
          </p:nvSpPr>
          <p:spPr>
            <a:xfrm>
              <a:off x="28547" y="5067206"/>
              <a:ext cx="771366" cy="253916"/>
            </a:xfrm>
            <a:prstGeom prst="rect">
              <a:avLst/>
            </a:prstGeom>
            <a:noFill/>
          </p:spPr>
          <p:txBody>
            <a:bodyPr wrap="none" rtlCol="0">
              <a:spAutoFit/>
            </a:bodyPr>
            <a:lstStyle/>
            <a:p>
              <a:pPr algn="r"/>
              <a:r>
                <a:rPr lang="en-GB" sz="1050" dirty="0" err="1">
                  <a:solidFill>
                    <a:srgbClr val="FF6600"/>
                  </a:solidFill>
                </a:rPr>
                <a:t>Nivo</a:t>
              </a:r>
              <a:r>
                <a:rPr lang="en-GB" sz="1050" dirty="0">
                  <a:solidFill>
                    <a:srgbClr val="FF6600"/>
                  </a:solidFill>
                </a:rPr>
                <a:t> + IPI</a:t>
              </a:r>
            </a:p>
          </p:txBody>
        </p:sp>
        <p:sp>
          <p:nvSpPr>
            <p:cNvPr id="101" name="TextBox 100">
              <a:extLst>
                <a:ext uri="{FF2B5EF4-FFF2-40B4-BE49-F238E27FC236}">
                  <a16:creationId xmlns:a16="http://schemas.microsoft.com/office/drawing/2014/main" id="{C35A7F0B-8AEA-4A3E-A8BB-DB1CE29EFEAC}"/>
                </a:ext>
              </a:extLst>
            </p:cNvPr>
            <p:cNvSpPr txBox="1"/>
            <p:nvPr/>
          </p:nvSpPr>
          <p:spPr>
            <a:xfrm>
              <a:off x="159994" y="5320061"/>
              <a:ext cx="639919" cy="261610"/>
            </a:xfrm>
            <a:prstGeom prst="rect">
              <a:avLst/>
            </a:prstGeom>
            <a:noFill/>
          </p:spPr>
          <p:txBody>
            <a:bodyPr wrap="none" rtlCol="0">
              <a:spAutoFit/>
            </a:bodyPr>
            <a:lstStyle/>
            <a:p>
              <a:pPr algn="r"/>
              <a:r>
                <a:rPr lang="en-GB" sz="1050" dirty="0">
                  <a:solidFill>
                    <a:schemeClr val="accent1"/>
                  </a:solidFill>
                </a:rPr>
                <a:t>Chemo</a:t>
              </a:r>
            </a:p>
          </p:txBody>
        </p:sp>
        <p:grpSp>
          <p:nvGrpSpPr>
            <p:cNvPr id="125" name="Group 124">
              <a:extLst>
                <a:ext uri="{FF2B5EF4-FFF2-40B4-BE49-F238E27FC236}">
                  <a16:creationId xmlns:a16="http://schemas.microsoft.com/office/drawing/2014/main" id="{7735FFA6-C723-4093-A395-5026F39E18C8}"/>
                </a:ext>
              </a:extLst>
            </p:cNvPr>
            <p:cNvGrpSpPr/>
            <p:nvPr/>
          </p:nvGrpSpPr>
          <p:grpSpPr>
            <a:xfrm>
              <a:off x="874912" y="2333691"/>
              <a:ext cx="3481460" cy="1404000"/>
              <a:chOff x="1828800" y="2333625"/>
              <a:chExt cx="5486400" cy="2190883"/>
            </a:xfrm>
          </p:grpSpPr>
          <p:sp>
            <p:nvSpPr>
              <p:cNvPr id="106" name="Freeform: Shape 105">
                <a:extLst>
                  <a:ext uri="{FF2B5EF4-FFF2-40B4-BE49-F238E27FC236}">
                    <a16:creationId xmlns:a16="http://schemas.microsoft.com/office/drawing/2014/main" id="{61D39EAB-72AC-4FDB-9392-349F62BB1A96}"/>
                  </a:ext>
                </a:extLst>
              </p:cNvPr>
              <p:cNvSpPr/>
              <p:nvPr/>
            </p:nvSpPr>
            <p:spPr>
              <a:xfrm>
                <a:off x="1828800" y="2333625"/>
                <a:ext cx="5486400" cy="2152650"/>
              </a:xfrm>
              <a:custGeom>
                <a:avLst/>
                <a:gdLst>
                  <a:gd name="connsiteX0" fmla="*/ 5489115 w 5486400"/>
                  <a:gd name="connsiteY0" fmla="*/ 2154984 h 2152650"/>
                  <a:gd name="connsiteX1" fmla="*/ 4071823 w 5486400"/>
                  <a:gd name="connsiteY1" fmla="*/ 2146278 h 2152650"/>
                  <a:gd name="connsiteX2" fmla="*/ 4071823 w 5486400"/>
                  <a:gd name="connsiteY2" fmla="*/ 2096900 h 2152650"/>
                  <a:gd name="connsiteX3" fmla="*/ 3830765 w 5486400"/>
                  <a:gd name="connsiteY3" fmla="*/ 2096900 h 2152650"/>
                  <a:gd name="connsiteX4" fmla="*/ 3830765 w 5486400"/>
                  <a:gd name="connsiteY4" fmla="*/ 2038817 h 2152650"/>
                  <a:gd name="connsiteX5" fmla="*/ 3412541 w 5486400"/>
                  <a:gd name="connsiteY5" fmla="*/ 2038817 h 2152650"/>
                  <a:gd name="connsiteX6" fmla="*/ 3412541 w 5486400"/>
                  <a:gd name="connsiteY6" fmla="*/ 1992344 h 2152650"/>
                  <a:gd name="connsiteX7" fmla="*/ 3313795 w 5486400"/>
                  <a:gd name="connsiteY7" fmla="*/ 1992344 h 2152650"/>
                  <a:gd name="connsiteX8" fmla="*/ 3313795 w 5486400"/>
                  <a:gd name="connsiteY8" fmla="*/ 1940071 h 2152650"/>
                  <a:gd name="connsiteX9" fmla="*/ 3261522 w 5486400"/>
                  <a:gd name="connsiteY9" fmla="*/ 1940071 h 2152650"/>
                  <a:gd name="connsiteX10" fmla="*/ 3261522 w 5486400"/>
                  <a:gd name="connsiteY10" fmla="*/ 1887788 h 2152650"/>
                  <a:gd name="connsiteX11" fmla="*/ 3246996 w 5486400"/>
                  <a:gd name="connsiteY11" fmla="*/ 1887788 h 2152650"/>
                  <a:gd name="connsiteX12" fmla="*/ 3246996 w 5486400"/>
                  <a:gd name="connsiteY12" fmla="*/ 1826800 h 2152650"/>
                  <a:gd name="connsiteX13" fmla="*/ 2459936 w 5486400"/>
                  <a:gd name="connsiteY13" fmla="*/ 1826800 h 2152650"/>
                  <a:gd name="connsiteX14" fmla="*/ 2459936 w 5486400"/>
                  <a:gd name="connsiteY14" fmla="*/ 1791948 h 2152650"/>
                  <a:gd name="connsiteX15" fmla="*/ 2375716 w 5486400"/>
                  <a:gd name="connsiteY15" fmla="*/ 1791948 h 2152650"/>
                  <a:gd name="connsiteX16" fmla="*/ 2375716 w 5486400"/>
                  <a:gd name="connsiteY16" fmla="*/ 1739675 h 2152650"/>
                  <a:gd name="connsiteX17" fmla="*/ 2259540 w 5486400"/>
                  <a:gd name="connsiteY17" fmla="*/ 1739675 h 2152650"/>
                  <a:gd name="connsiteX18" fmla="*/ 2259540 w 5486400"/>
                  <a:gd name="connsiteY18" fmla="*/ 1684487 h 2152650"/>
                  <a:gd name="connsiteX19" fmla="*/ 2175320 w 5486400"/>
                  <a:gd name="connsiteY19" fmla="*/ 1684487 h 2152650"/>
                  <a:gd name="connsiteX20" fmla="*/ 2175320 w 5486400"/>
                  <a:gd name="connsiteY20" fmla="*/ 1649635 h 2152650"/>
                  <a:gd name="connsiteX21" fmla="*/ 2030101 w 5486400"/>
                  <a:gd name="connsiteY21" fmla="*/ 1649635 h 2152650"/>
                  <a:gd name="connsiteX22" fmla="*/ 2030101 w 5486400"/>
                  <a:gd name="connsiteY22" fmla="*/ 1585741 h 2152650"/>
                  <a:gd name="connsiteX23" fmla="*/ 1623498 w 5486400"/>
                  <a:gd name="connsiteY23" fmla="*/ 1585741 h 2152650"/>
                  <a:gd name="connsiteX24" fmla="*/ 1623498 w 5486400"/>
                  <a:gd name="connsiteY24" fmla="*/ 1547984 h 2152650"/>
                  <a:gd name="connsiteX25" fmla="*/ 1553794 w 5486400"/>
                  <a:gd name="connsiteY25" fmla="*/ 1547984 h 2152650"/>
                  <a:gd name="connsiteX26" fmla="*/ 1553794 w 5486400"/>
                  <a:gd name="connsiteY26" fmla="*/ 1507331 h 2152650"/>
                  <a:gd name="connsiteX27" fmla="*/ 1513142 w 5486400"/>
                  <a:gd name="connsiteY27" fmla="*/ 1507331 h 2152650"/>
                  <a:gd name="connsiteX28" fmla="*/ 1513142 w 5486400"/>
                  <a:gd name="connsiteY28" fmla="*/ 1452143 h 2152650"/>
                  <a:gd name="connsiteX29" fmla="*/ 1460859 w 5486400"/>
                  <a:gd name="connsiteY29" fmla="*/ 1452143 h 2152650"/>
                  <a:gd name="connsiteX30" fmla="*/ 1460859 w 5486400"/>
                  <a:gd name="connsiteY30" fmla="*/ 1402775 h 2152650"/>
                  <a:gd name="connsiteX31" fmla="*/ 1365018 w 5486400"/>
                  <a:gd name="connsiteY31" fmla="*/ 1402775 h 2152650"/>
                  <a:gd name="connsiteX32" fmla="*/ 1365018 w 5486400"/>
                  <a:gd name="connsiteY32" fmla="*/ 1344692 h 2152650"/>
                  <a:gd name="connsiteX33" fmla="*/ 1245946 w 5486400"/>
                  <a:gd name="connsiteY33" fmla="*/ 1344692 h 2152650"/>
                  <a:gd name="connsiteX34" fmla="*/ 1245946 w 5486400"/>
                  <a:gd name="connsiteY34" fmla="*/ 1292409 h 2152650"/>
                  <a:gd name="connsiteX35" fmla="*/ 1115254 w 5486400"/>
                  <a:gd name="connsiteY35" fmla="*/ 1292409 h 2152650"/>
                  <a:gd name="connsiteX36" fmla="*/ 1115254 w 5486400"/>
                  <a:gd name="connsiteY36" fmla="*/ 1251747 h 2152650"/>
                  <a:gd name="connsiteX37" fmla="*/ 1068781 w 5486400"/>
                  <a:gd name="connsiteY37" fmla="*/ 1251747 h 2152650"/>
                  <a:gd name="connsiteX38" fmla="*/ 1068781 w 5486400"/>
                  <a:gd name="connsiteY38" fmla="*/ 1205284 h 2152650"/>
                  <a:gd name="connsiteX39" fmla="*/ 1019404 w 5486400"/>
                  <a:gd name="connsiteY39" fmla="*/ 1205284 h 2152650"/>
                  <a:gd name="connsiteX40" fmla="*/ 1019404 w 5486400"/>
                  <a:gd name="connsiteY40" fmla="*/ 1155906 h 2152650"/>
                  <a:gd name="connsiteX41" fmla="*/ 999077 w 5486400"/>
                  <a:gd name="connsiteY41" fmla="*/ 1155906 h 2152650"/>
                  <a:gd name="connsiteX42" fmla="*/ 999077 w 5486400"/>
                  <a:gd name="connsiteY42" fmla="*/ 1100728 h 2152650"/>
                  <a:gd name="connsiteX43" fmla="*/ 949704 w 5486400"/>
                  <a:gd name="connsiteY43" fmla="*/ 1100728 h 2152650"/>
                  <a:gd name="connsiteX44" fmla="*/ 949704 w 5486400"/>
                  <a:gd name="connsiteY44" fmla="*/ 1010698 h 2152650"/>
                  <a:gd name="connsiteX45" fmla="*/ 830628 w 5486400"/>
                  <a:gd name="connsiteY45" fmla="*/ 1010698 h 2152650"/>
                  <a:gd name="connsiteX46" fmla="*/ 830628 w 5486400"/>
                  <a:gd name="connsiteY46" fmla="*/ 967130 h 2152650"/>
                  <a:gd name="connsiteX47" fmla="*/ 670891 w 5486400"/>
                  <a:gd name="connsiteY47" fmla="*/ 967130 h 2152650"/>
                  <a:gd name="connsiteX48" fmla="*/ 670891 w 5486400"/>
                  <a:gd name="connsiteY48" fmla="*/ 865480 h 2152650"/>
                  <a:gd name="connsiteX49" fmla="*/ 656371 w 5486400"/>
                  <a:gd name="connsiteY49" fmla="*/ 865480 h 2152650"/>
                  <a:gd name="connsiteX50" fmla="*/ 656371 w 5486400"/>
                  <a:gd name="connsiteY50" fmla="*/ 819011 h 2152650"/>
                  <a:gd name="connsiteX51" fmla="*/ 627328 w 5486400"/>
                  <a:gd name="connsiteY51" fmla="*/ 819011 h 2152650"/>
                  <a:gd name="connsiteX52" fmla="*/ 627328 w 5486400"/>
                  <a:gd name="connsiteY52" fmla="*/ 760926 h 2152650"/>
                  <a:gd name="connsiteX53" fmla="*/ 609902 w 5486400"/>
                  <a:gd name="connsiteY53" fmla="*/ 760926 h 2152650"/>
                  <a:gd name="connsiteX54" fmla="*/ 609902 w 5486400"/>
                  <a:gd name="connsiteY54" fmla="*/ 670892 h 2152650"/>
                  <a:gd name="connsiteX55" fmla="*/ 575050 w 5486400"/>
                  <a:gd name="connsiteY55" fmla="*/ 670892 h 2152650"/>
                  <a:gd name="connsiteX56" fmla="*/ 575050 w 5486400"/>
                  <a:gd name="connsiteY56" fmla="*/ 621520 h 2152650"/>
                  <a:gd name="connsiteX57" fmla="*/ 519869 w 5486400"/>
                  <a:gd name="connsiteY57" fmla="*/ 621520 h 2152650"/>
                  <a:gd name="connsiteX58" fmla="*/ 519869 w 5486400"/>
                  <a:gd name="connsiteY58" fmla="*/ 531486 h 2152650"/>
                  <a:gd name="connsiteX59" fmla="*/ 424027 w 5486400"/>
                  <a:gd name="connsiteY59" fmla="*/ 531486 h 2152650"/>
                  <a:gd name="connsiteX60" fmla="*/ 424027 w 5486400"/>
                  <a:gd name="connsiteY60" fmla="*/ 485017 h 2152650"/>
                  <a:gd name="connsiteX61" fmla="*/ 354324 w 5486400"/>
                  <a:gd name="connsiteY61" fmla="*/ 485017 h 2152650"/>
                  <a:gd name="connsiteX62" fmla="*/ 354324 w 5486400"/>
                  <a:gd name="connsiteY62" fmla="*/ 435644 h 2152650"/>
                  <a:gd name="connsiteX63" fmla="*/ 287525 w 5486400"/>
                  <a:gd name="connsiteY63" fmla="*/ 435644 h 2152650"/>
                  <a:gd name="connsiteX64" fmla="*/ 287525 w 5486400"/>
                  <a:gd name="connsiteY64" fmla="*/ 397888 h 2152650"/>
                  <a:gd name="connsiteX65" fmla="*/ 252673 w 5486400"/>
                  <a:gd name="connsiteY65" fmla="*/ 397888 h 2152650"/>
                  <a:gd name="connsiteX66" fmla="*/ 252673 w 5486400"/>
                  <a:gd name="connsiteY66" fmla="*/ 328186 h 2152650"/>
                  <a:gd name="connsiteX67" fmla="*/ 217822 w 5486400"/>
                  <a:gd name="connsiteY67" fmla="*/ 328186 h 2152650"/>
                  <a:gd name="connsiteX68" fmla="*/ 217822 w 5486400"/>
                  <a:gd name="connsiteY68" fmla="*/ 232343 h 2152650"/>
                  <a:gd name="connsiteX69" fmla="*/ 182970 w 5486400"/>
                  <a:gd name="connsiteY69" fmla="*/ 232343 h 2152650"/>
                  <a:gd name="connsiteX70" fmla="*/ 182970 w 5486400"/>
                  <a:gd name="connsiteY70" fmla="*/ 162640 h 2152650"/>
                  <a:gd name="connsiteX71" fmla="*/ 156832 w 5486400"/>
                  <a:gd name="connsiteY71" fmla="*/ 162640 h 2152650"/>
                  <a:gd name="connsiteX72" fmla="*/ 156832 w 5486400"/>
                  <a:gd name="connsiteY72" fmla="*/ 98746 h 2152650"/>
                  <a:gd name="connsiteX73" fmla="*/ 104555 w 5486400"/>
                  <a:gd name="connsiteY73" fmla="*/ 98746 h 2152650"/>
                  <a:gd name="connsiteX74" fmla="*/ 104555 w 5486400"/>
                  <a:gd name="connsiteY74" fmla="*/ 66799 h 2152650"/>
                  <a:gd name="connsiteX75" fmla="*/ 75512 w 5486400"/>
                  <a:gd name="connsiteY75" fmla="*/ 66799 h 2152650"/>
                  <a:gd name="connsiteX76" fmla="*/ 75512 w 5486400"/>
                  <a:gd name="connsiteY76" fmla="*/ 0 h 2152650"/>
                  <a:gd name="connsiteX77" fmla="*/ 0 w 5486400"/>
                  <a:gd name="connsiteY77" fmla="*/ 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486400" h="2152650">
                    <a:moveTo>
                      <a:pt x="5489115" y="2154984"/>
                    </a:moveTo>
                    <a:lnTo>
                      <a:pt x="4071823" y="2146278"/>
                    </a:lnTo>
                    <a:lnTo>
                      <a:pt x="4071823" y="2096900"/>
                    </a:lnTo>
                    <a:lnTo>
                      <a:pt x="3830765" y="2096900"/>
                    </a:lnTo>
                    <a:lnTo>
                      <a:pt x="3830765" y="2038817"/>
                    </a:lnTo>
                    <a:lnTo>
                      <a:pt x="3412541" y="2038817"/>
                    </a:lnTo>
                    <a:lnTo>
                      <a:pt x="3412541" y="1992344"/>
                    </a:lnTo>
                    <a:lnTo>
                      <a:pt x="3313795" y="1992344"/>
                    </a:lnTo>
                    <a:lnTo>
                      <a:pt x="3313795" y="1940071"/>
                    </a:lnTo>
                    <a:lnTo>
                      <a:pt x="3261522" y="1940071"/>
                    </a:lnTo>
                    <a:lnTo>
                      <a:pt x="3261522" y="1887788"/>
                    </a:lnTo>
                    <a:lnTo>
                      <a:pt x="3246996" y="1887788"/>
                    </a:lnTo>
                    <a:lnTo>
                      <a:pt x="3246996" y="1826800"/>
                    </a:lnTo>
                    <a:lnTo>
                      <a:pt x="2459936" y="1826800"/>
                    </a:lnTo>
                    <a:lnTo>
                      <a:pt x="2459936" y="1791948"/>
                    </a:lnTo>
                    <a:lnTo>
                      <a:pt x="2375716" y="1791948"/>
                    </a:lnTo>
                    <a:lnTo>
                      <a:pt x="2375716" y="1739675"/>
                    </a:lnTo>
                    <a:lnTo>
                      <a:pt x="2259540" y="1739675"/>
                    </a:lnTo>
                    <a:lnTo>
                      <a:pt x="2259540" y="1684487"/>
                    </a:lnTo>
                    <a:lnTo>
                      <a:pt x="2175320" y="1684487"/>
                    </a:lnTo>
                    <a:lnTo>
                      <a:pt x="2175320" y="1649635"/>
                    </a:lnTo>
                    <a:lnTo>
                      <a:pt x="2030101" y="1649635"/>
                    </a:lnTo>
                    <a:lnTo>
                      <a:pt x="2030101" y="1585741"/>
                    </a:lnTo>
                    <a:lnTo>
                      <a:pt x="1623498" y="1585741"/>
                    </a:lnTo>
                    <a:lnTo>
                      <a:pt x="1623498" y="1547984"/>
                    </a:lnTo>
                    <a:lnTo>
                      <a:pt x="1553794" y="1547984"/>
                    </a:lnTo>
                    <a:lnTo>
                      <a:pt x="1553794" y="1507331"/>
                    </a:lnTo>
                    <a:lnTo>
                      <a:pt x="1513142" y="1507331"/>
                    </a:lnTo>
                    <a:lnTo>
                      <a:pt x="1513142" y="1452143"/>
                    </a:lnTo>
                    <a:lnTo>
                      <a:pt x="1460859" y="1452143"/>
                    </a:lnTo>
                    <a:lnTo>
                      <a:pt x="1460859" y="1402775"/>
                    </a:lnTo>
                    <a:lnTo>
                      <a:pt x="1365018" y="1402775"/>
                    </a:lnTo>
                    <a:lnTo>
                      <a:pt x="1365018" y="1344692"/>
                    </a:lnTo>
                    <a:lnTo>
                      <a:pt x="1245946" y="1344692"/>
                    </a:lnTo>
                    <a:lnTo>
                      <a:pt x="1245946" y="1292409"/>
                    </a:lnTo>
                    <a:lnTo>
                      <a:pt x="1115254" y="1292409"/>
                    </a:lnTo>
                    <a:lnTo>
                      <a:pt x="1115254" y="1251747"/>
                    </a:lnTo>
                    <a:lnTo>
                      <a:pt x="1068781" y="1251747"/>
                    </a:lnTo>
                    <a:lnTo>
                      <a:pt x="1068781" y="1205284"/>
                    </a:lnTo>
                    <a:lnTo>
                      <a:pt x="1019404" y="1205284"/>
                    </a:lnTo>
                    <a:lnTo>
                      <a:pt x="1019404" y="1155906"/>
                    </a:lnTo>
                    <a:lnTo>
                      <a:pt x="999077" y="1155906"/>
                    </a:lnTo>
                    <a:lnTo>
                      <a:pt x="999077" y="1100728"/>
                    </a:lnTo>
                    <a:lnTo>
                      <a:pt x="949704" y="1100728"/>
                    </a:lnTo>
                    <a:lnTo>
                      <a:pt x="949704" y="1010698"/>
                    </a:lnTo>
                    <a:lnTo>
                      <a:pt x="830628" y="1010698"/>
                    </a:lnTo>
                    <a:lnTo>
                      <a:pt x="830628" y="967130"/>
                    </a:lnTo>
                    <a:lnTo>
                      <a:pt x="670891" y="967130"/>
                    </a:lnTo>
                    <a:lnTo>
                      <a:pt x="670891" y="865480"/>
                    </a:lnTo>
                    <a:lnTo>
                      <a:pt x="656371" y="865480"/>
                    </a:lnTo>
                    <a:lnTo>
                      <a:pt x="656371" y="819011"/>
                    </a:lnTo>
                    <a:lnTo>
                      <a:pt x="627328" y="819011"/>
                    </a:lnTo>
                    <a:lnTo>
                      <a:pt x="627328" y="760926"/>
                    </a:lnTo>
                    <a:lnTo>
                      <a:pt x="609902" y="760926"/>
                    </a:lnTo>
                    <a:lnTo>
                      <a:pt x="609902" y="670892"/>
                    </a:lnTo>
                    <a:lnTo>
                      <a:pt x="575050" y="670892"/>
                    </a:lnTo>
                    <a:lnTo>
                      <a:pt x="575050" y="621520"/>
                    </a:lnTo>
                    <a:lnTo>
                      <a:pt x="519869" y="621520"/>
                    </a:lnTo>
                    <a:lnTo>
                      <a:pt x="519869" y="531486"/>
                    </a:lnTo>
                    <a:lnTo>
                      <a:pt x="424027" y="531486"/>
                    </a:lnTo>
                    <a:lnTo>
                      <a:pt x="424027" y="485017"/>
                    </a:lnTo>
                    <a:lnTo>
                      <a:pt x="354324" y="485017"/>
                    </a:lnTo>
                    <a:lnTo>
                      <a:pt x="354324" y="435644"/>
                    </a:lnTo>
                    <a:lnTo>
                      <a:pt x="287525" y="435644"/>
                    </a:lnTo>
                    <a:lnTo>
                      <a:pt x="287525" y="397888"/>
                    </a:lnTo>
                    <a:lnTo>
                      <a:pt x="252673" y="397888"/>
                    </a:lnTo>
                    <a:lnTo>
                      <a:pt x="252673" y="328186"/>
                    </a:lnTo>
                    <a:lnTo>
                      <a:pt x="217822" y="328186"/>
                    </a:lnTo>
                    <a:lnTo>
                      <a:pt x="217822" y="232343"/>
                    </a:lnTo>
                    <a:lnTo>
                      <a:pt x="182970" y="232343"/>
                    </a:lnTo>
                    <a:lnTo>
                      <a:pt x="182970" y="162640"/>
                    </a:lnTo>
                    <a:lnTo>
                      <a:pt x="156832" y="162640"/>
                    </a:lnTo>
                    <a:lnTo>
                      <a:pt x="156832" y="98746"/>
                    </a:lnTo>
                    <a:lnTo>
                      <a:pt x="104555" y="98746"/>
                    </a:lnTo>
                    <a:lnTo>
                      <a:pt x="104555" y="66799"/>
                    </a:lnTo>
                    <a:lnTo>
                      <a:pt x="75512" y="66799"/>
                    </a:lnTo>
                    <a:lnTo>
                      <a:pt x="75512" y="0"/>
                    </a:lnTo>
                    <a:lnTo>
                      <a:pt x="0" y="0"/>
                    </a:lnTo>
                  </a:path>
                </a:pathLst>
              </a:custGeom>
              <a:noFill/>
              <a:ln w="19050" cap="flat">
                <a:solidFill>
                  <a:srgbClr val="FF6600"/>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B50C998C-54BB-40E4-9FA1-ABF394263599}"/>
                  </a:ext>
                </a:extLst>
              </p:cNvPr>
              <p:cNvSpPr/>
              <p:nvPr/>
            </p:nvSpPr>
            <p:spPr>
              <a:xfrm>
                <a:off x="1933355" y="23623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DF0018F9-CF96-48B3-B789-BE2C35E600BE}"/>
                  </a:ext>
                </a:extLst>
              </p:cNvPr>
              <p:cNvSpPr/>
              <p:nvPr/>
            </p:nvSpPr>
            <p:spPr>
              <a:xfrm>
                <a:off x="4714656" y="41149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3E7B2BE-AA4C-43C2-B8E3-506C7A80CE7B}"/>
                  </a:ext>
                </a:extLst>
              </p:cNvPr>
              <p:cNvSpPr/>
              <p:nvPr/>
            </p:nvSpPr>
            <p:spPr>
              <a:xfrm>
                <a:off x="4981356" y="41149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F5C61EC2-C13D-4680-A08D-2FA594726CCD}"/>
                  </a:ext>
                </a:extLst>
              </p:cNvPr>
              <p:cNvSpPr/>
              <p:nvPr/>
            </p:nvSpPr>
            <p:spPr>
              <a:xfrm>
                <a:off x="5724315" y="4381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12F07439-2F21-4C4B-9F7F-B3CA475150DD}"/>
                  </a:ext>
                </a:extLst>
              </p:cNvPr>
              <p:cNvSpPr/>
              <p:nvPr/>
            </p:nvSpPr>
            <p:spPr>
              <a:xfrm>
                <a:off x="5876715" y="4381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ED3890E8-614F-4126-8D05-D3FE4D889E06}"/>
                  </a:ext>
                </a:extLst>
              </p:cNvPr>
              <p:cNvSpPr/>
              <p:nvPr/>
            </p:nvSpPr>
            <p:spPr>
              <a:xfrm>
                <a:off x="62386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025409D8-B38B-43AE-ACB9-B9EC5EB7AA9C}"/>
                  </a:ext>
                </a:extLst>
              </p:cNvPr>
              <p:cNvSpPr/>
              <p:nvPr/>
            </p:nvSpPr>
            <p:spPr>
              <a:xfrm>
                <a:off x="62958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652F9DC9-9811-448F-91D4-B10D998AF1D7}"/>
                  </a:ext>
                </a:extLst>
              </p:cNvPr>
              <p:cNvSpPr/>
              <p:nvPr/>
            </p:nvSpPr>
            <p:spPr>
              <a:xfrm>
                <a:off x="63529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467E74E2-3340-4A67-A229-01E292DF3209}"/>
                  </a:ext>
                </a:extLst>
              </p:cNvPr>
              <p:cNvSpPr/>
              <p:nvPr/>
            </p:nvSpPr>
            <p:spPr>
              <a:xfrm>
                <a:off x="64101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9AFDC926-4FD1-4F8D-B764-B6995B784BCF}"/>
                  </a:ext>
                </a:extLst>
              </p:cNvPr>
              <p:cNvSpPr/>
              <p:nvPr/>
            </p:nvSpPr>
            <p:spPr>
              <a:xfrm>
                <a:off x="646726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72BEE2B7-E66D-47A8-BE83-3C8A794B2818}"/>
                  </a:ext>
                </a:extLst>
              </p:cNvPr>
              <p:cNvSpPr/>
              <p:nvPr/>
            </p:nvSpPr>
            <p:spPr>
              <a:xfrm>
                <a:off x="65244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1A08E469-03FB-4693-A237-4BCB44FF0449}"/>
                  </a:ext>
                </a:extLst>
              </p:cNvPr>
              <p:cNvSpPr/>
              <p:nvPr/>
            </p:nvSpPr>
            <p:spPr>
              <a:xfrm>
                <a:off x="667681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F5B61D26-CE2C-412C-A1C6-7339766DEF82}"/>
                  </a:ext>
                </a:extLst>
              </p:cNvPr>
              <p:cNvSpPr/>
              <p:nvPr/>
            </p:nvSpPr>
            <p:spPr>
              <a:xfrm>
                <a:off x="6714916"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2F650C78-509D-40F2-B5EF-C5C6483E4216}"/>
                  </a:ext>
                </a:extLst>
              </p:cNvPr>
              <p:cNvSpPr/>
              <p:nvPr/>
            </p:nvSpPr>
            <p:spPr>
              <a:xfrm>
                <a:off x="681017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E45E25D5-20C3-4582-BB67-9D802B015CA0}"/>
                  </a:ext>
                </a:extLst>
              </p:cNvPr>
              <p:cNvSpPr/>
              <p:nvPr/>
            </p:nvSpPr>
            <p:spPr>
              <a:xfrm>
                <a:off x="69054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F7C78973-EC4D-4DE3-B539-694B89CEA074}"/>
                  </a:ext>
                </a:extLst>
              </p:cNvPr>
              <p:cNvSpPr/>
              <p:nvPr/>
            </p:nvSpPr>
            <p:spPr>
              <a:xfrm>
                <a:off x="703877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725B069-6772-46F9-846C-0A3107A0B11C}"/>
                  </a:ext>
                </a:extLst>
              </p:cNvPr>
              <p:cNvSpPr/>
              <p:nvPr/>
            </p:nvSpPr>
            <p:spPr>
              <a:xfrm>
                <a:off x="70959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BC7BAE5C-EE0E-46FC-BA74-76B297A9A5B3}"/>
                  </a:ext>
                </a:extLst>
              </p:cNvPr>
              <p:cNvSpPr/>
              <p:nvPr/>
            </p:nvSpPr>
            <p:spPr>
              <a:xfrm>
                <a:off x="7286425" y="4438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tlCol="0" anchor="ctr"/>
              <a:lstStyle/>
              <a:p>
                <a:endParaRPr lang="en-GB"/>
              </a:p>
            </p:txBody>
          </p:sp>
        </p:grpSp>
        <p:grpSp>
          <p:nvGrpSpPr>
            <p:cNvPr id="5130" name="Group 5129">
              <a:extLst>
                <a:ext uri="{FF2B5EF4-FFF2-40B4-BE49-F238E27FC236}">
                  <a16:creationId xmlns:a16="http://schemas.microsoft.com/office/drawing/2014/main" id="{3174324E-CF11-47F3-A2B8-0676AACFE3D9}"/>
                </a:ext>
              </a:extLst>
            </p:cNvPr>
            <p:cNvGrpSpPr/>
            <p:nvPr/>
          </p:nvGrpSpPr>
          <p:grpSpPr>
            <a:xfrm>
              <a:off x="874912" y="2333692"/>
              <a:ext cx="3124725" cy="1948030"/>
              <a:chOff x="2109787" y="1909763"/>
              <a:chExt cx="4914900" cy="3039475"/>
            </a:xfrm>
          </p:grpSpPr>
          <p:sp>
            <p:nvSpPr>
              <p:cNvPr id="5120" name="Freeform: Shape 5119">
                <a:extLst>
                  <a:ext uri="{FF2B5EF4-FFF2-40B4-BE49-F238E27FC236}">
                    <a16:creationId xmlns:a16="http://schemas.microsoft.com/office/drawing/2014/main" id="{3C0A0224-CDC5-4B03-8CA2-9931DB1ABA9E}"/>
                  </a:ext>
                </a:extLst>
              </p:cNvPr>
              <p:cNvSpPr/>
              <p:nvPr/>
            </p:nvSpPr>
            <p:spPr>
              <a:xfrm>
                <a:off x="4495647" y="408246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tlCol="0" anchor="ctr"/>
              <a:lstStyle/>
              <a:p>
                <a:endParaRPr lang="en-GB"/>
              </a:p>
            </p:txBody>
          </p:sp>
          <p:sp>
            <p:nvSpPr>
              <p:cNvPr id="5121" name="Freeform: Shape 5120">
                <a:extLst>
                  <a:ext uri="{FF2B5EF4-FFF2-40B4-BE49-F238E27FC236}">
                    <a16:creationId xmlns:a16="http://schemas.microsoft.com/office/drawing/2014/main" id="{C1D88ECE-F6E2-48FA-9143-C05390759D1C}"/>
                  </a:ext>
                </a:extLst>
              </p:cNvPr>
              <p:cNvSpPr/>
              <p:nvPr/>
            </p:nvSpPr>
            <p:spPr>
              <a:xfrm>
                <a:off x="2109787" y="1909763"/>
                <a:ext cx="4914900" cy="2990850"/>
              </a:xfrm>
              <a:custGeom>
                <a:avLst/>
                <a:gdLst>
                  <a:gd name="connsiteX0" fmla="*/ 4921253 w 4914900"/>
                  <a:gd name="connsiteY0" fmla="*/ 2994460 h 2990850"/>
                  <a:gd name="connsiteX1" fmla="*/ 4043458 w 4914900"/>
                  <a:gd name="connsiteY1" fmla="*/ 2994460 h 2990850"/>
                  <a:gd name="connsiteX2" fmla="*/ 4043458 w 4914900"/>
                  <a:gd name="connsiteY2" fmla="*/ 2932205 h 2990850"/>
                  <a:gd name="connsiteX3" fmla="*/ 3489389 w 4914900"/>
                  <a:gd name="connsiteY3" fmla="*/ 2932205 h 2990850"/>
                  <a:gd name="connsiteX4" fmla="*/ 3489389 w 4914900"/>
                  <a:gd name="connsiteY4" fmla="*/ 2873064 h 2990850"/>
                  <a:gd name="connsiteX5" fmla="*/ 3367993 w 4914900"/>
                  <a:gd name="connsiteY5" fmla="*/ 2873064 h 2990850"/>
                  <a:gd name="connsiteX6" fmla="*/ 3367993 w 4914900"/>
                  <a:gd name="connsiteY6" fmla="*/ 2785910 h 2990850"/>
                  <a:gd name="connsiteX7" fmla="*/ 3346199 w 4914900"/>
                  <a:gd name="connsiteY7" fmla="*/ 2785910 h 2990850"/>
                  <a:gd name="connsiteX8" fmla="*/ 3346199 w 4914900"/>
                  <a:gd name="connsiteY8" fmla="*/ 2701862 h 2990850"/>
                  <a:gd name="connsiteX9" fmla="*/ 3321301 w 4914900"/>
                  <a:gd name="connsiteY9" fmla="*/ 2701862 h 2990850"/>
                  <a:gd name="connsiteX10" fmla="*/ 3321301 w 4914900"/>
                  <a:gd name="connsiteY10" fmla="*/ 2670734 h 2990850"/>
                  <a:gd name="connsiteX11" fmla="*/ 3224803 w 4914900"/>
                  <a:gd name="connsiteY11" fmla="*/ 2670734 h 2990850"/>
                  <a:gd name="connsiteX12" fmla="*/ 3224803 w 4914900"/>
                  <a:gd name="connsiteY12" fmla="*/ 2627157 h 2990850"/>
                  <a:gd name="connsiteX13" fmla="*/ 3181226 w 4914900"/>
                  <a:gd name="connsiteY13" fmla="*/ 2627157 h 2990850"/>
                  <a:gd name="connsiteX14" fmla="*/ 3181226 w 4914900"/>
                  <a:gd name="connsiteY14" fmla="*/ 2596029 h 2990850"/>
                  <a:gd name="connsiteX15" fmla="*/ 3150099 w 4914900"/>
                  <a:gd name="connsiteY15" fmla="*/ 2596029 h 2990850"/>
                  <a:gd name="connsiteX16" fmla="*/ 3150099 w 4914900"/>
                  <a:gd name="connsiteY16" fmla="*/ 2561787 h 2990850"/>
                  <a:gd name="connsiteX17" fmla="*/ 2994460 w 4914900"/>
                  <a:gd name="connsiteY17" fmla="*/ 2561787 h 2990850"/>
                  <a:gd name="connsiteX18" fmla="*/ 2994460 w 4914900"/>
                  <a:gd name="connsiteY18" fmla="*/ 2521325 h 2990850"/>
                  <a:gd name="connsiteX19" fmla="*/ 2876179 w 4914900"/>
                  <a:gd name="connsiteY19" fmla="*/ 2521325 h 2990850"/>
                  <a:gd name="connsiteX20" fmla="*/ 2876179 w 4914900"/>
                  <a:gd name="connsiteY20" fmla="*/ 2465299 h 2990850"/>
                  <a:gd name="connsiteX21" fmla="*/ 2826372 w 4914900"/>
                  <a:gd name="connsiteY21" fmla="*/ 2465299 h 2990850"/>
                  <a:gd name="connsiteX22" fmla="*/ 2826372 w 4914900"/>
                  <a:gd name="connsiteY22" fmla="*/ 2403043 h 2990850"/>
                  <a:gd name="connsiteX23" fmla="*/ 2748553 w 4914900"/>
                  <a:gd name="connsiteY23" fmla="*/ 2403043 h 2990850"/>
                  <a:gd name="connsiteX24" fmla="*/ 2748553 w 4914900"/>
                  <a:gd name="connsiteY24" fmla="*/ 2337673 h 2990850"/>
                  <a:gd name="connsiteX25" fmla="*/ 2695642 w 4914900"/>
                  <a:gd name="connsiteY25" fmla="*/ 2337673 h 2990850"/>
                  <a:gd name="connsiteX26" fmla="*/ 2695642 w 4914900"/>
                  <a:gd name="connsiteY26" fmla="*/ 2306546 h 2990850"/>
                  <a:gd name="connsiteX27" fmla="*/ 2589800 w 4914900"/>
                  <a:gd name="connsiteY27" fmla="*/ 2306546 h 2990850"/>
                  <a:gd name="connsiteX28" fmla="*/ 2589800 w 4914900"/>
                  <a:gd name="connsiteY28" fmla="*/ 2266074 h 2990850"/>
                  <a:gd name="connsiteX29" fmla="*/ 2465299 w 4914900"/>
                  <a:gd name="connsiteY29" fmla="*/ 2266074 h 2990850"/>
                  <a:gd name="connsiteX30" fmla="*/ 2465299 w 4914900"/>
                  <a:gd name="connsiteY30" fmla="*/ 2219392 h 2990850"/>
                  <a:gd name="connsiteX31" fmla="*/ 2309660 w 4914900"/>
                  <a:gd name="connsiteY31" fmla="*/ 2219392 h 2990850"/>
                  <a:gd name="connsiteX32" fmla="*/ 2309660 w 4914900"/>
                  <a:gd name="connsiteY32" fmla="*/ 2172700 h 2990850"/>
                  <a:gd name="connsiteX33" fmla="*/ 2135343 w 4914900"/>
                  <a:gd name="connsiteY33" fmla="*/ 2172700 h 2990850"/>
                  <a:gd name="connsiteX34" fmla="*/ 2135343 w 4914900"/>
                  <a:gd name="connsiteY34" fmla="*/ 2107330 h 2990850"/>
                  <a:gd name="connsiteX35" fmla="*/ 2088652 w 4914900"/>
                  <a:gd name="connsiteY35" fmla="*/ 2107330 h 2990850"/>
                  <a:gd name="connsiteX36" fmla="*/ 2088652 w 4914900"/>
                  <a:gd name="connsiteY36" fmla="*/ 2060639 h 2990850"/>
                  <a:gd name="connsiteX37" fmla="*/ 1933013 w 4914900"/>
                  <a:gd name="connsiteY37" fmla="*/ 2060639 h 2990850"/>
                  <a:gd name="connsiteX38" fmla="*/ 1933013 w 4914900"/>
                  <a:gd name="connsiteY38" fmla="*/ 2013947 h 2990850"/>
                  <a:gd name="connsiteX39" fmla="*/ 1873872 w 4914900"/>
                  <a:gd name="connsiteY39" fmla="*/ 2013947 h 2990850"/>
                  <a:gd name="connsiteX40" fmla="*/ 1873872 w 4914900"/>
                  <a:gd name="connsiteY40" fmla="*/ 1967255 h 2990850"/>
                  <a:gd name="connsiteX41" fmla="*/ 1845859 w 4914900"/>
                  <a:gd name="connsiteY41" fmla="*/ 1967255 h 2990850"/>
                  <a:gd name="connsiteX42" fmla="*/ 1845859 w 4914900"/>
                  <a:gd name="connsiteY42" fmla="*/ 1908115 h 2990850"/>
                  <a:gd name="connsiteX43" fmla="*/ 1811617 w 4914900"/>
                  <a:gd name="connsiteY43" fmla="*/ 1908115 h 2990850"/>
                  <a:gd name="connsiteX44" fmla="*/ 1811617 w 4914900"/>
                  <a:gd name="connsiteY44" fmla="*/ 1861423 h 2990850"/>
                  <a:gd name="connsiteX45" fmla="*/ 1736912 w 4914900"/>
                  <a:gd name="connsiteY45" fmla="*/ 1861423 h 2990850"/>
                  <a:gd name="connsiteX46" fmla="*/ 1736912 w 4914900"/>
                  <a:gd name="connsiteY46" fmla="*/ 1830295 h 2990850"/>
                  <a:gd name="connsiteX47" fmla="*/ 1683991 w 4914900"/>
                  <a:gd name="connsiteY47" fmla="*/ 1830295 h 2990850"/>
                  <a:gd name="connsiteX48" fmla="*/ 1683991 w 4914900"/>
                  <a:gd name="connsiteY48" fmla="*/ 1771155 h 2990850"/>
                  <a:gd name="connsiteX49" fmla="*/ 1652864 w 4914900"/>
                  <a:gd name="connsiteY49" fmla="*/ 1771155 h 2990850"/>
                  <a:gd name="connsiteX50" fmla="*/ 1652864 w 4914900"/>
                  <a:gd name="connsiteY50" fmla="*/ 1671542 h 2990850"/>
                  <a:gd name="connsiteX51" fmla="*/ 1618631 w 4914900"/>
                  <a:gd name="connsiteY51" fmla="*/ 1671542 h 2990850"/>
                  <a:gd name="connsiteX52" fmla="*/ 1618631 w 4914900"/>
                  <a:gd name="connsiteY52" fmla="*/ 1640415 h 2990850"/>
                  <a:gd name="connsiteX53" fmla="*/ 1553261 w 4914900"/>
                  <a:gd name="connsiteY53" fmla="*/ 1640415 h 2990850"/>
                  <a:gd name="connsiteX54" fmla="*/ 1553261 w 4914900"/>
                  <a:gd name="connsiteY54" fmla="*/ 1494120 h 2990850"/>
                  <a:gd name="connsiteX55" fmla="*/ 1519019 w 4914900"/>
                  <a:gd name="connsiteY55" fmla="*/ 1494120 h 2990850"/>
                  <a:gd name="connsiteX56" fmla="*/ 1519019 w 4914900"/>
                  <a:gd name="connsiteY56" fmla="*/ 1431865 h 2990850"/>
                  <a:gd name="connsiteX57" fmla="*/ 1456763 w 4914900"/>
                  <a:gd name="connsiteY57" fmla="*/ 1431865 h 2990850"/>
                  <a:gd name="connsiteX58" fmla="*/ 1456763 w 4914900"/>
                  <a:gd name="connsiteY58" fmla="*/ 1363380 h 2990850"/>
                  <a:gd name="connsiteX59" fmla="*/ 1406957 w 4914900"/>
                  <a:gd name="connsiteY59" fmla="*/ 1363380 h 2990850"/>
                  <a:gd name="connsiteX60" fmla="*/ 1406957 w 4914900"/>
                  <a:gd name="connsiteY60" fmla="*/ 1319803 h 2990850"/>
                  <a:gd name="connsiteX61" fmla="*/ 1316688 w 4914900"/>
                  <a:gd name="connsiteY61" fmla="*/ 1319803 h 2990850"/>
                  <a:gd name="connsiteX62" fmla="*/ 1316688 w 4914900"/>
                  <a:gd name="connsiteY62" fmla="*/ 1282456 h 2990850"/>
                  <a:gd name="connsiteX63" fmla="*/ 1279341 w 4914900"/>
                  <a:gd name="connsiteY63" fmla="*/ 1282456 h 2990850"/>
                  <a:gd name="connsiteX64" fmla="*/ 1279341 w 4914900"/>
                  <a:gd name="connsiteY64" fmla="*/ 1235764 h 2990850"/>
                  <a:gd name="connsiteX65" fmla="*/ 1223305 w 4914900"/>
                  <a:gd name="connsiteY65" fmla="*/ 1235764 h 2990850"/>
                  <a:gd name="connsiteX66" fmla="*/ 1223305 w 4914900"/>
                  <a:gd name="connsiteY66" fmla="*/ 1185958 h 2990850"/>
                  <a:gd name="connsiteX67" fmla="*/ 1120588 w 4914900"/>
                  <a:gd name="connsiteY67" fmla="*/ 1185958 h 2990850"/>
                  <a:gd name="connsiteX68" fmla="*/ 1120588 w 4914900"/>
                  <a:gd name="connsiteY68" fmla="*/ 1129922 h 2990850"/>
                  <a:gd name="connsiteX69" fmla="*/ 1052113 w 4914900"/>
                  <a:gd name="connsiteY69" fmla="*/ 1129922 h 2990850"/>
                  <a:gd name="connsiteX70" fmla="*/ 1052113 w 4914900"/>
                  <a:gd name="connsiteY70" fmla="*/ 1048998 h 2990850"/>
                  <a:gd name="connsiteX71" fmla="*/ 1008526 w 4914900"/>
                  <a:gd name="connsiteY71" fmla="*/ 1048998 h 2990850"/>
                  <a:gd name="connsiteX72" fmla="*/ 1008526 w 4914900"/>
                  <a:gd name="connsiteY72" fmla="*/ 977398 h 2990850"/>
                  <a:gd name="connsiteX73" fmla="*/ 908921 w 4914900"/>
                  <a:gd name="connsiteY73" fmla="*/ 977398 h 2990850"/>
                  <a:gd name="connsiteX74" fmla="*/ 908921 w 4914900"/>
                  <a:gd name="connsiteY74" fmla="*/ 877794 h 2990850"/>
                  <a:gd name="connsiteX75" fmla="*/ 806201 w 4914900"/>
                  <a:gd name="connsiteY75" fmla="*/ 877794 h 2990850"/>
                  <a:gd name="connsiteX76" fmla="*/ 806201 w 4914900"/>
                  <a:gd name="connsiteY76" fmla="*/ 793750 h 2990850"/>
                  <a:gd name="connsiteX77" fmla="*/ 719044 w 4914900"/>
                  <a:gd name="connsiteY77" fmla="*/ 793750 h 2990850"/>
                  <a:gd name="connsiteX78" fmla="*/ 719044 w 4914900"/>
                  <a:gd name="connsiteY78" fmla="*/ 694142 h 2990850"/>
                  <a:gd name="connsiteX79" fmla="*/ 678578 w 4914900"/>
                  <a:gd name="connsiteY79" fmla="*/ 694142 h 2990850"/>
                  <a:gd name="connsiteX80" fmla="*/ 678578 w 4914900"/>
                  <a:gd name="connsiteY80" fmla="*/ 631888 h 2990850"/>
                  <a:gd name="connsiteX81" fmla="*/ 616324 w 4914900"/>
                  <a:gd name="connsiteY81" fmla="*/ 631888 h 2990850"/>
                  <a:gd name="connsiteX82" fmla="*/ 616324 w 4914900"/>
                  <a:gd name="connsiteY82" fmla="*/ 578971 h 2990850"/>
                  <a:gd name="connsiteX83" fmla="*/ 557181 w 4914900"/>
                  <a:gd name="connsiteY83" fmla="*/ 578971 h 2990850"/>
                  <a:gd name="connsiteX84" fmla="*/ 557181 w 4914900"/>
                  <a:gd name="connsiteY84" fmla="*/ 550956 h 2990850"/>
                  <a:gd name="connsiteX85" fmla="*/ 485588 w 4914900"/>
                  <a:gd name="connsiteY85" fmla="*/ 550956 h 2990850"/>
                  <a:gd name="connsiteX86" fmla="*/ 485588 w 4914900"/>
                  <a:gd name="connsiteY86" fmla="*/ 488701 h 2990850"/>
                  <a:gd name="connsiteX87" fmla="*/ 445122 w 4914900"/>
                  <a:gd name="connsiteY87" fmla="*/ 488701 h 2990850"/>
                  <a:gd name="connsiteX88" fmla="*/ 445122 w 4914900"/>
                  <a:gd name="connsiteY88" fmla="*/ 423333 h 2990850"/>
                  <a:gd name="connsiteX89" fmla="*/ 407770 w 4914900"/>
                  <a:gd name="connsiteY89" fmla="*/ 423333 h 2990850"/>
                  <a:gd name="connsiteX90" fmla="*/ 407770 w 4914900"/>
                  <a:gd name="connsiteY90" fmla="*/ 370417 h 2990850"/>
                  <a:gd name="connsiteX91" fmla="*/ 379755 w 4914900"/>
                  <a:gd name="connsiteY91" fmla="*/ 370417 h 2990850"/>
                  <a:gd name="connsiteX92" fmla="*/ 379755 w 4914900"/>
                  <a:gd name="connsiteY92" fmla="*/ 305049 h 2990850"/>
                  <a:gd name="connsiteX93" fmla="*/ 351740 w 4914900"/>
                  <a:gd name="connsiteY93" fmla="*/ 305049 h 2990850"/>
                  <a:gd name="connsiteX94" fmla="*/ 351740 w 4914900"/>
                  <a:gd name="connsiteY94" fmla="*/ 242794 h 2990850"/>
                  <a:gd name="connsiteX95" fmla="*/ 292598 w 4914900"/>
                  <a:gd name="connsiteY95" fmla="*/ 242794 h 2990850"/>
                  <a:gd name="connsiteX96" fmla="*/ 292598 w 4914900"/>
                  <a:gd name="connsiteY96" fmla="*/ 196103 h 2990850"/>
                  <a:gd name="connsiteX97" fmla="*/ 224118 w 4914900"/>
                  <a:gd name="connsiteY97" fmla="*/ 196103 h 2990850"/>
                  <a:gd name="connsiteX98" fmla="*/ 224118 w 4914900"/>
                  <a:gd name="connsiteY98" fmla="*/ 146299 h 2990850"/>
                  <a:gd name="connsiteX99" fmla="*/ 143186 w 4914900"/>
                  <a:gd name="connsiteY99" fmla="*/ 146299 h 2990850"/>
                  <a:gd name="connsiteX100" fmla="*/ 143186 w 4914900"/>
                  <a:gd name="connsiteY100" fmla="*/ 0 h 2990850"/>
                  <a:gd name="connsiteX101" fmla="*/ 0 w 4914900"/>
                  <a:gd name="connsiteY101" fmla="*/ 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914900" h="2990850">
                    <a:moveTo>
                      <a:pt x="4921253" y="2994460"/>
                    </a:moveTo>
                    <a:lnTo>
                      <a:pt x="4043458" y="2994460"/>
                    </a:lnTo>
                    <a:lnTo>
                      <a:pt x="4043458" y="2932205"/>
                    </a:lnTo>
                    <a:lnTo>
                      <a:pt x="3489389" y="2932205"/>
                    </a:lnTo>
                    <a:lnTo>
                      <a:pt x="3489389" y="2873064"/>
                    </a:lnTo>
                    <a:lnTo>
                      <a:pt x="3367993" y="2873064"/>
                    </a:lnTo>
                    <a:lnTo>
                      <a:pt x="3367993" y="2785910"/>
                    </a:lnTo>
                    <a:lnTo>
                      <a:pt x="3346199" y="2785910"/>
                    </a:lnTo>
                    <a:lnTo>
                      <a:pt x="3346199" y="2701862"/>
                    </a:lnTo>
                    <a:lnTo>
                      <a:pt x="3321301" y="2701862"/>
                    </a:lnTo>
                    <a:lnTo>
                      <a:pt x="3321301" y="2670734"/>
                    </a:lnTo>
                    <a:lnTo>
                      <a:pt x="3224803" y="2670734"/>
                    </a:lnTo>
                    <a:lnTo>
                      <a:pt x="3224803" y="2627157"/>
                    </a:lnTo>
                    <a:lnTo>
                      <a:pt x="3181226" y="2627157"/>
                    </a:lnTo>
                    <a:lnTo>
                      <a:pt x="3181226" y="2596029"/>
                    </a:lnTo>
                    <a:lnTo>
                      <a:pt x="3150099" y="2596029"/>
                    </a:lnTo>
                    <a:lnTo>
                      <a:pt x="3150099" y="2561787"/>
                    </a:lnTo>
                    <a:lnTo>
                      <a:pt x="2994460" y="2561787"/>
                    </a:lnTo>
                    <a:lnTo>
                      <a:pt x="2994460" y="2521325"/>
                    </a:lnTo>
                    <a:lnTo>
                      <a:pt x="2876179" y="2521325"/>
                    </a:lnTo>
                    <a:lnTo>
                      <a:pt x="2876179" y="2465299"/>
                    </a:lnTo>
                    <a:lnTo>
                      <a:pt x="2826372" y="2465299"/>
                    </a:lnTo>
                    <a:lnTo>
                      <a:pt x="2826372" y="2403043"/>
                    </a:lnTo>
                    <a:lnTo>
                      <a:pt x="2748553" y="2403043"/>
                    </a:lnTo>
                    <a:lnTo>
                      <a:pt x="2748553" y="2337673"/>
                    </a:lnTo>
                    <a:lnTo>
                      <a:pt x="2695642" y="2337673"/>
                    </a:lnTo>
                    <a:lnTo>
                      <a:pt x="2695642" y="2306546"/>
                    </a:lnTo>
                    <a:lnTo>
                      <a:pt x="2589800" y="2306546"/>
                    </a:lnTo>
                    <a:lnTo>
                      <a:pt x="2589800" y="2266074"/>
                    </a:lnTo>
                    <a:lnTo>
                      <a:pt x="2465299" y="2266074"/>
                    </a:lnTo>
                    <a:lnTo>
                      <a:pt x="2465299" y="2219392"/>
                    </a:lnTo>
                    <a:lnTo>
                      <a:pt x="2309660" y="2219392"/>
                    </a:lnTo>
                    <a:lnTo>
                      <a:pt x="2309660" y="2172700"/>
                    </a:lnTo>
                    <a:lnTo>
                      <a:pt x="2135343" y="2172700"/>
                    </a:lnTo>
                    <a:lnTo>
                      <a:pt x="2135343" y="2107330"/>
                    </a:lnTo>
                    <a:lnTo>
                      <a:pt x="2088652" y="2107330"/>
                    </a:lnTo>
                    <a:lnTo>
                      <a:pt x="2088652" y="2060639"/>
                    </a:lnTo>
                    <a:lnTo>
                      <a:pt x="1933013" y="2060639"/>
                    </a:lnTo>
                    <a:lnTo>
                      <a:pt x="1933013" y="2013947"/>
                    </a:lnTo>
                    <a:lnTo>
                      <a:pt x="1873872" y="2013947"/>
                    </a:lnTo>
                    <a:lnTo>
                      <a:pt x="1873872" y="1967255"/>
                    </a:lnTo>
                    <a:lnTo>
                      <a:pt x="1845859" y="1967255"/>
                    </a:lnTo>
                    <a:lnTo>
                      <a:pt x="1845859" y="1908115"/>
                    </a:lnTo>
                    <a:lnTo>
                      <a:pt x="1811617" y="1908115"/>
                    </a:lnTo>
                    <a:lnTo>
                      <a:pt x="1811617" y="1861423"/>
                    </a:lnTo>
                    <a:lnTo>
                      <a:pt x="1736912" y="1861423"/>
                    </a:lnTo>
                    <a:lnTo>
                      <a:pt x="1736912" y="1830295"/>
                    </a:lnTo>
                    <a:lnTo>
                      <a:pt x="1683991" y="1830295"/>
                    </a:lnTo>
                    <a:lnTo>
                      <a:pt x="1683991" y="1771155"/>
                    </a:lnTo>
                    <a:lnTo>
                      <a:pt x="1652864" y="1771155"/>
                    </a:lnTo>
                    <a:lnTo>
                      <a:pt x="1652864" y="1671542"/>
                    </a:lnTo>
                    <a:lnTo>
                      <a:pt x="1618631" y="1671542"/>
                    </a:lnTo>
                    <a:lnTo>
                      <a:pt x="1618631" y="1640415"/>
                    </a:lnTo>
                    <a:lnTo>
                      <a:pt x="1553261" y="1640415"/>
                    </a:lnTo>
                    <a:lnTo>
                      <a:pt x="1553261" y="1494120"/>
                    </a:lnTo>
                    <a:lnTo>
                      <a:pt x="1519019" y="1494120"/>
                    </a:lnTo>
                    <a:lnTo>
                      <a:pt x="1519019" y="1431865"/>
                    </a:lnTo>
                    <a:lnTo>
                      <a:pt x="1456763" y="1431865"/>
                    </a:lnTo>
                    <a:lnTo>
                      <a:pt x="1456763" y="1363380"/>
                    </a:lnTo>
                    <a:lnTo>
                      <a:pt x="1406957" y="1363380"/>
                    </a:lnTo>
                    <a:lnTo>
                      <a:pt x="1406957" y="1319803"/>
                    </a:lnTo>
                    <a:lnTo>
                      <a:pt x="1316688" y="1319803"/>
                    </a:lnTo>
                    <a:lnTo>
                      <a:pt x="1316688" y="1282456"/>
                    </a:lnTo>
                    <a:lnTo>
                      <a:pt x="1279341" y="1282456"/>
                    </a:lnTo>
                    <a:lnTo>
                      <a:pt x="1279341" y="1235764"/>
                    </a:lnTo>
                    <a:lnTo>
                      <a:pt x="1223305" y="1235764"/>
                    </a:lnTo>
                    <a:lnTo>
                      <a:pt x="1223305" y="1185958"/>
                    </a:lnTo>
                    <a:lnTo>
                      <a:pt x="1120588" y="1185958"/>
                    </a:lnTo>
                    <a:lnTo>
                      <a:pt x="1120588" y="1129922"/>
                    </a:lnTo>
                    <a:lnTo>
                      <a:pt x="1052113" y="1129922"/>
                    </a:lnTo>
                    <a:lnTo>
                      <a:pt x="1052113" y="1048998"/>
                    </a:lnTo>
                    <a:lnTo>
                      <a:pt x="1008526" y="1048998"/>
                    </a:lnTo>
                    <a:lnTo>
                      <a:pt x="1008526" y="977398"/>
                    </a:lnTo>
                    <a:lnTo>
                      <a:pt x="908921" y="977398"/>
                    </a:lnTo>
                    <a:lnTo>
                      <a:pt x="908921" y="877794"/>
                    </a:lnTo>
                    <a:lnTo>
                      <a:pt x="806201" y="877794"/>
                    </a:lnTo>
                    <a:lnTo>
                      <a:pt x="806201" y="793750"/>
                    </a:lnTo>
                    <a:lnTo>
                      <a:pt x="719044" y="793750"/>
                    </a:lnTo>
                    <a:lnTo>
                      <a:pt x="719044" y="694142"/>
                    </a:lnTo>
                    <a:lnTo>
                      <a:pt x="678578" y="694142"/>
                    </a:lnTo>
                    <a:lnTo>
                      <a:pt x="678578" y="631888"/>
                    </a:lnTo>
                    <a:lnTo>
                      <a:pt x="616324" y="631888"/>
                    </a:lnTo>
                    <a:lnTo>
                      <a:pt x="616324" y="578971"/>
                    </a:lnTo>
                    <a:lnTo>
                      <a:pt x="557181" y="578971"/>
                    </a:lnTo>
                    <a:lnTo>
                      <a:pt x="557181" y="550956"/>
                    </a:lnTo>
                    <a:lnTo>
                      <a:pt x="485588" y="550956"/>
                    </a:lnTo>
                    <a:lnTo>
                      <a:pt x="485588" y="488701"/>
                    </a:lnTo>
                    <a:lnTo>
                      <a:pt x="445122" y="488701"/>
                    </a:lnTo>
                    <a:lnTo>
                      <a:pt x="445122" y="423333"/>
                    </a:lnTo>
                    <a:lnTo>
                      <a:pt x="407770" y="423333"/>
                    </a:lnTo>
                    <a:lnTo>
                      <a:pt x="407770" y="370417"/>
                    </a:lnTo>
                    <a:lnTo>
                      <a:pt x="379755" y="370417"/>
                    </a:lnTo>
                    <a:lnTo>
                      <a:pt x="379755" y="305049"/>
                    </a:lnTo>
                    <a:lnTo>
                      <a:pt x="351740" y="305049"/>
                    </a:lnTo>
                    <a:lnTo>
                      <a:pt x="351740" y="242794"/>
                    </a:lnTo>
                    <a:lnTo>
                      <a:pt x="292598" y="242794"/>
                    </a:lnTo>
                    <a:lnTo>
                      <a:pt x="292598" y="196103"/>
                    </a:lnTo>
                    <a:lnTo>
                      <a:pt x="224118" y="196103"/>
                    </a:lnTo>
                    <a:lnTo>
                      <a:pt x="224118" y="146299"/>
                    </a:lnTo>
                    <a:lnTo>
                      <a:pt x="143186" y="146299"/>
                    </a:lnTo>
                    <a:lnTo>
                      <a:pt x="143186" y="0"/>
                    </a:lnTo>
                    <a:lnTo>
                      <a:pt x="0" y="0"/>
                    </a:lnTo>
                  </a:path>
                </a:pathLst>
              </a:custGeom>
              <a:noFill/>
              <a:ln w="19050" cap="flat">
                <a:solidFill>
                  <a:schemeClr val="accent1"/>
                </a:solidFill>
                <a:prstDash val="solid"/>
                <a:miter/>
              </a:ln>
            </p:spPr>
            <p:txBody>
              <a:bodyPr rtlCol="0" anchor="ctr"/>
              <a:lstStyle/>
              <a:p>
                <a:endParaRPr lang="en-GB"/>
              </a:p>
            </p:txBody>
          </p:sp>
          <p:sp>
            <p:nvSpPr>
              <p:cNvPr id="5123" name="Freeform: Shape 5122">
                <a:extLst>
                  <a:ext uri="{FF2B5EF4-FFF2-40B4-BE49-F238E27FC236}">
                    <a16:creationId xmlns:a16="http://schemas.microsoft.com/office/drawing/2014/main" id="{C1CFCAA9-3F1A-484E-86D7-0FE7FC489D01}"/>
                  </a:ext>
                </a:extLst>
              </p:cNvPr>
              <p:cNvSpPr/>
              <p:nvPr/>
            </p:nvSpPr>
            <p:spPr>
              <a:xfrm>
                <a:off x="67245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4" name="Freeform: Shape 5123">
                <a:extLst>
                  <a:ext uri="{FF2B5EF4-FFF2-40B4-BE49-F238E27FC236}">
                    <a16:creationId xmlns:a16="http://schemas.microsoft.com/office/drawing/2014/main" id="{B652E5D8-F616-42B2-9B47-3D4C4BCA8420}"/>
                  </a:ext>
                </a:extLst>
              </p:cNvPr>
              <p:cNvSpPr/>
              <p:nvPr/>
            </p:nvSpPr>
            <p:spPr>
              <a:xfrm>
                <a:off x="67626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5" name="Freeform: Shape 5124">
                <a:extLst>
                  <a:ext uri="{FF2B5EF4-FFF2-40B4-BE49-F238E27FC236}">
                    <a16:creationId xmlns:a16="http://schemas.microsoft.com/office/drawing/2014/main" id="{8A3C72F1-0FC0-44AC-8358-D2F8031433D7}"/>
                  </a:ext>
                </a:extLst>
              </p:cNvPr>
              <p:cNvSpPr/>
              <p:nvPr/>
            </p:nvSpPr>
            <p:spPr>
              <a:xfrm>
                <a:off x="68007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6" name="Freeform: Shape 5125">
                <a:extLst>
                  <a:ext uri="{FF2B5EF4-FFF2-40B4-BE49-F238E27FC236}">
                    <a16:creationId xmlns:a16="http://schemas.microsoft.com/office/drawing/2014/main" id="{78B56ADC-9347-43EA-AE19-C6CC5C580B75}"/>
                  </a:ext>
                </a:extLst>
              </p:cNvPr>
              <p:cNvSpPr/>
              <p:nvPr/>
            </p:nvSpPr>
            <p:spPr>
              <a:xfrm>
                <a:off x="681975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7" name="Freeform: Shape 5126">
                <a:extLst>
                  <a:ext uri="{FF2B5EF4-FFF2-40B4-BE49-F238E27FC236}">
                    <a16:creationId xmlns:a16="http://schemas.microsoft.com/office/drawing/2014/main" id="{F5B4A7AD-67A9-4929-9F9C-33B1699CC7D8}"/>
                  </a:ext>
                </a:extLst>
              </p:cNvPr>
              <p:cNvSpPr/>
              <p:nvPr/>
            </p:nvSpPr>
            <p:spPr>
              <a:xfrm>
                <a:off x="68388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8" name="Freeform: Shape 5127">
                <a:extLst>
                  <a:ext uri="{FF2B5EF4-FFF2-40B4-BE49-F238E27FC236}">
                    <a16:creationId xmlns:a16="http://schemas.microsoft.com/office/drawing/2014/main" id="{B37B502E-132E-4A43-AB9B-96F97E70613D}"/>
                  </a:ext>
                </a:extLst>
              </p:cNvPr>
              <p:cNvSpPr/>
              <p:nvPr/>
            </p:nvSpPr>
            <p:spPr>
              <a:xfrm>
                <a:off x="689595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sp>
            <p:nvSpPr>
              <p:cNvPr id="5129" name="Freeform: Shape 5128">
                <a:extLst>
                  <a:ext uri="{FF2B5EF4-FFF2-40B4-BE49-F238E27FC236}">
                    <a16:creationId xmlns:a16="http://schemas.microsoft.com/office/drawing/2014/main" id="{E54A7D06-91A7-46F6-8DE6-6D464ABDDDE4}"/>
                  </a:ext>
                </a:extLst>
              </p:cNvPr>
              <p:cNvSpPr/>
              <p:nvPr/>
            </p:nvSpPr>
            <p:spPr>
              <a:xfrm>
                <a:off x="6991206" y="486351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tlCol="0" anchor="ctr"/>
              <a:lstStyle/>
              <a:p>
                <a:endParaRPr lang="en-GB"/>
              </a:p>
            </p:txBody>
          </p:sp>
        </p:grpSp>
        <p:cxnSp>
          <p:nvCxnSpPr>
            <p:cNvPr id="5132" name="Straight Connector 5131">
              <a:extLst>
                <a:ext uri="{FF2B5EF4-FFF2-40B4-BE49-F238E27FC236}">
                  <a16:creationId xmlns:a16="http://schemas.microsoft.com/office/drawing/2014/main" id="{ACC2BB6F-4C08-4D96-B693-FF7A250B210D}"/>
                </a:ext>
              </a:extLst>
            </p:cNvPr>
            <p:cNvCxnSpPr>
              <a:cxnSpLocks/>
            </p:cNvCxnSpPr>
            <p:nvPr/>
          </p:nvCxnSpPr>
          <p:spPr>
            <a:xfrm flipV="1">
              <a:off x="1751454" y="3191185"/>
              <a:ext cx="0" cy="1226697"/>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E2A082F-9ACE-4633-AC67-597E34FC1688}"/>
                </a:ext>
              </a:extLst>
            </p:cNvPr>
            <p:cNvCxnSpPr>
              <a:cxnSpLocks/>
            </p:cNvCxnSpPr>
            <p:nvPr/>
          </p:nvCxnSpPr>
          <p:spPr>
            <a:xfrm flipV="1">
              <a:off x="2638158" y="3420036"/>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DB16AF3-171E-459E-A8F5-7475F5C4FED7}"/>
                </a:ext>
              </a:extLst>
            </p:cNvPr>
            <p:cNvCxnSpPr>
              <a:cxnSpLocks/>
            </p:cNvCxnSpPr>
            <p:nvPr/>
          </p:nvCxnSpPr>
          <p:spPr>
            <a:xfrm flipV="1">
              <a:off x="3524862" y="3420036"/>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134" name="TextBox 5133">
              <a:extLst>
                <a:ext uri="{FF2B5EF4-FFF2-40B4-BE49-F238E27FC236}">
                  <a16:creationId xmlns:a16="http://schemas.microsoft.com/office/drawing/2014/main" id="{BE199C7E-4FB9-47AC-8CF2-9757285FC54B}"/>
                </a:ext>
              </a:extLst>
            </p:cNvPr>
            <p:cNvSpPr txBox="1"/>
            <p:nvPr/>
          </p:nvSpPr>
          <p:spPr>
            <a:xfrm>
              <a:off x="1683005" y="2924478"/>
              <a:ext cx="657551" cy="292388"/>
            </a:xfrm>
            <a:prstGeom prst="rect">
              <a:avLst/>
            </a:prstGeom>
            <a:noFill/>
          </p:spPr>
          <p:txBody>
            <a:bodyPr wrap="none" rtlCol="0">
              <a:spAutoFit/>
            </a:bodyPr>
            <a:lstStyle/>
            <a:p>
              <a:pPr algn="ctr"/>
              <a:r>
                <a:rPr lang="en-GB" sz="1300" dirty="0">
                  <a:solidFill>
                    <a:srgbClr val="FF6600"/>
                  </a:solidFill>
                </a:rPr>
                <a:t>56.7%</a:t>
              </a:r>
            </a:p>
          </p:txBody>
        </p:sp>
        <p:sp>
          <p:nvSpPr>
            <p:cNvPr id="145" name="TextBox 144">
              <a:extLst>
                <a:ext uri="{FF2B5EF4-FFF2-40B4-BE49-F238E27FC236}">
                  <a16:creationId xmlns:a16="http://schemas.microsoft.com/office/drawing/2014/main" id="{A47711F0-0BF4-481E-BF4B-13F45DF2780F}"/>
                </a:ext>
              </a:extLst>
            </p:cNvPr>
            <p:cNvSpPr txBox="1"/>
            <p:nvPr/>
          </p:nvSpPr>
          <p:spPr>
            <a:xfrm>
              <a:off x="2573925" y="3237322"/>
              <a:ext cx="657552" cy="292388"/>
            </a:xfrm>
            <a:prstGeom prst="rect">
              <a:avLst/>
            </a:prstGeom>
            <a:noFill/>
          </p:spPr>
          <p:txBody>
            <a:bodyPr wrap="none" rtlCol="0">
              <a:spAutoFit/>
            </a:bodyPr>
            <a:lstStyle/>
            <a:p>
              <a:pPr algn="ctr"/>
              <a:r>
                <a:rPr lang="en-GB" sz="1300" dirty="0">
                  <a:solidFill>
                    <a:srgbClr val="FF6600"/>
                  </a:solidFill>
                </a:rPr>
                <a:t>43.3%</a:t>
              </a:r>
            </a:p>
          </p:txBody>
        </p:sp>
        <p:sp>
          <p:nvSpPr>
            <p:cNvPr id="146" name="TextBox 145">
              <a:extLst>
                <a:ext uri="{FF2B5EF4-FFF2-40B4-BE49-F238E27FC236}">
                  <a16:creationId xmlns:a16="http://schemas.microsoft.com/office/drawing/2014/main" id="{D9049F9F-A04B-4F63-85EB-6FCAF652AE67}"/>
                </a:ext>
              </a:extLst>
            </p:cNvPr>
            <p:cNvSpPr txBox="1"/>
            <p:nvPr/>
          </p:nvSpPr>
          <p:spPr>
            <a:xfrm>
              <a:off x="3467742" y="3417092"/>
              <a:ext cx="657552" cy="292388"/>
            </a:xfrm>
            <a:prstGeom prst="rect">
              <a:avLst/>
            </a:prstGeom>
            <a:noFill/>
          </p:spPr>
          <p:txBody>
            <a:bodyPr wrap="none" rtlCol="0">
              <a:spAutoFit/>
            </a:bodyPr>
            <a:lstStyle/>
            <a:p>
              <a:pPr algn="ctr"/>
              <a:r>
                <a:rPr lang="en-GB" sz="1300" dirty="0">
                  <a:solidFill>
                    <a:srgbClr val="FF6600"/>
                  </a:solidFill>
                </a:rPr>
                <a:t>33.6%</a:t>
              </a:r>
            </a:p>
          </p:txBody>
        </p:sp>
        <p:sp>
          <p:nvSpPr>
            <p:cNvPr id="147" name="TextBox 146">
              <a:extLst>
                <a:ext uri="{FF2B5EF4-FFF2-40B4-BE49-F238E27FC236}">
                  <a16:creationId xmlns:a16="http://schemas.microsoft.com/office/drawing/2014/main" id="{A59FBD1B-3F05-47A2-9280-88FDBD77257A}"/>
                </a:ext>
              </a:extLst>
            </p:cNvPr>
            <p:cNvSpPr txBox="1"/>
            <p:nvPr/>
          </p:nvSpPr>
          <p:spPr>
            <a:xfrm>
              <a:off x="1174828" y="3431448"/>
              <a:ext cx="657552" cy="292388"/>
            </a:xfrm>
            <a:prstGeom prst="rect">
              <a:avLst/>
            </a:prstGeom>
            <a:noFill/>
          </p:spPr>
          <p:txBody>
            <a:bodyPr wrap="none" rtlCol="0">
              <a:spAutoFit/>
            </a:bodyPr>
            <a:lstStyle/>
            <a:p>
              <a:pPr algn="ctr"/>
              <a:r>
                <a:rPr lang="en-GB" sz="1300" dirty="0">
                  <a:solidFill>
                    <a:schemeClr val="accent1"/>
                  </a:solidFill>
                </a:rPr>
                <a:t>59.1%</a:t>
              </a:r>
            </a:p>
          </p:txBody>
        </p:sp>
        <p:sp>
          <p:nvSpPr>
            <p:cNvPr id="148" name="TextBox 147">
              <a:extLst>
                <a:ext uri="{FF2B5EF4-FFF2-40B4-BE49-F238E27FC236}">
                  <a16:creationId xmlns:a16="http://schemas.microsoft.com/office/drawing/2014/main" id="{A2B6AEAC-723D-4F7D-A814-EDE18B45358F}"/>
                </a:ext>
              </a:extLst>
            </p:cNvPr>
            <p:cNvSpPr txBox="1"/>
            <p:nvPr/>
          </p:nvSpPr>
          <p:spPr>
            <a:xfrm>
              <a:off x="2037756" y="3828271"/>
              <a:ext cx="657552" cy="292388"/>
            </a:xfrm>
            <a:prstGeom prst="rect">
              <a:avLst/>
            </a:prstGeom>
            <a:noFill/>
          </p:spPr>
          <p:txBody>
            <a:bodyPr wrap="none" rtlCol="0">
              <a:spAutoFit/>
            </a:bodyPr>
            <a:lstStyle/>
            <a:p>
              <a:pPr algn="ctr"/>
              <a:r>
                <a:rPr lang="en-GB" sz="1300" dirty="0">
                  <a:solidFill>
                    <a:schemeClr val="accent1"/>
                  </a:solidFill>
                </a:rPr>
                <a:t>25.5%</a:t>
              </a:r>
            </a:p>
          </p:txBody>
        </p:sp>
        <p:sp>
          <p:nvSpPr>
            <p:cNvPr id="149" name="TextBox 148">
              <a:extLst>
                <a:ext uri="{FF2B5EF4-FFF2-40B4-BE49-F238E27FC236}">
                  <a16:creationId xmlns:a16="http://schemas.microsoft.com/office/drawing/2014/main" id="{E8A23650-F794-4300-83D6-8BF77422F3C8}"/>
                </a:ext>
              </a:extLst>
            </p:cNvPr>
            <p:cNvSpPr txBox="1"/>
            <p:nvPr/>
          </p:nvSpPr>
          <p:spPr>
            <a:xfrm>
              <a:off x="3006052" y="3924062"/>
              <a:ext cx="564578" cy="292388"/>
            </a:xfrm>
            <a:prstGeom prst="rect">
              <a:avLst/>
            </a:prstGeom>
            <a:noFill/>
          </p:spPr>
          <p:txBody>
            <a:bodyPr wrap="none" rtlCol="0">
              <a:spAutoFit/>
            </a:bodyPr>
            <a:lstStyle/>
            <a:p>
              <a:pPr algn="ctr"/>
              <a:r>
                <a:rPr lang="en-GB" sz="1300" dirty="0">
                  <a:solidFill>
                    <a:schemeClr val="accent1"/>
                  </a:solidFill>
                </a:rPr>
                <a:t>8.0%</a:t>
              </a:r>
            </a:p>
          </p:txBody>
        </p:sp>
      </p:grpSp>
      <p:sp>
        <p:nvSpPr>
          <p:cNvPr id="152" name="Freeform 21">
            <a:extLst>
              <a:ext uri="{FF2B5EF4-FFF2-40B4-BE49-F238E27FC236}">
                <a16:creationId xmlns:a16="http://schemas.microsoft.com/office/drawing/2014/main" id="{4F9EE3B3-5C23-43CB-8182-CDC19624C3D5}"/>
              </a:ext>
            </a:extLst>
          </p:cNvPr>
          <p:cNvSpPr>
            <a:spLocks/>
          </p:cNvSpPr>
          <p:nvPr/>
        </p:nvSpPr>
        <p:spPr bwMode="auto">
          <a:xfrm>
            <a:off x="5107635" y="2803226"/>
            <a:ext cx="3761362" cy="20837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3" name="Group 152">
            <a:extLst>
              <a:ext uri="{FF2B5EF4-FFF2-40B4-BE49-F238E27FC236}">
                <a16:creationId xmlns:a16="http://schemas.microsoft.com/office/drawing/2014/main" id="{2CDCB066-31C6-4025-817D-568E5315C99B}"/>
              </a:ext>
            </a:extLst>
          </p:cNvPr>
          <p:cNvGrpSpPr/>
          <p:nvPr/>
        </p:nvGrpSpPr>
        <p:grpSpPr>
          <a:xfrm>
            <a:off x="4578308" y="2673459"/>
            <a:ext cx="536371" cy="2340000"/>
            <a:chOff x="1867271" y="1338124"/>
            <a:chExt cx="536371" cy="2858279"/>
          </a:xfrm>
        </p:grpSpPr>
        <p:sp>
          <p:nvSpPr>
            <p:cNvPr id="273" name="Line 6">
              <a:extLst>
                <a:ext uri="{FF2B5EF4-FFF2-40B4-BE49-F238E27FC236}">
                  <a16:creationId xmlns:a16="http://schemas.microsoft.com/office/drawing/2014/main" id="{94A1D49A-99F3-41A4-9D3F-BB7921C81747}"/>
                </a:ext>
              </a:extLst>
            </p:cNvPr>
            <p:cNvSpPr>
              <a:spLocks noChangeShapeType="1"/>
            </p:cNvSpPr>
            <p:nvPr/>
          </p:nvSpPr>
          <p:spPr bwMode="auto">
            <a:xfrm>
              <a:off x="2317408" y="1494782"/>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4" name="Line 7">
              <a:extLst>
                <a:ext uri="{FF2B5EF4-FFF2-40B4-BE49-F238E27FC236}">
                  <a16:creationId xmlns:a16="http://schemas.microsoft.com/office/drawing/2014/main" id="{699037E4-2E45-40E9-B864-B18D50613CCC}"/>
                </a:ext>
              </a:extLst>
            </p:cNvPr>
            <p:cNvSpPr>
              <a:spLocks noChangeShapeType="1"/>
            </p:cNvSpPr>
            <p:nvPr/>
          </p:nvSpPr>
          <p:spPr bwMode="auto">
            <a:xfrm>
              <a:off x="2317408" y="201699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5" name="Line 8">
              <a:extLst>
                <a:ext uri="{FF2B5EF4-FFF2-40B4-BE49-F238E27FC236}">
                  <a16:creationId xmlns:a16="http://schemas.microsoft.com/office/drawing/2014/main" id="{5CF39AB1-7A0A-41DB-85ED-6FFFBACF2C6B}"/>
                </a:ext>
              </a:extLst>
            </p:cNvPr>
            <p:cNvSpPr>
              <a:spLocks noChangeShapeType="1"/>
            </p:cNvSpPr>
            <p:nvPr/>
          </p:nvSpPr>
          <p:spPr bwMode="auto">
            <a:xfrm>
              <a:off x="2317408" y="2515751"/>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6" name="Line 9">
              <a:extLst>
                <a:ext uri="{FF2B5EF4-FFF2-40B4-BE49-F238E27FC236}">
                  <a16:creationId xmlns:a16="http://schemas.microsoft.com/office/drawing/2014/main" id="{24C37775-3706-41F5-B8D0-FF4819C7019E}"/>
                </a:ext>
              </a:extLst>
            </p:cNvPr>
            <p:cNvSpPr>
              <a:spLocks noChangeShapeType="1"/>
            </p:cNvSpPr>
            <p:nvPr/>
          </p:nvSpPr>
          <p:spPr bwMode="auto">
            <a:xfrm>
              <a:off x="2317408" y="3030630"/>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7" name="Line 10">
              <a:extLst>
                <a:ext uri="{FF2B5EF4-FFF2-40B4-BE49-F238E27FC236}">
                  <a16:creationId xmlns:a16="http://schemas.microsoft.com/office/drawing/2014/main" id="{2C1E3E95-4559-4397-81D0-587C0B6A2F84}"/>
                </a:ext>
              </a:extLst>
            </p:cNvPr>
            <p:cNvSpPr>
              <a:spLocks noChangeShapeType="1"/>
            </p:cNvSpPr>
            <p:nvPr/>
          </p:nvSpPr>
          <p:spPr bwMode="auto">
            <a:xfrm>
              <a:off x="2317408" y="3534766"/>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8" name="Line 11">
              <a:extLst>
                <a:ext uri="{FF2B5EF4-FFF2-40B4-BE49-F238E27FC236}">
                  <a16:creationId xmlns:a16="http://schemas.microsoft.com/office/drawing/2014/main" id="{5F66ACB7-AB78-4995-BB49-F87671986B68}"/>
                </a:ext>
              </a:extLst>
            </p:cNvPr>
            <p:cNvSpPr>
              <a:spLocks noChangeShapeType="1"/>
            </p:cNvSpPr>
            <p:nvPr/>
          </p:nvSpPr>
          <p:spPr bwMode="auto">
            <a:xfrm>
              <a:off x="2317408" y="4044274"/>
              <a:ext cx="8623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0" name="TextBox 279">
              <a:extLst>
                <a:ext uri="{FF2B5EF4-FFF2-40B4-BE49-F238E27FC236}">
                  <a16:creationId xmlns:a16="http://schemas.microsoft.com/office/drawing/2014/main" id="{191D258B-2DE9-48FD-8F85-64348F165C99}"/>
                </a:ext>
              </a:extLst>
            </p:cNvPr>
            <p:cNvSpPr txBox="1"/>
            <p:nvPr/>
          </p:nvSpPr>
          <p:spPr>
            <a:xfrm>
              <a:off x="1867271" y="1338124"/>
              <a:ext cx="482825"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281" name="TextBox 280">
              <a:extLst>
                <a:ext uri="{FF2B5EF4-FFF2-40B4-BE49-F238E27FC236}">
                  <a16:creationId xmlns:a16="http://schemas.microsoft.com/office/drawing/2014/main" id="{26D82959-2F8A-43D2-A5C8-37982B3E417F}"/>
                </a:ext>
              </a:extLst>
            </p:cNvPr>
            <p:cNvSpPr txBox="1"/>
            <p:nvPr/>
          </p:nvSpPr>
          <p:spPr>
            <a:xfrm>
              <a:off x="1966663" y="1862263"/>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282" name="TextBox 281">
              <a:extLst>
                <a:ext uri="{FF2B5EF4-FFF2-40B4-BE49-F238E27FC236}">
                  <a16:creationId xmlns:a16="http://schemas.microsoft.com/office/drawing/2014/main" id="{5A1930CA-A487-41B8-BA8D-77BC027839D6}"/>
                </a:ext>
              </a:extLst>
            </p:cNvPr>
            <p:cNvSpPr txBox="1"/>
            <p:nvPr/>
          </p:nvSpPr>
          <p:spPr>
            <a:xfrm>
              <a:off x="1966663" y="2360794"/>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283" name="TextBox 282">
              <a:extLst>
                <a:ext uri="{FF2B5EF4-FFF2-40B4-BE49-F238E27FC236}">
                  <a16:creationId xmlns:a16="http://schemas.microsoft.com/office/drawing/2014/main" id="{E8E7CE17-739F-4920-ADBE-BBE9B71E40CE}"/>
                </a:ext>
              </a:extLst>
            </p:cNvPr>
            <p:cNvSpPr txBox="1"/>
            <p:nvPr/>
          </p:nvSpPr>
          <p:spPr>
            <a:xfrm>
              <a:off x="1966663" y="2875447"/>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284" name="TextBox 283">
              <a:extLst>
                <a:ext uri="{FF2B5EF4-FFF2-40B4-BE49-F238E27FC236}">
                  <a16:creationId xmlns:a16="http://schemas.microsoft.com/office/drawing/2014/main" id="{EDACB808-7EC7-4C0A-A13B-30FD83A8BB38}"/>
                </a:ext>
              </a:extLst>
            </p:cNvPr>
            <p:cNvSpPr txBox="1"/>
            <p:nvPr/>
          </p:nvSpPr>
          <p:spPr>
            <a:xfrm>
              <a:off x="1966663" y="3379351"/>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285" name="TextBox 284">
              <a:extLst>
                <a:ext uri="{FF2B5EF4-FFF2-40B4-BE49-F238E27FC236}">
                  <a16:creationId xmlns:a16="http://schemas.microsoft.com/office/drawing/2014/main" id="{33567E7F-DC7C-4764-A105-6A78549322FA}"/>
                </a:ext>
              </a:extLst>
            </p:cNvPr>
            <p:cNvSpPr txBox="1"/>
            <p:nvPr/>
          </p:nvSpPr>
          <p:spPr>
            <a:xfrm>
              <a:off x="2066057" y="3888626"/>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grpSp>
        <p:nvGrpSpPr>
          <p:cNvPr id="154" name="Group 153">
            <a:extLst>
              <a:ext uri="{FF2B5EF4-FFF2-40B4-BE49-F238E27FC236}">
                <a16:creationId xmlns:a16="http://schemas.microsoft.com/office/drawing/2014/main" id="{7F25DB04-F38C-4EB8-B8C0-2B45293CBAC1}"/>
              </a:ext>
            </a:extLst>
          </p:cNvPr>
          <p:cNvGrpSpPr/>
          <p:nvPr/>
        </p:nvGrpSpPr>
        <p:grpSpPr>
          <a:xfrm>
            <a:off x="5031313" y="4879901"/>
            <a:ext cx="3969776" cy="344758"/>
            <a:chOff x="790657" y="4391975"/>
            <a:chExt cx="3969776" cy="344758"/>
          </a:xfrm>
        </p:grpSpPr>
        <p:sp>
          <p:nvSpPr>
            <p:cNvPr id="236" name="Line 21">
              <a:extLst>
                <a:ext uri="{FF2B5EF4-FFF2-40B4-BE49-F238E27FC236}">
                  <a16:creationId xmlns:a16="http://schemas.microsoft.com/office/drawing/2014/main" id="{24F3C91F-42C6-4A42-A485-30F00A486B44}"/>
                </a:ext>
              </a:extLst>
            </p:cNvPr>
            <p:cNvSpPr>
              <a:spLocks noChangeShapeType="1"/>
            </p:cNvSpPr>
            <p:nvPr/>
          </p:nvSpPr>
          <p:spPr bwMode="auto">
            <a:xfrm>
              <a:off x="462834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37" name="Line 21">
              <a:extLst>
                <a:ext uri="{FF2B5EF4-FFF2-40B4-BE49-F238E27FC236}">
                  <a16:creationId xmlns:a16="http://schemas.microsoft.com/office/drawing/2014/main" id="{970DB9DE-A04B-49EE-A13A-A4D532777D0E}"/>
                </a:ext>
              </a:extLst>
            </p:cNvPr>
            <p:cNvSpPr>
              <a:spLocks noChangeShapeType="1"/>
            </p:cNvSpPr>
            <p:nvPr/>
          </p:nvSpPr>
          <p:spPr bwMode="auto">
            <a:xfrm>
              <a:off x="440603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38" name="Line 21">
              <a:extLst>
                <a:ext uri="{FF2B5EF4-FFF2-40B4-BE49-F238E27FC236}">
                  <a16:creationId xmlns:a16="http://schemas.microsoft.com/office/drawing/2014/main" id="{A79869C5-BDDF-4BD1-A716-C73B725FE3E4}"/>
                </a:ext>
              </a:extLst>
            </p:cNvPr>
            <p:cNvSpPr>
              <a:spLocks noChangeShapeType="1"/>
            </p:cNvSpPr>
            <p:nvPr/>
          </p:nvSpPr>
          <p:spPr bwMode="auto">
            <a:xfrm>
              <a:off x="418519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39" name="Line 21">
              <a:extLst>
                <a:ext uri="{FF2B5EF4-FFF2-40B4-BE49-F238E27FC236}">
                  <a16:creationId xmlns:a16="http://schemas.microsoft.com/office/drawing/2014/main" id="{3E3C7EA8-5AC4-40A9-B635-71A30893A972}"/>
                </a:ext>
              </a:extLst>
            </p:cNvPr>
            <p:cNvSpPr>
              <a:spLocks noChangeShapeType="1"/>
            </p:cNvSpPr>
            <p:nvPr/>
          </p:nvSpPr>
          <p:spPr bwMode="auto">
            <a:xfrm>
              <a:off x="396435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0" name="Line 21">
              <a:extLst>
                <a:ext uri="{FF2B5EF4-FFF2-40B4-BE49-F238E27FC236}">
                  <a16:creationId xmlns:a16="http://schemas.microsoft.com/office/drawing/2014/main" id="{C74C7914-09EB-48C2-9083-23F515491ACB}"/>
                </a:ext>
              </a:extLst>
            </p:cNvPr>
            <p:cNvSpPr>
              <a:spLocks noChangeShapeType="1"/>
            </p:cNvSpPr>
            <p:nvPr/>
          </p:nvSpPr>
          <p:spPr bwMode="auto">
            <a:xfrm>
              <a:off x="3743511"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1" name="Line 21">
              <a:extLst>
                <a:ext uri="{FF2B5EF4-FFF2-40B4-BE49-F238E27FC236}">
                  <a16:creationId xmlns:a16="http://schemas.microsoft.com/office/drawing/2014/main" id="{4F738FC4-5B89-44AA-B627-06164D312895}"/>
                </a:ext>
              </a:extLst>
            </p:cNvPr>
            <p:cNvSpPr>
              <a:spLocks noChangeShapeType="1"/>
            </p:cNvSpPr>
            <p:nvPr/>
          </p:nvSpPr>
          <p:spPr bwMode="auto">
            <a:xfrm>
              <a:off x="3522669"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2" name="Line 21">
              <a:extLst>
                <a:ext uri="{FF2B5EF4-FFF2-40B4-BE49-F238E27FC236}">
                  <a16:creationId xmlns:a16="http://schemas.microsoft.com/office/drawing/2014/main" id="{02EEF689-6A08-48FF-9C0B-4382F7EF0BD2}"/>
                </a:ext>
              </a:extLst>
            </p:cNvPr>
            <p:cNvSpPr>
              <a:spLocks noChangeShapeType="1"/>
            </p:cNvSpPr>
            <p:nvPr/>
          </p:nvSpPr>
          <p:spPr bwMode="auto">
            <a:xfrm>
              <a:off x="330182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3" name="Line 21">
              <a:extLst>
                <a:ext uri="{FF2B5EF4-FFF2-40B4-BE49-F238E27FC236}">
                  <a16:creationId xmlns:a16="http://schemas.microsoft.com/office/drawing/2014/main" id="{F75589C2-8BDB-4C4E-B4D5-FE93BB05C1B3}"/>
                </a:ext>
              </a:extLst>
            </p:cNvPr>
            <p:cNvSpPr>
              <a:spLocks noChangeShapeType="1"/>
            </p:cNvSpPr>
            <p:nvPr/>
          </p:nvSpPr>
          <p:spPr bwMode="auto">
            <a:xfrm>
              <a:off x="308098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4" name="Line 21">
              <a:extLst>
                <a:ext uri="{FF2B5EF4-FFF2-40B4-BE49-F238E27FC236}">
                  <a16:creationId xmlns:a16="http://schemas.microsoft.com/office/drawing/2014/main" id="{9FE9807A-342A-41B2-B5DE-76A626C67EBD}"/>
                </a:ext>
              </a:extLst>
            </p:cNvPr>
            <p:cNvSpPr>
              <a:spLocks noChangeShapeType="1"/>
            </p:cNvSpPr>
            <p:nvPr/>
          </p:nvSpPr>
          <p:spPr bwMode="auto">
            <a:xfrm>
              <a:off x="286014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5" name="Line 21">
              <a:extLst>
                <a:ext uri="{FF2B5EF4-FFF2-40B4-BE49-F238E27FC236}">
                  <a16:creationId xmlns:a16="http://schemas.microsoft.com/office/drawing/2014/main" id="{DEE396AE-30AC-4696-8956-ECA261EF87AD}"/>
                </a:ext>
              </a:extLst>
            </p:cNvPr>
            <p:cNvSpPr>
              <a:spLocks noChangeShapeType="1"/>
            </p:cNvSpPr>
            <p:nvPr/>
          </p:nvSpPr>
          <p:spPr bwMode="auto">
            <a:xfrm>
              <a:off x="263930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6" name="Line 21">
              <a:extLst>
                <a:ext uri="{FF2B5EF4-FFF2-40B4-BE49-F238E27FC236}">
                  <a16:creationId xmlns:a16="http://schemas.microsoft.com/office/drawing/2014/main" id="{8BCEC8A5-A911-497D-AA2A-ED9C85C8B092}"/>
                </a:ext>
              </a:extLst>
            </p:cNvPr>
            <p:cNvSpPr>
              <a:spLocks noChangeShapeType="1"/>
            </p:cNvSpPr>
            <p:nvPr/>
          </p:nvSpPr>
          <p:spPr bwMode="auto">
            <a:xfrm>
              <a:off x="2418458"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7" name="Line 21">
              <a:extLst>
                <a:ext uri="{FF2B5EF4-FFF2-40B4-BE49-F238E27FC236}">
                  <a16:creationId xmlns:a16="http://schemas.microsoft.com/office/drawing/2014/main" id="{26A70693-8956-4F15-92F3-4BD5934E9289}"/>
                </a:ext>
              </a:extLst>
            </p:cNvPr>
            <p:cNvSpPr>
              <a:spLocks noChangeShapeType="1"/>
            </p:cNvSpPr>
            <p:nvPr/>
          </p:nvSpPr>
          <p:spPr bwMode="auto">
            <a:xfrm>
              <a:off x="2197616"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8" name="Line 21">
              <a:extLst>
                <a:ext uri="{FF2B5EF4-FFF2-40B4-BE49-F238E27FC236}">
                  <a16:creationId xmlns:a16="http://schemas.microsoft.com/office/drawing/2014/main" id="{175642C0-E5FA-483E-B7B8-11B644DA7224}"/>
                </a:ext>
              </a:extLst>
            </p:cNvPr>
            <p:cNvSpPr>
              <a:spLocks noChangeShapeType="1"/>
            </p:cNvSpPr>
            <p:nvPr/>
          </p:nvSpPr>
          <p:spPr bwMode="auto">
            <a:xfrm>
              <a:off x="1976774"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49" name="Line 21">
              <a:extLst>
                <a:ext uri="{FF2B5EF4-FFF2-40B4-BE49-F238E27FC236}">
                  <a16:creationId xmlns:a16="http://schemas.microsoft.com/office/drawing/2014/main" id="{B869E7D6-5436-480C-B2A6-D6D750EDA2A4}"/>
                </a:ext>
              </a:extLst>
            </p:cNvPr>
            <p:cNvSpPr>
              <a:spLocks noChangeShapeType="1"/>
            </p:cNvSpPr>
            <p:nvPr/>
          </p:nvSpPr>
          <p:spPr bwMode="auto">
            <a:xfrm>
              <a:off x="1755932"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50" name="Line 21">
              <a:extLst>
                <a:ext uri="{FF2B5EF4-FFF2-40B4-BE49-F238E27FC236}">
                  <a16:creationId xmlns:a16="http://schemas.microsoft.com/office/drawing/2014/main" id="{C66C7DB7-371D-436A-A53B-BE693D6296D4}"/>
                </a:ext>
              </a:extLst>
            </p:cNvPr>
            <p:cNvSpPr>
              <a:spLocks noChangeShapeType="1"/>
            </p:cNvSpPr>
            <p:nvPr/>
          </p:nvSpPr>
          <p:spPr bwMode="auto">
            <a:xfrm>
              <a:off x="1535090"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51" name="Line 21">
              <a:extLst>
                <a:ext uri="{FF2B5EF4-FFF2-40B4-BE49-F238E27FC236}">
                  <a16:creationId xmlns:a16="http://schemas.microsoft.com/office/drawing/2014/main" id="{1FDEC1C3-C7EE-471A-BA3C-D31DA8773D67}"/>
                </a:ext>
              </a:extLst>
            </p:cNvPr>
            <p:cNvSpPr>
              <a:spLocks noChangeShapeType="1"/>
            </p:cNvSpPr>
            <p:nvPr/>
          </p:nvSpPr>
          <p:spPr bwMode="auto">
            <a:xfrm>
              <a:off x="1314247"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52" name="Line 21">
              <a:extLst>
                <a:ext uri="{FF2B5EF4-FFF2-40B4-BE49-F238E27FC236}">
                  <a16:creationId xmlns:a16="http://schemas.microsoft.com/office/drawing/2014/main" id="{BFE08491-BF03-45E3-B350-09E6C8A976DA}"/>
                </a:ext>
              </a:extLst>
            </p:cNvPr>
            <p:cNvSpPr>
              <a:spLocks noChangeShapeType="1"/>
            </p:cNvSpPr>
            <p:nvPr/>
          </p:nvSpPr>
          <p:spPr bwMode="auto">
            <a:xfrm>
              <a:off x="1093405"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sp>
          <p:nvSpPr>
            <p:cNvPr id="253" name="Line 21">
              <a:extLst>
                <a:ext uri="{FF2B5EF4-FFF2-40B4-BE49-F238E27FC236}">
                  <a16:creationId xmlns:a16="http://schemas.microsoft.com/office/drawing/2014/main" id="{D1DFE912-F2FE-4BB2-A522-412551A271DC}"/>
                </a:ext>
              </a:extLst>
            </p:cNvPr>
            <p:cNvSpPr>
              <a:spLocks noChangeShapeType="1"/>
            </p:cNvSpPr>
            <p:nvPr/>
          </p:nvSpPr>
          <p:spPr bwMode="auto">
            <a:xfrm>
              <a:off x="872563" y="4391975"/>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latin typeface="Arial" panose="020B0604020202020204" pitchFamily="34" charset="0"/>
                <a:cs typeface="Arial" panose="020B0604020202020204" pitchFamily="34" charset="0"/>
              </a:endParaRPr>
            </a:p>
          </p:txBody>
        </p:sp>
        <p:grpSp>
          <p:nvGrpSpPr>
            <p:cNvPr id="254" name="Group 253">
              <a:extLst>
                <a:ext uri="{FF2B5EF4-FFF2-40B4-BE49-F238E27FC236}">
                  <a16:creationId xmlns:a16="http://schemas.microsoft.com/office/drawing/2014/main" id="{13A8ADCD-A38A-4EA4-90F4-4828621B32A6}"/>
                </a:ext>
              </a:extLst>
            </p:cNvPr>
            <p:cNvGrpSpPr/>
            <p:nvPr/>
          </p:nvGrpSpPr>
          <p:grpSpPr>
            <a:xfrm>
              <a:off x="790657" y="4463975"/>
              <a:ext cx="3969776" cy="272758"/>
              <a:chOff x="602150" y="4621147"/>
              <a:chExt cx="3969776" cy="272758"/>
            </a:xfrm>
          </p:grpSpPr>
          <p:sp>
            <p:nvSpPr>
              <p:cNvPr id="255" name="TextBox 254">
                <a:extLst>
                  <a:ext uri="{FF2B5EF4-FFF2-40B4-BE49-F238E27FC236}">
                    <a16:creationId xmlns:a16="http://schemas.microsoft.com/office/drawing/2014/main" id="{874AC618-A7C5-4D86-A5BE-1DD9CCA89389}"/>
                  </a:ext>
                </a:extLst>
              </p:cNvPr>
              <p:cNvSpPr txBox="1"/>
              <p:nvPr/>
            </p:nvSpPr>
            <p:spPr>
              <a:xfrm>
                <a:off x="4313275"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51</a:t>
                </a:r>
              </a:p>
            </p:txBody>
          </p:sp>
          <p:sp>
            <p:nvSpPr>
              <p:cNvPr id="256" name="TextBox 255">
                <a:extLst>
                  <a:ext uri="{FF2B5EF4-FFF2-40B4-BE49-F238E27FC236}">
                    <a16:creationId xmlns:a16="http://schemas.microsoft.com/office/drawing/2014/main" id="{A6071B8E-FF0E-418F-B3FF-31E957938FEB}"/>
                  </a:ext>
                </a:extLst>
              </p:cNvPr>
              <p:cNvSpPr txBox="1"/>
              <p:nvPr/>
            </p:nvSpPr>
            <p:spPr>
              <a:xfrm>
                <a:off x="4089138"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48</a:t>
                </a:r>
              </a:p>
            </p:txBody>
          </p:sp>
          <p:sp>
            <p:nvSpPr>
              <p:cNvPr id="257" name="TextBox 256">
                <a:extLst>
                  <a:ext uri="{FF2B5EF4-FFF2-40B4-BE49-F238E27FC236}">
                    <a16:creationId xmlns:a16="http://schemas.microsoft.com/office/drawing/2014/main" id="{1804F1DC-B605-4FBD-B13C-65828F969DB0}"/>
                  </a:ext>
                </a:extLst>
              </p:cNvPr>
              <p:cNvSpPr txBox="1"/>
              <p:nvPr/>
            </p:nvSpPr>
            <p:spPr>
              <a:xfrm>
                <a:off x="3868296"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45</a:t>
                </a:r>
              </a:p>
            </p:txBody>
          </p:sp>
          <p:sp>
            <p:nvSpPr>
              <p:cNvPr id="258" name="TextBox 257">
                <a:extLst>
                  <a:ext uri="{FF2B5EF4-FFF2-40B4-BE49-F238E27FC236}">
                    <a16:creationId xmlns:a16="http://schemas.microsoft.com/office/drawing/2014/main" id="{54F64CA1-262E-44E5-888B-66AF9C0459E1}"/>
                  </a:ext>
                </a:extLst>
              </p:cNvPr>
              <p:cNvSpPr txBox="1"/>
              <p:nvPr/>
            </p:nvSpPr>
            <p:spPr>
              <a:xfrm>
                <a:off x="3647454"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42</a:t>
                </a:r>
              </a:p>
            </p:txBody>
          </p:sp>
          <p:sp>
            <p:nvSpPr>
              <p:cNvPr id="259" name="TextBox 258">
                <a:extLst>
                  <a:ext uri="{FF2B5EF4-FFF2-40B4-BE49-F238E27FC236}">
                    <a16:creationId xmlns:a16="http://schemas.microsoft.com/office/drawing/2014/main" id="{E555EA8C-F7F8-4875-93BD-E720265E7602}"/>
                  </a:ext>
                </a:extLst>
              </p:cNvPr>
              <p:cNvSpPr txBox="1"/>
              <p:nvPr/>
            </p:nvSpPr>
            <p:spPr>
              <a:xfrm>
                <a:off x="342661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39</a:t>
                </a:r>
              </a:p>
            </p:txBody>
          </p:sp>
          <p:sp>
            <p:nvSpPr>
              <p:cNvPr id="260" name="TextBox 259">
                <a:extLst>
                  <a:ext uri="{FF2B5EF4-FFF2-40B4-BE49-F238E27FC236}">
                    <a16:creationId xmlns:a16="http://schemas.microsoft.com/office/drawing/2014/main" id="{2DEBA6C2-101E-4026-BE8D-0433569E5436}"/>
                  </a:ext>
                </a:extLst>
              </p:cNvPr>
              <p:cNvSpPr txBox="1"/>
              <p:nvPr/>
            </p:nvSpPr>
            <p:spPr>
              <a:xfrm>
                <a:off x="3205770"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36</a:t>
                </a:r>
              </a:p>
            </p:txBody>
          </p:sp>
          <p:sp>
            <p:nvSpPr>
              <p:cNvPr id="261" name="TextBox 260">
                <a:extLst>
                  <a:ext uri="{FF2B5EF4-FFF2-40B4-BE49-F238E27FC236}">
                    <a16:creationId xmlns:a16="http://schemas.microsoft.com/office/drawing/2014/main" id="{B7D4B595-2724-4DCB-A710-72CF47C19B58}"/>
                  </a:ext>
                </a:extLst>
              </p:cNvPr>
              <p:cNvSpPr txBox="1"/>
              <p:nvPr/>
            </p:nvSpPr>
            <p:spPr>
              <a:xfrm>
                <a:off x="2984927"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33</a:t>
                </a:r>
              </a:p>
            </p:txBody>
          </p:sp>
          <p:sp>
            <p:nvSpPr>
              <p:cNvPr id="262" name="TextBox 261">
                <a:extLst>
                  <a:ext uri="{FF2B5EF4-FFF2-40B4-BE49-F238E27FC236}">
                    <a16:creationId xmlns:a16="http://schemas.microsoft.com/office/drawing/2014/main" id="{0510EA92-77CB-4B87-A598-65B1A07A3B25}"/>
                  </a:ext>
                </a:extLst>
              </p:cNvPr>
              <p:cNvSpPr txBox="1"/>
              <p:nvPr/>
            </p:nvSpPr>
            <p:spPr>
              <a:xfrm>
                <a:off x="2764085"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30</a:t>
                </a:r>
              </a:p>
            </p:txBody>
          </p:sp>
          <p:sp>
            <p:nvSpPr>
              <p:cNvPr id="263" name="TextBox 262">
                <a:extLst>
                  <a:ext uri="{FF2B5EF4-FFF2-40B4-BE49-F238E27FC236}">
                    <a16:creationId xmlns:a16="http://schemas.microsoft.com/office/drawing/2014/main" id="{CA0563F7-8654-4DB2-A726-1D87B4834E0C}"/>
                  </a:ext>
                </a:extLst>
              </p:cNvPr>
              <p:cNvSpPr txBox="1"/>
              <p:nvPr/>
            </p:nvSpPr>
            <p:spPr>
              <a:xfrm>
                <a:off x="254324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27</a:t>
                </a:r>
              </a:p>
            </p:txBody>
          </p:sp>
          <p:sp>
            <p:nvSpPr>
              <p:cNvPr id="264" name="TextBox 263">
                <a:extLst>
                  <a:ext uri="{FF2B5EF4-FFF2-40B4-BE49-F238E27FC236}">
                    <a16:creationId xmlns:a16="http://schemas.microsoft.com/office/drawing/2014/main" id="{91FC7430-6EBD-4770-A148-433D007C111B}"/>
                  </a:ext>
                </a:extLst>
              </p:cNvPr>
              <p:cNvSpPr txBox="1"/>
              <p:nvPr/>
            </p:nvSpPr>
            <p:spPr>
              <a:xfrm>
                <a:off x="2322400"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24</a:t>
                </a:r>
              </a:p>
            </p:txBody>
          </p:sp>
          <p:sp>
            <p:nvSpPr>
              <p:cNvPr id="265" name="TextBox 264">
                <a:extLst>
                  <a:ext uri="{FF2B5EF4-FFF2-40B4-BE49-F238E27FC236}">
                    <a16:creationId xmlns:a16="http://schemas.microsoft.com/office/drawing/2014/main" id="{5D0A111F-2A4B-4165-A60E-DAAAD36BE079}"/>
                  </a:ext>
                </a:extLst>
              </p:cNvPr>
              <p:cNvSpPr txBox="1"/>
              <p:nvPr/>
            </p:nvSpPr>
            <p:spPr>
              <a:xfrm>
                <a:off x="2101558"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21</a:t>
                </a:r>
              </a:p>
            </p:txBody>
          </p:sp>
          <p:sp>
            <p:nvSpPr>
              <p:cNvPr id="266" name="TextBox 265">
                <a:extLst>
                  <a:ext uri="{FF2B5EF4-FFF2-40B4-BE49-F238E27FC236}">
                    <a16:creationId xmlns:a16="http://schemas.microsoft.com/office/drawing/2014/main" id="{D25C85F5-9B2F-44DC-9D96-C115DF03FC97}"/>
                  </a:ext>
                </a:extLst>
              </p:cNvPr>
              <p:cNvSpPr txBox="1"/>
              <p:nvPr/>
            </p:nvSpPr>
            <p:spPr>
              <a:xfrm>
                <a:off x="1880716"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18</a:t>
                </a:r>
              </a:p>
            </p:txBody>
          </p:sp>
          <p:sp>
            <p:nvSpPr>
              <p:cNvPr id="267" name="TextBox 266">
                <a:extLst>
                  <a:ext uri="{FF2B5EF4-FFF2-40B4-BE49-F238E27FC236}">
                    <a16:creationId xmlns:a16="http://schemas.microsoft.com/office/drawing/2014/main" id="{08D8F503-A56B-4081-B8D6-99CB755E9269}"/>
                  </a:ext>
                </a:extLst>
              </p:cNvPr>
              <p:cNvSpPr txBox="1"/>
              <p:nvPr/>
            </p:nvSpPr>
            <p:spPr>
              <a:xfrm>
                <a:off x="1659874"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15</a:t>
                </a:r>
              </a:p>
            </p:txBody>
          </p:sp>
          <p:sp>
            <p:nvSpPr>
              <p:cNvPr id="268" name="TextBox 267">
                <a:extLst>
                  <a:ext uri="{FF2B5EF4-FFF2-40B4-BE49-F238E27FC236}">
                    <a16:creationId xmlns:a16="http://schemas.microsoft.com/office/drawing/2014/main" id="{36C2C199-CA5D-4C5F-BFE3-B42611434C35}"/>
                  </a:ext>
                </a:extLst>
              </p:cNvPr>
              <p:cNvSpPr txBox="1"/>
              <p:nvPr/>
            </p:nvSpPr>
            <p:spPr>
              <a:xfrm>
                <a:off x="1439032" y="4621147"/>
                <a:ext cx="258651"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12</a:t>
                </a:r>
              </a:p>
            </p:txBody>
          </p:sp>
          <p:sp>
            <p:nvSpPr>
              <p:cNvPr id="269" name="TextBox 268">
                <a:extLst>
                  <a:ext uri="{FF2B5EF4-FFF2-40B4-BE49-F238E27FC236}">
                    <a16:creationId xmlns:a16="http://schemas.microsoft.com/office/drawing/2014/main" id="{1963A931-9FCC-4C6B-8ECE-BBF2D6B20335}"/>
                  </a:ext>
                </a:extLst>
              </p:cNvPr>
              <p:cNvSpPr txBox="1"/>
              <p:nvPr/>
            </p:nvSpPr>
            <p:spPr>
              <a:xfrm>
                <a:off x="1264676"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9</a:t>
                </a:r>
              </a:p>
            </p:txBody>
          </p:sp>
          <p:sp>
            <p:nvSpPr>
              <p:cNvPr id="270" name="TextBox 269">
                <a:extLst>
                  <a:ext uri="{FF2B5EF4-FFF2-40B4-BE49-F238E27FC236}">
                    <a16:creationId xmlns:a16="http://schemas.microsoft.com/office/drawing/2014/main" id="{9E51818E-3ED2-4BF7-BA07-62AD00CDB9EE}"/>
                  </a:ext>
                </a:extLst>
              </p:cNvPr>
              <p:cNvSpPr txBox="1"/>
              <p:nvPr/>
            </p:nvSpPr>
            <p:spPr>
              <a:xfrm>
                <a:off x="1043834"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6</a:t>
                </a:r>
              </a:p>
            </p:txBody>
          </p:sp>
          <p:sp>
            <p:nvSpPr>
              <p:cNvPr id="271" name="TextBox 270">
                <a:extLst>
                  <a:ext uri="{FF2B5EF4-FFF2-40B4-BE49-F238E27FC236}">
                    <a16:creationId xmlns:a16="http://schemas.microsoft.com/office/drawing/2014/main" id="{B57E70DB-E156-4762-831D-7E9F67B66085}"/>
                  </a:ext>
                </a:extLst>
              </p:cNvPr>
              <p:cNvSpPr txBox="1"/>
              <p:nvPr/>
            </p:nvSpPr>
            <p:spPr>
              <a:xfrm>
                <a:off x="822992"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3</a:t>
                </a:r>
              </a:p>
            </p:txBody>
          </p:sp>
          <p:sp>
            <p:nvSpPr>
              <p:cNvPr id="272" name="TextBox 271">
                <a:extLst>
                  <a:ext uri="{FF2B5EF4-FFF2-40B4-BE49-F238E27FC236}">
                    <a16:creationId xmlns:a16="http://schemas.microsoft.com/office/drawing/2014/main" id="{9A3252FA-E0B6-41D7-B711-D3992A58A4B6}"/>
                  </a:ext>
                </a:extLst>
              </p:cNvPr>
              <p:cNvSpPr txBox="1"/>
              <p:nvPr/>
            </p:nvSpPr>
            <p:spPr>
              <a:xfrm>
                <a:off x="602150" y="4621147"/>
                <a:ext cx="165677" cy="272758"/>
              </a:xfrm>
              <a:prstGeom prst="rect">
                <a:avLst/>
              </a:prstGeom>
              <a:noFill/>
            </p:spPr>
            <p:txBody>
              <a:bodyPr wrap="none" lIns="36000" tIns="36000" rIns="36000" bIns="36000" rtlCol="0" anchor="t" anchorCtr="0">
                <a:spAutoFit/>
              </a:bodyPr>
              <a:lstStyle/>
              <a:p>
                <a:pPr algn="ctr"/>
                <a:r>
                  <a:rPr lang="en-GB" sz="1300" dirty="0">
                    <a:solidFill>
                      <a:srgbClr val="363636"/>
                    </a:solidFill>
                    <a:latin typeface="Arial" panose="020B0604020202020204" pitchFamily="34" charset="0"/>
                    <a:cs typeface="Arial" panose="020B0604020202020204" pitchFamily="34" charset="0"/>
                  </a:rPr>
                  <a:t>0</a:t>
                </a:r>
              </a:p>
            </p:txBody>
          </p:sp>
        </p:grpSp>
      </p:grpSp>
      <p:sp>
        <p:nvSpPr>
          <p:cNvPr id="155" name="TextBox 154">
            <a:extLst>
              <a:ext uri="{FF2B5EF4-FFF2-40B4-BE49-F238E27FC236}">
                <a16:creationId xmlns:a16="http://schemas.microsoft.com/office/drawing/2014/main" id="{B7814FFD-7B9D-47FC-B789-6281CEF51EEE}"/>
              </a:ext>
            </a:extLst>
          </p:cNvPr>
          <p:cNvSpPr txBox="1"/>
          <p:nvPr/>
        </p:nvSpPr>
        <p:spPr>
          <a:xfrm>
            <a:off x="6433884" y="5210686"/>
            <a:ext cx="732893" cy="292388"/>
          </a:xfrm>
          <a:prstGeom prst="rect">
            <a:avLst/>
          </a:prstGeom>
          <a:noFill/>
        </p:spPr>
        <p:txBody>
          <a:bodyPr wrap="none" rtlCol="0">
            <a:spAutoFit/>
          </a:bodyPr>
          <a:lstStyle/>
          <a:p>
            <a:pPr algn="ctr" fontAlgn="base">
              <a:spcBef>
                <a:spcPct val="0"/>
              </a:spcBef>
              <a:spcAft>
                <a:spcPct val="0"/>
              </a:spcAft>
            </a:pPr>
            <a:r>
              <a:rPr lang="en-GB" sz="1300" dirty="0">
                <a:solidFill>
                  <a:srgbClr val="363636"/>
                </a:solidFill>
                <a:latin typeface="Arial" panose="020B0604020202020204" pitchFamily="34" charset="0"/>
                <a:cs typeface="Arial" panose="020B0604020202020204" pitchFamily="34" charset="0"/>
              </a:rPr>
              <a:t>Months</a:t>
            </a:r>
          </a:p>
        </p:txBody>
      </p:sp>
      <p:grpSp>
        <p:nvGrpSpPr>
          <p:cNvPr id="156" name="Group 155">
            <a:extLst>
              <a:ext uri="{FF2B5EF4-FFF2-40B4-BE49-F238E27FC236}">
                <a16:creationId xmlns:a16="http://schemas.microsoft.com/office/drawing/2014/main" id="{21E3E92C-5C6A-452A-8CD5-7874D0C4DAAB}"/>
              </a:ext>
            </a:extLst>
          </p:cNvPr>
          <p:cNvGrpSpPr/>
          <p:nvPr/>
        </p:nvGrpSpPr>
        <p:grpSpPr>
          <a:xfrm>
            <a:off x="5009864" y="5546458"/>
            <a:ext cx="3958555" cy="211203"/>
            <a:chOff x="552456" y="4621147"/>
            <a:chExt cx="3958555" cy="211203"/>
          </a:xfrm>
        </p:grpSpPr>
        <p:sp>
          <p:nvSpPr>
            <p:cNvPr id="218" name="TextBox 217">
              <a:extLst>
                <a:ext uri="{FF2B5EF4-FFF2-40B4-BE49-F238E27FC236}">
                  <a16:creationId xmlns:a16="http://schemas.microsoft.com/office/drawing/2014/main" id="{C56AA56C-A680-4051-AB86-C9D9454979B4}"/>
                </a:ext>
              </a:extLst>
            </p:cNvPr>
            <p:cNvSpPr txBox="1"/>
            <p:nvPr/>
          </p:nvSpPr>
          <p:spPr>
            <a:xfrm>
              <a:off x="4374188" y="4621147"/>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219" name="TextBox 218">
              <a:extLst>
                <a:ext uri="{FF2B5EF4-FFF2-40B4-BE49-F238E27FC236}">
                  <a16:creationId xmlns:a16="http://schemas.microsoft.com/office/drawing/2014/main" id="{5EA37486-88E7-4F3F-A1EF-9944275709D7}"/>
                </a:ext>
              </a:extLst>
            </p:cNvPr>
            <p:cNvSpPr txBox="1"/>
            <p:nvPr/>
          </p:nvSpPr>
          <p:spPr>
            <a:xfrm>
              <a:off x="4117992" y="4621147"/>
              <a:ext cx="20094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11</a:t>
              </a:r>
            </a:p>
          </p:txBody>
        </p:sp>
        <p:sp>
          <p:nvSpPr>
            <p:cNvPr id="220" name="TextBox 219">
              <a:extLst>
                <a:ext uri="{FF2B5EF4-FFF2-40B4-BE49-F238E27FC236}">
                  <a16:creationId xmlns:a16="http://schemas.microsoft.com/office/drawing/2014/main" id="{E4E88D23-A05B-4D8A-9D10-26C25C28A16A}"/>
                </a:ext>
              </a:extLst>
            </p:cNvPr>
            <p:cNvSpPr txBox="1"/>
            <p:nvPr/>
          </p:nvSpPr>
          <p:spPr>
            <a:xfrm>
              <a:off x="3897150" y="4621147"/>
              <a:ext cx="20094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39</a:t>
              </a:r>
            </a:p>
          </p:txBody>
        </p:sp>
        <p:sp>
          <p:nvSpPr>
            <p:cNvPr id="221" name="TextBox 220">
              <a:extLst>
                <a:ext uri="{FF2B5EF4-FFF2-40B4-BE49-F238E27FC236}">
                  <a16:creationId xmlns:a16="http://schemas.microsoft.com/office/drawing/2014/main" id="{B2140749-03E9-4143-8CCC-9978CAEC959F}"/>
                </a:ext>
              </a:extLst>
            </p:cNvPr>
            <p:cNvSpPr txBox="1"/>
            <p:nvPr/>
          </p:nvSpPr>
          <p:spPr>
            <a:xfrm>
              <a:off x="3676308" y="4621147"/>
              <a:ext cx="20094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82</a:t>
              </a:r>
            </a:p>
          </p:txBody>
        </p:sp>
        <p:sp>
          <p:nvSpPr>
            <p:cNvPr id="222" name="TextBox 221">
              <a:extLst>
                <a:ext uri="{FF2B5EF4-FFF2-40B4-BE49-F238E27FC236}">
                  <a16:creationId xmlns:a16="http://schemas.microsoft.com/office/drawing/2014/main" id="{387BC96D-D864-4F23-8A96-93A58A47ED1A}"/>
                </a:ext>
              </a:extLst>
            </p:cNvPr>
            <p:cNvSpPr txBox="1"/>
            <p:nvPr/>
          </p:nvSpPr>
          <p:spPr>
            <a:xfrm>
              <a:off x="3423405"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128</a:t>
              </a:r>
            </a:p>
          </p:txBody>
        </p:sp>
        <p:sp>
          <p:nvSpPr>
            <p:cNvPr id="223" name="TextBox 222">
              <a:extLst>
                <a:ext uri="{FF2B5EF4-FFF2-40B4-BE49-F238E27FC236}">
                  <a16:creationId xmlns:a16="http://schemas.microsoft.com/office/drawing/2014/main" id="{94D4CD03-4315-4E35-8BEB-BC4236664456}"/>
                </a:ext>
              </a:extLst>
            </p:cNvPr>
            <p:cNvSpPr txBox="1"/>
            <p:nvPr/>
          </p:nvSpPr>
          <p:spPr>
            <a:xfrm>
              <a:off x="3202563"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161</a:t>
              </a:r>
            </a:p>
          </p:txBody>
        </p:sp>
        <p:sp>
          <p:nvSpPr>
            <p:cNvPr id="224" name="TextBox 223">
              <a:extLst>
                <a:ext uri="{FF2B5EF4-FFF2-40B4-BE49-F238E27FC236}">
                  <a16:creationId xmlns:a16="http://schemas.microsoft.com/office/drawing/2014/main" id="{85BB42C1-C3D5-48AC-8B5A-C77D00D5A466}"/>
                </a:ext>
              </a:extLst>
            </p:cNvPr>
            <p:cNvSpPr txBox="1"/>
            <p:nvPr/>
          </p:nvSpPr>
          <p:spPr>
            <a:xfrm>
              <a:off x="2981720"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163</a:t>
              </a:r>
            </a:p>
          </p:txBody>
        </p:sp>
        <p:sp>
          <p:nvSpPr>
            <p:cNvPr id="225" name="TextBox 224">
              <a:extLst>
                <a:ext uri="{FF2B5EF4-FFF2-40B4-BE49-F238E27FC236}">
                  <a16:creationId xmlns:a16="http://schemas.microsoft.com/office/drawing/2014/main" id="{547632C6-301F-4C8A-B192-35CCC7C62937}"/>
                </a:ext>
              </a:extLst>
            </p:cNvPr>
            <p:cNvSpPr txBox="1"/>
            <p:nvPr/>
          </p:nvSpPr>
          <p:spPr>
            <a:xfrm>
              <a:off x="2760878"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174</a:t>
              </a:r>
            </a:p>
          </p:txBody>
        </p:sp>
        <p:sp>
          <p:nvSpPr>
            <p:cNvPr id="226" name="TextBox 225">
              <a:extLst>
                <a:ext uri="{FF2B5EF4-FFF2-40B4-BE49-F238E27FC236}">
                  <a16:creationId xmlns:a16="http://schemas.microsoft.com/office/drawing/2014/main" id="{3993825A-223E-4A03-A115-BA89A2E9E343}"/>
                </a:ext>
              </a:extLst>
            </p:cNvPr>
            <p:cNvSpPr txBox="1"/>
            <p:nvPr/>
          </p:nvSpPr>
          <p:spPr>
            <a:xfrm>
              <a:off x="2540035"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186</a:t>
              </a:r>
            </a:p>
          </p:txBody>
        </p:sp>
        <p:sp>
          <p:nvSpPr>
            <p:cNvPr id="227" name="TextBox 226">
              <a:extLst>
                <a:ext uri="{FF2B5EF4-FFF2-40B4-BE49-F238E27FC236}">
                  <a16:creationId xmlns:a16="http://schemas.microsoft.com/office/drawing/2014/main" id="{65EBB218-517A-4115-83AF-5387863B34B9}"/>
                </a:ext>
              </a:extLst>
            </p:cNvPr>
            <p:cNvSpPr txBox="1"/>
            <p:nvPr/>
          </p:nvSpPr>
          <p:spPr>
            <a:xfrm>
              <a:off x="2319193"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197</a:t>
              </a:r>
            </a:p>
          </p:txBody>
        </p:sp>
        <p:sp>
          <p:nvSpPr>
            <p:cNvPr id="228" name="TextBox 227">
              <a:extLst>
                <a:ext uri="{FF2B5EF4-FFF2-40B4-BE49-F238E27FC236}">
                  <a16:creationId xmlns:a16="http://schemas.microsoft.com/office/drawing/2014/main" id="{36525377-03A2-42F1-9895-78C2EEC5F8A7}"/>
                </a:ext>
              </a:extLst>
            </p:cNvPr>
            <p:cNvSpPr txBox="1"/>
            <p:nvPr/>
          </p:nvSpPr>
          <p:spPr>
            <a:xfrm>
              <a:off x="2098351"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215</a:t>
              </a:r>
            </a:p>
          </p:txBody>
        </p:sp>
        <p:sp>
          <p:nvSpPr>
            <p:cNvPr id="229" name="TextBox 228">
              <a:extLst>
                <a:ext uri="{FF2B5EF4-FFF2-40B4-BE49-F238E27FC236}">
                  <a16:creationId xmlns:a16="http://schemas.microsoft.com/office/drawing/2014/main" id="{FDB56400-703F-4508-9659-4777C0541C26}"/>
                </a:ext>
              </a:extLst>
            </p:cNvPr>
            <p:cNvSpPr txBox="1"/>
            <p:nvPr/>
          </p:nvSpPr>
          <p:spPr>
            <a:xfrm>
              <a:off x="1877509"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244</a:t>
              </a:r>
            </a:p>
          </p:txBody>
        </p:sp>
        <p:sp>
          <p:nvSpPr>
            <p:cNvPr id="230" name="TextBox 229">
              <a:extLst>
                <a:ext uri="{FF2B5EF4-FFF2-40B4-BE49-F238E27FC236}">
                  <a16:creationId xmlns:a16="http://schemas.microsoft.com/office/drawing/2014/main" id="{02DF28AA-3F36-44F6-8E65-6D99F48B6DE0}"/>
                </a:ext>
              </a:extLst>
            </p:cNvPr>
            <p:cNvSpPr txBox="1"/>
            <p:nvPr/>
          </p:nvSpPr>
          <p:spPr>
            <a:xfrm>
              <a:off x="1656667"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278</a:t>
              </a:r>
            </a:p>
          </p:txBody>
        </p:sp>
        <p:sp>
          <p:nvSpPr>
            <p:cNvPr id="231" name="TextBox 230">
              <a:extLst>
                <a:ext uri="{FF2B5EF4-FFF2-40B4-BE49-F238E27FC236}">
                  <a16:creationId xmlns:a16="http://schemas.microsoft.com/office/drawing/2014/main" id="{81A7E18C-083E-499D-AC4D-506378EA8E00}"/>
                </a:ext>
              </a:extLst>
            </p:cNvPr>
            <p:cNvSpPr txBox="1"/>
            <p:nvPr/>
          </p:nvSpPr>
          <p:spPr>
            <a:xfrm>
              <a:off x="1435825"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316</a:t>
              </a:r>
            </a:p>
          </p:txBody>
        </p:sp>
        <p:sp>
          <p:nvSpPr>
            <p:cNvPr id="232" name="TextBox 231">
              <a:extLst>
                <a:ext uri="{FF2B5EF4-FFF2-40B4-BE49-F238E27FC236}">
                  <a16:creationId xmlns:a16="http://schemas.microsoft.com/office/drawing/2014/main" id="{3B3419F2-F77E-4BCF-90FE-2D4F8583A506}"/>
                </a:ext>
              </a:extLst>
            </p:cNvPr>
            <p:cNvSpPr txBox="1"/>
            <p:nvPr/>
          </p:nvSpPr>
          <p:spPr>
            <a:xfrm>
              <a:off x="1214982"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342</a:t>
              </a:r>
            </a:p>
          </p:txBody>
        </p:sp>
        <p:sp>
          <p:nvSpPr>
            <p:cNvPr id="233" name="TextBox 232">
              <a:extLst>
                <a:ext uri="{FF2B5EF4-FFF2-40B4-BE49-F238E27FC236}">
                  <a16:creationId xmlns:a16="http://schemas.microsoft.com/office/drawing/2014/main" id="{1834FFE6-621A-416A-89F2-E8FE0AFB82E8}"/>
                </a:ext>
              </a:extLst>
            </p:cNvPr>
            <p:cNvSpPr txBox="1"/>
            <p:nvPr/>
          </p:nvSpPr>
          <p:spPr>
            <a:xfrm>
              <a:off x="994140"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350</a:t>
              </a:r>
            </a:p>
          </p:txBody>
        </p:sp>
        <p:sp>
          <p:nvSpPr>
            <p:cNvPr id="234" name="TextBox 233">
              <a:extLst>
                <a:ext uri="{FF2B5EF4-FFF2-40B4-BE49-F238E27FC236}">
                  <a16:creationId xmlns:a16="http://schemas.microsoft.com/office/drawing/2014/main" id="{8AE4ECFC-030A-49B6-BDB1-AF7D8496E45C}"/>
                </a:ext>
              </a:extLst>
            </p:cNvPr>
            <p:cNvSpPr txBox="1"/>
            <p:nvPr/>
          </p:nvSpPr>
          <p:spPr>
            <a:xfrm>
              <a:off x="773298"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449</a:t>
              </a:r>
            </a:p>
          </p:txBody>
        </p:sp>
        <p:sp>
          <p:nvSpPr>
            <p:cNvPr id="235" name="TextBox 234">
              <a:extLst>
                <a:ext uri="{FF2B5EF4-FFF2-40B4-BE49-F238E27FC236}">
                  <a16:creationId xmlns:a16="http://schemas.microsoft.com/office/drawing/2014/main" id="{3CEF6B73-3711-47DF-9520-DCC08538782F}"/>
                </a:ext>
              </a:extLst>
            </p:cNvPr>
            <p:cNvSpPr txBox="1"/>
            <p:nvPr/>
          </p:nvSpPr>
          <p:spPr>
            <a:xfrm>
              <a:off x="552456" y="4621147"/>
              <a:ext cx="265064"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515</a:t>
              </a:r>
            </a:p>
          </p:txBody>
        </p:sp>
      </p:grpSp>
      <p:grpSp>
        <p:nvGrpSpPr>
          <p:cNvPr id="157" name="Group 156">
            <a:extLst>
              <a:ext uri="{FF2B5EF4-FFF2-40B4-BE49-F238E27FC236}">
                <a16:creationId xmlns:a16="http://schemas.microsoft.com/office/drawing/2014/main" id="{12658B62-4FC9-4327-BA47-34F9A952F88E}"/>
              </a:ext>
            </a:extLst>
          </p:cNvPr>
          <p:cNvGrpSpPr/>
          <p:nvPr/>
        </p:nvGrpSpPr>
        <p:grpSpPr>
          <a:xfrm>
            <a:off x="5009864" y="5816527"/>
            <a:ext cx="3958555" cy="211203"/>
            <a:chOff x="552456" y="4621147"/>
            <a:chExt cx="3958555" cy="211203"/>
          </a:xfrm>
        </p:grpSpPr>
        <p:sp>
          <p:nvSpPr>
            <p:cNvPr id="200" name="TextBox 199">
              <a:extLst>
                <a:ext uri="{FF2B5EF4-FFF2-40B4-BE49-F238E27FC236}">
                  <a16:creationId xmlns:a16="http://schemas.microsoft.com/office/drawing/2014/main" id="{26C53852-1F8C-44DE-8569-73C901F970FF}"/>
                </a:ext>
              </a:extLst>
            </p:cNvPr>
            <p:cNvSpPr txBox="1"/>
            <p:nvPr/>
          </p:nvSpPr>
          <p:spPr>
            <a:xfrm>
              <a:off x="4374188" y="4621147"/>
              <a:ext cx="136823"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0</a:t>
              </a:r>
            </a:p>
          </p:txBody>
        </p:sp>
        <p:sp>
          <p:nvSpPr>
            <p:cNvPr id="201" name="TextBox 200">
              <a:extLst>
                <a:ext uri="{FF2B5EF4-FFF2-40B4-BE49-F238E27FC236}">
                  <a16:creationId xmlns:a16="http://schemas.microsoft.com/office/drawing/2014/main" id="{6FB01109-AB0E-4E40-B4B9-585E06996F9F}"/>
                </a:ext>
              </a:extLst>
            </p:cNvPr>
            <p:cNvSpPr txBox="1"/>
            <p:nvPr/>
          </p:nvSpPr>
          <p:spPr>
            <a:xfrm>
              <a:off x="4150051" y="4621147"/>
              <a:ext cx="136823"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7</a:t>
              </a:r>
            </a:p>
          </p:txBody>
        </p:sp>
        <p:sp>
          <p:nvSpPr>
            <p:cNvPr id="202" name="TextBox 201">
              <a:extLst>
                <a:ext uri="{FF2B5EF4-FFF2-40B4-BE49-F238E27FC236}">
                  <a16:creationId xmlns:a16="http://schemas.microsoft.com/office/drawing/2014/main" id="{AFB4F370-DC60-4DA1-9628-B466628AD781}"/>
                </a:ext>
              </a:extLst>
            </p:cNvPr>
            <p:cNvSpPr txBox="1"/>
            <p:nvPr/>
          </p:nvSpPr>
          <p:spPr>
            <a:xfrm>
              <a:off x="3897150" y="4621147"/>
              <a:ext cx="20094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22</a:t>
              </a:r>
            </a:p>
          </p:txBody>
        </p:sp>
        <p:sp>
          <p:nvSpPr>
            <p:cNvPr id="203" name="TextBox 202">
              <a:extLst>
                <a:ext uri="{FF2B5EF4-FFF2-40B4-BE49-F238E27FC236}">
                  <a16:creationId xmlns:a16="http://schemas.microsoft.com/office/drawing/2014/main" id="{CF1017A9-D886-4A41-8CA7-FC34D0DBAFB4}"/>
                </a:ext>
              </a:extLst>
            </p:cNvPr>
            <p:cNvSpPr txBox="1"/>
            <p:nvPr/>
          </p:nvSpPr>
          <p:spPr>
            <a:xfrm>
              <a:off x="3676308" y="4621147"/>
              <a:ext cx="20094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43</a:t>
              </a:r>
            </a:p>
          </p:txBody>
        </p:sp>
        <p:sp>
          <p:nvSpPr>
            <p:cNvPr id="204" name="TextBox 203">
              <a:extLst>
                <a:ext uri="{FF2B5EF4-FFF2-40B4-BE49-F238E27FC236}">
                  <a16:creationId xmlns:a16="http://schemas.microsoft.com/office/drawing/2014/main" id="{A90EB365-AF05-47EA-883F-5F0A55E7D46B}"/>
                </a:ext>
              </a:extLst>
            </p:cNvPr>
            <p:cNvSpPr txBox="1"/>
            <p:nvPr/>
          </p:nvSpPr>
          <p:spPr>
            <a:xfrm>
              <a:off x="3455466" y="4621147"/>
              <a:ext cx="20094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74</a:t>
              </a:r>
            </a:p>
          </p:txBody>
        </p:sp>
        <p:sp>
          <p:nvSpPr>
            <p:cNvPr id="205" name="TextBox 204">
              <a:extLst>
                <a:ext uri="{FF2B5EF4-FFF2-40B4-BE49-F238E27FC236}">
                  <a16:creationId xmlns:a16="http://schemas.microsoft.com/office/drawing/2014/main" id="{35778D1F-C9CA-49E7-95CD-DA9D9EA9E7CB}"/>
                </a:ext>
              </a:extLst>
            </p:cNvPr>
            <p:cNvSpPr txBox="1"/>
            <p:nvPr/>
          </p:nvSpPr>
          <p:spPr>
            <a:xfrm>
              <a:off x="3202563"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102</a:t>
              </a:r>
            </a:p>
          </p:txBody>
        </p:sp>
        <p:sp>
          <p:nvSpPr>
            <p:cNvPr id="206" name="TextBox 205">
              <a:extLst>
                <a:ext uri="{FF2B5EF4-FFF2-40B4-BE49-F238E27FC236}">
                  <a16:creationId xmlns:a16="http://schemas.microsoft.com/office/drawing/2014/main" id="{65C77C96-000B-4945-AC11-69A0BD62EBAE}"/>
                </a:ext>
              </a:extLst>
            </p:cNvPr>
            <p:cNvSpPr txBox="1"/>
            <p:nvPr/>
          </p:nvSpPr>
          <p:spPr>
            <a:xfrm>
              <a:off x="2981720"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110</a:t>
              </a:r>
            </a:p>
          </p:txBody>
        </p:sp>
        <p:sp>
          <p:nvSpPr>
            <p:cNvPr id="207" name="TextBox 206">
              <a:extLst>
                <a:ext uri="{FF2B5EF4-FFF2-40B4-BE49-F238E27FC236}">
                  <a16:creationId xmlns:a16="http://schemas.microsoft.com/office/drawing/2014/main" id="{BC23737C-D7AF-43D6-A61C-2E9DE547AFCC}"/>
                </a:ext>
              </a:extLst>
            </p:cNvPr>
            <p:cNvSpPr txBox="1"/>
            <p:nvPr/>
          </p:nvSpPr>
          <p:spPr>
            <a:xfrm>
              <a:off x="2760878"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124</a:t>
              </a:r>
            </a:p>
          </p:txBody>
        </p:sp>
        <p:sp>
          <p:nvSpPr>
            <p:cNvPr id="208" name="TextBox 207">
              <a:extLst>
                <a:ext uri="{FF2B5EF4-FFF2-40B4-BE49-F238E27FC236}">
                  <a16:creationId xmlns:a16="http://schemas.microsoft.com/office/drawing/2014/main" id="{F3E1ED86-36C6-4088-B9AD-323D10BF6C2C}"/>
                </a:ext>
              </a:extLst>
            </p:cNvPr>
            <p:cNvSpPr txBox="1"/>
            <p:nvPr/>
          </p:nvSpPr>
          <p:spPr>
            <a:xfrm>
              <a:off x="2540035"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134</a:t>
              </a:r>
            </a:p>
          </p:txBody>
        </p:sp>
        <p:sp>
          <p:nvSpPr>
            <p:cNvPr id="209" name="TextBox 208">
              <a:extLst>
                <a:ext uri="{FF2B5EF4-FFF2-40B4-BE49-F238E27FC236}">
                  <a16:creationId xmlns:a16="http://schemas.microsoft.com/office/drawing/2014/main" id="{8B90B438-5C5D-4561-BC99-839EFC645BC1}"/>
                </a:ext>
              </a:extLst>
            </p:cNvPr>
            <p:cNvSpPr txBox="1"/>
            <p:nvPr/>
          </p:nvSpPr>
          <p:spPr>
            <a:xfrm>
              <a:off x="2319193"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151</a:t>
              </a:r>
            </a:p>
          </p:txBody>
        </p:sp>
        <p:sp>
          <p:nvSpPr>
            <p:cNvPr id="210" name="TextBox 209">
              <a:extLst>
                <a:ext uri="{FF2B5EF4-FFF2-40B4-BE49-F238E27FC236}">
                  <a16:creationId xmlns:a16="http://schemas.microsoft.com/office/drawing/2014/main" id="{F14F2FF1-91F6-47D7-808C-467FCE2CEEF4}"/>
                </a:ext>
              </a:extLst>
            </p:cNvPr>
            <p:cNvSpPr txBox="1"/>
            <p:nvPr/>
          </p:nvSpPr>
          <p:spPr>
            <a:xfrm>
              <a:off x="2098351"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170</a:t>
              </a:r>
            </a:p>
          </p:txBody>
        </p:sp>
        <p:sp>
          <p:nvSpPr>
            <p:cNvPr id="211" name="TextBox 210">
              <a:extLst>
                <a:ext uri="{FF2B5EF4-FFF2-40B4-BE49-F238E27FC236}">
                  <a16:creationId xmlns:a16="http://schemas.microsoft.com/office/drawing/2014/main" id="{D904F8B7-39C6-42CD-9214-C0F8D436A34F}"/>
                </a:ext>
              </a:extLst>
            </p:cNvPr>
            <p:cNvSpPr txBox="1"/>
            <p:nvPr/>
          </p:nvSpPr>
          <p:spPr>
            <a:xfrm>
              <a:off x="1877509"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204</a:t>
              </a:r>
            </a:p>
          </p:txBody>
        </p:sp>
        <p:sp>
          <p:nvSpPr>
            <p:cNvPr id="212" name="TextBox 211">
              <a:extLst>
                <a:ext uri="{FF2B5EF4-FFF2-40B4-BE49-F238E27FC236}">
                  <a16:creationId xmlns:a16="http://schemas.microsoft.com/office/drawing/2014/main" id="{45ABC1FE-4465-4619-9031-C6B968BFBB63}"/>
                </a:ext>
              </a:extLst>
            </p:cNvPr>
            <p:cNvSpPr txBox="1"/>
            <p:nvPr/>
          </p:nvSpPr>
          <p:spPr>
            <a:xfrm>
              <a:off x="1656667"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235</a:t>
              </a:r>
            </a:p>
          </p:txBody>
        </p:sp>
        <p:sp>
          <p:nvSpPr>
            <p:cNvPr id="213" name="TextBox 212">
              <a:extLst>
                <a:ext uri="{FF2B5EF4-FFF2-40B4-BE49-F238E27FC236}">
                  <a16:creationId xmlns:a16="http://schemas.microsoft.com/office/drawing/2014/main" id="{106E8587-27BB-488A-ADC2-3C1C5A1365EB}"/>
                </a:ext>
              </a:extLst>
            </p:cNvPr>
            <p:cNvSpPr txBox="1"/>
            <p:nvPr/>
          </p:nvSpPr>
          <p:spPr>
            <a:xfrm>
              <a:off x="1435825"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271</a:t>
              </a:r>
            </a:p>
          </p:txBody>
        </p:sp>
        <p:sp>
          <p:nvSpPr>
            <p:cNvPr id="214" name="TextBox 213">
              <a:extLst>
                <a:ext uri="{FF2B5EF4-FFF2-40B4-BE49-F238E27FC236}">
                  <a16:creationId xmlns:a16="http://schemas.microsoft.com/office/drawing/2014/main" id="{A347E60D-2688-4CDC-9D59-6DCD62F59FB9}"/>
                </a:ext>
              </a:extLst>
            </p:cNvPr>
            <p:cNvSpPr txBox="1"/>
            <p:nvPr/>
          </p:nvSpPr>
          <p:spPr>
            <a:xfrm>
              <a:off x="1214982"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312</a:t>
              </a:r>
            </a:p>
          </p:txBody>
        </p:sp>
        <p:sp>
          <p:nvSpPr>
            <p:cNvPr id="215" name="TextBox 214">
              <a:extLst>
                <a:ext uri="{FF2B5EF4-FFF2-40B4-BE49-F238E27FC236}">
                  <a16:creationId xmlns:a16="http://schemas.microsoft.com/office/drawing/2014/main" id="{1C61FF49-927A-404C-AB52-F1BE29DD2264}"/>
                </a:ext>
              </a:extLst>
            </p:cNvPr>
            <p:cNvSpPr txBox="1"/>
            <p:nvPr/>
          </p:nvSpPr>
          <p:spPr>
            <a:xfrm>
              <a:off x="994140"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389</a:t>
              </a:r>
            </a:p>
          </p:txBody>
        </p:sp>
        <p:sp>
          <p:nvSpPr>
            <p:cNvPr id="216" name="TextBox 215">
              <a:extLst>
                <a:ext uri="{FF2B5EF4-FFF2-40B4-BE49-F238E27FC236}">
                  <a16:creationId xmlns:a16="http://schemas.microsoft.com/office/drawing/2014/main" id="{F9024CE3-15AF-4DE3-A134-793DE966CF36}"/>
                </a:ext>
              </a:extLst>
            </p:cNvPr>
            <p:cNvSpPr txBox="1"/>
            <p:nvPr/>
          </p:nvSpPr>
          <p:spPr>
            <a:xfrm>
              <a:off x="773298"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452</a:t>
              </a:r>
            </a:p>
          </p:txBody>
        </p:sp>
        <p:sp>
          <p:nvSpPr>
            <p:cNvPr id="217" name="TextBox 216">
              <a:extLst>
                <a:ext uri="{FF2B5EF4-FFF2-40B4-BE49-F238E27FC236}">
                  <a16:creationId xmlns:a16="http://schemas.microsoft.com/office/drawing/2014/main" id="{77DD52EA-9F7B-4913-870F-76CB59B4C7D2}"/>
                </a:ext>
              </a:extLst>
            </p:cNvPr>
            <p:cNvSpPr txBox="1"/>
            <p:nvPr/>
          </p:nvSpPr>
          <p:spPr>
            <a:xfrm>
              <a:off x="552456" y="4621147"/>
              <a:ext cx="265064"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517</a:t>
              </a:r>
            </a:p>
          </p:txBody>
        </p:sp>
      </p:grpSp>
      <p:cxnSp>
        <p:nvCxnSpPr>
          <p:cNvPr id="163" name="Straight Connector 162">
            <a:extLst>
              <a:ext uri="{FF2B5EF4-FFF2-40B4-BE49-F238E27FC236}">
                <a16:creationId xmlns:a16="http://schemas.microsoft.com/office/drawing/2014/main" id="{8654A1B3-0FE0-4775-8259-A6273B8787E1}"/>
              </a:ext>
            </a:extLst>
          </p:cNvPr>
          <p:cNvCxnSpPr>
            <a:cxnSpLocks/>
          </p:cNvCxnSpPr>
          <p:nvPr/>
        </p:nvCxnSpPr>
        <p:spPr>
          <a:xfrm flipV="1">
            <a:off x="5999540" y="3575181"/>
            <a:ext cx="0" cy="133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038D82-9847-4DA9-B3A8-E6D2F789DDBA}"/>
              </a:ext>
            </a:extLst>
          </p:cNvPr>
          <p:cNvCxnSpPr>
            <a:cxnSpLocks/>
          </p:cNvCxnSpPr>
          <p:nvPr/>
        </p:nvCxnSpPr>
        <p:spPr>
          <a:xfrm flipV="1">
            <a:off x="6878810" y="3893673"/>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9E5DCFB-FFFA-49F5-897F-30FD4BCED283}"/>
              </a:ext>
            </a:extLst>
          </p:cNvPr>
          <p:cNvCxnSpPr>
            <a:cxnSpLocks/>
          </p:cNvCxnSpPr>
          <p:nvPr/>
        </p:nvCxnSpPr>
        <p:spPr>
          <a:xfrm flipV="1">
            <a:off x="7758080" y="3893673"/>
            <a:ext cx="1146" cy="99784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B5A1AAD-1A00-4F6E-B285-B68CC043BDDD}"/>
              </a:ext>
            </a:extLst>
          </p:cNvPr>
          <p:cNvSpPr txBox="1"/>
          <p:nvPr/>
        </p:nvSpPr>
        <p:spPr>
          <a:xfrm>
            <a:off x="5963995" y="3398115"/>
            <a:ext cx="657552" cy="292388"/>
          </a:xfrm>
          <a:prstGeom prst="rect">
            <a:avLst/>
          </a:prstGeom>
          <a:noFill/>
        </p:spPr>
        <p:txBody>
          <a:bodyPr wrap="none" rtlCol="0">
            <a:spAutoFit/>
          </a:bodyPr>
          <a:lstStyle/>
          <a:p>
            <a:pPr algn="ctr"/>
            <a:r>
              <a:rPr lang="en-GB" sz="1300" dirty="0">
                <a:solidFill>
                  <a:srgbClr val="FF6600"/>
                </a:solidFill>
              </a:rPr>
              <a:t>62.3%</a:t>
            </a:r>
          </a:p>
        </p:txBody>
      </p:sp>
      <p:sp>
        <p:nvSpPr>
          <p:cNvPr id="167" name="TextBox 166">
            <a:extLst>
              <a:ext uri="{FF2B5EF4-FFF2-40B4-BE49-F238E27FC236}">
                <a16:creationId xmlns:a16="http://schemas.microsoft.com/office/drawing/2014/main" id="{D65D9E9B-B95F-49FD-B644-5AB8AA205A47}"/>
              </a:ext>
            </a:extLst>
          </p:cNvPr>
          <p:cNvSpPr txBox="1"/>
          <p:nvPr/>
        </p:nvSpPr>
        <p:spPr>
          <a:xfrm>
            <a:off x="6814578" y="3710959"/>
            <a:ext cx="657552" cy="292388"/>
          </a:xfrm>
          <a:prstGeom prst="rect">
            <a:avLst/>
          </a:prstGeom>
          <a:noFill/>
        </p:spPr>
        <p:txBody>
          <a:bodyPr wrap="none" rtlCol="0">
            <a:spAutoFit/>
          </a:bodyPr>
          <a:lstStyle/>
          <a:p>
            <a:pPr algn="ctr"/>
            <a:r>
              <a:rPr lang="en-GB" sz="1300" dirty="0">
                <a:solidFill>
                  <a:srgbClr val="FF6600"/>
                </a:solidFill>
              </a:rPr>
              <a:t>39.7%</a:t>
            </a:r>
          </a:p>
        </p:txBody>
      </p:sp>
      <p:sp>
        <p:nvSpPr>
          <p:cNvPr id="168" name="TextBox 167">
            <a:extLst>
              <a:ext uri="{FF2B5EF4-FFF2-40B4-BE49-F238E27FC236}">
                <a16:creationId xmlns:a16="http://schemas.microsoft.com/office/drawing/2014/main" id="{939AC492-7504-4F83-A924-B6E16BB94F8D}"/>
              </a:ext>
            </a:extLst>
          </p:cNvPr>
          <p:cNvSpPr txBox="1"/>
          <p:nvPr/>
        </p:nvSpPr>
        <p:spPr>
          <a:xfrm>
            <a:off x="7708394" y="3890729"/>
            <a:ext cx="657552" cy="292388"/>
          </a:xfrm>
          <a:prstGeom prst="rect">
            <a:avLst/>
          </a:prstGeom>
          <a:noFill/>
        </p:spPr>
        <p:txBody>
          <a:bodyPr wrap="none" rtlCol="0">
            <a:spAutoFit/>
          </a:bodyPr>
          <a:lstStyle/>
          <a:p>
            <a:pPr algn="ctr"/>
            <a:r>
              <a:rPr lang="en-GB" sz="1300" dirty="0">
                <a:solidFill>
                  <a:srgbClr val="FF6600"/>
                </a:solidFill>
              </a:rPr>
              <a:t>33.4%</a:t>
            </a:r>
          </a:p>
        </p:txBody>
      </p:sp>
      <p:sp>
        <p:nvSpPr>
          <p:cNvPr id="169" name="TextBox 168">
            <a:extLst>
              <a:ext uri="{FF2B5EF4-FFF2-40B4-BE49-F238E27FC236}">
                <a16:creationId xmlns:a16="http://schemas.microsoft.com/office/drawing/2014/main" id="{F365FA82-2545-44E2-9205-515FFA7498E9}"/>
              </a:ext>
            </a:extLst>
          </p:cNvPr>
          <p:cNvSpPr txBox="1"/>
          <p:nvPr/>
        </p:nvSpPr>
        <p:spPr>
          <a:xfrm>
            <a:off x="5415480" y="3905085"/>
            <a:ext cx="657552" cy="292388"/>
          </a:xfrm>
          <a:prstGeom prst="rect">
            <a:avLst/>
          </a:prstGeom>
          <a:noFill/>
        </p:spPr>
        <p:txBody>
          <a:bodyPr wrap="none" rtlCol="0">
            <a:spAutoFit/>
          </a:bodyPr>
          <a:lstStyle/>
          <a:p>
            <a:pPr algn="ctr"/>
            <a:r>
              <a:rPr lang="en-GB" sz="1300" dirty="0">
                <a:solidFill>
                  <a:schemeClr val="accent1"/>
                </a:solidFill>
              </a:rPr>
              <a:t>53.8%</a:t>
            </a:r>
          </a:p>
        </p:txBody>
      </p:sp>
      <p:sp>
        <p:nvSpPr>
          <p:cNvPr id="170" name="TextBox 169">
            <a:extLst>
              <a:ext uri="{FF2B5EF4-FFF2-40B4-BE49-F238E27FC236}">
                <a16:creationId xmlns:a16="http://schemas.microsoft.com/office/drawing/2014/main" id="{8DF7EF01-58A6-4EA5-A38C-C598347684C6}"/>
              </a:ext>
            </a:extLst>
          </p:cNvPr>
          <p:cNvSpPr txBox="1"/>
          <p:nvPr/>
        </p:nvSpPr>
        <p:spPr>
          <a:xfrm>
            <a:off x="6306402" y="4217929"/>
            <a:ext cx="657552" cy="292388"/>
          </a:xfrm>
          <a:prstGeom prst="rect">
            <a:avLst/>
          </a:prstGeom>
          <a:noFill/>
        </p:spPr>
        <p:txBody>
          <a:bodyPr wrap="none" rtlCol="0">
            <a:spAutoFit/>
          </a:bodyPr>
          <a:lstStyle/>
          <a:p>
            <a:pPr algn="ctr"/>
            <a:r>
              <a:rPr lang="en-GB" sz="1300" dirty="0">
                <a:solidFill>
                  <a:schemeClr val="accent1"/>
                </a:solidFill>
              </a:rPr>
              <a:t>30.2%</a:t>
            </a:r>
          </a:p>
        </p:txBody>
      </p:sp>
      <p:sp>
        <p:nvSpPr>
          <p:cNvPr id="171" name="TextBox 170">
            <a:extLst>
              <a:ext uri="{FF2B5EF4-FFF2-40B4-BE49-F238E27FC236}">
                <a16:creationId xmlns:a16="http://schemas.microsoft.com/office/drawing/2014/main" id="{20C9D533-9851-4563-B605-0E54C606D798}"/>
              </a:ext>
            </a:extLst>
          </p:cNvPr>
          <p:cNvSpPr txBox="1"/>
          <p:nvPr/>
        </p:nvSpPr>
        <p:spPr>
          <a:xfrm>
            <a:off x="7172225" y="4397699"/>
            <a:ext cx="657552" cy="292388"/>
          </a:xfrm>
          <a:prstGeom prst="rect">
            <a:avLst/>
          </a:prstGeom>
          <a:noFill/>
        </p:spPr>
        <p:txBody>
          <a:bodyPr wrap="none" rtlCol="0">
            <a:spAutoFit/>
          </a:bodyPr>
          <a:lstStyle/>
          <a:p>
            <a:pPr algn="ctr"/>
            <a:r>
              <a:rPr lang="en-GB" sz="1300" dirty="0">
                <a:solidFill>
                  <a:schemeClr val="accent1"/>
                </a:solidFill>
              </a:rPr>
              <a:t>21.4%</a:t>
            </a:r>
          </a:p>
        </p:txBody>
      </p:sp>
      <p:graphicFrame>
        <p:nvGraphicFramePr>
          <p:cNvPr id="286" name="Table 102">
            <a:extLst>
              <a:ext uri="{FF2B5EF4-FFF2-40B4-BE49-F238E27FC236}">
                <a16:creationId xmlns:a16="http://schemas.microsoft.com/office/drawing/2014/main" id="{7FBB779B-17B8-484E-9C53-2B51A15DEC2C}"/>
              </a:ext>
            </a:extLst>
          </p:cNvPr>
          <p:cNvGraphicFramePr>
            <a:graphicFrameLocks noGrp="1"/>
          </p:cNvGraphicFramePr>
          <p:nvPr>
            <p:extLst>
              <p:ext uri="{D42A27DB-BD31-4B8C-83A1-F6EECF244321}">
                <p14:modId xmlns:p14="http://schemas.microsoft.com/office/powerpoint/2010/main" val="3182283687"/>
              </p:ext>
            </p:extLst>
          </p:nvPr>
        </p:nvGraphicFramePr>
        <p:xfrm>
          <a:off x="6648514" y="2220250"/>
          <a:ext cx="2277187" cy="1202400"/>
        </p:xfrm>
        <a:graphic>
          <a:graphicData uri="http://schemas.openxmlformats.org/drawingml/2006/table">
            <a:tbl>
              <a:tblPr firstRow="1" bandRow="1">
                <a:tableStyleId>{69012ECD-51FC-41F1-AA8D-1B2483CD663E}</a:tableStyleId>
              </a:tblPr>
              <a:tblGrid>
                <a:gridCol w="1000837">
                  <a:extLst>
                    <a:ext uri="{9D8B030D-6E8A-4147-A177-3AD203B41FA5}">
                      <a16:colId xmlns:a16="http://schemas.microsoft.com/office/drawing/2014/main" val="4139312185"/>
                    </a:ext>
                  </a:extLst>
                </a:gridCol>
                <a:gridCol w="1276350">
                  <a:extLst>
                    <a:ext uri="{9D8B030D-6E8A-4147-A177-3AD203B41FA5}">
                      <a16:colId xmlns:a16="http://schemas.microsoft.com/office/drawing/2014/main" val="868322167"/>
                    </a:ext>
                  </a:extLst>
                </a:gridCol>
              </a:tblGrid>
              <a:tr h="0">
                <a:tc>
                  <a:txBody>
                    <a:bodyPr/>
                    <a:lstStyle/>
                    <a:p>
                      <a:endParaRPr lang="en-GB" sz="1200" dirty="0">
                        <a:solidFill>
                          <a:schemeClr val="tx2"/>
                        </a:solidFill>
                      </a:endParaRPr>
                    </a:p>
                  </a:txBody>
                  <a:tcPr marL="36000" marR="36000" marT="36000" marB="36000"/>
                </a:tc>
                <a:tc>
                  <a:txBody>
                    <a:bodyPr/>
                    <a:lstStyle/>
                    <a:p>
                      <a:pPr algn="ctr"/>
                      <a:r>
                        <a:rPr lang="en-GB" sz="1200" dirty="0">
                          <a:solidFill>
                            <a:schemeClr val="tx2"/>
                          </a:solidFill>
                        </a:rPr>
                        <a:t>Median OS, </a:t>
                      </a:r>
                      <a:br>
                        <a:rPr lang="en-GB" sz="1200" dirty="0">
                          <a:solidFill>
                            <a:schemeClr val="tx2"/>
                          </a:solidFill>
                        </a:rPr>
                      </a:br>
                      <a:r>
                        <a:rPr lang="en-GB" sz="1200" dirty="0">
                          <a:solidFill>
                            <a:schemeClr val="tx2"/>
                          </a:solidFill>
                        </a:rPr>
                        <a:t>months (95%CI)</a:t>
                      </a:r>
                    </a:p>
                  </a:txBody>
                  <a:tcPr marL="36000" marR="36000" marT="36000" marB="36000"/>
                </a:tc>
                <a:extLst>
                  <a:ext uri="{0D108BD9-81ED-4DB2-BD59-A6C34878D82A}">
                    <a16:rowId xmlns:a16="http://schemas.microsoft.com/office/drawing/2014/main" val="3147591410"/>
                  </a:ext>
                </a:extLst>
              </a:tr>
              <a:tr h="0">
                <a:tc>
                  <a:txBody>
                    <a:bodyPr/>
                    <a:lstStyle/>
                    <a:p>
                      <a:r>
                        <a:rPr lang="en-GB" sz="1200" dirty="0" err="1"/>
                        <a:t>Nivo</a:t>
                      </a:r>
                      <a:r>
                        <a:rPr lang="en-GB" sz="1200" dirty="0"/>
                        <a:t> + IPI</a:t>
                      </a:r>
                      <a:endParaRPr lang="en-GB" sz="1200" dirty="0">
                        <a:solidFill>
                          <a:schemeClr val="tx1"/>
                        </a:solidFill>
                      </a:endParaRPr>
                    </a:p>
                  </a:txBody>
                  <a:tcPr marL="36000" marR="36000" marT="36000" marB="36000"/>
                </a:tc>
                <a:tc>
                  <a:txBody>
                    <a:bodyPr/>
                    <a:lstStyle/>
                    <a:p>
                      <a:pPr algn="ctr"/>
                      <a:r>
                        <a:rPr lang="en-GB" sz="1200" dirty="0"/>
                        <a:t>17.1 (15.3,</a:t>
                      </a:r>
                      <a:r>
                        <a:rPr lang="en-GB" sz="1200" baseline="0" dirty="0"/>
                        <a:t> </a:t>
                      </a:r>
                      <a:r>
                        <a:rPr lang="en-GB" sz="1200" dirty="0"/>
                        <a:t>20.0)</a:t>
                      </a:r>
                      <a:endParaRPr lang="en-GB" sz="1200" dirty="0">
                        <a:solidFill>
                          <a:schemeClr val="tx1"/>
                        </a:solidFill>
                      </a:endParaRPr>
                    </a:p>
                  </a:txBody>
                  <a:tcPr marL="36000" marR="36000" marT="36000" marB="36000"/>
                </a:tc>
                <a:extLst>
                  <a:ext uri="{0D108BD9-81ED-4DB2-BD59-A6C34878D82A}">
                    <a16:rowId xmlns:a16="http://schemas.microsoft.com/office/drawing/2014/main" val="2853099070"/>
                  </a:ext>
                </a:extLst>
              </a:tr>
              <a:tr h="0">
                <a:tc>
                  <a:txBody>
                    <a:bodyPr/>
                    <a:lstStyle/>
                    <a:p>
                      <a:r>
                        <a:rPr lang="en-GB" sz="1200" dirty="0"/>
                        <a:t>Chemo</a:t>
                      </a:r>
                      <a:endParaRPr lang="en-GB" sz="1200" dirty="0">
                        <a:solidFill>
                          <a:schemeClr val="tx1"/>
                        </a:solidFill>
                      </a:endParaRP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13.9 (11.8,</a:t>
                      </a:r>
                      <a:r>
                        <a:rPr lang="en-GB" sz="1200" baseline="0" dirty="0"/>
                        <a:t> </a:t>
                      </a:r>
                      <a:r>
                        <a:rPr lang="en-GB" sz="1200" dirty="0"/>
                        <a:t>15.3)</a:t>
                      </a:r>
                      <a:endParaRPr lang="en-GB" sz="1200" dirty="0">
                        <a:solidFill>
                          <a:schemeClr val="tx1"/>
                        </a:solidFill>
                      </a:endParaRPr>
                    </a:p>
                  </a:txBody>
                  <a:tcPr marL="36000" marR="36000" marT="36000" marB="36000"/>
                </a:tc>
                <a:extLst>
                  <a:ext uri="{0D108BD9-81ED-4DB2-BD59-A6C34878D82A}">
                    <a16:rowId xmlns:a16="http://schemas.microsoft.com/office/drawing/2014/main" val="1540868843"/>
                  </a:ext>
                </a:extLst>
              </a:tr>
              <a:tr h="0">
                <a:tc>
                  <a:txBody>
                    <a:bodyPr/>
                    <a:lstStyle/>
                    <a:p>
                      <a:r>
                        <a:rPr lang="en-GB" sz="1200" dirty="0"/>
                        <a:t>HR (95%CI)</a:t>
                      </a:r>
                      <a:endParaRPr lang="en-GB" sz="1200" dirty="0">
                        <a:solidFill>
                          <a:srgbClr val="363636"/>
                        </a:solidFill>
                      </a:endParaRP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0.77 (0.67,</a:t>
                      </a:r>
                      <a:r>
                        <a:rPr lang="en-GB" sz="1200" baseline="0" dirty="0"/>
                        <a:t> </a:t>
                      </a:r>
                      <a:r>
                        <a:rPr lang="en-GB" sz="1200" dirty="0"/>
                        <a:t>0.89)</a:t>
                      </a:r>
                      <a:endParaRPr lang="en-GB" sz="1200" dirty="0">
                        <a:solidFill>
                          <a:srgbClr val="363636"/>
                        </a:solidFill>
                      </a:endParaRPr>
                    </a:p>
                  </a:txBody>
                  <a:tcPr marL="36000" marR="36000" marT="36000" marB="36000"/>
                </a:tc>
                <a:extLst>
                  <a:ext uri="{0D108BD9-81ED-4DB2-BD59-A6C34878D82A}">
                    <a16:rowId xmlns:a16="http://schemas.microsoft.com/office/drawing/2014/main" val="3135432524"/>
                  </a:ext>
                </a:extLst>
              </a:tr>
            </a:tbl>
          </a:graphicData>
        </a:graphic>
      </p:graphicFrame>
      <p:sp>
        <p:nvSpPr>
          <p:cNvPr id="287" name="TextBox 286">
            <a:extLst>
              <a:ext uri="{FF2B5EF4-FFF2-40B4-BE49-F238E27FC236}">
                <a16:creationId xmlns:a16="http://schemas.microsoft.com/office/drawing/2014/main" id="{DF3BF8AF-398E-45CD-823C-6815AACF8BB3}"/>
              </a:ext>
            </a:extLst>
          </p:cNvPr>
          <p:cNvSpPr txBox="1"/>
          <p:nvPr/>
        </p:nvSpPr>
        <p:spPr>
          <a:xfrm>
            <a:off x="5223121" y="1812229"/>
            <a:ext cx="3560398" cy="338554"/>
          </a:xfrm>
          <a:prstGeom prst="rect">
            <a:avLst/>
          </a:prstGeom>
          <a:noFill/>
        </p:spPr>
        <p:txBody>
          <a:bodyPr wrap="none" rtlCol="0">
            <a:spAutoFit/>
          </a:bodyPr>
          <a:lstStyle/>
          <a:p>
            <a:pPr algn="ctr"/>
            <a:r>
              <a:rPr lang="en-GB" sz="1600" b="1" dirty="0"/>
              <a:t>Without baseline brain metastases</a:t>
            </a:r>
          </a:p>
        </p:txBody>
      </p:sp>
      <p:grpSp>
        <p:nvGrpSpPr>
          <p:cNvPr id="5174" name="Group 5173">
            <a:extLst>
              <a:ext uri="{FF2B5EF4-FFF2-40B4-BE49-F238E27FC236}">
                <a16:creationId xmlns:a16="http://schemas.microsoft.com/office/drawing/2014/main" id="{F2F5426E-B0CF-4856-858B-2B8DD76F1A26}"/>
              </a:ext>
            </a:extLst>
          </p:cNvPr>
          <p:cNvGrpSpPr/>
          <p:nvPr/>
        </p:nvGrpSpPr>
        <p:grpSpPr>
          <a:xfrm>
            <a:off x="5108925" y="2802028"/>
            <a:ext cx="3708000" cy="1638000"/>
            <a:chOff x="8454871" y="3080151"/>
            <a:chExt cx="5800725" cy="2554433"/>
          </a:xfrm>
        </p:grpSpPr>
        <p:sp>
          <p:nvSpPr>
            <p:cNvPr id="5138" name="Freeform: Shape 5137">
              <a:extLst>
                <a:ext uri="{FF2B5EF4-FFF2-40B4-BE49-F238E27FC236}">
                  <a16:creationId xmlns:a16="http://schemas.microsoft.com/office/drawing/2014/main" id="{A1336B99-E832-4A79-9B92-B5B030B08BF8}"/>
                </a:ext>
              </a:extLst>
            </p:cNvPr>
            <p:cNvSpPr/>
            <p:nvPr/>
          </p:nvSpPr>
          <p:spPr>
            <a:xfrm>
              <a:off x="8663222" y="324379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39" name="Freeform: Shape 5138">
              <a:extLst>
                <a:ext uri="{FF2B5EF4-FFF2-40B4-BE49-F238E27FC236}">
                  <a16:creationId xmlns:a16="http://schemas.microsoft.com/office/drawing/2014/main" id="{2DD59712-B91F-4905-9515-1B15A1E01E91}"/>
                </a:ext>
              </a:extLst>
            </p:cNvPr>
            <p:cNvSpPr/>
            <p:nvPr/>
          </p:nvSpPr>
          <p:spPr>
            <a:xfrm>
              <a:off x="8454871" y="3080151"/>
              <a:ext cx="5800725" cy="2505075"/>
            </a:xfrm>
            <a:custGeom>
              <a:avLst/>
              <a:gdLst>
                <a:gd name="connsiteX0" fmla="*/ 5804926 w 5800725"/>
                <a:gd name="connsiteY0" fmla="*/ 2514467 h 2505075"/>
                <a:gd name="connsiteX1" fmla="*/ 5641734 w 5800725"/>
                <a:gd name="connsiteY1" fmla="*/ 2514467 h 2505075"/>
                <a:gd name="connsiteX2" fmla="*/ 5641734 w 5800725"/>
                <a:gd name="connsiteY2" fmla="*/ 2387908 h 2505075"/>
                <a:gd name="connsiteX3" fmla="*/ 5325342 w 5800725"/>
                <a:gd name="connsiteY3" fmla="*/ 2387908 h 2505075"/>
                <a:gd name="connsiteX4" fmla="*/ 5325342 w 5800725"/>
                <a:gd name="connsiteY4" fmla="*/ 2327967 h 2505075"/>
                <a:gd name="connsiteX5" fmla="*/ 5082216 w 5800725"/>
                <a:gd name="connsiteY5" fmla="*/ 2327967 h 2505075"/>
                <a:gd name="connsiteX6" fmla="*/ 5082216 w 5800725"/>
                <a:gd name="connsiteY6" fmla="*/ 2274675 h 2505075"/>
                <a:gd name="connsiteX7" fmla="*/ 4832442 w 5800725"/>
                <a:gd name="connsiteY7" fmla="*/ 2274675 h 2505075"/>
                <a:gd name="connsiteX8" fmla="*/ 4832442 w 5800725"/>
                <a:gd name="connsiteY8" fmla="*/ 2231384 h 2505075"/>
                <a:gd name="connsiteX9" fmla="*/ 4449442 w 5800725"/>
                <a:gd name="connsiteY9" fmla="*/ 2231384 h 2505075"/>
                <a:gd name="connsiteX10" fmla="*/ 4449442 w 5800725"/>
                <a:gd name="connsiteY10" fmla="*/ 2194751 h 2505075"/>
                <a:gd name="connsiteX11" fmla="*/ 4176351 w 5800725"/>
                <a:gd name="connsiteY11" fmla="*/ 2194751 h 2505075"/>
                <a:gd name="connsiteX12" fmla="*/ 4176351 w 5800725"/>
                <a:gd name="connsiteY12" fmla="*/ 2168100 h 2505075"/>
                <a:gd name="connsiteX13" fmla="*/ 3916575 w 5800725"/>
                <a:gd name="connsiteY13" fmla="*/ 2168100 h 2505075"/>
                <a:gd name="connsiteX14" fmla="*/ 3916575 w 5800725"/>
                <a:gd name="connsiteY14" fmla="*/ 2138134 h 2505075"/>
                <a:gd name="connsiteX15" fmla="*/ 3543567 w 5800725"/>
                <a:gd name="connsiteY15" fmla="*/ 2138134 h 2505075"/>
                <a:gd name="connsiteX16" fmla="*/ 3543567 w 5800725"/>
                <a:gd name="connsiteY16" fmla="*/ 2111483 h 2505075"/>
                <a:gd name="connsiteX17" fmla="*/ 3476959 w 5800725"/>
                <a:gd name="connsiteY17" fmla="*/ 2111483 h 2505075"/>
                <a:gd name="connsiteX18" fmla="*/ 3476959 w 5800725"/>
                <a:gd name="connsiteY18" fmla="*/ 2081508 h 2505075"/>
                <a:gd name="connsiteX19" fmla="*/ 3317101 w 5800725"/>
                <a:gd name="connsiteY19" fmla="*/ 2081508 h 2505075"/>
                <a:gd name="connsiteX20" fmla="*/ 3317101 w 5800725"/>
                <a:gd name="connsiteY20" fmla="*/ 2058200 h 2505075"/>
                <a:gd name="connsiteX21" fmla="*/ 3247158 w 5800725"/>
                <a:gd name="connsiteY21" fmla="*/ 2058200 h 2505075"/>
                <a:gd name="connsiteX22" fmla="*/ 3247158 w 5800725"/>
                <a:gd name="connsiteY22" fmla="*/ 2011575 h 2505075"/>
                <a:gd name="connsiteX23" fmla="*/ 3000709 w 5800725"/>
                <a:gd name="connsiteY23" fmla="*/ 2011575 h 2505075"/>
                <a:gd name="connsiteX24" fmla="*/ 3000709 w 5800725"/>
                <a:gd name="connsiteY24" fmla="*/ 2014899 h 2505075"/>
                <a:gd name="connsiteX25" fmla="*/ 2934100 w 5800725"/>
                <a:gd name="connsiteY25" fmla="*/ 2014899 h 2505075"/>
                <a:gd name="connsiteX26" fmla="*/ 2934100 w 5800725"/>
                <a:gd name="connsiteY26" fmla="*/ 1994926 h 2505075"/>
                <a:gd name="connsiteX27" fmla="*/ 2834183 w 5800725"/>
                <a:gd name="connsiteY27" fmla="*/ 1994926 h 2505075"/>
                <a:gd name="connsiteX28" fmla="*/ 2834183 w 5800725"/>
                <a:gd name="connsiteY28" fmla="*/ 1958283 h 2505075"/>
                <a:gd name="connsiteX29" fmla="*/ 2757583 w 5800725"/>
                <a:gd name="connsiteY29" fmla="*/ 1958283 h 2505075"/>
                <a:gd name="connsiteX30" fmla="*/ 2757583 w 5800725"/>
                <a:gd name="connsiteY30" fmla="*/ 1931641 h 2505075"/>
                <a:gd name="connsiteX31" fmla="*/ 2584409 w 5800725"/>
                <a:gd name="connsiteY31" fmla="*/ 1931641 h 2505075"/>
                <a:gd name="connsiteX32" fmla="*/ 2584409 w 5800725"/>
                <a:gd name="connsiteY32" fmla="*/ 1898342 h 2505075"/>
                <a:gd name="connsiteX33" fmla="*/ 2531117 w 5800725"/>
                <a:gd name="connsiteY33" fmla="*/ 1898342 h 2505075"/>
                <a:gd name="connsiteX34" fmla="*/ 2531117 w 5800725"/>
                <a:gd name="connsiteY34" fmla="*/ 1865033 h 2505075"/>
                <a:gd name="connsiteX35" fmla="*/ 2434533 w 5800725"/>
                <a:gd name="connsiteY35" fmla="*/ 1865033 h 2505075"/>
                <a:gd name="connsiteX36" fmla="*/ 2434533 w 5800725"/>
                <a:gd name="connsiteY36" fmla="*/ 1841725 h 2505075"/>
                <a:gd name="connsiteX37" fmla="*/ 2351275 w 5800725"/>
                <a:gd name="connsiteY37" fmla="*/ 1841725 h 2505075"/>
                <a:gd name="connsiteX38" fmla="*/ 2351275 w 5800725"/>
                <a:gd name="connsiteY38" fmla="*/ 1791767 h 2505075"/>
                <a:gd name="connsiteX39" fmla="*/ 2327967 w 5800725"/>
                <a:gd name="connsiteY39" fmla="*/ 1791767 h 2505075"/>
                <a:gd name="connsiteX40" fmla="*/ 2327967 w 5800725"/>
                <a:gd name="connsiteY40" fmla="*/ 1751800 h 2505075"/>
                <a:gd name="connsiteX41" fmla="*/ 2244700 w 5800725"/>
                <a:gd name="connsiteY41" fmla="*/ 1751800 h 2505075"/>
                <a:gd name="connsiteX42" fmla="*/ 2244700 w 5800725"/>
                <a:gd name="connsiteY42" fmla="*/ 1721825 h 2505075"/>
                <a:gd name="connsiteX43" fmla="*/ 2154784 w 5800725"/>
                <a:gd name="connsiteY43" fmla="*/ 1721825 h 2505075"/>
                <a:gd name="connsiteX44" fmla="*/ 2154784 w 5800725"/>
                <a:gd name="connsiteY44" fmla="*/ 1671866 h 2505075"/>
                <a:gd name="connsiteX45" fmla="*/ 2051542 w 5800725"/>
                <a:gd name="connsiteY45" fmla="*/ 1671866 h 2505075"/>
                <a:gd name="connsiteX46" fmla="*/ 2051542 w 5800725"/>
                <a:gd name="connsiteY46" fmla="*/ 1628575 h 2505075"/>
                <a:gd name="connsiteX47" fmla="*/ 1981600 w 5800725"/>
                <a:gd name="connsiteY47" fmla="*/ 1628575 h 2505075"/>
                <a:gd name="connsiteX48" fmla="*/ 1981600 w 5800725"/>
                <a:gd name="connsiteY48" fmla="*/ 1588608 h 2505075"/>
                <a:gd name="connsiteX49" fmla="*/ 1871691 w 5800725"/>
                <a:gd name="connsiteY49" fmla="*/ 1588608 h 2505075"/>
                <a:gd name="connsiteX50" fmla="*/ 1871691 w 5800725"/>
                <a:gd name="connsiteY50" fmla="*/ 1515342 h 2505075"/>
                <a:gd name="connsiteX51" fmla="*/ 1808417 w 5800725"/>
                <a:gd name="connsiteY51" fmla="*/ 1515342 h 2505075"/>
                <a:gd name="connsiteX52" fmla="*/ 1808417 w 5800725"/>
                <a:gd name="connsiteY52" fmla="*/ 1478709 h 2505075"/>
                <a:gd name="connsiteX53" fmla="*/ 1741808 w 5800725"/>
                <a:gd name="connsiteY53" fmla="*/ 1478709 h 2505075"/>
                <a:gd name="connsiteX54" fmla="*/ 1741808 w 5800725"/>
                <a:gd name="connsiteY54" fmla="*/ 1418758 h 2505075"/>
                <a:gd name="connsiteX55" fmla="*/ 1645225 w 5800725"/>
                <a:gd name="connsiteY55" fmla="*/ 1418758 h 2505075"/>
                <a:gd name="connsiteX56" fmla="*/ 1645225 w 5800725"/>
                <a:gd name="connsiteY56" fmla="*/ 1365475 h 2505075"/>
                <a:gd name="connsiteX57" fmla="*/ 1575292 w 5800725"/>
                <a:gd name="connsiteY57" fmla="*/ 1365475 h 2505075"/>
                <a:gd name="connsiteX58" fmla="*/ 1575292 w 5800725"/>
                <a:gd name="connsiteY58" fmla="*/ 1308859 h 2505075"/>
                <a:gd name="connsiteX59" fmla="*/ 1428750 w 5800725"/>
                <a:gd name="connsiteY59" fmla="*/ 1308859 h 2505075"/>
                <a:gd name="connsiteX60" fmla="*/ 1428750 w 5800725"/>
                <a:gd name="connsiteY60" fmla="*/ 1248909 h 2505075"/>
                <a:gd name="connsiteX61" fmla="*/ 1352150 w 5800725"/>
                <a:gd name="connsiteY61" fmla="*/ 1248909 h 2505075"/>
                <a:gd name="connsiteX62" fmla="*/ 1352150 w 5800725"/>
                <a:gd name="connsiteY62" fmla="*/ 1198950 h 2505075"/>
                <a:gd name="connsiteX63" fmla="*/ 1255566 w 5800725"/>
                <a:gd name="connsiteY63" fmla="*/ 1198950 h 2505075"/>
                <a:gd name="connsiteX64" fmla="*/ 1255566 w 5800725"/>
                <a:gd name="connsiteY64" fmla="*/ 1158983 h 2505075"/>
                <a:gd name="connsiteX65" fmla="*/ 1165650 w 5800725"/>
                <a:gd name="connsiteY65" fmla="*/ 1158983 h 2505075"/>
                <a:gd name="connsiteX66" fmla="*/ 1165650 w 5800725"/>
                <a:gd name="connsiteY66" fmla="*/ 1099042 h 2505075"/>
                <a:gd name="connsiteX67" fmla="*/ 1072391 w 5800725"/>
                <a:gd name="connsiteY67" fmla="*/ 1099042 h 2505075"/>
                <a:gd name="connsiteX68" fmla="*/ 1072391 w 5800725"/>
                <a:gd name="connsiteY68" fmla="*/ 1069067 h 2505075"/>
                <a:gd name="connsiteX69" fmla="*/ 1025766 w 5800725"/>
                <a:gd name="connsiteY69" fmla="*/ 1069067 h 2505075"/>
                <a:gd name="connsiteX70" fmla="*/ 1025766 w 5800725"/>
                <a:gd name="connsiteY70" fmla="*/ 1022442 h 2505075"/>
                <a:gd name="connsiteX71" fmla="*/ 932518 w 5800725"/>
                <a:gd name="connsiteY71" fmla="*/ 1022442 h 2505075"/>
                <a:gd name="connsiteX72" fmla="*/ 932518 w 5800725"/>
                <a:gd name="connsiteY72" fmla="*/ 972483 h 2505075"/>
                <a:gd name="connsiteX73" fmla="*/ 899213 w 5800725"/>
                <a:gd name="connsiteY73" fmla="*/ 972483 h 2505075"/>
                <a:gd name="connsiteX74" fmla="*/ 899213 w 5800725"/>
                <a:gd name="connsiteY74" fmla="*/ 922527 h 2505075"/>
                <a:gd name="connsiteX75" fmla="*/ 815953 w 5800725"/>
                <a:gd name="connsiteY75" fmla="*/ 922527 h 2505075"/>
                <a:gd name="connsiteX76" fmla="*/ 815953 w 5800725"/>
                <a:gd name="connsiteY76" fmla="*/ 845927 h 2505075"/>
                <a:gd name="connsiteX77" fmla="*/ 762666 w 5800725"/>
                <a:gd name="connsiteY77" fmla="*/ 845927 h 2505075"/>
                <a:gd name="connsiteX78" fmla="*/ 762666 w 5800725"/>
                <a:gd name="connsiteY78" fmla="*/ 779318 h 2505075"/>
                <a:gd name="connsiteX79" fmla="*/ 696057 w 5800725"/>
                <a:gd name="connsiteY79" fmla="*/ 779318 h 2505075"/>
                <a:gd name="connsiteX80" fmla="*/ 696057 w 5800725"/>
                <a:gd name="connsiteY80" fmla="*/ 716040 h 2505075"/>
                <a:gd name="connsiteX81" fmla="*/ 649432 w 5800725"/>
                <a:gd name="connsiteY81" fmla="*/ 716040 h 2505075"/>
                <a:gd name="connsiteX82" fmla="*/ 649432 w 5800725"/>
                <a:gd name="connsiteY82" fmla="*/ 609467 h 2505075"/>
                <a:gd name="connsiteX83" fmla="*/ 596145 w 5800725"/>
                <a:gd name="connsiteY83" fmla="*/ 609467 h 2505075"/>
                <a:gd name="connsiteX84" fmla="*/ 596145 w 5800725"/>
                <a:gd name="connsiteY84" fmla="*/ 569502 h 2505075"/>
                <a:gd name="connsiteX85" fmla="*/ 539528 w 5800725"/>
                <a:gd name="connsiteY85" fmla="*/ 569502 h 2505075"/>
                <a:gd name="connsiteX86" fmla="*/ 539528 w 5800725"/>
                <a:gd name="connsiteY86" fmla="*/ 482911 h 2505075"/>
                <a:gd name="connsiteX87" fmla="*/ 456268 w 5800725"/>
                <a:gd name="connsiteY87" fmla="*/ 482911 h 2505075"/>
                <a:gd name="connsiteX88" fmla="*/ 456268 w 5800725"/>
                <a:gd name="connsiteY88" fmla="*/ 449607 h 2505075"/>
                <a:gd name="connsiteX89" fmla="*/ 396320 w 5800725"/>
                <a:gd name="connsiteY89" fmla="*/ 449607 h 2505075"/>
                <a:gd name="connsiteX90" fmla="*/ 396320 w 5800725"/>
                <a:gd name="connsiteY90" fmla="*/ 419632 h 2505075"/>
                <a:gd name="connsiteX91" fmla="*/ 333043 w 5800725"/>
                <a:gd name="connsiteY91" fmla="*/ 419632 h 2505075"/>
                <a:gd name="connsiteX92" fmla="*/ 333043 w 5800725"/>
                <a:gd name="connsiteY92" fmla="*/ 366346 h 2505075"/>
                <a:gd name="connsiteX93" fmla="*/ 293077 w 5800725"/>
                <a:gd name="connsiteY93" fmla="*/ 366346 h 2505075"/>
                <a:gd name="connsiteX94" fmla="*/ 293077 w 5800725"/>
                <a:gd name="connsiteY94" fmla="*/ 296408 h 2505075"/>
                <a:gd name="connsiteX95" fmla="*/ 246452 w 5800725"/>
                <a:gd name="connsiteY95" fmla="*/ 296408 h 2505075"/>
                <a:gd name="connsiteX96" fmla="*/ 246452 w 5800725"/>
                <a:gd name="connsiteY96" fmla="*/ 196494 h 2505075"/>
                <a:gd name="connsiteX97" fmla="*/ 193164 w 5800725"/>
                <a:gd name="connsiteY97" fmla="*/ 196494 h 2505075"/>
                <a:gd name="connsiteX98" fmla="*/ 193164 w 5800725"/>
                <a:gd name="connsiteY98" fmla="*/ 163191 h 2505075"/>
                <a:gd name="connsiteX99" fmla="*/ 153199 w 5800725"/>
                <a:gd name="connsiteY99" fmla="*/ 163191 h 2505075"/>
                <a:gd name="connsiteX100" fmla="*/ 153199 w 5800725"/>
                <a:gd name="connsiteY100" fmla="*/ 119895 h 2505075"/>
                <a:gd name="connsiteX101" fmla="*/ 96583 w 5800725"/>
                <a:gd name="connsiteY101" fmla="*/ 119895 h 2505075"/>
                <a:gd name="connsiteX102" fmla="*/ 96583 w 5800725"/>
                <a:gd name="connsiteY102" fmla="*/ 69939 h 2505075"/>
                <a:gd name="connsiteX103" fmla="*/ 73269 w 5800725"/>
                <a:gd name="connsiteY103" fmla="*/ 69939 h 2505075"/>
                <a:gd name="connsiteX104" fmla="*/ 73269 w 5800725"/>
                <a:gd name="connsiteY104" fmla="*/ 0 h 2505075"/>
                <a:gd name="connsiteX105" fmla="*/ 0 w 5800725"/>
                <a:gd name="connsiteY105" fmla="*/ 0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800725" h="2505075">
                  <a:moveTo>
                    <a:pt x="5804926" y="2514467"/>
                  </a:moveTo>
                  <a:lnTo>
                    <a:pt x="5641734" y="2514467"/>
                  </a:lnTo>
                  <a:lnTo>
                    <a:pt x="5641734" y="2387908"/>
                  </a:lnTo>
                  <a:lnTo>
                    <a:pt x="5325342" y="2387908"/>
                  </a:lnTo>
                  <a:lnTo>
                    <a:pt x="5325342" y="2327967"/>
                  </a:lnTo>
                  <a:lnTo>
                    <a:pt x="5082216" y="2327967"/>
                  </a:lnTo>
                  <a:lnTo>
                    <a:pt x="5082216" y="2274675"/>
                  </a:lnTo>
                  <a:lnTo>
                    <a:pt x="4832442" y="2274675"/>
                  </a:lnTo>
                  <a:lnTo>
                    <a:pt x="4832442" y="2231384"/>
                  </a:lnTo>
                  <a:lnTo>
                    <a:pt x="4449442" y="2231384"/>
                  </a:lnTo>
                  <a:lnTo>
                    <a:pt x="4449442" y="2194751"/>
                  </a:lnTo>
                  <a:lnTo>
                    <a:pt x="4176351" y="2194751"/>
                  </a:lnTo>
                  <a:lnTo>
                    <a:pt x="4176351" y="2168100"/>
                  </a:lnTo>
                  <a:lnTo>
                    <a:pt x="3916575" y="2168100"/>
                  </a:lnTo>
                  <a:lnTo>
                    <a:pt x="3916575" y="2138134"/>
                  </a:lnTo>
                  <a:lnTo>
                    <a:pt x="3543567" y="2138134"/>
                  </a:lnTo>
                  <a:lnTo>
                    <a:pt x="3543567" y="2111483"/>
                  </a:lnTo>
                  <a:lnTo>
                    <a:pt x="3476959" y="2111483"/>
                  </a:lnTo>
                  <a:lnTo>
                    <a:pt x="3476959" y="2081508"/>
                  </a:lnTo>
                  <a:lnTo>
                    <a:pt x="3317101" y="2081508"/>
                  </a:lnTo>
                  <a:lnTo>
                    <a:pt x="3317101" y="2058200"/>
                  </a:lnTo>
                  <a:lnTo>
                    <a:pt x="3247158" y="2058200"/>
                  </a:lnTo>
                  <a:lnTo>
                    <a:pt x="3247158" y="2011575"/>
                  </a:lnTo>
                  <a:lnTo>
                    <a:pt x="3000709" y="2011575"/>
                  </a:lnTo>
                  <a:lnTo>
                    <a:pt x="3000709" y="2014899"/>
                  </a:lnTo>
                  <a:lnTo>
                    <a:pt x="2934100" y="2014899"/>
                  </a:lnTo>
                  <a:lnTo>
                    <a:pt x="2934100" y="1994926"/>
                  </a:lnTo>
                  <a:lnTo>
                    <a:pt x="2834183" y="1994926"/>
                  </a:lnTo>
                  <a:lnTo>
                    <a:pt x="2834183" y="1958283"/>
                  </a:lnTo>
                  <a:lnTo>
                    <a:pt x="2757583" y="1958283"/>
                  </a:lnTo>
                  <a:lnTo>
                    <a:pt x="2757583" y="1931641"/>
                  </a:lnTo>
                  <a:lnTo>
                    <a:pt x="2584409" y="1931641"/>
                  </a:lnTo>
                  <a:lnTo>
                    <a:pt x="2584409" y="1898342"/>
                  </a:lnTo>
                  <a:lnTo>
                    <a:pt x="2531117" y="1898342"/>
                  </a:lnTo>
                  <a:lnTo>
                    <a:pt x="2531117" y="1865033"/>
                  </a:lnTo>
                  <a:lnTo>
                    <a:pt x="2434533" y="1865033"/>
                  </a:lnTo>
                  <a:lnTo>
                    <a:pt x="2434533" y="1841725"/>
                  </a:lnTo>
                  <a:lnTo>
                    <a:pt x="2351275" y="1841725"/>
                  </a:lnTo>
                  <a:lnTo>
                    <a:pt x="2351275" y="1791767"/>
                  </a:lnTo>
                  <a:lnTo>
                    <a:pt x="2327967" y="1791767"/>
                  </a:lnTo>
                  <a:lnTo>
                    <a:pt x="2327967" y="1751800"/>
                  </a:lnTo>
                  <a:lnTo>
                    <a:pt x="2244700" y="1751800"/>
                  </a:lnTo>
                  <a:lnTo>
                    <a:pt x="2244700" y="1721825"/>
                  </a:lnTo>
                  <a:lnTo>
                    <a:pt x="2154784" y="1721825"/>
                  </a:lnTo>
                  <a:lnTo>
                    <a:pt x="2154784" y="1671866"/>
                  </a:lnTo>
                  <a:lnTo>
                    <a:pt x="2051542" y="1671866"/>
                  </a:lnTo>
                  <a:lnTo>
                    <a:pt x="2051542" y="1628575"/>
                  </a:lnTo>
                  <a:lnTo>
                    <a:pt x="1981600" y="1628575"/>
                  </a:lnTo>
                  <a:lnTo>
                    <a:pt x="1981600" y="1588608"/>
                  </a:lnTo>
                  <a:lnTo>
                    <a:pt x="1871691" y="1588608"/>
                  </a:lnTo>
                  <a:lnTo>
                    <a:pt x="1871691" y="1515342"/>
                  </a:lnTo>
                  <a:lnTo>
                    <a:pt x="1808417" y="1515342"/>
                  </a:lnTo>
                  <a:lnTo>
                    <a:pt x="1808417" y="1478709"/>
                  </a:lnTo>
                  <a:lnTo>
                    <a:pt x="1741808" y="1478709"/>
                  </a:lnTo>
                  <a:lnTo>
                    <a:pt x="1741808" y="1418758"/>
                  </a:lnTo>
                  <a:lnTo>
                    <a:pt x="1645225" y="1418758"/>
                  </a:lnTo>
                  <a:lnTo>
                    <a:pt x="1645225" y="1365475"/>
                  </a:lnTo>
                  <a:lnTo>
                    <a:pt x="1575292" y="1365475"/>
                  </a:lnTo>
                  <a:lnTo>
                    <a:pt x="1575292" y="1308859"/>
                  </a:lnTo>
                  <a:lnTo>
                    <a:pt x="1428750" y="1308859"/>
                  </a:lnTo>
                  <a:lnTo>
                    <a:pt x="1428750" y="1248909"/>
                  </a:lnTo>
                  <a:lnTo>
                    <a:pt x="1352150" y="1248909"/>
                  </a:lnTo>
                  <a:lnTo>
                    <a:pt x="1352150" y="1198950"/>
                  </a:lnTo>
                  <a:lnTo>
                    <a:pt x="1255566" y="1198950"/>
                  </a:lnTo>
                  <a:lnTo>
                    <a:pt x="1255566" y="1158983"/>
                  </a:lnTo>
                  <a:lnTo>
                    <a:pt x="1165650" y="1158983"/>
                  </a:lnTo>
                  <a:lnTo>
                    <a:pt x="1165650" y="1099042"/>
                  </a:lnTo>
                  <a:lnTo>
                    <a:pt x="1072391" y="1099042"/>
                  </a:lnTo>
                  <a:lnTo>
                    <a:pt x="1072391" y="1069067"/>
                  </a:lnTo>
                  <a:lnTo>
                    <a:pt x="1025766" y="1069067"/>
                  </a:lnTo>
                  <a:lnTo>
                    <a:pt x="1025766" y="1022442"/>
                  </a:lnTo>
                  <a:lnTo>
                    <a:pt x="932518" y="1022442"/>
                  </a:lnTo>
                  <a:lnTo>
                    <a:pt x="932518" y="972483"/>
                  </a:lnTo>
                  <a:lnTo>
                    <a:pt x="899213" y="972483"/>
                  </a:lnTo>
                  <a:lnTo>
                    <a:pt x="899213" y="922527"/>
                  </a:lnTo>
                  <a:lnTo>
                    <a:pt x="815953" y="922527"/>
                  </a:lnTo>
                  <a:lnTo>
                    <a:pt x="815953" y="845927"/>
                  </a:lnTo>
                  <a:lnTo>
                    <a:pt x="762666" y="845927"/>
                  </a:lnTo>
                  <a:lnTo>
                    <a:pt x="762666" y="779318"/>
                  </a:lnTo>
                  <a:lnTo>
                    <a:pt x="696057" y="779318"/>
                  </a:lnTo>
                  <a:lnTo>
                    <a:pt x="696057" y="716040"/>
                  </a:lnTo>
                  <a:lnTo>
                    <a:pt x="649432" y="716040"/>
                  </a:lnTo>
                  <a:lnTo>
                    <a:pt x="649432" y="609467"/>
                  </a:lnTo>
                  <a:lnTo>
                    <a:pt x="596145" y="609467"/>
                  </a:lnTo>
                  <a:lnTo>
                    <a:pt x="596145" y="569502"/>
                  </a:lnTo>
                  <a:lnTo>
                    <a:pt x="539528" y="569502"/>
                  </a:lnTo>
                  <a:lnTo>
                    <a:pt x="539528" y="482911"/>
                  </a:lnTo>
                  <a:lnTo>
                    <a:pt x="456268" y="482911"/>
                  </a:lnTo>
                  <a:lnTo>
                    <a:pt x="456268" y="449607"/>
                  </a:lnTo>
                  <a:lnTo>
                    <a:pt x="396320" y="449607"/>
                  </a:lnTo>
                  <a:lnTo>
                    <a:pt x="396320" y="419632"/>
                  </a:lnTo>
                  <a:lnTo>
                    <a:pt x="333043" y="419632"/>
                  </a:lnTo>
                  <a:lnTo>
                    <a:pt x="333043" y="366346"/>
                  </a:lnTo>
                  <a:lnTo>
                    <a:pt x="293077" y="366346"/>
                  </a:lnTo>
                  <a:lnTo>
                    <a:pt x="293077" y="296408"/>
                  </a:lnTo>
                  <a:lnTo>
                    <a:pt x="246452" y="296408"/>
                  </a:lnTo>
                  <a:lnTo>
                    <a:pt x="246452" y="196494"/>
                  </a:lnTo>
                  <a:lnTo>
                    <a:pt x="193164" y="196494"/>
                  </a:lnTo>
                  <a:lnTo>
                    <a:pt x="193164" y="163191"/>
                  </a:lnTo>
                  <a:lnTo>
                    <a:pt x="153199" y="163191"/>
                  </a:lnTo>
                  <a:lnTo>
                    <a:pt x="153199" y="119895"/>
                  </a:lnTo>
                  <a:lnTo>
                    <a:pt x="96583" y="119895"/>
                  </a:lnTo>
                  <a:lnTo>
                    <a:pt x="96583" y="69939"/>
                  </a:lnTo>
                  <a:lnTo>
                    <a:pt x="73269" y="69939"/>
                  </a:lnTo>
                  <a:lnTo>
                    <a:pt x="73269"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0" name="Freeform: Shape 5139">
              <a:extLst>
                <a:ext uri="{FF2B5EF4-FFF2-40B4-BE49-F238E27FC236}">
                  <a16:creationId xmlns:a16="http://schemas.microsoft.com/office/drawing/2014/main" id="{009A123E-C0B6-4D96-A239-22497459ED39}"/>
                </a:ext>
              </a:extLst>
            </p:cNvPr>
            <p:cNvSpPr/>
            <p:nvPr/>
          </p:nvSpPr>
          <p:spPr>
            <a:xfrm>
              <a:off x="8910874" y="352954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1" name="Freeform: Shape 5140">
              <a:extLst>
                <a:ext uri="{FF2B5EF4-FFF2-40B4-BE49-F238E27FC236}">
                  <a16:creationId xmlns:a16="http://schemas.microsoft.com/office/drawing/2014/main" id="{E1FCE914-A526-4EC8-9AF3-2503D2CEED0B}"/>
                </a:ext>
              </a:extLst>
            </p:cNvPr>
            <p:cNvSpPr/>
            <p:nvPr/>
          </p:nvSpPr>
          <p:spPr>
            <a:xfrm>
              <a:off x="9025175" y="360574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2" name="Freeform: Shape 5141">
              <a:extLst>
                <a:ext uri="{FF2B5EF4-FFF2-40B4-BE49-F238E27FC236}">
                  <a16:creationId xmlns:a16="http://schemas.microsoft.com/office/drawing/2014/main" id="{65F8D7F7-22DE-42A5-815C-ABBD276919BC}"/>
                </a:ext>
              </a:extLst>
            </p:cNvPr>
            <p:cNvSpPr/>
            <p:nvPr/>
          </p:nvSpPr>
          <p:spPr>
            <a:xfrm>
              <a:off x="9082325" y="36628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3" name="Freeform: Shape 5142">
              <a:extLst>
                <a:ext uri="{FF2B5EF4-FFF2-40B4-BE49-F238E27FC236}">
                  <a16:creationId xmlns:a16="http://schemas.microsoft.com/office/drawing/2014/main" id="{0A4C037E-3B6D-48E7-A199-5C6B3FC01338}"/>
                </a:ext>
              </a:extLst>
            </p:cNvPr>
            <p:cNvSpPr/>
            <p:nvPr/>
          </p:nvSpPr>
          <p:spPr>
            <a:xfrm>
              <a:off x="9177576" y="3815299"/>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4" name="Freeform: Shape 5143">
              <a:extLst>
                <a:ext uri="{FF2B5EF4-FFF2-40B4-BE49-F238E27FC236}">
                  <a16:creationId xmlns:a16="http://schemas.microsoft.com/office/drawing/2014/main" id="{D20030FF-176C-4A4A-92A0-7489CECCFC1E}"/>
                </a:ext>
              </a:extLst>
            </p:cNvPr>
            <p:cNvSpPr/>
            <p:nvPr/>
          </p:nvSpPr>
          <p:spPr>
            <a:xfrm>
              <a:off x="9672880" y="41963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5" name="Freeform: Shape 5144">
              <a:extLst>
                <a:ext uri="{FF2B5EF4-FFF2-40B4-BE49-F238E27FC236}">
                  <a16:creationId xmlns:a16="http://schemas.microsoft.com/office/drawing/2014/main" id="{A82D25C1-F574-4726-AFEE-A76950705B77}"/>
                </a:ext>
              </a:extLst>
            </p:cNvPr>
            <p:cNvSpPr/>
            <p:nvPr/>
          </p:nvSpPr>
          <p:spPr>
            <a:xfrm>
              <a:off x="9882430" y="429155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6" name="Freeform: Shape 5145">
              <a:extLst>
                <a:ext uri="{FF2B5EF4-FFF2-40B4-BE49-F238E27FC236}">
                  <a16:creationId xmlns:a16="http://schemas.microsoft.com/office/drawing/2014/main" id="{F9823AED-4033-4B85-910B-D278C5EBD7BB}"/>
                </a:ext>
              </a:extLst>
            </p:cNvPr>
            <p:cNvSpPr/>
            <p:nvPr/>
          </p:nvSpPr>
          <p:spPr>
            <a:xfrm>
              <a:off x="10149130" y="44630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7" name="Freeform: Shape 5146">
              <a:extLst>
                <a:ext uri="{FF2B5EF4-FFF2-40B4-BE49-F238E27FC236}">
                  <a16:creationId xmlns:a16="http://schemas.microsoft.com/office/drawing/2014/main" id="{1C8C0078-6654-4778-A784-1C0C4C9853D0}"/>
                </a:ext>
              </a:extLst>
            </p:cNvPr>
            <p:cNvSpPr/>
            <p:nvPr/>
          </p:nvSpPr>
          <p:spPr>
            <a:xfrm>
              <a:off x="10301530" y="455825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8" name="Freeform: Shape 5147">
              <a:extLst>
                <a:ext uri="{FF2B5EF4-FFF2-40B4-BE49-F238E27FC236}">
                  <a16:creationId xmlns:a16="http://schemas.microsoft.com/office/drawing/2014/main" id="{1D02A008-47BB-4084-8497-0B4D89AEC45E}"/>
                </a:ext>
              </a:extLst>
            </p:cNvPr>
            <p:cNvSpPr/>
            <p:nvPr/>
          </p:nvSpPr>
          <p:spPr>
            <a:xfrm>
              <a:off x="10530130" y="471065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9" name="Freeform: Shape 5148">
              <a:extLst>
                <a:ext uri="{FF2B5EF4-FFF2-40B4-BE49-F238E27FC236}">
                  <a16:creationId xmlns:a16="http://schemas.microsoft.com/office/drawing/2014/main" id="{0DD1104D-6054-4B33-B6DE-5E444A0AE091}"/>
                </a:ext>
              </a:extLst>
            </p:cNvPr>
            <p:cNvSpPr/>
            <p:nvPr/>
          </p:nvSpPr>
          <p:spPr>
            <a:xfrm>
              <a:off x="10587280" y="471065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0" name="Freeform: Shape 5149">
              <a:extLst>
                <a:ext uri="{FF2B5EF4-FFF2-40B4-BE49-F238E27FC236}">
                  <a16:creationId xmlns:a16="http://schemas.microsoft.com/office/drawing/2014/main" id="{ACF41225-A4E7-491E-895C-D4B5562C32BD}"/>
                </a:ext>
              </a:extLst>
            </p:cNvPr>
            <p:cNvSpPr/>
            <p:nvPr/>
          </p:nvSpPr>
          <p:spPr>
            <a:xfrm>
              <a:off x="11501690" y="5053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1" name="Freeform: Shape 5150">
              <a:extLst>
                <a:ext uri="{FF2B5EF4-FFF2-40B4-BE49-F238E27FC236}">
                  <a16:creationId xmlns:a16="http://schemas.microsoft.com/office/drawing/2014/main" id="{E24DD48F-F483-4061-83D1-D775428B0DD5}"/>
                </a:ext>
              </a:extLst>
            </p:cNvPr>
            <p:cNvSpPr/>
            <p:nvPr/>
          </p:nvSpPr>
          <p:spPr>
            <a:xfrm>
              <a:off x="11882690" y="5110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27">
              <a:extLst>
                <a:ext uri="{FF2B5EF4-FFF2-40B4-BE49-F238E27FC236}">
                  <a16:creationId xmlns:a16="http://schemas.microsoft.com/office/drawing/2014/main" id="{8BB1A7EB-770F-4EF9-81EA-4125E5CD0ADC}"/>
                </a:ext>
              </a:extLst>
            </p:cNvPr>
            <p:cNvSpPr/>
            <p:nvPr/>
          </p:nvSpPr>
          <p:spPr>
            <a:xfrm>
              <a:off x="12206540" y="51869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28">
              <a:extLst>
                <a:ext uri="{FF2B5EF4-FFF2-40B4-BE49-F238E27FC236}">
                  <a16:creationId xmlns:a16="http://schemas.microsoft.com/office/drawing/2014/main" id="{C90577A8-6768-468B-95F6-45920084E0E1}"/>
                </a:ext>
              </a:extLst>
            </p:cNvPr>
            <p:cNvSpPr/>
            <p:nvPr/>
          </p:nvSpPr>
          <p:spPr>
            <a:xfrm>
              <a:off x="12263690" y="51869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29">
              <a:extLst>
                <a:ext uri="{FF2B5EF4-FFF2-40B4-BE49-F238E27FC236}">
                  <a16:creationId xmlns:a16="http://schemas.microsoft.com/office/drawing/2014/main" id="{E3653C86-82B1-4C0D-AD1B-99932B986617}"/>
                </a:ext>
              </a:extLst>
            </p:cNvPr>
            <p:cNvSpPr/>
            <p:nvPr/>
          </p:nvSpPr>
          <p:spPr>
            <a:xfrm>
              <a:off x="127780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30">
              <a:extLst>
                <a:ext uri="{FF2B5EF4-FFF2-40B4-BE49-F238E27FC236}">
                  <a16:creationId xmlns:a16="http://schemas.microsoft.com/office/drawing/2014/main" id="{B9BF7A51-F96A-4D3E-9F26-20AE3F0F3C3B}"/>
                </a:ext>
              </a:extLst>
            </p:cNvPr>
            <p:cNvSpPr/>
            <p:nvPr/>
          </p:nvSpPr>
          <p:spPr>
            <a:xfrm>
              <a:off x="128161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31">
              <a:extLst>
                <a:ext uri="{FF2B5EF4-FFF2-40B4-BE49-F238E27FC236}">
                  <a16:creationId xmlns:a16="http://schemas.microsoft.com/office/drawing/2014/main" id="{0F9BDFF4-436D-4053-80D9-CCA75B9511A5}"/>
                </a:ext>
              </a:extLst>
            </p:cNvPr>
            <p:cNvSpPr/>
            <p:nvPr/>
          </p:nvSpPr>
          <p:spPr>
            <a:xfrm>
              <a:off x="12854250" y="5225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32">
              <a:extLst>
                <a:ext uri="{FF2B5EF4-FFF2-40B4-BE49-F238E27FC236}">
                  <a16:creationId xmlns:a16="http://schemas.microsoft.com/office/drawing/2014/main" id="{B9159EB2-92F9-4DD9-82E2-FF5CCD4DD3E6}"/>
                </a:ext>
              </a:extLst>
            </p:cNvPr>
            <p:cNvSpPr/>
            <p:nvPr/>
          </p:nvSpPr>
          <p:spPr>
            <a:xfrm>
              <a:off x="129304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33">
              <a:extLst>
                <a:ext uri="{FF2B5EF4-FFF2-40B4-BE49-F238E27FC236}">
                  <a16:creationId xmlns:a16="http://schemas.microsoft.com/office/drawing/2014/main" id="{B645A07E-7F4D-4C95-8075-41A47567ED5C}"/>
                </a:ext>
              </a:extLst>
            </p:cNvPr>
            <p:cNvSpPr/>
            <p:nvPr/>
          </p:nvSpPr>
          <p:spPr>
            <a:xfrm>
              <a:off x="129685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34">
              <a:extLst>
                <a:ext uri="{FF2B5EF4-FFF2-40B4-BE49-F238E27FC236}">
                  <a16:creationId xmlns:a16="http://schemas.microsoft.com/office/drawing/2014/main" id="{4A3053D2-C9A9-4AF0-80B3-2BBEC4EA1987}"/>
                </a:ext>
              </a:extLst>
            </p:cNvPr>
            <p:cNvSpPr/>
            <p:nvPr/>
          </p:nvSpPr>
          <p:spPr>
            <a:xfrm>
              <a:off x="130066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35">
              <a:extLst>
                <a:ext uri="{FF2B5EF4-FFF2-40B4-BE49-F238E27FC236}">
                  <a16:creationId xmlns:a16="http://schemas.microsoft.com/office/drawing/2014/main" id="{66FE3A62-9B1D-499D-A12E-F32195023383}"/>
                </a:ext>
              </a:extLst>
            </p:cNvPr>
            <p:cNvSpPr/>
            <p:nvPr/>
          </p:nvSpPr>
          <p:spPr>
            <a:xfrm>
              <a:off x="130447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36">
              <a:extLst>
                <a:ext uri="{FF2B5EF4-FFF2-40B4-BE49-F238E27FC236}">
                  <a16:creationId xmlns:a16="http://schemas.microsoft.com/office/drawing/2014/main" id="{889BB023-81DD-440A-9289-73E1C3396EFC}"/>
                </a:ext>
              </a:extLst>
            </p:cNvPr>
            <p:cNvSpPr/>
            <p:nvPr/>
          </p:nvSpPr>
          <p:spPr>
            <a:xfrm>
              <a:off x="130828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37">
              <a:extLst>
                <a:ext uri="{FF2B5EF4-FFF2-40B4-BE49-F238E27FC236}">
                  <a16:creationId xmlns:a16="http://schemas.microsoft.com/office/drawing/2014/main" id="{7F8B4A0B-86D6-4CF7-B0A0-FE58AE663DA9}"/>
                </a:ext>
              </a:extLst>
            </p:cNvPr>
            <p:cNvSpPr/>
            <p:nvPr/>
          </p:nvSpPr>
          <p:spPr>
            <a:xfrm>
              <a:off x="1312095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38">
              <a:extLst>
                <a:ext uri="{FF2B5EF4-FFF2-40B4-BE49-F238E27FC236}">
                  <a16:creationId xmlns:a16="http://schemas.microsoft.com/office/drawing/2014/main" id="{598F262D-A818-4CE7-916A-2EA91D63F52B}"/>
                </a:ext>
              </a:extLst>
            </p:cNvPr>
            <p:cNvSpPr/>
            <p:nvPr/>
          </p:nvSpPr>
          <p:spPr>
            <a:xfrm>
              <a:off x="131781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39">
              <a:extLst>
                <a:ext uri="{FF2B5EF4-FFF2-40B4-BE49-F238E27FC236}">
                  <a16:creationId xmlns:a16="http://schemas.microsoft.com/office/drawing/2014/main" id="{472F94B7-C155-4750-99D3-BB0684C0A18B}"/>
                </a:ext>
              </a:extLst>
            </p:cNvPr>
            <p:cNvSpPr/>
            <p:nvPr/>
          </p:nvSpPr>
          <p:spPr>
            <a:xfrm>
              <a:off x="132162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41">
              <a:extLst>
                <a:ext uri="{FF2B5EF4-FFF2-40B4-BE49-F238E27FC236}">
                  <a16:creationId xmlns:a16="http://schemas.microsoft.com/office/drawing/2014/main" id="{9033EA28-94E3-48E9-8745-7AB4FB678743}"/>
                </a:ext>
              </a:extLst>
            </p:cNvPr>
            <p:cNvSpPr/>
            <p:nvPr/>
          </p:nvSpPr>
          <p:spPr>
            <a:xfrm>
              <a:off x="13254300" y="5263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43">
              <a:extLst>
                <a:ext uri="{FF2B5EF4-FFF2-40B4-BE49-F238E27FC236}">
                  <a16:creationId xmlns:a16="http://schemas.microsoft.com/office/drawing/2014/main" id="{42426D91-C3FE-4A4C-BBA5-C68EC3EC376B}"/>
                </a:ext>
              </a:extLst>
            </p:cNvPr>
            <p:cNvSpPr/>
            <p:nvPr/>
          </p:nvSpPr>
          <p:spPr>
            <a:xfrm>
              <a:off x="133114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49">
              <a:extLst>
                <a:ext uri="{FF2B5EF4-FFF2-40B4-BE49-F238E27FC236}">
                  <a16:creationId xmlns:a16="http://schemas.microsoft.com/office/drawing/2014/main" id="{D268F446-AC07-4E09-976A-18944CAD87FD}"/>
                </a:ext>
              </a:extLst>
            </p:cNvPr>
            <p:cNvSpPr/>
            <p:nvPr/>
          </p:nvSpPr>
          <p:spPr>
            <a:xfrm>
              <a:off x="133114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2" name="Freeform: Shape 5151">
              <a:extLst>
                <a:ext uri="{FF2B5EF4-FFF2-40B4-BE49-F238E27FC236}">
                  <a16:creationId xmlns:a16="http://schemas.microsoft.com/office/drawing/2014/main" id="{4EB614A4-94AC-47F0-AE36-67BD8E5CE497}"/>
                </a:ext>
              </a:extLst>
            </p:cNvPr>
            <p:cNvSpPr/>
            <p:nvPr/>
          </p:nvSpPr>
          <p:spPr>
            <a:xfrm>
              <a:off x="133495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3" name="Freeform: Shape 5152">
              <a:extLst>
                <a:ext uri="{FF2B5EF4-FFF2-40B4-BE49-F238E27FC236}">
                  <a16:creationId xmlns:a16="http://schemas.microsoft.com/office/drawing/2014/main" id="{8A8C1C50-BF99-4E26-B658-56E9DA30AF9A}"/>
                </a:ext>
              </a:extLst>
            </p:cNvPr>
            <p:cNvSpPr/>
            <p:nvPr/>
          </p:nvSpPr>
          <p:spPr>
            <a:xfrm>
              <a:off x="133876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4" name="Freeform: Shape 5153">
              <a:extLst>
                <a:ext uri="{FF2B5EF4-FFF2-40B4-BE49-F238E27FC236}">
                  <a16:creationId xmlns:a16="http://schemas.microsoft.com/office/drawing/2014/main" id="{20447225-E49A-4E74-8BD7-C338213638CF}"/>
                </a:ext>
              </a:extLst>
            </p:cNvPr>
            <p:cNvSpPr/>
            <p:nvPr/>
          </p:nvSpPr>
          <p:spPr>
            <a:xfrm>
              <a:off x="134257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5" name="Freeform: Shape 5154">
              <a:extLst>
                <a:ext uri="{FF2B5EF4-FFF2-40B4-BE49-F238E27FC236}">
                  <a16:creationId xmlns:a16="http://schemas.microsoft.com/office/drawing/2014/main" id="{82B3A4F8-5C31-4F66-B193-59D9B7B764BA}"/>
                </a:ext>
              </a:extLst>
            </p:cNvPr>
            <p:cNvSpPr/>
            <p:nvPr/>
          </p:nvSpPr>
          <p:spPr>
            <a:xfrm>
              <a:off x="134638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6" name="Freeform: Shape 5155">
              <a:extLst>
                <a:ext uri="{FF2B5EF4-FFF2-40B4-BE49-F238E27FC236}">
                  <a16:creationId xmlns:a16="http://schemas.microsoft.com/office/drawing/2014/main" id="{3CEE5423-1ABE-484A-86DE-E8D673E99770}"/>
                </a:ext>
              </a:extLst>
            </p:cNvPr>
            <p:cNvSpPr/>
            <p:nvPr/>
          </p:nvSpPr>
          <p:spPr>
            <a:xfrm>
              <a:off x="135019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7" name="Freeform: Shape 5156">
              <a:extLst>
                <a:ext uri="{FF2B5EF4-FFF2-40B4-BE49-F238E27FC236}">
                  <a16:creationId xmlns:a16="http://schemas.microsoft.com/office/drawing/2014/main" id="{DCB69CC7-A1D1-403C-ACC5-116F2D81DEA3}"/>
                </a:ext>
              </a:extLst>
            </p:cNvPr>
            <p:cNvSpPr/>
            <p:nvPr/>
          </p:nvSpPr>
          <p:spPr>
            <a:xfrm>
              <a:off x="13540050" y="53012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8" name="Freeform: Shape 5157">
              <a:extLst>
                <a:ext uri="{FF2B5EF4-FFF2-40B4-BE49-F238E27FC236}">
                  <a16:creationId xmlns:a16="http://schemas.microsoft.com/office/drawing/2014/main" id="{4F2C02D6-CE75-4550-850C-61EE3641B435}"/>
                </a:ext>
              </a:extLst>
            </p:cNvPr>
            <p:cNvSpPr/>
            <p:nvPr/>
          </p:nvSpPr>
          <p:spPr>
            <a:xfrm>
              <a:off x="135781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9" name="Freeform: Shape 5158">
              <a:extLst>
                <a:ext uri="{FF2B5EF4-FFF2-40B4-BE49-F238E27FC236}">
                  <a16:creationId xmlns:a16="http://schemas.microsoft.com/office/drawing/2014/main" id="{68284277-EBD8-4564-948F-9B4184B58495}"/>
                </a:ext>
              </a:extLst>
            </p:cNvPr>
            <p:cNvSpPr/>
            <p:nvPr/>
          </p:nvSpPr>
          <p:spPr>
            <a:xfrm>
              <a:off x="136162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0" name="Freeform: Shape 5159">
              <a:extLst>
                <a:ext uri="{FF2B5EF4-FFF2-40B4-BE49-F238E27FC236}">
                  <a16:creationId xmlns:a16="http://schemas.microsoft.com/office/drawing/2014/main" id="{5BE53C9A-4F2B-4937-98C6-3DBC74FAA6BC}"/>
                </a:ext>
              </a:extLst>
            </p:cNvPr>
            <p:cNvSpPr/>
            <p:nvPr/>
          </p:nvSpPr>
          <p:spPr>
            <a:xfrm>
              <a:off x="136543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1" name="Freeform: Shape 5160">
              <a:extLst>
                <a:ext uri="{FF2B5EF4-FFF2-40B4-BE49-F238E27FC236}">
                  <a16:creationId xmlns:a16="http://schemas.microsoft.com/office/drawing/2014/main" id="{9B20A8F5-D5F5-473B-A1FB-FF4568B4C157}"/>
                </a:ext>
              </a:extLst>
            </p:cNvPr>
            <p:cNvSpPr/>
            <p:nvPr/>
          </p:nvSpPr>
          <p:spPr>
            <a:xfrm>
              <a:off x="13692450"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2" name="Freeform: Shape 5161">
              <a:extLst>
                <a:ext uri="{FF2B5EF4-FFF2-40B4-BE49-F238E27FC236}">
                  <a16:creationId xmlns:a16="http://schemas.microsoft.com/office/drawing/2014/main" id="{6E23AC69-646C-4594-B1CC-38498B52C4BD}"/>
                </a:ext>
              </a:extLst>
            </p:cNvPr>
            <p:cNvSpPr/>
            <p:nvPr/>
          </p:nvSpPr>
          <p:spPr>
            <a:xfrm>
              <a:off x="13730559"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3" name="Freeform: Shape 5162">
              <a:extLst>
                <a:ext uri="{FF2B5EF4-FFF2-40B4-BE49-F238E27FC236}">
                  <a16:creationId xmlns:a16="http://schemas.microsoft.com/office/drawing/2014/main" id="{F2AAA991-3FAC-4EB9-A7F1-D3683DFF92FA}"/>
                </a:ext>
              </a:extLst>
            </p:cNvPr>
            <p:cNvSpPr/>
            <p:nvPr/>
          </p:nvSpPr>
          <p:spPr>
            <a:xfrm>
              <a:off x="13787709" y="5358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4" name="Freeform: Shape 5163">
              <a:extLst>
                <a:ext uri="{FF2B5EF4-FFF2-40B4-BE49-F238E27FC236}">
                  <a16:creationId xmlns:a16="http://schemas.microsoft.com/office/drawing/2014/main" id="{4E07F2F3-DB5D-4469-8B77-30A946454690}"/>
                </a:ext>
              </a:extLst>
            </p:cNvPr>
            <p:cNvSpPr/>
            <p:nvPr/>
          </p:nvSpPr>
          <p:spPr>
            <a:xfrm>
              <a:off x="138258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5" name="Freeform: Shape 5164">
              <a:extLst>
                <a:ext uri="{FF2B5EF4-FFF2-40B4-BE49-F238E27FC236}">
                  <a16:creationId xmlns:a16="http://schemas.microsoft.com/office/drawing/2014/main" id="{993B277B-21F0-4A21-806E-C43AC19290D4}"/>
                </a:ext>
              </a:extLst>
            </p:cNvPr>
            <p:cNvSpPr/>
            <p:nvPr/>
          </p:nvSpPr>
          <p:spPr>
            <a:xfrm>
              <a:off x="138639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6" name="Freeform: Shape 5165">
              <a:extLst>
                <a:ext uri="{FF2B5EF4-FFF2-40B4-BE49-F238E27FC236}">
                  <a16:creationId xmlns:a16="http://schemas.microsoft.com/office/drawing/2014/main" id="{0D4E8167-4C8F-4B3A-B1B1-67072C5E4CBF}"/>
                </a:ext>
              </a:extLst>
            </p:cNvPr>
            <p:cNvSpPr/>
            <p:nvPr/>
          </p:nvSpPr>
          <p:spPr>
            <a:xfrm>
              <a:off x="139020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7" name="Freeform: Shape 5166">
              <a:extLst>
                <a:ext uri="{FF2B5EF4-FFF2-40B4-BE49-F238E27FC236}">
                  <a16:creationId xmlns:a16="http://schemas.microsoft.com/office/drawing/2014/main" id="{FFF7BFCE-2347-4834-B368-4B013C24B5D0}"/>
                </a:ext>
              </a:extLst>
            </p:cNvPr>
            <p:cNvSpPr/>
            <p:nvPr/>
          </p:nvSpPr>
          <p:spPr>
            <a:xfrm>
              <a:off x="1395915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8" name="Freeform: Shape 5167">
              <a:extLst>
                <a:ext uri="{FF2B5EF4-FFF2-40B4-BE49-F238E27FC236}">
                  <a16:creationId xmlns:a16="http://schemas.microsoft.com/office/drawing/2014/main" id="{03EF55A2-85E2-4F2C-9299-AEAF88AF871F}"/>
                </a:ext>
              </a:extLst>
            </p:cNvPr>
            <p:cNvSpPr/>
            <p:nvPr/>
          </p:nvSpPr>
          <p:spPr>
            <a:xfrm>
              <a:off x="140163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69" name="Freeform: Shape 5168">
              <a:extLst>
                <a:ext uri="{FF2B5EF4-FFF2-40B4-BE49-F238E27FC236}">
                  <a16:creationId xmlns:a16="http://schemas.microsoft.com/office/drawing/2014/main" id="{29035168-DA03-436A-AE23-6A50A2DC4D75}"/>
                </a:ext>
              </a:extLst>
            </p:cNvPr>
            <p:cNvSpPr/>
            <p:nvPr/>
          </p:nvSpPr>
          <p:spPr>
            <a:xfrm>
              <a:off x="14054409" y="5434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0" name="Freeform: Shape 5169">
              <a:extLst>
                <a:ext uri="{FF2B5EF4-FFF2-40B4-BE49-F238E27FC236}">
                  <a16:creationId xmlns:a16="http://schemas.microsoft.com/office/drawing/2014/main" id="{62143C75-1E25-42B9-9671-D3EBB45F083C}"/>
                </a:ext>
              </a:extLst>
            </p:cNvPr>
            <p:cNvSpPr/>
            <p:nvPr/>
          </p:nvSpPr>
          <p:spPr>
            <a:xfrm>
              <a:off x="141306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1" name="Freeform: Shape 5170">
              <a:extLst>
                <a:ext uri="{FF2B5EF4-FFF2-40B4-BE49-F238E27FC236}">
                  <a16:creationId xmlns:a16="http://schemas.microsoft.com/office/drawing/2014/main" id="{C9731711-94CB-4332-8BA4-68CB8FC6E1D4}"/>
                </a:ext>
              </a:extLst>
            </p:cNvPr>
            <p:cNvSpPr/>
            <p:nvPr/>
          </p:nvSpPr>
          <p:spPr>
            <a:xfrm>
              <a:off x="141687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2" name="Freeform: Shape 5171">
              <a:extLst>
                <a:ext uri="{FF2B5EF4-FFF2-40B4-BE49-F238E27FC236}">
                  <a16:creationId xmlns:a16="http://schemas.microsoft.com/office/drawing/2014/main" id="{9EF9AE16-6D77-4710-8264-73A70E1078D5}"/>
                </a:ext>
              </a:extLst>
            </p:cNvPr>
            <p:cNvSpPr/>
            <p:nvPr/>
          </p:nvSpPr>
          <p:spPr>
            <a:xfrm>
              <a:off x="142068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3" name="Freeform: Shape 5172">
              <a:extLst>
                <a:ext uri="{FF2B5EF4-FFF2-40B4-BE49-F238E27FC236}">
                  <a16:creationId xmlns:a16="http://schemas.microsoft.com/office/drawing/2014/main" id="{594C7CD3-C3D0-42E3-B29F-D2E2A882FE39}"/>
                </a:ext>
              </a:extLst>
            </p:cNvPr>
            <p:cNvSpPr/>
            <p:nvPr/>
          </p:nvSpPr>
          <p:spPr>
            <a:xfrm>
              <a:off x="14244909" y="5548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274" name="Group 5273">
            <a:extLst>
              <a:ext uri="{FF2B5EF4-FFF2-40B4-BE49-F238E27FC236}">
                <a16:creationId xmlns:a16="http://schemas.microsoft.com/office/drawing/2014/main" id="{348CE5A0-F43C-4503-B225-6A9C26051F63}"/>
              </a:ext>
            </a:extLst>
          </p:cNvPr>
          <p:cNvGrpSpPr/>
          <p:nvPr/>
        </p:nvGrpSpPr>
        <p:grpSpPr>
          <a:xfrm>
            <a:off x="5108924" y="2802028"/>
            <a:ext cx="3672000" cy="1764000"/>
            <a:chOff x="1676400" y="2033588"/>
            <a:chExt cx="5791200" cy="2790844"/>
          </a:xfrm>
        </p:grpSpPr>
        <p:sp>
          <p:nvSpPr>
            <p:cNvPr id="5177" name="Freeform: Shape 5176">
              <a:extLst>
                <a:ext uri="{FF2B5EF4-FFF2-40B4-BE49-F238E27FC236}">
                  <a16:creationId xmlns:a16="http://schemas.microsoft.com/office/drawing/2014/main" id="{DD659C5A-7F10-4E59-9EA3-9022A695AE12}"/>
                </a:ext>
              </a:extLst>
            </p:cNvPr>
            <p:cNvSpPr/>
            <p:nvPr/>
          </p:nvSpPr>
          <p:spPr>
            <a:xfrm>
              <a:off x="1676400" y="2033588"/>
              <a:ext cx="5791200" cy="2752725"/>
            </a:xfrm>
            <a:custGeom>
              <a:avLst/>
              <a:gdLst>
                <a:gd name="connsiteX0" fmla="*/ 5795848 w 5791200"/>
                <a:gd name="connsiteY0" fmla="*/ 2756440 h 2752725"/>
                <a:gd name="connsiteX1" fmla="*/ 5576040 w 5791200"/>
                <a:gd name="connsiteY1" fmla="*/ 2756440 h 2752725"/>
                <a:gd name="connsiteX2" fmla="*/ 5576040 w 5791200"/>
                <a:gd name="connsiteY2" fmla="*/ 2655380 h 2752725"/>
                <a:gd name="connsiteX3" fmla="*/ 5002520 w 5791200"/>
                <a:gd name="connsiteY3" fmla="*/ 2655380 h 2752725"/>
                <a:gd name="connsiteX4" fmla="*/ 5002520 w 5791200"/>
                <a:gd name="connsiteY4" fmla="*/ 2630110 h 2752725"/>
                <a:gd name="connsiteX5" fmla="*/ 4681652 w 5791200"/>
                <a:gd name="connsiteY5" fmla="*/ 2630110 h 2752725"/>
                <a:gd name="connsiteX6" fmla="*/ 4681652 w 5791200"/>
                <a:gd name="connsiteY6" fmla="*/ 2607374 h 2752725"/>
                <a:gd name="connsiteX7" fmla="*/ 4600804 w 5791200"/>
                <a:gd name="connsiteY7" fmla="*/ 2607374 h 2752725"/>
                <a:gd name="connsiteX8" fmla="*/ 4600804 w 5791200"/>
                <a:gd name="connsiteY8" fmla="*/ 2577056 h 2752725"/>
                <a:gd name="connsiteX9" fmla="*/ 4471950 w 5791200"/>
                <a:gd name="connsiteY9" fmla="*/ 2577056 h 2752725"/>
                <a:gd name="connsiteX10" fmla="*/ 4471950 w 5791200"/>
                <a:gd name="connsiteY10" fmla="*/ 2556843 h 2752725"/>
                <a:gd name="connsiteX11" fmla="*/ 4120763 w 5791200"/>
                <a:gd name="connsiteY11" fmla="*/ 2556843 h 2752725"/>
                <a:gd name="connsiteX12" fmla="*/ 4120763 w 5791200"/>
                <a:gd name="connsiteY12" fmla="*/ 2544213 h 2752725"/>
                <a:gd name="connsiteX13" fmla="*/ 3959066 w 5791200"/>
                <a:gd name="connsiteY13" fmla="*/ 2544213 h 2752725"/>
                <a:gd name="connsiteX14" fmla="*/ 3959066 w 5791200"/>
                <a:gd name="connsiteY14" fmla="*/ 2526526 h 2752725"/>
                <a:gd name="connsiteX15" fmla="*/ 3756946 w 5791200"/>
                <a:gd name="connsiteY15" fmla="*/ 2526526 h 2752725"/>
                <a:gd name="connsiteX16" fmla="*/ 3756946 w 5791200"/>
                <a:gd name="connsiteY16" fmla="*/ 2501256 h 2752725"/>
                <a:gd name="connsiteX17" fmla="*/ 3676098 w 5791200"/>
                <a:gd name="connsiteY17" fmla="*/ 2501256 h 2752725"/>
                <a:gd name="connsiteX18" fmla="*/ 3676098 w 5791200"/>
                <a:gd name="connsiteY18" fmla="*/ 2473471 h 2752725"/>
                <a:gd name="connsiteX19" fmla="*/ 3617986 w 5791200"/>
                <a:gd name="connsiteY19" fmla="*/ 2473471 h 2752725"/>
                <a:gd name="connsiteX20" fmla="*/ 3617986 w 5791200"/>
                <a:gd name="connsiteY20" fmla="*/ 2448201 h 2752725"/>
                <a:gd name="connsiteX21" fmla="*/ 3516925 w 5791200"/>
                <a:gd name="connsiteY21" fmla="*/ 2448201 h 2752725"/>
                <a:gd name="connsiteX22" fmla="*/ 3516925 w 5791200"/>
                <a:gd name="connsiteY22" fmla="*/ 2407777 h 2752725"/>
                <a:gd name="connsiteX23" fmla="*/ 3218793 w 5791200"/>
                <a:gd name="connsiteY23" fmla="*/ 2407777 h 2752725"/>
                <a:gd name="connsiteX24" fmla="*/ 3218793 w 5791200"/>
                <a:gd name="connsiteY24" fmla="*/ 2410301 h 2752725"/>
                <a:gd name="connsiteX25" fmla="*/ 3173311 w 5791200"/>
                <a:gd name="connsiteY25" fmla="*/ 2410301 h 2752725"/>
                <a:gd name="connsiteX26" fmla="*/ 3173311 w 5791200"/>
                <a:gd name="connsiteY26" fmla="*/ 2369877 h 2752725"/>
                <a:gd name="connsiteX27" fmla="*/ 3049515 w 5791200"/>
                <a:gd name="connsiteY27" fmla="*/ 2369877 h 2752725"/>
                <a:gd name="connsiteX28" fmla="*/ 3049515 w 5791200"/>
                <a:gd name="connsiteY28" fmla="*/ 2334511 h 2752725"/>
                <a:gd name="connsiteX29" fmla="*/ 2961085 w 5791200"/>
                <a:gd name="connsiteY29" fmla="*/ 2334511 h 2752725"/>
                <a:gd name="connsiteX30" fmla="*/ 2961085 w 5791200"/>
                <a:gd name="connsiteY30" fmla="*/ 2311775 h 2752725"/>
                <a:gd name="connsiteX31" fmla="*/ 2844870 w 5791200"/>
                <a:gd name="connsiteY31" fmla="*/ 2311775 h 2752725"/>
                <a:gd name="connsiteX32" fmla="*/ 2844870 w 5791200"/>
                <a:gd name="connsiteY32" fmla="*/ 2263769 h 2752725"/>
                <a:gd name="connsiteX33" fmla="*/ 2716016 w 5791200"/>
                <a:gd name="connsiteY33" fmla="*/ 2263769 h 2752725"/>
                <a:gd name="connsiteX34" fmla="*/ 2716016 w 5791200"/>
                <a:gd name="connsiteY34" fmla="*/ 2215763 h 2752725"/>
                <a:gd name="connsiteX35" fmla="*/ 2630110 w 5791200"/>
                <a:gd name="connsiteY35" fmla="*/ 2215763 h 2752725"/>
                <a:gd name="connsiteX36" fmla="*/ 2630110 w 5791200"/>
                <a:gd name="connsiteY36" fmla="*/ 2195551 h 2752725"/>
                <a:gd name="connsiteX37" fmla="*/ 2463365 w 5791200"/>
                <a:gd name="connsiteY37" fmla="*/ 2195551 h 2752725"/>
                <a:gd name="connsiteX38" fmla="*/ 2463365 w 5791200"/>
                <a:gd name="connsiteY38" fmla="*/ 2160175 h 2752725"/>
                <a:gd name="connsiteX39" fmla="*/ 2392623 w 5791200"/>
                <a:gd name="connsiteY39" fmla="*/ 2160175 h 2752725"/>
                <a:gd name="connsiteX40" fmla="*/ 2392623 w 5791200"/>
                <a:gd name="connsiteY40" fmla="*/ 2145021 h 2752725"/>
                <a:gd name="connsiteX41" fmla="*/ 2321881 w 5791200"/>
                <a:gd name="connsiteY41" fmla="*/ 2145021 h 2752725"/>
                <a:gd name="connsiteX42" fmla="*/ 2321881 w 5791200"/>
                <a:gd name="connsiteY42" fmla="*/ 2114703 h 2752725"/>
                <a:gd name="connsiteX43" fmla="*/ 2258711 w 5791200"/>
                <a:gd name="connsiteY43" fmla="*/ 2114703 h 2752725"/>
                <a:gd name="connsiteX44" fmla="*/ 2258711 w 5791200"/>
                <a:gd name="connsiteY44" fmla="*/ 2081860 h 2752725"/>
                <a:gd name="connsiteX45" fmla="*/ 2203133 w 5791200"/>
                <a:gd name="connsiteY45" fmla="*/ 2081860 h 2752725"/>
                <a:gd name="connsiteX46" fmla="*/ 2203133 w 5791200"/>
                <a:gd name="connsiteY46" fmla="*/ 2046484 h 2752725"/>
                <a:gd name="connsiteX47" fmla="*/ 2162709 w 5791200"/>
                <a:gd name="connsiteY47" fmla="*/ 2046484 h 2752725"/>
                <a:gd name="connsiteX48" fmla="*/ 2162709 w 5791200"/>
                <a:gd name="connsiteY48" fmla="*/ 1993430 h 2752725"/>
                <a:gd name="connsiteX49" fmla="*/ 2104597 w 5791200"/>
                <a:gd name="connsiteY49" fmla="*/ 1993430 h 2752725"/>
                <a:gd name="connsiteX50" fmla="*/ 2104597 w 5791200"/>
                <a:gd name="connsiteY50" fmla="*/ 1940376 h 2752725"/>
                <a:gd name="connsiteX51" fmla="*/ 2051542 w 5791200"/>
                <a:gd name="connsiteY51" fmla="*/ 1940376 h 2752725"/>
                <a:gd name="connsiteX52" fmla="*/ 2051542 w 5791200"/>
                <a:gd name="connsiteY52" fmla="*/ 1907524 h 2752725"/>
                <a:gd name="connsiteX53" fmla="*/ 2006060 w 5791200"/>
                <a:gd name="connsiteY53" fmla="*/ 1907524 h 2752725"/>
                <a:gd name="connsiteX54" fmla="*/ 2006060 w 5791200"/>
                <a:gd name="connsiteY54" fmla="*/ 1872158 h 2752725"/>
                <a:gd name="connsiteX55" fmla="*/ 1907524 w 5791200"/>
                <a:gd name="connsiteY55" fmla="*/ 1872158 h 2752725"/>
                <a:gd name="connsiteX56" fmla="*/ 1907524 w 5791200"/>
                <a:gd name="connsiteY56" fmla="*/ 1834258 h 2752725"/>
                <a:gd name="connsiteX57" fmla="*/ 1846888 w 5791200"/>
                <a:gd name="connsiteY57" fmla="*/ 1834258 h 2752725"/>
                <a:gd name="connsiteX58" fmla="*/ 1846888 w 5791200"/>
                <a:gd name="connsiteY58" fmla="*/ 1771098 h 2752725"/>
                <a:gd name="connsiteX59" fmla="*/ 1786252 w 5791200"/>
                <a:gd name="connsiteY59" fmla="*/ 1771098 h 2752725"/>
                <a:gd name="connsiteX60" fmla="*/ 1786252 w 5791200"/>
                <a:gd name="connsiteY60" fmla="*/ 1750886 h 2752725"/>
                <a:gd name="connsiteX61" fmla="*/ 1723092 w 5791200"/>
                <a:gd name="connsiteY61" fmla="*/ 1750886 h 2752725"/>
                <a:gd name="connsiteX62" fmla="*/ 1723092 w 5791200"/>
                <a:gd name="connsiteY62" fmla="*/ 1707928 h 2752725"/>
                <a:gd name="connsiteX63" fmla="*/ 1675086 w 5791200"/>
                <a:gd name="connsiteY63" fmla="*/ 1707928 h 2752725"/>
                <a:gd name="connsiteX64" fmla="*/ 1675086 w 5791200"/>
                <a:gd name="connsiteY64" fmla="*/ 1667504 h 2752725"/>
                <a:gd name="connsiteX65" fmla="*/ 1604343 w 5791200"/>
                <a:gd name="connsiteY65" fmla="*/ 1667504 h 2752725"/>
                <a:gd name="connsiteX66" fmla="*/ 1604343 w 5791200"/>
                <a:gd name="connsiteY66" fmla="*/ 1622031 h 2752725"/>
                <a:gd name="connsiteX67" fmla="*/ 1536125 w 5791200"/>
                <a:gd name="connsiteY67" fmla="*/ 1622031 h 2752725"/>
                <a:gd name="connsiteX68" fmla="*/ 1536125 w 5791200"/>
                <a:gd name="connsiteY68" fmla="*/ 1584131 h 2752725"/>
                <a:gd name="connsiteX69" fmla="*/ 1472965 w 5791200"/>
                <a:gd name="connsiteY69" fmla="*/ 1584131 h 2752725"/>
                <a:gd name="connsiteX70" fmla="*/ 1472965 w 5791200"/>
                <a:gd name="connsiteY70" fmla="*/ 1546231 h 2752725"/>
                <a:gd name="connsiteX71" fmla="*/ 1435065 w 5791200"/>
                <a:gd name="connsiteY71" fmla="*/ 1546231 h 2752725"/>
                <a:gd name="connsiteX72" fmla="*/ 1435065 w 5791200"/>
                <a:gd name="connsiteY72" fmla="*/ 1505807 h 2752725"/>
                <a:gd name="connsiteX73" fmla="*/ 1349169 w 5791200"/>
                <a:gd name="connsiteY73" fmla="*/ 1505807 h 2752725"/>
                <a:gd name="connsiteX74" fmla="*/ 1349169 w 5791200"/>
                <a:gd name="connsiteY74" fmla="*/ 1467907 h 2752725"/>
                <a:gd name="connsiteX75" fmla="*/ 1306211 w 5791200"/>
                <a:gd name="connsiteY75" fmla="*/ 1467907 h 2752725"/>
                <a:gd name="connsiteX76" fmla="*/ 1306211 w 5791200"/>
                <a:gd name="connsiteY76" fmla="*/ 1432541 h 2752725"/>
                <a:gd name="connsiteX77" fmla="*/ 1243051 w 5791200"/>
                <a:gd name="connsiteY77" fmla="*/ 1432541 h 2752725"/>
                <a:gd name="connsiteX78" fmla="*/ 1243051 w 5791200"/>
                <a:gd name="connsiteY78" fmla="*/ 1379487 h 2752725"/>
                <a:gd name="connsiteX79" fmla="*/ 1159678 w 5791200"/>
                <a:gd name="connsiteY79" fmla="*/ 1379487 h 2752725"/>
                <a:gd name="connsiteX80" fmla="*/ 1159678 w 5791200"/>
                <a:gd name="connsiteY80" fmla="*/ 1336529 h 2752725"/>
                <a:gd name="connsiteX81" fmla="*/ 1083878 w 5791200"/>
                <a:gd name="connsiteY81" fmla="*/ 1336529 h 2752725"/>
                <a:gd name="connsiteX82" fmla="*/ 1083878 w 5791200"/>
                <a:gd name="connsiteY82" fmla="*/ 1308745 h 2752725"/>
                <a:gd name="connsiteX83" fmla="*/ 1056084 w 5791200"/>
                <a:gd name="connsiteY83" fmla="*/ 1308745 h 2752725"/>
                <a:gd name="connsiteX84" fmla="*/ 1056084 w 5791200"/>
                <a:gd name="connsiteY84" fmla="*/ 1243051 h 2752725"/>
                <a:gd name="connsiteX85" fmla="*/ 980294 w 5791200"/>
                <a:gd name="connsiteY85" fmla="*/ 1243051 h 2752725"/>
                <a:gd name="connsiteX86" fmla="*/ 980294 w 5791200"/>
                <a:gd name="connsiteY86" fmla="*/ 1184939 h 2752725"/>
                <a:gd name="connsiteX87" fmla="*/ 914602 w 5791200"/>
                <a:gd name="connsiteY87" fmla="*/ 1184939 h 2752725"/>
                <a:gd name="connsiteX88" fmla="*/ 914602 w 5791200"/>
                <a:gd name="connsiteY88" fmla="*/ 1134409 h 2752725"/>
                <a:gd name="connsiteX89" fmla="*/ 869125 w 5791200"/>
                <a:gd name="connsiteY89" fmla="*/ 1134409 h 2752725"/>
                <a:gd name="connsiteX90" fmla="*/ 869125 w 5791200"/>
                <a:gd name="connsiteY90" fmla="*/ 1058618 h 2752725"/>
                <a:gd name="connsiteX91" fmla="*/ 841333 w 5791200"/>
                <a:gd name="connsiteY91" fmla="*/ 1058618 h 2752725"/>
                <a:gd name="connsiteX92" fmla="*/ 841333 w 5791200"/>
                <a:gd name="connsiteY92" fmla="*/ 995448 h 2752725"/>
                <a:gd name="connsiteX93" fmla="*/ 805962 w 5791200"/>
                <a:gd name="connsiteY93" fmla="*/ 995448 h 2752725"/>
                <a:gd name="connsiteX94" fmla="*/ 805962 w 5791200"/>
                <a:gd name="connsiteY94" fmla="*/ 909549 h 2752725"/>
                <a:gd name="connsiteX95" fmla="*/ 765538 w 5791200"/>
                <a:gd name="connsiteY95" fmla="*/ 909549 h 2752725"/>
                <a:gd name="connsiteX96" fmla="*/ 765538 w 5791200"/>
                <a:gd name="connsiteY96" fmla="*/ 848913 h 2752725"/>
                <a:gd name="connsiteX97" fmla="*/ 740272 w 5791200"/>
                <a:gd name="connsiteY97" fmla="*/ 848913 h 2752725"/>
                <a:gd name="connsiteX98" fmla="*/ 740272 w 5791200"/>
                <a:gd name="connsiteY98" fmla="*/ 798382 h 2752725"/>
                <a:gd name="connsiteX99" fmla="*/ 679635 w 5791200"/>
                <a:gd name="connsiteY99" fmla="*/ 798382 h 2752725"/>
                <a:gd name="connsiteX100" fmla="*/ 679635 w 5791200"/>
                <a:gd name="connsiteY100" fmla="*/ 725113 h 2752725"/>
                <a:gd name="connsiteX101" fmla="*/ 626578 w 5791200"/>
                <a:gd name="connsiteY101" fmla="*/ 725113 h 2752725"/>
                <a:gd name="connsiteX102" fmla="*/ 626578 w 5791200"/>
                <a:gd name="connsiteY102" fmla="*/ 667002 h 2752725"/>
                <a:gd name="connsiteX103" fmla="*/ 593733 w 5791200"/>
                <a:gd name="connsiteY103" fmla="*/ 667002 h 2752725"/>
                <a:gd name="connsiteX104" fmla="*/ 593733 w 5791200"/>
                <a:gd name="connsiteY104" fmla="*/ 608892 h 2752725"/>
                <a:gd name="connsiteX105" fmla="*/ 555836 w 5791200"/>
                <a:gd name="connsiteY105" fmla="*/ 608892 h 2752725"/>
                <a:gd name="connsiteX106" fmla="*/ 555836 w 5791200"/>
                <a:gd name="connsiteY106" fmla="*/ 565941 h 2752725"/>
                <a:gd name="connsiteX107" fmla="*/ 535623 w 5791200"/>
                <a:gd name="connsiteY107" fmla="*/ 565941 h 2752725"/>
                <a:gd name="connsiteX108" fmla="*/ 535623 w 5791200"/>
                <a:gd name="connsiteY108" fmla="*/ 487619 h 2752725"/>
                <a:gd name="connsiteX109" fmla="*/ 507831 w 5791200"/>
                <a:gd name="connsiteY109" fmla="*/ 487619 h 2752725"/>
                <a:gd name="connsiteX110" fmla="*/ 507831 w 5791200"/>
                <a:gd name="connsiteY110" fmla="*/ 462354 h 2752725"/>
                <a:gd name="connsiteX111" fmla="*/ 469934 w 5791200"/>
                <a:gd name="connsiteY111" fmla="*/ 462354 h 2752725"/>
                <a:gd name="connsiteX112" fmla="*/ 469934 w 5791200"/>
                <a:gd name="connsiteY112" fmla="*/ 409297 h 2752725"/>
                <a:gd name="connsiteX113" fmla="*/ 429510 w 5791200"/>
                <a:gd name="connsiteY113" fmla="*/ 409297 h 2752725"/>
                <a:gd name="connsiteX114" fmla="*/ 429510 w 5791200"/>
                <a:gd name="connsiteY114" fmla="*/ 368873 h 2752725"/>
                <a:gd name="connsiteX115" fmla="*/ 351187 w 5791200"/>
                <a:gd name="connsiteY115" fmla="*/ 368873 h 2752725"/>
                <a:gd name="connsiteX116" fmla="*/ 351187 w 5791200"/>
                <a:gd name="connsiteY116" fmla="*/ 303183 h 2752725"/>
                <a:gd name="connsiteX117" fmla="*/ 325922 w 5791200"/>
                <a:gd name="connsiteY117" fmla="*/ 303183 h 2752725"/>
                <a:gd name="connsiteX118" fmla="*/ 325922 w 5791200"/>
                <a:gd name="connsiteY118" fmla="*/ 250126 h 2752725"/>
                <a:gd name="connsiteX119" fmla="*/ 267812 w 5791200"/>
                <a:gd name="connsiteY119" fmla="*/ 250126 h 2752725"/>
                <a:gd name="connsiteX120" fmla="*/ 267812 w 5791200"/>
                <a:gd name="connsiteY120" fmla="*/ 224861 h 2752725"/>
                <a:gd name="connsiteX121" fmla="*/ 234967 w 5791200"/>
                <a:gd name="connsiteY121" fmla="*/ 224861 h 2752725"/>
                <a:gd name="connsiteX122" fmla="*/ 234967 w 5791200"/>
                <a:gd name="connsiteY122" fmla="*/ 161697 h 2752725"/>
                <a:gd name="connsiteX123" fmla="*/ 161697 w 5791200"/>
                <a:gd name="connsiteY123" fmla="*/ 161697 h 2752725"/>
                <a:gd name="connsiteX124" fmla="*/ 161697 w 5791200"/>
                <a:gd name="connsiteY124" fmla="*/ 121273 h 2752725"/>
                <a:gd name="connsiteX125" fmla="*/ 126326 w 5791200"/>
                <a:gd name="connsiteY125" fmla="*/ 121273 h 2752725"/>
                <a:gd name="connsiteX126" fmla="*/ 126326 w 5791200"/>
                <a:gd name="connsiteY126" fmla="*/ 68216 h 2752725"/>
                <a:gd name="connsiteX127" fmla="*/ 78322 w 5791200"/>
                <a:gd name="connsiteY127" fmla="*/ 68216 h 2752725"/>
                <a:gd name="connsiteX128" fmla="*/ 78322 w 5791200"/>
                <a:gd name="connsiteY128" fmla="*/ 0 h 2752725"/>
                <a:gd name="connsiteX129" fmla="*/ 0 w 5791200"/>
                <a:gd name="connsiteY129" fmla="*/ 0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791200" h="2752725">
                  <a:moveTo>
                    <a:pt x="5795848" y="2756440"/>
                  </a:moveTo>
                  <a:lnTo>
                    <a:pt x="5576040" y="2756440"/>
                  </a:lnTo>
                  <a:lnTo>
                    <a:pt x="5576040" y="2655380"/>
                  </a:lnTo>
                  <a:lnTo>
                    <a:pt x="5002520" y="2655380"/>
                  </a:lnTo>
                  <a:lnTo>
                    <a:pt x="5002520" y="2630110"/>
                  </a:lnTo>
                  <a:lnTo>
                    <a:pt x="4681652" y="2630110"/>
                  </a:lnTo>
                  <a:lnTo>
                    <a:pt x="4681652" y="2607374"/>
                  </a:lnTo>
                  <a:lnTo>
                    <a:pt x="4600804" y="2607374"/>
                  </a:lnTo>
                  <a:lnTo>
                    <a:pt x="4600804" y="2577056"/>
                  </a:lnTo>
                  <a:lnTo>
                    <a:pt x="4471950" y="2577056"/>
                  </a:lnTo>
                  <a:lnTo>
                    <a:pt x="4471950" y="2556843"/>
                  </a:lnTo>
                  <a:lnTo>
                    <a:pt x="4120763" y="2556843"/>
                  </a:lnTo>
                  <a:lnTo>
                    <a:pt x="4120763" y="2544213"/>
                  </a:lnTo>
                  <a:lnTo>
                    <a:pt x="3959066" y="2544213"/>
                  </a:lnTo>
                  <a:lnTo>
                    <a:pt x="3959066" y="2526526"/>
                  </a:lnTo>
                  <a:lnTo>
                    <a:pt x="3756946" y="2526526"/>
                  </a:lnTo>
                  <a:lnTo>
                    <a:pt x="3756946" y="2501256"/>
                  </a:lnTo>
                  <a:lnTo>
                    <a:pt x="3676098" y="2501256"/>
                  </a:lnTo>
                  <a:lnTo>
                    <a:pt x="3676098" y="2473471"/>
                  </a:lnTo>
                  <a:lnTo>
                    <a:pt x="3617986" y="2473471"/>
                  </a:lnTo>
                  <a:lnTo>
                    <a:pt x="3617986" y="2448201"/>
                  </a:lnTo>
                  <a:lnTo>
                    <a:pt x="3516925" y="2448201"/>
                  </a:lnTo>
                  <a:lnTo>
                    <a:pt x="3516925" y="2407777"/>
                  </a:lnTo>
                  <a:lnTo>
                    <a:pt x="3218793" y="2407777"/>
                  </a:lnTo>
                  <a:lnTo>
                    <a:pt x="3218793" y="2410301"/>
                  </a:lnTo>
                  <a:lnTo>
                    <a:pt x="3173311" y="2410301"/>
                  </a:lnTo>
                  <a:lnTo>
                    <a:pt x="3173311" y="2369877"/>
                  </a:lnTo>
                  <a:lnTo>
                    <a:pt x="3049515" y="2369877"/>
                  </a:lnTo>
                  <a:lnTo>
                    <a:pt x="3049515" y="2334511"/>
                  </a:lnTo>
                  <a:lnTo>
                    <a:pt x="2961085" y="2334511"/>
                  </a:lnTo>
                  <a:lnTo>
                    <a:pt x="2961085" y="2311775"/>
                  </a:lnTo>
                  <a:lnTo>
                    <a:pt x="2844870" y="2311775"/>
                  </a:lnTo>
                  <a:lnTo>
                    <a:pt x="2844870" y="2263769"/>
                  </a:lnTo>
                  <a:lnTo>
                    <a:pt x="2716016" y="2263769"/>
                  </a:lnTo>
                  <a:lnTo>
                    <a:pt x="2716016" y="2215763"/>
                  </a:lnTo>
                  <a:lnTo>
                    <a:pt x="2630110" y="2215763"/>
                  </a:lnTo>
                  <a:lnTo>
                    <a:pt x="2630110" y="2195551"/>
                  </a:lnTo>
                  <a:lnTo>
                    <a:pt x="2463365" y="2195551"/>
                  </a:lnTo>
                  <a:lnTo>
                    <a:pt x="2463365" y="2160175"/>
                  </a:lnTo>
                  <a:lnTo>
                    <a:pt x="2392623" y="2160175"/>
                  </a:lnTo>
                  <a:lnTo>
                    <a:pt x="2392623" y="2145021"/>
                  </a:lnTo>
                  <a:lnTo>
                    <a:pt x="2321881" y="2145021"/>
                  </a:lnTo>
                  <a:lnTo>
                    <a:pt x="2321881" y="2114703"/>
                  </a:lnTo>
                  <a:lnTo>
                    <a:pt x="2258711" y="2114703"/>
                  </a:lnTo>
                  <a:lnTo>
                    <a:pt x="2258711" y="2081860"/>
                  </a:lnTo>
                  <a:lnTo>
                    <a:pt x="2203133" y="2081860"/>
                  </a:lnTo>
                  <a:lnTo>
                    <a:pt x="2203133" y="2046484"/>
                  </a:lnTo>
                  <a:lnTo>
                    <a:pt x="2162709" y="2046484"/>
                  </a:lnTo>
                  <a:lnTo>
                    <a:pt x="2162709" y="1993430"/>
                  </a:lnTo>
                  <a:lnTo>
                    <a:pt x="2104597" y="1993430"/>
                  </a:lnTo>
                  <a:lnTo>
                    <a:pt x="2104597" y="1940376"/>
                  </a:lnTo>
                  <a:lnTo>
                    <a:pt x="2051542" y="1940376"/>
                  </a:lnTo>
                  <a:lnTo>
                    <a:pt x="2051542" y="1907524"/>
                  </a:lnTo>
                  <a:lnTo>
                    <a:pt x="2006060" y="1907524"/>
                  </a:lnTo>
                  <a:lnTo>
                    <a:pt x="2006060" y="1872158"/>
                  </a:lnTo>
                  <a:lnTo>
                    <a:pt x="1907524" y="1872158"/>
                  </a:lnTo>
                  <a:lnTo>
                    <a:pt x="1907524" y="1834258"/>
                  </a:lnTo>
                  <a:lnTo>
                    <a:pt x="1846888" y="1834258"/>
                  </a:lnTo>
                  <a:lnTo>
                    <a:pt x="1846888" y="1771098"/>
                  </a:lnTo>
                  <a:lnTo>
                    <a:pt x="1786252" y="1771098"/>
                  </a:lnTo>
                  <a:lnTo>
                    <a:pt x="1786252" y="1750886"/>
                  </a:lnTo>
                  <a:lnTo>
                    <a:pt x="1723092" y="1750886"/>
                  </a:lnTo>
                  <a:lnTo>
                    <a:pt x="1723092" y="1707928"/>
                  </a:lnTo>
                  <a:lnTo>
                    <a:pt x="1675086" y="1707928"/>
                  </a:lnTo>
                  <a:lnTo>
                    <a:pt x="1675086" y="1667504"/>
                  </a:lnTo>
                  <a:lnTo>
                    <a:pt x="1604343" y="1667504"/>
                  </a:lnTo>
                  <a:lnTo>
                    <a:pt x="1604343" y="1622031"/>
                  </a:lnTo>
                  <a:lnTo>
                    <a:pt x="1536125" y="1622031"/>
                  </a:lnTo>
                  <a:lnTo>
                    <a:pt x="1536125" y="1584131"/>
                  </a:lnTo>
                  <a:lnTo>
                    <a:pt x="1472965" y="1584131"/>
                  </a:lnTo>
                  <a:lnTo>
                    <a:pt x="1472965" y="1546231"/>
                  </a:lnTo>
                  <a:lnTo>
                    <a:pt x="1435065" y="1546231"/>
                  </a:lnTo>
                  <a:lnTo>
                    <a:pt x="1435065" y="1505807"/>
                  </a:lnTo>
                  <a:lnTo>
                    <a:pt x="1349169" y="1505807"/>
                  </a:lnTo>
                  <a:lnTo>
                    <a:pt x="1349169" y="1467907"/>
                  </a:lnTo>
                  <a:lnTo>
                    <a:pt x="1306211" y="1467907"/>
                  </a:lnTo>
                  <a:lnTo>
                    <a:pt x="1306211" y="1432541"/>
                  </a:lnTo>
                  <a:lnTo>
                    <a:pt x="1243051" y="1432541"/>
                  </a:lnTo>
                  <a:lnTo>
                    <a:pt x="1243051" y="1379487"/>
                  </a:lnTo>
                  <a:lnTo>
                    <a:pt x="1159678" y="1379487"/>
                  </a:lnTo>
                  <a:lnTo>
                    <a:pt x="1159678" y="1336529"/>
                  </a:lnTo>
                  <a:lnTo>
                    <a:pt x="1083878" y="1336529"/>
                  </a:lnTo>
                  <a:lnTo>
                    <a:pt x="1083878" y="1308745"/>
                  </a:lnTo>
                  <a:lnTo>
                    <a:pt x="1056084" y="1308745"/>
                  </a:lnTo>
                  <a:lnTo>
                    <a:pt x="1056084" y="1243051"/>
                  </a:lnTo>
                  <a:lnTo>
                    <a:pt x="980294" y="1243051"/>
                  </a:lnTo>
                  <a:lnTo>
                    <a:pt x="980294" y="1184939"/>
                  </a:lnTo>
                  <a:lnTo>
                    <a:pt x="914602" y="1184939"/>
                  </a:lnTo>
                  <a:lnTo>
                    <a:pt x="914602" y="1134409"/>
                  </a:lnTo>
                  <a:lnTo>
                    <a:pt x="869125" y="1134409"/>
                  </a:lnTo>
                  <a:lnTo>
                    <a:pt x="869125" y="1058618"/>
                  </a:lnTo>
                  <a:lnTo>
                    <a:pt x="841333" y="1058618"/>
                  </a:lnTo>
                  <a:lnTo>
                    <a:pt x="841333" y="995448"/>
                  </a:lnTo>
                  <a:lnTo>
                    <a:pt x="805962" y="995448"/>
                  </a:lnTo>
                  <a:lnTo>
                    <a:pt x="805962" y="909549"/>
                  </a:lnTo>
                  <a:lnTo>
                    <a:pt x="765538" y="909549"/>
                  </a:lnTo>
                  <a:lnTo>
                    <a:pt x="765538" y="848913"/>
                  </a:lnTo>
                  <a:lnTo>
                    <a:pt x="740272" y="848913"/>
                  </a:lnTo>
                  <a:lnTo>
                    <a:pt x="740272" y="798382"/>
                  </a:lnTo>
                  <a:lnTo>
                    <a:pt x="679635" y="798382"/>
                  </a:lnTo>
                  <a:lnTo>
                    <a:pt x="679635" y="725113"/>
                  </a:lnTo>
                  <a:lnTo>
                    <a:pt x="626578" y="725113"/>
                  </a:lnTo>
                  <a:lnTo>
                    <a:pt x="626578" y="667002"/>
                  </a:lnTo>
                  <a:lnTo>
                    <a:pt x="593733" y="667002"/>
                  </a:lnTo>
                  <a:lnTo>
                    <a:pt x="593733" y="608892"/>
                  </a:lnTo>
                  <a:lnTo>
                    <a:pt x="555836" y="608892"/>
                  </a:lnTo>
                  <a:lnTo>
                    <a:pt x="555836" y="565941"/>
                  </a:lnTo>
                  <a:lnTo>
                    <a:pt x="535623" y="565941"/>
                  </a:lnTo>
                  <a:lnTo>
                    <a:pt x="535623" y="487619"/>
                  </a:lnTo>
                  <a:lnTo>
                    <a:pt x="507831" y="487619"/>
                  </a:lnTo>
                  <a:lnTo>
                    <a:pt x="507831" y="462354"/>
                  </a:lnTo>
                  <a:lnTo>
                    <a:pt x="469934" y="462354"/>
                  </a:lnTo>
                  <a:lnTo>
                    <a:pt x="469934" y="409297"/>
                  </a:lnTo>
                  <a:lnTo>
                    <a:pt x="429510" y="409297"/>
                  </a:lnTo>
                  <a:lnTo>
                    <a:pt x="429510" y="368873"/>
                  </a:lnTo>
                  <a:lnTo>
                    <a:pt x="351187" y="368873"/>
                  </a:lnTo>
                  <a:lnTo>
                    <a:pt x="351187" y="303183"/>
                  </a:lnTo>
                  <a:lnTo>
                    <a:pt x="325922" y="303183"/>
                  </a:lnTo>
                  <a:lnTo>
                    <a:pt x="325922" y="250126"/>
                  </a:lnTo>
                  <a:lnTo>
                    <a:pt x="267812" y="250126"/>
                  </a:lnTo>
                  <a:lnTo>
                    <a:pt x="267812" y="224861"/>
                  </a:lnTo>
                  <a:lnTo>
                    <a:pt x="234967" y="224861"/>
                  </a:lnTo>
                  <a:lnTo>
                    <a:pt x="234967" y="161697"/>
                  </a:lnTo>
                  <a:lnTo>
                    <a:pt x="161697" y="161697"/>
                  </a:lnTo>
                  <a:lnTo>
                    <a:pt x="161697" y="121273"/>
                  </a:lnTo>
                  <a:lnTo>
                    <a:pt x="126326" y="121273"/>
                  </a:lnTo>
                  <a:lnTo>
                    <a:pt x="126326" y="68216"/>
                  </a:lnTo>
                  <a:lnTo>
                    <a:pt x="78322" y="68216"/>
                  </a:lnTo>
                  <a:lnTo>
                    <a:pt x="78322" y="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8" name="Freeform: Shape 5177">
              <a:extLst>
                <a:ext uri="{FF2B5EF4-FFF2-40B4-BE49-F238E27FC236}">
                  <a16:creationId xmlns:a16="http://schemas.microsoft.com/office/drawing/2014/main" id="{A48733C2-372B-4188-913D-57C77D44CE3D}"/>
                </a:ext>
              </a:extLst>
            </p:cNvPr>
            <p:cNvSpPr/>
            <p:nvPr/>
          </p:nvSpPr>
          <p:spPr>
            <a:xfrm>
              <a:off x="1773772" y="205263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79" name="Freeform: Shape 5178">
              <a:extLst>
                <a:ext uri="{FF2B5EF4-FFF2-40B4-BE49-F238E27FC236}">
                  <a16:creationId xmlns:a16="http://schemas.microsoft.com/office/drawing/2014/main" id="{87078BE8-49AA-475E-A634-C3AC914CFD6D}"/>
                </a:ext>
              </a:extLst>
            </p:cNvPr>
            <p:cNvSpPr/>
            <p:nvPr/>
          </p:nvSpPr>
          <p:spPr>
            <a:xfrm>
              <a:off x="1811873" y="21097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96969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0" name="Freeform: Shape 5179">
              <a:extLst>
                <a:ext uri="{FF2B5EF4-FFF2-40B4-BE49-F238E27FC236}">
                  <a16:creationId xmlns:a16="http://schemas.microsoft.com/office/drawing/2014/main" id="{3F4C060D-4D73-484F-8B8D-A4B60DD7DCF9}"/>
                </a:ext>
              </a:extLst>
            </p:cNvPr>
            <p:cNvSpPr/>
            <p:nvPr/>
          </p:nvSpPr>
          <p:spPr>
            <a:xfrm>
              <a:off x="1869023" y="21478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1" name="Freeform: Shape 5180">
              <a:extLst>
                <a:ext uri="{FF2B5EF4-FFF2-40B4-BE49-F238E27FC236}">
                  <a16:creationId xmlns:a16="http://schemas.microsoft.com/office/drawing/2014/main" id="{D58DF63A-FA66-40A8-A9D1-9969F71ACEDB}"/>
                </a:ext>
              </a:extLst>
            </p:cNvPr>
            <p:cNvSpPr/>
            <p:nvPr/>
          </p:nvSpPr>
          <p:spPr>
            <a:xfrm>
              <a:off x="1888073" y="21478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2" name="Freeform: Shape 5181">
              <a:extLst>
                <a:ext uri="{FF2B5EF4-FFF2-40B4-BE49-F238E27FC236}">
                  <a16:creationId xmlns:a16="http://schemas.microsoft.com/office/drawing/2014/main" id="{5F2F70A2-58AA-4514-97E3-4CDB369F1C8F}"/>
                </a:ext>
              </a:extLst>
            </p:cNvPr>
            <p:cNvSpPr/>
            <p:nvPr/>
          </p:nvSpPr>
          <p:spPr>
            <a:xfrm>
              <a:off x="1945223" y="224313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3" name="Freeform: Shape 5182">
              <a:extLst>
                <a:ext uri="{FF2B5EF4-FFF2-40B4-BE49-F238E27FC236}">
                  <a16:creationId xmlns:a16="http://schemas.microsoft.com/office/drawing/2014/main" id="{DBD60292-3E1D-42C8-AA5B-DE17F72E933C}"/>
                </a:ext>
              </a:extLst>
            </p:cNvPr>
            <p:cNvSpPr/>
            <p:nvPr/>
          </p:nvSpPr>
          <p:spPr>
            <a:xfrm>
              <a:off x="1983324" y="224313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4" name="Freeform: Shape 5183">
              <a:extLst>
                <a:ext uri="{FF2B5EF4-FFF2-40B4-BE49-F238E27FC236}">
                  <a16:creationId xmlns:a16="http://schemas.microsoft.com/office/drawing/2014/main" id="{3AD4ECBD-4CEA-4DFC-9485-504736F50013}"/>
                </a:ext>
              </a:extLst>
            </p:cNvPr>
            <p:cNvSpPr/>
            <p:nvPr/>
          </p:nvSpPr>
          <p:spPr>
            <a:xfrm>
              <a:off x="2059524" y="235743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5" name="Freeform: Shape 5184">
              <a:extLst>
                <a:ext uri="{FF2B5EF4-FFF2-40B4-BE49-F238E27FC236}">
                  <a16:creationId xmlns:a16="http://schemas.microsoft.com/office/drawing/2014/main" id="{53E16965-1CD2-49AB-A632-9D1B3C4303C1}"/>
                </a:ext>
              </a:extLst>
            </p:cNvPr>
            <p:cNvSpPr/>
            <p:nvPr/>
          </p:nvSpPr>
          <p:spPr>
            <a:xfrm>
              <a:off x="2078574" y="235743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6" name="Freeform: Shape 5185">
              <a:extLst>
                <a:ext uri="{FF2B5EF4-FFF2-40B4-BE49-F238E27FC236}">
                  <a16:creationId xmlns:a16="http://schemas.microsoft.com/office/drawing/2014/main" id="{30873E2B-5158-4AD1-ADC0-CBA59137D8BB}"/>
                </a:ext>
              </a:extLst>
            </p:cNvPr>
            <p:cNvSpPr/>
            <p:nvPr/>
          </p:nvSpPr>
          <p:spPr>
            <a:xfrm>
              <a:off x="2211925" y="254794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7" name="Freeform: Shape 5186">
              <a:extLst>
                <a:ext uri="{FF2B5EF4-FFF2-40B4-BE49-F238E27FC236}">
                  <a16:creationId xmlns:a16="http://schemas.microsoft.com/office/drawing/2014/main" id="{05CF474D-BF4A-42E5-A548-349A3C3B4FB4}"/>
                </a:ext>
              </a:extLst>
            </p:cNvPr>
            <p:cNvSpPr/>
            <p:nvPr/>
          </p:nvSpPr>
          <p:spPr>
            <a:xfrm>
              <a:off x="2250025" y="26050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8" name="Freeform: Shape 5187">
              <a:extLst>
                <a:ext uri="{FF2B5EF4-FFF2-40B4-BE49-F238E27FC236}">
                  <a16:creationId xmlns:a16="http://schemas.microsoft.com/office/drawing/2014/main" id="{1D0D2282-CFD1-4E09-984A-DC784D42B9F6}"/>
                </a:ext>
              </a:extLst>
            </p:cNvPr>
            <p:cNvSpPr/>
            <p:nvPr/>
          </p:nvSpPr>
          <p:spPr>
            <a:xfrm>
              <a:off x="2288126" y="26622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89" name="Freeform: Shape 5188">
              <a:extLst>
                <a:ext uri="{FF2B5EF4-FFF2-40B4-BE49-F238E27FC236}">
                  <a16:creationId xmlns:a16="http://schemas.microsoft.com/office/drawing/2014/main" id="{EA1E564B-3D4F-4123-AB5E-37CC7ABA9CC1}"/>
                </a:ext>
              </a:extLst>
            </p:cNvPr>
            <p:cNvSpPr/>
            <p:nvPr/>
          </p:nvSpPr>
          <p:spPr>
            <a:xfrm>
              <a:off x="2326226" y="271939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0" name="Freeform: Shape 5189">
              <a:extLst>
                <a:ext uri="{FF2B5EF4-FFF2-40B4-BE49-F238E27FC236}">
                  <a16:creationId xmlns:a16="http://schemas.microsoft.com/office/drawing/2014/main" id="{36D0ABF8-3B41-4A9C-A553-61DE0B8CF8F5}"/>
                </a:ext>
              </a:extLst>
            </p:cNvPr>
            <p:cNvSpPr/>
            <p:nvPr/>
          </p:nvSpPr>
          <p:spPr>
            <a:xfrm>
              <a:off x="2383376" y="279559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1" name="Freeform: Shape 5190">
              <a:extLst>
                <a:ext uri="{FF2B5EF4-FFF2-40B4-BE49-F238E27FC236}">
                  <a16:creationId xmlns:a16="http://schemas.microsoft.com/office/drawing/2014/main" id="{8AF59410-1457-4190-A0D6-F5F66B9C653A}"/>
                </a:ext>
              </a:extLst>
            </p:cNvPr>
            <p:cNvSpPr/>
            <p:nvPr/>
          </p:nvSpPr>
          <p:spPr>
            <a:xfrm>
              <a:off x="2802484" y="33289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2" name="Freeform: Shape 5191">
              <a:extLst>
                <a:ext uri="{FF2B5EF4-FFF2-40B4-BE49-F238E27FC236}">
                  <a16:creationId xmlns:a16="http://schemas.microsoft.com/office/drawing/2014/main" id="{F38DBBF3-76F4-4F8F-A41D-691FB8E7E1DB}"/>
                </a:ext>
              </a:extLst>
            </p:cNvPr>
            <p:cNvSpPr/>
            <p:nvPr/>
          </p:nvSpPr>
          <p:spPr>
            <a:xfrm>
              <a:off x="3012034" y="34623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3" name="Freeform: Shape 5192">
              <a:extLst>
                <a:ext uri="{FF2B5EF4-FFF2-40B4-BE49-F238E27FC236}">
                  <a16:creationId xmlns:a16="http://schemas.microsoft.com/office/drawing/2014/main" id="{8FC29B6B-6AB0-48D9-B072-B02E63806A5A}"/>
                </a:ext>
              </a:extLst>
            </p:cNvPr>
            <p:cNvSpPr/>
            <p:nvPr/>
          </p:nvSpPr>
          <p:spPr>
            <a:xfrm>
              <a:off x="3050134" y="35004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4" name="Freeform: Shape 5193">
              <a:extLst>
                <a:ext uri="{FF2B5EF4-FFF2-40B4-BE49-F238E27FC236}">
                  <a16:creationId xmlns:a16="http://schemas.microsoft.com/office/drawing/2014/main" id="{55C17A43-2F6B-4B56-BB99-FE37BBC31CFB}"/>
                </a:ext>
              </a:extLst>
            </p:cNvPr>
            <p:cNvSpPr/>
            <p:nvPr/>
          </p:nvSpPr>
          <p:spPr>
            <a:xfrm>
              <a:off x="3088234" y="35004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5" name="Freeform: Shape 5194">
              <a:extLst>
                <a:ext uri="{FF2B5EF4-FFF2-40B4-BE49-F238E27FC236}">
                  <a16:creationId xmlns:a16="http://schemas.microsoft.com/office/drawing/2014/main" id="{C8AF801A-1097-40A1-93AF-92D29E7DC8A9}"/>
                </a:ext>
              </a:extLst>
            </p:cNvPr>
            <p:cNvSpPr/>
            <p:nvPr/>
          </p:nvSpPr>
          <p:spPr>
            <a:xfrm>
              <a:off x="3183484" y="35766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6" name="Freeform: Shape 5195">
              <a:extLst>
                <a:ext uri="{FF2B5EF4-FFF2-40B4-BE49-F238E27FC236}">
                  <a16:creationId xmlns:a16="http://schemas.microsoft.com/office/drawing/2014/main" id="{60DE8BC4-AFD9-4B02-945F-D6CA67AFC801}"/>
                </a:ext>
              </a:extLst>
            </p:cNvPr>
            <p:cNvSpPr/>
            <p:nvPr/>
          </p:nvSpPr>
          <p:spPr>
            <a:xfrm>
              <a:off x="3183484" y="35766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7" name="Freeform: Shape 5196">
              <a:extLst>
                <a:ext uri="{FF2B5EF4-FFF2-40B4-BE49-F238E27FC236}">
                  <a16:creationId xmlns:a16="http://schemas.microsoft.com/office/drawing/2014/main" id="{03A4FCA3-32E4-4193-9E1D-C70E185FD650}"/>
                </a:ext>
              </a:extLst>
            </p:cNvPr>
            <p:cNvSpPr/>
            <p:nvPr/>
          </p:nvSpPr>
          <p:spPr>
            <a:xfrm>
              <a:off x="3240634" y="36147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8" name="Freeform: Shape 5197">
              <a:extLst>
                <a:ext uri="{FF2B5EF4-FFF2-40B4-BE49-F238E27FC236}">
                  <a16:creationId xmlns:a16="http://schemas.microsoft.com/office/drawing/2014/main" id="{5E86C66A-075A-4A45-AA67-679DE5F87CCB}"/>
                </a:ext>
              </a:extLst>
            </p:cNvPr>
            <p:cNvSpPr/>
            <p:nvPr/>
          </p:nvSpPr>
          <p:spPr>
            <a:xfrm>
              <a:off x="3754984" y="39385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99" name="Freeform: Shape 5198">
              <a:extLst>
                <a:ext uri="{FF2B5EF4-FFF2-40B4-BE49-F238E27FC236}">
                  <a16:creationId xmlns:a16="http://schemas.microsoft.com/office/drawing/2014/main" id="{8F6CA4B8-55F0-47F4-A8A7-5AFCF83ADDD5}"/>
                </a:ext>
              </a:extLst>
            </p:cNvPr>
            <p:cNvSpPr/>
            <p:nvPr/>
          </p:nvSpPr>
          <p:spPr>
            <a:xfrm>
              <a:off x="3812134" y="39766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0" name="Freeform: Shape 5199">
              <a:extLst>
                <a:ext uri="{FF2B5EF4-FFF2-40B4-BE49-F238E27FC236}">
                  <a16:creationId xmlns:a16="http://schemas.microsoft.com/office/drawing/2014/main" id="{6BFB2F8B-5A73-4839-9E98-B88D474BE81B}"/>
                </a:ext>
              </a:extLst>
            </p:cNvPr>
            <p:cNvSpPr/>
            <p:nvPr/>
          </p:nvSpPr>
          <p:spPr>
            <a:xfrm>
              <a:off x="3907384" y="407194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1" name="Freeform: Shape 5200">
              <a:extLst>
                <a:ext uri="{FF2B5EF4-FFF2-40B4-BE49-F238E27FC236}">
                  <a16:creationId xmlns:a16="http://schemas.microsoft.com/office/drawing/2014/main" id="{638F6FD3-76E5-45CD-ABDA-C88F55139652}"/>
                </a:ext>
              </a:extLst>
            </p:cNvPr>
            <p:cNvSpPr/>
            <p:nvPr/>
          </p:nvSpPr>
          <p:spPr>
            <a:xfrm>
              <a:off x="4459843" y="424339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2" name="Freeform: Shape 5201">
              <a:extLst>
                <a:ext uri="{FF2B5EF4-FFF2-40B4-BE49-F238E27FC236}">
                  <a16:creationId xmlns:a16="http://schemas.microsoft.com/office/drawing/2014/main" id="{5452FCAF-07B6-4C37-B596-818594317772}"/>
                </a:ext>
              </a:extLst>
            </p:cNvPr>
            <p:cNvSpPr/>
            <p:nvPr/>
          </p:nvSpPr>
          <p:spPr>
            <a:xfrm>
              <a:off x="4802743" y="43577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3" name="Freeform: Shape 5202">
              <a:extLst>
                <a:ext uri="{FF2B5EF4-FFF2-40B4-BE49-F238E27FC236}">
                  <a16:creationId xmlns:a16="http://schemas.microsoft.com/office/drawing/2014/main" id="{51CA0492-43EC-4ED4-85DC-A64142C78DFB}"/>
                </a:ext>
              </a:extLst>
            </p:cNvPr>
            <p:cNvSpPr/>
            <p:nvPr/>
          </p:nvSpPr>
          <p:spPr>
            <a:xfrm>
              <a:off x="501229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4" name="Freeform: Shape 5203">
              <a:extLst>
                <a:ext uri="{FF2B5EF4-FFF2-40B4-BE49-F238E27FC236}">
                  <a16:creationId xmlns:a16="http://schemas.microsoft.com/office/drawing/2014/main" id="{A7B8BF2A-E914-4663-8B12-4F6917EBC49F}"/>
                </a:ext>
              </a:extLst>
            </p:cNvPr>
            <p:cNvSpPr/>
            <p:nvPr/>
          </p:nvSpPr>
          <p:spPr>
            <a:xfrm>
              <a:off x="510754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5" name="Freeform: Shape 5204">
              <a:extLst>
                <a:ext uri="{FF2B5EF4-FFF2-40B4-BE49-F238E27FC236}">
                  <a16:creationId xmlns:a16="http://schemas.microsoft.com/office/drawing/2014/main" id="{8B4EAEF3-A674-4C30-A64C-ED6E2E77CF33}"/>
                </a:ext>
              </a:extLst>
            </p:cNvPr>
            <p:cNvSpPr/>
            <p:nvPr/>
          </p:nvSpPr>
          <p:spPr>
            <a:xfrm>
              <a:off x="5164693" y="43958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6" name="Freeform: Shape 5205">
              <a:extLst>
                <a:ext uri="{FF2B5EF4-FFF2-40B4-BE49-F238E27FC236}">
                  <a16:creationId xmlns:a16="http://schemas.microsoft.com/office/drawing/2014/main" id="{8BA3D286-9282-402D-A60A-5743D3D62F3B}"/>
                </a:ext>
              </a:extLst>
            </p:cNvPr>
            <p:cNvSpPr/>
            <p:nvPr/>
          </p:nvSpPr>
          <p:spPr>
            <a:xfrm>
              <a:off x="5259943" y="44339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7" name="Freeform: Shape 5206">
              <a:extLst>
                <a:ext uri="{FF2B5EF4-FFF2-40B4-BE49-F238E27FC236}">
                  <a16:creationId xmlns:a16="http://schemas.microsoft.com/office/drawing/2014/main" id="{7900881C-42AD-4E38-8A14-42FC2C8F6778}"/>
                </a:ext>
              </a:extLst>
            </p:cNvPr>
            <p:cNvSpPr/>
            <p:nvPr/>
          </p:nvSpPr>
          <p:spPr>
            <a:xfrm>
              <a:off x="5583793" y="452915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8" name="Freeform: Shape 5207">
              <a:extLst>
                <a:ext uri="{FF2B5EF4-FFF2-40B4-BE49-F238E27FC236}">
                  <a16:creationId xmlns:a16="http://schemas.microsoft.com/office/drawing/2014/main" id="{CA86DB0E-755E-406D-93F2-7F8A4D0C2113}"/>
                </a:ext>
              </a:extLst>
            </p:cNvPr>
            <p:cNvSpPr/>
            <p:nvPr/>
          </p:nvSpPr>
          <p:spPr>
            <a:xfrm>
              <a:off x="58505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09" name="Freeform: Shape 5208">
              <a:extLst>
                <a:ext uri="{FF2B5EF4-FFF2-40B4-BE49-F238E27FC236}">
                  <a16:creationId xmlns:a16="http://schemas.microsoft.com/office/drawing/2014/main" id="{ACEB1FCF-C11B-4447-85E8-B012362F706B}"/>
                </a:ext>
              </a:extLst>
            </p:cNvPr>
            <p:cNvSpPr/>
            <p:nvPr/>
          </p:nvSpPr>
          <p:spPr>
            <a:xfrm>
              <a:off x="58886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0" name="Freeform: Shape 5209">
              <a:extLst>
                <a:ext uri="{FF2B5EF4-FFF2-40B4-BE49-F238E27FC236}">
                  <a16:creationId xmlns:a16="http://schemas.microsoft.com/office/drawing/2014/main" id="{5BC2FD68-5E5A-41B8-BB97-27228E238461}"/>
                </a:ext>
              </a:extLst>
            </p:cNvPr>
            <p:cNvSpPr/>
            <p:nvPr/>
          </p:nvSpPr>
          <p:spPr>
            <a:xfrm>
              <a:off x="59267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1" name="Freeform: Shape 5210">
              <a:extLst>
                <a:ext uri="{FF2B5EF4-FFF2-40B4-BE49-F238E27FC236}">
                  <a16:creationId xmlns:a16="http://schemas.microsoft.com/office/drawing/2014/main" id="{E95CACD5-A64E-4C6C-B48F-EFC789E79945}"/>
                </a:ext>
              </a:extLst>
            </p:cNvPr>
            <p:cNvSpPr/>
            <p:nvPr/>
          </p:nvSpPr>
          <p:spPr>
            <a:xfrm>
              <a:off x="59838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2" name="Freeform: Shape 5211">
              <a:extLst>
                <a:ext uri="{FF2B5EF4-FFF2-40B4-BE49-F238E27FC236}">
                  <a16:creationId xmlns:a16="http://schemas.microsoft.com/office/drawing/2014/main" id="{9EE28D30-3039-4F56-A5AC-9B555CFFB24C}"/>
                </a:ext>
              </a:extLst>
            </p:cNvPr>
            <p:cNvSpPr/>
            <p:nvPr/>
          </p:nvSpPr>
          <p:spPr>
            <a:xfrm>
              <a:off x="60029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3" name="Freeform: Shape 5212">
              <a:extLst>
                <a:ext uri="{FF2B5EF4-FFF2-40B4-BE49-F238E27FC236}">
                  <a16:creationId xmlns:a16="http://schemas.microsoft.com/office/drawing/2014/main" id="{8E3FCA2C-B170-45F3-A4D7-6AC9DDFC519A}"/>
                </a:ext>
              </a:extLst>
            </p:cNvPr>
            <p:cNvSpPr/>
            <p:nvPr/>
          </p:nvSpPr>
          <p:spPr>
            <a:xfrm>
              <a:off x="60219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4" name="Freeform: Shape 5213">
              <a:extLst>
                <a:ext uri="{FF2B5EF4-FFF2-40B4-BE49-F238E27FC236}">
                  <a16:creationId xmlns:a16="http://schemas.microsoft.com/office/drawing/2014/main" id="{A61172CE-646A-4434-96DF-E6C941121307}"/>
                </a:ext>
              </a:extLst>
            </p:cNvPr>
            <p:cNvSpPr/>
            <p:nvPr/>
          </p:nvSpPr>
          <p:spPr>
            <a:xfrm>
              <a:off x="60410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5" name="Freeform: Shape 5214">
              <a:extLst>
                <a:ext uri="{FF2B5EF4-FFF2-40B4-BE49-F238E27FC236}">
                  <a16:creationId xmlns:a16="http://schemas.microsoft.com/office/drawing/2014/main" id="{3AC26C27-D35F-4545-BB4B-FDDBEDD81E31}"/>
                </a:ext>
              </a:extLst>
            </p:cNvPr>
            <p:cNvSpPr/>
            <p:nvPr/>
          </p:nvSpPr>
          <p:spPr>
            <a:xfrm>
              <a:off x="60600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6" name="Freeform: Shape 5215">
              <a:extLst>
                <a:ext uri="{FF2B5EF4-FFF2-40B4-BE49-F238E27FC236}">
                  <a16:creationId xmlns:a16="http://schemas.microsoft.com/office/drawing/2014/main" id="{70192011-36D8-494D-87BE-27757B5F0DC8}"/>
                </a:ext>
              </a:extLst>
            </p:cNvPr>
            <p:cNvSpPr/>
            <p:nvPr/>
          </p:nvSpPr>
          <p:spPr>
            <a:xfrm>
              <a:off x="60791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7" name="Freeform: Shape 5216">
              <a:extLst>
                <a:ext uri="{FF2B5EF4-FFF2-40B4-BE49-F238E27FC236}">
                  <a16:creationId xmlns:a16="http://schemas.microsoft.com/office/drawing/2014/main" id="{660C013F-A15F-43B8-B9CB-0EF6F754E836}"/>
                </a:ext>
              </a:extLst>
            </p:cNvPr>
            <p:cNvSpPr/>
            <p:nvPr/>
          </p:nvSpPr>
          <p:spPr>
            <a:xfrm>
              <a:off x="60981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8" name="Freeform: Shape 5217">
              <a:extLst>
                <a:ext uri="{FF2B5EF4-FFF2-40B4-BE49-F238E27FC236}">
                  <a16:creationId xmlns:a16="http://schemas.microsoft.com/office/drawing/2014/main" id="{55B65C25-BBDB-45A3-A71F-7907457A5201}"/>
                </a:ext>
              </a:extLst>
            </p:cNvPr>
            <p:cNvSpPr/>
            <p:nvPr/>
          </p:nvSpPr>
          <p:spPr>
            <a:xfrm>
              <a:off x="611720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9" name="Freeform: Shape 5218">
              <a:extLst>
                <a:ext uri="{FF2B5EF4-FFF2-40B4-BE49-F238E27FC236}">
                  <a16:creationId xmlns:a16="http://schemas.microsoft.com/office/drawing/2014/main" id="{9AC4B6E6-85FD-49E0-81B6-F544C0133328}"/>
                </a:ext>
              </a:extLst>
            </p:cNvPr>
            <p:cNvSpPr/>
            <p:nvPr/>
          </p:nvSpPr>
          <p:spPr>
            <a:xfrm>
              <a:off x="6136253" y="454820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0" name="Freeform: Shape 5219">
              <a:extLst>
                <a:ext uri="{FF2B5EF4-FFF2-40B4-BE49-F238E27FC236}">
                  <a16:creationId xmlns:a16="http://schemas.microsoft.com/office/drawing/2014/main" id="{DEEC9245-00F0-4816-A8DF-B1DD247702C9}"/>
                </a:ext>
              </a:extLst>
            </p:cNvPr>
            <p:cNvSpPr/>
            <p:nvPr/>
          </p:nvSpPr>
          <p:spPr>
            <a:xfrm>
              <a:off x="61553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1" name="Freeform: Shape 5220">
              <a:extLst>
                <a:ext uri="{FF2B5EF4-FFF2-40B4-BE49-F238E27FC236}">
                  <a16:creationId xmlns:a16="http://schemas.microsoft.com/office/drawing/2014/main" id="{2E29C7EB-519E-4F5F-8551-63BAE9715F96}"/>
                </a:ext>
              </a:extLst>
            </p:cNvPr>
            <p:cNvSpPr/>
            <p:nvPr/>
          </p:nvSpPr>
          <p:spPr>
            <a:xfrm>
              <a:off x="61743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2" name="Freeform: Shape 5221">
              <a:extLst>
                <a:ext uri="{FF2B5EF4-FFF2-40B4-BE49-F238E27FC236}">
                  <a16:creationId xmlns:a16="http://schemas.microsoft.com/office/drawing/2014/main" id="{5E58B891-97FE-479C-B5CF-970164D4EFD7}"/>
                </a:ext>
              </a:extLst>
            </p:cNvPr>
            <p:cNvSpPr/>
            <p:nvPr/>
          </p:nvSpPr>
          <p:spPr>
            <a:xfrm>
              <a:off x="61934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3" name="Freeform: Shape 5222">
              <a:extLst>
                <a:ext uri="{FF2B5EF4-FFF2-40B4-BE49-F238E27FC236}">
                  <a16:creationId xmlns:a16="http://schemas.microsoft.com/office/drawing/2014/main" id="{DEEA1E02-D63E-448A-82B5-E44C9C513C2B}"/>
                </a:ext>
              </a:extLst>
            </p:cNvPr>
            <p:cNvSpPr/>
            <p:nvPr/>
          </p:nvSpPr>
          <p:spPr>
            <a:xfrm>
              <a:off x="62124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4" name="Freeform: Shape 5223">
              <a:extLst>
                <a:ext uri="{FF2B5EF4-FFF2-40B4-BE49-F238E27FC236}">
                  <a16:creationId xmlns:a16="http://schemas.microsoft.com/office/drawing/2014/main" id="{9F474ABA-E43F-4BBE-AF0F-ABAC30710ED5}"/>
                </a:ext>
              </a:extLst>
            </p:cNvPr>
            <p:cNvSpPr/>
            <p:nvPr/>
          </p:nvSpPr>
          <p:spPr>
            <a:xfrm>
              <a:off x="623150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5" name="Freeform: Shape 5224">
              <a:extLst>
                <a:ext uri="{FF2B5EF4-FFF2-40B4-BE49-F238E27FC236}">
                  <a16:creationId xmlns:a16="http://schemas.microsoft.com/office/drawing/2014/main" id="{491384D4-B0CE-484E-8A61-02391CD105FC}"/>
                </a:ext>
              </a:extLst>
            </p:cNvPr>
            <p:cNvSpPr/>
            <p:nvPr/>
          </p:nvSpPr>
          <p:spPr>
            <a:xfrm>
              <a:off x="6250553" y="45672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6" name="Freeform: Shape 5225">
              <a:extLst>
                <a:ext uri="{FF2B5EF4-FFF2-40B4-BE49-F238E27FC236}">
                  <a16:creationId xmlns:a16="http://schemas.microsoft.com/office/drawing/2014/main" id="{FC469AB7-0188-49F1-AD4B-48FEC95C9C0A}"/>
                </a:ext>
              </a:extLst>
            </p:cNvPr>
            <p:cNvSpPr/>
            <p:nvPr/>
          </p:nvSpPr>
          <p:spPr>
            <a:xfrm>
              <a:off x="6307703" y="4586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7" name="Freeform: Shape 5226">
              <a:extLst>
                <a:ext uri="{FF2B5EF4-FFF2-40B4-BE49-F238E27FC236}">
                  <a16:creationId xmlns:a16="http://schemas.microsoft.com/office/drawing/2014/main" id="{FAB7D9A5-0A8F-4DC3-9639-FE773E1DF6AB}"/>
                </a:ext>
              </a:extLst>
            </p:cNvPr>
            <p:cNvSpPr/>
            <p:nvPr/>
          </p:nvSpPr>
          <p:spPr>
            <a:xfrm>
              <a:off x="6364853" y="4586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8" name="Freeform: Shape 5227">
              <a:extLst>
                <a:ext uri="{FF2B5EF4-FFF2-40B4-BE49-F238E27FC236}">
                  <a16:creationId xmlns:a16="http://schemas.microsoft.com/office/drawing/2014/main" id="{9F56ADB3-E2E4-4BAA-AF6B-FBB8A4A1FACC}"/>
                </a:ext>
              </a:extLst>
            </p:cNvPr>
            <p:cNvSpPr/>
            <p:nvPr/>
          </p:nvSpPr>
          <p:spPr>
            <a:xfrm>
              <a:off x="63839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29" name="Freeform: Shape 5228">
              <a:extLst>
                <a:ext uri="{FF2B5EF4-FFF2-40B4-BE49-F238E27FC236}">
                  <a16:creationId xmlns:a16="http://schemas.microsoft.com/office/drawing/2014/main" id="{28671C28-4759-4A8C-ABBC-5A67CE21F5BE}"/>
                </a:ext>
              </a:extLst>
            </p:cNvPr>
            <p:cNvSpPr/>
            <p:nvPr/>
          </p:nvSpPr>
          <p:spPr>
            <a:xfrm>
              <a:off x="64029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0" name="Freeform: Shape 5229">
              <a:extLst>
                <a:ext uri="{FF2B5EF4-FFF2-40B4-BE49-F238E27FC236}">
                  <a16:creationId xmlns:a16="http://schemas.microsoft.com/office/drawing/2014/main" id="{FBE1F9F0-F02B-46FD-B083-8293545BBE6C}"/>
                </a:ext>
              </a:extLst>
            </p:cNvPr>
            <p:cNvSpPr/>
            <p:nvPr/>
          </p:nvSpPr>
          <p:spPr>
            <a:xfrm>
              <a:off x="64220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1" name="Freeform: Shape 5230">
              <a:extLst>
                <a:ext uri="{FF2B5EF4-FFF2-40B4-BE49-F238E27FC236}">
                  <a16:creationId xmlns:a16="http://schemas.microsoft.com/office/drawing/2014/main" id="{8608F1B0-5EB4-4E24-A2C8-697CE16296FE}"/>
                </a:ext>
              </a:extLst>
            </p:cNvPr>
            <p:cNvSpPr/>
            <p:nvPr/>
          </p:nvSpPr>
          <p:spPr>
            <a:xfrm>
              <a:off x="64410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2" name="Freeform: Shape 5231">
              <a:extLst>
                <a:ext uri="{FF2B5EF4-FFF2-40B4-BE49-F238E27FC236}">
                  <a16:creationId xmlns:a16="http://schemas.microsoft.com/office/drawing/2014/main" id="{10977F9C-E729-4F6A-88C9-95EB6CAB5F61}"/>
                </a:ext>
              </a:extLst>
            </p:cNvPr>
            <p:cNvSpPr/>
            <p:nvPr/>
          </p:nvSpPr>
          <p:spPr>
            <a:xfrm>
              <a:off x="64601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3" name="Freeform: Shape 5232">
              <a:extLst>
                <a:ext uri="{FF2B5EF4-FFF2-40B4-BE49-F238E27FC236}">
                  <a16:creationId xmlns:a16="http://schemas.microsoft.com/office/drawing/2014/main" id="{985AA227-97C8-4610-8591-A5FD75FAE8CC}"/>
                </a:ext>
              </a:extLst>
            </p:cNvPr>
            <p:cNvSpPr/>
            <p:nvPr/>
          </p:nvSpPr>
          <p:spPr>
            <a:xfrm>
              <a:off x="64791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4" name="Freeform: Shape 5233">
              <a:extLst>
                <a:ext uri="{FF2B5EF4-FFF2-40B4-BE49-F238E27FC236}">
                  <a16:creationId xmlns:a16="http://schemas.microsoft.com/office/drawing/2014/main" id="{C062B635-C601-41D0-BAD5-085CAD912BB0}"/>
                </a:ext>
              </a:extLst>
            </p:cNvPr>
            <p:cNvSpPr/>
            <p:nvPr/>
          </p:nvSpPr>
          <p:spPr>
            <a:xfrm>
              <a:off x="64982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5" name="Freeform: Shape 5234">
              <a:extLst>
                <a:ext uri="{FF2B5EF4-FFF2-40B4-BE49-F238E27FC236}">
                  <a16:creationId xmlns:a16="http://schemas.microsoft.com/office/drawing/2014/main" id="{FA103276-CA63-4FB6-B5E0-811912B5E3C0}"/>
                </a:ext>
              </a:extLst>
            </p:cNvPr>
            <p:cNvSpPr/>
            <p:nvPr/>
          </p:nvSpPr>
          <p:spPr>
            <a:xfrm>
              <a:off x="65172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6" name="Freeform: Shape 5235">
              <a:extLst>
                <a:ext uri="{FF2B5EF4-FFF2-40B4-BE49-F238E27FC236}">
                  <a16:creationId xmlns:a16="http://schemas.microsoft.com/office/drawing/2014/main" id="{C281167E-5539-48F4-BF6F-CC52B1B39FEF}"/>
                </a:ext>
              </a:extLst>
            </p:cNvPr>
            <p:cNvSpPr/>
            <p:nvPr/>
          </p:nvSpPr>
          <p:spPr>
            <a:xfrm>
              <a:off x="65363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7" name="Freeform: Shape 5236">
              <a:extLst>
                <a:ext uri="{FF2B5EF4-FFF2-40B4-BE49-F238E27FC236}">
                  <a16:creationId xmlns:a16="http://schemas.microsoft.com/office/drawing/2014/main" id="{A2F9FABC-2A99-480C-B332-07BB27FE0E2A}"/>
                </a:ext>
              </a:extLst>
            </p:cNvPr>
            <p:cNvSpPr/>
            <p:nvPr/>
          </p:nvSpPr>
          <p:spPr>
            <a:xfrm>
              <a:off x="65553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8" name="Freeform: Shape 5237">
              <a:extLst>
                <a:ext uri="{FF2B5EF4-FFF2-40B4-BE49-F238E27FC236}">
                  <a16:creationId xmlns:a16="http://schemas.microsoft.com/office/drawing/2014/main" id="{32955813-D300-4B85-9904-22B1E5A02011}"/>
                </a:ext>
              </a:extLst>
            </p:cNvPr>
            <p:cNvSpPr/>
            <p:nvPr/>
          </p:nvSpPr>
          <p:spPr>
            <a:xfrm>
              <a:off x="65744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9" name="Freeform: Shape 5238">
              <a:extLst>
                <a:ext uri="{FF2B5EF4-FFF2-40B4-BE49-F238E27FC236}">
                  <a16:creationId xmlns:a16="http://schemas.microsoft.com/office/drawing/2014/main" id="{91FB2A3F-3F0E-48D7-BD26-75C0CD81616D}"/>
                </a:ext>
              </a:extLst>
            </p:cNvPr>
            <p:cNvSpPr/>
            <p:nvPr/>
          </p:nvSpPr>
          <p:spPr>
            <a:xfrm>
              <a:off x="659345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0" name="Freeform: Shape 5239">
              <a:extLst>
                <a:ext uri="{FF2B5EF4-FFF2-40B4-BE49-F238E27FC236}">
                  <a16:creationId xmlns:a16="http://schemas.microsoft.com/office/drawing/2014/main" id="{D5BE6CDF-67AF-41B0-A38F-E39F264382EC}"/>
                </a:ext>
              </a:extLst>
            </p:cNvPr>
            <p:cNvSpPr/>
            <p:nvPr/>
          </p:nvSpPr>
          <p:spPr>
            <a:xfrm>
              <a:off x="66125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1" name="Freeform: Shape 5240">
              <a:extLst>
                <a:ext uri="{FF2B5EF4-FFF2-40B4-BE49-F238E27FC236}">
                  <a16:creationId xmlns:a16="http://schemas.microsoft.com/office/drawing/2014/main" id="{D7384ABD-7313-40E8-871E-7085DCC4BC82}"/>
                </a:ext>
              </a:extLst>
            </p:cNvPr>
            <p:cNvSpPr/>
            <p:nvPr/>
          </p:nvSpPr>
          <p:spPr>
            <a:xfrm>
              <a:off x="6650603" y="4624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2" name="Freeform: Shape 5241">
              <a:extLst>
                <a:ext uri="{FF2B5EF4-FFF2-40B4-BE49-F238E27FC236}">
                  <a16:creationId xmlns:a16="http://schemas.microsoft.com/office/drawing/2014/main" id="{5A0B2BEC-316A-4555-BC4C-634DA423655D}"/>
                </a:ext>
              </a:extLst>
            </p:cNvPr>
            <p:cNvSpPr/>
            <p:nvPr/>
          </p:nvSpPr>
          <p:spPr>
            <a:xfrm>
              <a:off x="66887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3" name="Freeform: Shape 5242">
              <a:extLst>
                <a:ext uri="{FF2B5EF4-FFF2-40B4-BE49-F238E27FC236}">
                  <a16:creationId xmlns:a16="http://schemas.microsoft.com/office/drawing/2014/main" id="{1E6C9639-9602-4161-BED5-60D0C20372E6}"/>
                </a:ext>
              </a:extLst>
            </p:cNvPr>
            <p:cNvSpPr/>
            <p:nvPr/>
          </p:nvSpPr>
          <p:spPr>
            <a:xfrm>
              <a:off x="67268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4" name="Freeform: Shape 5243">
              <a:extLst>
                <a:ext uri="{FF2B5EF4-FFF2-40B4-BE49-F238E27FC236}">
                  <a16:creationId xmlns:a16="http://schemas.microsoft.com/office/drawing/2014/main" id="{BE6FEBB8-587F-47E4-AEB0-F361E782F3E9}"/>
                </a:ext>
              </a:extLst>
            </p:cNvPr>
            <p:cNvSpPr/>
            <p:nvPr/>
          </p:nvSpPr>
          <p:spPr>
            <a:xfrm>
              <a:off x="67458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5" name="Freeform: Shape 5244">
              <a:extLst>
                <a:ext uri="{FF2B5EF4-FFF2-40B4-BE49-F238E27FC236}">
                  <a16:creationId xmlns:a16="http://schemas.microsoft.com/office/drawing/2014/main" id="{C43C882C-D472-4339-8F89-1DC98D5F1575}"/>
                </a:ext>
              </a:extLst>
            </p:cNvPr>
            <p:cNvSpPr/>
            <p:nvPr/>
          </p:nvSpPr>
          <p:spPr>
            <a:xfrm>
              <a:off x="67649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6" name="Freeform: Shape 5245">
              <a:extLst>
                <a:ext uri="{FF2B5EF4-FFF2-40B4-BE49-F238E27FC236}">
                  <a16:creationId xmlns:a16="http://schemas.microsoft.com/office/drawing/2014/main" id="{31D445C4-42F8-4ECA-B119-514C7B89155D}"/>
                </a:ext>
              </a:extLst>
            </p:cNvPr>
            <p:cNvSpPr/>
            <p:nvPr/>
          </p:nvSpPr>
          <p:spPr>
            <a:xfrm>
              <a:off x="67839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7" name="Freeform: Shape 5246">
              <a:extLst>
                <a:ext uri="{FF2B5EF4-FFF2-40B4-BE49-F238E27FC236}">
                  <a16:creationId xmlns:a16="http://schemas.microsoft.com/office/drawing/2014/main" id="{E13BC722-BA66-4552-8BA1-7E7431A6A751}"/>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8" name="Freeform: Shape 5247">
              <a:extLst>
                <a:ext uri="{FF2B5EF4-FFF2-40B4-BE49-F238E27FC236}">
                  <a16:creationId xmlns:a16="http://schemas.microsoft.com/office/drawing/2014/main" id="{0D506C5A-D6EF-4E52-8C96-122F665EB47A}"/>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9" name="Freeform: Shape 5248">
              <a:extLst>
                <a:ext uri="{FF2B5EF4-FFF2-40B4-BE49-F238E27FC236}">
                  <a16:creationId xmlns:a16="http://schemas.microsoft.com/office/drawing/2014/main" id="{E43E17B6-4655-414B-B226-8D55DADC02D2}"/>
                </a:ext>
              </a:extLst>
            </p:cNvPr>
            <p:cNvSpPr/>
            <p:nvPr/>
          </p:nvSpPr>
          <p:spPr>
            <a:xfrm>
              <a:off x="6803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0" name="Freeform: Shape 5249">
              <a:extLst>
                <a:ext uri="{FF2B5EF4-FFF2-40B4-BE49-F238E27FC236}">
                  <a16:creationId xmlns:a16="http://schemas.microsoft.com/office/drawing/2014/main" id="{4EDC081D-A1D8-4DBF-8F7B-5C56EAA0C364}"/>
                </a:ext>
              </a:extLst>
            </p:cNvPr>
            <p:cNvSpPr/>
            <p:nvPr/>
          </p:nvSpPr>
          <p:spPr>
            <a:xfrm>
              <a:off x="68220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1" name="Freeform: Shape 5250">
              <a:extLst>
                <a:ext uri="{FF2B5EF4-FFF2-40B4-BE49-F238E27FC236}">
                  <a16:creationId xmlns:a16="http://schemas.microsoft.com/office/drawing/2014/main" id="{C48A43B8-560E-4914-B07E-4DBE8E77C459}"/>
                </a:ext>
              </a:extLst>
            </p:cNvPr>
            <p:cNvSpPr/>
            <p:nvPr/>
          </p:nvSpPr>
          <p:spPr>
            <a:xfrm>
              <a:off x="68411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2" name="Freeform: Shape 5251">
              <a:extLst>
                <a:ext uri="{FF2B5EF4-FFF2-40B4-BE49-F238E27FC236}">
                  <a16:creationId xmlns:a16="http://schemas.microsoft.com/office/drawing/2014/main" id="{9E4638C3-A1F3-40CC-A818-A36E8B34DAE1}"/>
                </a:ext>
              </a:extLst>
            </p:cNvPr>
            <p:cNvSpPr/>
            <p:nvPr/>
          </p:nvSpPr>
          <p:spPr>
            <a:xfrm>
              <a:off x="68601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3" name="Freeform: Shape 5252">
              <a:extLst>
                <a:ext uri="{FF2B5EF4-FFF2-40B4-BE49-F238E27FC236}">
                  <a16:creationId xmlns:a16="http://schemas.microsoft.com/office/drawing/2014/main" id="{0A31B4EE-D0DE-4AFC-9C92-C727F37AC7BD}"/>
                </a:ext>
              </a:extLst>
            </p:cNvPr>
            <p:cNvSpPr/>
            <p:nvPr/>
          </p:nvSpPr>
          <p:spPr>
            <a:xfrm>
              <a:off x="68792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4" name="Freeform: Shape 5253">
              <a:extLst>
                <a:ext uri="{FF2B5EF4-FFF2-40B4-BE49-F238E27FC236}">
                  <a16:creationId xmlns:a16="http://schemas.microsoft.com/office/drawing/2014/main" id="{57F11170-0AFA-4C74-923C-D8348B1957D6}"/>
                </a:ext>
              </a:extLst>
            </p:cNvPr>
            <p:cNvSpPr/>
            <p:nvPr/>
          </p:nvSpPr>
          <p:spPr>
            <a:xfrm>
              <a:off x="68982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5" name="Freeform: Shape 5254">
              <a:extLst>
                <a:ext uri="{FF2B5EF4-FFF2-40B4-BE49-F238E27FC236}">
                  <a16:creationId xmlns:a16="http://schemas.microsoft.com/office/drawing/2014/main" id="{E9CA1C4A-2F0F-491F-8016-68EEAD1B7FE9}"/>
                </a:ext>
              </a:extLst>
            </p:cNvPr>
            <p:cNvSpPr/>
            <p:nvPr/>
          </p:nvSpPr>
          <p:spPr>
            <a:xfrm>
              <a:off x="69173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6" name="Freeform: Shape 5255">
              <a:extLst>
                <a:ext uri="{FF2B5EF4-FFF2-40B4-BE49-F238E27FC236}">
                  <a16:creationId xmlns:a16="http://schemas.microsoft.com/office/drawing/2014/main" id="{DE3E7873-D0C1-4C6A-84A6-553AC5E20E16}"/>
                </a:ext>
              </a:extLst>
            </p:cNvPr>
            <p:cNvSpPr/>
            <p:nvPr/>
          </p:nvSpPr>
          <p:spPr>
            <a:xfrm>
              <a:off x="69363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7" name="Freeform: Shape 5256">
              <a:extLst>
                <a:ext uri="{FF2B5EF4-FFF2-40B4-BE49-F238E27FC236}">
                  <a16:creationId xmlns:a16="http://schemas.microsoft.com/office/drawing/2014/main" id="{77A338C3-1088-46AA-AAFB-EBC030DE96E5}"/>
                </a:ext>
              </a:extLst>
            </p:cNvPr>
            <p:cNvSpPr/>
            <p:nvPr/>
          </p:nvSpPr>
          <p:spPr>
            <a:xfrm>
              <a:off x="69554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8" name="Freeform: Shape 5257">
              <a:extLst>
                <a:ext uri="{FF2B5EF4-FFF2-40B4-BE49-F238E27FC236}">
                  <a16:creationId xmlns:a16="http://schemas.microsoft.com/office/drawing/2014/main" id="{A2FC38C8-3FEE-4553-8767-B36FF79841C4}"/>
                </a:ext>
              </a:extLst>
            </p:cNvPr>
            <p:cNvSpPr/>
            <p:nvPr/>
          </p:nvSpPr>
          <p:spPr>
            <a:xfrm>
              <a:off x="69935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9" name="Freeform: Shape 5258">
              <a:extLst>
                <a:ext uri="{FF2B5EF4-FFF2-40B4-BE49-F238E27FC236}">
                  <a16:creationId xmlns:a16="http://schemas.microsoft.com/office/drawing/2014/main" id="{61C33C7C-0810-4108-BE46-898B99AC81BC}"/>
                </a:ext>
              </a:extLst>
            </p:cNvPr>
            <p:cNvSpPr/>
            <p:nvPr/>
          </p:nvSpPr>
          <p:spPr>
            <a:xfrm>
              <a:off x="70125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0" name="Freeform: Shape 5259">
              <a:extLst>
                <a:ext uri="{FF2B5EF4-FFF2-40B4-BE49-F238E27FC236}">
                  <a16:creationId xmlns:a16="http://schemas.microsoft.com/office/drawing/2014/main" id="{EFB44690-EB58-47C1-8917-FA04DFF121C6}"/>
                </a:ext>
              </a:extLst>
            </p:cNvPr>
            <p:cNvSpPr/>
            <p:nvPr/>
          </p:nvSpPr>
          <p:spPr>
            <a:xfrm>
              <a:off x="70316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1" name="Freeform: Shape 5260">
              <a:extLst>
                <a:ext uri="{FF2B5EF4-FFF2-40B4-BE49-F238E27FC236}">
                  <a16:creationId xmlns:a16="http://schemas.microsoft.com/office/drawing/2014/main" id="{56373EDA-78B7-4DB5-A78F-827225273F30}"/>
                </a:ext>
              </a:extLst>
            </p:cNvPr>
            <p:cNvSpPr/>
            <p:nvPr/>
          </p:nvSpPr>
          <p:spPr>
            <a:xfrm>
              <a:off x="70697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2" name="Freeform: Shape 5261">
              <a:extLst>
                <a:ext uri="{FF2B5EF4-FFF2-40B4-BE49-F238E27FC236}">
                  <a16:creationId xmlns:a16="http://schemas.microsoft.com/office/drawing/2014/main" id="{E2B0DD73-7403-47B6-A060-54137F9E2927}"/>
                </a:ext>
              </a:extLst>
            </p:cNvPr>
            <p:cNvSpPr/>
            <p:nvPr/>
          </p:nvSpPr>
          <p:spPr>
            <a:xfrm>
              <a:off x="71078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3" name="Freeform: Shape 5262">
              <a:extLst>
                <a:ext uri="{FF2B5EF4-FFF2-40B4-BE49-F238E27FC236}">
                  <a16:creationId xmlns:a16="http://schemas.microsoft.com/office/drawing/2014/main" id="{F59F0ECE-E7A4-41FA-9E00-D62438FDE9CA}"/>
                </a:ext>
              </a:extLst>
            </p:cNvPr>
            <p:cNvSpPr/>
            <p:nvPr/>
          </p:nvSpPr>
          <p:spPr>
            <a:xfrm>
              <a:off x="712685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4" name="Freeform: Shape 5263">
              <a:extLst>
                <a:ext uri="{FF2B5EF4-FFF2-40B4-BE49-F238E27FC236}">
                  <a16:creationId xmlns:a16="http://schemas.microsoft.com/office/drawing/2014/main" id="{87EDCE21-6073-42BA-BEE1-2950580C20DE}"/>
                </a:ext>
              </a:extLst>
            </p:cNvPr>
            <p:cNvSpPr/>
            <p:nvPr/>
          </p:nvSpPr>
          <p:spPr>
            <a:xfrm>
              <a:off x="71459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5" name="Freeform: Shape 5264">
              <a:extLst>
                <a:ext uri="{FF2B5EF4-FFF2-40B4-BE49-F238E27FC236}">
                  <a16:creationId xmlns:a16="http://schemas.microsoft.com/office/drawing/2014/main" id="{698B8BE7-3339-40EB-A198-CB0BE89D0C78}"/>
                </a:ext>
              </a:extLst>
            </p:cNvPr>
            <p:cNvSpPr/>
            <p:nvPr/>
          </p:nvSpPr>
          <p:spPr>
            <a:xfrm>
              <a:off x="71840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6" name="Freeform: Shape 5265">
              <a:extLst>
                <a:ext uri="{FF2B5EF4-FFF2-40B4-BE49-F238E27FC236}">
                  <a16:creationId xmlns:a16="http://schemas.microsoft.com/office/drawing/2014/main" id="{4E67AB9F-9BF8-4A77-B989-9A1C7A2DF323}"/>
                </a:ext>
              </a:extLst>
            </p:cNvPr>
            <p:cNvSpPr/>
            <p:nvPr/>
          </p:nvSpPr>
          <p:spPr>
            <a:xfrm>
              <a:off x="7222103" y="46434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7" name="Freeform: Shape 5266">
              <a:extLst>
                <a:ext uri="{FF2B5EF4-FFF2-40B4-BE49-F238E27FC236}">
                  <a16:creationId xmlns:a16="http://schemas.microsoft.com/office/drawing/2014/main" id="{B08DCC16-18E8-421E-9D61-9B6689EB6429}"/>
                </a:ext>
              </a:extLst>
            </p:cNvPr>
            <p:cNvSpPr/>
            <p:nvPr/>
          </p:nvSpPr>
          <p:spPr>
            <a:xfrm>
              <a:off x="7260203"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8" name="Freeform: Shape 5267">
              <a:extLst>
                <a:ext uri="{FF2B5EF4-FFF2-40B4-BE49-F238E27FC236}">
                  <a16:creationId xmlns:a16="http://schemas.microsoft.com/office/drawing/2014/main" id="{09343D12-1F0B-42B8-9564-CD5D410ABB1E}"/>
                </a:ext>
              </a:extLst>
            </p:cNvPr>
            <p:cNvSpPr/>
            <p:nvPr/>
          </p:nvSpPr>
          <p:spPr>
            <a:xfrm>
              <a:off x="72983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9" name="Freeform: Shape 5268">
              <a:extLst>
                <a:ext uri="{FF2B5EF4-FFF2-40B4-BE49-F238E27FC236}">
                  <a16:creationId xmlns:a16="http://schemas.microsoft.com/office/drawing/2014/main" id="{C3639A09-51BB-41FA-B522-3EB179487D88}"/>
                </a:ext>
              </a:extLst>
            </p:cNvPr>
            <p:cNvSpPr/>
            <p:nvPr/>
          </p:nvSpPr>
          <p:spPr>
            <a:xfrm>
              <a:off x="731736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0" name="Freeform: Shape 5269">
              <a:extLst>
                <a:ext uri="{FF2B5EF4-FFF2-40B4-BE49-F238E27FC236}">
                  <a16:creationId xmlns:a16="http://schemas.microsoft.com/office/drawing/2014/main" id="{68D0662F-EFCA-4BC6-B17E-6B4BB9295E20}"/>
                </a:ext>
              </a:extLst>
            </p:cNvPr>
            <p:cNvSpPr/>
            <p:nvPr/>
          </p:nvSpPr>
          <p:spPr>
            <a:xfrm>
              <a:off x="735546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1" name="Freeform: Shape 5270">
              <a:extLst>
                <a:ext uri="{FF2B5EF4-FFF2-40B4-BE49-F238E27FC236}">
                  <a16:creationId xmlns:a16="http://schemas.microsoft.com/office/drawing/2014/main" id="{108CF2D5-B9AF-4044-98DC-5C8F37BA74FC}"/>
                </a:ext>
              </a:extLst>
            </p:cNvPr>
            <p:cNvSpPr/>
            <p:nvPr/>
          </p:nvSpPr>
          <p:spPr>
            <a:xfrm>
              <a:off x="73745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2" name="Freeform: Shape 5271">
              <a:extLst>
                <a:ext uri="{FF2B5EF4-FFF2-40B4-BE49-F238E27FC236}">
                  <a16:creationId xmlns:a16="http://schemas.microsoft.com/office/drawing/2014/main" id="{B3BBA5B7-62FC-4C5A-AD19-E4D79485E197}"/>
                </a:ext>
              </a:extLst>
            </p:cNvPr>
            <p:cNvSpPr/>
            <p:nvPr/>
          </p:nvSpPr>
          <p:spPr>
            <a:xfrm>
              <a:off x="74126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3" name="Freeform: Shape 5272">
              <a:extLst>
                <a:ext uri="{FF2B5EF4-FFF2-40B4-BE49-F238E27FC236}">
                  <a16:creationId xmlns:a16="http://schemas.microsoft.com/office/drawing/2014/main" id="{B4F75ABA-03A5-46E8-9917-FB1B95C099C1}"/>
                </a:ext>
              </a:extLst>
            </p:cNvPr>
            <p:cNvSpPr/>
            <p:nvPr/>
          </p:nvSpPr>
          <p:spPr>
            <a:xfrm>
              <a:off x="7450712" y="47387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95" name="TextBox 394">
            <a:extLst>
              <a:ext uri="{FF2B5EF4-FFF2-40B4-BE49-F238E27FC236}">
                <a16:creationId xmlns:a16="http://schemas.microsoft.com/office/drawing/2014/main" id="{EAE0AB2D-950D-4501-AE64-4CB3F5CE8DA7}"/>
              </a:ext>
            </a:extLst>
          </p:cNvPr>
          <p:cNvSpPr txBox="1"/>
          <p:nvPr/>
        </p:nvSpPr>
        <p:spPr>
          <a:xfrm>
            <a:off x="4331389" y="1482164"/>
            <a:ext cx="481222" cy="338554"/>
          </a:xfrm>
          <a:prstGeom prst="rect">
            <a:avLst/>
          </a:prstGeom>
          <a:noFill/>
        </p:spPr>
        <p:txBody>
          <a:bodyPr wrap="none" rtlCol="0">
            <a:spAutoFit/>
          </a:bodyPr>
          <a:lstStyle/>
          <a:p>
            <a:pPr algn="ctr"/>
            <a:r>
              <a:rPr lang="en-GB" sz="1600" b="1" dirty="0"/>
              <a:t>OS</a:t>
            </a:r>
          </a:p>
        </p:txBody>
      </p:sp>
    </p:spTree>
    <p:extLst>
      <p:ext uri="{BB962C8B-B14F-4D97-AF65-F5344CB8AC3E}">
        <p14:creationId xmlns:p14="http://schemas.microsoft.com/office/powerpoint/2010/main" val="1872358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CT221: </a:t>
            </a:r>
            <a:r>
              <a:rPr lang="en-GB" dirty="0"/>
              <a:t>Nivolumab (NIVO) + ipilimumab (IPI) as first-line (1L) treatment for patients with advanced non-small cell lung cancer (NSCLC) with brain metastases: Results from CheckMate 227 </a:t>
            </a:r>
            <a:r>
              <a:rPr lang="en-US" dirty="0"/>
              <a:t>– </a:t>
            </a:r>
            <a:r>
              <a:rPr lang="en-US" dirty="0" err="1"/>
              <a:t>Borghaei</a:t>
            </a:r>
            <a:r>
              <a:rPr lang="en-US" dirty="0"/>
              <a:t> H, et al</a:t>
            </a:r>
          </a:p>
        </p:txBody>
      </p:sp>
      <p:sp>
        <p:nvSpPr>
          <p:cNvPr id="3" name="Content Placeholder 2"/>
          <p:cNvSpPr>
            <a:spLocks noGrp="1"/>
          </p:cNvSpPr>
          <p:nvPr>
            <p:ph idx="1"/>
          </p:nvPr>
        </p:nvSpPr>
        <p:spPr/>
        <p:txBody>
          <a:bodyPr/>
          <a:lstStyle/>
          <a:p>
            <a:r>
              <a:rPr lang="en-US" b="1" dirty="0"/>
              <a:t>Key results (cont.)</a:t>
            </a:r>
          </a:p>
          <a:p>
            <a:pPr>
              <a:spcBef>
                <a:spcPts val="22800"/>
              </a:spcBef>
            </a:pPr>
            <a:r>
              <a:rPr lang="en-US" b="1" dirty="0"/>
              <a:t>Conclusion</a:t>
            </a:r>
          </a:p>
          <a:p>
            <a:pPr lvl="1"/>
            <a:r>
              <a:rPr lang="en-US" dirty="0"/>
              <a:t>In patients with advanced NSCLC with and without brain metastases, nivolumab + ipilimumab had more favorable PFS and OS compared to chemotherapy, with no new safety signals in those with baseline brain metastases</a:t>
            </a:r>
          </a:p>
        </p:txBody>
      </p:sp>
      <p:sp>
        <p:nvSpPr>
          <p:cNvPr id="4" name="Text Box 4"/>
          <p:cNvSpPr txBox="1">
            <a:spLocks noChangeArrowheads="1"/>
          </p:cNvSpPr>
          <p:nvPr/>
        </p:nvSpPr>
        <p:spPr bwMode="auto">
          <a:xfrm>
            <a:off x="5524266" y="6474897"/>
            <a:ext cx="3399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Borghaei</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H,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CT221</a:t>
            </a:r>
          </a:p>
        </p:txBody>
      </p:sp>
      <p:graphicFrame>
        <p:nvGraphicFramePr>
          <p:cNvPr id="5" name="Table 4"/>
          <p:cNvGraphicFramePr>
            <a:graphicFrameLocks noGrp="1"/>
          </p:cNvGraphicFramePr>
          <p:nvPr>
            <p:extLst>
              <p:ext uri="{D42A27DB-BD31-4B8C-83A1-F6EECF244321}">
                <p14:modId xmlns:p14="http://schemas.microsoft.com/office/powerpoint/2010/main" val="1770704998"/>
              </p:ext>
            </p:extLst>
          </p:nvPr>
        </p:nvGraphicFramePr>
        <p:xfrm>
          <a:off x="206738" y="1707861"/>
          <a:ext cx="8716597" cy="2760061"/>
        </p:xfrm>
        <a:graphic>
          <a:graphicData uri="http://schemas.openxmlformats.org/drawingml/2006/table">
            <a:tbl>
              <a:tblPr firstRow="1" bandRow="1">
                <a:tableStyleId>{69012ECD-51FC-41F1-AA8D-1B2483CD663E}</a:tableStyleId>
              </a:tblPr>
              <a:tblGrid>
                <a:gridCol w="2142452">
                  <a:extLst>
                    <a:ext uri="{9D8B030D-6E8A-4147-A177-3AD203B41FA5}">
                      <a16:colId xmlns:a16="http://schemas.microsoft.com/office/drawing/2014/main" val="1488832029"/>
                    </a:ext>
                  </a:extLst>
                </a:gridCol>
                <a:gridCol w="750215">
                  <a:extLst>
                    <a:ext uri="{9D8B030D-6E8A-4147-A177-3AD203B41FA5}">
                      <a16:colId xmlns:a16="http://schemas.microsoft.com/office/drawing/2014/main" val="3101188323"/>
                    </a:ext>
                  </a:extLst>
                </a:gridCol>
                <a:gridCol w="831990">
                  <a:extLst>
                    <a:ext uri="{9D8B030D-6E8A-4147-A177-3AD203B41FA5}">
                      <a16:colId xmlns:a16="http://schemas.microsoft.com/office/drawing/2014/main" val="4288170414"/>
                    </a:ext>
                  </a:extLst>
                </a:gridCol>
                <a:gridCol w="831990">
                  <a:extLst>
                    <a:ext uri="{9D8B030D-6E8A-4147-A177-3AD203B41FA5}">
                      <a16:colId xmlns:a16="http://schemas.microsoft.com/office/drawing/2014/main" val="20003"/>
                    </a:ext>
                  </a:extLst>
                </a:gridCol>
                <a:gridCol w="831990">
                  <a:extLst>
                    <a:ext uri="{9D8B030D-6E8A-4147-A177-3AD203B41FA5}">
                      <a16:colId xmlns:a16="http://schemas.microsoft.com/office/drawing/2014/main" val="20004"/>
                    </a:ext>
                  </a:extLst>
                </a:gridCol>
                <a:gridCol w="831990">
                  <a:extLst>
                    <a:ext uri="{9D8B030D-6E8A-4147-A177-3AD203B41FA5}">
                      <a16:colId xmlns:a16="http://schemas.microsoft.com/office/drawing/2014/main" val="20005"/>
                    </a:ext>
                  </a:extLst>
                </a:gridCol>
                <a:gridCol w="831990">
                  <a:extLst>
                    <a:ext uri="{9D8B030D-6E8A-4147-A177-3AD203B41FA5}">
                      <a16:colId xmlns:a16="http://schemas.microsoft.com/office/drawing/2014/main" val="20006"/>
                    </a:ext>
                  </a:extLst>
                </a:gridCol>
                <a:gridCol w="831990">
                  <a:extLst>
                    <a:ext uri="{9D8B030D-6E8A-4147-A177-3AD203B41FA5}">
                      <a16:colId xmlns:a16="http://schemas.microsoft.com/office/drawing/2014/main" val="20007"/>
                    </a:ext>
                  </a:extLst>
                </a:gridCol>
                <a:gridCol w="831990">
                  <a:extLst>
                    <a:ext uri="{9D8B030D-6E8A-4147-A177-3AD203B41FA5}">
                      <a16:colId xmlns:a16="http://schemas.microsoft.com/office/drawing/2014/main" val="20008"/>
                    </a:ext>
                  </a:extLst>
                </a:gridCol>
              </a:tblGrid>
              <a:tr h="213101">
                <a:tc>
                  <a:txBody>
                    <a:bodyPr/>
                    <a:lstStyle/>
                    <a:p>
                      <a:endParaRPr lang="en-US" sz="1200" noProof="0" dirty="0">
                        <a:solidFill>
                          <a:schemeClr val="tx2"/>
                        </a:solidFill>
                      </a:endParaRPr>
                    </a:p>
                  </a:txBody>
                  <a:tcPr anchor="b"/>
                </a:tc>
                <a:tc gridSpan="4">
                  <a:txBody>
                    <a:bodyPr/>
                    <a:lstStyle/>
                    <a:p>
                      <a:pPr algn="ctr"/>
                      <a:r>
                        <a:rPr lang="en-US" sz="1200" b="1" noProof="0" dirty="0">
                          <a:solidFill>
                            <a:schemeClr val="tx2"/>
                          </a:solidFill>
                        </a:rPr>
                        <a:t>With</a:t>
                      </a:r>
                      <a:r>
                        <a:rPr lang="en-US" sz="1200" b="1" baseline="0" noProof="0" dirty="0">
                          <a:solidFill>
                            <a:schemeClr val="tx2"/>
                          </a:solidFill>
                        </a:rPr>
                        <a:t> brain metastases</a:t>
                      </a:r>
                      <a:endParaRPr lang="en-US" sz="1200" b="1" noProof="0" dirty="0">
                        <a:solidFill>
                          <a:schemeClr val="tx2"/>
                        </a:solidFill>
                      </a:endParaRPr>
                    </a:p>
                  </a:txBody>
                  <a:tcPr anchor="b"/>
                </a:tc>
                <a:tc hMerge="1">
                  <a:txBody>
                    <a:bodyPr/>
                    <a:lstStyle/>
                    <a:p>
                      <a:pPr algn="ctr"/>
                      <a:endParaRPr lang="en-US" sz="1400" b="1" noProof="0" dirty="0">
                        <a:solidFill>
                          <a:schemeClr val="tx2"/>
                        </a:solidFill>
                      </a:endParaRPr>
                    </a:p>
                  </a:txBody>
                  <a:tcPr anchor="b"/>
                </a:tc>
                <a:tc hMerge="1">
                  <a:txBody>
                    <a:bodyPr/>
                    <a:lstStyle/>
                    <a:p>
                      <a:pPr algn="ctr"/>
                      <a:endParaRPr lang="en-US" sz="1400" b="1" noProof="0" dirty="0">
                        <a:solidFill>
                          <a:schemeClr val="tx2"/>
                        </a:solidFill>
                      </a:endParaRPr>
                    </a:p>
                  </a:txBody>
                  <a:tcPr anchor="b"/>
                </a:tc>
                <a:tc hMerge="1">
                  <a:txBody>
                    <a:bodyPr/>
                    <a:lstStyle/>
                    <a:p>
                      <a:pPr algn="ctr"/>
                      <a:endParaRPr lang="en-US" sz="1400" b="1" noProof="0" dirty="0">
                        <a:solidFill>
                          <a:schemeClr val="tx2"/>
                        </a:solidFill>
                      </a:endParaRPr>
                    </a:p>
                  </a:txBody>
                  <a:tcPr anchor="b"/>
                </a:tc>
                <a:tc gridSpan="4">
                  <a:txBody>
                    <a:bodyPr/>
                    <a:lstStyle/>
                    <a:p>
                      <a:pPr algn="ctr"/>
                      <a:r>
                        <a:rPr lang="en-US" sz="1200" b="1" noProof="0" dirty="0">
                          <a:solidFill>
                            <a:schemeClr val="tx2"/>
                          </a:solidFill>
                        </a:rPr>
                        <a:t>Without brain metastases</a:t>
                      </a:r>
                    </a:p>
                  </a:txBody>
                  <a:tcPr anchor="b"/>
                </a:tc>
                <a:tc hMerge="1">
                  <a:txBody>
                    <a:bodyPr/>
                    <a:lstStyle/>
                    <a:p>
                      <a:pPr algn="ctr"/>
                      <a:endParaRPr lang="en-US" sz="1400" b="1" noProof="0" dirty="0">
                        <a:solidFill>
                          <a:schemeClr val="tx2"/>
                        </a:solidFill>
                      </a:endParaRPr>
                    </a:p>
                  </a:txBody>
                  <a:tcPr anchor="b"/>
                </a:tc>
                <a:tc hMerge="1">
                  <a:txBody>
                    <a:bodyPr/>
                    <a:lstStyle/>
                    <a:p>
                      <a:pPr algn="ctr"/>
                      <a:endParaRPr lang="en-US" sz="1400" b="1" noProof="0" dirty="0">
                        <a:solidFill>
                          <a:schemeClr val="tx2"/>
                        </a:solidFill>
                      </a:endParaRPr>
                    </a:p>
                  </a:txBody>
                  <a:tcPr anchor="b"/>
                </a:tc>
                <a:tc hMerge="1">
                  <a:txBody>
                    <a:bodyPr/>
                    <a:lstStyle/>
                    <a:p>
                      <a:pPr algn="ctr"/>
                      <a:endParaRPr lang="en-US" sz="1400" b="1" noProof="0" dirty="0">
                        <a:solidFill>
                          <a:schemeClr val="tx2"/>
                        </a:solidFill>
                      </a:endParaRPr>
                    </a:p>
                  </a:txBody>
                  <a:tcPr anchor="b"/>
                </a:tc>
                <a:extLst>
                  <a:ext uri="{0D108BD9-81ED-4DB2-BD59-A6C34878D82A}">
                    <a16:rowId xmlns:a16="http://schemas.microsoft.com/office/drawing/2014/main" val="10000"/>
                  </a:ext>
                </a:extLst>
              </a:tr>
              <a:tr h="213101">
                <a:tc>
                  <a:txBody>
                    <a:bodyPr/>
                    <a:lstStyle/>
                    <a:p>
                      <a:endParaRPr lang="en-US" sz="1200" noProof="0" dirty="0">
                        <a:solidFill>
                          <a:schemeClr val="tx2"/>
                        </a:solidFill>
                      </a:endParaRPr>
                    </a:p>
                  </a:txBody>
                  <a:tcPr anchor="b">
                    <a:solidFill>
                      <a:schemeClr val="accent1"/>
                    </a:solidFill>
                  </a:tcPr>
                </a:tc>
                <a:tc gridSpan="2">
                  <a:txBody>
                    <a:bodyPr/>
                    <a:lstStyle/>
                    <a:p>
                      <a:pPr algn="ctr"/>
                      <a:r>
                        <a:rPr lang="en-US" sz="1200" b="1" noProof="0" dirty="0" err="1">
                          <a:solidFill>
                            <a:schemeClr val="tx2"/>
                          </a:solidFill>
                        </a:rPr>
                        <a:t>Nivo</a:t>
                      </a:r>
                      <a:r>
                        <a:rPr lang="en-US" sz="1200" b="1" baseline="0" noProof="0" dirty="0">
                          <a:solidFill>
                            <a:schemeClr val="tx2"/>
                          </a:solidFill>
                        </a:rPr>
                        <a:t> + IPI (n=64)</a:t>
                      </a:r>
                      <a:endParaRPr lang="en-US" sz="1200" b="1" noProof="0" dirty="0">
                        <a:solidFill>
                          <a:schemeClr val="tx2"/>
                        </a:solidFill>
                      </a:endParaRPr>
                    </a:p>
                  </a:txBody>
                  <a:tcPr anchor="b">
                    <a:solidFill>
                      <a:schemeClr val="accent1"/>
                    </a:solidFill>
                  </a:tcPr>
                </a:tc>
                <a:tc hMerge="1">
                  <a:txBody>
                    <a:bodyPr/>
                    <a:lstStyle/>
                    <a:p>
                      <a:pPr algn="ctr"/>
                      <a:endParaRPr lang="en-US" sz="1400" b="1" noProof="0" dirty="0">
                        <a:solidFill>
                          <a:schemeClr val="tx2"/>
                        </a:solidFill>
                      </a:endParaRPr>
                    </a:p>
                  </a:txBody>
                  <a:tcPr anchor="b">
                    <a:solidFill>
                      <a:schemeClr val="accent1"/>
                    </a:solidFill>
                  </a:tcPr>
                </a:tc>
                <a:tc gridSpan="2">
                  <a:txBody>
                    <a:bodyPr/>
                    <a:lstStyle/>
                    <a:p>
                      <a:pPr algn="ctr"/>
                      <a:r>
                        <a:rPr lang="en-US" sz="1200" b="1" noProof="0" dirty="0">
                          <a:solidFill>
                            <a:schemeClr val="tx2"/>
                          </a:solidFill>
                        </a:rPr>
                        <a:t>Chemo (n=66)</a:t>
                      </a:r>
                    </a:p>
                  </a:txBody>
                  <a:tcPr anchor="b">
                    <a:solidFill>
                      <a:schemeClr val="accent1"/>
                    </a:solidFill>
                  </a:tcPr>
                </a:tc>
                <a:tc hMerge="1">
                  <a:txBody>
                    <a:bodyPr/>
                    <a:lstStyle/>
                    <a:p>
                      <a:pPr algn="ctr"/>
                      <a:endParaRPr lang="en-US" sz="1400" b="1" noProof="0" dirty="0">
                        <a:solidFill>
                          <a:schemeClr val="tx2"/>
                        </a:solidFill>
                      </a:endParaRPr>
                    </a:p>
                  </a:txBody>
                  <a:tcPr anchor="b">
                    <a:solidFill>
                      <a:schemeClr val="accent1"/>
                    </a:solidFill>
                  </a:tcPr>
                </a:tc>
                <a:tc gridSpan="2">
                  <a:txBody>
                    <a:bodyPr/>
                    <a:lstStyle/>
                    <a:p>
                      <a:pPr algn="ctr"/>
                      <a:r>
                        <a:rPr lang="en-US" sz="1200" b="1" noProof="0" dirty="0" err="1">
                          <a:solidFill>
                            <a:schemeClr val="tx2"/>
                          </a:solidFill>
                        </a:rPr>
                        <a:t>Nivo</a:t>
                      </a:r>
                      <a:r>
                        <a:rPr lang="en-US" sz="1200" b="1" baseline="0" noProof="0" dirty="0">
                          <a:solidFill>
                            <a:schemeClr val="tx2"/>
                          </a:solidFill>
                        </a:rPr>
                        <a:t> + IPI (n=512)</a:t>
                      </a:r>
                      <a:endParaRPr lang="en-US" sz="1200" b="1" noProof="0" dirty="0">
                        <a:solidFill>
                          <a:schemeClr val="tx2"/>
                        </a:solidFill>
                      </a:endParaRPr>
                    </a:p>
                  </a:txBody>
                  <a:tcPr anchor="b">
                    <a:solidFill>
                      <a:schemeClr val="accent1"/>
                    </a:solidFill>
                  </a:tcPr>
                </a:tc>
                <a:tc hMerge="1">
                  <a:txBody>
                    <a:bodyPr/>
                    <a:lstStyle/>
                    <a:p>
                      <a:pPr algn="ctr"/>
                      <a:endParaRPr lang="en-US" sz="1400" b="1" noProof="0" dirty="0">
                        <a:solidFill>
                          <a:schemeClr val="tx2"/>
                        </a:solidFill>
                      </a:endParaRPr>
                    </a:p>
                  </a:txBody>
                  <a:tcPr anchor="b">
                    <a:solidFill>
                      <a:schemeClr val="accent1"/>
                    </a:solidFill>
                  </a:tcPr>
                </a:tc>
                <a:tc gridSpan="2">
                  <a:txBody>
                    <a:bodyPr/>
                    <a:lstStyle/>
                    <a:p>
                      <a:pPr algn="ctr"/>
                      <a:r>
                        <a:rPr lang="en-US" sz="1200" b="1" noProof="0" dirty="0">
                          <a:solidFill>
                            <a:schemeClr val="tx2"/>
                          </a:solidFill>
                        </a:rPr>
                        <a:t>Chemo (n=504)</a:t>
                      </a:r>
                    </a:p>
                  </a:txBody>
                  <a:tcPr anchor="b">
                    <a:solidFill>
                      <a:schemeClr val="accent1"/>
                    </a:solidFill>
                  </a:tcPr>
                </a:tc>
                <a:tc hMerge="1">
                  <a:txBody>
                    <a:bodyPr/>
                    <a:lstStyle/>
                    <a:p>
                      <a:pPr algn="ctr"/>
                      <a:endParaRPr lang="en-US" sz="1400" b="1" noProof="0" dirty="0">
                        <a:solidFill>
                          <a:schemeClr val="tx2"/>
                        </a:solidFill>
                      </a:endParaRPr>
                    </a:p>
                  </a:txBody>
                  <a:tcPr anchor="b">
                    <a:solidFill>
                      <a:schemeClr val="accent1"/>
                    </a:solidFill>
                  </a:tcPr>
                </a:tc>
                <a:extLst>
                  <a:ext uri="{0D108BD9-81ED-4DB2-BD59-A6C34878D82A}">
                    <a16:rowId xmlns:a16="http://schemas.microsoft.com/office/drawing/2014/main" val="10001"/>
                  </a:ext>
                </a:extLst>
              </a:tr>
              <a:tr h="168648">
                <a:tc>
                  <a:txBody>
                    <a:bodyPr/>
                    <a:lstStyle/>
                    <a:p>
                      <a:r>
                        <a:rPr lang="en-US" sz="1200" b="1" noProof="0" dirty="0">
                          <a:solidFill>
                            <a:schemeClr val="tx2"/>
                          </a:solidFill>
                        </a:rPr>
                        <a:t>Patients,</a:t>
                      </a:r>
                      <a:r>
                        <a:rPr lang="en-US" sz="1200" b="1" baseline="0" noProof="0" dirty="0">
                          <a:solidFill>
                            <a:schemeClr val="tx2"/>
                          </a:solidFill>
                        </a:rPr>
                        <a:t> %</a:t>
                      </a:r>
                      <a:endParaRPr lang="en-US" sz="1200" b="1" noProof="0" dirty="0">
                        <a:solidFill>
                          <a:schemeClr val="tx2"/>
                        </a:solidFill>
                      </a:endParaRPr>
                    </a:p>
                  </a:txBody>
                  <a:tcPr anchor="b">
                    <a:solidFill>
                      <a:schemeClr val="accent1"/>
                    </a:solidFill>
                  </a:tcPr>
                </a:tc>
                <a:tc>
                  <a:txBody>
                    <a:bodyPr/>
                    <a:lstStyle/>
                    <a:p>
                      <a:pPr algn="ctr"/>
                      <a:r>
                        <a:rPr lang="en-US" sz="1200" b="1" noProof="0" dirty="0">
                          <a:solidFill>
                            <a:schemeClr val="tx2"/>
                          </a:solidFill>
                        </a:rPr>
                        <a:t>Any</a:t>
                      </a:r>
                      <a:r>
                        <a:rPr lang="en-US" sz="1200" b="1" baseline="0" noProof="0" dirty="0">
                          <a:solidFill>
                            <a:schemeClr val="tx2"/>
                          </a:solidFill>
                        </a:rPr>
                        <a:t> grade</a:t>
                      </a:r>
                      <a:endParaRPr lang="en-US" sz="1200" b="1" noProof="0" dirty="0">
                        <a:solidFill>
                          <a:schemeClr val="tx2"/>
                        </a:solidFill>
                      </a:endParaRPr>
                    </a:p>
                  </a:txBody>
                  <a:tcPr anchor="b">
                    <a:solidFill>
                      <a:schemeClr val="accent1"/>
                    </a:solidFill>
                  </a:tcPr>
                </a:tc>
                <a:tc>
                  <a:txBody>
                    <a:bodyPr/>
                    <a:lstStyle/>
                    <a:p>
                      <a:pPr algn="ctr"/>
                      <a:r>
                        <a:rPr lang="en-US" sz="1200" b="1" noProof="0" dirty="0">
                          <a:solidFill>
                            <a:schemeClr val="tx2"/>
                          </a:solidFill>
                        </a:rPr>
                        <a:t>Grade </a:t>
                      </a:r>
                    </a:p>
                    <a:p>
                      <a:pPr algn="ctr"/>
                      <a:r>
                        <a:rPr lang="en-US" sz="1200" b="1" noProof="0" dirty="0">
                          <a:solidFill>
                            <a:schemeClr val="tx2"/>
                          </a:solidFill>
                        </a:rPr>
                        <a:t>3–4</a:t>
                      </a:r>
                    </a:p>
                  </a:txBody>
                  <a:tcPr anchor="b">
                    <a:solidFill>
                      <a:schemeClr val="accent1"/>
                    </a:solidFill>
                  </a:tcPr>
                </a:tc>
                <a:tc>
                  <a:txBody>
                    <a:bodyPr/>
                    <a:lstStyle/>
                    <a:p>
                      <a:pPr algn="ctr"/>
                      <a:r>
                        <a:rPr lang="en-US" sz="1200" b="1" noProof="0" dirty="0">
                          <a:solidFill>
                            <a:schemeClr val="tx2"/>
                          </a:solidFill>
                        </a:rPr>
                        <a:t>Any</a:t>
                      </a:r>
                      <a:r>
                        <a:rPr lang="en-US" sz="1200" b="1" baseline="0" noProof="0" dirty="0">
                          <a:solidFill>
                            <a:schemeClr val="tx2"/>
                          </a:solidFill>
                        </a:rPr>
                        <a:t> grade</a:t>
                      </a:r>
                      <a:endParaRPr lang="en-US" sz="1200" b="1" noProof="0" dirty="0">
                        <a:solidFill>
                          <a:schemeClr val="tx2"/>
                        </a:solidFill>
                      </a:endParaRPr>
                    </a:p>
                  </a:txBody>
                  <a:tcPr anchor="b">
                    <a:solidFill>
                      <a:schemeClr val="accent1"/>
                    </a:solidFill>
                  </a:tcPr>
                </a:tc>
                <a:tc>
                  <a:txBody>
                    <a:bodyPr/>
                    <a:lstStyle/>
                    <a:p>
                      <a:pPr algn="ctr"/>
                      <a:r>
                        <a:rPr lang="en-US" sz="1200" b="1" noProof="0" dirty="0">
                          <a:solidFill>
                            <a:schemeClr val="tx2"/>
                          </a:solidFill>
                        </a:rPr>
                        <a:t>Grade </a:t>
                      </a:r>
                    </a:p>
                    <a:p>
                      <a:pPr algn="ctr"/>
                      <a:r>
                        <a:rPr lang="en-US" sz="1200" b="1" noProof="0" dirty="0">
                          <a:solidFill>
                            <a:schemeClr val="tx2"/>
                          </a:solidFill>
                        </a:rPr>
                        <a:t>3–4</a:t>
                      </a:r>
                    </a:p>
                  </a:txBody>
                  <a:tcPr anchor="b">
                    <a:solidFill>
                      <a:schemeClr val="accent1"/>
                    </a:solidFill>
                  </a:tcPr>
                </a:tc>
                <a:tc>
                  <a:txBody>
                    <a:bodyPr/>
                    <a:lstStyle/>
                    <a:p>
                      <a:pPr algn="ctr"/>
                      <a:r>
                        <a:rPr lang="en-US" sz="1200" b="1" noProof="0" dirty="0">
                          <a:solidFill>
                            <a:schemeClr val="tx2"/>
                          </a:solidFill>
                        </a:rPr>
                        <a:t>Any</a:t>
                      </a:r>
                      <a:r>
                        <a:rPr lang="en-US" sz="1200" b="1" baseline="0" noProof="0" dirty="0">
                          <a:solidFill>
                            <a:schemeClr val="tx2"/>
                          </a:solidFill>
                        </a:rPr>
                        <a:t> grade</a:t>
                      </a:r>
                      <a:endParaRPr lang="en-US" sz="1200" b="1" noProof="0" dirty="0">
                        <a:solidFill>
                          <a:schemeClr val="tx2"/>
                        </a:solidFill>
                      </a:endParaRPr>
                    </a:p>
                  </a:txBody>
                  <a:tcPr anchor="b">
                    <a:solidFill>
                      <a:schemeClr val="accent1"/>
                    </a:solidFill>
                  </a:tcPr>
                </a:tc>
                <a:tc>
                  <a:txBody>
                    <a:bodyPr/>
                    <a:lstStyle/>
                    <a:p>
                      <a:pPr algn="ctr"/>
                      <a:r>
                        <a:rPr lang="en-US" sz="1200" b="1" noProof="0" dirty="0">
                          <a:solidFill>
                            <a:schemeClr val="tx2"/>
                          </a:solidFill>
                        </a:rPr>
                        <a:t>Grade </a:t>
                      </a:r>
                    </a:p>
                    <a:p>
                      <a:pPr algn="ctr"/>
                      <a:r>
                        <a:rPr lang="en-US" sz="1200" b="1" noProof="0" dirty="0">
                          <a:solidFill>
                            <a:schemeClr val="tx2"/>
                          </a:solidFill>
                        </a:rPr>
                        <a:t>3–4</a:t>
                      </a:r>
                    </a:p>
                  </a:txBody>
                  <a:tcPr anchor="b">
                    <a:solidFill>
                      <a:schemeClr val="accent1"/>
                    </a:solidFill>
                  </a:tcPr>
                </a:tc>
                <a:tc>
                  <a:txBody>
                    <a:bodyPr/>
                    <a:lstStyle/>
                    <a:p>
                      <a:pPr algn="ctr"/>
                      <a:r>
                        <a:rPr lang="en-US" sz="1200" b="1" noProof="0" dirty="0">
                          <a:solidFill>
                            <a:schemeClr val="tx2"/>
                          </a:solidFill>
                        </a:rPr>
                        <a:t>Any</a:t>
                      </a:r>
                      <a:r>
                        <a:rPr lang="en-US" sz="1200" b="1" baseline="0" noProof="0" dirty="0">
                          <a:solidFill>
                            <a:schemeClr val="tx2"/>
                          </a:solidFill>
                        </a:rPr>
                        <a:t> grade</a:t>
                      </a:r>
                      <a:endParaRPr lang="en-US" sz="1200" b="1" noProof="0" dirty="0">
                        <a:solidFill>
                          <a:schemeClr val="tx2"/>
                        </a:solidFill>
                      </a:endParaRPr>
                    </a:p>
                  </a:txBody>
                  <a:tcPr anchor="b">
                    <a:solidFill>
                      <a:schemeClr val="accent1"/>
                    </a:solidFill>
                  </a:tcPr>
                </a:tc>
                <a:tc>
                  <a:txBody>
                    <a:bodyPr/>
                    <a:lstStyle/>
                    <a:p>
                      <a:pPr algn="ctr"/>
                      <a:r>
                        <a:rPr lang="en-US" sz="1200" b="1" noProof="0" dirty="0">
                          <a:solidFill>
                            <a:schemeClr val="tx2"/>
                          </a:solidFill>
                        </a:rPr>
                        <a:t>Grade </a:t>
                      </a:r>
                    </a:p>
                    <a:p>
                      <a:pPr algn="ctr"/>
                      <a:r>
                        <a:rPr lang="en-US" sz="1200" b="1" noProof="0" dirty="0">
                          <a:solidFill>
                            <a:schemeClr val="tx2"/>
                          </a:solidFill>
                        </a:rPr>
                        <a:t>3–4</a:t>
                      </a:r>
                    </a:p>
                  </a:txBody>
                  <a:tcPr anchor="b">
                    <a:solidFill>
                      <a:schemeClr val="accent1"/>
                    </a:solidFill>
                  </a:tcPr>
                </a:tc>
                <a:extLst>
                  <a:ext uri="{0D108BD9-81ED-4DB2-BD59-A6C34878D82A}">
                    <a16:rowId xmlns:a16="http://schemas.microsoft.com/office/drawing/2014/main" val="3588653456"/>
                  </a:ext>
                </a:extLst>
              </a:tr>
              <a:tr h="213101">
                <a:tc>
                  <a:txBody>
                    <a:bodyPr/>
                    <a:lstStyle/>
                    <a:p>
                      <a:r>
                        <a:rPr lang="en-US" sz="1200" b="1" noProof="0" dirty="0"/>
                        <a:t>TRAE</a:t>
                      </a:r>
                    </a:p>
                  </a:txBody>
                  <a:tcPr/>
                </a:tc>
                <a:tc>
                  <a:txBody>
                    <a:bodyPr/>
                    <a:lstStyle/>
                    <a:p>
                      <a:pPr algn="ctr"/>
                      <a:r>
                        <a:rPr lang="en-US" sz="1200" noProof="0" dirty="0"/>
                        <a:t>76.6</a:t>
                      </a:r>
                    </a:p>
                  </a:txBody>
                  <a:tcPr/>
                </a:tc>
                <a:tc>
                  <a:txBody>
                    <a:bodyPr/>
                    <a:lstStyle/>
                    <a:p>
                      <a:pPr algn="ctr"/>
                      <a:r>
                        <a:rPr lang="en-US" sz="1200" noProof="0" dirty="0"/>
                        <a:t>29.7</a:t>
                      </a:r>
                    </a:p>
                  </a:txBody>
                  <a:tcPr/>
                </a:tc>
                <a:tc>
                  <a:txBody>
                    <a:bodyPr/>
                    <a:lstStyle/>
                    <a:p>
                      <a:pPr algn="ctr"/>
                      <a:r>
                        <a:rPr lang="en-US" sz="1200" noProof="0" dirty="0"/>
                        <a:t>75.8</a:t>
                      </a:r>
                    </a:p>
                  </a:txBody>
                  <a:tcPr/>
                </a:tc>
                <a:tc>
                  <a:txBody>
                    <a:bodyPr/>
                    <a:lstStyle/>
                    <a:p>
                      <a:pPr algn="ctr"/>
                      <a:r>
                        <a:rPr lang="en-US" sz="1200" noProof="0" dirty="0"/>
                        <a:t>27.3</a:t>
                      </a:r>
                    </a:p>
                  </a:txBody>
                  <a:tcPr/>
                </a:tc>
                <a:tc>
                  <a:txBody>
                    <a:bodyPr/>
                    <a:lstStyle/>
                    <a:p>
                      <a:pPr algn="ctr"/>
                      <a:r>
                        <a:rPr lang="en-US" sz="1200" noProof="0" dirty="0"/>
                        <a:t>76.8</a:t>
                      </a:r>
                    </a:p>
                  </a:txBody>
                  <a:tcPr/>
                </a:tc>
                <a:tc>
                  <a:txBody>
                    <a:bodyPr/>
                    <a:lstStyle/>
                    <a:p>
                      <a:pPr algn="ctr"/>
                      <a:r>
                        <a:rPr lang="en-US" sz="1200" noProof="0" dirty="0"/>
                        <a:t>33.2</a:t>
                      </a:r>
                    </a:p>
                  </a:txBody>
                  <a:tcPr/>
                </a:tc>
                <a:tc>
                  <a:txBody>
                    <a:bodyPr/>
                    <a:lstStyle/>
                    <a:p>
                      <a:pPr algn="ctr"/>
                      <a:r>
                        <a:rPr lang="en-US" sz="1200" noProof="0" dirty="0"/>
                        <a:t>83.1</a:t>
                      </a:r>
                    </a:p>
                  </a:txBody>
                  <a:tcPr/>
                </a:tc>
                <a:tc>
                  <a:txBody>
                    <a:bodyPr/>
                    <a:lstStyle/>
                    <a:p>
                      <a:pPr algn="ctr"/>
                      <a:r>
                        <a:rPr lang="en-US" sz="1200" noProof="0" dirty="0"/>
                        <a:t>37.3</a:t>
                      </a:r>
                    </a:p>
                  </a:txBody>
                  <a:tcPr/>
                </a:tc>
                <a:extLst>
                  <a:ext uri="{0D108BD9-81ED-4DB2-BD59-A6C34878D82A}">
                    <a16:rowId xmlns:a16="http://schemas.microsoft.com/office/drawing/2014/main" val="4219992545"/>
                  </a:ext>
                </a:extLst>
              </a:tr>
              <a:tr h="355168">
                <a:tc>
                  <a:txBody>
                    <a:bodyPr/>
                    <a:lstStyle/>
                    <a:p>
                      <a:r>
                        <a:rPr lang="en-US" sz="1200" b="1" noProof="0" dirty="0"/>
                        <a:t>TRAE leading to discontinuation</a:t>
                      </a:r>
                    </a:p>
                  </a:txBody>
                  <a:tcPr/>
                </a:tc>
                <a:tc>
                  <a:txBody>
                    <a:bodyPr/>
                    <a:lstStyle/>
                    <a:p>
                      <a:pPr algn="ctr"/>
                      <a:r>
                        <a:rPr lang="en-US" sz="1200" noProof="0" dirty="0"/>
                        <a:t>9.4</a:t>
                      </a:r>
                    </a:p>
                  </a:txBody>
                  <a:tcPr/>
                </a:tc>
                <a:tc>
                  <a:txBody>
                    <a:bodyPr/>
                    <a:lstStyle/>
                    <a:p>
                      <a:pPr algn="ctr"/>
                      <a:r>
                        <a:rPr lang="en-US" sz="1200" noProof="0" dirty="0"/>
                        <a:t>6.3</a:t>
                      </a:r>
                    </a:p>
                  </a:txBody>
                  <a:tcPr/>
                </a:tc>
                <a:tc>
                  <a:txBody>
                    <a:bodyPr/>
                    <a:lstStyle/>
                    <a:p>
                      <a:pPr algn="ctr"/>
                      <a:r>
                        <a:rPr lang="en-US" sz="1200" noProof="0" dirty="0"/>
                        <a:t>3.0</a:t>
                      </a:r>
                    </a:p>
                  </a:txBody>
                  <a:tcPr/>
                </a:tc>
                <a:tc>
                  <a:txBody>
                    <a:bodyPr/>
                    <a:lstStyle/>
                    <a:p>
                      <a:pPr algn="ctr"/>
                      <a:r>
                        <a:rPr lang="en-US" sz="1200" noProof="0" dirty="0"/>
                        <a:t>1.5</a:t>
                      </a:r>
                    </a:p>
                  </a:txBody>
                  <a:tcPr/>
                </a:tc>
                <a:tc>
                  <a:txBody>
                    <a:bodyPr/>
                    <a:lstStyle/>
                    <a:p>
                      <a:pPr algn="ctr"/>
                      <a:r>
                        <a:rPr lang="en-US" sz="1200" noProof="0" dirty="0"/>
                        <a:t>19.1</a:t>
                      </a:r>
                    </a:p>
                  </a:txBody>
                  <a:tcPr/>
                </a:tc>
                <a:tc>
                  <a:txBody>
                    <a:bodyPr/>
                    <a:lstStyle/>
                    <a:p>
                      <a:pPr algn="ctr"/>
                      <a:r>
                        <a:rPr lang="en-US" sz="1200" noProof="0" dirty="0"/>
                        <a:t>13.1</a:t>
                      </a:r>
                    </a:p>
                  </a:txBody>
                  <a:tcPr/>
                </a:tc>
                <a:tc>
                  <a:txBody>
                    <a:bodyPr/>
                    <a:lstStyle/>
                    <a:p>
                      <a:pPr algn="ctr"/>
                      <a:r>
                        <a:rPr lang="en-US" sz="1200" noProof="0" dirty="0"/>
                        <a:t>10.1</a:t>
                      </a:r>
                    </a:p>
                  </a:txBody>
                  <a:tcPr/>
                </a:tc>
                <a:tc>
                  <a:txBody>
                    <a:bodyPr/>
                    <a:lstStyle/>
                    <a:p>
                      <a:pPr algn="ctr"/>
                      <a:r>
                        <a:rPr lang="en-US" sz="1200" noProof="0" dirty="0"/>
                        <a:t>5.4</a:t>
                      </a:r>
                    </a:p>
                  </a:txBody>
                  <a:tcPr/>
                </a:tc>
                <a:extLst>
                  <a:ext uri="{0D108BD9-81ED-4DB2-BD59-A6C34878D82A}">
                    <a16:rowId xmlns:a16="http://schemas.microsoft.com/office/drawing/2014/main" val="3425343425"/>
                  </a:ext>
                </a:extLst>
              </a:tr>
              <a:tr h="1022701">
                <a:tc>
                  <a:txBody>
                    <a:bodyPr/>
                    <a:lstStyle/>
                    <a:p>
                      <a:r>
                        <a:rPr lang="en-US" sz="1200" b="1" noProof="0" dirty="0"/>
                        <a:t>Nervous system</a:t>
                      </a:r>
                      <a:r>
                        <a:rPr lang="en-US" sz="1200" b="1" baseline="0" noProof="0" dirty="0"/>
                        <a:t> disorders</a:t>
                      </a:r>
                    </a:p>
                    <a:p>
                      <a:pPr marL="88900" indent="0"/>
                      <a:r>
                        <a:rPr lang="en-US" sz="1200" noProof="0" dirty="0"/>
                        <a:t>All-cause </a:t>
                      </a:r>
                    </a:p>
                    <a:p>
                      <a:pPr marL="88900" indent="0"/>
                      <a:r>
                        <a:rPr lang="en-US" sz="1200" noProof="0" dirty="0"/>
                        <a:t>Treatment-related</a:t>
                      </a:r>
                      <a:endParaRPr lang="en-US" sz="1200" baseline="0" noProof="0" dirty="0"/>
                    </a:p>
                    <a:p>
                      <a:pPr marL="88900" indent="0"/>
                      <a:r>
                        <a:rPr lang="en-US" sz="1200" baseline="0" noProof="0" dirty="0"/>
                        <a:t>Treatment-related leading to discontinuation</a:t>
                      </a:r>
                      <a:endParaRPr lang="en-US" sz="1200" noProof="0" dirty="0"/>
                    </a:p>
                  </a:txBody>
                  <a:tcPr/>
                </a:tc>
                <a:tc>
                  <a:txBody>
                    <a:bodyPr/>
                    <a:lstStyle/>
                    <a:p>
                      <a:pPr algn="ctr"/>
                      <a:endParaRPr lang="en-US" sz="1200" noProof="0" dirty="0"/>
                    </a:p>
                    <a:p>
                      <a:pPr algn="ctr"/>
                      <a:r>
                        <a:rPr lang="en-US" sz="1200" noProof="0" dirty="0"/>
                        <a:t>46.9</a:t>
                      </a:r>
                    </a:p>
                    <a:p>
                      <a:pPr algn="ctr"/>
                      <a:r>
                        <a:rPr lang="en-US" sz="1200" noProof="0" dirty="0"/>
                        <a:t>15.6</a:t>
                      </a:r>
                    </a:p>
                    <a:p>
                      <a:pPr algn="ctr"/>
                      <a:r>
                        <a:rPr lang="en-US" sz="1200" noProof="0" dirty="0"/>
                        <a:t>0</a:t>
                      </a:r>
                    </a:p>
                  </a:txBody>
                  <a:tcPr/>
                </a:tc>
                <a:tc>
                  <a:txBody>
                    <a:bodyPr/>
                    <a:lstStyle/>
                    <a:p>
                      <a:pPr algn="ctr"/>
                      <a:endParaRPr lang="en-US" sz="1200" noProof="0" dirty="0"/>
                    </a:p>
                    <a:p>
                      <a:pPr algn="ctr"/>
                      <a:r>
                        <a:rPr lang="en-US" sz="1200" noProof="0" dirty="0"/>
                        <a:t>6.3</a:t>
                      </a:r>
                    </a:p>
                    <a:p>
                      <a:pPr algn="ctr"/>
                      <a:r>
                        <a:rPr lang="en-US" sz="1200" noProof="0" dirty="0"/>
                        <a:t>0</a:t>
                      </a:r>
                    </a:p>
                    <a:p>
                      <a:pPr algn="ctr"/>
                      <a:r>
                        <a:rPr lang="en-US" sz="1200" noProof="0" dirty="0"/>
                        <a:t>0</a:t>
                      </a:r>
                    </a:p>
                  </a:txBody>
                  <a:tcPr/>
                </a:tc>
                <a:tc>
                  <a:txBody>
                    <a:bodyPr/>
                    <a:lstStyle/>
                    <a:p>
                      <a:pPr algn="ctr"/>
                      <a:endParaRPr lang="en-US" sz="1200" noProof="0" dirty="0"/>
                    </a:p>
                    <a:p>
                      <a:pPr algn="ctr"/>
                      <a:r>
                        <a:rPr lang="en-US" sz="1200" noProof="0" dirty="0"/>
                        <a:t>42.4</a:t>
                      </a:r>
                    </a:p>
                    <a:p>
                      <a:pPr algn="ctr"/>
                      <a:r>
                        <a:rPr lang="en-US" sz="1200" noProof="0" dirty="0"/>
                        <a:t>16.7</a:t>
                      </a:r>
                    </a:p>
                    <a:p>
                      <a:pPr algn="ctr"/>
                      <a:r>
                        <a:rPr lang="en-US" sz="1200" noProof="0" dirty="0"/>
                        <a:t>0</a:t>
                      </a:r>
                    </a:p>
                  </a:txBody>
                  <a:tcPr/>
                </a:tc>
                <a:tc>
                  <a:txBody>
                    <a:bodyPr/>
                    <a:lstStyle/>
                    <a:p>
                      <a:pPr algn="ctr"/>
                      <a:endParaRPr lang="en-US" sz="1200" noProof="0" dirty="0"/>
                    </a:p>
                    <a:p>
                      <a:pPr algn="ctr"/>
                      <a:r>
                        <a:rPr lang="en-US" sz="1200" noProof="0" dirty="0"/>
                        <a:t>6.1</a:t>
                      </a:r>
                    </a:p>
                    <a:p>
                      <a:pPr algn="ctr"/>
                      <a:r>
                        <a:rPr lang="en-US" sz="1200" noProof="0" dirty="0"/>
                        <a:t>0</a:t>
                      </a:r>
                    </a:p>
                    <a:p>
                      <a:pPr algn="ctr"/>
                      <a:r>
                        <a:rPr lang="en-US" sz="1200" noProof="0" dirty="0"/>
                        <a:t>0</a:t>
                      </a:r>
                    </a:p>
                  </a:txBody>
                  <a:tcPr/>
                </a:tc>
                <a:tc>
                  <a:txBody>
                    <a:bodyPr/>
                    <a:lstStyle/>
                    <a:p>
                      <a:pPr algn="ctr"/>
                      <a:endParaRPr lang="en-US" sz="1200" noProof="0" dirty="0"/>
                    </a:p>
                    <a:p>
                      <a:pPr algn="ctr"/>
                      <a:r>
                        <a:rPr lang="en-US" sz="1200" noProof="0" dirty="0"/>
                        <a:t>29.1</a:t>
                      </a:r>
                    </a:p>
                    <a:p>
                      <a:pPr algn="ctr"/>
                      <a:r>
                        <a:rPr lang="en-US" sz="1200" noProof="0" dirty="0"/>
                        <a:t>8.0</a:t>
                      </a:r>
                    </a:p>
                    <a:p>
                      <a:pPr algn="ctr"/>
                      <a:r>
                        <a:rPr lang="en-US" sz="1200" noProof="0" dirty="0"/>
                        <a:t>0.4</a:t>
                      </a:r>
                    </a:p>
                  </a:txBody>
                  <a:tcPr/>
                </a:tc>
                <a:tc>
                  <a:txBody>
                    <a:bodyPr/>
                    <a:lstStyle/>
                    <a:p>
                      <a:pPr algn="ctr"/>
                      <a:endParaRPr lang="en-US" sz="1200" noProof="0" dirty="0"/>
                    </a:p>
                    <a:p>
                      <a:pPr algn="ctr"/>
                      <a:r>
                        <a:rPr lang="en-US" sz="1200" noProof="0" dirty="0"/>
                        <a:t>3.5</a:t>
                      </a:r>
                    </a:p>
                    <a:p>
                      <a:pPr algn="ctr"/>
                      <a:r>
                        <a:rPr lang="en-US" sz="1200" noProof="0" dirty="0"/>
                        <a:t>1.0</a:t>
                      </a:r>
                    </a:p>
                    <a:p>
                      <a:pPr algn="ctr"/>
                      <a:r>
                        <a:rPr lang="en-US" sz="1200" noProof="0" dirty="0"/>
                        <a:t>0.4</a:t>
                      </a:r>
                    </a:p>
                  </a:txBody>
                  <a:tcPr/>
                </a:tc>
                <a:tc>
                  <a:txBody>
                    <a:bodyPr/>
                    <a:lstStyle/>
                    <a:p>
                      <a:pPr algn="ctr"/>
                      <a:endParaRPr lang="en-US" sz="1200" noProof="0" dirty="0"/>
                    </a:p>
                    <a:p>
                      <a:pPr algn="ctr"/>
                      <a:r>
                        <a:rPr lang="en-US" sz="1200" noProof="0" dirty="0"/>
                        <a:t>26.8</a:t>
                      </a:r>
                    </a:p>
                    <a:p>
                      <a:pPr algn="ctr"/>
                      <a:r>
                        <a:rPr lang="en-US" sz="1200" noProof="0" dirty="0"/>
                        <a:t>14.3</a:t>
                      </a:r>
                    </a:p>
                    <a:p>
                      <a:pPr algn="ctr"/>
                      <a:r>
                        <a:rPr lang="en-US" sz="1200" noProof="0" dirty="0"/>
                        <a:t>0.6</a:t>
                      </a:r>
                    </a:p>
                  </a:txBody>
                  <a:tcPr/>
                </a:tc>
                <a:tc>
                  <a:txBody>
                    <a:bodyPr/>
                    <a:lstStyle/>
                    <a:p>
                      <a:pPr algn="ctr"/>
                      <a:endParaRPr lang="en-US" sz="1200" noProof="0" dirty="0"/>
                    </a:p>
                    <a:p>
                      <a:pPr algn="ctr"/>
                      <a:r>
                        <a:rPr lang="en-US" sz="1200" noProof="0" dirty="0"/>
                        <a:t>3.0</a:t>
                      </a:r>
                    </a:p>
                    <a:p>
                      <a:pPr algn="ctr"/>
                      <a:r>
                        <a:rPr lang="en-US" sz="1200" noProof="0" dirty="0"/>
                        <a:t>0.4</a:t>
                      </a:r>
                    </a:p>
                    <a:p>
                      <a:pPr algn="ctr"/>
                      <a:r>
                        <a:rPr lang="en-US" sz="1200" noProof="0" dirty="0"/>
                        <a:t>0</a:t>
                      </a:r>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344609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Advanced NSCLC</a:t>
            </a:r>
            <a:br>
              <a:rPr lang="en-GB" dirty="0"/>
            </a:br>
            <a:r>
              <a:rPr lang="en-GB" sz="3200" dirty="0"/>
              <a:t>Not radically treatable stage III and stage IV</a:t>
            </a:r>
          </a:p>
        </p:txBody>
      </p:sp>
      <p:sp>
        <p:nvSpPr>
          <p:cNvPr id="3" name="Subtitle 2"/>
          <p:cNvSpPr>
            <a:spLocks noGrp="1"/>
          </p:cNvSpPr>
          <p:nvPr>
            <p:ph type="subTitle" idx="1"/>
          </p:nvPr>
        </p:nvSpPr>
        <p:spPr/>
        <p:txBody>
          <a:bodyPr/>
          <a:lstStyle/>
          <a:p>
            <a:r>
              <a:rPr lang="en-GB" sz="2800" dirty="0"/>
              <a:t>Targeted therapies</a:t>
            </a:r>
          </a:p>
        </p:txBody>
      </p:sp>
    </p:spTree>
    <p:custDataLst>
      <p:tags r:id="rId1"/>
    </p:custDataLst>
    <p:extLst>
      <p:ext uri="{BB962C8B-B14F-4D97-AF65-F5344CB8AC3E}">
        <p14:creationId xmlns:p14="http://schemas.microsoft.com/office/powerpoint/2010/main" val="193869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CT081: Poziotinib activity and durability of responses in previously treated EGFR exon 20 NSCLC patients – a phase 2 study – Le X, et al</a:t>
            </a:r>
          </a:p>
        </p:txBody>
      </p:sp>
      <p:sp>
        <p:nvSpPr>
          <p:cNvPr id="3" name="Content Placeholder 2"/>
          <p:cNvSpPr>
            <a:spLocks noGrp="1"/>
          </p:cNvSpPr>
          <p:nvPr>
            <p:ph idx="1"/>
          </p:nvPr>
        </p:nvSpPr>
        <p:spPr>
          <a:xfrm>
            <a:off x="228600" y="1320800"/>
            <a:ext cx="8821800" cy="5308600"/>
          </a:xfrm>
        </p:spPr>
        <p:txBody>
          <a:bodyPr/>
          <a:lstStyle/>
          <a:p>
            <a:r>
              <a:rPr lang="en-GB" b="1" dirty="0"/>
              <a:t>Study objective</a:t>
            </a:r>
          </a:p>
          <a:p>
            <a:pPr lvl="1"/>
            <a:r>
              <a:rPr lang="en-GB" dirty="0"/>
              <a:t>To evaluate the efficacy and safety of poziotinib (a </a:t>
            </a:r>
            <a:r>
              <a:rPr lang="en-GB" dirty="0" err="1"/>
              <a:t>quinazoline</a:t>
            </a:r>
            <a:r>
              <a:rPr lang="en-GB" dirty="0"/>
              <a:t>-based EGFR inhibitor) in previously treated patients with NSCLC and EGFR exon 20 insertions</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CT081</a:t>
            </a:r>
          </a:p>
        </p:txBody>
      </p:sp>
      <p:sp>
        <p:nvSpPr>
          <p:cNvPr id="7" name="AutoShape 9"/>
          <p:cNvSpPr>
            <a:spLocks noChangeArrowheads="1"/>
          </p:cNvSpPr>
          <p:nvPr/>
        </p:nvSpPr>
        <p:spPr bwMode="auto">
          <a:xfrm>
            <a:off x="424545" y="2764212"/>
            <a:ext cx="2880148" cy="246888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NSCLC EGFR or HER2 exon</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20 insertions</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point</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mutations such as T790M</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Stable</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brain metastases permitted</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(n=115)</a:t>
            </a:r>
          </a:p>
        </p:txBody>
      </p:sp>
      <p:sp>
        <p:nvSpPr>
          <p:cNvPr id="8" name="AutoShape 8"/>
          <p:cNvSpPr>
            <a:spLocks noChangeArrowheads="1"/>
          </p:cNvSpPr>
          <p:nvPr/>
        </p:nvSpPr>
        <p:spPr bwMode="auto">
          <a:xfrm>
            <a:off x="6612846" y="3672875"/>
            <a:ext cx="2134301" cy="651557"/>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Poziotinib 16 mg/day </a:t>
            </a:r>
            <a:endPar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9" name="Rectangle 9"/>
          <p:cNvSpPr txBox="1">
            <a:spLocks noChangeArrowheads="1"/>
          </p:cNvSpPr>
          <p:nvPr/>
        </p:nvSpPr>
        <p:spPr bwMode="auto">
          <a:xfrm>
            <a:off x="424545" y="5470801"/>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ORR (RECIST v1.1)</a:t>
            </a:r>
          </a:p>
        </p:txBody>
      </p:sp>
      <p:sp>
        <p:nvSpPr>
          <p:cNvPr id="10" name="Content Placeholder 26"/>
          <p:cNvSpPr txBox="1">
            <a:spLocks/>
          </p:cNvSpPr>
          <p:nvPr/>
        </p:nvSpPr>
        <p:spPr>
          <a:xfrm>
            <a:off x="4667250" y="5470801"/>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lvl="0">
              <a:buClr>
                <a:srgbClr val="002850"/>
              </a:buClr>
              <a:defRPr/>
            </a:pPr>
            <a:r>
              <a:rPr lang="en-GB" sz="1600" dirty="0">
                <a:solidFill>
                  <a:srgbClr val="363636"/>
                </a:solidFill>
              </a:rPr>
              <a:t>DCR</a:t>
            </a:r>
            <a:r>
              <a:rPr kumimoji="0" lang="en-GB" sz="1600" b="0" i="0" u="none" strike="noStrike" kern="1200" cap="none" spc="0" normalizeH="0" baseline="0" noProof="0" dirty="0">
                <a:ln>
                  <a:noFill/>
                </a:ln>
                <a:solidFill>
                  <a:srgbClr val="363636"/>
                </a:solidFill>
                <a:effectLst/>
                <a:uLnTx/>
                <a:uFillTx/>
                <a:latin typeface="Arial"/>
                <a:ea typeface="+mn-ea"/>
                <a:cs typeface="Arial"/>
              </a:rPr>
              <a:t>, DoR, PFS, safety</a:t>
            </a:r>
          </a:p>
        </p:txBody>
      </p:sp>
      <p:sp>
        <p:nvSpPr>
          <p:cNvPr id="11" name="Rounded Rectangle 10"/>
          <p:cNvSpPr/>
          <p:nvPr/>
        </p:nvSpPr>
        <p:spPr>
          <a:xfrm>
            <a:off x="3892297" y="2776326"/>
            <a:ext cx="2132945" cy="5743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rial"/>
                <a:ea typeface="+mn-ea"/>
                <a:cs typeface="Arial"/>
              </a:rPr>
              <a:t>Cohort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FFFFFF"/>
                </a:solidFill>
                <a:effectLst/>
                <a:uLnTx/>
                <a:uFillTx/>
                <a:latin typeface="Arial"/>
                <a:ea typeface="+mn-ea"/>
                <a:cs typeface="Arial"/>
              </a:rPr>
              <a:t>EGFR, previously</a:t>
            </a:r>
            <a:r>
              <a:rPr kumimoji="0" lang="en-NZ" sz="1200" b="0" i="0" u="none" strike="noStrike" kern="1200" cap="none" spc="0" normalizeH="0" noProof="0" dirty="0">
                <a:ln>
                  <a:noFill/>
                </a:ln>
                <a:solidFill>
                  <a:srgbClr val="FFFFFF"/>
                </a:solidFill>
                <a:effectLst/>
                <a:uLnTx/>
                <a:uFillTx/>
                <a:latin typeface="Arial"/>
                <a:ea typeface="+mn-ea"/>
                <a:cs typeface="Arial"/>
              </a:rPr>
              <a:t> treated </a:t>
            </a:r>
            <a:r>
              <a:rPr kumimoji="0" lang="en-NZ" sz="1200" b="0" i="0" u="none" strike="noStrike" kern="1200" cap="none" spc="0" normalizeH="0" baseline="0" noProof="0" dirty="0">
                <a:ln>
                  <a:noFill/>
                </a:ln>
                <a:solidFill>
                  <a:srgbClr val="FFFFFF"/>
                </a:solidFill>
                <a:effectLst/>
                <a:uLnTx/>
                <a:uFillTx/>
                <a:latin typeface="Arial"/>
                <a:ea typeface="+mn-ea"/>
                <a:cs typeface="Arial"/>
              </a:rPr>
              <a:t>(n=87)</a:t>
            </a:r>
            <a:endParaRPr kumimoji="0" lang="en-GB"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12" name="Rounded Rectangle 11"/>
          <p:cNvSpPr/>
          <p:nvPr/>
        </p:nvSpPr>
        <p:spPr>
          <a:xfrm>
            <a:off x="3892298" y="3400879"/>
            <a:ext cx="2139244" cy="5718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Arial"/>
              </a:rPr>
              <a:t>Cohort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Arial"/>
              </a:rPr>
              <a:t> HER2, previously treated</a:t>
            </a:r>
            <a:r>
              <a:rPr kumimoji="0" lang="en-GB" sz="1200" b="0" i="0" u="none" strike="noStrike" kern="1200" cap="none" spc="0" normalizeH="0" noProof="0" dirty="0">
                <a:ln>
                  <a:noFill/>
                </a:ln>
                <a:solidFill>
                  <a:srgbClr val="FFFFFF"/>
                </a:solidFill>
                <a:effectLst/>
                <a:uLnTx/>
                <a:uFillTx/>
                <a:latin typeface="Arial"/>
                <a:ea typeface="+mn-ea"/>
                <a:cs typeface="Arial"/>
              </a:rPr>
              <a:t> </a:t>
            </a:r>
            <a:r>
              <a:rPr kumimoji="0" lang="en-GB" sz="1200" b="0" i="0" u="none" strike="noStrike" kern="1200" cap="none" spc="0" normalizeH="0" baseline="0" noProof="0" dirty="0">
                <a:ln>
                  <a:noFill/>
                </a:ln>
                <a:solidFill>
                  <a:srgbClr val="FFFFFF"/>
                </a:solidFill>
                <a:effectLst/>
                <a:uLnTx/>
                <a:uFillTx/>
                <a:latin typeface="Arial"/>
                <a:ea typeface="+mn-ea"/>
                <a:cs typeface="Arial"/>
              </a:rPr>
              <a:t>(n=~87)</a:t>
            </a:r>
          </a:p>
        </p:txBody>
      </p:sp>
      <p:sp>
        <p:nvSpPr>
          <p:cNvPr id="13" name="Rounded Rectangle 12"/>
          <p:cNvSpPr/>
          <p:nvPr/>
        </p:nvSpPr>
        <p:spPr>
          <a:xfrm>
            <a:off x="3892298" y="4017883"/>
            <a:ext cx="2146265" cy="57198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rial"/>
                <a:ea typeface="+mn-ea"/>
                <a:cs typeface="Arial"/>
              </a:rPr>
              <a:t>Cohort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FFFFFF"/>
                </a:solidFill>
                <a:effectLst/>
                <a:uLnTx/>
                <a:uFillTx/>
                <a:latin typeface="Arial"/>
                <a:ea typeface="+mn-ea"/>
                <a:cs typeface="Arial"/>
              </a:rPr>
              <a:t> EGFR,</a:t>
            </a:r>
            <a:r>
              <a:rPr kumimoji="0" lang="en-NZ" sz="1200" b="0" i="0" u="none" strike="noStrike" kern="1200" cap="none" spc="0" normalizeH="0" noProof="0" dirty="0">
                <a:ln>
                  <a:noFill/>
                </a:ln>
                <a:solidFill>
                  <a:srgbClr val="FFFFFF"/>
                </a:solidFill>
                <a:effectLst/>
                <a:uLnTx/>
                <a:uFillTx/>
                <a:latin typeface="Arial"/>
                <a:ea typeface="+mn-ea"/>
                <a:cs typeface="Arial"/>
              </a:rPr>
              <a:t> treatment naïve </a:t>
            </a:r>
            <a:r>
              <a:rPr kumimoji="0" lang="en-NZ" sz="1200" b="0" i="0" u="none" strike="noStrike" kern="1200" cap="none" spc="0" normalizeH="0" baseline="0" noProof="0" dirty="0">
                <a:ln>
                  <a:noFill/>
                </a:ln>
                <a:solidFill>
                  <a:srgbClr val="FFFFFF"/>
                </a:solidFill>
                <a:effectLst/>
                <a:uLnTx/>
                <a:uFillTx/>
                <a:latin typeface="Arial"/>
                <a:ea typeface="+mn-ea"/>
                <a:cs typeface="Arial"/>
              </a:rPr>
              <a:t>(n=~70)</a:t>
            </a:r>
            <a:endParaRPr kumimoji="0" lang="en-GB"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14" name="Rounded Rectangle 13"/>
          <p:cNvSpPr/>
          <p:nvPr/>
        </p:nvSpPr>
        <p:spPr>
          <a:xfrm>
            <a:off x="3892298" y="4636308"/>
            <a:ext cx="2146265" cy="5740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Arial"/>
                <a:ea typeface="+mn-ea"/>
                <a:cs typeface="Arial"/>
              </a:rPr>
              <a:t>Cohort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1200" cap="none" spc="0" normalizeH="0" baseline="0" noProof="0" dirty="0">
                <a:ln>
                  <a:noFill/>
                </a:ln>
                <a:solidFill>
                  <a:srgbClr val="FFFFFF"/>
                </a:solidFill>
                <a:effectLst/>
                <a:uLnTx/>
                <a:uFillTx/>
                <a:latin typeface="Arial"/>
                <a:ea typeface="+mn-ea"/>
                <a:cs typeface="Arial"/>
              </a:rPr>
              <a:t> HER2, treatment naïve (n=~70)</a:t>
            </a:r>
            <a:endParaRPr kumimoji="0" lang="en-GB" sz="1200" b="0" i="0" u="none" strike="noStrike" kern="1200" cap="none" spc="0" normalizeH="0" baseline="0" noProof="0" dirty="0">
              <a:ln>
                <a:noFill/>
              </a:ln>
              <a:solidFill>
                <a:srgbClr val="FFFFFF"/>
              </a:solidFill>
              <a:effectLst/>
              <a:uLnTx/>
              <a:uFillTx/>
              <a:latin typeface="Arial"/>
              <a:ea typeface="+mn-ea"/>
              <a:cs typeface="Arial"/>
            </a:endParaRPr>
          </a:p>
        </p:txBody>
      </p:sp>
      <p:cxnSp>
        <p:nvCxnSpPr>
          <p:cNvPr id="17" name="Elbow Connector 16"/>
          <p:cNvCxnSpPr>
            <a:stCxn id="7" idx="3"/>
            <a:endCxn id="11" idx="1"/>
          </p:cNvCxnSpPr>
          <p:nvPr/>
        </p:nvCxnSpPr>
        <p:spPr>
          <a:xfrm flipV="1">
            <a:off x="3304693" y="3063490"/>
            <a:ext cx="587604" cy="935163"/>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2" idx="1"/>
          </p:cNvCxnSpPr>
          <p:nvPr/>
        </p:nvCxnSpPr>
        <p:spPr>
          <a:xfrm flipV="1">
            <a:off x="3304693" y="3686785"/>
            <a:ext cx="587605" cy="311868"/>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3"/>
            <a:endCxn id="13" idx="1"/>
          </p:cNvCxnSpPr>
          <p:nvPr/>
        </p:nvCxnSpPr>
        <p:spPr>
          <a:xfrm>
            <a:off x="3304693" y="3998653"/>
            <a:ext cx="587605" cy="305224"/>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14" idx="1"/>
          </p:cNvCxnSpPr>
          <p:nvPr/>
        </p:nvCxnSpPr>
        <p:spPr>
          <a:xfrm>
            <a:off x="3304693" y="3998653"/>
            <a:ext cx="587605" cy="924688"/>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6147705" y="2776326"/>
            <a:ext cx="326572" cy="2434048"/>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30044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CT081: Poziotinib activity and durability of responses in previously treated EGFR exon 20 NSCLC patients – a phase 2 study – Le X, et al</a:t>
            </a:r>
          </a:p>
        </p:txBody>
      </p:sp>
      <p:sp>
        <p:nvSpPr>
          <p:cNvPr id="3" name="Content Placeholder 2"/>
          <p:cNvSpPr>
            <a:spLocks noGrp="1"/>
          </p:cNvSpPr>
          <p:nvPr>
            <p:ph idx="1"/>
          </p:nvPr>
        </p:nvSpPr>
        <p:spPr/>
        <p:txBody>
          <a:bodyPr/>
          <a:lstStyle/>
          <a:p>
            <a:r>
              <a:rPr lang="en-GB" b="1" dirty="0"/>
              <a:t>Key results</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CT081</a:t>
            </a:r>
          </a:p>
        </p:txBody>
      </p:sp>
      <p:sp>
        <p:nvSpPr>
          <p:cNvPr id="8" name="TextBox 7">
            <a:extLst>
              <a:ext uri="{FF2B5EF4-FFF2-40B4-BE49-F238E27FC236}">
                <a16:creationId xmlns:a16="http://schemas.microsoft.com/office/drawing/2014/main" id="{39193719-4C52-4E54-BB7B-1F0B1C99D3FD}"/>
              </a:ext>
            </a:extLst>
          </p:cNvPr>
          <p:cNvSpPr txBox="1"/>
          <p:nvPr/>
        </p:nvSpPr>
        <p:spPr>
          <a:xfrm>
            <a:off x="2197793" y="1668735"/>
            <a:ext cx="4748415" cy="584775"/>
          </a:xfrm>
          <a:prstGeom prst="rect">
            <a:avLst/>
          </a:prstGeom>
          <a:noFill/>
        </p:spPr>
        <p:txBody>
          <a:bodyPr wrap="none" rtlCol="0">
            <a:spAutoFit/>
          </a:bodyPr>
          <a:lstStyle/>
          <a:p>
            <a:pPr algn="ctr"/>
            <a:r>
              <a:rPr lang="en-GB" sz="1600" b="1" dirty="0">
                <a:solidFill>
                  <a:srgbClr val="363636"/>
                </a:solidFill>
              </a:rPr>
              <a:t>Best per cent change in the sum target lesions</a:t>
            </a:r>
            <a:br>
              <a:rPr lang="en-GB" sz="1600" b="1" dirty="0">
                <a:solidFill>
                  <a:srgbClr val="363636"/>
                </a:solidFill>
              </a:rPr>
            </a:br>
            <a:r>
              <a:rPr lang="en-GB" sz="1600" b="1" dirty="0">
                <a:solidFill>
                  <a:srgbClr val="363636"/>
                </a:solidFill>
              </a:rPr>
              <a:t>ZENITH20 cohort 1 (n=97)</a:t>
            </a:r>
          </a:p>
        </p:txBody>
      </p:sp>
      <p:graphicFrame>
        <p:nvGraphicFramePr>
          <p:cNvPr id="9" name="Chart 8">
            <a:extLst>
              <a:ext uri="{FF2B5EF4-FFF2-40B4-BE49-F238E27FC236}">
                <a16:creationId xmlns:a16="http://schemas.microsoft.com/office/drawing/2014/main" id="{E7432CD2-C809-43CB-9B4D-4713ECD278DA}"/>
              </a:ext>
            </a:extLst>
          </p:cNvPr>
          <p:cNvGraphicFramePr/>
          <p:nvPr>
            <p:extLst>
              <p:ext uri="{D42A27DB-BD31-4B8C-83A1-F6EECF244321}">
                <p14:modId xmlns:p14="http://schemas.microsoft.com/office/powerpoint/2010/main" val="3196996226"/>
              </p:ext>
            </p:extLst>
          </p:nvPr>
        </p:nvGraphicFramePr>
        <p:xfrm>
          <a:off x="531845" y="2010950"/>
          <a:ext cx="8612155" cy="405863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9D6AE69E-F554-422B-989A-4747576950CF}"/>
              </a:ext>
            </a:extLst>
          </p:cNvPr>
          <p:cNvCxnSpPr/>
          <p:nvPr/>
        </p:nvCxnSpPr>
        <p:spPr>
          <a:xfrm>
            <a:off x="1073020" y="2211355"/>
            <a:ext cx="0" cy="3769567"/>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EC4E7C-3820-4C5D-867D-F70A595119F4}"/>
              </a:ext>
            </a:extLst>
          </p:cNvPr>
          <p:cNvCxnSpPr/>
          <p:nvPr/>
        </p:nvCxnSpPr>
        <p:spPr>
          <a:xfrm>
            <a:off x="1073020" y="3284376"/>
            <a:ext cx="783304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0037B7-0DF4-46F1-8E35-D9C1DBFAFA6F}"/>
              </a:ext>
            </a:extLst>
          </p:cNvPr>
          <p:cNvCxnSpPr/>
          <p:nvPr/>
        </p:nvCxnSpPr>
        <p:spPr>
          <a:xfrm>
            <a:off x="1090289" y="4071257"/>
            <a:ext cx="7833049"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66B452-AB3B-4464-A219-5226DA9FA7F3}"/>
              </a:ext>
            </a:extLst>
          </p:cNvPr>
          <p:cNvSpPr txBox="1"/>
          <p:nvPr/>
        </p:nvSpPr>
        <p:spPr>
          <a:xfrm>
            <a:off x="1128427" y="2749691"/>
            <a:ext cx="274434" cy="369332"/>
          </a:xfrm>
          <a:prstGeom prst="rect">
            <a:avLst/>
          </a:prstGeom>
          <a:noFill/>
        </p:spPr>
        <p:txBody>
          <a:bodyPr wrap="none" rtlCol="0">
            <a:spAutoFit/>
          </a:bodyPr>
          <a:lstStyle/>
          <a:p>
            <a:r>
              <a:rPr lang="en-GB" dirty="0"/>
              <a:t>*</a:t>
            </a:r>
          </a:p>
        </p:txBody>
      </p:sp>
      <p:sp>
        <p:nvSpPr>
          <p:cNvPr id="14" name="TextBox 13">
            <a:extLst>
              <a:ext uri="{FF2B5EF4-FFF2-40B4-BE49-F238E27FC236}">
                <a16:creationId xmlns:a16="http://schemas.microsoft.com/office/drawing/2014/main" id="{5E62BD8D-91FF-4C7B-9CBA-DBFE3D04922B}"/>
              </a:ext>
            </a:extLst>
          </p:cNvPr>
          <p:cNvSpPr txBox="1"/>
          <p:nvPr/>
        </p:nvSpPr>
        <p:spPr>
          <a:xfrm>
            <a:off x="4082551" y="3587997"/>
            <a:ext cx="284052" cy="400110"/>
          </a:xfrm>
          <a:prstGeom prst="rect">
            <a:avLst/>
          </a:prstGeom>
          <a:noFill/>
        </p:spPr>
        <p:txBody>
          <a:bodyPr wrap="none" rtlCol="0">
            <a:spAutoFit/>
          </a:bodyPr>
          <a:lstStyle/>
          <a:p>
            <a:r>
              <a:rPr lang="en-GB" sz="2000" dirty="0"/>
              <a:t>*</a:t>
            </a:r>
          </a:p>
        </p:txBody>
      </p:sp>
      <p:sp>
        <p:nvSpPr>
          <p:cNvPr id="15" name="TextBox 14">
            <a:extLst>
              <a:ext uri="{FF2B5EF4-FFF2-40B4-BE49-F238E27FC236}">
                <a16:creationId xmlns:a16="http://schemas.microsoft.com/office/drawing/2014/main" id="{70F20F58-FE87-4A7C-8E4C-7BEB803D61D8}"/>
              </a:ext>
            </a:extLst>
          </p:cNvPr>
          <p:cNvSpPr txBox="1"/>
          <p:nvPr/>
        </p:nvSpPr>
        <p:spPr>
          <a:xfrm>
            <a:off x="4645723" y="3651398"/>
            <a:ext cx="284052" cy="400110"/>
          </a:xfrm>
          <a:prstGeom prst="rect">
            <a:avLst/>
          </a:prstGeom>
          <a:noFill/>
        </p:spPr>
        <p:txBody>
          <a:bodyPr wrap="none" rtlCol="0">
            <a:spAutoFit/>
          </a:bodyPr>
          <a:lstStyle/>
          <a:p>
            <a:r>
              <a:rPr lang="en-GB" sz="2000" dirty="0"/>
              <a:t>*</a:t>
            </a:r>
          </a:p>
        </p:txBody>
      </p:sp>
      <p:sp>
        <p:nvSpPr>
          <p:cNvPr id="16" name="TextBox 15">
            <a:extLst>
              <a:ext uri="{FF2B5EF4-FFF2-40B4-BE49-F238E27FC236}">
                <a16:creationId xmlns:a16="http://schemas.microsoft.com/office/drawing/2014/main" id="{8D62EB1A-5A1D-4A59-89BC-325A018B6668}"/>
              </a:ext>
            </a:extLst>
          </p:cNvPr>
          <p:cNvSpPr txBox="1"/>
          <p:nvPr/>
        </p:nvSpPr>
        <p:spPr>
          <a:xfrm>
            <a:off x="4798169" y="3683648"/>
            <a:ext cx="284052" cy="400110"/>
          </a:xfrm>
          <a:prstGeom prst="rect">
            <a:avLst/>
          </a:prstGeom>
          <a:noFill/>
        </p:spPr>
        <p:txBody>
          <a:bodyPr wrap="none" rtlCol="0">
            <a:spAutoFit/>
          </a:bodyPr>
          <a:lstStyle/>
          <a:p>
            <a:r>
              <a:rPr lang="en-GB" sz="2000" dirty="0"/>
              <a:t>*</a:t>
            </a:r>
          </a:p>
        </p:txBody>
      </p:sp>
      <p:sp>
        <p:nvSpPr>
          <p:cNvPr id="17" name="TextBox 16">
            <a:extLst>
              <a:ext uri="{FF2B5EF4-FFF2-40B4-BE49-F238E27FC236}">
                <a16:creationId xmlns:a16="http://schemas.microsoft.com/office/drawing/2014/main" id="{284B9A8B-BBA7-46BA-BCA1-0DD16FA589A3}"/>
              </a:ext>
            </a:extLst>
          </p:cNvPr>
          <p:cNvSpPr txBox="1"/>
          <p:nvPr/>
        </p:nvSpPr>
        <p:spPr>
          <a:xfrm>
            <a:off x="6070243" y="3876119"/>
            <a:ext cx="284052" cy="400110"/>
          </a:xfrm>
          <a:prstGeom prst="rect">
            <a:avLst/>
          </a:prstGeom>
          <a:noFill/>
        </p:spPr>
        <p:txBody>
          <a:bodyPr wrap="none" rtlCol="0">
            <a:spAutoFit/>
          </a:bodyPr>
          <a:lstStyle/>
          <a:p>
            <a:r>
              <a:rPr lang="en-GB" sz="2000" dirty="0"/>
              <a:t>*</a:t>
            </a:r>
          </a:p>
        </p:txBody>
      </p:sp>
      <p:sp>
        <p:nvSpPr>
          <p:cNvPr id="18" name="TextBox 17">
            <a:extLst>
              <a:ext uri="{FF2B5EF4-FFF2-40B4-BE49-F238E27FC236}">
                <a16:creationId xmlns:a16="http://schemas.microsoft.com/office/drawing/2014/main" id="{60EE24C6-7154-461C-8A79-BB81B3D1F5FB}"/>
              </a:ext>
            </a:extLst>
          </p:cNvPr>
          <p:cNvSpPr txBox="1"/>
          <p:nvPr/>
        </p:nvSpPr>
        <p:spPr>
          <a:xfrm>
            <a:off x="6569678" y="4014316"/>
            <a:ext cx="284052" cy="400110"/>
          </a:xfrm>
          <a:prstGeom prst="rect">
            <a:avLst/>
          </a:prstGeom>
          <a:noFill/>
        </p:spPr>
        <p:txBody>
          <a:bodyPr wrap="none" rtlCol="0">
            <a:spAutoFit/>
          </a:bodyPr>
          <a:lstStyle/>
          <a:p>
            <a:r>
              <a:rPr lang="en-GB" sz="2000" dirty="0"/>
              <a:t>*</a:t>
            </a:r>
          </a:p>
        </p:txBody>
      </p:sp>
      <p:sp>
        <p:nvSpPr>
          <p:cNvPr id="19" name="TextBox 18">
            <a:extLst>
              <a:ext uri="{FF2B5EF4-FFF2-40B4-BE49-F238E27FC236}">
                <a16:creationId xmlns:a16="http://schemas.microsoft.com/office/drawing/2014/main" id="{816E2E17-33CF-4733-9333-F78393F6F991}"/>
              </a:ext>
            </a:extLst>
          </p:cNvPr>
          <p:cNvSpPr txBox="1"/>
          <p:nvPr/>
        </p:nvSpPr>
        <p:spPr>
          <a:xfrm>
            <a:off x="6475669" y="3975100"/>
            <a:ext cx="284052" cy="400110"/>
          </a:xfrm>
          <a:prstGeom prst="rect">
            <a:avLst/>
          </a:prstGeom>
          <a:noFill/>
        </p:spPr>
        <p:txBody>
          <a:bodyPr wrap="none" rtlCol="0">
            <a:spAutoFit/>
          </a:bodyPr>
          <a:lstStyle/>
          <a:p>
            <a:r>
              <a:rPr lang="en-GB" sz="2000" dirty="0"/>
              <a:t>*</a:t>
            </a:r>
          </a:p>
        </p:txBody>
      </p:sp>
      <p:sp>
        <p:nvSpPr>
          <p:cNvPr id="20" name="TextBox 19">
            <a:extLst>
              <a:ext uri="{FF2B5EF4-FFF2-40B4-BE49-F238E27FC236}">
                <a16:creationId xmlns:a16="http://schemas.microsoft.com/office/drawing/2014/main" id="{960445F5-840A-4BF3-A47D-C6B3F67C309C}"/>
              </a:ext>
            </a:extLst>
          </p:cNvPr>
          <p:cNvSpPr txBox="1"/>
          <p:nvPr/>
        </p:nvSpPr>
        <p:spPr>
          <a:xfrm>
            <a:off x="7169799" y="4338736"/>
            <a:ext cx="284052" cy="400110"/>
          </a:xfrm>
          <a:prstGeom prst="rect">
            <a:avLst/>
          </a:prstGeom>
          <a:noFill/>
        </p:spPr>
        <p:txBody>
          <a:bodyPr wrap="none" rtlCol="0">
            <a:spAutoFit/>
          </a:bodyPr>
          <a:lstStyle/>
          <a:p>
            <a:r>
              <a:rPr lang="en-GB" sz="2000" dirty="0"/>
              <a:t>*</a:t>
            </a:r>
          </a:p>
        </p:txBody>
      </p:sp>
      <p:sp>
        <p:nvSpPr>
          <p:cNvPr id="21" name="TextBox 20">
            <a:extLst>
              <a:ext uri="{FF2B5EF4-FFF2-40B4-BE49-F238E27FC236}">
                <a16:creationId xmlns:a16="http://schemas.microsoft.com/office/drawing/2014/main" id="{CE793336-C0EA-4D44-B756-B01F72FA6A60}"/>
              </a:ext>
            </a:extLst>
          </p:cNvPr>
          <p:cNvSpPr txBox="1"/>
          <p:nvPr/>
        </p:nvSpPr>
        <p:spPr>
          <a:xfrm>
            <a:off x="7284099" y="4370318"/>
            <a:ext cx="284052" cy="400110"/>
          </a:xfrm>
          <a:prstGeom prst="rect">
            <a:avLst/>
          </a:prstGeom>
          <a:noFill/>
        </p:spPr>
        <p:txBody>
          <a:bodyPr wrap="none" rtlCol="0">
            <a:spAutoFit/>
          </a:bodyPr>
          <a:lstStyle/>
          <a:p>
            <a:r>
              <a:rPr lang="en-GB" sz="2000" dirty="0"/>
              <a:t>*</a:t>
            </a:r>
          </a:p>
        </p:txBody>
      </p:sp>
      <p:sp>
        <p:nvSpPr>
          <p:cNvPr id="22" name="TextBox 21">
            <a:extLst>
              <a:ext uri="{FF2B5EF4-FFF2-40B4-BE49-F238E27FC236}">
                <a16:creationId xmlns:a16="http://schemas.microsoft.com/office/drawing/2014/main" id="{3C9F1315-0D2E-46E2-BEC1-3825C6F89C91}"/>
              </a:ext>
            </a:extLst>
          </p:cNvPr>
          <p:cNvSpPr txBox="1"/>
          <p:nvPr/>
        </p:nvSpPr>
        <p:spPr>
          <a:xfrm>
            <a:off x="8210458" y="4922240"/>
            <a:ext cx="284052" cy="400110"/>
          </a:xfrm>
          <a:prstGeom prst="rect">
            <a:avLst/>
          </a:prstGeom>
          <a:noFill/>
        </p:spPr>
        <p:txBody>
          <a:bodyPr wrap="none" rtlCol="0">
            <a:spAutoFit/>
          </a:bodyPr>
          <a:lstStyle/>
          <a:p>
            <a:r>
              <a:rPr lang="en-GB" sz="2000" dirty="0"/>
              <a:t>*</a:t>
            </a:r>
          </a:p>
        </p:txBody>
      </p:sp>
      <p:sp>
        <p:nvSpPr>
          <p:cNvPr id="23" name="TextBox 22">
            <a:extLst>
              <a:ext uri="{FF2B5EF4-FFF2-40B4-BE49-F238E27FC236}">
                <a16:creationId xmlns:a16="http://schemas.microsoft.com/office/drawing/2014/main" id="{CC6A0529-31E5-4F62-8C11-42050E3D2EE1}"/>
              </a:ext>
            </a:extLst>
          </p:cNvPr>
          <p:cNvSpPr txBox="1"/>
          <p:nvPr/>
        </p:nvSpPr>
        <p:spPr>
          <a:xfrm>
            <a:off x="8599239" y="5878303"/>
            <a:ext cx="284052" cy="400110"/>
          </a:xfrm>
          <a:prstGeom prst="rect">
            <a:avLst/>
          </a:prstGeom>
          <a:noFill/>
        </p:spPr>
        <p:txBody>
          <a:bodyPr wrap="none" rtlCol="0">
            <a:spAutoFit/>
          </a:bodyPr>
          <a:lstStyle/>
          <a:p>
            <a:r>
              <a:rPr lang="en-GB" sz="2000" dirty="0"/>
              <a:t>*</a:t>
            </a:r>
          </a:p>
        </p:txBody>
      </p:sp>
      <p:sp>
        <p:nvSpPr>
          <p:cNvPr id="24" name="TextBox 23">
            <a:extLst>
              <a:ext uri="{FF2B5EF4-FFF2-40B4-BE49-F238E27FC236}">
                <a16:creationId xmlns:a16="http://schemas.microsoft.com/office/drawing/2014/main" id="{1085F189-A5D8-42EB-A3DA-CF650BC0A44C}"/>
              </a:ext>
            </a:extLst>
          </p:cNvPr>
          <p:cNvSpPr txBox="1"/>
          <p:nvPr/>
        </p:nvSpPr>
        <p:spPr>
          <a:xfrm>
            <a:off x="3040395" y="2317395"/>
            <a:ext cx="3063211" cy="584775"/>
          </a:xfrm>
          <a:prstGeom prst="rect">
            <a:avLst/>
          </a:prstGeom>
          <a:noFill/>
        </p:spPr>
        <p:txBody>
          <a:bodyPr wrap="none" rtlCol="0">
            <a:spAutoFit/>
          </a:bodyPr>
          <a:lstStyle/>
          <a:p>
            <a:r>
              <a:rPr lang="en-US" sz="1600" dirty="0">
                <a:solidFill>
                  <a:srgbClr val="363636"/>
                </a:solidFill>
              </a:rPr>
              <a:t>ORR 14.8% (17/115)</a:t>
            </a:r>
          </a:p>
          <a:p>
            <a:r>
              <a:rPr lang="en-US" sz="1600" dirty="0">
                <a:solidFill>
                  <a:srgbClr val="363636"/>
                </a:solidFill>
              </a:rPr>
              <a:t>Tumor shrinkage 65% (75/115)</a:t>
            </a:r>
          </a:p>
        </p:txBody>
      </p:sp>
      <p:sp>
        <p:nvSpPr>
          <p:cNvPr id="25" name="TextBox 24">
            <a:extLst>
              <a:ext uri="{FF2B5EF4-FFF2-40B4-BE49-F238E27FC236}">
                <a16:creationId xmlns:a16="http://schemas.microsoft.com/office/drawing/2014/main" id="{358177E2-F014-4043-AE04-8EEC9B83E480}"/>
              </a:ext>
            </a:extLst>
          </p:cNvPr>
          <p:cNvSpPr txBox="1"/>
          <p:nvPr/>
        </p:nvSpPr>
        <p:spPr>
          <a:xfrm>
            <a:off x="2800041" y="4482923"/>
            <a:ext cx="1898661" cy="1569660"/>
          </a:xfrm>
          <a:prstGeom prst="rect">
            <a:avLst/>
          </a:prstGeom>
          <a:noFill/>
        </p:spPr>
        <p:txBody>
          <a:bodyPr wrap="none" rtlCol="0">
            <a:spAutoFit/>
          </a:bodyPr>
          <a:lstStyle/>
          <a:p>
            <a:pPr>
              <a:lnSpc>
                <a:spcPct val="120000"/>
              </a:lnSpc>
            </a:pPr>
            <a:r>
              <a:rPr lang="en-GB" sz="1600" dirty="0">
                <a:solidFill>
                  <a:srgbClr val="363636"/>
                </a:solidFill>
              </a:rPr>
              <a:t>PR</a:t>
            </a:r>
          </a:p>
          <a:p>
            <a:pPr>
              <a:lnSpc>
                <a:spcPct val="120000"/>
              </a:lnSpc>
            </a:pPr>
            <a:r>
              <a:rPr lang="en-GB" sz="1600" dirty="0">
                <a:solidFill>
                  <a:srgbClr val="363636"/>
                </a:solidFill>
              </a:rPr>
              <a:t>SD</a:t>
            </a:r>
          </a:p>
          <a:p>
            <a:pPr>
              <a:lnSpc>
                <a:spcPct val="120000"/>
              </a:lnSpc>
            </a:pPr>
            <a:r>
              <a:rPr lang="en-GB" sz="1600" dirty="0">
                <a:solidFill>
                  <a:srgbClr val="363636"/>
                </a:solidFill>
              </a:rPr>
              <a:t>PD</a:t>
            </a:r>
          </a:p>
          <a:p>
            <a:pPr>
              <a:lnSpc>
                <a:spcPct val="120000"/>
              </a:lnSpc>
            </a:pPr>
            <a:r>
              <a:rPr lang="en-GB" sz="1600" dirty="0">
                <a:solidFill>
                  <a:srgbClr val="363636"/>
                </a:solidFill>
              </a:rPr>
              <a:t>NE</a:t>
            </a:r>
          </a:p>
          <a:p>
            <a:pPr>
              <a:lnSpc>
                <a:spcPct val="120000"/>
              </a:lnSpc>
            </a:pPr>
            <a:r>
              <a:rPr lang="en-GB" sz="1600" dirty="0">
                <a:solidFill>
                  <a:srgbClr val="363636"/>
                </a:solidFill>
              </a:rPr>
              <a:t>Treatment ongoing</a:t>
            </a:r>
          </a:p>
        </p:txBody>
      </p:sp>
      <p:sp>
        <p:nvSpPr>
          <p:cNvPr id="26" name="Rectangle 25">
            <a:extLst>
              <a:ext uri="{FF2B5EF4-FFF2-40B4-BE49-F238E27FC236}">
                <a16:creationId xmlns:a16="http://schemas.microsoft.com/office/drawing/2014/main" id="{7572F518-3315-4A18-9340-220865B93E29}"/>
              </a:ext>
            </a:extLst>
          </p:cNvPr>
          <p:cNvSpPr>
            <a:spLocks noChangeAspect="1"/>
          </p:cNvSpPr>
          <p:nvPr/>
        </p:nvSpPr>
        <p:spPr>
          <a:xfrm>
            <a:off x="2516068" y="4594230"/>
            <a:ext cx="180000" cy="1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5CC6AFB-A365-4D9F-B4F7-0F164F1FFFBC}"/>
              </a:ext>
            </a:extLst>
          </p:cNvPr>
          <p:cNvSpPr>
            <a:spLocks noChangeAspect="1"/>
          </p:cNvSpPr>
          <p:nvPr/>
        </p:nvSpPr>
        <p:spPr>
          <a:xfrm>
            <a:off x="2516068" y="4886152"/>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D77E8F8-6C70-4413-9B8D-71905C1876B7}"/>
              </a:ext>
            </a:extLst>
          </p:cNvPr>
          <p:cNvSpPr>
            <a:spLocks noChangeAspect="1"/>
          </p:cNvSpPr>
          <p:nvPr/>
        </p:nvSpPr>
        <p:spPr>
          <a:xfrm>
            <a:off x="2516068" y="5181961"/>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D1354AD-D867-4E6D-8905-FA533A496C07}"/>
              </a:ext>
            </a:extLst>
          </p:cNvPr>
          <p:cNvSpPr>
            <a:spLocks noChangeAspect="1"/>
          </p:cNvSpPr>
          <p:nvPr/>
        </p:nvSpPr>
        <p:spPr>
          <a:xfrm>
            <a:off x="2516068" y="5478569"/>
            <a:ext cx="180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D42BDB-65E3-482A-AE29-0EDB3DC6CE32}"/>
              </a:ext>
            </a:extLst>
          </p:cNvPr>
          <p:cNvSpPr txBox="1"/>
          <p:nvPr/>
        </p:nvSpPr>
        <p:spPr>
          <a:xfrm>
            <a:off x="2453622" y="5677084"/>
            <a:ext cx="304892" cy="461665"/>
          </a:xfrm>
          <a:prstGeom prst="rect">
            <a:avLst/>
          </a:prstGeom>
          <a:noFill/>
        </p:spPr>
        <p:txBody>
          <a:bodyPr wrap="none" rtlCol="0">
            <a:spAutoFit/>
          </a:bodyPr>
          <a:lstStyle/>
          <a:p>
            <a:r>
              <a:rPr lang="en-GB" sz="2400" dirty="0"/>
              <a:t>*</a:t>
            </a:r>
          </a:p>
        </p:txBody>
      </p:sp>
      <p:sp>
        <p:nvSpPr>
          <p:cNvPr id="31" name="TextBox 30">
            <a:extLst>
              <a:ext uri="{FF2B5EF4-FFF2-40B4-BE49-F238E27FC236}">
                <a16:creationId xmlns:a16="http://schemas.microsoft.com/office/drawing/2014/main" id="{3EB6BA56-26F3-439E-849C-1792359C32AC}"/>
              </a:ext>
            </a:extLst>
          </p:cNvPr>
          <p:cNvSpPr txBox="1"/>
          <p:nvPr/>
        </p:nvSpPr>
        <p:spPr>
          <a:xfrm rot="16200000">
            <a:off x="-827794" y="3817713"/>
            <a:ext cx="2563522" cy="307777"/>
          </a:xfrm>
          <a:prstGeom prst="rect">
            <a:avLst/>
          </a:prstGeom>
          <a:noFill/>
        </p:spPr>
        <p:txBody>
          <a:bodyPr wrap="none" rtlCol="0">
            <a:spAutoFit/>
          </a:bodyPr>
          <a:lstStyle/>
          <a:p>
            <a:r>
              <a:rPr lang="en-GB" sz="1400" dirty="0">
                <a:solidFill>
                  <a:srgbClr val="363636"/>
                </a:solidFill>
              </a:rPr>
              <a:t>Best change from baseline, %</a:t>
            </a:r>
          </a:p>
        </p:txBody>
      </p:sp>
      <p:cxnSp>
        <p:nvCxnSpPr>
          <p:cNvPr id="32" name="Straight Connector 31">
            <a:extLst>
              <a:ext uri="{FF2B5EF4-FFF2-40B4-BE49-F238E27FC236}">
                <a16:creationId xmlns:a16="http://schemas.microsoft.com/office/drawing/2014/main" id="{AA8F699E-2EFF-44DF-A85F-0A3928473C30}"/>
              </a:ext>
            </a:extLst>
          </p:cNvPr>
          <p:cNvCxnSpPr/>
          <p:nvPr/>
        </p:nvCxnSpPr>
        <p:spPr>
          <a:xfrm>
            <a:off x="943373" y="54254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5E5142-9D57-4E5F-A111-D8B477968265}"/>
              </a:ext>
            </a:extLst>
          </p:cNvPr>
          <p:cNvCxnSpPr>
            <a:cxnSpLocks/>
          </p:cNvCxnSpPr>
          <p:nvPr/>
        </p:nvCxnSpPr>
        <p:spPr>
          <a:xfrm>
            <a:off x="943373" y="2237478"/>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F6E9CE-675A-40D5-AAD9-3BE8EC76A465}"/>
              </a:ext>
            </a:extLst>
          </p:cNvPr>
          <p:cNvCxnSpPr>
            <a:cxnSpLocks/>
          </p:cNvCxnSpPr>
          <p:nvPr/>
        </p:nvCxnSpPr>
        <p:spPr>
          <a:xfrm>
            <a:off x="943373" y="272578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63FE95B-4DC0-4384-950F-AEEA5D63769E}"/>
              </a:ext>
            </a:extLst>
          </p:cNvPr>
          <p:cNvCxnSpPr>
            <a:cxnSpLocks/>
          </p:cNvCxnSpPr>
          <p:nvPr/>
        </p:nvCxnSpPr>
        <p:spPr>
          <a:xfrm>
            <a:off x="943373" y="3288742"/>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F2B5FB-831D-47A0-A27D-CD6C0317ADE6}"/>
              </a:ext>
            </a:extLst>
          </p:cNvPr>
          <p:cNvCxnSpPr>
            <a:cxnSpLocks/>
          </p:cNvCxnSpPr>
          <p:nvPr/>
        </p:nvCxnSpPr>
        <p:spPr>
          <a:xfrm>
            <a:off x="943373" y="381437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30F592-AFAE-488B-9B2D-2847A74CDAF3}"/>
              </a:ext>
            </a:extLst>
          </p:cNvPr>
          <p:cNvCxnSpPr>
            <a:cxnSpLocks/>
          </p:cNvCxnSpPr>
          <p:nvPr/>
        </p:nvCxnSpPr>
        <p:spPr>
          <a:xfrm>
            <a:off x="943373" y="434933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9FA805-7053-4355-A268-C0FA71F9B320}"/>
              </a:ext>
            </a:extLst>
          </p:cNvPr>
          <p:cNvCxnSpPr>
            <a:cxnSpLocks/>
          </p:cNvCxnSpPr>
          <p:nvPr/>
        </p:nvCxnSpPr>
        <p:spPr>
          <a:xfrm>
            <a:off x="943373" y="488430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1D8FB8-93F7-4A1F-B95A-79478A0E057E}"/>
              </a:ext>
            </a:extLst>
          </p:cNvPr>
          <p:cNvCxnSpPr>
            <a:cxnSpLocks/>
          </p:cNvCxnSpPr>
          <p:nvPr/>
        </p:nvCxnSpPr>
        <p:spPr>
          <a:xfrm>
            <a:off x="943373" y="595111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16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CT081: Poziotinib activity and durability of responses in previously treated EGFR exon 20 NSCLC patients – a phase 2 study – Le X, et al</a:t>
            </a:r>
          </a:p>
        </p:txBody>
      </p:sp>
      <p:sp>
        <p:nvSpPr>
          <p:cNvPr id="3" name="Content Placeholder 2"/>
          <p:cNvSpPr>
            <a:spLocks noGrp="1"/>
          </p:cNvSpPr>
          <p:nvPr>
            <p:ph idx="1"/>
          </p:nvPr>
        </p:nvSpPr>
        <p:spPr/>
        <p:txBody>
          <a:bodyPr/>
          <a:lstStyle/>
          <a:p>
            <a:r>
              <a:rPr lang="en-GB" b="1" dirty="0"/>
              <a:t>Key results (cont.)</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CT081</a:t>
            </a:r>
          </a:p>
        </p:txBody>
      </p:sp>
      <p:graphicFrame>
        <p:nvGraphicFramePr>
          <p:cNvPr id="40" name="Table 39"/>
          <p:cNvGraphicFramePr>
            <a:graphicFrameLocks noGrp="1"/>
          </p:cNvGraphicFramePr>
          <p:nvPr>
            <p:extLst>
              <p:ext uri="{D42A27DB-BD31-4B8C-83A1-F6EECF244321}">
                <p14:modId xmlns:p14="http://schemas.microsoft.com/office/powerpoint/2010/main" val="1672732121"/>
              </p:ext>
            </p:extLst>
          </p:nvPr>
        </p:nvGraphicFramePr>
        <p:xfrm>
          <a:off x="1560286" y="1752314"/>
          <a:ext cx="6023429" cy="1277904"/>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endParaRPr lang="en-US" sz="1400" noProof="0" dirty="0">
                        <a:solidFill>
                          <a:schemeClr val="tx2"/>
                        </a:solidFill>
                      </a:endParaRPr>
                    </a:p>
                  </a:txBody>
                  <a:tcPr anchor="b"/>
                </a:tc>
                <a:tc>
                  <a:txBody>
                    <a:bodyPr/>
                    <a:lstStyle/>
                    <a:p>
                      <a:pPr algn="ctr"/>
                      <a:r>
                        <a:rPr lang="en-US" sz="1400" noProof="0" dirty="0">
                          <a:solidFill>
                            <a:schemeClr val="tx2"/>
                          </a:solidFill>
                        </a:rPr>
                        <a:t>ITT (n=115)</a:t>
                      </a:r>
                    </a:p>
                  </a:txBody>
                  <a:tcPr anchor="b"/>
                </a:tc>
                <a:extLst>
                  <a:ext uri="{0D108BD9-81ED-4DB2-BD59-A6C34878D82A}">
                    <a16:rowId xmlns:a16="http://schemas.microsoft.com/office/drawing/2014/main" val="3588653456"/>
                  </a:ext>
                </a:extLst>
              </a:tr>
              <a:tr h="319476">
                <a:tc>
                  <a:txBody>
                    <a:bodyPr/>
                    <a:lstStyle/>
                    <a:p>
                      <a:r>
                        <a:rPr lang="en-US" sz="1400" noProof="0" dirty="0"/>
                        <a:t>DCR (CR + PR + SD),</a:t>
                      </a:r>
                      <a:r>
                        <a:rPr lang="en-US" sz="1400" baseline="0" noProof="0" dirty="0"/>
                        <a:t> n (%) [95%CI]</a:t>
                      </a:r>
                      <a:endParaRPr lang="en-US" sz="1400" noProof="0" dirty="0"/>
                    </a:p>
                  </a:txBody>
                  <a:tcPr/>
                </a:tc>
                <a:tc>
                  <a:txBody>
                    <a:bodyPr/>
                    <a:lstStyle/>
                    <a:p>
                      <a:pPr algn="ctr"/>
                      <a:r>
                        <a:rPr lang="en-US" sz="1400" noProof="0" dirty="0"/>
                        <a:t>79 (68.7) [59.4,</a:t>
                      </a:r>
                      <a:r>
                        <a:rPr lang="en-US" sz="1400" baseline="0" noProof="0" dirty="0"/>
                        <a:t> 77.0]</a:t>
                      </a:r>
                      <a:endParaRPr lang="en-US" sz="1400" noProof="0" dirty="0"/>
                    </a:p>
                  </a:txBody>
                  <a:tcPr/>
                </a:tc>
                <a:extLst>
                  <a:ext uri="{0D108BD9-81ED-4DB2-BD59-A6C34878D82A}">
                    <a16:rowId xmlns:a16="http://schemas.microsoft.com/office/drawing/2014/main" val="4219992545"/>
                  </a:ext>
                </a:extLst>
              </a:tr>
              <a:tr h="319476">
                <a:tc>
                  <a:txBody>
                    <a:bodyPr/>
                    <a:lstStyle/>
                    <a:p>
                      <a:r>
                        <a:rPr lang="en-US" sz="1400" noProof="0" dirty="0"/>
                        <a:t>Median DoR, months</a:t>
                      </a:r>
                      <a:r>
                        <a:rPr lang="en-US" sz="1400" baseline="0" noProof="0" dirty="0"/>
                        <a:t> (95%CI)</a:t>
                      </a:r>
                      <a:endParaRPr lang="en-US" sz="1400" noProof="0" dirty="0"/>
                    </a:p>
                  </a:txBody>
                  <a:tcPr/>
                </a:tc>
                <a:tc>
                  <a:txBody>
                    <a:bodyPr/>
                    <a:lstStyle/>
                    <a:p>
                      <a:pPr algn="ctr"/>
                      <a:r>
                        <a:rPr lang="en-US" sz="1400" baseline="0" noProof="0" dirty="0"/>
                        <a:t>7.4 (3.7, 9.7)</a:t>
                      </a:r>
                      <a:endParaRPr lang="en-US" sz="1400" noProof="0" dirty="0"/>
                    </a:p>
                  </a:txBody>
                  <a:tcPr/>
                </a:tc>
                <a:extLst>
                  <a:ext uri="{0D108BD9-81ED-4DB2-BD59-A6C34878D82A}">
                    <a16:rowId xmlns:a16="http://schemas.microsoft.com/office/drawing/2014/main" val="3425343425"/>
                  </a:ext>
                </a:extLst>
              </a:tr>
              <a:tr h="319476">
                <a:tc>
                  <a:txBody>
                    <a:bodyPr/>
                    <a:lstStyle/>
                    <a:p>
                      <a:r>
                        <a:rPr lang="en-US" sz="1400" noProof="0" dirty="0"/>
                        <a:t>Median</a:t>
                      </a:r>
                      <a:r>
                        <a:rPr lang="en-US" sz="1400" baseline="0" noProof="0" dirty="0"/>
                        <a:t> </a:t>
                      </a:r>
                      <a:r>
                        <a:rPr lang="en-US" sz="1400" noProof="0" dirty="0"/>
                        <a:t>PFS, months</a:t>
                      </a:r>
                      <a:r>
                        <a:rPr lang="en-US" sz="1400" baseline="0" noProof="0" dirty="0"/>
                        <a:t> (95%CI)</a:t>
                      </a:r>
                      <a:endParaRPr lang="en-US" sz="1400" noProof="0" dirty="0"/>
                    </a:p>
                  </a:txBody>
                  <a:tcPr/>
                </a:tc>
                <a:tc>
                  <a:txBody>
                    <a:bodyPr/>
                    <a:lstStyle/>
                    <a:p>
                      <a:pPr algn="ctr"/>
                      <a:r>
                        <a:rPr lang="en-US" sz="1400" noProof="0" dirty="0"/>
                        <a:t>4.2 (3.7,</a:t>
                      </a:r>
                      <a:r>
                        <a:rPr lang="en-US" sz="1400" baseline="0" noProof="0" dirty="0"/>
                        <a:t> 6.6</a:t>
                      </a:r>
                      <a:r>
                        <a:rPr lang="en-US" sz="1400" noProof="0" dirty="0"/>
                        <a:t>)</a:t>
                      </a:r>
                    </a:p>
                  </a:txBody>
                  <a:tcPr/>
                </a:tc>
                <a:extLst>
                  <a:ext uri="{0D108BD9-81ED-4DB2-BD59-A6C34878D82A}">
                    <a16:rowId xmlns:a16="http://schemas.microsoft.com/office/drawing/2014/main" val="2427333557"/>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863665889"/>
              </p:ext>
            </p:extLst>
          </p:nvPr>
        </p:nvGraphicFramePr>
        <p:xfrm>
          <a:off x="377371" y="3321914"/>
          <a:ext cx="8374743" cy="2875284"/>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en-US" sz="1400" noProof="0" dirty="0">
                          <a:solidFill>
                            <a:schemeClr val="tx2"/>
                          </a:solidFill>
                        </a:rPr>
                        <a:t>Grade 3/4 TRAEs occurring in </a:t>
                      </a:r>
                      <a:r>
                        <a:rPr lang="en-US" sz="1400" noProof="0" dirty="0">
                          <a:solidFill>
                            <a:schemeClr val="tx2"/>
                          </a:solidFill>
                          <a:latin typeface="Arial" panose="020B0604020202020204" pitchFamily="34" charset="0"/>
                          <a:cs typeface="Arial" panose="020B0604020202020204" pitchFamily="34" charset="0"/>
                        </a:rPr>
                        <a:t>≥</a:t>
                      </a:r>
                      <a:r>
                        <a:rPr lang="en-US" sz="1400" noProof="0" dirty="0">
                          <a:solidFill>
                            <a:schemeClr val="tx2"/>
                          </a:solidFill>
                        </a:rPr>
                        <a:t>5%,</a:t>
                      </a:r>
                      <a:r>
                        <a:rPr lang="en-US" sz="1400" baseline="0" noProof="0" dirty="0">
                          <a:solidFill>
                            <a:schemeClr val="tx2"/>
                          </a:solidFill>
                        </a:rPr>
                        <a:t> n (%)</a:t>
                      </a:r>
                      <a:endParaRPr lang="en-US" sz="1400" noProof="0" dirty="0">
                        <a:solidFill>
                          <a:schemeClr val="tx2"/>
                        </a:solidFill>
                      </a:endParaRPr>
                    </a:p>
                  </a:txBody>
                  <a:tcPr anchor="b"/>
                </a:tc>
                <a:tc>
                  <a:txBody>
                    <a:bodyPr/>
                    <a:lstStyle/>
                    <a:p>
                      <a:pPr algn="ctr"/>
                      <a:r>
                        <a:rPr lang="en-US" sz="1400" noProof="0" dirty="0">
                          <a:solidFill>
                            <a:schemeClr val="tx2"/>
                          </a:solidFill>
                        </a:rPr>
                        <a:t>Grade 3</a:t>
                      </a:r>
                    </a:p>
                  </a:txBody>
                  <a:tcPr anchor="b"/>
                </a:tc>
                <a:tc>
                  <a:txBody>
                    <a:bodyPr/>
                    <a:lstStyle/>
                    <a:p>
                      <a:pPr algn="ctr"/>
                      <a:r>
                        <a:rPr lang="en-US" sz="1400" noProof="0" dirty="0">
                          <a:solidFill>
                            <a:schemeClr val="tx2"/>
                          </a:solidFill>
                        </a:rPr>
                        <a:t>Grade 4</a:t>
                      </a:r>
                    </a:p>
                  </a:txBody>
                  <a:tcPr anchor="b"/>
                </a:tc>
                <a:extLst>
                  <a:ext uri="{0D108BD9-81ED-4DB2-BD59-A6C34878D82A}">
                    <a16:rowId xmlns:a16="http://schemas.microsoft.com/office/drawing/2014/main" val="3588653456"/>
                  </a:ext>
                </a:extLst>
              </a:tr>
              <a:tr h="319476">
                <a:tc>
                  <a:txBody>
                    <a:bodyPr/>
                    <a:lstStyle/>
                    <a:p>
                      <a:r>
                        <a:rPr lang="en-US" sz="1400" noProof="0" dirty="0"/>
                        <a:t>Any</a:t>
                      </a:r>
                    </a:p>
                  </a:txBody>
                  <a:tcPr/>
                </a:tc>
                <a:tc>
                  <a:txBody>
                    <a:bodyPr/>
                    <a:lstStyle/>
                    <a:p>
                      <a:pPr algn="ctr"/>
                      <a:r>
                        <a:rPr lang="en-US" sz="1400" noProof="0" dirty="0"/>
                        <a:t>70 (61)</a:t>
                      </a:r>
                    </a:p>
                  </a:txBody>
                  <a:tcPr/>
                </a:tc>
                <a:tc>
                  <a:txBody>
                    <a:bodyPr/>
                    <a:lstStyle/>
                    <a:p>
                      <a:pPr algn="ctr"/>
                      <a:r>
                        <a:rPr lang="en-US" sz="1400" noProof="0" dirty="0"/>
                        <a:t>2 (2)</a:t>
                      </a:r>
                    </a:p>
                  </a:txBody>
                  <a:tcPr/>
                </a:tc>
                <a:extLst>
                  <a:ext uri="{0D108BD9-81ED-4DB2-BD59-A6C34878D82A}">
                    <a16:rowId xmlns:a16="http://schemas.microsoft.com/office/drawing/2014/main" val="4219992545"/>
                  </a:ext>
                </a:extLst>
              </a:tr>
              <a:tr h="319476">
                <a:tc>
                  <a:txBody>
                    <a:bodyPr/>
                    <a:lstStyle/>
                    <a:p>
                      <a:r>
                        <a:rPr lang="en-US" sz="1400" noProof="0" dirty="0"/>
                        <a:t>Diarrhea</a:t>
                      </a:r>
                    </a:p>
                  </a:txBody>
                  <a:tcPr/>
                </a:tc>
                <a:tc>
                  <a:txBody>
                    <a:bodyPr/>
                    <a:lstStyle/>
                    <a:p>
                      <a:pPr algn="ctr"/>
                      <a:r>
                        <a:rPr lang="en-US" sz="1400" noProof="0" dirty="0"/>
                        <a:t>29</a:t>
                      </a:r>
                      <a:r>
                        <a:rPr lang="en-US" sz="1400" baseline="0" noProof="0" dirty="0"/>
                        <a:t> (25)</a:t>
                      </a:r>
                      <a:endParaRPr lang="en-US" sz="1400" noProof="0" dirty="0"/>
                    </a:p>
                  </a:txBody>
                  <a:tcPr/>
                </a:tc>
                <a:tc>
                  <a:txBody>
                    <a:bodyPr/>
                    <a:lstStyle/>
                    <a:p>
                      <a:pPr algn="ctr"/>
                      <a:r>
                        <a:rPr lang="en-US" sz="1400" noProof="0" dirty="0"/>
                        <a:t>1</a:t>
                      </a:r>
                      <a:r>
                        <a:rPr lang="en-US" sz="1400" baseline="0" noProof="0" dirty="0"/>
                        <a:t> (1)</a:t>
                      </a:r>
                      <a:endParaRPr lang="en-US" sz="1400" noProof="0" dirty="0"/>
                    </a:p>
                  </a:txBody>
                  <a:tcPr/>
                </a:tc>
                <a:extLst>
                  <a:ext uri="{0D108BD9-81ED-4DB2-BD59-A6C34878D82A}">
                    <a16:rowId xmlns:a16="http://schemas.microsoft.com/office/drawing/2014/main" val="3425343425"/>
                  </a:ext>
                </a:extLst>
              </a:tr>
              <a:tr h="319476">
                <a:tc>
                  <a:txBody>
                    <a:bodyPr/>
                    <a:lstStyle/>
                    <a:p>
                      <a:r>
                        <a:rPr lang="en-US" sz="1400" noProof="0" dirty="0"/>
                        <a:t>Rash</a:t>
                      </a:r>
                    </a:p>
                  </a:txBody>
                  <a:tcPr/>
                </a:tc>
                <a:tc>
                  <a:txBody>
                    <a:bodyPr/>
                    <a:lstStyle/>
                    <a:p>
                      <a:pPr algn="ctr"/>
                      <a:r>
                        <a:rPr lang="en-US" sz="1400" noProof="0" dirty="0"/>
                        <a:t>32 (28)</a:t>
                      </a:r>
                    </a:p>
                  </a:txBody>
                  <a:tcPr/>
                </a:tc>
                <a:tc>
                  <a:txBody>
                    <a:bodyPr/>
                    <a:lstStyle/>
                    <a:p>
                      <a:pPr algn="ctr"/>
                      <a:r>
                        <a:rPr lang="en-US" sz="1400" noProof="0" dirty="0"/>
                        <a:t>0</a:t>
                      </a:r>
                    </a:p>
                  </a:txBody>
                  <a:tcPr/>
                </a:tc>
                <a:extLst>
                  <a:ext uri="{0D108BD9-81ED-4DB2-BD59-A6C34878D82A}">
                    <a16:rowId xmlns:a16="http://schemas.microsoft.com/office/drawing/2014/main" val="2427333557"/>
                  </a:ext>
                </a:extLst>
              </a:tr>
              <a:tr h="319476">
                <a:tc>
                  <a:txBody>
                    <a:bodyPr/>
                    <a:lstStyle/>
                    <a:p>
                      <a:r>
                        <a:rPr lang="en-US" sz="1400" noProof="0" dirty="0"/>
                        <a:t>Stomatitis</a:t>
                      </a:r>
                    </a:p>
                  </a:txBody>
                  <a:tcPr/>
                </a:tc>
                <a:tc>
                  <a:txBody>
                    <a:bodyPr/>
                    <a:lstStyle/>
                    <a:p>
                      <a:pPr algn="ctr"/>
                      <a:r>
                        <a:rPr lang="en-US" sz="1400" noProof="0" dirty="0"/>
                        <a:t>10</a:t>
                      </a:r>
                      <a:r>
                        <a:rPr lang="en-US" sz="1400" baseline="0" noProof="0" dirty="0"/>
                        <a:t> (9)</a:t>
                      </a:r>
                      <a:endParaRPr lang="en-US" sz="1400" noProof="0" dirty="0"/>
                    </a:p>
                  </a:txBody>
                  <a:tcPr/>
                </a:tc>
                <a:tc>
                  <a:txBody>
                    <a:bodyPr/>
                    <a:lstStyle/>
                    <a:p>
                      <a:pPr algn="ctr"/>
                      <a:r>
                        <a:rPr lang="en-US" sz="1400" noProof="0" dirty="0"/>
                        <a:t>0</a:t>
                      </a:r>
                    </a:p>
                  </a:txBody>
                  <a:tcPr/>
                </a:tc>
                <a:extLst>
                  <a:ext uri="{0D108BD9-81ED-4DB2-BD59-A6C34878D82A}">
                    <a16:rowId xmlns:a16="http://schemas.microsoft.com/office/drawing/2014/main" val="3013368521"/>
                  </a:ext>
                </a:extLst>
              </a:tr>
              <a:tr h="319476">
                <a:tc>
                  <a:txBody>
                    <a:bodyPr/>
                    <a:lstStyle/>
                    <a:p>
                      <a:r>
                        <a:rPr lang="en-US" sz="1400" noProof="0" dirty="0"/>
                        <a:t>Paronychia</a:t>
                      </a:r>
                    </a:p>
                  </a:txBody>
                  <a:tcPr/>
                </a:tc>
                <a:tc>
                  <a:txBody>
                    <a:bodyPr/>
                    <a:lstStyle/>
                    <a:p>
                      <a:pPr algn="ctr"/>
                      <a:r>
                        <a:rPr lang="en-US" sz="1400" noProof="0" dirty="0"/>
                        <a:t>7</a:t>
                      </a:r>
                      <a:r>
                        <a:rPr lang="en-US" sz="1400" baseline="0" noProof="0" dirty="0"/>
                        <a:t> (6)</a:t>
                      </a:r>
                      <a:endParaRPr lang="en-US" sz="1400" noProof="0" dirty="0"/>
                    </a:p>
                  </a:txBody>
                  <a:tcPr/>
                </a:tc>
                <a:tc>
                  <a:txBody>
                    <a:bodyPr/>
                    <a:lstStyle/>
                    <a:p>
                      <a:pPr algn="ctr"/>
                      <a:r>
                        <a:rPr lang="en-US" sz="1400" noProof="0" dirty="0"/>
                        <a:t>0</a:t>
                      </a:r>
                    </a:p>
                  </a:txBody>
                  <a:tcPr/>
                </a:tc>
                <a:extLst>
                  <a:ext uri="{0D108BD9-81ED-4DB2-BD59-A6C34878D82A}">
                    <a16:rowId xmlns:a16="http://schemas.microsoft.com/office/drawing/2014/main" val="464556655"/>
                  </a:ext>
                </a:extLst>
              </a:tr>
              <a:tr h="319476">
                <a:tc>
                  <a:txBody>
                    <a:bodyPr/>
                    <a:lstStyle/>
                    <a:p>
                      <a:r>
                        <a:rPr lang="en-US" sz="1400" noProof="0" dirty="0"/>
                        <a:t>Mucosal inflammation</a:t>
                      </a:r>
                    </a:p>
                  </a:txBody>
                  <a:tcPr/>
                </a:tc>
                <a:tc>
                  <a:txBody>
                    <a:bodyPr/>
                    <a:lstStyle/>
                    <a:p>
                      <a:pPr algn="ctr"/>
                      <a:r>
                        <a:rPr lang="en-US" sz="1400" noProof="0" dirty="0"/>
                        <a:t>8 (7)</a:t>
                      </a:r>
                    </a:p>
                  </a:txBody>
                  <a:tcPr/>
                </a:tc>
                <a:tc>
                  <a:txBody>
                    <a:bodyPr/>
                    <a:lstStyle/>
                    <a:p>
                      <a:pPr algn="ctr"/>
                      <a:r>
                        <a:rPr lang="en-US" sz="1400" noProof="0" dirty="0"/>
                        <a:t>0</a:t>
                      </a:r>
                    </a:p>
                  </a:txBody>
                  <a:tcPr/>
                </a:tc>
                <a:extLst>
                  <a:ext uri="{0D108BD9-81ED-4DB2-BD59-A6C34878D82A}">
                    <a16:rowId xmlns:a16="http://schemas.microsoft.com/office/drawing/2014/main" val="3578904806"/>
                  </a:ext>
                </a:extLst>
              </a:tr>
              <a:tr h="319476">
                <a:tc>
                  <a:txBody>
                    <a:bodyPr/>
                    <a:lstStyle/>
                    <a:p>
                      <a:r>
                        <a:rPr lang="en-US" sz="1400" noProof="0" dirty="0"/>
                        <a:t>Dermatitis</a:t>
                      </a:r>
                      <a:r>
                        <a:rPr lang="en-US" sz="1400" baseline="0" noProof="0" dirty="0"/>
                        <a:t> acneiform</a:t>
                      </a:r>
                      <a:endParaRPr lang="en-US" sz="1400" noProof="0" dirty="0"/>
                    </a:p>
                  </a:txBody>
                  <a:tcPr/>
                </a:tc>
                <a:tc>
                  <a:txBody>
                    <a:bodyPr/>
                    <a:lstStyle/>
                    <a:p>
                      <a:pPr algn="ctr"/>
                      <a:r>
                        <a:rPr lang="en-US" sz="1400" noProof="0" dirty="0"/>
                        <a:t>8 (7)</a:t>
                      </a:r>
                    </a:p>
                  </a:txBody>
                  <a:tcPr/>
                </a:tc>
                <a:tc>
                  <a:txBody>
                    <a:bodyPr/>
                    <a:lstStyle/>
                    <a:p>
                      <a:pPr algn="ctr"/>
                      <a:r>
                        <a:rPr lang="en-US" sz="1400" noProof="0" dirty="0"/>
                        <a:t>1 (1)</a:t>
                      </a:r>
                    </a:p>
                  </a:txBody>
                  <a:tcPr/>
                </a:tc>
                <a:extLst>
                  <a:ext uri="{0D108BD9-81ED-4DB2-BD59-A6C34878D82A}">
                    <a16:rowId xmlns:a16="http://schemas.microsoft.com/office/drawing/2014/main" val="4040454066"/>
                  </a:ext>
                </a:extLst>
              </a:tr>
              <a:tr h="319476">
                <a:tc>
                  <a:txBody>
                    <a:bodyPr/>
                    <a:lstStyle/>
                    <a:p>
                      <a:r>
                        <a:rPr lang="en-US" sz="1400" noProof="0" dirty="0"/>
                        <a:t>Fatigue</a:t>
                      </a:r>
                    </a:p>
                  </a:txBody>
                  <a:tcPr/>
                </a:tc>
                <a:tc>
                  <a:txBody>
                    <a:bodyPr/>
                    <a:lstStyle/>
                    <a:p>
                      <a:pPr algn="ctr"/>
                      <a:r>
                        <a:rPr lang="en-US" sz="1400" noProof="0" dirty="0"/>
                        <a:t>6 (5)</a:t>
                      </a:r>
                    </a:p>
                  </a:txBody>
                  <a:tcPr/>
                </a:tc>
                <a:tc>
                  <a:txBody>
                    <a:bodyPr/>
                    <a:lstStyle/>
                    <a:p>
                      <a:pPr algn="ctr"/>
                      <a:r>
                        <a:rPr lang="en-US" sz="1400" noProof="0" dirty="0"/>
                        <a:t>0</a:t>
                      </a:r>
                    </a:p>
                  </a:txBody>
                  <a:tcPr/>
                </a:tc>
                <a:extLst>
                  <a:ext uri="{0D108BD9-81ED-4DB2-BD59-A6C34878D82A}">
                    <a16:rowId xmlns:a16="http://schemas.microsoft.com/office/drawing/2014/main" val="3974038518"/>
                  </a:ext>
                </a:extLst>
              </a:tr>
            </a:tbl>
          </a:graphicData>
        </a:graphic>
      </p:graphicFrame>
    </p:spTree>
    <p:extLst>
      <p:ext uri="{BB962C8B-B14F-4D97-AF65-F5344CB8AC3E}">
        <p14:creationId xmlns:p14="http://schemas.microsoft.com/office/powerpoint/2010/main" val="399038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CT081: Poziotinib activity and durability of responses in previously treated EGFR exon 20 NSCLC patients – a phase 2 study – Le X, et al</a:t>
            </a:r>
          </a:p>
        </p:txBody>
      </p:sp>
      <p:sp>
        <p:nvSpPr>
          <p:cNvPr id="3" name="Content Placeholder 2"/>
          <p:cNvSpPr>
            <a:spLocks noGrp="1"/>
          </p:cNvSpPr>
          <p:nvPr>
            <p:ph idx="1"/>
          </p:nvPr>
        </p:nvSpPr>
        <p:spPr/>
        <p:txBody>
          <a:bodyPr/>
          <a:lstStyle/>
          <a:p>
            <a:r>
              <a:rPr lang="en-GB" b="1" dirty="0"/>
              <a:t>Conclusion</a:t>
            </a:r>
          </a:p>
          <a:p>
            <a:pPr lvl="1"/>
            <a:r>
              <a:rPr lang="en-GB" dirty="0"/>
              <a:t>In previously treated patients with NSCLC and EGFR exon 20 insertions, poziotinib showed clinical activity with a safety profile comparable with other </a:t>
            </a:r>
            <a:br>
              <a:rPr lang="en-GB" dirty="0"/>
            </a:br>
            <a:r>
              <a:rPr lang="en-GB" dirty="0"/>
              <a:t>2</a:t>
            </a:r>
            <a:r>
              <a:rPr lang="en-GB" baseline="30000" dirty="0"/>
              <a:t>nd</a:t>
            </a:r>
            <a:r>
              <a:rPr lang="en-GB" dirty="0"/>
              <a:t> generation TKIs</a:t>
            </a:r>
          </a:p>
        </p:txBody>
      </p:sp>
      <p:sp>
        <p:nvSpPr>
          <p:cNvPr id="4" name="Text Box 4"/>
          <p:cNvSpPr txBox="1">
            <a:spLocks noChangeArrowheads="1"/>
          </p:cNvSpPr>
          <p:nvPr/>
        </p:nvSpPr>
        <p:spPr bwMode="auto">
          <a:xfrm>
            <a:off x="5974709" y="6474897"/>
            <a:ext cx="29486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CT081</a:t>
            </a:r>
          </a:p>
        </p:txBody>
      </p:sp>
    </p:spTree>
    <p:extLst>
      <p:ext uri="{BB962C8B-B14F-4D97-AF65-F5344CB8AC3E}">
        <p14:creationId xmlns:p14="http://schemas.microsoft.com/office/powerpoint/2010/main" val="253899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CT082: Capmatinib in METex14-mutated (</a:t>
            </a:r>
            <a:r>
              <a:rPr lang="en-GB" dirty="0" err="1"/>
              <a:t>mut</a:t>
            </a:r>
            <a:r>
              <a:rPr lang="en-GB" dirty="0"/>
              <a:t>) advanced non-small cell lung cancer (NSCLC): Results from the phase II GEOMETRY mono-1 study, including efficacy in patients (pts) with brain metastases (BM) – </a:t>
            </a:r>
            <a:r>
              <a:rPr lang="en-GB" dirty="0" err="1"/>
              <a:t>Garon</a:t>
            </a:r>
            <a:r>
              <a:rPr lang="en-GB" dirty="0"/>
              <a:t> EB, et al</a:t>
            </a:r>
          </a:p>
        </p:txBody>
      </p:sp>
      <p:sp>
        <p:nvSpPr>
          <p:cNvPr id="3" name="Content Placeholder 2"/>
          <p:cNvSpPr>
            <a:spLocks noGrp="1"/>
          </p:cNvSpPr>
          <p:nvPr>
            <p:ph idx="1"/>
          </p:nvPr>
        </p:nvSpPr>
        <p:spPr>
          <a:xfrm>
            <a:off x="228600" y="1320800"/>
            <a:ext cx="8627400" cy="5308600"/>
          </a:xfrm>
        </p:spPr>
        <p:txBody>
          <a:bodyPr/>
          <a:lstStyle/>
          <a:p>
            <a:r>
              <a:rPr lang="en-GB" b="1" dirty="0"/>
              <a:t>Study objective</a:t>
            </a:r>
          </a:p>
          <a:p>
            <a:pPr lvl="1"/>
            <a:r>
              <a:rPr lang="en-GB" dirty="0"/>
              <a:t>To evaluate the efficacy and safety of capmatinib in patients with advanced NSCLC and MET exon 14 skipping mutation in Cohorts 4 and 5b of the GEOMETRY mono-1 study</a:t>
            </a:r>
          </a:p>
        </p:txBody>
      </p:sp>
      <p:sp>
        <p:nvSpPr>
          <p:cNvPr id="4" name="Text Box 4"/>
          <p:cNvSpPr txBox="1">
            <a:spLocks noChangeArrowheads="1"/>
          </p:cNvSpPr>
          <p:nvPr/>
        </p:nvSpPr>
        <p:spPr bwMode="auto">
          <a:xfrm>
            <a:off x="5615638" y="6474897"/>
            <a:ext cx="33077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Garon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EB,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CT082</a:t>
            </a:r>
          </a:p>
        </p:txBody>
      </p:sp>
      <p:sp>
        <p:nvSpPr>
          <p:cNvPr id="7" name="AutoShape 9"/>
          <p:cNvSpPr>
            <a:spLocks noChangeArrowheads="1"/>
          </p:cNvSpPr>
          <p:nvPr/>
        </p:nvSpPr>
        <p:spPr bwMode="auto">
          <a:xfrm>
            <a:off x="190062" y="2677812"/>
            <a:ext cx="4006112" cy="280444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Stage IIIB/IV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MET exon 14 mutation regardless of MET GCN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EGFR wild-type (L858R and DelE19) and ALK negative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Neurologically</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stable or asymptomatic brain metastases permitted</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p:txBody>
      </p:sp>
      <p:sp>
        <p:nvSpPr>
          <p:cNvPr id="8" name="AutoShape 8"/>
          <p:cNvSpPr>
            <a:spLocks noChangeArrowheads="1"/>
          </p:cNvSpPr>
          <p:nvPr/>
        </p:nvSpPr>
        <p:spPr bwMode="auto">
          <a:xfrm>
            <a:off x="7565723" y="3754258"/>
            <a:ext cx="1396800" cy="651557"/>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Capmatinib</a:t>
            </a:r>
            <a:r>
              <a:rPr kumimoji="0" lang="en-GB" altLang="zh-CN" sz="1400" b="0" i="0" u="none" strike="noStrike" kern="1200" cap="none" spc="0" normalizeH="0" noProof="0" dirty="0">
                <a:ln>
                  <a:noFill/>
                </a:ln>
                <a:solidFill>
                  <a:srgbClr val="FFFFFF"/>
                </a:solidFill>
                <a:effectLst/>
                <a:uLnTx/>
                <a:uFillTx/>
                <a:latin typeface="Arial"/>
                <a:ea typeface="SimSun" pitchFamily="2" charset="-122"/>
                <a:cs typeface="Arial"/>
              </a:rPr>
              <a:t> </a:t>
            </a:r>
            <a:br>
              <a:rPr kumimoji="0" lang="en-GB" altLang="zh-CN" sz="1400" b="0" i="0" u="none" strike="noStrike" kern="1200" cap="none" spc="0" normalizeH="0" noProof="0" dirty="0">
                <a:ln>
                  <a:noFill/>
                </a:ln>
                <a:solidFill>
                  <a:srgbClr val="FFFFFF"/>
                </a:solidFill>
                <a:effectLst/>
                <a:uLnTx/>
                <a:uFillTx/>
                <a:latin typeface="Arial"/>
                <a:ea typeface="SimSun" pitchFamily="2" charset="-122"/>
                <a:cs typeface="Arial"/>
              </a:rPr>
            </a:br>
            <a:r>
              <a:rPr kumimoji="0" lang="en-GB" altLang="zh-CN" sz="1400" b="0" i="0" u="none" strike="noStrike" kern="1200" cap="none" spc="0" normalizeH="0" noProof="0" dirty="0">
                <a:ln>
                  <a:noFill/>
                </a:ln>
                <a:solidFill>
                  <a:srgbClr val="FFFFFF"/>
                </a:solidFill>
                <a:effectLst/>
                <a:uLnTx/>
                <a:uFillTx/>
                <a:latin typeface="Arial"/>
                <a:ea typeface="SimSun" pitchFamily="2" charset="-122"/>
                <a:cs typeface="Arial"/>
              </a:rPr>
              <a:t>400 mg BID</a:t>
            </a:r>
            <a:endParaRPr kumimoji="0" lang="en-GB"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9" name="Rectangle 9"/>
          <p:cNvSpPr txBox="1">
            <a:spLocks noChangeArrowheads="1"/>
          </p:cNvSpPr>
          <p:nvPr/>
        </p:nvSpPr>
        <p:spPr bwMode="auto">
          <a:xfrm>
            <a:off x="424545" y="5535601"/>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ORR (BIRC)</a:t>
            </a:r>
          </a:p>
        </p:txBody>
      </p:sp>
      <p:sp>
        <p:nvSpPr>
          <p:cNvPr id="10" name="Content Placeholder 26"/>
          <p:cNvSpPr txBox="1">
            <a:spLocks/>
          </p:cNvSpPr>
          <p:nvPr/>
        </p:nvSpPr>
        <p:spPr>
          <a:xfrm>
            <a:off x="4667250" y="5535601"/>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kumimoji="0" lang="en-GB" sz="1600" b="0" i="0" u="none" strike="noStrike" kern="1200" cap="none" spc="0" normalizeH="0" baseline="0" noProof="0" dirty="0">
                <a:ln>
                  <a:noFill/>
                </a:ln>
                <a:solidFill>
                  <a:srgbClr val="363636"/>
                </a:solidFill>
                <a:effectLst/>
                <a:uLnTx/>
                <a:uFillTx/>
                <a:latin typeface="Arial"/>
                <a:ea typeface="+mn-ea"/>
                <a:cs typeface="Arial"/>
              </a:rPr>
              <a:t>DoR, PFS, OS, safety</a:t>
            </a:r>
          </a:p>
        </p:txBody>
      </p:sp>
      <p:sp>
        <p:nvSpPr>
          <p:cNvPr id="11" name="Rounded Rectangle 10"/>
          <p:cNvSpPr/>
          <p:nvPr/>
        </p:nvSpPr>
        <p:spPr>
          <a:xfrm>
            <a:off x="4893097" y="3057125"/>
            <a:ext cx="2132945" cy="888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400" b="1" i="0" u="none" strike="noStrike" kern="1200" cap="none" spc="0" normalizeH="0" baseline="0" noProof="0" dirty="0">
                <a:ln>
                  <a:noFill/>
                </a:ln>
                <a:solidFill>
                  <a:srgbClr val="FFFFFF"/>
                </a:solidFill>
                <a:effectLst/>
                <a:uLnTx/>
                <a:uFillTx/>
                <a:latin typeface="Arial"/>
                <a:ea typeface="+mn-ea"/>
                <a:cs typeface="Arial"/>
              </a:rPr>
              <a:t>Cohort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a:ea typeface="+mn-ea"/>
                <a:cs typeface="Arial"/>
              </a:rPr>
              <a:t>Previously treated (2L/3L)</a:t>
            </a:r>
            <a:br>
              <a:rPr kumimoji="0" lang="en-NZ" sz="1400" b="0" i="0" u="none" strike="noStrike" kern="1200" cap="none" spc="0" normalizeH="0" baseline="0" noProof="0" dirty="0">
                <a:ln>
                  <a:noFill/>
                </a:ln>
                <a:solidFill>
                  <a:srgbClr val="FFFFFF"/>
                </a:solidFill>
                <a:effectLst/>
                <a:uLnTx/>
                <a:uFillTx/>
                <a:latin typeface="Arial"/>
                <a:ea typeface="+mn-ea"/>
                <a:cs typeface="Arial"/>
              </a:rPr>
            </a:br>
            <a:r>
              <a:rPr kumimoji="0" lang="en-NZ" sz="1400" b="0" i="0" u="none" strike="noStrike" kern="1200" cap="none" spc="0" normalizeH="0" baseline="0" noProof="0" dirty="0">
                <a:ln>
                  <a:noFill/>
                </a:ln>
                <a:solidFill>
                  <a:srgbClr val="FFFFFF"/>
                </a:solidFill>
                <a:effectLst/>
                <a:uLnTx/>
                <a:uFillTx/>
                <a:latin typeface="Arial"/>
                <a:ea typeface="+mn-ea"/>
                <a:cs typeface="Arial"/>
              </a:rPr>
              <a:t>(n=69)</a:t>
            </a:r>
            <a:endParaRPr kumimoji="0" lang="en-GB" sz="1400" b="0" i="0" u="none" strike="noStrike" kern="1200" cap="none" spc="0" normalizeH="0" baseline="0" noProof="0" dirty="0">
              <a:ln>
                <a:noFill/>
              </a:ln>
              <a:solidFill>
                <a:srgbClr val="FFFFFF"/>
              </a:solidFill>
              <a:effectLst/>
              <a:uLnTx/>
              <a:uFillTx/>
              <a:latin typeface="Arial"/>
              <a:ea typeface="+mn-ea"/>
              <a:cs typeface="Arial"/>
            </a:endParaRPr>
          </a:p>
        </p:txBody>
      </p:sp>
      <p:sp>
        <p:nvSpPr>
          <p:cNvPr id="12" name="Rounded Rectangle 11"/>
          <p:cNvSpPr/>
          <p:nvPr/>
        </p:nvSpPr>
        <p:spPr>
          <a:xfrm>
            <a:off x="4893098" y="4255900"/>
            <a:ext cx="2139244" cy="8848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Cohort 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Arial"/>
              </a:rPr>
              <a:t>Treatment naïve </a:t>
            </a:r>
            <a:br>
              <a:rPr kumimoji="0" lang="en-GB" sz="1400" b="0" i="0" u="none" strike="noStrike" kern="1200" cap="none" spc="0" normalizeH="0" baseline="0" noProof="0" dirty="0">
                <a:ln>
                  <a:noFill/>
                </a:ln>
                <a:solidFill>
                  <a:srgbClr val="FFFFFF"/>
                </a:solidFill>
                <a:effectLst/>
                <a:uLnTx/>
                <a:uFillTx/>
                <a:latin typeface="Arial"/>
                <a:ea typeface="+mn-ea"/>
                <a:cs typeface="Arial"/>
              </a:rPr>
            </a:br>
            <a:r>
              <a:rPr kumimoji="0" lang="en-GB" sz="1400" b="0" i="0" u="none" strike="noStrike" kern="1200" cap="none" spc="0" normalizeH="0" baseline="0" noProof="0" dirty="0">
                <a:ln>
                  <a:noFill/>
                </a:ln>
                <a:solidFill>
                  <a:srgbClr val="FFFFFF"/>
                </a:solidFill>
                <a:effectLst/>
                <a:uLnTx/>
                <a:uFillTx/>
                <a:latin typeface="Arial"/>
                <a:ea typeface="+mn-ea"/>
                <a:cs typeface="Arial"/>
              </a:rPr>
              <a:t>(n=28)</a:t>
            </a:r>
          </a:p>
        </p:txBody>
      </p:sp>
      <p:cxnSp>
        <p:nvCxnSpPr>
          <p:cNvPr id="17" name="Elbow Connector 16"/>
          <p:cNvCxnSpPr>
            <a:stCxn id="7" idx="3"/>
            <a:endCxn id="11" idx="1"/>
          </p:cNvCxnSpPr>
          <p:nvPr/>
        </p:nvCxnSpPr>
        <p:spPr>
          <a:xfrm flipV="1">
            <a:off x="4196174" y="3501488"/>
            <a:ext cx="696923" cy="578548"/>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2" idx="1"/>
          </p:cNvCxnSpPr>
          <p:nvPr/>
        </p:nvCxnSpPr>
        <p:spPr>
          <a:xfrm>
            <a:off x="4196174" y="4080036"/>
            <a:ext cx="696924" cy="618280"/>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7161427" y="3071526"/>
            <a:ext cx="326572" cy="2029854"/>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192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Screening, biomarkers and preclinical studies</a:t>
            </a:r>
          </a:p>
          <a:p>
            <a:r>
              <a:rPr lang="en-US" dirty="0"/>
              <a:t>Advanced NSCLC – Not radically treatable stage III and stage IV</a:t>
            </a:r>
          </a:p>
          <a:p>
            <a:pPr lvl="1"/>
            <a:r>
              <a:rPr lang="en-US" dirty="0"/>
              <a:t>Immunotherapy strategies</a:t>
            </a:r>
          </a:p>
          <a:p>
            <a:pPr lvl="1"/>
            <a:r>
              <a:rPr lang="en-US" dirty="0"/>
              <a:t>Targeted therapies</a:t>
            </a:r>
          </a:p>
          <a:p>
            <a:r>
              <a:rPr lang="en-US" dirty="0"/>
              <a:t>Other malignancies</a:t>
            </a:r>
          </a:p>
          <a:p>
            <a:pPr lvl="1"/>
            <a:r>
              <a:rPr lang="en-US" dirty="0"/>
              <a:t>SCLC, mesothelioma and thymic epithelial tumors </a:t>
            </a:r>
          </a:p>
        </p:txBody>
      </p:sp>
      <p:sp>
        <p:nvSpPr>
          <p:cNvPr id="4" name="Rectangle 3"/>
          <p:cNvSpPr/>
          <p:nvPr/>
        </p:nvSpPr>
        <p:spPr>
          <a:xfrm>
            <a:off x="1004400" y="5312071"/>
            <a:ext cx="7135200" cy="1200329"/>
          </a:xfrm>
          <a:prstGeom prst="rect">
            <a:avLst/>
          </a:prstGeom>
        </p:spPr>
        <p:txBody>
          <a:bodyPr wrap="square">
            <a:spAutoFit/>
          </a:bodyPr>
          <a:lstStyle/>
          <a:p>
            <a:pPr algn="ct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copyright of the meeting abstracts referred to in this publication is owned by the </a:t>
            </a:r>
            <a:b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American Association for Cancer Research. Although great care has been taken in compiling the content of this publication, neither Springer Healthcare, the American Association for Cancer Research, nor their employees or subcontractors are responsible or liable in any way for the currency of the information; for any errors, omissions, or inaccuracies in the original or following translation; or for any consequences arising therefrom. Approved product information should be reviewed before use.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95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CT082: Capmatinib in METex14-mutated (</a:t>
            </a:r>
            <a:r>
              <a:rPr lang="en-GB" dirty="0" err="1"/>
              <a:t>mut</a:t>
            </a:r>
            <a:r>
              <a:rPr lang="en-GB" dirty="0"/>
              <a:t>) advanced non-small cell lung cancer (NSCLC): Results from the phase II GEOMETRY mono-1 study, including efficacy in patients (pts) with brain metastases (BM) – </a:t>
            </a:r>
            <a:r>
              <a:rPr lang="en-GB" dirty="0" err="1"/>
              <a:t>Garon</a:t>
            </a:r>
            <a:r>
              <a:rPr lang="en-GB" dirty="0"/>
              <a:t> EB, et al</a:t>
            </a:r>
          </a:p>
        </p:txBody>
      </p:sp>
      <p:sp>
        <p:nvSpPr>
          <p:cNvPr id="3" name="Content Placeholder 2"/>
          <p:cNvSpPr>
            <a:spLocks noGrp="1"/>
          </p:cNvSpPr>
          <p:nvPr>
            <p:ph idx="1"/>
          </p:nvPr>
        </p:nvSpPr>
        <p:spPr/>
        <p:txBody>
          <a:bodyPr/>
          <a:lstStyle/>
          <a:p>
            <a:r>
              <a:rPr lang="en-GB" b="1" dirty="0"/>
              <a:t>Key results</a:t>
            </a:r>
          </a:p>
          <a:p>
            <a:pPr lvl="1"/>
            <a:endParaRPr lang="en-GB" dirty="0"/>
          </a:p>
        </p:txBody>
      </p:sp>
      <p:sp>
        <p:nvSpPr>
          <p:cNvPr id="4" name="Text Box 4"/>
          <p:cNvSpPr txBox="1">
            <a:spLocks noChangeArrowheads="1"/>
          </p:cNvSpPr>
          <p:nvPr/>
        </p:nvSpPr>
        <p:spPr bwMode="auto">
          <a:xfrm>
            <a:off x="5615638" y="6474897"/>
            <a:ext cx="33077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Garon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EB,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CT082</a:t>
            </a:r>
          </a:p>
        </p:txBody>
      </p:sp>
      <p:graphicFrame>
        <p:nvGraphicFramePr>
          <p:cNvPr id="65" name="Table 64"/>
          <p:cNvGraphicFramePr>
            <a:graphicFrameLocks noGrp="1"/>
          </p:cNvGraphicFramePr>
          <p:nvPr>
            <p:extLst>
              <p:ext uri="{D42A27DB-BD31-4B8C-83A1-F6EECF244321}">
                <p14:modId xmlns:p14="http://schemas.microsoft.com/office/powerpoint/2010/main" val="2116852640"/>
              </p:ext>
            </p:extLst>
          </p:nvPr>
        </p:nvGraphicFramePr>
        <p:xfrm>
          <a:off x="377371" y="1680314"/>
          <a:ext cx="8374743" cy="254338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en-US" sz="1400" noProof="0" dirty="0">
                          <a:solidFill>
                            <a:schemeClr val="tx2"/>
                          </a:solidFill>
                        </a:rPr>
                        <a:t>Cohort</a:t>
                      </a:r>
                      <a:r>
                        <a:rPr lang="en-US" sz="1400" baseline="0" noProof="0" dirty="0">
                          <a:solidFill>
                            <a:schemeClr val="tx2"/>
                          </a:solidFill>
                        </a:rPr>
                        <a:t> 4 (2L/3L) (n=69)</a:t>
                      </a:r>
                      <a:endParaRPr lang="en-US" sz="1400" noProof="0" dirty="0">
                        <a:solidFill>
                          <a:schemeClr val="tx2"/>
                        </a:solidFill>
                      </a:endParaRPr>
                    </a:p>
                  </a:txBody>
                  <a:tcPr anchor="b"/>
                </a:tc>
                <a:tc>
                  <a:txBody>
                    <a:bodyPr/>
                    <a:lstStyle/>
                    <a:p>
                      <a:pPr algn="ctr"/>
                      <a:r>
                        <a:rPr lang="en-US" sz="1400" noProof="0" dirty="0">
                          <a:solidFill>
                            <a:schemeClr val="tx2"/>
                          </a:solidFill>
                        </a:rPr>
                        <a:t>BIRC</a:t>
                      </a:r>
                    </a:p>
                  </a:txBody>
                  <a:tcPr anchor="b"/>
                </a:tc>
                <a:tc>
                  <a:txBody>
                    <a:bodyPr/>
                    <a:lstStyle/>
                    <a:p>
                      <a:pPr algn="ctr"/>
                      <a:r>
                        <a:rPr lang="en-US" sz="1400" noProof="0" dirty="0">
                          <a:solidFill>
                            <a:schemeClr val="tx2"/>
                          </a:solidFill>
                        </a:rPr>
                        <a:t>Investigator</a:t>
                      </a:r>
                    </a:p>
                  </a:txBody>
                  <a:tcPr anchor="b"/>
                </a:tc>
                <a:extLst>
                  <a:ext uri="{0D108BD9-81ED-4DB2-BD59-A6C34878D82A}">
                    <a16:rowId xmlns:a16="http://schemas.microsoft.com/office/drawing/2014/main" val="3588653456"/>
                  </a:ext>
                </a:extLst>
              </a:tr>
              <a:tr h="319476">
                <a:tc>
                  <a:txBody>
                    <a:bodyPr/>
                    <a:lstStyle/>
                    <a:p>
                      <a:r>
                        <a:rPr lang="en-US" sz="1400" noProof="0" dirty="0"/>
                        <a:t>BOR, n (%)</a:t>
                      </a:r>
                    </a:p>
                    <a:p>
                      <a:pPr marL="85725" indent="0"/>
                      <a:r>
                        <a:rPr lang="en-US" sz="1400" noProof="0" dirty="0"/>
                        <a:t>CR</a:t>
                      </a:r>
                    </a:p>
                    <a:p>
                      <a:pPr marL="85725" indent="0"/>
                      <a:r>
                        <a:rPr lang="en-US" sz="1400" noProof="0" dirty="0"/>
                        <a:t>PR</a:t>
                      </a:r>
                    </a:p>
                    <a:p>
                      <a:pPr marL="85725" indent="0"/>
                      <a:r>
                        <a:rPr lang="en-US" sz="1400" noProof="0" dirty="0"/>
                        <a:t>SD</a:t>
                      </a:r>
                    </a:p>
                    <a:p>
                      <a:pPr marL="85725" indent="0"/>
                      <a:r>
                        <a:rPr lang="en-US" sz="1400" noProof="0" dirty="0"/>
                        <a:t>Non-CR/non-PD</a:t>
                      </a:r>
                    </a:p>
                    <a:p>
                      <a:pPr marL="85725" indent="0"/>
                      <a:r>
                        <a:rPr lang="en-US" sz="1400" noProof="0" dirty="0"/>
                        <a:t>PD</a:t>
                      </a:r>
                    </a:p>
                    <a:p>
                      <a:pPr marL="85725" indent="0"/>
                      <a:r>
                        <a:rPr lang="en-US" sz="1400" noProof="0" dirty="0"/>
                        <a:t>NE</a:t>
                      </a:r>
                    </a:p>
                  </a:txBody>
                  <a:tcPr/>
                </a:tc>
                <a:tc>
                  <a:txBody>
                    <a:bodyPr/>
                    <a:lstStyle/>
                    <a:p>
                      <a:pPr algn="ctr"/>
                      <a:endParaRPr lang="en-US" sz="1400" noProof="0" dirty="0"/>
                    </a:p>
                    <a:p>
                      <a:pPr algn="ctr"/>
                      <a:r>
                        <a:rPr lang="en-US" sz="1400" noProof="0" dirty="0"/>
                        <a:t>0</a:t>
                      </a:r>
                    </a:p>
                    <a:p>
                      <a:pPr algn="ctr"/>
                      <a:r>
                        <a:rPr lang="en-US" sz="1400" noProof="0" dirty="0"/>
                        <a:t>28 (40.6)</a:t>
                      </a:r>
                    </a:p>
                    <a:p>
                      <a:pPr algn="ctr"/>
                      <a:r>
                        <a:rPr lang="en-US" sz="1400" noProof="0" dirty="0"/>
                        <a:t>25 (36.2)</a:t>
                      </a:r>
                    </a:p>
                    <a:p>
                      <a:pPr algn="ctr"/>
                      <a:r>
                        <a:rPr lang="en-US" sz="1400" noProof="0" dirty="0"/>
                        <a:t>1 (1.4)</a:t>
                      </a:r>
                    </a:p>
                    <a:p>
                      <a:pPr algn="ctr"/>
                      <a:r>
                        <a:rPr lang="en-US" sz="1400" noProof="0" dirty="0"/>
                        <a:t>6 (8.7)</a:t>
                      </a:r>
                    </a:p>
                    <a:p>
                      <a:pPr algn="ctr"/>
                      <a:r>
                        <a:rPr lang="en-US" sz="1400" noProof="0" dirty="0"/>
                        <a:t>9 (13.0)</a:t>
                      </a:r>
                    </a:p>
                  </a:txBody>
                  <a:tcPr/>
                </a:tc>
                <a:tc>
                  <a:txBody>
                    <a:bodyPr/>
                    <a:lstStyle/>
                    <a:p>
                      <a:pPr algn="ctr"/>
                      <a:endParaRPr lang="en-US" sz="1400" noProof="0" dirty="0"/>
                    </a:p>
                    <a:p>
                      <a:pPr algn="ctr"/>
                      <a:r>
                        <a:rPr lang="en-US" sz="1400" noProof="0" dirty="0"/>
                        <a:t>1 (1.4)</a:t>
                      </a:r>
                    </a:p>
                    <a:p>
                      <a:pPr algn="ctr"/>
                      <a:r>
                        <a:rPr lang="en-US" sz="1400" noProof="0" dirty="0"/>
                        <a:t>28 (40.6)</a:t>
                      </a:r>
                    </a:p>
                    <a:p>
                      <a:pPr algn="ctr"/>
                      <a:r>
                        <a:rPr lang="en-US" sz="1400" noProof="0" dirty="0"/>
                        <a:t>22 (31.9)</a:t>
                      </a:r>
                    </a:p>
                    <a:p>
                      <a:pPr algn="ctr"/>
                      <a:r>
                        <a:rPr lang="en-US" sz="1400" noProof="0" dirty="0"/>
                        <a:t>2 (2.9)</a:t>
                      </a:r>
                    </a:p>
                    <a:p>
                      <a:pPr algn="ctr"/>
                      <a:r>
                        <a:rPr lang="en-US" sz="1400" noProof="0" dirty="0"/>
                        <a:t>7</a:t>
                      </a:r>
                      <a:r>
                        <a:rPr lang="en-US" sz="1400" baseline="0" noProof="0" dirty="0"/>
                        <a:t> (10.1)</a:t>
                      </a:r>
                    </a:p>
                    <a:p>
                      <a:pPr algn="ctr"/>
                      <a:r>
                        <a:rPr lang="en-US" sz="1400" baseline="0" noProof="0" dirty="0"/>
                        <a:t>9 (13.0)</a:t>
                      </a:r>
                      <a:endParaRPr lang="en-US" sz="1400" noProof="0" dirty="0"/>
                    </a:p>
                  </a:txBody>
                  <a:tcPr/>
                </a:tc>
                <a:extLst>
                  <a:ext uri="{0D108BD9-81ED-4DB2-BD59-A6C34878D82A}">
                    <a16:rowId xmlns:a16="http://schemas.microsoft.com/office/drawing/2014/main" val="4219992545"/>
                  </a:ext>
                </a:extLst>
              </a:tr>
              <a:tr h="319476">
                <a:tc>
                  <a:txBody>
                    <a:bodyPr/>
                    <a:lstStyle/>
                    <a:p>
                      <a:r>
                        <a:rPr lang="en-US" sz="1400" noProof="0" dirty="0"/>
                        <a:t>ORR, % (95%CI)</a:t>
                      </a:r>
                    </a:p>
                  </a:txBody>
                  <a:tcPr/>
                </a:tc>
                <a:tc>
                  <a:txBody>
                    <a:bodyPr/>
                    <a:lstStyle/>
                    <a:p>
                      <a:pPr algn="ctr"/>
                      <a:r>
                        <a:rPr lang="en-US" sz="1400" noProof="0" dirty="0"/>
                        <a:t>40.6</a:t>
                      </a:r>
                      <a:r>
                        <a:rPr lang="en-US" sz="1400" baseline="0" noProof="0" dirty="0"/>
                        <a:t> (28.9, 53.1)</a:t>
                      </a:r>
                      <a:endParaRPr lang="en-US" sz="1400" noProof="0" dirty="0"/>
                    </a:p>
                  </a:txBody>
                  <a:tcPr/>
                </a:tc>
                <a:tc>
                  <a:txBody>
                    <a:bodyPr/>
                    <a:lstStyle/>
                    <a:p>
                      <a:pPr algn="ctr"/>
                      <a:r>
                        <a:rPr lang="en-US" sz="1400" noProof="0" dirty="0"/>
                        <a:t>42.0</a:t>
                      </a:r>
                      <a:r>
                        <a:rPr lang="en-US" sz="1400" baseline="0" noProof="0" dirty="0"/>
                        <a:t> (30.2, 54.5)</a:t>
                      </a:r>
                    </a:p>
                  </a:txBody>
                  <a:tcPr/>
                </a:tc>
                <a:extLst>
                  <a:ext uri="{0D108BD9-81ED-4DB2-BD59-A6C34878D82A}">
                    <a16:rowId xmlns:a16="http://schemas.microsoft.com/office/drawing/2014/main" val="3425343425"/>
                  </a:ext>
                </a:extLst>
              </a:tr>
              <a:tr h="319476">
                <a:tc>
                  <a:txBody>
                    <a:bodyPr/>
                    <a:lstStyle/>
                    <a:p>
                      <a:r>
                        <a:rPr lang="en-US" sz="1400" noProof="0" dirty="0"/>
                        <a:t>DCR, % (95%CI)</a:t>
                      </a:r>
                    </a:p>
                  </a:txBody>
                  <a:tcPr/>
                </a:tc>
                <a:tc>
                  <a:txBody>
                    <a:bodyPr/>
                    <a:lstStyle/>
                    <a:p>
                      <a:pPr algn="ctr"/>
                      <a:r>
                        <a:rPr lang="en-US" sz="1400" noProof="0" dirty="0"/>
                        <a:t>78.3 (66.7, 87.3)</a:t>
                      </a:r>
                    </a:p>
                  </a:txBody>
                  <a:tcPr/>
                </a:tc>
                <a:tc>
                  <a:txBody>
                    <a:bodyPr/>
                    <a:lstStyle/>
                    <a:p>
                      <a:pPr algn="ctr"/>
                      <a:r>
                        <a:rPr lang="en-US" sz="1400" noProof="0" dirty="0"/>
                        <a:t>76.8</a:t>
                      </a:r>
                      <a:r>
                        <a:rPr lang="en-US" sz="1400" baseline="0" noProof="0" dirty="0"/>
                        <a:t> (65.1, 86.1)</a:t>
                      </a:r>
                      <a:endParaRPr lang="en-US" sz="1400" noProof="0" dirty="0"/>
                    </a:p>
                  </a:txBody>
                  <a:tcPr/>
                </a:tc>
                <a:extLst>
                  <a:ext uri="{0D108BD9-81ED-4DB2-BD59-A6C34878D82A}">
                    <a16:rowId xmlns:a16="http://schemas.microsoft.com/office/drawing/2014/main" val="2427333557"/>
                  </a:ext>
                </a:extLst>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897602439"/>
              </p:ext>
            </p:extLst>
          </p:nvPr>
        </p:nvGraphicFramePr>
        <p:xfrm>
          <a:off x="377370" y="4278612"/>
          <a:ext cx="8374743" cy="211666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en-US" sz="1400" noProof="0" dirty="0">
                          <a:solidFill>
                            <a:schemeClr val="tx2"/>
                          </a:solidFill>
                        </a:rPr>
                        <a:t>Cohort</a:t>
                      </a:r>
                      <a:r>
                        <a:rPr lang="en-US" sz="1400" baseline="0" noProof="0" dirty="0">
                          <a:solidFill>
                            <a:schemeClr val="tx2"/>
                          </a:solidFill>
                        </a:rPr>
                        <a:t> 5b (1L) (n=28)</a:t>
                      </a:r>
                      <a:endParaRPr lang="en-US" sz="1400" noProof="0" dirty="0">
                        <a:solidFill>
                          <a:schemeClr val="tx2"/>
                        </a:solidFill>
                      </a:endParaRPr>
                    </a:p>
                  </a:txBody>
                  <a:tcPr anchor="b"/>
                </a:tc>
                <a:tc>
                  <a:txBody>
                    <a:bodyPr/>
                    <a:lstStyle/>
                    <a:p>
                      <a:pPr algn="ctr"/>
                      <a:r>
                        <a:rPr lang="en-US" sz="1400" noProof="0" dirty="0">
                          <a:solidFill>
                            <a:schemeClr val="tx2"/>
                          </a:solidFill>
                        </a:rPr>
                        <a:t>BIRC</a:t>
                      </a:r>
                    </a:p>
                  </a:txBody>
                  <a:tcPr anchor="b"/>
                </a:tc>
                <a:tc>
                  <a:txBody>
                    <a:bodyPr/>
                    <a:lstStyle/>
                    <a:p>
                      <a:pPr algn="ctr"/>
                      <a:r>
                        <a:rPr lang="en-US" sz="1400" noProof="0" dirty="0">
                          <a:solidFill>
                            <a:schemeClr val="tx2"/>
                          </a:solidFill>
                        </a:rPr>
                        <a:t>Investigator</a:t>
                      </a:r>
                    </a:p>
                  </a:txBody>
                  <a:tcPr anchor="b"/>
                </a:tc>
                <a:extLst>
                  <a:ext uri="{0D108BD9-81ED-4DB2-BD59-A6C34878D82A}">
                    <a16:rowId xmlns:a16="http://schemas.microsoft.com/office/drawing/2014/main" val="3588653456"/>
                  </a:ext>
                </a:extLst>
              </a:tr>
              <a:tr h="319476">
                <a:tc>
                  <a:txBody>
                    <a:bodyPr/>
                    <a:lstStyle/>
                    <a:p>
                      <a:r>
                        <a:rPr lang="en-US" sz="1400" noProof="0" dirty="0"/>
                        <a:t>BOR, n (%)</a:t>
                      </a:r>
                    </a:p>
                    <a:p>
                      <a:pPr marL="85725" indent="0"/>
                      <a:r>
                        <a:rPr lang="en-US" sz="1400" noProof="0" dirty="0"/>
                        <a:t>CR</a:t>
                      </a:r>
                    </a:p>
                    <a:p>
                      <a:pPr marL="85725" indent="0"/>
                      <a:r>
                        <a:rPr lang="en-US" sz="1400" noProof="0" dirty="0"/>
                        <a:t>PR</a:t>
                      </a:r>
                    </a:p>
                    <a:p>
                      <a:pPr marL="85725" indent="0"/>
                      <a:r>
                        <a:rPr lang="en-US" sz="1400" noProof="0" dirty="0"/>
                        <a:t>SD</a:t>
                      </a:r>
                    </a:p>
                    <a:p>
                      <a:pPr marL="85725" indent="0"/>
                      <a:r>
                        <a:rPr lang="en-US" sz="1400" noProof="0" dirty="0"/>
                        <a:t>PD</a:t>
                      </a:r>
                    </a:p>
                  </a:txBody>
                  <a:tcPr/>
                </a:tc>
                <a:tc>
                  <a:txBody>
                    <a:bodyPr/>
                    <a:lstStyle/>
                    <a:p>
                      <a:pPr algn="ctr"/>
                      <a:endParaRPr lang="en-US" sz="1400" noProof="0" dirty="0"/>
                    </a:p>
                    <a:p>
                      <a:pPr algn="ctr"/>
                      <a:r>
                        <a:rPr lang="en-US" sz="1400" noProof="0" dirty="0"/>
                        <a:t>1 (3.6)</a:t>
                      </a:r>
                    </a:p>
                    <a:p>
                      <a:pPr algn="ctr"/>
                      <a:r>
                        <a:rPr lang="en-US" sz="1400" noProof="0" dirty="0"/>
                        <a:t>18 (64.3)</a:t>
                      </a:r>
                    </a:p>
                    <a:p>
                      <a:pPr algn="ctr"/>
                      <a:r>
                        <a:rPr lang="en-US" sz="1400" noProof="0" dirty="0"/>
                        <a:t>8 (28.6)</a:t>
                      </a:r>
                    </a:p>
                    <a:p>
                      <a:pPr algn="ctr"/>
                      <a:r>
                        <a:rPr lang="en-US" sz="1400" noProof="0" dirty="0"/>
                        <a:t>1 (3.6)</a:t>
                      </a:r>
                    </a:p>
                  </a:txBody>
                  <a:tcPr/>
                </a:tc>
                <a:tc>
                  <a:txBody>
                    <a:bodyPr/>
                    <a:lstStyle/>
                    <a:p>
                      <a:pPr algn="ctr"/>
                      <a:endParaRPr lang="en-US" sz="1400" noProof="0" dirty="0"/>
                    </a:p>
                    <a:p>
                      <a:pPr algn="ctr"/>
                      <a:r>
                        <a:rPr lang="en-US" sz="1400" noProof="0" dirty="0"/>
                        <a:t>0</a:t>
                      </a:r>
                    </a:p>
                    <a:p>
                      <a:pPr algn="ctr"/>
                      <a:r>
                        <a:rPr lang="en-US" sz="1400" noProof="0" dirty="0"/>
                        <a:t>17 (60.7)</a:t>
                      </a:r>
                    </a:p>
                    <a:p>
                      <a:pPr algn="ctr"/>
                      <a:r>
                        <a:rPr lang="en-US" sz="1400" noProof="0" dirty="0"/>
                        <a:t>10 (35.7)</a:t>
                      </a:r>
                    </a:p>
                    <a:p>
                      <a:pPr algn="ctr"/>
                      <a:r>
                        <a:rPr lang="en-US" sz="1400" noProof="0" dirty="0"/>
                        <a:t>1 (3.6)</a:t>
                      </a:r>
                    </a:p>
                  </a:txBody>
                  <a:tcPr/>
                </a:tc>
                <a:extLst>
                  <a:ext uri="{0D108BD9-81ED-4DB2-BD59-A6C34878D82A}">
                    <a16:rowId xmlns:a16="http://schemas.microsoft.com/office/drawing/2014/main" val="4219992545"/>
                  </a:ext>
                </a:extLst>
              </a:tr>
              <a:tr h="319476">
                <a:tc>
                  <a:txBody>
                    <a:bodyPr/>
                    <a:lstStyle/>
                    <a:p>
                      <a:r>
                        <a:rPr lang="en-US" sz="1400" noProof="0" dirty="0"/>
                        <a:t>ORR, % (95%CI)</a:t>
                      </a:r>
                    </a:p>
                  </a:txBody>
                  <a:tcPr/>
                </a:tc>
                <a:tc>
                  <a:txBody>
                    <a:bodyPr/>
                    <a:lstStyle/>
                    <a:p>
                      <a:pPr algn="ctr"/>
                      <a:r>
                        <a:rPr lang="en-US" sz="1400" noProof="0" dirty="0"/>
                        <a:t>67.9</a:t>
                      </a:r>
                      <a:r>
                        <a:rPr lang="en-US" sz="1400" baseline="0" noProof="0" dirty="0"/>
                        <a:t> (47.6, 84.1)</a:t>
                      </a:r>
                      <a:endParaRPr lang="en-US" sz="1400" noProof="0" dirty="0"/>
                    </a:p>
                  </a:txBody>
                  <a:tcPr/>
                </a:tc>
                <a:tc>
                  <a:txBody>
                    <a:bodyPr/>
                    <a:lstStyle/>
                    <a:p>
                      <a:pPr algn="ctr"/>
                      <a:r>
                        <a:rPr lang="en-US" sz="1400" noProof="0" dirty="0"/>
                        <a:t>60.7</a:t>
                      </a:r>
                      <a:r>
                        <a:rPr lang="en-US" sz="1400" baseline="0" noProof="0" dirty="0"/>
                        <a:t> (40.6, 78.5)</a:t>
                      </a:r>
                    </a:p>
                  </a:txBody>
                  <a:tcPr/>
                </a:tc>
                <a:extLst>
                  <a:ext uri="{0D108BD9-81ED-4DB2-BD59-A6C34878D82A}">
                    <a16:rowId xmlns:a16="http://schemas.microsoft.com/office/drawing/2014/main" val="3425343425"/>
                  </a:ext>
                </a:extLst>
              </a:tr>
              <a:tr h="319476">
                <a:tc>
                  <a:txBody>
                    <a:bodyPr/>
                    <a:lstStyle/>
                    <a:p>
                      <a:r>
                        <a:rPr lang="en-US" sz="1400" noProof="0" dirty="0"/>
                        <a:t>DCR, % (95%CI)</a:t>
                      </a:r>
                    </a:p>
                  </a:txBody>
                  <a:tcPr/>
                </a:tc>
                <a:tc>
                  <a:txBody>
                    <a:bodyPr/>
                    <a:lstStyle/>
                    <a:p>
                      <a:pPr algn="ctr"/>
                      <a:r>
                        <a:rPr lang="en-US" sz="1400" noProof="0" dirty="0"/>
                        <a:t>96.4 (81.7, 99.9)</a:t>
                      </a:r>
                    </a:p>
                  </a:txBody>
                  <a:tcPr/>
                </a:tc>
                <a:tc>
                  <a:txBody>
                    <a:bodyPr/>
                    <a:lstStyle/>
                    <a:p>
                      <a:pPr algn="ctr"/>
                      <a:r>
                        <a:rPr lang="en-US" sz="1400" noProof="0" dirty="0"/>
                        <a:t>96.4</a:t>
                      </a:r>
                      <a:r>
                        <a:rPr lang="en-US" sz="1400" baseline="0" noProof="0" dirty="0"/>
                        <a:t> (81.7, 99.9)</a:t>
                      </a:r>
                      <a:endParaRPr lang="en-US" sz="1400" noProof="0" dirty="0"/>
                    </a:p>
                  </a:txBody>
                  <a:tcPr/>
                </a:tc>
                <a:extLst>
                  <a:ext uri="{0D108BD9-81ED-4DB2-BD59-A6C34878D82A}">
                    <a16:rowId xmlns:a16="http://schemas.microsoft.com/office/drawing/2014/main" val="2427333557"/>
                  </a:ext>
                </a:extLst>
              </a:tr>
            </a:tbl>
          </a:graphicData>
        </a:graphic>
      </p:graphicFrame>
    </p:spTree>
    <p:extLst>
      <p:ext uri="{BB962C8B-B14F-4D97-AF65-F5344CB8AC3E}">
        <p14:creationId xmlns:p14="http://schemas.microsoft.com/office/powerpoint/2010/main" val="315286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CT082: Capmatinib in METex14-mutated (</a:t>
            </a:r>
            <a:r>
              <a:rPr lang="en-GB" dirty="0" err="1"/>
              <a:t>mut</a:t>
            </a:r>
            <a:r>
              <a:rPr lang="en-GB" dirty="0"/>
              <a:t>) advanced non-small cell lung cancer (NSCLC): Results from the phase II GEOMETRY mono-1 study, including efficacy in patients (pts) with brain metastases (BM) – </a:t>
            </a:r>
            <a:r>
              <a:rPr lang="en-GB" dirty="0" err="1"/>
              <a:t>Garon</a:t>
            </a:r>
            <a:r>
              <a:rPr lang="en-GB" dirty="0"/>
              <a:t> EB, et al</a:t>
            </a:r>
          </a:p>
        </p:txBody>
      </p:sp>
      <p:sp>
        <p:nvSpPr>
          <p:cNvPr id="3" name="Content Placeholder 2"/>
          <p:cNvSpPr>
            <a:spLocks noGrp="1"/>
          </p:cNvSpPr>
          <p:nvPr>
            <p:ph idx="1"/>
          </p:nvPr>
        </p:nvSpPr>
        <p:spPr/>
        <p:txBody>
          <a:bodyPr/>
          <a:lstStyle/>
          <a:p>
            <a:r>
              <a:rPr lang="en-GB" b="1" dirty="0"/>
              <a:t>Key results (cont.)</a:t>
            </a:r>
          </a:p>
        </p:txBody>
      </p:sp>
      <p:sp>
        <p:nvSpPr>
          <p:cNvPr id="4" name="Text Box 4"/>
          <p:cNvSpPr txBox="1">
            <a:spLocks noChangeArrowheads="1"/>
          </p:cNvSpPr>
          <p:nvPr/>
        </p:nvSpPr>
        <p:spPr bwMode="auto">
          <a:xfrm>
            <a:off x="5615638" y="6474897"/>
            <a:ext cx="33077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Garon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EB,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CT082</a:t>
            </a:r>
          </a:p>
        </p:txBody>
      </p:sp>
      <p:sp>
        <p:nvSpPr>
          <p:cNvPr id="8" name="TextBox 7">
            <a:extLst>
              <a:ext uri="{FF2B5EF4-FFF2-40B4-BE49-F238E27FC236}">
                <a16:creationId xmlns:a16="http://schemas.microsoft.com/office/drawing/2014/main" id="{5DB162FA-EC03-4735-8814-9213DF59FB66}"/>
              </a:ext>
            </a:extLst>
          </p:cNvPr>
          <p:cNvSpPr txBox="1"/>
          <p:nvPr/>
        </p:nvSpPr>
        <p:spPr>
          <a:xfrm>
            <a:off x="1580265" y="1868831"/>
            <a:ext cx="1758815" cy="584775"/>
          </a:xfrm>
          <a:prstGeom prst="rect">
            <a:avLst/>
          </a:prstGeom>
          <a:noFill/>
        </p:spPr>
        <p:txBody>
          <a:bodyPr wrap="none" rtlCol="0">
            <a:spAutoFit/>
          </a:bodyPr>
          <a:lstStyle/>
          <a:p>
            <a:pPr algn="ctr"/>
            <a:r>
              <a:rPr lang="en-GB" sz="1600" b="1" dirty="0">
                <a:solidFill>
                  <a:srgbClr val="363636"/>
                </a:solidFill>
              </a:rPr>
              <a:t>Cohort 4 (2L/3L)</a:t>
            </a:r>
          </a:p>
          <a:p>
            <a:pPr algn="ctr"/>
            <a:r>
              <a:rPr lang="en-GB" sz="1600" b="1" dirty="0">
                <a:solidFill>
                  <a:srgbClr val="363636"/>
                </a:solidFill>
              </a:rPr>
              <a:t>(n=60)</a:t>
            </a:r>
          </a:p>
        </p:txBody>
      </p:sp>
      <p:sp>
        <p:nvSpPr>
          <p:cNvPr id="9" name="TextBox 8">
            <a:extLst>
              <a:ext uri="{FF2B5EF4-FFF2-40B4-BE49-F238E27FC236}">
                <a16:creationId xmlns:a16="http://schemas.microsoft.com/office/drawing/2014/main" id="{1B48B2F9-0290-4525-A77F-D506A21B53C4}"/>
              </a:ext>
            </a:extLst>
          </p:cNvPr>
          <p:cNvSpPr txBox="1"/>
          <p:nvPr/>
        </p:nvSpPr>
        <p:spPr>
          <a:xfrm>
            <a:off x="6120783" y="1868831"/>
            <a:ext cx="1587293" cy="584775"/>
          </a:xfrm>
          <a:prstGeom prst="rect">
            <a:avLst/>
          </a:prstGeom>
          <a:noFill/>
        </p:spPr>
        <p:txBody>
          <a:bodyPr wrap="none" rtlCol="0">
            <a:spAutoFit/>
          </a:bodyPr>
          <a:lstStyle/>
          <a:p>
            <a:pPr algn="ctr"/>
            <a:r>
              <a:rPr lang="en-GB" sz="1600" b="1" dirty="0">
                <a:solidFill>
                  <a:srgbClr val="363636"/>
                </a:solidFill>
              </a:rPr>
              <a:t>Cohort 5b (1L)</a:t>
            </a:r>
          </a:p>
          <a:p>
            <a:pPr algn="ctr"/>
            <a:r>
              <a:rPr lang="en-GB" sz="1600" b="1" dirty="0">
                <a:solidFill>
                  <a:srgbClr val="363636"/>
                </a:solidFill>
              </a:rPr>
              <a:t>(n=27)</a:t>
            </a:r>
          </a:p>
        </p:txBody>
      </p:sp>
      <p:grpSp>
        <p:nvGrpSpPr>
          <p:cNvPr id="10" name="Group 9">
            <a:extLst>
              <a:ext uri="{FF2B5EF4-FFF2-40B4-BE49-F238E27FC236}">
                <a16:creationId xmlns:a16="http://schemas.microsoft.com/office/drawing/2014/main" id="{ED63CBE8-274C-45B3-A419-D9823D32D1FE}"/>
              </a:ext>
            </a:extLst>
          </p:cNvPr>
          <p:cNvGrpSpPr/>
          <p:nvPr/>
        </p:nvGrpSpPr>
        <p:grpSpPr>
          <a:xfrm>
            <a:off x="3486035" y="5441801"/>
            <a:ext cx="3035493" cy="937829"/>
            <a:chOff x="4608012" y="4858704"/>
            <a:chExt cx="3035493" cy="937829"/>
          </a:xfrm>
        </p:grpSpPr>
        <p:sp>
          <p:nvSpPr>
            <p:cNvPr id="11" name="TextBox 10">
              <a:extLst>
                <a:ext uri="{FF2B5EF4-FFF2-40B4-BE49-F238E27FC236}">
                  <a16:creationId xmlns:a16="http://schemas.microsoft.com/office/drawing/2014/main" id="{90130BC2-590F-464C-8CCC-0ECD084804B9}"/>
                </a:ext>
              </a:extLst>
            </p:cNvPr>
            <p:cNvSpPr txBox="1"/>
            <p:nvPr/>
          </p:nvSpPr>
          <p:spPr>
            <a:xfrm>
              <a:off x="4891985" y="4858704"/>
              <a:ext cx="444352" cy="867930"/>
            </a:xfrm>
            <a:prstGeom prst="rect">
              <a:avLst/>
            </a:prstGeom>
            <a:noFill/>
          </p:spPr>
          <p:txBody>
            <a:bodyPr wrap="none" rtlCol="0">
              <a:spAutoFit/>
            </a:bodyPr>
            <a:lstStyle/>
            <a:p>
              <a:pPr>
                <a:lnSpc>
                  <a:spcPct val="120000"/>
                </a:lnSpc>
              </a:pPr>
              <a:r>
                <a:rPr lang="en-GB" sz="1400" dirty="0">
                  <a:solidFill>
                    <a:srgbClr val="363636"/>
                  </a:solidFill>
                </a:rPr>
                <a:t>PR</a:t>
              </a:r>
            </a:p>
            <a:p>
              <a:pPr>
                <a:lnSpc>
                  <a:spcPct val="120000"/>
                </a:lnSpc>
              </a:pPr>
              <a:r>
                <a:rPr lang="en-GB" sz="1400" dirty="0">
                  <a:solidFill>
                    <a:srgbClr val="363636"/>
                  </a:solidFill>
                </a:rPr>
                <a:t>SD</a:t>
              </a:r>
            </a:p>
            <a:p>
              <a:pPr>
                <a:lnSpc>
                  <a:spcPct val="120000"/>
                </a:lnSpc>
              </a:pPr>
              <a:r>
                <a:rPr lang="en-GB" sz="1400" dirty="0">
                  <a:solidFill>
                    <a:srgbClr val="363636"/>
                  </a:solidFill>
                </a:rPr>
                <a:t>CR</a:t>
              </a:r>
            </a:p>
          </p:txBody>
        </p:sp>
        <p:sp>
          <p:nvSpPr>
            <p:cNvPr id="12" name="Rectangle 11">
              <a:extLst>
                <a:ext uri="{FF2B5EF4-FFF2-40B4-BE49-F238E27FC236}">
                  <a16:creationId xmlns:a16="http://schemas.microsoft.com/office/drawing/2014/main" id="{29A89203-3A08-4399-99A2-871A97475B5A}"/>
                </a:ext>
              </a:extLst>
            </p:cNvPr>
            <p:cNvSpPr>
              <a:spLocks noChangeAspect="1"/>
            </p:cNvSpPr>
            <p:nvPr/>
          </p:nvSpPr>
          <p:spPr>
            <a:xfrm>
              <a:off x="4608012" y="4948411"/>
              <a:ext cx="180000" cy="1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3" name="Rectangle 12">
              <a:extLst>
                <a:ext uri="{FF2B5EF4-FFF2-40B4-BE49-F238E27FC236}">
                  <a16:creationId xmlns:a16="http://schemas.microsoft.com/office/drawing/2014/main" id="{6BDA5BDF-F88D-4B0E-BB22-7F4126EFF1FD}"/>
                </a:ext>
              </a:extLst>
            </p:cNvPr>
            <p:cNvSpPr>
              <a:spLocks noChangeAspect="1"/>
            </p:cNvSpPr>
            <p:nvPr/>
          </p:nvSpPr>
          <p:spPr>
            <a:xfrm>
              <a:off x="4608012" y="5204333"/>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4" name="Rectangle 13">
              <a:extLst>
                <a:ext uri="{FF2B5EF4-FFF2-40B4-BE49-F238E27FC236}">
                  <a16:creationId xmlns:a16="http://schemas.microsoft.com/office/drawing/2014/main" id="{64F407F3-F668-4FC8-895E-94E0970EFEB3}"/>
                </a:ext>
              </a:extLst>
            </p:cNvPr>
            <p:cNvSpPr>
              <a:spLocks noChangeAspect="1"/>
            </p:cNvSpPr>
            <p:nvPr/>
          </p:nvSpPr>
          <p:spPr>
            <a:xfrm>
              <a:off x="5770986" y="4948411"/>
              <a:ext cx="180000" cy="1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5" name="Rectangle 14">
              <a:extLst>
                <a:ext uri="{FF2B5EF4-FFF2-40B4-BE49-F238E27FC236}">
                  <a16:creationId xmlns:a16="http://schemas.microsoft.com/office/drawing/2014/main" id="{C80C8DC4-8FE4-4A70-87C8-335CB53D54A3}"/>
                </a:ext>
              </a:extLst>
            </p:cNvPr>
            <p:cNvSpPr>
              <a:spLocks noChangeAspect="1"/>
            </p:cNvSpPr>
            <p:nvPr/>
          </p:nvSpPr>
          <p:spPr>
            <a:xfrm>
              <a:off x="5770986" y="5209019"/>
              <a:ext cx="180000" cy="180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363636"/>
                </a:solidFill>
              </a:endParaRPr>
            </a:p>
          </p:txBody>
        </p:sp>
        <p:sp>
          <p:nvSpPr>
            <p:cNvPr id="16" name="TextBox 15">
              <a:extLst>
                <a:ext uri="{FF2B5EF4-FFF2-40B4-BE49-F238E27FC236}">
                  <a16:creationId xmlns:a16="http://schemas.microsoft.com/office/drawing/2014/main" id="{C3688242-FAD5-475E-82E3-2123AB33020F}"/>
                </a:ext>
              </a:extLst>
            </p:cNvPr>
            <p:cNvSpPr txBox="1"/>
            <p:nvPr/>
          </p:nvSpPr>
          <p:spPr>
            <a:xfrm>
              <a:off x="5708540" y="5396423"/>
              <a:ext cx="284052" cy="400110"/>
            </a:xfrm>
            <a:prstGeom prst="rect">
              <a:avLst/>
            </a:prstGeom>
            <a:noFill/>
          </p:spPr>
          <p:txBody>
            <a:bodyPr wrap="none" rtlCol="0">
              <a:spAutoFit/>
            </a:bodyPr>
            <a:lstStyle/>
            <a:p>
              <a:r>
                <a:rPr lang="en-GB" sz="2000" dirty="0">
                  <a:solidFill>
                    <a:srgbClr val="363636"/>
                  </a:solidFill>
                </a:rPr>
                <a:t>*</a:t>
              </a:r>
            </a:p>
          </p:txBody>
        </p:sp>
        <p:sp>
          <p:nvSpPr>
            <p:cNvPr id="17" name="TextBox 16">
              <a:extLst>
                <a:ext uri="{FF2B5EF4-FFF2-40B4-BE49-F238E27FC236}">
                  <a16:creationId xmlns:a16="http://schemas.microsoft.com/office/drawing/2014/main" id="{B572F138-0B49-4009-9244-57D5EB05F6D1}"/>
                </a:ext>
              </a:extLst>
            </p:cNvPr>
            <p:cNvSpPr txBox="1"/>
            <p:nvPr/>
          </p:nvSpPr>
          <p:spPr>
            <a:xfrm>
              <a:off x="5965097" y="4858704"/>
              <a:ext cx="1678408" cy="867930"/>
            </a:xfrm>
            <a:prstGeom prst="rect">
              <a:avLst/>
            </a:prstGeom>
            <a:noFill/>
          </p:spPr>
          <p:txBody>
            <a:bodyPr wrap="none" rtlCol="0">
              <a:spAutoFit/>
            </a:bodyPr>
            <a:lstStyle/>
            <a:p>
              <a:pPr>
                <a:lnSpc>
                  <a:spcPct val="120000"/>
                </a:lnSpc>
              </a:pPr>
              <a:r>
                <a:rPr lang="en-GB" sz="1400" dirty="0">
                  <a:solidFill>
                    <a:srgbClr val="363636"/>
                  </a:solidFill>
                </a:rPr>
                <a:t>PD</a:t>
              </a:r>
            </a:p>
            <a:p>
              <a:pPr>
                <a:lnSpc>
                  <a:spcPct val="120000"/>
                </a:lnSpc>
              </a:pPr>
              <a:r>
                <a:rPr lang="en-GB" sz="1400" dirty="0">
                  <a:solidFill>
                    <a:srgbClr val="363636"/>
                  </a:solidFill>
                </a:rPr>
                <a:t>NE</a:t>
              </a:r>
            </a:p>
            <a:p>
              <a:pPr>
                <a:lnSpc>
                  <a:spcPct val="120000"/>
                </a:lnSpc>
              </a:pPr>
              <a:r>
                <a:rPr lang="en-GB" sz="1400" dirty="0">
                  <a:solidFill>
                    <a:srgbClr val="363636"/>
                  </a:solidFill>
                </a:rPr>
                <a:t>Treatment ongoing</a:t>
              </a:r>
            </a:p>
          </p:txBody>
        </p:sp>
      </p:grpSp>
      <p:sp>
        <p:nvSpPr>
          <p:cNvPr id="18" name="TextBox 17">
            <a:extLst>
              <a:ext uri="{FF2B5EF4-FFF2-40B4-BE49-F238E27FC236}">
                <a16:creationId xmlns:a16="http://schemas.microsoft.com/office/drawing/2014/main" id="{F289F907-DE0E-4BD9-B8C3-585C7F5C9F24}"/>
              </a:ext>
            </a:extLst>
          </p:cNvPr>
          <p:cNvSpPr txBox="1"/>
          <p:nvPr/>
        </p:nvSpPr>
        <p:spPr>
          <a:xfrm>
            <a:off x="3370389" y="5167695"/>
            <a:ext cx="2231701" cy="338554"/>
          </a:xfrm>
          <a:prstGeom prst="rect">
            <a:avLst/>
          </a:prstGeom>
          <a:noFill/>
        </p:spPr>
        <p:txBody>
          <a:bodyPr wrap="none" rtlCol="0">
            <a:spAutoFit/>
          </a:bodyPr>
          <a:lstStyle/>
          <a:p>
            <a:r>
              <a:rPr lang="en-GB" sz="1600" dirty="0">
                <a:solidFill>
                  <a:srgbClr val="363636"/>
                </a:solidFill>
              </a:rPr>
              <a:t>Best overall response</a:t>
            </a:r>
            <a:r>
              <a:rPr lang="en-GB" sz="1600" baseline="30000" dirty="0">
                <a:solidFill>
                  <a:srgbClr val="363636"/>
                </a:solidFill>
                <a:latin typeface="Arial" panose="020B0604020202020204" pitchFamily="34" charset="0"/>
                <a:cs typeface="Arial" panose="020B0604020202020204" pitchFamily="34" charset="0"/>
              </a:rPr>
              <a:t>†</a:t>
            </a:r>
            <a:endParaRPr lang="en-GB" sz="1600" baseline="30000" dirty="0">
              <a:solidFill>
                <a:srgbClr val="363636"/>
              </a:solidFill>
            </a:endParaRPr>
          </a:p>
        </p:txBody>
      </p:sp>
      <p:grpSp>
        <p:nvGrpSpPr>
          <p:cNvPr id="19" name="Group 18">
            <a:extLst>
              <a:ext uri="{FF2B5EF4-FFF2-40B4-BE49-F238E27FC236}">
                <a16:creationId xmlns:a16="http://schemas.microsoft.com/office/drawing/2014/main" id="{BC9B19AE-5451-4394-8AA5-5A253E210632}"/>
              </a:ext>
            </a:extLst>
          </p:cNvPr>
          <p:cNvGrpSpPr/>
          <p:nvPr/>
        </p:nvGrpSpPr>
        <p:grpSpPr>
          <a:xfrm>
            <a:off x="300078" y="1914665"/>
            <a:ext cx="4286485" cy="3173359"/>
            <a:chOff x="300078" y="2267090"/>
            <a:chExt cx="4286485" cy="3173359"/>
          </a:xfrm>
        </p:grpSpPr>
        <p:sp>
          <p:nvSpPr>
            <p:cNvPr id="20" name="TextBox 19">
              <a:extLst>
                <a:ext uri="{FF2B5EF4-FFF2-40B4-BE49-F238E27FC236}">
                  <a16:creationId xmlns:a16="http://schemas.microsoft.com/office/drawing/2014/main" id="{4E5AA1AF-996E-4199-99AE-7DC4B0A518BE}"/>
                </a:ext>
              </a:extLst>
            </p:cNvPr>
            <p:cNvSpPr txBox="1"/>
            <p:nvPr/>
          </p:nvSpPr>
          <p:spPr>
            <a:xfrm rot="16200000">
              <a:off x="-827794" y="3724403"/>
              <a:ext cx="2563522" cy="307777"/>
            </a:xfrm>
            <a:prstGeom prst="rect">
              <a:avLst/>
            </a:prstGeom>
            <a:noFill/>
          </p:spPr>
          <p:txBody>
            <a:bodyPr wrap="none" rtlCol="0">
              <a:spAutoFit/>
            </a:bodyPr>
            <a:lstStyle/>
            <a:p>
              <a:r>
                <a:rPr lang="en-GB" sz="1400" dirty="0">
                  <a:solidFill>
                    <a:srgbClr val="363636"/>
                  </a:solidFill>
                </a:rPr>
                <a:t>Best change from baseline, %</a:t>
              </a:r>
            </a:p>
          </p:txBody>
        </p:sp>
        <p:graphicFrame>
          <p:nvGraphicFramePr>
            <p:cNvPr id="21" name="Chart 20">
              <a:extLst>
                <a:ext uri="{FF2B5EF4-FFF2-40B4-BE49-F238E27FC236}">
                  <a16:creationId xmlns:a16="http://schemas.microsoft.com/office/drawing/2014/main" id="{4DFF6867-BD5F-42B0-B9FA-52CF46CBDC74}"/>
                </a:ext>
              </a:extLst>
            </p:cNvPr>
            <p:cNvGraphicFramePr/>
            <p:nvPr>
              <p:extLst>
                <p:ext uri="{D42A27DB-BD31-4B8C-83A1-F6EECF244321}">
                  <p14:modId xmlns:p14="http://schemas.microsoft.com/office/powerpoint/2010/main" val="2480542035"/>
                </p:ext>
              </p:extLst>
            </p:nvPr>
          </p:nvGraphicFramePr>
          <p:xfrm>
            <a:off x="443699" y="2267090"/>
            <a:ext cx="4128301" cy="3173359"/>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0E1FF5A9-191E-4FB5-8FD2-9ED01061A6CC}"/>
                </a:ext>
              </a:extLst>
            </p:cNvPr>
            <p:cNvCxnSpPr>
              <a:cxnSpLocks/>
            </p:cNvCxnSpPr>
            <p:nvPr/>
          </p:nvCxnSpPr>
          <p:spPr>
            <a:xfrm>
              <a:off x="1073020" y="2466975"/>
              <a:ext cx="0" cy="2925849"/>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86E995-8126-46F7-B216-A7A05EC24343}"/>
                </a:ext>
              </a:extLst>
            </p:cNvPr>
            <p:cNvCxnSpPr>
              <a:cxnSpLocks/>
            </p:cNvCxnSpPr>
            <p:nvPr/>
          </p:nvCxnSpPr>
          <p:spPr>
            <a:xfrm>
              <a:off x="1073020" y="3284376"/>
              <a:ext cx="351354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554D2A-833A-4E17-8DC4-3E1C1F284564}"/>
                </a:ext>
              </a:extLst>
            </p:cNvPr>
            <p:cNvCxnSpPr>
              <a:cxnSpLocks/>
            </p:cNvCxnSpPr>
            <p:nvPr/>
          </p:nvCxnSpPr>
          <p:spPr>
            <a:xfrm flipV="1">
              <a:off x="1090289" y="3919086"/>
              <a:ext cx="348171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5" name="Chart 24">
            <a:extLst>
              <a:ext uri="{FF2B5EF4-FFF2-40B4-BE49-F238E27FC236}">
                <a16:creationId xmlns:a16="http://schemas.microsoft.com/office/drawing/2014/main" id="{DD8BEB8B-4F4D-46A9-ABE3-7C04AC709984}"/>
              </a:ext>
            </a:extLst>
          </p:cNvPr>
          <p:cNvGraphicFramePr/>
          <p:nvPr>
            <p:extLst>
              <p:ext uri="{D42A27DB-BD31-4B8C-83A1-F6EECF244321}">
                <p14:modId xmlns:p14="http://schemas.microsoft.com/office/powerpoint/2010/main" val="2567442425"/>
              </p:ext>
            </p:extLst>
          </p:nvPr>
        </p:nvGraphicFramePr>
        <p:xfrm>
          <a:off x="4419856" y="2789339"/>
          <a:ext cx="4128301" cy="2267566"/>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227F5491-342E-40F0-9CCE-9FC486C09346}"/>
              </a:ext>
            </a:extLst>
          </p:cNvPr>
          <p:cNvCxnSpPr>
            <a:cxnSpLocks/>
          </p:cNvCxnSpPr>
          <p:nvPr/>
        </p:nvCxnSpPr>
        <p:spPr>
          <a:xfrm>
            <a:off x="5072671" y="2142543"/>
            <a:ext cx="0" cy="2925849"/>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50BDFC-C29C-4BA2-A4FA-1573669A97C2}"/>
              </a:ext>
            </a:extLst>
          </p:cNvPr>
          <p:cNvCxnSpPr>
            <a:cxnSpLocks/>
          </p:cNvCxnSpPr>
          <p:nvPr/>
        </p:nvCxnSpPr>
        <p:spPr>
          <a:xfrm>
            <a:off x="5072671" y="2921303"/>
            <a:ext cx="351354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F25FBC-657E-4AAB-9EA2-D40330DDDC50}"/>
              </a:ext>
            </a:extLst>
          </p:cNvPr>
          <p:cNvCxnSpPr>
            <a:cxnSpLocks/>
          </p:cNvCxnSpPr>
          <p:nvPr/>
        </p:nvCxnSpPr>
        <p:spPr>
          <a:xfrm flipV="1">
            <a:off x="5062842" y="3585323"/>
            <a:ext cx="34817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5D52F4E-F19A-499E-AC36-3C56239D7963}"/>
              </a:ext>
            </a:extLst>
          </p:cNvPr>
          <p:cNvSpPr txBox="1"/>
          <p:nvPr/>
        </p:nvSpPr>
        <p:spPr>
          <a:xfrm>
            <a:off x="1588993" y="3070332"/>
            <a:ext cx="274434" cy="369332"/>
          </a:xfrm>
          <a:prstGeom prst="rect">
            <a:avLst/>
          </a:prstGeom>
          <a:noFill/>
        </p:spPr>
        <p:txBody>
          <a:bodyPr wrap="none" rtlCol="0">
            <a:spAutoFit/>
          </a:bodyPr>
          <a:lstStyle/>
          <a:p>
            <a:r>
              <a:rPr lang="en-GB" dirty="0"/>
              <a:t>*</a:t>
            </a:r>
          </a:p>
        </p:txBody>
      </p:sp>
      <p:sp>
        <p:nvSpPr>
          <p:cNvPr id="30" name="TextBox 29">
            <a:extLst>
              <a:ext uri="{FF2B5EF4-FFF2-40B4-BE49-F238E27FC236}">
                <a16:creationId xmlns:a16="http://schemas.microsoft.com/office/drawing/2014/main" id="{E7FD2953-4D86-474D-8E4E-1082AE913E06}"/>
              </a:ext>
            </a:extLst>
          </p:cNvPr>
          <p:cNvSpPr txBox="1"/>
          <p:nvPr/>
        </p:nvSpPr>
        <p:spPr>
          <a:xfrm>
            <a:off x="2492386" y="3533806"/>
            <a:ext cx="274434" cy="369332"/>
          </a:xfrm>
          <a:prstGeom prst="rect">
            <a:avLst/>
          </a:prstGeom>
          <a:noFill/>
        </p:spPr>
        <p:txBody>
          <a:bodyPr wrap="none" rtlCol="0">
            <a:spAutoFit/>
          </a:bodyPr>
          <a:lstStyle/>
          <a:p>
            <a:r>
              <a:rPr lang="en-GB" dirty="0"/>
              <a:t>*</a:t>
            </a:r>
          </a:p>
        </p:txBody>
      </p:sp>
      <p:sp>
        <p:nvSpPr>
          <p:cNvPr id="31" name="TextBox 30">
            <a:extLst>
              <a:ext uri="{FF2B5EF4-FFF2-40B4-BE49-F238E27FC236}">
                <a16:creationId xmlns:a16="http://schemas.microsoft.com/office/drawing/2014/main" id="{FCCC1227-5A1D-4DDA-B67C-7CE760539D0E}"/>
              </a:ext>
            </a:extLst>
          </p:cNvPr>
          <p:cNvSpPr txBox="1"/>
          <p:nvPr/>
        </p:nvSpPr>
        <p:spPr>
          <a:xfrm>
            <a:off x="2727054" y="3615098"/>
            <a:ext cx="274434" cy="369332"/>
          </a:xfrm>
          <a:prstGeom prst="rect">
            <a:avLst/>
          </a:prstGeom>
          <a:noFill/>
        </p:spPr>
        <p:txBody>
          <a:bodyPr wrap="none" rtlCol="0">
            <a:spAutoFit/>
          </a:bodyPr>
          <a:lstStyle/>
          <a:p>
            <a:r>
              <a:rPr lang="en-GB" dirty="0"/>
              <a:t>*</a:t>
            </a:r>
          </a:p>
        </p:txBody>
      </p:sp>
      <p:sp>
        <p:nvSpPr>
          <p:cNvPr id="32" name="TextBox 31">
            <a:extLst>
              <a:ext uri="{FF2B5EF4-FFF2-40B4-BE49-F238E27FC236}">
                <a16:creationId xmlns:a16="http://schemas.microsoft.com/office/drawing/2014/main" id="{8238EBFD-C71F-43E3-A695-4A2CBB4195DB}"/>
              </a:ext>
            </a:extLst>
          </p:cNvPr>
          <p:cNvSpPr txBox="1"/>
          <p:nvPr/>
        </p:nvSpPr>
        <p:spPr>
          <a:xfrm>
            <a:off x="3493609" y="3966658"/>
            <a:ext cx="274434" cy="369332"/>
          </a:xfrm>
          <a:prstGeom prst="rect">
            <a:avLst/>
          </a:prstGeom>
          <a:noFill/>
        </p:spPr>
        <p:txBody>
          <a:bodyPr wrap="none" rtlCol="0">
            <a:spAutoFit/>
          </a:bodyPr>
          <a:lstStyle/>
          <a:p>
            <a:r>
              <a:rPr lang="en-GB" dirty="0"/>
              <a:t>*</a:t>
            </a:r>
          </a:p>
        </p:txBody>
      </p:sp>
      <p:sp>
        <p:nvSpPr>
          <p:cNvPr id="33" name="TextBox 32">
            <a:extLst>
              <a:ext uri="{FF2B5EF4-FFF2-40B4-BE49-F238E27FC236}">
                <a16:creationId xmlns:a16="http://schemas.microsoft.com/office/drawing/2014/main" id="{B19F4B07-1440-4BC4-8F3F-13276B8F2215}"/>
              </a:ext>
            </a:extLst>
          </p:cNvPr>
          <p:cNvSpPr txBox="1"/>
          <p:nvPr/>
        </p:nvSpPr>
        <p:spPr>
          <a:xfrm>
            <a:off x="3646261" y="3984430"/>
            <a:ext cx="274434" cy="369332"/>
          </a:xfrm>
          <a:prstGeom prst="rect">
            <a:avLst/>
          </a:prstGeom>
          <a:noFill/>
        </p:spPr>
        <p:txBody>
          <a:bodyPr wrap="none" rtlCol="0">
            <a:spAutoFit/>
          </a:bodyPr>
          <a:lstStyle/>
          <a:p>
            <a:r>
              <a:rPr lang="en-GB" dirty="0"/>
              <a:t>*</a:t>
            </a:r>
          </a:p>
        </p:txBody>
      </p:sp>
      <p:sp>
        <p:nvSpPr>
          <p:cNvPr id="34" name="TextBox 33">
            <a:extLst>
              <a:ext uri="{FF2B5EF4-FFF2-40B4-BE49-F238E27FC236}">
                <a16:creationId xmlns:a16="http://schemas.microsoft.com/office/drawing/2014/main" id="{6020DB11-FCA3-4E87-81FF-6F160B3CA7B7}"/>
              </a:ext>
            </a:extLst>
          </p:cNvPr>
          <p:cNvSpPr txBox="1"/>
          <p:nvPr/>
        </p:nvSpPr>
        <p:spPr>
          <a:xfrm>
            <a:off x="4042678" y="4236833"/>
            <a:ext cx="274434" cy="369332"/>
          </a:xfrm>
          <a:prstGeom prst="rect">
            <a:avLst/>
          </a:prstGeom>
          <a:noFill/>
        </p:spPr>
        <p:txBody>
          <a:bodyPr wrap="none" rtlCol="0">
            <a:spAutoFit/>
          </a:bodyPr>
          <a:lstStyle/>
          <a:p>
            <a:r>
              <a:rPr lang="en-GB" dirty="0"/>
              <a:t>*</a:t>
            </a:r>
          </a:p>
        </p:txBody>
      </p:sp>
      <p:sp>
        <p:nvSpPr>
          <p:cNvPr id="35" name="TextBox 34">
            <a:extLst>
              <a:ext uri="{FF2B5EF4-FFF2-40B4-BE49-F238E27FC236}">
                <a16:creationId xmlns:a16="http://schemas.microsoft.com/office/drawing/2014/main" id="{EA93F511-6192-4E67-8868-CCE6DEF9F6C9}"/>
              </a:ext>
            </a:extLst>
          </p:cNvPr>
          <p:cNvSpPr txBox="1"/>
          <p:nvPr/>
        </p:nvSpPr>
        <p:spPr>
          <a:xfrm>
            <a:off x="4105797" y="4326746"/>
            <a:ext cx="274434" cy="369332"/>
          </a:xfrm>
          <a:prstGeom prst="rect">
            <a:avLst/>
          </a:prstGeom>
          <a:noFill/>
        </p:spPr>
        <p:txBody>
          <a:bodyPr wrap="none" rtlCol="0">
            <a:spAutoFit/>
          </a:bodyPr>
          <a:lstStyle/>
          <a:p>
            <a:r>
              <a:rPr lang="en-GB" dirty="0"/>
              <a:t>*</a:t>
            </a:r>
          </a:p>
        </p:txBody>
      </p:sp>
      <p:sp>
        <p:nvSpPr>
          <p:cNvPr id="36" name="TextBox 35">
            <a:extLst>
              <a:ext uri="{FF2B5EF4-FFF2-40B4-BE49-F238E27FC236}">
                <a16:creationId xmlns:a16="http://schemas.microsoft.com/office/drawing/2014/main" id="{8BF7DC98-CE69-49E9-90D3-E30F1EDAD49C}"/>
              </a:ext>
            </a:extLst>
          </p:cNvPr>
          <p:cNvSpPr txBox="1"/>
          <p:nvPr/>
        </p:nvSpPr>
        <p:spPr>
          <a:xfrm>
            <a:off x="4259728" y="4531255"/>
            <a:ext cx="274434" cy="369332"/>
          </a:xfrm>
          <a:prstGeom prst="rect">
            <a:avLst/>
          </a:prstGeom>
          <a:noFill/>
        </p:spPr>
        <p:txBody>
          <a:bodyPr wrap="none" rtlCol="0">
            <a:spAutoFit/>
          </a:bodyPr>
          <a:lstStyle/>
          <a:p>
            <a:r>
              <a:rPr lang="en-GB" dirty="0"/>
              <a:t>*</a:t>
            </a:r>
          </a:p>
        </p:txBody>
      </p:sp>
      <p:sp>
        <p:nvSpPr>
          <p:cNvPr id="37" name="TextBox 36">
            <a:extLst>
              <a:ext uri="{FF2B5EF4-FFF2-40B4-BE49-F238E27FC236}">
                <a16:creationId xmlns:a16="http://schemas.microsoft.com/office/drawing/2014/main" id="{759C903E-A6B9-4D69-A73A-D9FF6C3A9015}"/>
              </a:ext>
            </a:extLst>
          </p:cNvPr>
          <p:cNvSpPr txBox="1"/>
          <p:nvPr/>
        </p:nvSpPr>
        <p:spPr>
          <a:xfrm>
            <a:off x="4400821" y="4926465"/>
            <a:ext cx="274434" cy="369332"/>
          </a:xfrm>
          <a:prstGeom prst="rect">
            <a:avLst/>
          </a:prstGeom>
          <a:noFill/>
        </p:spPr>
        <p:txBody>
          <a:bodyPr wrap="none" rtlCol="0">
            <a:spAutoFit/>
          </a:bodyPr>
          <a:lstStyle/>
          <a:p>
            <a:r>
              <a:rPr lang="en-GB" dirty="0"/>
              <a:t>*</a:t>
            </a:r>
          </a:p>
        </p:txBody>
      </p:sp>
      <p:sp>
        <p:nvSpPr>
          <p:cNvPr id="38" name="TextBox 37">
            <a:extLst>
              <a:ext uri="{FF2B5EF4-FFF2-40B4-BE49-F238E27FC236}">
                <a16:creationId xmlns:a16="http://schemas.microsoft.com/office/drawing/2014/main" id="{C6D3EE97-3925-4C53-855B-05DE7EE35FCC}"/>
              </a:ext>
            </a:extLst>
          </p:cNvPr>
          <p:cNvSpPr txBox="1"/>
          <p:nvPr/>
        </p:nvSpPr>
        <p:spPr>
          <a:xfrm>
            <a:off x="5902523" y="3493568"/>
            <a:ext cx="274434" cy="369332"/>
          </a:xfrm>
          <a:prstGeom prst="rect">
            <a:avLst/>
          </a:prstGeom>
          <a:noFill/>
        </p:spPr>
        <p:txBody>
          <a:bodyPr wrap="none" rtlCol="0">
            <a:spAutoFit/>
          </a:bodyPr>
          <a:lstStyle/>
          <a:p>
            <a:r>
              <a:rPr lang="en-GB" dirty="0"/>
              <a:t>*</a:t>
            </a:r>
          </a:p>
        </p:txBody>
      </p:sp>
      <p:sp>
        <p:nvSpPr>
          <p:cNvPr id="39" name="TextBox 38">
            <a:extLst>
              <a:ext uri="{FF2B5EF4-FFF2-40B4-BE49-F238E27FC236}">
                <a16:creationId xmlns:a16="http://schemas.microsoft.com/office/drawing/2014/main" id="{109F903B-F3F5-47E3-85A0-9DEDF2DD279E}"/>
              </a:ext>
            </a:extLst>
          </p:cNvPr>
          <p:cNvSpPr txBox="1"/>
          <p:nvPr/>
        </p:nvSpPr>
        <p:spPr>
          <a:xfrm>
            <a:off x="6680148" y="3795066"/>
            <a:ext cx="274434" cy="369332"/>
          </a:xfrm>
          <a:prstGeom prst="rect">
            <a:avLst/>
          </a:prstGeom>
          <a:noFill/>
        </p:spPr>
        <p:txBody>
          <a:bodyPr wrap="none" rtlCol="0">
            <a:spAutoFit/>
          </a:bodyPr>
          <a:lstStyle/>
          <a:p>
            <a:r>
              <a:rPr lang="en-GB" dirty="0"/>
              <a:t>*</a:t>
            </a:r>
          </a:p>
        </p:txBody>
      </p:sp>
      <p:sp>
        <p:nvSpPr>
          <p:cNvPr id="40" name="TextBox 39">
            <a:extLst>
              <a:ext uri="{FF2B5EF4-FFF2-40B4-BE49-F238E27FC236}">
                <a16:creationId xmlns:a16="http://schemas.microsoft.com/office/drawing/2014/main" id="{A0437DCF-ABF4-44A8-BCB6-39027B45B2CA}"/>
              </a:ext>
            </a:extLst>
          </p:cNvPr>
          <p:cNvSpPr txBox="1"/>
          <p:nvPr/>
        </p:nvSpPr>
        <p:spPr>
          <a:xfrm>
            <a:off x="7067401" y="3973239"/>
            <a:ext cx="274434" cy="369332"/>
          </a:xfrm>
          <a:prstGeom prst="rect">
            <a:avLst/>
          </a:prstGeom>
          <a:noFill/>
        </p:spPr>
        <p:txBody>
          <a:bodyPr wrap="none" rtlCol="0">
            <a:spAutoFit/>
          </a:bodyPr>
          <a:lstStyle/>
          <a:p>
            <a:r>
              <a:rPr lang="en-GB" dirty="0"/>
              <a:t>*</a:t>
            </a:r>
          </a:p>
        </p:txBody>
      </p:sp>
      <p:sp>
        <p:nvSpPr>
          <p:cNvPr id="41" name="TextBox 40">
            <a:extLst>
              <a:ext uri="{FF2B5EF4-FFF2-40B4-BE49-F238E27FC236}">
                <a16:creationId xmlns:a16="http://schemas.microsoft.com/office/drawing/2014/main" id="{57A40394-999E-4C68-B0BF-F5706FA77DAA}"/>
              </a:ext>
            </a:extLst>
          </p:cNvPr>
          <p:cNvSpPr txBox="1"/>
          <p:nvPr/>
        </p:nvSpPr>
        <p:spPr>
          <a:xfrm>
            <a:off x="7204420" y="4120109"/>
            <a:ext cx="274434" cy="369332"/>
          </a:xfrm>
          <a:prstGeom prst="rect">
            <a:avLst/>
          </a:prstGeom>
          <a:noFill/>
        </p:spPr>
        <p:txBody>
          <a:bodyPr wrap="none" rtlCol="0">
            <a:spAutoFit/>
          </a:bodyPr>
          <a:lstStyle/>
          <a:p>
            <a:r>
              <a:rPr lang="en-GB" dirty="0"/>
              <a:t>*</a:t>
            </a:r>
          </a:p>
        </p:txBody>
      </p:sp>
      <p:sp>
        <p:nvSpPr>
          <p:cNvPr id="42" name="TextBox 41">
            <a:extLst>
              <a:ext uri="{FF2B5EF4-FFF2-40B4-BE49-F238E27FC236}">
                <a16:creationId xmlns:a16="http://schemas.microsoft.com/office/drawing/2014/main" id="{B8EA7423-C7A3-47DA-AAA5-4666441A2A46}"/>
              </a:ext>
            </a:extLst>
          </p:cNvPr>
          <p:cNvSpPr txBox="1"/>
          <p:nvPr/>
        </p:nvSpPr>
        <p:spPr>
          <a:xfrm>
            <a:off x="7320243" y="4274294"/>
            <a:ext cx="274434" cy="369332"/>
          </a:xfrm>
          <a:prstGeom prst="rect">
            <a:avLst/>
          </a:prstGeom>
          <a:noFill/>
        </p:spPr>
        <p:txBody>
          <a:bodyPr wrap="none" rtlCol="0">
            <a:spAutoFit/>
          </a:bodyPr>
          <a:lstStyle/>
          <a:p>
            <a:r>
              <a:rPr lang="en-GB" dirty="0"/>
              <a:t>*</a:t>
            </a:r>
          </a:p>
        </p:txBody>
      </p:sp>
      <p:sp>
        <p:nvSpPr>
          <p:cNvPr id="43" name="TextBox 42">
            <a:extLst>
              <a:ext uri="{FF2B5EF4-FFF2-40B4-BE49-F238E27FC236}">
                <a16:creationId xmlns:a16="http://schemas.microsoft.com/office/drawing/2014/main" id="{2E280324-EFCA-4F9D-9F0F-163B98E2E84D}"/>
              </a:ext>
            </a:extLst>
          </p:cNvPr>
          <p:cNvSpPr txBox="1"/>
          <p:nvPr/>
        </p:nvSpPr>
        <p:spPr>
          <a:xfrm>
            <a:off x="7708880" y="4430478"/>
            <a:ext cx="274434" cy="369332"/>
          </a:xfrm>
          <a:prstGeom prst="rect">
            <a:avLst/>
          </a:prstGeom>
          <a:noFill/>
        </p:spPr>
        <p:txBody>
          <a:bodyPr wrap="none" rtlCol="0">
            <a:spAutoFit/>
          </a:bodyPr>
          <a:lstStyle/>
          <a:p>
            <a:r>
              <a:rPr lang="en-GB" dirty="0"/>
              <a:t>*</a:t>
            </a:r>
          </a:p>
        </p:txBody>
      </p:sp>
      <p:sp>
        <p:nvSpPr>
          <p:cNvPr id="44" name="TextBox 43">
            <a:extLst>
              <a:ext uri="{FF2B5EF4-FFF2-40B4-BE49-F238E27FC236}">
                <a16:creationId xmlns:a16="http://schemas.microsoft.com/office/drawing/2014/main" id="{CEA0491F-B5C8-458D-B6D7-8864C9AF780E}"/>
              </a:ext>
            </a:extLst>
          </p:cNvPr>
          <p:cNvSpPr txBox="1"/>
          <p:nvPr/>
        </p:nvSpPr>
        <p:spPr>
          <a:xfrm>
            <a:off x="7958960" y="4430478"/>
            <a:ext cx="274434" cy="369332"/>
          </a:xfrm>
          <a:prstGeom prst="rect">
            <a:avLst/>
          </a:prstGeom>
          <a:noFill/>
        </p:spPr>
        <p:txBody>
          <a:bodyPr wrap="none" rtlCol="0">
            <a:spAutoFit/>
          </a:bodyPr>
          <a:lstStyle/>
          <a:p>
            <a:r>
              <a:rPr lang="en-GB" dirty="0"/>
              <a:t>*</a:t>
            </a:r>
          </a:p>
        </p:txBody>
      </p:sp>
      <p:sp>
        <p:nvSpPr>
          <p:cNvPr id="45" name="TextBox 44">
            <a:extLst>
              <a:ext uri="{FF2B5EF4-FFF2-40B4-BE49-F238E27FC236}">
                <a16:creationId xmlns:a16="http://schemas.microsoft.com/office/drawing/2014/main" id="{0085F1D1-9442-4CF1-BCAE-7391A0E2470A}"/>
              </a:ext>
            </a:extLst>
          </p:cNvPr>
          <p:cNvSpPr txBox="1"/>
          <p:nvPr/>
        </p:nvSpPr>
        <p:spPr>
          <a:xfrm>
            <a:off x="8236399" y="4877983"/>
            <a:ext cx="274434" cy="369332"/>
          </a:xfrm>
          <a:prstGeom prst="rect">
            <a:avLst/>
          </a:prstGeom>
          <a:noFill/>
        </p:spPr>
        <p:txBody>
          <a:bodyPr wrap="none" rtlCol="0">
            <a:spAutoFit/>
          </a:bodyPr>
          <a:lstStyle/>
          <a:p>
            <a:r>
              <a:rPr lang="en-GB" dirty="0"/>
              <a:t>*</a:t>
            </a:r>
          </a:p>
        </p:txBody>
      </p:sp>
      <p:grpSp>
        <p:nvGrpSpPr>
          <p:cNvPr id="46" name="Group 45">
            <a:extLst>
              <a:ext uri="{FF2B5EF4-FFF2-40B4-BE49-F238E27FC236}">
                <a16:creationId xmlns:a16="http://schemas.microsoft.com/office/drawing/2014/main" id="{09D73B83-E573-49CA-87BF-91763666D28E}"/>
              </a:ext>
            </a:extLst>
          </p:cNvPr>
          <p:cNvGrpSpPr/>
          <p:nvPr/>
        </p:nvGrpSpPr>
        <p:grpSpPr>
          <a:xfrm>
            <a:off x="962035" y="2125506"/>
            <a:ext cx="108000" cy="2867641"/>
            <a:chOff x="943373" y="2125506"/>
            <a:chExt cx="132080" cy="2867641"/>
          </a:xfrm>
        </p:grpSpPr>
        <p:cxnSp>
          <p:nvCxnSpPr>
            <p:cNvPr id="47" name="Straight Connector 46">
              <a:extLst>
                <a:ext uri="{FF2B5EF4-FFF2-40B4-BE49-F238E27FC236}">
                  <a16:creationId xmlns:a16="http://schemas.microsoft.com/office/drawing/2014/main" id="{C4F3F7E6-05DB-4131-A20B-E74EF8C42EE8}"/>
                </a:ext>
              </a:extLst>
            </p:cNvPr>
            <p:cNvCxnSpPr>
              <a:cxnSpLocks/>
            </p:cNvCxnSpPr>
            <p:nvPr/>
          </p:nvCxnSpPr>
          <p:spPr>
            <a:xfrm>
              <a:off x="943373" y="212550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7EA5F9-6B99-4C89-9157-7FD7199F4C31}"/>
                </a:ext>
              </a:extLst>
            </p:cNvPr>
            <p:cNvCxnSpPr>
              <a:cxnSpLocks/>
            </p:cNvCxnSpPr>
            <p:nvPr/>
          </p:nvCxnSpPr>
          <p:spPr>
            <a:xfrm>
              <a:off x="943373" y="252983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E94E81-95D8-4FE0-9654-0BE9E72916E3}"/>
                </a:ext>
              </a:extLst>
            </p:cNvPr>
            <p:cNvCxnSpPr>
              <a:cxnSpLocks/>
            </p:cNvCxnSpPr>
            <p:nvPr/>
          </p:nvCxnSpPr>
          <p:spPr>
            <a:xfrm>
              <a:off x="943373" y="2934168"/>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546BE3-3979-4863-86DC-BCD23799440B}"/>
                </a:ext>
              </a:extLst>
            </p:cNvPr>
            <p:cNvCxnSpPr>
              <a:cxnSpLocks/>
            </p:cNvCxnSpPr>
            <p:nvPr/>
          </p:nvCxnSpPr>
          <p:spPr>
            <a:xfrm>
              <a:off x="943373" y="3338499"/>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50EC91-8693-4799-ACC7-5A716E186184}"/>
                </a:ext>
              </a:extLst>
            </p:cNvPr>
            <p:cNvCxnSpPr>
              <a:cxnSpLocks/>
            </p:cNvCxnSpPr>
            <p:nvPr/>
          </p:nvCxnSpPr>
          <p:spPr>
            <a:xfrm>
              <a:off x="943373" y="378015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EBB018C-98E2-49FB-BEB5-71748B500B8F}"/>
                </a:ext>
              </a:extLst>
            </p:cNvPr>
            <p:cNvCxnSpPr>
              <a:cxnSpLocks/>
            </p:cNvCxnSpPr>
            <p:nvPr/>
          </p:nvCxnSpPr>
          <p:spPr>
            <a:xfrm>
              <a:off x="943373" y="4184485"/>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2857CF-471C-4844-AFAC-72342D2EF45A}"/>
                </a:ext>
              </a:extLst>
            </p:cNvPr>
            <p:cNvCxnSpPr>
              <a:cxnSpLocks/>
            </p:cNvCxnSpPr>
            <p:nvPr/>
          </p:nvCxnSpPr>
          <p:spPr>
            <a:xfrm>
              <a:off x="943373" y="458881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144065-94E5-4378-BCD3-BA3CC5BE873A}"/>
                </a:ext>
              </a:extLst>
            </p:cNvPr>
            <p:cNvCxnSpPr>
              <a:cxnSpLocks/>
            </p:cNvCxnSpPr>
            <p:nvPr/>
          </p:nvCxnSpPr>
          <p:spPr>
            <a:xfrm>
              <a:off x="943373" y="499314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120C4B3-5C45-48E5-B07A-82B1366E7314}"/>
              </a:ext>
            </a:extLst>
          </p:cNvPr>
          <p:cNvGrpSpPr/>
          <p:nvPr/>
        </p:nvGrpSpPr>
        <p:grpSpPr>
          <a:xfrm>
            <a:off x="4957743" y="2923445"/>
            <a:ext cx="108000" cy="2065907"/>
            <a:chOff x="943373" y="2927240"/>
            <a:chExt cx="132080" cy="2065907"/>
          </a:xfrm>
        </p:grpSpPr>
        <p:cxnSp>
          <p:nvCxnSpPr>
            <p:cNvPr id="56" name="Straight Connector 55">
              <a:extLst>
                <a:ext uri="{FF2B5EF4-FFF2-40B4-BE49-F238E27FC236}">
                  <a16:creationId xmlns:a16="http://schemas.microsoft.com/office/drawing/2014/main" id="{A06258A4-A74F-4109-8190-3DEDE99B556A}"/>
                </a:ext>
              </a:extLst>
            </p:cNvPr>
            <p:cNvCxnSpPr>
              <a:cxnSpLocks/>
            </p:cNvCxnSpPr>
            <p:nvPr/>
          </p:nvCxnSpPr>
          <p:spPr>
            <a:xfrm>
              <a:off x="943373" y="29272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CD1A35-2022-4409-95D5-429AF283113D}"/>
                </a:ext>
              </a:extLst>
            </p:cNvPr>
            <p:cNvCxnSpPr>
              <a:cxnSpLocks/>
            </p:cNvCxnSpPr>
            <p:nvPr/>
          </p:nvCxnSpPr>
          <p:spPr>
            <a:xfrm>
              <a:off x="943373" y="3338499"/>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B25576-DF3A-42FA-BDA7-CFBCD7421188}"/>
                </a:ext>
              </a:extLst>
            </p:cNvPr>
            <p:cNvCxnSpPr>
              <a:cxnSpLocks/>
            </p:cNvCxnSpPr>
            <p:nvPr/>
          </p:nvCxnSpPr>
          <p:spPr>
            <a:xfrm>
              <a:off x="943373" y="3780154"/>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FBC6830-F50D-44C4-AF20-64C574CC2B69}"/>
                </a:ext>
              </a:extLst>
            </p:cNvPr>
            <p:cNvCxnSpPr>
              <a:cxnSpLocks/>
            </p:cNvCxnSpPr>
            <p:nvPr/>
          </p:nvCxnSpPr>
          <p:spPr>
            <a:xfrm>
              <a:off x="943373" y="4184485"/>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DA23E4-76C8-46F5-9948-F3AD3B581741}"/>
                </a:ext>
              </a:extLst>
            </p:cNvPr>
            <p:cNvCxnSpPr>
              <a:cxnSpLocks/>
            </p:cNvCxnSpPr>
            <p:nvPr/>
          </p:nvCxnSpPr>
          <p:spPr>
            <a:xfrm>
              <a:off x="943373" y="4588816"/>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4A4E71-861F-43D0-83F3-0069DE48EDBE}"/>
                </a:ext>
              </a:extLst>
            </p:cNvPr>
            <p:cNvCxnSpPr>
              <a:cxnSpLocks/>
            </p:cNvCxnSpPr>
            <p:nvPr/>
          </p:nvCxnSpPr>
          <p:spPr>
            <a:xfrm>
              <a:off x="943373" y="4993147"/>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6BDA5BDF-F88D-4B0E-BB22-7F4126EFF1FD}"/>
              </a:ext>
            </a:extLst>
          </p:cNvPr>
          <p:cNvSpPr>
            <a:spLocks noChangeAspect="1"/>
          </p:cNvSpPr>
          <p:nvPr/>
        </p:nvSpPr>
        <p:spPr>
          <a:xfrm>
            <a:off x="3486035" y="6063596"/>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3" name="TextBox 62">
            <a:extLst>
              <a:ext uri="{FF2B5EF4-FFF2-40B4-BE49-F238E27FC236}">
                <a16:creationId xmlns:a16="http://schemas.microsoft.com/office/drawing/2014/main" id="{0085F1D1-9442-4CF1-BCAE-7391A0E2470A}"/>
              </a:ext>
            </a:extLst>
          </p:cNvPr>
          <p:cNvSpPr txBox="1"/>
          <p:nvPr/>
        </p:nvSpPr>
        <p:spPr>
          <a:xfrm>
            <a:off x="8079370" y="4687573"/>
            <a:ext cx="274434" cy="369332"/>
          </a:xfrm>
          <a:prstGeom prst="rect">
            <a:avLst/>
          </a:prstGeom>
          <a:noFill/>
        </p:spPr>
        <p:txBody>
          <a:bodyPr wrap="none" rtlCol="0">
            <a:spAutoFit/>
          </a:bodyPr>
          <a:lstStyle/>
          <a:p>
            <a:r>
              <a:rPr lang="en-GB" dirty="0"/>
              <a:t>*</a:t>
            </a:r>
          </a:p>
        </p:txBody>
      </p:sp>
      <p:sp>
        <p:nvSpPr>
          <p:cNvPr id="64" name="Text Box 5"/>
          <p:cNvSpPr txBox="1">
            <a:spLocks noChangeArrowheads="1"/>
          </p:cNvSpPr>
          <p:nvPr/>
        </p:nvSpPr>
        <p:spPr bwMode="auto">
          <a:xfrm flipH="1">
            <a:off x="291085" y="6474897"/>
            <a:ext cx="42078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baseline="30000" dirty="0">
                <a:solidFill>
                  <a:srgbClr val="363636"/>
                </a:solidFill>
                <a:latin typeface="Arial" panose="020B0604020202020204" pitchFamily="34" charset="0"/>
                <a:cs typeface="Arial" panose="020B0604020202020204" pitchFamily="34" charset="0"/>
              </a:rPr>
              <a:t>†</a:t>
            </a:r>
            <a:r>
              <a:rPr lang="en-GB" sz="1200" dirty="0">
                <a:solidFill>
                  <a:srgbClr val="363636"/>
                </a:solidFill>
              </a:rPr>
              <a:t>Change in target lesion could contradict BOR</a:t>
            </a:r>
          </a:p>
        </p:txBody>
      </p:sp>
      <p:sp>
        <p:nvSpPr>
          <p:cNvPr id="65" name="TextBox 64">
            <a:extLst>
              <a:ext uri="{FF2B5EF4-FFF2-40B4-BE49-F238E27FC236}">
                <a16:creationId xmlns:a16="http://schemas.microsoft.com/office/drawing/2014/main" id="{43270414-9306-4AF3-BD59-57E7BCEBE03A}"/>
              </a:ext>
            </a:extLst>
          </p:cNvPr>
          <p:cNvSpPr txBox="1"/>
          <p:nvPr/>
        </p:nvSpPr>
        <p:spPr>
          <a:xfrm>
            <a:off x="4682364" y="2390929"/>
            <a:ext cx="354584" cy="276999"/>
          </a:xfrm>
          <a:prstGeom prst="rect">
            <a:avLst/>
          </a:prstGeom>
          <a:noFill/>
        </p:spPr>
        <p:txBody>
          <a:bodyPr wrap="none" rtlCol="0">
            <a:spAutoFit/>
          </a:bodyPr>
          <a:lstStyle/>
          <a:p>
            <a:pPr algn="r"/>
            <a:r>
              <a:rPr lang="en-GB" sz="1200" dirty="0"/>
              <a:t>20</a:t>
            </a:r>
          </a:p>
        </p:txBody>
      </p:sp>
      <p:sp>
        <p:nvSpPr>
          <p:cNvPr id="66" name="TextBox 65">
            <a:extLst>
              <a:ext uri="{FF2B5EF4-FFF2-40B4-BE49-F238E27FC236}">
                <a16:creationId xmlns:a16="http://schemas.microsoft.com/office/drawing/2014/main" id="{6236B67C-2B50-4381-9D25-01FD9B9F1348}"/>
              </a:ext>
            </a:extLst>
          </p:cNvPr>
          <p:cNvSpPr txBox="1"/>
          <p:nvPr/>
        </p:nvSpPr>
        <p:spPr>
          <a:xfrm>
            <a:off x="4682364" y="1992937"/>
            <a:ext cx="354584" cy="276999"/>
          </a:xfrm>
          <a:prstGeom prst="rect">
            <a:avLst/>
          </a:prstGeom>
          <a:noFill/>
        </p:spPr>
        <p:txBody>
          <a:bodyPr wrap="none" rtlCol="0">
            <a:spAutoFit/>
          </a:bodyPr>
          <a:lstStyle/>
          <a:p>
            <a:pPr algn="r"/>
            <a:r>
              <a:rPr lang="en-GB" sz="1200" dirty="0"/>
              <a:t>40</a:t>
            </a:r>
          </a:p>
        </p:txBody>
      </p:sp>
      <p:cxnSp>
        <p:nvCxnSpPr>
          <p:cNvPr id="67" name="Straight Connector 66">
            <a:extLst>
              <a:ext uri="{FF2B5EF4-FFF2-40B4-BE49-F238E27FC236}">
                <a16:creationId xmlns:a16="http://schemas.microsoft.com/office/drawing/2014/main" id="{548BB64B-2C50-4C87-A004-44CBB7DF3124}"/>
              </a:ext>
            </a:extLst>
          </p:cNvPr>
          <p:cNvCxnSpPr>
            <a:cxnSpLocks/>
          </p:cNvCxnSpPr>
          <p:nvPr/>
        </p:nvCxnSpPr>
        <p:spPr>
          <a:xfrm>
            <a:off x="4976754" y="2139906"/>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A2617B2-3B76-4B51-A112-F919034FA645}"/>
              </a:ext>
            </a:extLst>
          </p:cNvPr>
          <p:cNvCxnSpPr>
            <a:cxnSpLocks/>
          </p:cNvCxnSpPr>
          <p:nvPr/>
        </p:nvCxnSpPr>
        <p:spPr>
          <a:xfrm>
            <a:off x="4962354" y="2529837"/>
            <a:ext cx="10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41723" y="1570044"/>
            <a:ext cx="2260555" cy="338554"/>
          </a:xfrm>
          <a:prstGeom prst="rect">
            <a:avLst/>
          </a:prstGeom>
          <a:noFill/>
        </p:spPr>
        <p:txBody>
          <a:bodyPr wrap="none" rtlCol="0">
            <a:spAutoFit/>
          </a:bodyPr>
          <a:lstStyle/>
          <a:p>
            <a:r>
              <a:rPr lang="en-US" sz="1600" b="1" dirty="0"/>
              <a:t>Change in tumor size</a:t>
            </a:r>
          </a:p>
        </p:txBody>
      </p:sp>
    </p:spTree>
    <p:extLst>
      <p:ext uri="{BB962C8B-B14F-4D97-AF65-F5344CB8AC3E}">
        <p14:creationId xmlns:p14="http://schemas.microsoft.com/office/powerpoint/2010/main" val="3919539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CT082: Capmatinib in METex14-mutated (</a:t>
            </a:r>
            <a:r>
              <a:rPr lang="en-GB" dirty="0" err="1"/>
              <a:t>mut</a:t>
            </a:r>
            <a:r>
              <a:rPr lang="en-GB" dirty="0"/>
              <a:t>) advanced non-small cell lung cancer (NSCLC): Results from the phase II GEOMETRY mono-1 study, including efficacy in patients (pts) with brain metastases (BM) – </a:t>
            </a:r>
            <a:r>
              <a:rPr lang="en-GB" dirty="0" err="1"/>
              <a:t>Garon</a:t>
            </a:r>
            <a:r>
              <a:rPr lang="en-GB" dirty="0"/>
              <a:t> EB, et al</a:t>
            </a:r>
          </a:p>
        </p:txBody>
      </p:sp>
      <p:sp>
        <p:nvSpPr>
          <p:cNvPr id="3" name="Content Placeholder 2"/>
          <p:cNvSpPr>
            <a:spLocks noGrp="1"/>
          </p:cNvSpPr>
          <p:nvPr>
            <p:ph idx="1"/>
          </p:nvPr>
        </p:nvSpPr>
        <p:spPr>
          <a:xfrm>
            <a:off x="289324" y="1337476"/>
            <a:ext cx="8686800" cy="5308600"/>
          </a:xfrm>
        </p:spPr>
        <p:txBody>
          <a:bodyPr/>
          <a:lstStyle/>
          <a:p>
            <a:r>
              <a:rPr lang="en-GB" b="1" dirty="0"/>
              <a:t>Key results (cont.)</a:t>
            </a:r>
          </a:p>
          <a:p>
            <a:pPr lvl="1"/>
            <a:endParaRPr lang="en-GB" dirty="0"/>
          </a:p>
        </p:txBody>
      </p:sp>
      <p:sp>
        <p:nvSpPr>
          <p:cNvPr id="4" name="Text Box 4"/>
          <p:cNvSpPr txBox="1">
            <a:spLocks noChangeArrowheads="1"/>
          </p:cNvSpPr>
          <p:nvPr/>
        </p:nvSpPr>
        <p:spPr bwMode="auto">
          <a:xfrm>
            <a:off x="5615638" y="6474897"/>
            <a:ext cx="33077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Garon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EB,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CT082</a:t>
            </a:r>
          </a:p>
        </p:txBody>
      </p:sp>
      <p:sp>
        <p:nvSpPr>
          <p:cNvPr id="7" name="TextBox 6">
            <a:extLst>
              <a:ext uri="{FF2B5EF4-FFF2-40B4-BE49-F238E27FC236}">
                <a16:creationId xmlns:a16="http://schemas.microsoft.com/office/drawing/2014/main" id="{CD3980D7-FAAA-49EB-B453-FFE599BDF729}"/>
              </a:ext>
            </a:extLst>
          </p:cNvPr>
          <p:cNvSpPr txBox="1"/>
          <p:nvPr/>
        </p:nvSpPr>
        <p:spPr>
          <a:xfrm>
            <a:off x="3754291" y="1567319"/>
            <a:ext cx="1758815" cy="338554"/>
          </a:xfrm>
          <a:prstGeom prst="rect">
            <a:avLst/>
          </a:prstGeom>
          <a:noFill/>
        </p:spPr>
        <p:txBody>
          <a:bodyPr wrap="none" rtlCol="0">
            <a:spAutoFit/>
          </a:bodyPr>
          <a:lstStyle/>
          <a:p>
            <a:r>
              <a:rPr lang="en-GB" sz="1600" b="1" dirty="0">
                <a:solidFill>
                  <a:srgbClr val="363636"/>
                </a:solidFill>
              </a:rPr>
              <a:t>Cohort 4 (2L/3L)</a:t>
            </a:r>
          </a:p>
        </p:txBody>
      </p:sp>
      <p:grpSp>
        <p:nvGrpSpPr>
          <p:cNvPr id="9" name="Group 8">
            <a:extLst>
              <a:ext uri="{FF2B5EF4-FFF2-40B4-BE49-F238E27FC236}">
                <a16:creationId xmlns:a16="http://schemas.microsoft.com/office/drawing/2014/main" id="{164C0B36-5D92-4159-B6E4-0FE46754F3D7}"/>
              </a:ext>
            </a:extLst>
          </p:cNvPr>
          <p:cNvGrpSpPr/>
          <p:nvPr/>
        </p:nvGrpSpPr>
        <p:grpSpPr>
          <a:xfrm>
            <a:off x="600967" y="1849614"/>
            <a:ext cx="8089594" cy="2207012"/>
            <a:chOff x="600967" y="1849614"/>
            <a:chExt cx="8089594" cy="2207012"/>
          </a:xfrm>
        </p:grpSpPr>
        <p:sp>
          <p:nvSpPr>
            <p:cNvPr id="10" name="TextBox 18">
              <a:extLst>
                <a:ext uri="{FF2B5EF4-FFF2-40B4-BE49-F238E27FC236}">
                  <a16:creationId xmlns:a16="http://schemas.microsoft.com/office/drawing/2014/main" id="{D6C3E2F2-DA66-49D8-9B82-E1BD6B733DFB}"/>
                </a:ext>
              </a:extLst>
            </p:cNvPr>
            <p:cNvSpPr txBox="1"/>
            <p:nvPr/>
          </p:nvSpPr>
          <p:spPr>
            <a:xfrm rot="16200000">
              <a:off x="440072" y="2463165"/>
              <a:ext cx="1157937" cy="5035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Probability of </a:t>
              </a:r>
            </a:p>
            <a:p>
              <a:pPr algn="ctr" fontAlgn="base">
                <a:spcBef>
                  <a:spcPct val="0"/>
                </a:spcBef>
                <a:spcAft>
                  <a:spcPct val="0"/>
                </a:spcAft>
              </a:pPr>
              <a:r>
                <a:rPr lang="en-GB" sz="1400" dirty="0">
                  <a:solidFill>
                    <a:srgbClr val="363636"/>
                  </a:solidFill>
                  <a:cs typeface="Arial" panose="020B0604020202020204" pitchFamily="34" charset="0"/>
                </a:rPr>
                <a:t>event-free</a:t>
              </a:r>
            </a:p>
          </p:txBody>
        </p:sp>
        <p:sp>
          <p:nvSpPr>
            <p:cNvPr id="11" name="Freeform 21">
              <a:extLst>
                <a:ext uri="{FF2B5EF4-FFF2-40B4-BE49-F238E27FC236}">
                  <a16:creationId xmlns:a16="http://schemas.microsoft.com/office/drawing/2014/main" id="{481DC68A-8FC5-4E80-8B28-AF64C252B3DF}"/>
                </a:ext>
              </a:extLst>
            </p:cNvPr>
            <p:cNvSpPr>
              <a:spLocks/>
            </p:cNvSpPr>
            <p:nvPr/>
          </p:nvSpPr>
          <p:spPr bwMode="auto">
            <a:xfrm>
              <a:off x="1676107" y="1995282"/>
              <a:ext cx="5250602" cy="14890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6">
              <a:extLst>
                <a:ext uri="{FF2B5EF4-FFF2-40B4-BE49-F238E27FC236}">
                  <a16:creationId xmlns:a16="http://schemas.microsoft.com/office/drawing/2014/main" id="{DEC1730B-D5DA-4BBE-B7A1-D86B94979CBF}"/>
                </a:ext>
              </a:extLst>
            </p:cNvPr>
            <p:cNvSpPr>
              <a:spLocks noChangeShapeType="1"/>
            </p:cNvSpPr>
            <p:nvPr/>
          </p:nvSpPr>
          <p:spPr bwMode="auto">
            <a:xfrm>
              <a:off x="1587458" y="1995282"/>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2CFC5B28-E9DE-4E20-8A1C-1C05BF6E5E0C}"/>
                </a:ext>
              </a:extLst>
            </p:cNvPr>
            <p:cNvSpPr>
              <a:spLocks noChangeShapeType="1"/>
            </p:cNvSpPr>
            <p:nvPr/>
          </p:nvSpPr>
          <p:spPr bwMode="auto">
            <a:xfrm>
              <a:off x="1587458" y="229595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4A40100F-9AD7-4866-A702-2CF914C3FD94}"/>
                </a:ext>
              </a:extLst>
            </p:cNvPr>
            <p:cNvSpPr>
              <a:spLocks noChangeShapeType="1"/>
            </p:cNvSpPr>
            <p:nvPr/>
          </p:nvSpPr>
          <p:spPr bwMode="auto">
            <a:xfrm>
              <a:off x="1587458" y="2583136"/>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F68DDB8E-7B27-41A1-9BAE-77E8A858ED2D}"/>
                </a:ext>
              </a:extLst>
            </p:cNvPr>
            <p:cNvSpPr>
              <a:spLocks noChangeShapeType="1"/>
            </p:cNvSpPr>
            <p:nvPr/>
          </p:nvSpPr>
          <p:spPr bwMode="auto">
            <a:xfrm>
              <a:off x="1587458" y="2879593"/>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8C55DF86-4A84-4302-9835-F968FDDA167C}"/>
                </a:ext>
              </a:extLst>
            </p:cNvPr>
            <p:cNvSpPr>
              <a:spLocks noChangeShapeType="1"/>
            </p:cNvSpPr>
            <p:nvPr/>
          </p:nvSpPr>
          <p:spPr bwMode="auto">
            <a:xfrm>
              <a:off x="1587458" y="316986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5E32D30D-A0CE-4184-941A-1844A4AE1DF6}"/>
                </a:ext>
              </a:extLst>
            </p:cNvPr>
            <p:cNvSpPr>
              <a:spLocks noChangeShapeType="1"/>
            </p:cNvSpPr>
            <p:nvPr/>
          </p:nvSpPr>
          <p:spPr bwMode="auto">
            <a:xfrm>
              <a:off x="1587458" y="348247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8" name="TextBox 19">
              <a:extLst>
                <a:ext uri="{FF2B5EF4-FFF2-40B4-BE49-F238E27FC236}">
                  <a16:creationId xmlns:a16="http://schemas.microsoft.com/office/drawing/2014/main" id="{E9FF4A02-2C7B-4F16-BE16-A8B55C5CCE93}"/>
                </a:ext>
              </a:extLst>
            </p:cNvPr>
            <p:cNvSpPr txBox="1"/>
            <p:nvPr/>
          </p:nvSpPr>
          <p:spPr>
            <a:xfrm>
              <a:off x="1253425" y="184961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a:t>
              </a:r>
            </a:p>
          </p:txBody>
        </p:sp>
        <p:sp>
          <p:nvSpPr>
            <p:cNvPr id="19" name="TextBox 20">
              <a:extLst>
                <a:ext uri="{FF2B5EF4-FFF2-40B4-BE49-F238E27FC236}">
                  <a16:creationId xmlns:a16="http://schemas.microsoft.com/office/drawing/2014/main" id="{A1D7BD76-182C-412C-84E6-4ABE4377883C}"/>
                </a:ext>
              </a:extLst>
            </p:cNvPr>
            <p:cNvSpPr txBox="1"/>
            <p:nvPr/>
          </p:nvSpPr>
          <p:spPr>
            <a:xfrm>
              <a:off x="1253426" y="215140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0.8</a:t>
              </a:r>
            </a:p>
          </p:txBody>
        </p:sp>
        <p:sp>
          <p:nvSpPr>
            <p:cNvPr id="20" name="TextBox 21">
              <a:extLst>
                <a:ext uri="{FF2B5EF4-FFF2-40B4-BE49-F238E27FC236}">
                  <a16:creationId xmlns:a16="http://schemas.microsoft.com/office/drawing/2014/main" id="{15055566-C9F7-451B-AE56-4BCAC948889C}"/>
                </a:ext>
              </a:extLst>
            </p:cNvPr>
            <p:cNvSpPr txBox="1"/>
            <p:nvPr/>
          </p:nvSpPr>
          <p:spPr>
            <a:xfrm>
              <a:off x="1253426" y="242895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0.6</a:t>
              </a:r>
            </a:p>
          </p:txBody>
        </p:sp>
        <p:sp>
          <p:nvSpPr>
            <p:cNvPr id="21" name="TextBox 22">
              <a:extLst>
                <a:ext uri="{FF2B5EF4-FFF2-40B4-BE49-F238E27FC236}">
                  <a16:creationId xmlns:a16="http://schemas.microsoft.com/office/drawing/2014/main" id="{58B0D2A2-CA07-4AD7-9AF7-0988B85D48DF}"/>
                </a:ext>
              </a:extLst>
            </p:cNvPr>
            <p:cNvSpPr txBox="1"/>
            <p:nvPr/>
          </p:nvSpPr>
          <p:spPr>
            <a:xfrm>
              <a:off x="1253426" y="2734775"/>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0.4</a:t>
              </a:r>
            </a:p>
          </p:txBody>
        </p:sp>
        <p:sp>
          <p:nvSpPr>
            <p:cNvPr id="22" name="TextBox 23">
              <a:extLst>
                <a:ext uri="{FF2B5EF4-FFF2-40B4-BE49-F238E27FC236}">
                  <a16:creationId xmlns:a16="http://schemas.microsoft.com/office/drawing/2014/main" id="{988752BF-5DD7-4B0C-9D27-4DAD5FD656E1}"/>
                </a:ext>
              </a:extLst>
            </p:cNvPr>
            <p:cNvSpPr txBox="1"/>
            <p:nvPr/>
          </p:nvSpPr>
          <p:spPr>
            <a:xfrm>
              <a:off x="1253426" y="302491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0.2</a:t>
              </a:r>
            </a:p>
          </p:txBody>
        </p:sp>
        <p:sp>
          <p:nvSpPr>
            <p:cNvPr id="23" name="TextBox 24">
              <a:extLst>
                <a:ext uri="{FF2B5EF4-FFF2-40B4-BE49-F238E27FC236}">
                  <a16:creationId xmlns:a16="http://schemas.microsoft.com/office/drawing/2014/main" id="{104E0E05-5BB8-457E-B3B5-990F8C99CF0E}"/>
                </a:ext>
              </a:extLst>
            </p:cNvPr>
            <p:cNvSpPr txBox="1"/>
            <p:nvPr/>
          </p:nvSpPr>
          <p:spPr>
            <a:xfrm>
              <a:off x="1402530" y="3337760"/>
              <a:ext cx="172090"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24" name="Line 21">
              <a:extLst>
                <a:ext uri="{FF2B5EF4-FFF2-40B4-BE49-F238E27FC236}">
                  <a16:creationId xmlns:a16="http://schemas.microsoft.com/office/drawing/2014/main" id="{DB14B865-E585-4285-B22F-E77FE98AB1C8}"/>
                </a:ext>
              </a:extLst>
            </p:cNvPr>
            <p:cNvSpPr>
              <a:spLocks noChangeShapeType="1"/>
            </p:cNvSpPr>
            <p:nvPr/>
          </p:nvSpPr>
          <p:spPr bwMode="auto">
            <a:xfrm>
              <a:off x="167784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Line 19">
              <a:extLst>
                <a:ext uri="{FF2B5EF4-FFF2-40B4-BE49-F238E27FC236}">
                  <a16:creationId xmlns:a16="http://schemas.microsoft.com/office/drawing/2014/main" id="{A027D1FA-803E-402F-AC92-C9ED3E01C900}"/>
                </a:ext>
              </a:extLst>
            </p:cNvPr>
            <p:cNvSpPr>
              <a:spLocks noChangeShapeType="1"/>
            </p:cNvSpPr>
            <p:nvPr/>
          </p:nvSpPr>
          <p:spPr bwMode="auto">
            <a:xfrm>
              <a:off x="1919918"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6" name="Line 21">
              <a:extLst>
                <a:ext uri="{FF2B5EF4-FFF2-40B4-BE49-F238E27FC236}">
                  <a16:creationId xmlns:a16="http://schemas.microsoft.com/office/drawing/2014/main" id="{515AEDEA-12CF-4778-8D48-EDB4D2B6221F}"/>
                </a:ext>
              </a:extLst>
            </p:cNvPr>
            <p:cNvSpPr>
              <a:spLocks noChangeShapeType="1"/>
            </p:cNvSpPr>
            <p:nvPr/>
          </p:nvSpPr>
          <p:spPr bwMode="auto">
            <a:xfrm>
              <a:off x="213375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62EEFFF0-BF19-4ECE-88A8-5F7F77276A62}"/>
                </a:ext>
              </a:extLst>
            </p:cNvPr>
            <p:cNvSpPr>
              <a:spLocks noChangeShapeType="1"/>
            </p:cNvSpPr>
            <p:nvPr/>
          </p:nvSpPr>
          <p:spPr bwMode="auto">
            <a:xfrm>
              <a:off x="235338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C6B4E14D-40C4-4A38-B65D-414C9409BC41}"/>
                </a:ext>
              </a:extLst>
            </p:cNvPr>
            <p:cNvSpPr>
              <a:spLocks noChangeShapeType="1"/>
            </p:cNvSpPr>
            <p:nvPr/>
          </p:nvSpPr>
          <p:spPr bwMode="auto">
            <a:xfrm>
              <a:off x="2577889"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Line 21">
              <a:extLst>
                <a:ext uri="{FF2B5EF4-FFF2-40B4-BE49-F238E27FC236}">
                  <a16:creationId xmlns:a16="http://schemas.microsoft.com/office/drawing/2014/main" id="{066E4F55-A2FE-47DE-B8C6-D386E0ABAB65}"/>
                </a:ext>
              </a:extLst>
            </p:cNvPr>
            <p:cNvSpPr>
              <a:spLocks noChangeShapeType="1"/>
            </p:cNvSpPr>
            <p:nvPr/>
          </p:nvSpPr>
          <p:spPr bwMode="auto">
            <a:xfrm>
              <a:off x="281627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0" name="Line 19">
              <a:extLst>
                <a:ext uri="{FF2B5EF4-FFF2-40B4-BE49-F238E27FC236}">
                  <a16:creationId xmlns:a16="http://schemas.microsoft.com/office/drawing/2014/main" id="{EEA46DA3-0117-49BB-8741-7587C0F509E2}"/>
                </a:ext>
              </a:extLst>
            </p:cNvPr>
            <p:cNvSpPr>
              <a:spLocks noChangeShapeType="1"/>
            </p:cNvSpPr>
            <p:nvPr/>
          </p:nvSpPr>
          <p:spPr bwMode="auto">
            <a:xfrm>
              <a:off x="3053913"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31" name="Line 21">
              <a:extLst>
                <a:ext uri="{FF2B5EF4-FFF2-40B4-BE49-F238E27FC236}">
                  <a16:creationId xmlns:a16="http://schemas.microsoft.com/office/drawing/2014/main" id="{4BE0BCBD-824E-4D41-8A45-9A7EAB80B383}"/>
                </a:ext>
              </a:extLst>
            </p:cNvPr>
            <p:cNvSpPr>
              <a:spLocks noChangeShapeType="1"/>
            </p:cNvSpPr>
            <p:nvPr/>
          </p:nvSpPr>
          <p:spPr bwMode="auto">
            <a:xfrm>
              <a:off x="327342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2" name="Line 21">
              <a:extLst>
                <a:ext uri="{FF2B5EF4-FFF2-40B4-BE49-F238E27FC236}">
                  <a16:creationId xmlns:a16="http://schemas.microsoft.com/office/drawing/2014/main" id="{71E50CB2-AA83-4F1B-9BB7-C056859578BE}"/>
                </a:ext>
              </a:extLst>
            </p:cNvPr>
            <p:cNvSpPr>
              <a:spLocks noChangeShapeType="1"/>
            </p:cNvSpPr>
            <p:nvPr/>
          </p:nvSpPr>
          <p:spPr bwMode="auto">
            <a:xfrm>
              <a:off x="349305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Line 21">
              <a:extLst>
                <a:ext uri="{FF2B5EF4-FFF2-40B4-BE49-F238E27FC236}">
                  <a16:creationId xmlns:a16="http://schemas.microsoft.com/office/drawing/2014/main" id="{4427AC35-A36B-4362-B0E1-17C26077276A}"/>
                </a:ext>
              </a:extLst>
            </p:cNvPr>
            <p:cNvSpPr>
              <a:spLocks noChangeShapeType="1"/>
            </p:cNvSpPr>
            <p:nvPr/>
          </p:nvSpPr>
          <p:spPr bwMode="auto">
            <a:xfrm>
              <a:off x="371756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4" name="Line 21">
              <a:extLst>
                <a:ext uri="{FF2B5EF4-FFF2-40B4-BE49-F238E27FC236}">
                  <a16:creationId xmlns:a16="http://schemas.microsoft.com/office/drawing/2014/main" id="{D63018F9-7BBF-4118-AFFA-B3916AF995E8}"/>
                </a:ext>
              </a:extLst>
            </p:cNvPr>
            <p:cNvSpPr>
              <a:spLocks noChangeShapeType="1"/>
            </p:cNvSpPr>
            <p:nvPr/>
          </p:nvSpPr>
          <p:spPr bwMode="auto">
            <a:xfrm>
              <a:off x="3955946"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Line 19">
              <a:extLst>
                <a:ext uri="{FF2B5EF4-FFF2-40B4-BE49-F238E27FC236}">
                  <a16:creationId xmlns:a16="http://schemas.microsoft.com/office/drawing/2014/main" id="{244BF5DF-5BB9-4FAD-B7B6-AFC377C83726}"/>
                </a:ext>
              </a:extLst>
            </p:cNvPr>
            <p:cNvSpPr>
              <a:spLocks noChangeShapeType="1"/>
            </p:cNvSpPr>
            <p:nvPr/>
          </p:nvSpPr>
          <p:spPr bwMode="auto">
            <a:xfrm>
              <a:off x="419358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36" name="Line 21">
              <a:extLst>
                <a:ext uri="{FF2B5EF4-FFF2-40B4-BE49-F238E27FC236}">
                  <a16:creationId xmlns:a16="http://schemas.microsoft.com/office/drawing/2014/main" id="{4EF48EEF-D622-4732-BBC1-BA8ED115D24C}"/>
                </a:ext>
              </a:extLst>
            </p:cNvPr>
            <p:cNvSpPr>
              <a:spLocks noChangeShapeType="1"/>
            </p:cNvSpPr>
            <p:nvPr/>
          </p:nvSpPr>
          <p:spPr bwMode="auto">
            <a:xfrm>
              <a:off x="4413095"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Line 21">
              <a:extLst>
                <a:ext uri="{FF2B5EF4-FFF2-40B4-BE49-F238E27FC236}">
                  <a16:creationId xmlns:a16="http://schemas.microsoft.com/office/drawing/2014/main" id="{DA227A59-8FCB-48B1-B4C5-DDF727AE97FD}"/>
                </a:ext>
              </a:extLst>
            </p:cNvPr>
            <p:cNvSpPr>
              <a:spLocks noChangeShapeType="1"/>
            </p:cNvSpPr>
            <p:nvPr/>
          </p:nvSpPr>
          <p:spPr bwMode="auto">
            <a:xfrm>
              <a:off x="463272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8" name="Line 21">
              <a:extLst>
                <a:ext uri="{FF2B5EF4-FFF2-40B4-BE49-F238E27FC236}">
                  <a16:creationId xmlns:a16="http://schemas.microsoft.com/office/drawing/2014/main" id="{8AA7FF48-5E37-4A45-9C2E-094D5AD13413}"/>
                </a:ext>
              </a:extLst>
            </p:cNvPr>
            <p:cNvSpPr>
              <a:spLocks noChangeShapeType="1"/>
            </p:cNvSpPr>
            <p:nvPr/>
          </p:nvSpPr>
          <p:spPr bwMode="auto">
            <a:xfrm>
              <a:off x="485723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Line 21">
              <a:extLst>
                <a:ext uri="{FF2B5EF4-FFF2-40B4-BE49-F238E27FC236}">
                  <a16:creationId xmlns:a16="http://schemas.microsoft.com/office/drawing/2014/main" id="{FDAA9306-0152-4646-B911-74EB1E26ECEC}"/>
                </a:ext>
              </a:extLst>
            </p:cNvPr>
            <p:cNvSpPr>
              <a:spLocks noChangeShapeType="1"/>
            </p:cNvSpPr>
            <p:nvPr/>
          </p:nvSpPr>
          <p:spPr bwMode="auto">
            <a:xfrm>
              <a:off x="5095617"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0" name="Line 19">
              <a:extLst>
                <a:ext uri="{FF2B5EF4-FFF2-40B4-BE49-F238E27FC236}">
                  <a16:creationId xmlns:a16="http://schemas.microsoft.com/office/drawing/2014/main" id="{D325A459-B972-4971-9411-BD1B3C590859}"/>
                </a:ext>
              </a:extLst>
            </p:cNvPr>
            <p:cNvSpPr>
              <a:spLocks noChangeShapeType="1"/>
            </p:cNvSpPr>
            <p:nvPr/>
          </p:nvSpPr>
          <p:spPr bwMode="auto">
            <a:xfrm>
              <a:off x="5333256"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1" name="Line 21">
              <a:extLst>
                <a:ext uri="{FF2B5EF4-FFF2-40B4-BE49-F238E27FC236}">
                  <a16:creationId xmlns:a16="http://schemas.microsoft.com/office/drawing/2014/main" id="{764F23BA-56B2-4D41-89BC-08227D8E2056}"/>
                </a:ext>
              </a:extLst>
            </p:cNvPr>
            <p:cNvSpPr>
              <a:spLocks noChangeShapeType="1"/>
            </p:cNvSpPr>
            <p:nvPr/>
          </p:nvSpPr>
          <p:spPr bwMode="auto">
            <a:xfrm>
              <a:off x="5552767"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2" name="Line 21">
              <a:extLst>
                <a:ext uri="{FF2B5EF4-FFF2-40B4-BE49-F238E27FC236}">
                  <a16:creationId xmlns:a16="http://schemas.microsoft.com/office/drawing/2014/main" id="{5EA7BC88-E5E4-465C-82BF-2676C99A2500}"/>
                </a:ext>
              </a:extLst>
            </p:cNvPr>
            <p:cNvSpPr>
              <a:spLocks noChangeShapeType="1"/>
            </p:cNvSpPr>
            <p:nvPr/>
          </p:nvSpPr>
          <p:spPr bwMode="auto">
            <a:xfrm>
              <a:off x="5772395"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3" name="Line 21">
              <a:extLst>
                <a:ext uri="{FF2B5EF4-FFF2-40B4-BE49-F238E27FC236}">
                  <a16:creationId xmlns:a16="http://schemas.microsoft.com/office/drawing/2014/main" id="{174EC0ED-B022-4CCC-A2A6-7A2B95420E9E}"/>
                </a:ext>
              </a:extLst>
            </p:cNvPr>
            <p:cNvSpPr>
              <a:spLocks noChangeShapeType="1"/>
            </p:cNvSpPr>
            <p:nvPr/>
          </p:nvSpPr>
          <p:spPr bwMode="auto">
            <a:xfrm>
              <a:off x="5996904"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4" name="Line 21">
              <a:extLst>
                <a:ext uri="{FF2B5EF4-FFF2-40B4-BE49-F238E27FC236}">
                  <a16:creationId xmlns:a16="http://schemas.microsoft.com/office/drawing/2014/main" id="{B02129A3-A160-4AD9-B996-EF6E9790DC56}"/>
                </a:ext>
              </a:extLst>
            </p:cNvPr>
            <p:cNvSpPr>
              <a:spLocks noChangeShapeType="1"/>
            </p:cNvSpPr>
            <p:nvPr/>
          </p:nvSpPr>
          <p:spPr bwMode="auto">
            <a:xfrm>
              <a:off x="624993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5" name="Line 19">
              <a:extLst>
                <a:ext uri="{FF2B5EF4-FFF2-40B4-BE49-F238E27FC236}">
                  <a16:creationId xmlns:a16="http://schemas.microsoft.com/office/drawing/2014/main" id="{EB406BF0-188B-4CC0-A42F-20F0D7A2476A}"/>
                </a:ext>
              </a:extLst>
            </p:cNvPr>
            <p:cNvSpPr>
              <a:spLocks noChangeShapeType="1"/>
            </p:cNvSpPr>
            <p:nvPr/>
          </p:nvSpPr>
          <p:spPr bwMode="auto">
            <a:xfrm>
              <a:off x="6487571"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6" name="Line 21">
              <a:extLst>
                <a:ext uri="{FF2B5EF4-FFF2-40B4-BE49-F238E27FC236}">
                  <a16:creationId xmlns:a16="http://schemas.microsoft.com/office/drawing/2014/main" id="{ED687CA6-D240-4742-AC7A-0ED0FA5B26FE}"/>
                </a:ext>
              </a:extLst>
            </p:cNvPr>
            <p:cNvSpPr>
              <a:spLocks noChangeShapeType="1"/>
            </p:cNvSpPr>
            <p:nvPr/>
          </p:nvSpPr>
          <p:spPr bwMode="auto">
            <a:xfrm>
              <a:off x="6707082"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7" name="Line 21">
              <a:extLst>
                <a:ext uri="{FF2B5EF4-FFF2-40B4-BE49-F238E27FC236}">
                  <a16:creationId xmlns:a16="http://schemas.microsoft.com/office/drawing/2014/main" id="{191C7235-00D1-4EF5-852B-8C8165A5775A}"/>
                </a:ext>
              </a:extLst>
            </p:cNvPr>
            <p:cNvSpPr>
              <a:spLocks noChangeShapeType="1"/>
            </p:cNvSpPr>
            <p:nvPr/>
          </p:nvSpPr>
          <p:spPr bwMode="auto">
            <a:xfrm>
              <a:off x="6926710" y="3482479"/>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grpSp>
          <p:nvGrpSpPr>
            <p:cNvPr id="48" name="Group 47">
              <a:extLst>
                <a:ext uri="{FF2B5EF4-FFF2-40B4-BE49-F238E27FC236}">
                  <a16:creationId xmlns:a16="http://schemas.microsoft.com/office/drawing/2014/main" id="{9A2BB363-1EF6-451C-A07A-3D51BDAF93DF}"/>
                </a:ext>
              </a:extLst>
            </p:cNvPr>
            <p:cNvGrpSpPr/>
            <p:nvPr/>
          </p:nvGrpSpPr>
          <p:grpSpPr>
            <a:xfrm>
              <a:off x="1591798" y="3513438"/>
              <a:ext cx="5470648" cy="288147"/>
              <a:chOff x="2966458" y="3429459"/>
              <a:chExt cx="5470648" cy="288147"/>
            </a:xfrm>
          </p:grpSpPr>
          <p:sp>
            <p:nvSpPr>
              <p:cNvPr id="87" name="TextBox 26">
                <a:extLst>
                  <a:ext uri="{FF2B5EF4-FFF2-40B4-BE49-F238E27FC236}">
                    <a16:creationId xmlns:a16="http://schemas.microsoft.com/office/drawing/2014/main" id="{DDC3C5A1-B4E3-47C6-AF42-DADC320008E8}"/>
                  </a:ext>
                </a:extLst>
              </p:cNvPr>
              <p:cNvSpPr txBox="1"/>
              <p:nvPr/>
            </p:nvSpPr>
            <p:spPr>
              <a:xfrm>
                <a:off x="296645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88" name="TextBox 28">
                <a:extLst>
                  <a:ext uri="{FF2B5EF4-FFF2-40B4-BE49-F238E27FC236}">
                    <a16:creationId xmlns:a16="http://schemas.microsoft.com/office/drawing/2014/main" id="{CCAE5F17-3204-461F-8394-3943210906D4}"/>
                  </a:ext>
                </a:extLst>
              </p:cNvPr>
              <p:cNvSpPr txBox="1"/>
              <p:nvPr/>
            </p:nvSpPr>
            <p:spPr>
              <a:xfrm>
                <a:off x="32085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a:t>
                </a:r>
              </a:p>
            </p:txBody>
          </p:sp>
          <p:sp>
            <p:nvSpPr>
              <p:cNvPr id="89" name="TextBox 30">
                <a:extLst>
                  <a:ext uri="{FF2B5EF4-FFF2-40B4-BE49-F238E27FC236}">
                    <a16:creationId xmlns:a16="http://schemas.microsoft.com/office/drawing/2014/main" id="{17FE4617-C50C-4047-8D03-F21CA3CAE346}"/>
                  </a:ext>
                </a:extLst>
              </p:cNvPr>
              <p:cNvSpPr txBox="1"/>
              <p:nvPr/>
            </p:nvSpPr>
            <p:spPr>
              <a:xfrm>
                <a:off x="3419301"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a:t>
                </a:r>
              </a:p>
            </p:txBody>
          </p:sp>
          <p:sp>
            <p:nvSpPr>
              <p:cNvPr id="90" name="TextBox 30">
                <a:extLst>
                  <a:ext uri="{FF2B5EF4-FFF2-40B4-BE49-F238E27FC236}">
                    <a16:creationId xmlns:a16="http://schemas.microsoft.com/office/drawing/2014/main" id="{F15C5979-C8DE-4D44-8006-221D31FC40C9}"/>
                  </a:ext>
                </a:extLst>
              </p:cNvPr>
              <p:cNvSpPr txBox="1"/>
              <p:nvPr/>
            </p:nvSpPr>
            <p:spPr>
              <a:xfrm>
                <a:off x="36417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91" name="TextBox 90">
                <a:extLst>
                  <a:ext uri="{FF2B5EF4-FFF2-40B4-BE49-F238E27FC236}">
                    <a16:creationId xmlns:a16="http://schemas.microsoft.com/office/drawing/2014/main" id="{9B0D0343-FE3F-4E24-BAAD-04A21AA98CF4}"/>
                  </a:ext>
                </a:extLst>
              </p:cNvPr>
              <p:cNvSpPr txBox="1"/>
              <p:nvPr/>
            </p:nvSpPr>
            <p:spPr>
              <a:xfrm>
                <a:off x="386382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4</a:t>
                </a:r>
              </a:p>
            </p:txBody>
          </p:sp>
          <p:sp>
            <p:nvSpPr>
              <p:cNvPr id="92" name="TextBox 26">
                <a:extLst>
                  <a:ext uri="{FF2B5EF4-FFF2-40B4-BE49-F238E27FC236}">
                    <a16:creationId xmlns:a16="http://schemas.microsoft.com/office/drawing/2014/main" id="{59387751-9004-424B-9524-28A028ACB1C6}"/>
                  </a:ext>
                </a:extLst>
              </p:cNvPr>
              <p:cNvSpPr txBox="1"/>
              <p:nvPr/>
            </p:nvSpPr>
            <p:spPr>
              <a:xfrm>
                <a:off x="410423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5</a:t>
                </a:r>
              </a:p>
            </p:txBody>
          </p:sp>
          <p:sp>
            <p:nvSpPr>
              <p:cNvPr id="93" name="TextBox 28">
                <a:extLst>
                  <a:ext uri="{FF2B5EF4-FFF2-40B4-BE49-F238E27FC236}">
                    <a16:creationId xmlns:a16="http://schemas.microsoft.com/office/drawing/2014/main" id="{D81DBDF7-A296-41D6-88FA-A99C062D90F6}"/>
                  </a:ext>
                </a:extLst>
              </p:cNvPr>
              <p:cNvSpPr txBox="1"/>
              <p:nvPr/>
            </p:nvSpPr>
            <p:spPr>
              <a:xfrm>
                <a:off x="434187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94" name="TextBox 30">
                <a:extLst>
                  <a:ext uri="{FF2B5EF4-FFF2-40B4-BE49-F238E27FC236}">
                    <a16:creationId xmlns:a16="http://schemas.microsoft.com/office/drawing/2014/main" id="{6A71E281-B83F-4669-9108-810C20799857}"/>
                  </a:ext>
                </a:extLst>
              </p:cNvPr>
              <p:cNvSpPr txBox="1"/>
              <p:nvPr/>
            </p:nvSpPr>
            <p:spPr>
              <a:xfrm>
                <a:off x="45589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7</a:t>
                </a:r>
              </a:p>
            </p:txBody>
          </p:sp>
          <p:sp>
            <p:nvSpPr>
              <p:cNvPr id="95" name="TextBox 30">
                <a:extLst>
                  <a:ext uri="{FF2B5EF4-FFF2-40B4-BE49-F238E27FC236}">
                    <a16:creationId xmlns:a16="http://schemas.microsoft.com/office/drawing/2014/main" id="{DBBEECD4-F84A-478C-B470-E29B615C39FE}"/>
                  </a:ext>
                </a:extLst>
              </p:cNvPr>
              <p:cNvSpPr txBox="1"/>
              <p:nvPr/>
            </p:nvSpPr>
            <p:spPr>
              <a:xfrm>
                <a:off x="477932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8</a:t>
                </a:r>
              </a:p>
            </p:txBody>
          </p:sp>
          <p:sp>
            <p:nvSpPr>
              <p:cNvPr id="96" name="TextBox 30">
                <a:extLst>
                  <a:ext uri="{FF2B5EF4-FFF2-40B4-BE49-F238E27FC236}">
                    <a16:creationId xmlns:a16="http://schemas.microsoft.com/office/drawing/2014/main" id="{84FE0961-FC67-457D-8025-855FF20BF2DB}"/>
                  </a:ext>
                </a:extLst>
              </p:cNvPr>
              <p:cNvSpPr txBox="1"/>
              <p:nvPr/>
            </p:nvSpPr>
            <p:spPr>
              <a:xfrm>
                <a:off x="50062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97" name="TextBox 26">
                <a:extLst>
                  <a:ext uri="{FF2B5EF4-FFF2-40B4-BE49-F238E27FC236}">
                    <a16:creationId xmlns:a16="http://schemas.microsoft.com/office/drawing/2014/main" id="{F0377D16-A6E2-4830-B78C-46E7928F9BCD}"/>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10</a:t>
                </a:r>
              </a:p>
            </p:txBody>
          </p:sp>
          <p:sp>
            <p:nvSpPr>
              <p:cNvPr id="98" name="TextBox 28">
                <a:extLst>
                  <a:ext uri="{FF2B5EF4-FFF2-40B4-BE49-F238E27FC236}">
                    <a16:creationId xmlns:a16="http://schemas.microsoft.com/office/drawing/2014/main" id="{A261EF3E-6D34-4D1A-B624-8F0C4CDE051A}"/>
                  </a:ext>
                </a:extLst>
              </p:cNvPr>
              <p:cNvSpPr txBox="1"/>
              <p:nvPr/>
            </p:nvSpPr>
            <p:spPr>
              <a:xfrm>
                <a:off x="54292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11</a:t>
                </a:r>
              </a:p>
            </p:txBody>
          </p:sp>
          <p:sp>
            <p:nvSpPr>
              <p:cNvPr id="99" name="TextBox 30">
                <a:extLst>
                  <a:ext uri="{FF2B5EF4-FFF2-40B4-BE49-F238E27FC236}">
                    <a16:creationId xmlns:a16="http://schemas.microsoft.com/office/drawing/2014/main" id="{C45C1BE8-F5BA-4447-B226-7A1B0F2F2FEF}"/>
                  </a:ext>
                </a:extLst>
              </p:cNvPr>
              <p:cNvSpPr txBox="1"/>
              <p:nvPr/>
            </p:nvSpPr>
            <p:spPr>
              <a:xfrm>
                <a:off x="565327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100" name="TextBox 30">
                <a:extLst>
                  <a:ext uri="{FF2B5EF4-FFF2-40B4-BE49-F238E27FC236}">
                    <a16:creationId xmlns:a16="http://schemas.microsoft.com/office/drawing/2014/main" id="{DC4E28ED-9051-43DE-BB92-42710CF4FAE9}"/>
                  </a:ext>
                </a:extLst>
              </p:cNvPr>
              <p:cNvSpPr txBox="1"/>
              <p:nvPr/>
            </p:nvSpPr>
            <p:spPr>
              <a:xfrm>
                <a:off x="587290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13</a:t>
                </a:r>
              </a:p>
            </p:txBody>
          </p:sp>
          <p:sp>
            <p:nvSpPr>
              <p:cNvPr id="101" name="TextBox 30">
                <a:extLst>
                  <a:ext uri="{FF2B5EF4-FFF2-40B4-BE49-F238E27FC236}">
                    <a16:creationId xmlns:a16="http://schemas.microsoft.com/office/drawing/2014/main" id="{06903FA4-EEBB-449A-A2C1-82EF9C8218BE}"/>
                  </a:ext>
                </a:extLst>
              </p:cNvPr>
              <p:cNvSpPr txBox="1"/>
              <p:nvPr/>
            </p:nvSpPr>
            <p:spPr>
              <a:xfrm>
                <a:off x="60955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14</a:t>
                </a:r>
              </a:p>
            </p:txBody>
          </p:sp>
          <p:sp>
            <p:nvSpPr>
              <p:cNvPr id="102" name="TextBox 26">
                <a:extLst>
                  <a:ext uri="{FF2B5EF4-FFF2-40B4-BE49-F238E27FC236}">
                    <a16:creationId xmlns:a16="http://schemas.microsoft.com/office/drawing/2014/main" id="{9B0BA0CF-35C6-4EE6-A028-36511AB5C972}"/>
                  </a:ext>
                </a:extLst>
              </p:cNvPr>
              <p:cNvSpPr txBox="1"/>
              <p:nvPr/>
            </p:nvSpPr>
            <p:spPr>
              <a:xfrm>
                <a:off x="633339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sp>
            <p:nvSpPr>
              <p:cNvPr id="103" name="TextBox 28">
                <a:extLst>
                  <a:ext uri="{FF2B5EF4-FFF2-40B4-BE49-F238E27FC236}">
                    <a16:creationId xmlns:a16="http://schemas.microsoft.com/office/drawing/2014/main" id="{C45601B1-75FA-41B2-9C8A-EF3A913E2818}"/>
                  </a:ext>
                </a:extLst>
              </p:cNvPr>
              <p:cNvSpPr txBox="1"/>
              <p:nvPr/>
            </p:nvSpPr>
            <p:spPr>
              <a:xfrm>
                <a:off x="6542139" y="3429459"/>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16</a:t>
                </a:r>
              </a:p>
            </p:txBody>
          </p:sp>
          <p:sp>
            <p:nvSpPr>
              <p:cNvPr id="104" name="TextBox 30">
                <a:extLst>
                  <a:ext uri="{FF2B5EF4-FFF2-40B4-BE49-F238E27FC236}">
                    <a16:creationId xmlns:a16="http://schemas.microsoft.com/office/drawing/2014/main" id="{8A443E0A-B7D7-4A14-9BFD-7F4D829D2802}"/>
                  </a:ext>
                </a:extLst>
              </p:cNvPr>
              <p:cNvSpPr txBox="1"/>
              <p:nvPr/>
            </p:nvSpPr>
            <p:spPr>
              <a:xfrm>
                <a:off x="679168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17</a:t>
                </a:r>
              </a:p>
            </p:txBody>
          </p:sp>
          <p:sp>
            <p:nvSpPr>
              <p:cNvPr id="105" name="TextBox 30">
                <a:extLst>
                  <a:ext uri="{FF2B5EF4-FFF2-40B4-BE49-F238E27FC236}">
                    <a16:creationId xmlns:a16="http://schemas.microsoft.com/office/drawing/2014/main" id="{9743B6F1-E707-47AB-9729-BED6BD25FAAC}"/>
                  </a:ext>
                </a:extLst>
              </p:cNvPr>
              <p:cNvSpPr txBox="1"/>
              <p:nvPr/>
            </p:nvSpPr>
            <p:spPr>
              <a:xfrm>
                <a:off x="701131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18</a:t>
                </a:r>
              </a:p>
            </p:txBody>
          </p:sp>
          <p:sp>
            <p:nvSpPr>
              <p:cNvPr id="106" name="TextBox 30">
                <a:extLst>
                  <a:ext uri="{FF2B5EF4-FFF2-40B4-BE49-F238E27FC236}">
                    <a16:creationId xmlns:a16="http://schemas.microsoft.com/office/drawing/2014/main" id="{A5803D55-32BA-4C03-BE76-1308B658BD8C}"/>
                  </a:ext>
                </a:extLst>
              </p:cNvPr>
              <p:cNvSpPr txBox="1"/>
              <p:nvPr/>
            </p:nvSpPr>
            <p:spPr>
              <a:xfrm>
                <a:off x="723582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19</a:t>
                </a:r>
              </a:p>
            </p:txBody>
          </p:sp>
          <p:sp>
            <p:nvSpPr>
              <p:cNvPr id="107" name="TextBox 26">
                <a:extLst>
                  <a:ext uri="{FF2B5EF4-FFF2-40B4-BE49-F238E27FC236}">
                    <a16:creationId xmlns:a16="http://schemas.microsoft.com/office/drawing/2014/main" id="{4F9EC7FB-AE00-485C-AFA3-A83D69D2AD66}"/>
                  </a:ext>
                </a:extLst>
              </p:cNvPr>
              <p:cNvSpPr txBox="1"/>
              <p:nvPr/>
            </p:nvSpPr>
            <p:spPr>
              <a:xfrm>
                <a:off x="748885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20</a:t>
                </a:r>
              </a:p>
            </p:txBody>
          </p:sp>
          <p:sp>
            <p:nvSpPr>
              <p:cNvPr id="108" name="TextBox 28">
                <a:extLst>
                  <a:ext uri="{FF2B5EF4-FFF2-40B4-BE49-F238E27FC236}">
                    <a16:creationId xmlns:a16="http://schemas.microsoft.com/office/drawing/2014/main" id="{F3E9E904-A79E-4606-99F3-95E27CFA7B37}"/>
                  </a:ext>
                </a:extLst>
              </p:cNvPr>
              <p:cNvSpPr txBox="1"/>
              <p:nvPr/>
            </p:nvSpPr>
            <p:spPr>
              <a:xfrm>
                <a:off x="77264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21</a:t>
                </a:r>
              </a:p>
            </p:txBody>
          </p:sp>
          <p:sp>
            <p:nvSpPr>
              <p:cNvPr id="109" name="TextBox 30">
                <a:extLst>
                  <a:ext uri="{FF2B5EF4-FFF2-40B4-BE49-F238E27FC236}">
                    <a16:creationId xmlns:a16="http://schemas.microsoft.com/office/drawing/2014/main" id="{41799E30-8145-4614-A882-B8AD3219B75B}"/>
                  </a:ext>
                </a:extLst>
              </p:cNvPr>
              <p:cNvSpPr txBox="1"/>
              <p:nvPr/>
            </p:nvSpPr>
            <p:spPr>
              <a:xfrm>
                <a:off x="79460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22</a:t>
                </a:r>
              </a:p>
            </p:txBody>
          </p:sp>
          <p:sp>
            <p:nvSpPr>
              <p:cNvPr id="110" name="TextBox 30">
                <a:extLst>
                  <a:ext uri="{FF2B5EF4-FFF2-40B4-BE49-F238E27FC236}">
                    <a16:creationId xmlns:a16="http://schemas.microsoft.com/office/drawing/2014/main" id="{05775289-7E9F-4ED4-AF0E-B204770F50BE}"/>
                  </a:ext>
                </a:extLst>
              </p:cNvPr>
              <p:cNvSpPr txBox="1"/>
              <p:nvPr/>
            </p:nvSpPr>
            <p:spPr>
              <a:xfrm>
                <a:off x="81656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23</a:t>
                </a:r>
              </a:p>
            </p:txBody>
          </p:sp>
        </p:grpSp>
        <p:grpSp>
          <p:nvGrpSpPr>
            <p:cNvPr id="49" name="Group 48">
              <a:extLst>
                <a:ext uri="{FF2B5EF4-FFF2-40B4-BE49-F238E27FC236}">
                  <a16:creationId xmlns:a16="http://schemas.microsoft.com/office/drawing/2014/main" id="{57B67995-25F4-4C44-965E-4777DCAB09AF}"/>
                </a:ext>
              </a:extLst>
            </p:cNvPr>
            <p:cNvGrpSpPr/>
            <p:nvPr/>
          </p:nvGrpSpPr>
          <p:grpSpPr>
            <a:xfrm>
              <a:off x="1542105" y="3768479"/>
              <a:ext cx="5470648" cy="288147"/>
              <a:chOff x="2916765" y="3429459"/>
              <a:chExt cx="5470648" cy="288147"/>
            </a:xfrm>
          </p:grpSpPr>
          <p:sp>
            <p:nvSpPr>
              <p:cNvPr id="63" name="TextBox 26">
                <a:extLst>
                  <a:ext uri="{FF2B5EF4-FFF2-40B4-BE49-F238E27FC236}">
                    <a16:creationId xmlns:a16="http://schemas.microsoft.com/office/drawing/2014/main" id="{C0435CA6-93D2-4FD9-8301-3B852CB311B8}"/>
                  </a:ext>
                </a:extLst>
              </p:cNvPr>
              <p:cNvSpPr txBox="1"/>
              <p:nvPr/>
            </p:nvSpPr>
            <p:spPr>
              <a:xfrm>
                <a:off x="291676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28</a:t>
                </a:r>
              </a:p>
            </p:txBody>
          </p:sp>
          <p:sp>
            <p:nvSpPr>
              <p:cNvPr id="64" name="TextBox 28">
                <a:extLst>
                  <a:ext uri="{FF2B5EF4-FFF2-40B4-BE49-F238E27FC236}">
                    <a16:creationId xmlns:a16="http://schemas.microsoft.com/office/drawing/2014/main" id="{D40CB273-74A5-436C-A777-66B9AF97DA63}"/>
                  </a:ext>
                </a:extLst>
              </p:cNvPr>
              <p:cNvSpPr txBox="1"/>
              <p:nvPr/>
            </p:nvSpPr>
            <p:spPr>
              <a:xfrm>
                <a:off x="31588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28</a:t>
                </a:r>
              </a:p>
            </p:txBody>
          </p:sp>
          <p:sp>
            <p:nvSpPr>
              <p:cNvPr id="65" name="TextBox 30">
                <a:extLst>
                  <a:ext uri="{FF2B5EF4-FFF2-40B4-BE49-F238E27FC236}">
                    <a16:creationId xmlns:a16="http://schemas.microsoft.com/office/drawing/2014/main" id="{3B10C250-710C-4AB0-BECD-FA8E7B934EB5}"/>
                  </a:ext>
                </a:extLst>
              </p:cNvPr>
              <p:cNvSpPr txBox="1"/>
              <p:nvPr/>
            </p:nvSpPr>
            <p:spPr>
              <a:xfrm>
                <a:off x="3369608"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28</a:t>
                </a:r>
              </a:p>
            </p:txBody>
          </p:sp>
          <p:sp>
            <p:nvSpPr>
              <p:cNvPr id="66" name="TextBox 30">
                <a:extLst>
                  <a:ext uri="{FF2B5EF4-FFF2-40B4-BE49-F238E27FC236}">
                    <a16:creationId xmlns:a16="http://schemas.microsoft.com/office/drawing/2014/main" id="{C6EB6D18-6622-4540-9258-5463D41A70B6}"/>
                  </a:ext>
                </a:extLst>
              </p:cNvPr>
              <p:cNvSpPr txBox="1"/>
              <p:nvPr/>
            </p:nvSpPr>
            <p:spPr>
              <a:xfrm>
                <a:off x="35920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25</a:t>
                </a:r>
              </a:p>
            </p:txBody>
          </p:sp>
          <p:sp>
            <p:nvSpPr>
              <p:cNvPr id="67" name="TextBox 66">
                <a:extLst>
                  <a:ext uri="{FF2B5EF4-FFF2-40B4-BE49-F238E27FC236}">
                    <a16:creationId xmlns:a16="http://schemas.microsoft.com/office/drawing/2014/main" id="{73DACE8E-31A1-4587-A341-73F3FA7F8F20}"/>
                  </a:ext>
                </a:extLst>
              </p:cNvPr>
              <p:cNvSpPr txBox="1"/>
              <p:nvPr/>
            </p:nvSpPr>
            <p:spPr>
              <a:xfrm>
                <a:off x="381413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24</a:t>
                </a:r>
              </a:p>
            </p:txBody>
          </p:sp>
          <p:sp>
            <p:nvSpPr>
              <p:cNvPr id="68" name="TextBox 26">
                <a:extLst>
                  <a:ext uri="{FF2B5EF4-FFF2-40B4-BE49-F238E27FC236}">
                    <a16:creationId xmlns:a16="http://schemas.microsoft.com/office/drawing/2014/main" id="{EB15D7BD-02A6-4AA5-9389-441956CC134B}"/>
                  </a:ext>
                </a:extLst>
              </p:cNvPr>
              <p:cNvSpPr txBox="1"/>
              <p:nvPr/>
            </p:nvSpPr>
            <p:spPr>
              <a:xfrm>
                <a:off x="405454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20</a:t>
                </a:r>
              </a:p>
            </p:txBody>
          </p:sp>
          <p:sp>
            <p:nvSpPr>
              <p:cNvPr id="69" name="TextBox 28">
                <a:extLst>
                  <a:ext uri="{FF2B5EF4-FFF2-40B4-BE49-F238E27FC236}">
                    <a16:creationId xmlns:a16="http://schemas.microsoft.com/office/drawing/2014/main" id="{74CF5A7B-014F-432C-A246-DF1F7ED98D69}"/>
                  </a:ext>
                </a:extLst>
              </p:cNvPr>
              <p:cNvSpPr txBox="1"/>
              <p:nvPr/>
            </p:nvSpPr>
            <p:spPr>
              <a:xfrm>
                <a:off x="429218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18</a:t>
                </a:r>
              </a:p>
            </p:txBody>
          </p:sp>
          <p:sp>
            <p:nvSpPr>
              <p:cNvPr id="70" name="TextBox 30">
                <a:extLst>
                  <a:ext uri="{FF2B5EF4-FFF2-40B4-BE49-F238E27FC236}">
                    <a16:creationId xmlns:a16="http://schemas.microsoft.com/office/drawing/2014/main" id="{2E737E55-ED3B-4332-8F00-43C175FC00C1}"/>
                  </a:ext>
                </a:extLst>
              </p:cNvPr>
              <p:cNvSpPr txBox="1"/>
              <p:nvPr/>
            </p:nvSpPr>
            <p:spPr>
              <a:xfrm>
                <a:off x="45092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17</a:t>
                </a:r>
              </a:p>
            </p:txBody>
          </p:sp>
          <p:sp>
            <p:nvSpPr>
              <p:cNvPr id="71" name="TextBox 30">
                <a:extLst>
                  <a:ext uri="{FF2B5EF4-FFF2-40B4-BE49-F238E27FC236}">
                    <a16:creationId xmlns:a16="http://schemas.microsoft.com/office/drawing/2014/main" id="{8435C008-F0E5-4362-95DF-EB1AECEDC4C7}"/>
                  </a:ext>
                </a:extLst>
              </p:cNvPr>
              <p:cNvSpPr txBox="1"/>
              <p:nvPr/>
            </p:nvSpPr>
            <p:spPr>
              <a:xfrm>
                <a:off x="472962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15</a:t>
                </a:r>
              </a:p>
            </p:txBody>
          </p:sp>
          <p:sp>
            <p:nvSpPr>
              <p:cNvPr id="72" name="TextBox 30">
                <a:extLst>
                  <a:ext uri="{FF2B5EF4-FFF2-40B4-BE49-F238E27FC236}">
                    <a16:creationId xmlns:a16="http://schemas.microsoft.com/office/drawing/2014/main" id="{23592A0B-E4EC-462B-B0DB-CBB3C89F11FD}"/>
                  </a:ext>
                </a:extLst>
              </p:cNvPr>
              <p:cNvSpPr txBox="1"/>
              <p:nvPr/>
            </p:nvSpPr>
            <p:spPr>
              <a:xfrm>
                <a:off x="49565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15</a:t>
                </a:r>
              </a:p>
            </p:txBody>
          </p:sp>
          <p:sp>
            <p:nvSpPr>
              <p:cNvPr id="73" name="TextBox 26">
                <a:extLst>
                  <a:ext uri="{FF2B5EF4-FFF2-40B4-BE49-F238E27FC236}">
                    <a16:creationId xmlns:a16="http://schemas.microsoft.com/office/drawing/2014/main" id="{40760198-8099-44E4-9BAA-742BD59F15A5}"/>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12</a:t>
                </a:r>
              </a:p>
            </p:txBody>
          </p:sp>
          <p:sp>
            <p:nvSpPr>
              <p:cNvPr id="74" name="TextBox 28">
                <a:extLst>
                  <a:ext uri="{FF2B5EF4-FFF2-40B4-BE49-F238E27FC236}">
                    <a16:creationId xmlns:a16="http://schemas.microsoft.com/office/drawing/2014/main" id="{750439E9-9C92-408F-95B7-FC6C02CCCD7E}"/>
                  </a:ext>
                </a:extLst>
              </p:cNvPr>
              <p:cNvSpPr txBox="1"/>
              <p:nvPr/>
            </p:nvSpPr>
            <p:spPr>
              <a:xfrm>
                <a:off x="54148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chemeClr val="accent1"/>
                    </a:solidFill>
                    <a:cs typeface="Arial" panose="020B0604020202020204" pitchFamily="34" charset="0"/>
                  </a:rPr>
                  <a:t>11</a:t>
                </a:r>
              </a:p>
            </p:txBody>
          </p:sp>
          <p:sp>
            <p:nvSpPr>
              <p:cNvPr id="75" name="TextBox 30">
                <a:extLst>
                  <a:ext uri="{FF2B5EF4-FFF2-40B4-BE49-F238E27FC236}">
                    <a16:creationId xmlns:a16="http://schemas.microsoft.com/office/drawing/2014/main" id="{43CB04DB-DE51-4F8D-93E0-8965A4713196}"/>
                  </a:ext>
                </a:extLst>
              </p:cNvPr>
              <p:cNvSpPr txBox="1"/>
              <p:nvPr/>
            </p:nvSpPr>
            <p:spPr>
              <a:xfrm>
                <a:off x="570297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6</a:t>
                </a:r>
              </a:p>
            </p:txBody>
          </p:sp>
          <p:sp>
            <p:nvSpPr>
              <p:cNvPr id="76" name="TextBox 30">
                <a:extLst>
                  <a:ext uri="{FF2B5EF4-FFF2-40B4-BE49-F238E27FC236}">
                    <a16:creationId xmlns:a16="http://schemas.microsoft.com/office/drawing/2014/main" id="{6896F644-441D-4300-BFB0-84E1EC2DEF53}"/>
                  </a:ext>
                </a:extLst>
              </p:cNvPr>
              <p:cNvSpPr txBox="1"/>
              <p:nvPr/>
            </p:nvSpPr>
            <p:spPr>
              <a:xfrm>
                <a:off x="592259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4</a:t>
                </a:r>
              </a:p>
            </p:txBody>
          </p:sp>
          <p:sp>
            <p:nvSpPr>
              <p:cNvPr id="77" name="TextBox 30">
                <a:extLst>
                  <a:ext uri="{FF2B5EF4-FFF2-40B4-BE49-F238E27FC236}">
                    <a16:creationId xmlns:a16="http://schemas.microsoft.com/office/drawing/2014/main" id="{0E0F5DE9-86C0-484E-A611-36C0EBE9847C}"/>
                  </a:ext>
                </a:extLst>
              </p:cNvPr>
              <p:cNvSpPr txBox="1"/>
              <p:nvPr/>
            </p:nvSpPr>
            <p:spPr>
              <a:xfrm>
                <a:off x="61451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a:t>
                </a:r>
              </a:p>
            </p:txBody>
          </p:sp>
          <p:sp>
            <p:nvSpPr>
              <p:cNvPr id="78" name="TextBox 26">
                <a:extLst>
                  <a:ext uri="{FF2B5EF4-FFF2-40B4-BE49-F238E27FC236}">
                    <a16:creationId xmlns:a16="http://schemas.microsoft.com/office/drawing/2014/main" id="{A10F6790-2245-4E3E-99CC-9D5250742161}"/>
                  </a:ext>
                </a:extLst>
              </p:cNvPr>
              <p:cNvSpPr txBox="1"/>
              <p:nvPr/>
            </p:nvSpPr>
            <p:spPr>
              <a:xfrm>
                <a:off x="638308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2</a:t>
                </a:r>
              </a:p>
            </p:txBody>
          </p:sp>
          <p:sp>
            <p:nvSpPr>
              <p:cNvPr id="79" name="TextBox 28">
                <a:extLst>
                  <a:ext uri="{FF2B5EF4-FFF2-40B4-BE49-F238E27FC236}">
                    <a16:creationId xmlns:a16="http://schemas.microsoft.com/office/drawing/2014/main" id="{3234E5C4-0B85-486D-87EC-02A07BB8A54D}"/>
                  </a:ext>
                </a:extLst>
              </p:cNvPr>
              <p:cNvSpPr txBox="1"/>
              <p:nvPr/>
            </p:nvSpPr>
            <p:spPr>
              <a:xfrm>
                <a:off x="6641525"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chemeClr val="accent1"/>
                    </a:solidFill>
                    <a:cs typeface="Arial" panose="020B0604020202020204" pitchFamily="34" charset="0"/>
                  </a:rPr>
                  <a:t>1</a:t>
                </a:r>
              </a:p>
            </p:txBody>
          </p:sp>
          <p:sp>
            <p:nvSpPr>
              <p:cNvPr id="80" name="TextBox 30">
                <a:extLst>
                  <a:ext uri="{FF2B5EF4-FFF2-40B4-BE49-F238E27FC236}">
                    <a16:creationId xmlns:a16="http://schemas.microsoft.com/office/drawing/2014/main" id="{0D3213E3-65B6-48BD-B56D-D3A8D60C0AAA}"/>
                  </a:ext>
                </a:extLst>
              </p:cNvPr>
              <p:cNvSpPr txBox="1"/>
              <p:nvPr/>
            </p:nvSpPr>
            <p:spPr>
              <a:xfrm>
                <a:off x="684138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a:t>
                </a:r>
              </a:p>
            </p:txBody>
          </p:sp>
          <p:sp>
            <p:nvSpPr>
              <p:cNvPr id="81" name="TextBox 30">
                <a:extLst>
                  <a:ext uri="{FF2B5EF4-FFF2-40B4-BE49-F238E27FC236}">
                    <a16:creationId xmlns:a16="http://schemas.microsoft.com/office/drawing/2014/main" id="{4CDFAD2C-7600-411E-A025-27A5045EDFF6}"/>
                  </a:ext>
                </a:extLst>
              </p:cNvPr>
              <p:cNvSpPr txBox="1"/>
              <p:nvPr/>
            </p:nvSpPr>
            <p:spPr>
              <a:xfrm>
                <a:off x="706101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a:t>
                </a:r>
              </a:p>
            </p:txBody>
          </p:sp>
          <p:sp>
            <p:nvSpPr>
              <p:cNvPr id="82" name="TextBox 30">
                <a:extLst>
                  <a:ext uri="{FF2B5EF4-FFF2-40B4-BE49-F238E27FC236}">
                    <a16:creationId xmlns:a16="http://schemas.microsoft.com/office/drawing/2014/main" id="{4F62FC28-33B9-47E0-AEC3-4181AAABB720}"/>
                  </a:ext>
                </a:extLst>
              </p:cNvPr>
              <p:cNvSpPr txBox="1"/>
              <p:nvPr/>
            </p:nvSpPr>
            <p:spPr>
              <a:xfrm>
                <a:off x="728551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a:t>
                </a:r>
              </a:p>
            </p:txBody>
          </p:sp>
          <p:sp>
            <p:nvSpPr>
              <p:cNvPr id="83" name="TextBox 26">
                <a:extLst>
                  <a:ext uri="{FF2B5EF4-FFF2-40B4-BE49-F238E27FC236}">
                    <a16:creationId xmlns:a16="http://schemas.microsoft.com/office/drawing/2014/main" id="{E50D13AF-78D9-4882-8188-D5578641BB42}"/>
                  </a:ext>
                </a:extLst>
              </p:cNvPr>
              <p:cNvSpPr txBox="1"/>
              <p:nvPr/>
            </p:nvSpPr>
            <p:spPr>
              <a:xfrm>
                <a:off x="753854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1</a:t>
                </a:r>
              </a:p>
            </p:txBody>
          </p:sp>
          <p:sp>
            <p:nvSpPr>
              <p:cNvPr id="84" name="TextBox 28">
                <a:extLst>
                  <a:ext uri="{FF2B5EF4-FFF2-40B4-BE49-F238E27FC236}">
                    <a16:creationId xmlns:a16="http://schemas.microsoft.com/office/drawing/2014/main" id="{484E987A-F754-4274-A7D0-9D8F13371E90}"/>
                  </a:ext>
                </a:extLst>
              </p:cNvPr>
              <p:cNvSpPr txBox="1"/>
              <p:nvPr/>
            </p:nvSpPr>
            <p:spPr>
              <a:xfrm>
                <a:off x="77761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0</a:t>
                </a:r>
              </a:p>
            </p:txBody>
          </p:sp>
          <p:sp>
            <p:nvSpPr>
              <p:cNvPr id="85" name="TextBox 30">
                <a:extLst>
                  <a:ext uri="{FF2B5EF4-FFF2-40B4-BE49-F238E27FC236}">
                    <a16:creationId xmlns:a16="http://schemas.microsoft.com/office/drawing/2014/main" id="{1ACFDC48-C44D-4D35-9AD5-A77A2C5449AA}"/>
                  </a:ext>
                </a:extLst>
              </p:cNvPr>
              <p:cNvSpPr txBox="1"/>
              <p:nvPr/>
            </p:nvSpPr>
            <p:spPr>
              <a:xfrm>
                <a:off x="79956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0</a:t>
                </a:r>
              </a:p>
            </p:txBody>
          </p:sp>
          <p:sp>
            <p:nvSpPr>
              <p:cNvPr id="86" name="TextBox 30">
                <a:extLst>
                  <a:ext uri="{FF2B5EF4-FFF2-40B4-BE49-F238E27FC236}">
                    <a16:creationId xmlns:a16="http://schemas.microsoft.com/office/drawing/2014/main" id="{5B5CDD4A-9207-4EDA-9D95-8F11CD2EECEA}"/>
                  </a:ext>
                </a:extLst>
              </p:cNvPr>
              <p:cNvSpPr txBox="1"/>
              <p:nvPr/>
            </p:nvSpPr>
            <p:spPr>
              <a:xfrm>
                <a:off x="82153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1"/>
                    </a:solidFill>
                    <a:cs typeface="Arial" panose="020B0604020202020204" pitchFamily="34" charset="0"/>
                  </a:rPr>
                  <a:t>0</a:t>
                </a:r>
              </a:p>
            </p:txBody>
          </p:sp>
        </p:grpSp>
        <p:sp>
          <p:nvSpPr>
            <p:cNvPr id="50" name="Graphic 101">
              <a:extLst>
                <a:ext uri="{FF2B5EF4-FFF2-40B4-BE49-F238E27FC236}">
                  <a16:creationId xmlns:a16="http://schemas.microsoft.com/office/drawing/2014/main" id="{C179A8D0-63AE-41F2-A860-F1869434A0B4}"/>
                </a:ext>
              </a:extLst>
            </p:cNvPr>
            <p:cNvSpPr/>
            <p:nvPr/>
          </p:nvSpPr>
          <p:spPr>
            <a:xfrm>
              <a:off x="1669062" y="2000037"/>
              <a:ext cx="4693022" cy="1198335"/>
            </a:xfrm>
            <a:custGeom>
              <a:avLst/>
              <a:gdLst>
                <a:gd name="connsiteX0" fmla="*/ 7328954 w 7324725"/>
                <a:gd name="connsiteY0" fmla="*/ 1847669 h 1838325"/>
                <a:gd name="connsiteX1" fmla="*/ 4841872 w 7324725"/>
                <a:gd name="connsiteY1" fmla="*/ 1847669 h 1838325"/>
                <a:gd name="connsiteX2" fmla="*/ 4841872 w 7324725"/>
                <a:gd name="connsiteY2" fmla="*/ 1710976 h 1838325"/>
                <a:gd name="connsiteX3" fmla="*/ 4555246 w 7324725"/>
                <a:gd name="connsiteY3" fmla="*/ 1710976 h 1838325"/>
                <a:gd name="connsiteX4" fmla="*/ 4555246 w 7324725"/>
                <a:gd name="connsiteY4" fmla="*/ 1561043 h 1838325"/>
                <a:gd name="connsiteX5" fmla="*/ 3915832 w 7324725"/>
                <a:gd name="connsiteY5" fmla="*/ 1561043 h 1838325"/>
                <a:gd name="connsiteX6" fmla="*/ 3915832 w 7324725"/>
                <a:gd name="connsiteY6" fmla="*/ 1419930 h 1838325"/>
                <a:gd name="connsiteX7" fmla="*/ 3880552 w 7324725"/>
                <a:gd name="connsiteY7" fmla="*/ 1419930 h 1838325"/>
                <a:gd name="connsiteX8" fmla="*/ 3880552 w 7324725"/>
                <a:gd name="connsiteY8" fmla="*/ 1327328 h 1838325"/>
                <a:gd name="connsiteX9" fmla="*/ 3704168 w 7324725"/>
                <a:gd name="connsiteY9" fmla="*/ 1327328 h 1838325"/>
                <a:gd name="connsiteX10" fmla="*/ 3704168 w 7324725"/>
                <a:gd name="connsiteY10" fmla="*/ 1239136 h 1838325"/>
                <a:gd name="connsiteX11" fmla="*/ 3505734 w 7324725"/>
                <a:gd name="connsiteY11" fmla="*/ 1239136 h 1838325"/>
                <a:gd name="connsiteX12" fmla="*/ 3505734 w 7324725"/>
                <a:gd name="connsiteY12" fmla="*/ 1172985 h 1838325"/>
                <a:gd name="connsiteX13" fmla="*/ 3421942 w 7324725"/>
                <a:gd name="connsiteY13" fmla="*/ 1172985 h 1838325"/>
                <a:gd name="connsiteX14" fmla="*/ 3421942 w 7324725"/>
                <a:gd name="connsiteY14" fmla="*/ 1080383 h 1838325"/>
                <a:gd name="connsiteX15" fmla="*/ 3360211 w 7324725"/>
                <a:gd name="connsiteY15" fmla="*/ 1080383 h 1838325"/>
                <a:gd name="connsiteX16" fmla="*/ 3360211 w 7324725"/>
                <a:gd name="connsiteY16" fmla="*/ 974550 h 1838325"/>
                <a:gd name="connsiteX17" fmla="*/ 2487082 w 7324725"/>
                <a:gd name="connsiteY17" fmla="*/ 974550 h 1838325"/>
                <a:gd name="connsiteX18" fmla="*/ 2487082 w 7324725"/>
                <a:gd name="connsiteY18" fmla="*/ 890764 h 1838325"/>
                <a:gd name="connsiteX19" fmla="*/ 2416531 w 7324725"/>
                <a:gd name="connsiteY19" fmla="*/ 890764 h 1838325"/>
                <a:gd name="connsiteX20" fmla="*/ 2416531 w 7324725"/>
                <a:gd name="connsiteY20" fmla="*/ 806979 h 1838325"/>
                <a:gd name="connsiteX21" fmla="*/ 1953511 w 7324725"/>
                <a:gd name="connsiteY21" fmla="*/ 806979 h 1838325"/>
                <a:gd name="connsiteX22" fmla="*/ 1953511 w 7324725"/>
                <a:gd name="connsiteY22" fmla="*/ 745244 h 1838325"/>
                <a:gd name="connsiteX23" fmla="*/ 1913820 w 7324725"/>
                <a:gd name="connsiteY23" fmla="*/ 745244 h 1838325"/>
                <a:gd name="connsiteX24" fmla="*/ 1913820 w 7324725"/>
                <a:gd name="connsiteY24" fmla="*/ 652639 h 1838325"/>
                <a:gd name="connsiteX25" fmla="*/ 1477261 w 7324725"/>
                <a:gd name="connsiteY25" fmla="*/ 652639 h 1838325"/>
                <a:gd name="connsiteX26" fmla="*/ 1477261 w 7324725"/>
                <a:gd name="connsiteY26" fmla="*/ 546805 h 1838325"/>
                <a:gd name="connsiteX27" fmla="*/ 1437570 w 7324725"/>
                <a:gd name="connsiteY27" fmla="*/ 546805 h 1838325"/>
                <a:gd name="connsiteX28" fmla="*/ 1437570 w 7324725"/>
                <a:gd name="connsiteY28" fmla="*/ 414514 h 1838325"/>
                <a:gd name="connsiteX29" fmla="*/ 1384649 w 7324725"/>
                <a:gd name="connsiteY29" fmla="*/ 414514 h 1838325"/>
                <a:gd name="connsiteX30" fmla="*/ 1384649 w 7324725"/>
                <a:gd name="connsiteY30" fmla="*/ 330730 h 1838325"/>
                <a:gd name="connsiteX31" fmla="*/ 1133294 w 7324725"/>
                <a:gd name="connsiteY31" fmla="*/ 330730 h 1838325"/>
                <a:gd name="connsiteX32" fmla="*/ 1133294 w 7324725"/>
                <a:gd name="connsiteY32" fmla="*/ 238125 h 1838325"/>
                <a:gd name="connsiteX33" fmla="*/ 939271 w 7324725"/>
                <a:gd name="connsiteY33" fmla="*/ 238125 h 1838325"/>
                <a:gd name="connsiteX34" fmla="*/ 939271 w 7324725"/>
                <a:gd name="connsiteY34" fmla="*/ 0 h 1838325"/>
                <a:gd name="connsiteX35" fmla="*/ 0 w 7324725"/>
                <a:gd name="connsiteY35"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4725" h="1838325">
                  <a:moveTo>
                    <a:pt x="7328954" y="1847669"/>
                  </a:moveTo>
                  <a:lnTo>
                    <a:pt x="4841872" y="1847669"/>
                  </a:lnTo>
                  <a:lnTo>
                    <a:pt x="4841872" y="1710976"/>
                  </a:lnTo>
                  <a:lnTo>
                    <a:pt x="4555246" y="1710976"/>
                  </a:lnTo>
                  <a:lnTo>
                    <a:pt x="4555246" y="1561043"/>
                  </a:lnTo>
                  <a:lnTo>
                    <a:pt x="3915832" y="1561043"/>
                  </a:lnTo>
                  <a:lnTo>
                    <a:pt x="3915832" y="1419930"/>
                  </a:lnTo>
                  <a:lnTo>
                    <a:pt x="3880552" y="1419930"/>
                  </a:lnTo>
                  <a:lnTo>
                    <a:pt x="3880552" y="1327328"/>
                  </a:lnTo>
                  <a:lnTo>
                    <a:pt x="3704168" y="1327328"/>
                  </a:lnTo>
                  <a:lnTo>
                    <a:pt x="3704168" y="1239136"/>
                  </a:lnTo>
                  <a:lnTo>
                    <a:pt x="3505734" y="1239136"/>
                  </a:lnTo>
                  <a:lnTo>
                    <a:pt x="3505734" y="1172985"/>
                  </a:lnTo>
                  <a:lnTo>
                    <a:pt x="3421942" y="1172985"/>
                  </a:lnTo>
                  <a:lnTo>
                    <a:pt x="3421942" y="1080383"/>
                  </a:lnTo>
                  <a:lnTo>
                    <a:pt x="3360211" y="1080383"/>
                  </a:lnTo>
                  <a:lnTo>
                    <a:pt x="3360211" y="974550"/>
                  </a:lnTo>
                  <a:lnTo>
                    <a:pt x="2487082" y="974550"/>
                  </a:lnTo>
                  <a:lnTo>
                    <a:pt x="2487082" y="890764"/>
                  </a:lnTo>
                  <a:lnTo>
                    <a:pt x="2416531" y="890764"/>
                  </a:lnTo>
                  <a:lnTo>
                    <a:pt x="2416531" y="806979"/>
                  </a:lnTo>
                  <a:lnTo>
                    <a:pt x="1953511" y="806979"/>
                  </a:lnTo>
                  <a:lnTo>
                    <a:pt x="1953511" y="745244"/>
                  </a:lnTo>
                  <a:lnTo>
                    <a:pt x="1913820" y="745244"/>
                  </a:lnTo>
                  <a:lnTo>
                    <a:pt x="1913820" y="652639"/>
                  </a:lnTo>
                  <a:lnTo>
                    <a:pt x="1477261" y="652639"/>
                  </a:lnTo>
                  <a:lnTo>
                    <a:pt x="1477261" y="546805"/>
                  </a:lnTo>
                  <a:lnTo>
                    <a:pt x="1437570" y="546805"/>
                  </a:lnTo>
                  <a:lnTo>
                    <a:pt x="1437570" y="414514"/>
                  </a:lnTo>
                  <a:lnTo>
                    <a:pt x="1384649" y="414514"/>
                  </a:lnTo>
                  <a:lnTo>
                    <a:pt x="1384649" y="330730"/>
                  </a:lnTo>
                  <a:lnTo>
                    <a:pt x="1133294" y="330730"/>
                  </a:lnTo>
                  <a:lnTo>
                    <a:pt x="1133294" y="238125"/>
                  </a:lnTo>
                  <a:lnTo>
                    <a:pt x="939271" y="238125"/>
                  </a:lnTo>
                  <a:lnTo>
                    <a:pt x="939271" y="0"/>
                  </a:lnTo>
                  <a:lnTo>
                    <a:pt x="0" y="0"/>
                  </a:lnTo>
                </a:path>
              </a:pathLst>
            </a:custGeom>
            <a:noFill/>
            <a:ln w="25400" cap="flat">
              <a:solidFill>
                <a:schemeClr val="accent1"/>
              </a:solidFill>
              <a:prstDash val="solid"/>
              <a:miter/>
            </a:ln>
          </p:spPr>
          <p:txBody>
            <a:bodyPr rtlCol="0" anchor="ctr"/>
            <a:lstStyle/>
            <a:p>
              <a:endParaRPr lang="en-GB" sz="1400"/>
            </a:p>
          </p:txBody>
        </p:sp>
        <p:cxnSp>
          <p:nvCxnSpPr>
            <p:cNvPr id="51" name="Straight Connector 50">
              <a:extLst>
                <a:ext uri="{FF2B5EF4-FFF2-40B4-BE49-F238E27FC236}">
                  <a16:creationId xmlns:a16="http://schemas.microsoft.com/office/drawing/2014/main" id="{6FFF81EB-760F-458A-A551-AD53695B90A0}"/>
                </a:ext>
              </a:extLst>
            </p:cNvPr>
            <p:cNvCxnSpPr/>
            <p:nvPr/>
          </p:nvCxnSpPr>
          <p:spPr>
            <a:xfrm>
              <a:off x="6308089"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765035-1C25-4C77-B267-AF90913964F3}"/>
                </a:ext>
              </a:extLst>
            </p:cNvPr>
            <p:cNvCxnSpPr/>
            <p:nvPr/>
          </p:nvCxnSpPr>
          <p:spPr>
            <a:xfrm>
              <a:off x="5077303"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F4685F4-C503-48F4-9A39-BEB669F3B198}"/>
                </a:ext>
              </a:extLst>
            </p:cNvPr>
            <p:cNvCxnSpPr/>
            <p:nvPr/>
          </p:nvCxnSpPr>
          <p:spPr>
            <a:xfrm>
              <a:off x="4731094" y="3204790"/>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1C21FF8-59B3-4300-A098-E8803D16F017}"/>
                </a:ext>
              </a:extLst>
            </p:cNvPr>
            <p:cNvCxnSpPr/>
            <p:nvPr/>
          </p:nvCxnSpPr>
          <p:spPr>
            <a:xfrm>
              <a:off x="4125701" y="292856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7523CA-BC46-414B-9E61-9CC79D8C9E33}"/>
                </a:ext>
              </a:extLst>
            </p:cNvPr>
            <p:cNvCxnSpPr/>
            <p:nvPr/>
          </p:nvCxnSpPr>
          <p:spPr>
            <a:xfrm>
              <a:off x="4123558" y="285871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B3AD54-8974-43EC-9C97-AC226ABED05D}"/>
                </a:ext>
              </a:extLst>
            </p:cNvPr>
            <p:cNvCxnSpPr/>
            <p:nvPr/>
          </p:nvCxnSpPr>
          <p:spPr>
            <a:xfrm>
              <a:off x="3213365" y="257931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3A770DD-94E1-4CDD-BC56-3EFF0405A7DC}"/>
                </a:ext>
              </a:extLst>
            </p:cNvPr>
            <p:cNvSpPr txBox="1"/>
            <p:nvPr/>
          </p:nvSpPr>
          <p:spPr>
            <a:xfrm>
              <a:off x="3586390" y="1876864"/>
              <a:ext cx="4331635" cy="523220"/>
            </a:xfrm>
            <a:prstGeom prst="rect">
              <a:avLst/>
            </a:prstGeom>
            <a:noFill/>
          </p:spPr>
          <p:txBody>
            <a:bodyPr wrap="none" rtlCol="0">
              <a:spAutoFit/>
            </a:bodyPr>
            <a:lstStyle/>
            <a:p>
              <a:r>
                <a:rPr lang="en-GB" sz="1400" dirty="0">
                  <a:solidFill>
                    <a:srgbClr val="363636"/>
                  </a:solidFill>
                </a:rPr>
                <a:t>Median DoR: 9.72 months (95%CI 5.55, 12.98)</a:t>
              </a:r>
            </a:p>
            <a:p>
              <a:r>
                <a:rPr lang="en-GB" sz="1400" dirty="0">
                  <a:solidFill>
                    <a:srgbClr val="363636"/>
                  </a:solidFill>
                </a:rPr>
                <a:t>Event-free 12-month rate: 31.8% (95%CI 14.8, 50.3)</a:t>
              </a:r>
            </a:p>
          </p:txBody>
        </p:sp>
        <p:sp>
          <p:nvSpPr>
            <p:cNvPr id="58" name="TextBox 57">
              <a:extLst>
                <a:ext uri="{FF2B5EF4-FFF2-40B4-BE49-F238E27FC236}">
                  <a16:creationId xmlns:a16="http://schemas.microsoft.com/office/drawing/2014/main" id="{23913A4F-3E59-4E14-AAC4-4ED95ECDD256}"/>
                </a:ext>
              </a:extLst>
            </p:cNvPr>
            <p:cNvSpPr txBox="1"/>
            <p:nvPr/>
          </p:nvSpPr>
          <p:spPr>
            <a:xfrm>
              <a:off x="7212271" y="2870012"/>
              <a:ext cx="1478290" cy="523220"/>
            </a:xfrm>
            <a:prstGeom prst="rect">
              <a:avLst/>
            </a:prstGeom>
            <a:noFill/>
          </p:spPr>
          <p:txBody>
            <a:bodyPr wrap="none" rtlCol="0">
              <a:spAutoFit/>
            </a:bodyPr>
            <a:lstStyle/>
            <a:p>
              <a:r>
                <a:rPr lang="en-GB" sz="1400" dirty="0">
                  <a:solidFill>
                    <a:srgbClr val="363636"/>
                  </a:solidFill>
                </a:rPr>
                <a:t>Censoring times</a:t>
              </a:r>
            </a:p>
            <a:p>
              <a:r>
                <a:rPr lang="en-GB" sz="1400" dirty="0">
                  <a:solidFill>
                    <a:srgbClr val="363636"/>
                  </a:solidFill>
                </a:rPr>
                <a:t>n/N = 20/28</a:t>
              </a:r>
            </a:p>
          </p:txBody>
        </p:sp>
        <p:cxnSp>
          <p:nvCxnSpPr>
            <p:cNvPr id="59" name="Straight Connector 58">
              <a:extLst>
                <a:ext uri="{FF2B5EF4-FFF2-40B4-BE49-F238E27FC236}">
                  <a16:creationId xmlns:a16="http://schemas.microsoft.com/office/drawing/2014/main" id="{4DD1D12B-C63C-4C5C-BE14-98C5C6CF8457}"/>
                </a:ext>
              </a:extLst>
            </p:cNvPr>
            <p:cNvCxnSpPr/>
            <p:nvPr/>
          </p:nvCxnSpPr>
          <p:spPr>
            <a:xfrm>
              <a:off x="7056936" y="3014075"/>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10D578-B5DE-4C94-9742-0A25FC060A33}"/>
                </a:ext>
              </a:extLst>
            </p:cNvPr>
            <p:cNvCxnSpPr/>
            <p:nvPr/>
          </p:nvCxnSpPr>
          <p:spPr>
            <a:xfrm>
              <a:off x="7056936" y="3246979"/>
              <a:ext cx="10798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35577E3-1134-449E-8CF3-92694E2C2CEF}"/>
                </a:ext>
              </a:extLst>
            </p:cNvPr>
            <p:cNvCxnSpPr/>
            <p:nvPr/>
          </p:nvCxnSpPr>
          <p:spPr>
            <a:xfrm>
              <a:off x="6966930" y="3246979"/>
              <a:ext cx="288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F57EA96-8278-478F-9C6C-311DE89900B3}"/>
                </a:ext>
              </a:extLst>
            </p:cNvPr>
            <p:cNvSpPr txBox="1"/>
            <p:nvPr/>
          </p:nvSpPr>
          <p:spPr>
            <a:xfrm>
              <a:off x="600967" y="3748849"/>
              <a:ext cx="990977" cy="307777"/>
            </a:xfrm>
            <a:prstGeom prst="rect">
              <a:avLst/>
            </a:prstGeom>
            <a:noFill/>
          </p:spPr>
          <p:txBody>
            <a:bodyPr wrap="none" rtlCol="0">
              <a:spAutoFit/>
            </a:bodyPr>
            <a:lstStyle/>
            <a:p>
              <a:r>
                <a:rPr lang="en-GB" sz="1400" dirty="0"/>
                <a:t>No. at risk</a:t>
              </a:r>
            </a:p>
          </p:txBody>
        </p:sp>
      </p:grpSp>
      <p:grpSp>
        <p:nvGrpSpPr>
          <p:cNvPr id="111" name="Group 110">
            <a:extLst>
              <a:ext uri="{FF2B5EF4-FFF2-40B4-BE49-F238E27FC236}">
                <a16:creationId xmlns:a16="http://schemas.microsoft.com/office/drawing/2014/main" id="{AC8E802D-6BC5-4812-845B-5BF12E5A874A}"/>
              </a:ext>
            </a:extLst>
          </p:cNvPr>
          <p:cNvGrpSpPr/>
          <p:nvPr/>
        </p:nvGrpSpPr>
        <p:grpSpPr>
          <a:xfrm>
            <a:off x="600967" y="3991776"/>
            <a:ext cx="8089594" cy="2457398"/>
            <a:chOff x="600967" y="4066424"/>
            <a:chExt cx="8089594" cy="2457398"/>
          </a:xfrm>
        </p:grpSpPr>
        <p:sp>
          <p:nvSpPr>
            <p:cNvPr id="112" name="TextBox 111">
              <a:extLst>
                <a:ext uri="{FF2B5EF4-FFF2-40B4-BE49-F238E27FC236}">
                  <a16:creationId xmlns:a16="http://schemas.microsoft.com/office/drawing/2014/main" id="{4C62EB35-618A-4038-9E5E-071DF869F321}"/>
                </a:ext>
              </a:extLst>
            </p:cNvPr>
            <p:cNvSpPr txBox="1"/>
            <p:nvPr/>
          </p:nvSpPr>
          <p:spPr>
            <a:xfrm>
              <a:off x="3770612" y="4066424"/>
              <a:ext cx="1587294" cy="338554"/>
            </a:xfrm>
            <a:prstGeom prst="rect">
              <a:avLst/>
            </a:prstGeom>
            <a:noFill/>
          </p:spPr>
          <p:txBody>
            <a:bodyPr wrap="none" rtlCol="0">
              <a:spAutoFit/>
            </a:bodyPr>
            <a:lstStyle/>
            <a:p>
              <a:r>
                <a:rPr lang="en-GB" sz="1600" b="1" dirty="0">
                  <a:solidFill>
                    <a:srgbClr val="363636"/>
                  </a:solidFill>
                </a:rPr>
                <a:t>Cohort 5b (1L)</a:t>
              </a:r>
            </a:p>
          </p:txBody>
        </p:sp>
        <p:sp>
          <p:nvSpPr>
            <p:cNvPr id="113" name="TextBox 18">
              <a:extLst>
                <a:ext uri="{FF2B5EF4-FFF2-40B4-BE49-F238E27FC236}">
                  <a16:creationId xmlns:a16="http://schemas.microsoft.com/office/drawing/2014/main" id="{6692210A-6EBE-4FF1-BB5D-9D4B87E99021}"/>
                </a:ext>
              </a:extLst>
            </p:cNvPr>
            <p:cNvSpPr txBox="1"/>
            <p:nvPr/>
          </p:nvSpPr>
          <p:spPr>
            <a:xfrm rot="16200000">
              <a:off x="464919" y="4930361"/>
              <a:ext cx="1108243" cy="5035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Probability of</a:t>
              </a:r>
            </a:p>
            <a:p>
              <a:pPr algn="ctr" fontAlgn="base">
                <a:spcBef>
                  <a:spcPct val="0"/>
                </a:spcBef>
                <a:spcAft>
                  <a:spcPct val="0"/>
                </a:spcAft>
              </a:pPr>
              <a:r>
                <a:rPr lang="en-GB" sz="1400" dirty="0">
                  <a:solidFill>
                    <a:srgbClr val="363636"/>
                  </a:solidFill>
                  <a:cs typeface="Arial" panose="020B0604020202020204" pitchFamily="34" charset="0"/>
                </a:rPr>
                <a:t>event-free</a:t>
              </a:r>
            </a:p>
          </p:txBody>
        </p:sp>
        <p:sp>
          <p:nvSpPr>
            <p:cNvPr id="114" name="Freeform 21">
              <a:extLst>
                <a:ext uri="{FF2B5EF4-FFF2-40B4-BE49-F238E27FC236}">
                  <a16:creationId xmlns:a16="http://schemas.microsoft.com/office/drawing/2014/main" id="{0D726C01-17C1-41CF-A991-3B18A6A57B3B}"/>
                </a:ext>
              </a:extLst>
            </p:cNvPr>
            <p:cNvSpPr>
              <a:spLocks/>
            </p:cNvSpPr>
            <p:nvPr/>
          </p:nvSpPr>
          <p:spPr bwMode="auto">
            <a:xfrm>
              <a:off x="1676107" y="4462478"/>
              <a:ext cx="5250602" cy="14890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5" name="Line 6">
              <a:extLst>
                <a:ext uri="{FF2B5EF4-FFF2-40B4-BE49-F238E27FC236}">
                  <a16:creationId xmlns:a16="http://schemas.microsoft.com/office/drawing/2014/main" id="{B4E5500F-FCF2-48C3-8AA5-B4A6CC173FE1}"/>
                </a:ext>
              </a:extLst>
            </p:cNvPr>
            <p:cNvSpPr>
              <a:spLocks noChangeShapeType="1"/>
            </p:cNvSpPr>
            <p:nvPr/>
          </p:nvSpPr>
          <p:spPr bwMode="auto">
            <a:xfrm>
              <a:off x="1587458" y="4462478"/>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6" name="Line 7">
              <a:extLst>
                <a:ext uri="{FF2B5EF4-FFF2-40B4-BE49-F238E27FC236}">
                  <a16:creationId xmlns:a16="http://schemas.microsoft.com/office/drawing/2014/main" id="{0B21FBF8-4EE1-4091-9D5C-A419DD896941}"/>
                </a:ext>
              </a:extLst>
            </p:cNvPr>
            <p:cNvSpPr>
              <a:spLocks noChangeShapeType="1"/>
            </p:cNvSpPr>
            <p:nvPr/>
          </p:nvSpPr>
          <p:spPr bwMode="auto">
            <a:xfrm>
              <a:off x="1587458" y="476315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7" name="Line 8">
              <a:extLst>
                <a:ext uri="{FF2B5EF4-FFF2-40B4-BE49-F238E27FC236}">
                  <a16:creationId xmlns:a16="http://schemas.microsoft.com/office/drawing/2014/main" id="{F06041FF-D27D-43D2-ACCE-D6C424CF2FEC}"/>
                </a:ext>
              </a:extLst>
            </p:cNvPr>
            <p:cNvSpPr>
              <a:spLocks noChangeShapeType="1"/>
            </p:cNvSpPr>
            <p:nvPr/>
          </p:nvSpPr>
          <p:spPr bwMode="auto">
            <a:xfrm>
              <a:off x="1587458" y="5050332"/>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8" name="Line 9">
              <a:extLst>
                <a:ext uri="{FF2B5EF4-FFF2-40B4-BE49-F238E27FC236}">
                  <a16:creationId xmlns:a16="http://schemas.microsoft.com/office/drawing/2014/main" id="{17872B55-B43F-4280-B375-20921FFAD2D9}"/>
                </a:ext>
              </a:extLst>
            </p:cNvPr>
            <p:cNvSpPr>
              <a:spLocks noChangeShapeType="1"/>
            </p:cNvSpPr>
            <p:nvPr/>
          </p:nvSpPr>
          <p:spPr bwMode="auto">
            <a:xfrm>
              <a:off x="1587458" y="5346789"/>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9" name="Line 10">
              <a:extLst>
                <a:ext uri="{FF2B5EF4-FFF2-40B4-BE49-F238E27FC236}">
                  <a16:creationId xmlns:a16="http://schemas.microsoft.com/office/drawing/2014/main" id="{356C2660-1ABB-42BA-B117-6011CAF182DB}"/>
                </a:ext>
              </a:extLst>
            </p:cNvPr>
            <p:cNvSpPr>
              <a:spLocks noChangeShapeType="1"/>
            </p:cNvSpPr>
            <p:nvPr/>
          </p:nvSpPr>
          <p:spPr bwMode="auto">
            <a:xfrm>
              <a:off x="1587458" y="5637061"/>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0" name="Line 11">
              <a:extLst>
                <a:ext uri="{FF2B5EF4-FFF2-40B4-BE49-F238E27FC236}">
                  <a16:creationId xmlns:a16="http://schemas.microsoft.com/office/drawing/2014/main" id="{2E864FB5-DA0A-4AEA-8848-C45DCE31677C}"/>
                </a:ext>
              </a:extLst>
            </p:cNvPr>
            <p:cNvSpPr>
              <a:spLocks noChangeShapeType="1"/>
            </p:cNvSpPr>
            <p:nvPr/>
          </p:nvSpPr>
          <p:spPr bwMode="auto">
            <a:xfrm>
              <a:off x="1587458" y="5949675"/>
              <a:ext cx="8577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1" name="TextBox 19">
              <a:extLst>
                <a:ext uri="{FF2B5EF4-FFF2-40B4-BE49-F238E27FC236}">
                  <a16:creationId xmlns:a16="http://schemas.microsoft.com/office/drawing/2014/main" id="{0D5D2858-6B39-4E4B-94D5-4346784D7F18}"/>
                </a:ext>
              </a:extLst>
            </p:cNvPr>
            <p:cNvSpPr txBox="1"/>
            <p:nvPr/>
          </p:nvSpPr>
          <p:spPr>
            <a:xfrm>
              <a:off x="1253425" y="431681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a:t>
              </a:r>
            </a:p>
          </p:txBody>
        </p:sp>
        <p:sp>
          <p:nvSpPr>
            <p:cNvPr id="122" name="TextBox 20">
              <a:extLst>
                <a:ext uri="{FF2B5EF4-FFF2-40B4-BE49-F238E27FC236}">
                  <a16:creationId xmlns:a16="http://schemas.microsoft.com/office/drawing/2014/main" id="{DDBBF2BD-F9C7-4ACE-9E00-3CFCDCB47D86}"/>
                </a:ext>
              </a:extLst>
            </p:cNvPr>
            <p:cNvSpPr txBox="1"/>
            <p:nvPr/>
          </p:nvSpPr>
          <p:spPr>
            <a:xfrm>
              <a:off x="1253426" y="4618599"/>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0.8</a:t>
              </a:r>
            </a:p>
          </p:txBody>
        </p:sp>
        <p:sp>
          <p:nvSpPr>
            <p:cNvPr id="123" name="TextBox 21">
              <a:extLst>
                <a:ext uri="{FF2B5EF4-FFF2-40B4-BE49-F238E27FC236}">
                  <a16:creationId xmlns:a16="http://schemas.microsoft.com/office/drawing/2014/main" id="{5075FC62-DB02-4706-B544-F99BB53CC6E3}"/>
                </a:ext>
              </a:extLst>
            </p:cNvPr>
            <p:cNvSpPr txBox="1"/>
            <p:nvPr/>
          </p:nvSpPr>
          <p:spPr>
            <a:xfrm>
              <a:off x="1253426" y="489614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0.6</a:t>
              </a:r>
            </a:p>
          </p:txBody>
        </p:sp>
        <p:sp>
          <p:nvSpPr>
            <p:cNvPr id="124" name="TextBox 22">
              <a:extLst>
                <a:ext uri="{FF2B5EF4-FFF2-40B4-BE49-F238E27FC236}">
                  <a16:creationId xmlns:a16="http://schemas.microsoft.com/office/drawing/2014/main" id="{FBB01FCB-DCCA-4BD7-8FCF-86F63F0CBF90}"/>
                </a:ext>
              </a:extLst>
            </p:cNvPr>
            <p:cNvSpPr txBox="1"/>
            <p:nvPr/>
          </p:nvSpPr>
          <p:spPr>
            <a:xfrm>
              <a:off x="1253426" y="520197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0.4</a:t>
              </a:r>
            </a:p>
          </p:txBody>
        </p:sp>
        <p:sp>
          <p:nvSpPr>
            <p:cNvPr id="125" name="TextBox 23">
              <a:extLst>
                <a:ext uri="{FF2B5EF4-FFF2-40B4-BE49-F238E27FC236}">
                  <a16:creationId xmlns:a16="http://schemas.microsoft.com/office/drawing/2014/main" id="{82B5F09B-41E4-4D87-B0A5-4DC6E180E1E0}"/>
                </a:ext>
              </a:extLst>
            </p:cNvPr>
            <p:cNvSpPr txBox="1"/>
            <p:nvPr/>
          </p:nvSpPr>
          <p:spPr>
            <a:xfrm>
              <a:off x="1253426" y="5492110"/>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0.2</a:t>
              </a:r>
            </a:p>
          </p:txBody>
        </p:sp>
        <p:sp>
          <p:nvSpPr>
            <p:cNvPr id="126" name="TextBox 24">
              <a:extLst>
                <a:ext uri="{FF2B5EF4-FFF2-40B4-BE49-F238E27FC236}">
                  <a16:creationId xmlns:a16="http://schemas.microsoft.com/office/drawing/2014/main" id="{CADB6523-4F44-4758-B257-8061329A8B69}"/>
                </a:ext>
              </a:extLst>
            </p:cNvPr>
            <p:cNvSpPr txBox="1"/>
            <p:nvPr/>
          </p:nvSpPr>
          <p:spPr>
            <a:xfrm>
              <a:off x="1402530" y="5804956"/>
              <a:ext cx="172090"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127" name="Line 21">
              <a:extLst>
                <a:ext uri="{FF2B5EF4-FFF2-40B4-BE49-F238E27FC236}">
                  <a16:creationId xmlns:a16="http://schemas.microsoft.com/office/drawing/2014/main" id="{C3070534-514E-43E2-A5C1-C9086BFD0F4F}"/>
                </a:ext>
              </a:extLst>
            </p:cNvPr>
            <p:cNvSpPr>
              <a:spLocks noChangeShapeType="1"/>
            </p:cNvSpPr>
            <p:nvPr/>
          </p:nvSpPr>
          <p:spPr bwMode="auto">
            <a:xfrm>
              <a:off x="167784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28" name="Line 19">
              <a:extLst>
                <a:ext uri="{FF2B5EF4-FFF2-40B4-BE49-F238E27FC236}">
                  <a16:creationId xmlns:a16="http://schemas.microsoft.com/office/drawing/2014/main" id="{E0DEF9C9-AC69-488B-8EE6-2A9EE9C20D3D}"/>
                </a:ext>
              </a:extLst>
            </p:cNvPr>
            <p:cNvSpPr>
              <a:spLocks noChangeShapeType="1"/>
            </p:cNvSpPr>
            <p:nvPr/>
          </p:nvSpPr>
          <p:spPr bwMode="auto">
            <a:xfrm>
              <a:off x="1919918"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9" name="Line 21">
              <a:extLst>
                <a:ext uri="{FF2B5EF4-FFF2-40B4-BE49-F238E27FC236}">
                  <a16:creationId xmlns:a16="http://schemas.microsoft.com/office/drawing/2014/main" id="{4781FDEA-A93D-4D90-8730-D2B283468E06}"/>
                </a:ext>
              </a:extLst>
            </p:cNvPr>
            <p:cNvSpPr>
              <a:spLocks noChangeShapeType="1"/>
            </p:cNvSpPr>
            <p:nvPr/>
          </p:nvSpPr>
          <p:spPr bwMode="auto">
            <a:xfrm>
              <a:off x="213375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0" name="Line 21">
              <a:extLst>
                <a:ext uri="{FF2B5EF4-FFF2-40B4-BE49-F238E27FC236}">
                  <a16:creationId xmlns:a16="http://schemas.microsoft.com/office/drawing/2014/main" id="{C138DBF8-C262-46F1-81DC-537472CE01FD}"/>
                </a:ext>
              </a:extLst>
            </p:cNvPr>
            <p:cNvSpPr>
              <a:spLocks noChangeShapeType="1"/>
            </p:cNvSpPr>
            <p:nvPr/>
          </p:nvSpPr>
          <p:spPr bwMode="auto">
            <a:xfrm>
              <a:off x="235338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1" name="Line 21">
              <a:extLst>
                <a:ext uri="{FF2B5EF4-FFF2-40B4-BE49-F238E27FC236}">
                  <a16:creationId xmlns:a16="http://schemas.microsoft.com/office/drawing/2014/main" id="{26E9E598-D175-4A18-B50F-7FB75A81661A}"/>
                </a:ext>
              </a:extLst>
            </p:cNvPr>
            <p:cNvSpPr>
              <a:spLocks noChangeShapeType="1"/>
            </p:cNvSpPr>
            <p:nvPr/>
          </p:nvSpPr>
          <p:spPr bwMode="auto">
            <a:xfrm>
              <a:off x="2577889"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2" name="Line 21">
              <a:extLst>
                <a:ext uri="{FF2B5EF4-FFF2-40B4-BE49-F238E27FC236}">
                  <a16:creationId xmlns:a16="http://schemas.microsoft.com/office/drawing/2014/main" id="{900B3833-34E3-402C-A463-0FECD90DF94A}"/>
                </a:ext>
              </a:extLst>
            </p:cNvPr>
            <p:cNvSpPr>
              <a:spLocks noChangeShapeType="1"/>
            </p:cNvSpPr>
            <p:nvPr/>
          </p:nvSpPr>
          <p:spPr bwMode="auto">
            <a:xfrm>
              <a:off x="281627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3" name="Line 19">
              <a:extLst>
                <a:ext uri="{FF2B5EF4-FFF2-40B4-BE49-F238E27FC236}">
                  <a16:creationId xmlns:a16="http://schemas.microsoft.com/office/drawing/2014/main" id="{AF7BB800-97CE-4D9B-88AE-C0767B0CB55A}"/>
                </a:ext>
              </a:extLst>
            </p:cNvPr>
            <p:cNvSpPr>
              <a:spLocks noChangeShapeType="1"/>
            </p:cNvSpPr>
            <p:nvPr/>
          </p:nvSpPr>
          <p:spPr bwMode="auto">
            <a:xfrm>
              <a:off x="3053913"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4" name="Line 21">
              <a:extLst>
                <a:ext uri="{FF2B5EF4-FFF2-40B4-BE49-F238E27FC236}">
                  <a16:creationId xmlns:a16="http://schemas.microsoft.com/office/drawing/2014/main" id="{42D94E4D-C54A-4FCE-A670-10196F880057}"/>
                </a:ext>
              </a:extLst>
            </p:cNvPr>
            <p:cNvSpPr>
              <a:spLocks noChangeShapeType="1"/>
            </p:cNvSpPr>
            <p:nvPr/>
          </p:nvSpPr>
          <p:spPr bwMode="auto">
            <a:xfrm>
              <a:off x="327342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5" name="Line 21">
              <a:extLst>
                <a:ext uri="{FF2B5EF4-FFF2-40B4-BE49-F238E27FC236}">
                  <a16:creationId xmlns:a16="http://schemas.microsoft.com/office/drawing/2014/main" id="{C170D190-AC5C-4270-9BA3-928DA32962DA}"/>
                </a:ext>
              </a:extLst>
            </p:cNvPr>
            <p:cNvSpPr>
              <a:spLocks noChangeShapeType="1"/>
            </p:cNvSpPr>
            <p:nvPr/>
          </p:nvSpPr>
          <p:spPr bwMode="auto">
            <a:xfrm>
              <a:off x="349305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6" name="Line 21">
              <a:extLst>
                <a:ext uri="{FF2B5EF4-FFF2-40B4-BE49-F238E27FC236}">
                  <a16:creationId xmlns:a16="http://schemas.microsoft.com/office/drawing/2014/main" id="{EA391B44-92B4-42CC-B776-5B0ED2BF5F7F}"/>
                </a:ext>
              </a:extLst>
            </p:cNvPr>
            <p:cNvSpPr>
              <a:spLocks noChangeShapeType="1"/>
            </p:cNvSpPr>
            <p:nvPr/>
          </p:nvSpPr>
          <p:spPr bwMode="auto">
            <a:xfrm>
              <a:off x="371756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7" name="Line 21">
              <a:extLst>
                <a:ext uri="{FF2B5EF4-FFF2-40B4-BE49-F238E27FC236}">
                  <a16:creationId xmlns:a16="http://schemas.microsoft.com/office/drawing/2014/main" id="{13F363C3-8553-4231-8EC3-C78EAC680E8F}"/>
                </a:ext>
              </a:extLst>
            </p:cNvPr>
            <p:cNvSpPr>
              <a:spLocks noChangeShapeType="1"/>
            </p:cNvSpPr>
            <p:nvPr/>
          </p:nvSpPr>
          <p:spPr bwMode="auto">
            <a:xfrm>
              <a:off x="3955946"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38" name="Line 19">
              <a:extLst>
                <a:ext uri="{FF2B5EF4-FFF2-40B4-BE49-F238E27FC236}">
                  <a16:creationId xmlns:a16="http://schemas.microsoft.com/office/drawing/2014/main" id="{439C1370-FBE0-4864-A4D6-AFE25FD9C267}"/>
                </a:ext>
              </a:extLst>
            </p:cNvPr>
            <p:cNvSpPr>
              <a:spLocks noChangeShapeType="1"/>
            </p:cNvSpPr>
            <p:nvPr/>
          </p:nvSpPr>
          <p:spPr bwMode="auto">
            <a:xfrm>
              <a:off x="419358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9" name="Line 21">
              <a:extLst>
                <a:ext uri="{FF2B5EF4-FFF2-40B4-BE49-F238E27FC236}">
                  <a16:creationId xmlns:a16="http://schemas.microsoft.com/office/drawing/2014/main" id="{C046E2CD-17E0-488E-B8C9-18F5806BA676}"/>
                </a:ext>
              </a:extLst>
            </p:cNvPr>
            <p:cNvSpPr>
              <a:spLocks noChangeShapeType="1"/>
            </p:cNvSpPr>
            <p:nvPr/>
          </p:nvSpPr>
          <p:spPr bwMode="auto">
            <a:xfrm>
              <a:off x="4413095"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0" name="Line 21">
              <a:extLst>
                <a:ext uri="{FF2B5EF4-FFF2-40B4-BE49-F238E27FC236}">
                  <a16:creationId xmlns:a16="http://schemas.microsoft.com/office/drawing/2014/main" id="{9A71DC86-0BBD-4805-8094-D443CAE12866}"/>
                </a:ext>
              </a:extLst>
            </p:cNvPr>
            <p:cNvSpPr>
              <a:spLocks noChangeShapeType="1"/>
            </p:cNvSpPr>
            <p:nvPr/>
          </p:nvSpPr>
          <p:spPr bwMode="auto">
            <a:xfrm>
              <a:off x="463272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1" name="Line 21">
              <a:extLst>
                <a:ext uri="{FF2B5EF4-FFF2-40B4-BE49-F238E27FC236}">
                  <a16:creationId xmlns:a16="http://schemas.microsoft.com/office/drawing/2014/main" id="{8676464C-4197-4BA5-AFFB-13F2DC049F55}"/>
                </a:ext>
              </a:extLst>
            </p:cNvPr>
            <p:cNvSpPr>
              <a:spLocks noChangeShapeType="1"/>
            </p:cNvSpPr>
            <p:nvPr/>
          </p:nvSpPr>
          <p:spPr bwMode="auto">
            <a:xfrm>
              <a:off x="485723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2" name="Line 21">
              <a:extLst>
                <a:ext uri="{FF2B5EF4-FFF2-40B4-BE49-F238E27FC236}">
                  <a16:creationId xmlns:a16="http://schemas.microsoft.com/office/drawing/2014/main" id="{B2A5D439-AE07-4CA3-AA48-D39CBABC15C6}"/>
                </a:ext>
              </a:extLst>
            </p:cNvPr>
            <p:cNvSpPr>
              <a:spLocks noChangeShapeType="1"/>
            </p:cNvSpPr>
            <p:nvPr/>
          </p:nvSpPr>
          <p:spPr bwMode="auto">
            <a:xfrm>
              <a:off x="5095617"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3" name="Line 19">
              <a:extLst>
                <a:ext uri="{FF2B5EF4-FFF2-40B4-BE49-F238E27FC236}">
                  <a16:creationId xmlns:a16="http://schemas.microsoft.com/office/drawing/2014/main" id="{D0847D6D-55D7-4238-BC90-D330598C232F}"/>
                </a:ext>
              </a:extLst>
            </p:cNvPr>
            <p:cNvSpPr>
              <a:spLocks noChangeShapeType="1"/>
            </p:cNvSpPr>
            <p:nvPr/>
          </p:nvSpPr>
          <p:spPr bwMode="auto">
            <a:xfrm>
              <a:off x="5333256"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4" name="Line 21">
              <a:extLst>
                <a:ext uri="{FF2B5EF4-FFF2-40B4-BE49-F238E27FC236}">
                  <a16:creationId xmlns:a16="http://schemas.microsoft.com/office/drawing/2014/main" id="{0354E265-CBBF-4952-BE10-45FC2D3D38C0}"/>
                </a:ext>
              </a:extLst>
            </p:cNvPr>
            <p:cNvSpPr>
              <a:spLocks noChangeShapeType="1"/>
            </p:cNvSpPr>
            <p:nvPr/>
          </p:nvSpPr>
          <p:spPr bwMode="auto">
            <a:xfrm>
              <a:off x="5552767"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5" name="Line 21">
              <a:extLst>
                <a:ext uri="{FF2B5EF4-FFF2-40B4-BE49-F238E27FC236}">
                  <a16:creationId xmlns:a16="http://schemas.microsoft.com/office/drawing/2014/main" id="{EEA49C2F-B57C-4B0D-9A30-B7F5E8C3BD02}"/>
                </a:ext>
              </a:extLst>
            </p:cNvPr>
            <p:cNvSpPr>
              <a:spLocks noChangeShapeType="1"/>
            </p:cNvSpPr>
            <p:nvPr/>
          </p:nvSpPr>
          <p:spPr bwMode="auto">
            <a:xfrm>
              <a:off x="5772395"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6" name="Line 21">
              <a:extLst>
                <a:ext uri="{FF2B5EF4-FFF2-40B4-BE49-F238E27FC236}">
                  <a16:creationId xmlns:a16="http://schemas.microsoft.com/office/drawing/2014/main" id="{76B2651E-12B0-4D18-97D8-BD4362A64607}"/>
                </a:ext>
              </a:extLst>
            </p:cNvPr>
            <p:cNvSpPr>
              <a:spLocks noChangeShapeType="1"/>
            </p:cNvSpPr>
            <p:nvPr/>
          </p:nvSpPr>
          <p:spPr bwMode="auto">
            <a:xfrm>
              <a:off x="5996904"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7" name="Line 21">
              <a:extLst>
                <a:ext uri="{FF2B5EF4-FFF2-40B4-BE49-F238E27FC236}">
                  <a16:creationId xmlns:a16="http://schemas.microsoft.com/office/drawing/2014/main" id="{655EC5AB-9140-4127-8CAE-347EF9E288E3}"/>
                </a:ext>
              </a:extLst>
            </p:cNvPr>
            <p:cNvSpPr>
              <a:spLocks noChangeShapeType="1"/>
            </p:cNvSpPr>
            <p:nvPr/>
          </p:nvSpPr>
          <p:spPr bwMode="auto">
            <a:xfrm>
              <a:off x="624993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8" name="Line 19">
              <a:extLst>
                <a:ext uri="{FF2B5EF4-FFF2-40B4-BE49-F238E27FC236}">
                  <a16:creationId xmlns:a16="http://schemas.microsoft.com/office/drawing/2014/main" id="{C7312CA7-BD06-4FBA-9F43-A01585DE026F}"/>
                </a:ext>
              </a:extLst>
            </p:cNvPr>
            <p:cNvSpPr>
              <a:spLocks noChangeShapeType="1"/>
            </p:cNvSpPr>
            <p:nvPr/>
          </p:nvSpPr>
          <p:spPr bwMode="auto">
            <a:xfrm>
              <a:off x="6487571"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9" name="Line 21">
              <a:extLst>
                <a:ext uri="{FF2B5EF4-FFF2-40B4-BE49-F238E27FC236}">
                  <a16:creationId xmlns:a16="http://schemas.microsoft.com/office/drawing/2014/main" id="{E02E349A-4664-4026-A38E-2846D862011A}"/>
                </a:ext>
              </a:extLst>
            </p:cNvPr>
            <p:cNvSpPr>
              <a:spLocks noChangeShapeType="1"/>
            </p:cNvSpPr>
            <p:nvPr/>
          </p:nvSpPr>
          <p:spPr bwMode="auto">
            <a:xfrm>
              <a:off x="6707082"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0" name="Line 21">
              <a:extLst>
                <a:ext uri="{FF2B5EF4-FFF2-40B4-BE49-F238E27FC236}">
                  <a16:creationId xmlns:a16="http://schemas.microsoft.com/office/drawing/2014/main" id="{DA39985D-05FA-48A4-BCFB-156DDB00280B}"/>
                </a:ext>
              </a:extLst>
            </p:cNvPr>
            <p:cNvSpPr>
              <a:spLocks noChangeShapeType="1"/>
            </p:cNvSpPr>
            <p:nvPr/>
          </p:nvSpPr>
          <p:spPr bwMode="auto">
            <a:xfrm>
              <a:off x="6926710" y="5949675"/>
              <a:ext cx="0" cy="36648"/>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grpSp>
          <p:nvGrpSpPr>
            <p:cNvPr id="151" name="Group 150">
              <a:extLst>
                <a:ext uri="{FF2B5EF4-FFF2-40B4-BE49-F238E27FC236}">
                  <a16:creationId xmlns:a16="http://schemas.microsoft.com/office/drawing/2014/main" id="{C548DB97-7547-45D3-A407-EE16E43EF27C}"/>
                </a:ext>
              </a:extLst>
            </p:cNvPr>
            <p:cNvGrpSpPr/>
            <p:nvPr/>
          </p:nvGrpSpPr>
          <p:grpSpPr>
            <a:xfrm>
              <a:off x="1591798" y="5980634"/>
              <a:ext cx="5470648" cy="288147"/>
              <a:chOff x="2966458" y="3429459"/>
              <a:chExt cx="5470648" cy="288147"/>
            </a:xfrm>
          </p:grpSpPr>
          <p:sp>
            <p:nvSpPr>
              <p:cNvPr id="193" name="TextBox 26">
                <a:extLst>
                  <a:ext uri="{FF2B5EF4-FFF2-40B4-BE49-F238E27FC236}">
                    <a16:creationId xmlns:a16="http://schemas.microsoft.com/office/drawing/2014/main" id="{5EBE47DD-ACFD-4FAA-9B34-9A071FCBEB07}"/>
                  </a:ext>
                </a:extLst>
              </p:cNvPr>
              <p:cNvSpPr txBox="1"/>
              <p:nvPr/>
            </p:nvSpPr>
            <p:spPr>
              <a:xfrm>
                <a:off x="296645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194" name="TextBox 28">
                <a:extLst>
                  <a:ext uri="{FF2B5EF4-FFF2-40B4-BE49-F238E27FC236}">
                    <a16:creationId xmlns:a16="http://schemas.microsoft.com/office/drawing/2014/main" id="{108651E3-62AF-43B4-8EA4-D48A17F723A4}"/>
                  </a:ext>
                </a:extLst>
              </p:cNvPr>
              <p:cNvSpPr txBox="1"/>
              <p:nvPr/>
            </p:nvSpPr>
            <p:spPr>
              <a:xfrm>
                <a:off x="32085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a:t>
                </a:r>
              </a:p>
            </p:txBody>
          </p:sp>
          <p:sp>
            <p:nvSpPr>
              <p:cNvPr id="195" name="TextBox 30">
                <a:extLst>
                  <a:ext uri="{FF2B5EF4-FFF2-40B4-BE49-F238E27FC236}">
                    <a16:creationId xmlns:a16="http://schemas.microsoft.com/office/drawing/2014/main" id="{4DC3B20B-7E71-4773-8CFE-9A1D32837D19}"/>
                  </a:ext>
                </a:extLst>
              </p:cNvPr>
              <p:cNvSpPr txBox="1"/>
              <p:nvPr/>
            </p:nvSpPr>
            <p:spPr>
              <a:xfrm>
                <a:off x="3419301"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a:t>
                </a:r>
              </a:p>
            </p:txBody>
          </p:sp>
          <p:sp>
            <p:nvSpPr>
              <p:cNvPr id="196" name="TextBox 30">
                <a:extLst>
                  <a:ext uri="{FF2B5EF4-FFF2-40B4-BE49-F238E27FC236}">
                    <a16:creationId xmlns:a16="http://schemas.microsoft.com/office/drawing/2014/main" id="{F97A16E1-4CA9-4BB0-AB27-21CDD4B90248}"/>
                  </a:ext>
                </a:extLst>
              </p:cNvPr>
              <p:cNvSpPr txBox="1"/>
              <p:nvPr/>
            </p:nvSpPr>
            <p:spPr>
              <a:xfrm>
                <a:off x="36417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197" name="TextBox 196">
                <a:extLst>
                  <a:ext uri="{FF2B5EF4-FFF2-40B4-BE49-F238E27FC236}">
                    <a16:creationId xmlns:a16="http://schemas.microsoft.com/office/drawing/2014/main" id="{B1787428-A428-4E9A-89F4-5C11A880CC81}"/>
                  </a:ext>
                </a:extLst>
              </p:cNvPr>
              <p:cNvSpPr txBox="1"/>
              <p:nvPr/>
            </p:nvSpPr>
            <p:spPr>
              <a:xfrm>
                <a:off x="386382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4</a:t>
                </a:r>
              </a:p>
            </p:txBody>
          </p:sp>
          <p:sp>
            <p:nvSpPr>
              <p:cNvPr id="198" name="TextBox 26">
                <a:extLst>
                  <a:ext uri="{FF2B5EF4-FFF2-40B4-BE49-F238E27FC236}">
                    <a16:creationId xmlns:a16="http://schemas.microsoft.com/office/drawing/2014/main" id="{23504127-E830-4DFF-8601-346FA39E172B}"/>
                  </a:ext>
                </a:extLst>
              </p:cNvPr>
              <p:cNvSpPr txBox="1"/>
              <p:nvPr/>
            </p:nvSpPr>
            <p:spPr>
              <a:xfrm>
                <a:off x="4104238"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5</a:t>
                </a:r>
              </a:p>
            </p:txBody>
          </p:sp>
          <p:sp>
            <p:nvSpPr>
              <p:cNvPr id="199" name="TextBox 28">
                <a:extLst>
                  <a:ext uri="{FF2B5EF4-FFF2-40B4-BE49-F238E27FC236}">
                    <a16:creationId xmlns:a16="http://schemas.microsoft.com/office/drawing/2014/main" id="{EB1B7243-7D61-4F31-A189-D03E010EBC83}"/>
                  </a:ext>
                </a:extLst>
              </p:cNvPr>
              <p:cNvSpPr txBox="1"/>
              <p:nvPr/>
            </p:nvSpPr>
            <p:spPr>
              <a:xfrm>
                <a:off x="434187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200" name="TextBox 30">
                <a:extLst>
                  <a:ext uri="{FF2B5EF4-FFF2-40B4-BE49-F238E27FC236}">
                    <a16:creationId xmlns:a16="http://schemas.microsoft.com/office/drawing/2014/main" id="{2B9DCCCA-0AFA-4FDC-BCE2-75E9B8533F4E}"/>
                  </a:ext>
                </a:extLst>
              </p:cNvPr>
              <p:cNvSpPr txBox="1"/>
              <p:nvPr/>
            </p:nvSpPr>
            <p:spPr>
              <a:xfrm>
                <a:off x="45589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7</a:t>
                </a:r>
              </a:p>
            </p:txBody>
          </p:sp>
          <p:sp>
            <p:nvSpPr>
              <p:cNvPr id="201" name="TextBox 30">
                <a:extLst>
                  <a:ext uri="{FF2B5EF4-FFF2-40B4-BE49-F238E27FC236}">
                    <a16:creationId xmlns:a16="http://schemas.microsoft.com/office/drawing/2014/main" id="{2B806D03-C316-4341-98F4-CB0F49809BDC}"/>
                  </a:ext>
                </a:extLst>
              </p:cNvPr>
              <p:cNvSpPr txBox="1"/>
              <p:nvPr/>
            </p:nvSpPr>
            <p:spPr>
              <a:xfrm>
                <a:off x="477932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8</a:t>
                </a:r>
              </a:p>
            </p:txBody>
          </p:sp>
          <p:sp>
            <p:nvSpPr>
              <p:cNvPr id="202" name="TextBox 30">
                <a:extLst>
                  <a:ext uri="{FF2B5EF4-FFF2-40B4-BE49-F238E27FC236}">
                    <a16:creationId xmlns:a16="http://schemas.microsoft.com/office/drawing/2014/main" id="{921FC328-76C9-44B8-8D30-40A6E09AA20B}"/>
                  </a:ext>
                </a:extLst>
              </p:cNvPr>
              <p:cNvSpPr txBox="1"/>
              <p:nvPr/>
            </p:nvSpPr>
            <p:spPr>
              <a:xfrm>
                <a:off x="500623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203" name="TextBox 26">
                <a:extLst>
                  <a:ext uri="{FF2B5EF4-FFF2-40B4-BE49-F238E27FC236}">
                    <a16:creationId xmlns:a16="http://schemas.microsoft.com/office/drawing/2014/main" id="{02DFB415-F021-41F6-A775-F77CDB3EDB75}"/>
                  </a:ext>
                </a:extLst>
              </p:cNvPr>
              <p:cNvSpPr txBox="1"/>
              <p:nvPr/>
            </p:nvSpPr>
            <p:spPr>
              <a:xfrm>
                <a:off x="519661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10</a:t>
                </a:r>
              </a:p>
            </p:txBody>
          </p:sp>
          <p:sp>
            <p:nvSpPr>
              <p:cNvPr id="204" name="TextBox 28">
                <a:extLst>
                  <a:ext uri="{FF2B5EF4-FFF2-40B4-BE49-F238E27FC236}">
                    <a16:creationId xmlns:a16="http://schemas.microsoft.com/office/drawing/2014/main" id="{67BCC0A7-0E8D-4F9E-BF5F-F7CEC8C28F50}"/>
                  </a:ext>
                </a:extLst>
              </p:cNvPr>
              <p:cNvSpPr txBox="1"/>
              <p:nvPr/>
            </p:nvSpPr>
            <p:spPr>
              <a:xfrm>
                <a:off x="5429213"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11</a:t>
                </a:r>
              </a:p>
            </p:txBody>
          </p:sp>
          <p:sp>
            <p:nvSpPr>
              <p:cNvPr id="205" name="TextBox 30">
                <a:extLst>
                  <a:ext uri="{FF2B5EF4-FFF2-40B4-BE49-F238E27FC236}">
                    <a16:creationId xmlns:a16="http://schemas.microsoft.com/office/drawing/2014/main" id="{86B93EA6-3958-45B4-8A5E-048CEBC992A5}"/>
                  </a:ext>
                </a:extLst>
              </p:cNvPr>
              <p:cNvSpPr txBox="1"/>
              <p:nvPr/>
            </p:nvSpPr>
            <p:spPr>
              <a:xfrm>
                <a:off x="565327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206" name="TextBox 30">
                <a:extLst>
                  <a:ext uri="{FF2B5EF4-FFF2-40B4-BE49-F238E27FC236}">
                    <a16:creationId xmlns:a16="http://schemas.microsoft.com/office/drawing/2014/main" id="{14643EDC-C438-427D-83DD-4EA906AAC97A}"/>
                  </a:ext>
                </a:extLst>
              </p:cNvPr>
              <p:cNvSpPr txBox="1"/>
              <p:nvPr/>
            </p:nvSpPr>
            <p:spPr>
              <a:xfrm>
                <a:off x="587290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13</a:t>
                </a:r>
              </a:p>
            </p:txBody>
          </p:sp>
          <p:sp>
            <p:nvSpPr>
              <p:cNvPr id="207" name="TextBox 30">
                <a:extLst>
                  <a:ext uri="{FF2B5EF4-FFF2-40B4-BE49-F238E27FC236}">
                    <a16:creationId xmlns:a16="http://schemas.microsoft.com/office/drawing/2014/main" id="{192B4727-2E16-4D8A-A690-A59FF87F3414}"/>
                  </a:ext>
                </a:extLst>
              </p:cNvPr>
              <p:cNvSpPr txBox="1"/>
              <p:nvPr/>
            </p:nvSpPr>
            <p:spPr>
              <a:xfrm>
                <a:off x="60955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14</a:t>
                </a:r>
              </a:p>
            </p:txBody>
          </p:sp>
          <p:sp>
            <p:nvSpPr>
              <p:cNvPr id="208" name="TextBox 26">
                <a:extLst>
                  <a:ext uri="{FF2B5EF4-FFF2-40B4-BE49-F238E27FC236}">
                    <a16:creationId xmlns:a16="http://schemas.microsoft.com/office/drawing/2014/main" id="{37F07844-3583-4A8F-AB6B-9DB0EF0A37C0}"/>
                  </a:ext>
                </a:extLst>
              </p:cNvPr>
              <p:cNvSpPr txBox="1"/>
              <p:nvPr/>
            </p:nvSpPr>
            <p:spPr>
              <a:xfrm>
                <a:off x="633339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sp>
            <p:nvSpPr>
              <p:cNvPr id="209" name="TextBox 28">
                <a:extLst>
                  <a:ext uri="{FF2B5EF4-FFF2-40B4-BE49-F238E27FC236}">
                    <a16:creationId xmlns:a16="http://schemas.microsoft.com/office/drawing/2014/main" id="{AFDB355B-2BA1-4CB7-867C-3C18FC7C6B35}"/>
                  </a:ext>
                </a:extLst>
              </p:cNvPr>
              <p:cNvSpPr txBox="1"/>
              <p:nvPr/>
            </p:nvSpPr>
            <p:spPr>
              <a:xfrm>
                <a:off x="6542139" y="3429459"/>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16</a:t>
                </a:r>
              </a:p>
            </p:txBody>
          </p:sp>
          <p:sp>
            <p:nvSpPr>
              <p:cNvPr id="210" name="TextBox 30">
                <a:extLst>
                  <a:ext uri="{FF2B5EF4-FFF2-40B4-BE49-F238E27FC236}">
                    <a16:creationId xmlns:a16="http://schemas.microsoft.com/office/drawing/2014/main" id="{16B6A90C-AAFF-4886-823F-0B10F1A03F70}"/>
                  </a:ext>
                </a:extLst>
              </p:cNvPr>
              <p:cNvSpPr txBox="1"/>
              <p:nvPr/>
            </p:nvSpPr>
            <p:spPr>
              <a:xfrm>
                <a:off x="6791689"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17</a:t>
                </a:r>
              </a:p>
            </p:txBody>
          </p:sp>
          <p:sp>
            <p:nvSpPr>
              <p:cNvPr id="211" name="TextBox 30">
                <a:extLst>
                  <a:ext uri="{FF2B5EF4-FFF2-40B4-BE49-F238E27FC236}">
                    <a16:creationId xmlns:a16="http://schemas.microsoft.com/office/drawing/2014/main" id="{FBD79D9D-C7C1-4141-A982-D006AFC7C725}"/>
                  </a:ext>
                </a:extLst>
              </p:cNvPr>
              <p:cNvSpPr txBox="1"/>
              <p:nvPr/>
            </p:nvSpPr>
            <p:spPr>
              <a:xfrm>
                <a:off x="7011317"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18</a:t>
                </a:r>
              </a:p>
            </p:txBody>
          </p:sp>
          <p:sp>
            <p:nvSpPr>
              <p:cNvPr id="212" name="TextBox 30">
                <a:extLst>
                  <a:ext uri="{FF2B5EF4-FFF2-40B4-BE49-F238E27FC236}">
                    <a16:creationId xmlns:a16="http://schemas.microsoft.com/office/drawing/2014/main" id="{06C2B4D3-0640-46D1-80DB-23E4E2250B86}"/>
                  </a:ext>
                </a:extLst>
              </p:cNvPr>
              <p:cNvSpPr txBox="1"/>
              <p:nvPr/>
            </p:nvSpPr>
            <p:spPr>
              <a:xfrm>
                <a:off x="7235826"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19</a:t>
                </a:r>
              </a:p>
            </p:txBody>
          </p:sp>
          <p:sp>
            <p:nvSpPr>
              <p:cNvPr id="213" name="TextBox 26">
                <a:extLst>
                  <a:ext uri="{FF2B5EF4-FFF2-40B4-BE49-F238E27FC236}">
                    <a16:creationId xmlns:a16="http://schemas.microsoft.com/office/drawing/2014/main" id="{8BA5544F-5692-4401-A262-D3898D8E9FA4}"/>
                  </a:ext>
                </a:extLst>
              </p:cNvPr>
              <p:cNvSpPr txBox="1"/>
              <p:nvPr/>
            </p:nvSpPr>
            <p:spPr>
              <a:xfrm>
                <a:off x="748885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20</a:t>
                </a:r>
              </a:p>
            </p:txBody>
          </p:sp>
          <p:sp>
            <p:nvSpPr>
              <p:cNvPr id="214" name="TextBox 28">
                <a:extLst>
                  <a:ext uri="{FF2B5EF4-FFF2-40B4-BE49-F238E27FC236}">
                    <a16:creationId xmlns:a16="http://schemas.microsoft.com/office/drawing/2014/main" id="{4622AFF2-88FD-414A-9EE8-686E84A39F69}"/>
                  </a:ext>
                </a:extLst>
              </p:cNvPr>
              <p:cNvSpPr txBox="1"/>
              <p:nvPr/>
            </p:nvSpPr>
            <p:spPr>
              <a:xfrm>
                <a:off x="77264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21</a:t>
                </a:r>
              </a:p>
            </p:txBody>
          </p:sp>
          <p:sp>
            <p:nvSpPr>
              <p:cNvPr id="215" name="TextBox 30">
                <a:extLst>
                  <a:ext uri="{FF2B5EF4-FFF2-40B4-BE49-F238E27FC236}">
                    <a16:creationId xmlns:a16="http://schemas.microsoft.com/office/drawing/2014/main" id="{B479692A-99A2-479F-96A2-6325CF5C6953}"/>
                  </a:ext>
                </a:extLst>
              </p:cNvPr>
              <p:cNvSpPr txBox="1"/>
              <p:nvPr/>
            </p:nvSpPr>
            <p:spPr>
              <a:xfrm>
                <a:off x="794600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22</a:t>
                </a:r>
              </a:p>
            </p:txBody>
          </p:sp>
          <p:sp>
            <p:nvSpPr>
              <p:cNvPr id="216" name="TextBox 30">
                <a:extLst>
                  <a:ext uri="{FF2B5EF4-FFF2-40B4-BE49-F238E27FC236}">
                    <a16:creationId xmlns:a16="http://schemas.microsoft.com/office/drawing/2014/main" id="{AD549AC7-F26B-4074-8191-3E6B2A5688E7}"/>
                  </a:ext>
                </a:extLst>
              </p:cNvPr>
              <p:cNvSpPr txBox="1"/>
              <p:nvPr/>
            </p:nvSpPr>
            <p:spPr>
              <a:xfrm>
                <a:off x="81656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23</a:t>
                </a:r>
              </a:p>
            </p:txBody>
          </p:sp>
        </p:grpSp>
        <p:grpSp>
          <p:nvGrpSpPr>
            <p:cNvPr id="152" name="Group 151">
              <a:extLst>
                <a:ext uri="{FF2B5EF4-FFF2-40B4-BE49-F238E27FC236}">
                  <a16:creationId xmlns:a16="http://schemas.microsoft.com/office/drawing/2014/main" id="{1E14F406-0FC5-424D-BF30-236E62CA4E0D}"/>
                </a:ext>
              </a:extLst>
            </p:cNvPr>
            <p:cNvGrpSpPr/>
            <p:nvPr/>
          </p:nvGrpSpPr>
          <p:grpSpPr>
            <a:xfrm>
              <a:off x="1542105" y="6235675"/>
              <a:ext cx="5470648" cy="288147"/>
              <a:chOff x="2916765" y="3429459"/>
              <a:chExt cx="5470648" cy="288147"/>
            </a:xfrm>
          </p:grpSpPr>
          <p:sp>
            <p:nvSpPr>
              <p:cNvPr id="169" name="TextBox 26">
                <a:extLst>
                  <a:ext uri="{FF2B5EF4-FFF2-40B4-BE49-F238E27FC236}">
                    <a16:creationId xmlns:a16="http://schemas.microsoft.com/office/drawing/2014/main" id="{DAABDD17-BDAA-4364-B9A1-2FFA306BE00C}"/>
                  </a:ext>
                </a:extLst>
              </p:cNvPr>
              <p:cNvSpPr txBox="1"/>
              <p:nvPr/>
            </p:nvSpPr>
            <p:spPr>
              <a:xfrm>
                <a:off x="291676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19</a:t>
                </a:r>
              </a:p>
            </p:txBody>
          </p:sp>
          <p:sp>
            <p:nvSpPr>
              <p:cNvPr id="170" name="TextBox 28">
                <a:extLst>
                  <a:ext uri="{FF2B5EF4-FFF2-40B4-BE49-F238E27FC236}">
                    <a16:creationId xmlns:a16="http://schemas.microsoft.com/office/drawing/2014/main" id="{C55CA026-7F2B-4DB6-AFCA-DA5B22CB59AF}"/>
                  </a:ext>
                </a:extLst>
              </p:cNvPr>
              <p:cNvSpPr txBox="1"/>
              <p:nvPr/>
            </p:nvSpPr>
            <p:spPr>
              <a:xfrm>
                <a:off x="31588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19</a:t>
                </a:r>
              </a:p>
            </p:txBody>
          </p:sp>
          <p:sp>
            <p:nvSpPr>
              <p:cNvPr id="171" name="TextBox 30">
                <a:extLst>
                  <a:ext uri="{FF2B5EF4-FFF2-40B4-BE49-F238E27FC236}">
                    <a16:creationId xmlns:a16="http://schemas.microsoft.com/office/drawing/2014/main" id="{B0D40AF7-E0C0-4FB7-8228-EFC92769BE65}"/>
                  </a:ext>
                </a:extLst>
              </p:cNvPr>
              <p:cNvSpPr txBox="1"/>
              <p:nvPr/>
            </p:nvSpPr>
            <p:spPr>
              <a:xfrm>
                <a:off x="3369608"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19</a:t>
                </a:r>
              </a:p>
            </p:txBody>
          </p:sp>
          <p:sp>
            <p:nvSpPr>
              <p:cNvPr id="172" name="TextBox 30">
                <a:extLst>
                  <a:ext uri="{FF2B5EF4-FFF2-40B4-BE49-F238E27FC236}">
                    <a16:creationId xmlns:a16="http://schemas.microsoft.com/office/drawing/2014/main" id="{079D5366-B95D-4B1B-9566-C0F110A71873}"/>
                  </a:ext>
                </a:extLst>
              </p:cNvPr>
              <p:cNvSpPr txBox="1"/>
              <p:nvPr/>
            </p:nvSpPr>
            <p:spPr>
              <a:xfrm>
                <a:off x="359203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18</a:t>
                </a:r>
              </a:p>
            </p:txBody>
          </p:sp>
          <p:sp>
            <p:nvSpPr>
              <p:cNvPr id="173" name="TextBox 172">
                <a:extLst>
                  <a:ext uri="{FF2B5EF4-FFF2-40B4-BE49-F238E27FC236}">
                    <a16:creationId xmlns:a16="http://schemas.microsoft.com/office/drawing/2014/main" id="{ECBF5CDE-00A9-4F91-8751-9C0D1FE34266}"/>
                  </a:ext>
                </a:extLst>
              </p:cNvPr>
              <p:cNvSpPr txBox="1"/>
              <p:nvPr/>
            </p:nvSpPr>
            <p:spPr>
              <a:xfrm>
                <a:off x="381413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17</a:t>
                </a:r>
              </a:p>
            </p:txBody>
          </p:sp>
          <p:sp>
            <p:nvSpPr>
              <p:cNvPr id="174" name="TextBox 26">
                <a:extLst>
                  <a:ext uri="{FF2B5EF4-FFF2-40B4-BE49-F238E27FC236}">
                    <a16:creationId xmlns:a16="http://schemas.microsoft.com/office/drawing/2014/main" id="{A1CC6E0F-6A9B-4585-9AFF-633224B14B0D}"/>
                  </a:ext>
                </a:extLst>
              </p:cNvPr>
              <p:cNvSpPr txBox="1"/>
              <p:nvPr/>
            </p:nvSpPr>
            <p:spPr>
              <a:xfrm>
                <a:off x="4054545"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15</a:t>
                </a:r>
              </a:p>
            </p:txBody>
          </p:sp>
          <p:sp>
            <p:nvSpPr>
              <p:cNvPr id="175" name="TextBox 28">
                <a:extLst>
                  <a:ext uri="{FF2B5EF4-FFF2-40B4-BE49-F238E27FC236}">
                    <a16:creationId xmlns:a16="http://schemas.microsoft.com/office/drawing/2014/main" id="{16BE56FF-AA09-4B54-9E1A-48FE0DFE753C}"/>
                  </a:ext>
                </a:extLst>
              </p:cNvPr>
              <p:cNvSpPr txBox="1"/>
              <p:nvPr/>
            </p:nvSpPr>
            <p:spPr>
              <a:xfrm>
                <a:off x="4292183"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13</a:t>
                </a:r>
              </a:p>
            </p:txBody>
          </p:sp>
          <p:sp>
            <p:nvSpPr>
              <p:cNvPr id="176" name="TextBox 30">
                <a:extLst>
                  <a:ext uri="{FF2B5EF4-FFF2-40B4-BE49-F238E27FC236}">
                    <a16:creationId xmlns:a16="http://schemas.microsoft.com/office/drawing/2014/main" id="{2FEEB65F-457F-41F5-A447-CF4E71EF8EB2}"/>
                  </a:ext>
                </a:extLst>
              </p:cNvPr>
              <p:cNvSpPr txBox="1"/>
              <p:nvPr/>
            </p:nvSpPr>
            <p:spPr>
              <a:xfrm>
                <a:off x="4509292"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12</a:t>
                </a:r>
              </a:p>
            </p:txBody>
          </p:sp>
          <p:sp>
            <p:nvSpPr>
              <p:cNvPr id="177" name="TextBox 30">
                <a:extLst>
                  <a:ext uri="{FF2B5EF4-FFF2-40B4-BE49-F238E27FC236}">
                    <a16:creationId xmlns:a16="http://schemas.microsoft.com/office/drawing/2014/main" id="{8302273A-202A-4374-8066-ACDBAD501F45}"/>
                  </a:ext>
                </a:extLst>
              </p:cNvPr>
              <p:cNvSpPr txBox="1"/>
              <p:nvPr/>
            </p:nvSpPr>
            <p:spPr>
              <a:xfrm>
                <a:off x="4736297" y="3429459"/>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11</a:t>
                </a:r>
              </a:p>
            </p:txBody>
          </p:sp>
          <p:sp>
            <p:nvSpPr>
              <p:cNvPr id="178" name="TextBox 30">
                <a:extLst>
                  <a:ext uri="{FF2B5EF4-FFF2-40B4-BE49-F238E27FC236}">
                    <a16:creationId xmlns:a16="http://schemas.microsoft.com/office/drawing/2014/main" id="{CBA9E439-56B3-4586-8618-D195262679FE}"/>
                  </a:ext>
                </a:extLst>
              </p:cNvPr>
              <p:cNvSpPr txBox="1"/>
              <p:nvPr/>
            </p:nvSpPr>
            <p:spPr>
              <a:xfrm>
                <a:off x="4956541" y="3429459"/>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10</a:t>
                </a:r>
              </a:p>
            </p:txBody>
          </p:sp>
          <p:sp>
            <p:nvSpPr>
              <p:cNvPr id="179" name="TextBox 26">
                <a:extLst>
                  <a:ext uri="{FF2B5EF4-FFF2-40B4-BE49-F238E27FC236}">
                    <a16:creationId xmlns:a16="http://schemas.microsoft.com/office/drawing/2014/main" id="{7967AAD2-665D-4CE2-8239-A3D2D2F5CBFD}"/>
                  </a:ext>
                </a:extLst>
              </p:cNvPr>
              <p:cNvSpPr txBox="1"/>
              <p:nvPr/>
            </p:nvSpPr>
            <p:spPr>
              <a:xfrm>
                <a:off x="524631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8</a:t>
                </a:r>
              </a:p>
            </p:txBody>
          </p:sp>
          <p:sp>
            <p:nvSpPr>
              <p:cNvPr id="180" name="TextBox 28">
                <a:extLst>
                  <a:ext uri="{FF2B5EF4-FFF2-40B4-BE49-F238E27FC236}">
                    <a16:creationId xmlns:a16="http://schemas.microsoft.com/office/drawing/2014/main" id="{01DA101C-053E-4139-97FD-6B155BDCB8BE}"/>
                  </a:ext>
                </a:extLst>
              </p:cNvPr>
              <p:cNvSpPr txBox="1"/>
              <p:nvPr/>
            </p:nvSpPr>
            <p:spPr>
              <a:xfrm>
                <a:off x="5500862"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FF6600"/>
                    </a:solidFill>
                    <a:cs typeface="Arial" panose="020B0604020202020204" pitchFamily="34" charset="0"/>
                  </a:rPr>
                  <a:t>8</a:t>
                </a:r>
              </a:p>
            </p:txBody>
          </p:sp>
          <p:sp>
            <p:nvSpPr>
              <p:cNvPr id="181" name="TextBox 30">
                <a:extLst>
                  <a:ext uri="{FF2B5EF4-FFF2-40B4-BE49-F238E27FC236}">
                    <a16:creationId xmlns:a16="http://schemas.microsoft.com/office/drawing/2014/main" id="{B8F63811-093E-40D4-B13D-203534F2B597}"/>
                  </a:ext>
                </a:extLst>
              </p:cNvPr>
              <p:cNvSpPr txBox="1"/>
              <p:nvPr/>
            </p:nvSpPr>
            <p:spPr>
              <a:xfrm>
                <a:off x="570297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7</a:t>
                </a:r>
              </a:p>
            </p:txBody>
          </p:sp>
          <p:sp>
            <p:nvSpPr>
              <p:cNvPr id="182" name="TextBox 30">
                <a:extLst>
                  <a:ext uri="{FF2B5EF4-FFF2-40B4-BE49-F238E27FC236}">
                    <a16:creationId xmlns:a16="http://schemas.microsoft.com/office/drawing/2014/main" id="{F10276DC-8417-47CA-ADBD-80EE87C733B5}"/>
                  </a:ext>
                </a:extLst>
              </p:cNvPr>
              <p:cNvSpPr txBox="1"/>
              <p:nvPr/>
            </p:nvSpPr>
            <p:spPr>
              <a:xfrm>
                <a:off x="592259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4</a:t>
                </a:r>
              </a:p>
            </p:txBody>
          </p:sp>
          <p:sp>
            <p:nvSpPr>
              <p:cNvPr id="183" name="TextBox 30">
                <a:extLst>
                  <a:ext uri="{FF2B5EF4-FFF2-40B4-BE49-F238E27FC236}">
                    <a16:creationId xmlns:a16="http://schemas.microsoft.com/office/drawing/2014/main" id="{13050F42-519C-44D1-B508-350BFD354394}"/>
                  </a:ext>
                </a:extLst>
              </p:cNvPr>
              <p:cNvSpPr txBox="1"/>
              <p:nvPr/>
            </p:nvSpPr>
            <p:spPr>
              <a:xfrm>
                <a:off x="61451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3</a:t>
                </a:r>
              </a:p>
            </p:txBody>
          </p:sp>
          <p:sp>
            <p:nvSpPr>
              <p:cNvPr id="184" name="TextBox 26">
                <a:extLst>
                  <a:ext uri="{FF2B5EF4-FFF2-40B4-BE49-F238E27FC236}">
                    <a16:creationId xmlns:a16="http://schemas.microsoft.com/office/drawing/2014/main" id="{6E76B186-A185-469A-A19A-65B20BADCF69}"/>
                  </a:ext>
                </a:extLst>
              </p:cNvPr>
              <p:cNvSpPr txBox="1"/>
              <p:nvPr/>
            </p:nvSpPr>
            <p:spPr>
              <a:xfrm>
                <a:off x="638308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3</a:t>
                </a:r>
              </a:p>
            </p:txBody>
          </p:sp>
          <p:sp>
            <p:nvSpPr>
              <p:cNvPr id="185" name="TextBox 28">
                <a:extLst>
                  <a:ext uri="{FF2B5EF4-FFF2-40B4-BE49-F238E27FC236}">
                    <a16:creationId xmlns:a16="http://schemas.microsoft.com/office/drawing/2014/main" id="{8B232C7B-394E-451E-BE03-9F3BF0232A75}"/>
                  </a:ext>
                </a:extLst>
              </p:cNvPr>
              <p:cNvSpPr txBox="1"/>
              <p:nvPr/>
            </p:nvSpPr>
            <p:spPr>
              <a:xfrm>
                <a:off x="6641525" y="3429459"/>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FF6600"/>
                    </a:solidFill>
                    <a:cs typeface="Arial" panose="020B0604020202020204" pitchFamily="34" charset="0"/>
                  </a:rPr>
                  <a:t>2</a:t>
                </a:r>
              </a:p>
            </p:txBody>
          </p:sp>
          <p:sp>
            <p:nvSpPr>
              <p:cNvPr id="186" name="TextBox 30">
                <a:extLst>
                  <a:ext uri="{FF2B5EF4-FFF2-40B4-BE49-F238E27FC236}">
                    <a16:creationId xmlns:a16="http://schemas.microsoft.com/office/drawing/2014/main" id="{BD02709D-653A-46A4-9F62-FCCF61DBD036}"/>
                  </a:ext>
                </a:extLst>
              </p:cNvPr>
              <p:cNvSpPr txBox="1"/>
              <p:nvPr/>
            </p:nvSpPr>
            <p:spPr>
              <a:xfrm>
                <a:off x="6841382"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87" name="TextBox 30">
                <a:extLst>
                  <a:ext uri="{FF2B5EF4-FFF2-40B4-BE49-F238E27FC236}">
                    <a16:creationId xmlns:a16="http://schemas.microsoft.com/office/drawing/2014/main" id="{E2AE37E8-A596-4331-AC4B-FA53699C9933}"/>
                  </a:ext>
                </a:extLst>
              </p:cNvPr>
              <p:cNvSpPr txBox="1"/>
              <p:nvPr/>
            </p:nvSpPr>
            <p:spPr>
              <a:xfrm>
                <a:off x="7061010"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88" name="TextBox 30">
                <a:extLst>
                  <a:ext uri="{FF2B5EF4-FFF2-40B4-BE49-F238E27FC236}">
                    <a16:creationId xmlns:a16="http://schemas.microsoft.com/office/drawing/2014/main" id="{A98BD3FC-7108-4AA3-BF88-E54F02C38233}"/>
                  </a:ext>
                </a:extLst>
              </p:cNvPr>
              <p:cNvSpPr txBox="1"/>
              <p:nvPr/>
            </p:nvSpPr>
            <p:spPr>
              <a:xfrm>
                <a:off x="7285519"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89" name="TextBox 26">
                <a:extLst>
                  <a:ext uri="{FF2B5EF4-FFF2-40B4-BE49-F238E27FC236}">
                    <a16:creationId xmlns:a16="http://schemas.microsoft.com/office/drawing/2014/main" id="{1DC2A5F2-6F18-4B3E-9133-14330999B84A}"/>
                  </a:ext>
                </a:extLst>
              </p:cNvPr>
              <p:cNvSpPr txBox="1"/>
              <p:nvPr/>
            </p:nvSpPr>
            <p:spPr>
              <a:xfrm>
                <a:off x="753854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90" name="TextBox 28">
                <a:extLst>
                  <a:ext uri="{FF2B5EF4-FFF2-40B4-BE49-F238E27FC236}">
                    <a16:creationId xmlns:a16="http://schemas.microsoft.com/office/drawing/2014/main" id="{DCCAD6B0-F208-4D3C-90AD-DED382BEEFE8}"/>
                  </a:ext>
                </a:extLst>
              </p:cNvPr>
              <p:cNvSpPr txBox="1"/>
              <p:nvPr/>
            </p:nvSpPr>
            <p:spPr>
              <a:xfrm>
                <a:off x="7776185"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91" name="TextBox 30">
                <a:extLst>
                  <a:ext uri="{FF2B5EF4-FFF2-40B4-BE49-F238E27FC236}">
                    <a16:creationId xmlns:a16="http://schemas.microsoft.com/office/drawing/2014/main" id="{93109CC2-FCC1-4347-8FD9-CE6CEB2DDDE3}"/>
                  </a:ext>
                </a:extLst>
              </p:cNvPr>
              <p:cNvSpPr txBox="1"/>
              <p:nvPr/>
            </p:nvSpPr>
            <p:spPr>
              <a:xfrm>
                <a:off x="7995696"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1</a:t>
                </a:r>
              </a:p>
            </p:txBody>
          </p:sp>
          <p:sp>
            <p:nvSpPr>
              <p:cNvPr id="192" name="TextBox 30">
                <a:extLst>
                  <a:ext uri="{FF2B5EF4-FFF2-40B4-BE49-F238E27FC236}">
                    <a16:creationId xmlns:a16="http://schemas.microsoft.com/office/drawing/2014/main" id="{3B5FDB21-2092-49B0-8087-041000F9CF91}"/>
                  </a:ext>
                </a:extLst>
              </p:cNvPr>
              <p:cNvSpPr txBox="1"/>
              <p:nvPr/>
            </p:nvSpPr>
            <p:spPr>
              <a:xfrm>
                <a:off x="8215324" y="3429459"/>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6600"/>
                    </a:solidFill>
                    <a:cs typeface="Arial" panose="020B0604020202020204" pitchFamily="34" charset="0"/>
                  </a:rPr>
                  <a:t>0</a:t>
                </a:r>
              </a:p>
            </p:txBody>
          </p:sp>
        </p:grpSp>
        <p:sp>
          <p:nvSpPr>
            <p:cNvPr id="153" name="TextBox 152">
              <a:extLst>
                <a:ext uri="{FF2B5EF4-FFF2-40B4-BE49-F238E27FC236}">
                  <a16:creationId xmlns:a16="http://schemas.microsoft.com/office/drawing/2014/main" id="{670EDE9D-21EE-48AE-A8F4-60783749B00F}"/>
                </a:ext>
              </a:extLst>
            </p:cNvPr>
            <p:cNvSpPr txBox="1"/>
            <p:nvPr/>
          </p:nvSpPr>
          <p:spPr>
            <a:xfrm>
              <a:off x="600967" y="6216045"/>
              <a:ext cx="990977" cy="307777"/>
            </a:xfrm>
            <a:prstGeom prst="rect">
              <a:avLst/>
            </a:prstGeom>
            <a:noFill/>
          </p:spPr>
          <p:txBody>
            <a:bodyPr wrap="none" rtlCol="0">
              <a:spAutoFit/>
            </a:bodyPr>
            <a:lstStyle/>
            <a:p>
              <a:r>
                <a:rPr lang="en-GB" sz="1400" dirty="0"/>
                <a:t>No. at risk</a:t>
              </a:r>
            </a:p>
          </p:txBody>
        </p:sp>
        <p:sp>
          <p:nvSpPr>
            <p:cNvPr id="154" name="TextBox 153">
              <a:extLst>
                <a:ext uri="{FF2B5EF4-FFF2-40B4-BE49-F238E27FC236}">
                  <a16:creationId xmlns:a16="http://schemas.microsoft.com/office/drawing/2014/main" id="{440B2F34-046C-45CA-91E4-D5FDC4F1EE5A}"/>
                </a:ext>
              </a:extLst>
            </p:cNvPr>
            <p:cNvSpPr txBox="1"/>
            <p:nvPr/>
          </p:nvSpPr>
          <p:spPr>
            <a:xfrm>
              <a:off x="3697511" y="4373329"/>
              <a:ext cx="4331635" cy="523220"/>
            </a:xfrm>
            <a:prstGeom prst="rect">
              <a:avLst/>
            </a:prstGeom>
            <a:noFill/>
          </p:spPr>
          <p:txBody>
            <a:bodyPr wrap="none" rtlCol="0">
              <a:spAutoFit/>
            </a:bodyPr>
            <a:lstStyle/>
            <a:p>
              <a:r>
                <a:rPr lang="en-GB" sz="1400" dirty="0">
                  <a:solidFill>
                    <a:srgbClr val="363636"/>
                  </a:solidFill>
                </a:rPr>
                <a:t>Median DoR: 11.14 months (95%CI 5.55, NE)</a:t>
              </a:r>
            </a:p>
            <a:p>
              <a:r>
                <a:rPr lang="en-GB" sz="1400" dirty="0">
                  <a:solidFill>
                    <a:srgbClr val="363636"/>
                  </a:solidFill>
                </a:rPr>
                <a:t>Event-free 12-month rate: 47.3% (95%CI 22.6, 68.6)</a:t>
              </a:r>
            </a:p>
          </p:txBody>
        </p:sp>
        <p:sp>
          <p:nvSpPr>
            <p:cNvPr id="155" name="TextBox 154">
              <a:extLst>
                <a:ext uri="{FF2B5EF4-FFF2-40B4-BE49-F238E27FC236}">
                  <a16:creationId xmlns:a16="http://schemas.microsoft.com/office/drawing/2014/main" id="{127753FE-5A67-4B8C-BEE6-D1FD6B833766}"/>
                </a:ext>
              </a:extLst>
            </p:cNvPr>
            <p:cNvSpPr txBox="1"/>
            <p:nvPr/>
          </p:nvSpPr>
          <p:spPr>
            <a:xfrm>
              <a:off x="7212271" y="5349350"/>
              <a:ext cx="1478290" cy="523220"/>
            </a:xfrm>
            <a:prstGeom prst="rect">
              <a:avLst/>
            </a:prstGeom>
            <a:noFill/>
          </p:spPr>
          <p:txBody>
            <a:bodyPr wrap="none" rtlCol="0">
              <a:spAutoFit/>
            </a:bodyPr>
            <a:lstStyle/>
            <a:p>
              <a:r>
                <a:rPr lang="en-GB" sz="1400" dirty="0">
                  <a:solidFill>
                    <a:srgbClr val="363636"/>
                  </a:solidFill>
                </a:rPr>
                <a:t>Censoring times</a:t>
              </a:r>
            </a:p>
            <a:p>
              <a:r>
                <a:rPr lang="en-GB" sz="1400" dirty="0">
                  <a:solidFill>
                    <a:srgbClr val="363636"/>
                  </a:solidFill>
                </a:rPr>
                <a:t>n/N = 10/19</a:t>
              </a:r>
            </a:p>
          </p:txBody>
        </p:sp>
        <p:cxnSp>
          <p:nvCxnSpPr>
            <p:cNvPr id="156" name="Straight Connector 155">
              <a:extLst>
                <a:ext uri="{FF2B5EF4-FFF2-40B4-BE49-F238E27FC236}">
                  <a16:creationId xmlns:a16="http://schemas.microsoft.com/office/drawing/2014/main" id="{3D82C9B5-EAEA-42A1-96C4-3B234282BD8C}"/>
                </a:ext>
              </a:extLst>
            </p:cNvPr>
            <p:cNvCxnSpPr/>
            <p:nvPr/>
          </p:nvCxnSpPr>
          <p:spPr>
            <a:xfrm>
              <a:off x="7056936" y="5512657"/>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A7B2C73-61DF-404C-8F05-C45CC83D5505}"/>
                </a:ext>
              </a:extLst>
            </p:cNvPr>
            <p:cNvCxnSpPr/>
            <p:nvPr/>
          </p:nvCxnSpPr>
          <p:spPr>
            <a:xfrm>
              <a:off x="7056936" y="5728769"/>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58960C2-8AB5-4579-A548-879D24CCC879}"/>
                </a:ext>
              </a:extLst>
            </p:cNvPr>
            <p:cNvCxnSpPr/>
            <p:nvPr/>
          </p:nvCxnSpPr>
          <p:spPr>
            <a:xfrm>
              <a:off x="6966930" y="5728769"/>
              <a:ext cx="288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159" name="Graphic 217">
              <a:extLst>
                <a:ext uri="{FF2B5EF4-FFF2-40B4-BE49-F238E27FC236}">
                  <a16:creationId xmlns:a16="http://schemas.microsoft.com/office/drawing/2014/main" id="{327D7463-D64E-4D22-BACD-D300EBD600B3}"/>
                </a:ext>
              </a:extLst>
            </p:cNvPr>
            <p:cNvSpPr/>
            <p:nvPr/>
          </p:nvSpPr>
          <p:spPr>
            <a:xfrm>
              <a:off x="1669062" y="4463312"/>
              <a:ext cx="5089680" cy="872315"/>
            </a:xfrm>
            <a:custGeom>
              <a:avLst/>
              <a:gdLst>
                <a:gd name="connsiteX0" fmla="*/ 7858125 w 7858125"/>
                <a:gd name="connsiteY0" fmla="*/ 1514970 h 1514475"/>
                <a:gd name="connsiteX1" fmla="*/ 4372471 w 7858125"/>
                <a:gd name="connsiteY1" fmla="*/ 1514970 h 1514475"/>
                <a:gd name="connsiteX2" fmla="*/ 4372471 w 7858125"/>
                <a:gd name="connsiteY2" fmla="*/ 1322003 h 1514475"/>
                <a:gd name="connsiteX3" fmla="*/ 3896220 w 7858125"/>
                <a:gd name="connsiteY3" fmla="*/ 1322003 h 1514475"/>
                <a:gd name="connsiteX4" fmla="*/ 3896220 w 7858125"/>
                <a:gd name="connsiteY4" fmla="*/ 1133151 h 1514475"/>
                <a:gd name="connsiteX5" fmla="*/ 3415865 w 7858125"/>
                <a:gd name="connsiteY5" fmla="*/ 1133151 h 1514475"/>
                <a:gd name="connsiteX6" fmla="*/ 3415865 w 7858125"/>
                <a:gd name="connsiteY6" fmla="*/ 977132 h 1514475"/>
                <a:gd name="connsiteX7" fmla="*/ 2923194 w 7858125"/>
                <a:gd name="connsiteY7" fmla="*/ 977132 h 1514475"/>
                <a:gd name="connsiteX8" fmla="*/ 2923194 w 7858125"/>
                <a:gd name="connsiteY8" fmla="*/ 808804 h 1514475"/>
                <a:gd name="connsiteX9" fmla="*/ 2713806 w 7858125"/>
                <a:gd name="connsiteY9" fmla="*/ 808804 h 1514475"/>
                <a:gd name="connsiteX10" fmla="*/ 2713806 w 7858125"/>
                <a:gd name="connsiteY10" fmla="*/ 669213 h 1514475"/>
                <a:gd name="connsiteX11" fmla="*/ 1917316 w 7858125"/>
                <a:gd name="connsiteY11" fmla="*/ 669213 h 1514475"/>
                <a:gd name="connsiteX12" fmla="*/ 1917316 w 7858125"/>
                <a:gd name="connsiteY12" fmla="*/ 385927 h 1514475"/>
                <a:gd name="connsiteX13" fmla="*/ 1441066 w 7858125"/>
                <a:gd name="connsiteY13" fmla="*/ 385927 h 1514475"/>
                <a:gd name="connsiteX14" fmla="*/ 1441066 w 7858125"/>
                <a:gd name="connsiteY14" fmla="*/ 262759 h 1514475"/>
                <a:gd name="connsiteX15" fmla="*/ 1042826 w 7858125"/>
                <a:gd name="connsiteY15" fmla="*/ 262759 h 1514475"/>
                <a:gd name="connsiteX16" fmla="*/ 1042826 w 7858125"/>
                <a:gd name="connsiteY16" fmla="*/ 135485 h 1514475"/>
                <a:gd name="connsiteX17" fmla="*/ 940183 w 7858125"/>
                <a:gd name="connsiteY17" fmla="*/ 135485 h 1514475"/>
                <a:gd name="connsiteX18" fmla="*/ 940183 w 7858125"/>
                <a:gd name="connsiteY18" fmla="*/ 0 h 1514475"/>
                <a:gd name="connsiteX19" fmla="*/ 0 w 7858125"/>
                <a:gd name="connsiteY19" fmla="*/ 0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8125" h="1514475">
                  <a:moveTo>
                    <a:pt x="7858125" y="1514970"/>
                  </a:moveTo>
                  <a:lnTo>
                    <a:pt x="4372471" y="1514970"/>
                  </a:lnTo>
                  <a:lnTo>
                    <a:pt x="4372471" y="1322003"/>
                  </a:lnTo>
                  <a:lnTo>
                    <a:pt x="3896220" y="1322003"/>
                  </a:lnTo>
                  <a:lnTo>
                    <a:pt x="3896220" y="1133151"/>
                  </a:lnTo>
                  <a:lnTo>
                    <a:pt x="3415865" y="1133151"/>
                  </a:lnTo>
                  <a:lnTo>
                    <a:pt x="3415865" y="977132"/>
                  </a:lnTo>
                  <a:lnTo>
                    <a:pt x="2923194" y="977132"/>
                  </a:lnTo>
                  <a:lnTo>
                    <a:pt x="2923194" y="808804"/>
                  </a:lnTo>
                  <a:lnTo>
                    <a:pt x="2713806" y="808804"/>
                  </a:lnTo>
                  <a:lnTo>
                    <a:pt x="2713806" y="669213"/>
                  </a:lnTo>
                  <a:lnTo>
                    <a:pt x="1917316" y="669213"/>
                  </a:lnTo>
                  <a:lnTo>
                    <a:pt x="1917316" y="385927"/>
                  </a:lnTo>
                  <a:lnTo>
                    <a:pt x="1441066" y="385927"/>
                  </a:lnTo>
                  <a:lnTo>
                    <a:pt x="1441066" y="262759"/>
                  </a:lnTo>
                  <a:lnTo>
                    <a:pt x="1042826" y="262759"/>
                  </a:lnTo>
                  <a:lnTo>
                    <a:pt x="1042826" y="135485"/>
                  </a:lnTo>
                  <a:lnTo>
                    <a:pt x="940183" y="135485"/>
                  </a:lnTo>
                  <a:lnTo>
                    <a:pt x="940183" y="0"/>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cxnSp>
          <p:nvCxnSpPr>
            <p:cNvPr id="160" name="Straight Connector 159">
              <a:extLst>
                <a:ext uri="{FF2B5EF4-FFF2-40B4-BE49-F238E27FC236}">
                  <a16:creationId xmlns:a16="http://schemas.microsoft.com/office/drawing/2014/main" id="{52BAEC88-A35B-46A7-BCC3-60E703179911}"/>
                </a:ext>
              </a:extLst>
            </p:cNvPr>
            <p:cNvCxnSpPr/>
            <p:nvPr/>
          </p:nvCxnSpPr>
          <p:spPr>
            <a:xfrm>
              <a:off x="6623358"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B701138-2708-4910-8B04-FF00393BF909}"/>
                </a:ext>
              </a:extLst>
            </p:cNvPr>
            <p:cNvCxnSpPr/>
            <p:nvPr/>
          </p:nvCxnSpPr>
          <p:spPr>
            <a:xfrm>
              <a:off x="5373286"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9663FA8-5D84-4ED5-999D-6DE116F99C05}"/>
                </a:ext>
              </a:extLst>
            </p:cNvPr>
            <p:cNvCxnSpPr/>
            <p:nvPr/>
          </p:nvCxnSpPr>
          <p:spPr>
            <a:xfrm>
              <a:off x="5061141"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0476AB6-7963-482E-8A11-AB416EE7690E}"/>
                </a:ext>
              </a:extLst>
            </p:cNvPr>
            <p:cNvCxnSpPr/>
            <p:nvPr/>
          </p:nvCxnSpPr>
          <p:spPr>
            <a:xfrm>
              <a:off x="4748996"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22555D1-E48A-43DE-BE5A-53B3F1A3228D}"/>
                </a:ext>
              </a:extLst>
            </p:cNvPr>
            <p:cNvCxnSpPr/>
            <p:nvPr/>
          </p:nvCxnSpPr>
          <p:spPr>
            <a:xfrm>
              <a:off x="4436851" y="533479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998B547-DC35-4BA8-84D6-6B925203E686}"/>
                </a:ext>
              </a:extLst>
            </p:cNvPr>
            <p:cNvCxnSpPr/>
            <p:nvPr/>
          </p:nvCxnSpPr>
          <p:spPr>
            <a:xfrm>
              <a:off x="4426266" y="5217360"/>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A85F53E-0961-47EB-A88A-FA6B1AEAC977}"/>
                </a:ext>
              </a:extLst>
            </p:cNvPr>
            <p:cNvCxnSpPr/>
            <p:nvPr/>
          </p:nvCxnSpPr>
          <p:spPr>
            <a:xfrm>
              <a:off x="3749794" y="5021225"/>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78D6629-8AFB-4419-ABB7-E4CB5F4C7167}"/>
                </a:ext>
              </a:extLst>
            </p:cNvPr>
            <p:cNvCxnSpPr/>
            <p:nvPr/>
          </p:nvCxnSpPr>
          <p:spPr>
            <a:xfrm>
              <a:off x="2994416" y="4840754"/>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E0D7CDC-3E05-4E39-90FC-F75E1B67637B}"/>
                </a:ext>
              </a:extLst>
            </p:cNvPr>
            <p:cNvCxnSpPr/>
            <p:nvPr/>
          </p:nvCxnSpPr>
          <p:spPr>
            <a:xfrm>
              <a:off x="2551881" y="4660283"/>
              <a:ext cx="107988" cy="0"/>
            </a:xfrm>
            <a:prstGeom prst="line">
              <a:avLst/>
            </a:prstGeom>
            <a:ln w="635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670EDE9D-21EE-48AE-A8F4-60783749B00F}"/>
              </a:ext>
            </a:extLst>
          </p:cNvPr>
          <p:cNvSpPr txBox="1"/>
          <p:nvPr/>
        </p:nvSpPr>
        <p:spPr>
          <a:xfrm>
            <a:off x="3651603" y="6346986"/>
            <a:ext cx="1261627" cy="307777"/>
          </a:xfrm>
          <a:prstGeom prst="rect">
            <a:avLst/>
          </a:prstGeom>
          <a:noFill/>
        </p:spPr>
        <p:txBody>
          <a:bodyPr wrap="none" rtlCol="0">
            <a:spAutoFit/>
          </a:bodyPr>
          <a:lstStyle/>
          <a:p>
            <a:r>
              <a:rPr lang="en-GB" sz="1400" dirty="0"/>
              <a:t>Time, months</a:t>
            </a:r>
          </a:p>
        </p:txBody>
      </p:sp>
    </p:spTree>
    <p:extLst>
      <p:ext uri="{BB962C8B-B14F-4D97-AF65-F5344CB8AC3E}">
        <p14:creationId xmlns:p14="http://schemas.microsoft.com/office/powerpoint/2010/main" val="3753623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CT082: Capmatinib in METex14-mutated (</a:t>
            </a:r>
            <a:r>
              <a:rPr lang="en-GB" dirty="0" err="1"/>
              <a:t>mut</a:t>
            </a:r>
            <a:r>
              <a:rPr lang="en-GB" dirty="0"/>
              <a:t>) advanced non-small cell lung cancer (NSCLC): Results from the phase II GEOMETRY mono-1 study, including efficacy in patients (pts) with brain metastases (BM) – </a:t>
            </a:r>
            <a:r>
              <a:rPr lang="en-GB" dirty="0" err="1"/>
              <a:t>Garon</a:t>
            </a:r>
            <a:r>
              <a:rPr lang="en-GB" dirty="0"/>
              <a:t> EB, et al</a:t>
            </a:r>
          </a:p>
        </p:txBody>
      </p:sp>
      <p:sp>
        <p:nvSpPr>
          <p:cNvPr id="3" name="Content Placeholder 2"/>
          <p:cNvSpPr>
            <a:spLocks noGrp="1"/>
          </p:cNvSpPr>
          <p:nvPr>
            <p:ph idx="1"/>
          </p:nvPr>
        </p:nvSpPr>
        <p:spPr>
          <a:xfrm>
            <a:off x="289324" y="1337476"/>
            <a:ext cx="8686800" cy="5308600"/>
          </a:xfrm>
        </p:spPr>
        <p:txBody>
          <a:bodyPr/>
          <a:lstStyle/>
          <a:p>
            <a:r>
              <a:rPr lang="en-GB" b="1" dirty="0"/>
              <a:t>Key results (cont.)</a:t>
            </a:r>
          </a:p>
          <a:p>
            <a:pPr lvl="1"/>
            <a:r>
              <a:rPr lang="en-GB" dirty="0"/>
              <a:t>Of 13 patients with brain metastases at baseline, intracranial response was observed in 7 (54%) patients and intracranial disease control in 12 patients</a:t>
            </a:r>
          </a:p>
          <a:p>
            <a:pPr>
              <a:spcBef>
                <a:spcPts val="22200"/>
              </a:spcBef>
            </a:pPr>
            <a:r>
              <a:rPr lang="en-GB" b="1" dirty="0"/>
              <a:t>Conclusion</a:t>
            </a:r>
          </a:p>
          <a:p>
            <a:pPr lvl="1"/>
            <a:r>
              <a:rPr lang="en-GB" dirty="0"/>
              <a:t>In patients with NSCLC and MET exon 14 skipping mutations, capmatinib provided rapid and deep DoR regardless of line of therapy and was generally well tolerated</a:t>
            </a:r>
          </a:p>
        </p:txBody>
      </p:sp>
      <p:sp>
        <p:nvSpPr>
          <p:cNvPr id="4" name="Text Box 4"/>
          <p:cNvSpPr txBox="1">
            <a:spLocks noChangeArrowheads="1"/>
          </p:cNvSpPr>
          <p:nvPr/>
        </p:nvSpPr>
        <p:spPr bwMode="auto">
          <a:xfrm>
            <a:off x="5615638" y="6474897"/>
            <a:ext cx="33077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Garon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EB,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CT082</a:t>
            </a:r>
          </a:p>
        </p:txBody>
      </p:sp>
      <p:graphicFrame>
        <p:nvGraphicFramePr>
          <p:cNvPr id="218" name="Table 217"/>
          <p:cNvGraphicFramePr>
            <a:graphicFrameLocks noGrp="1"/>
          </p:cNvGraphicFramePr>
          <p:nvPr>
            <p:extLst>
              <p:ext uri="{D42A27DB-BD31-4B8C-83A1-F6EECF244321}">
                <p14:modId xmlns:p14="http://schemas.microsoft.com/office/powerpoint/2010/main" val="936041540"/>
              </p:ext>
            </p:extLst>
          </p:nvPr>
        </p:nvGraphicFramePr>
        <p:xfrm>
          <a:off x="1560286" y="2479514"/>
          <a:ext cx="6023429" cy="2555808"/>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r>
                        <a:rPr lang="en-US" sz="1400" noProof="0" dirty="0">
                          <a:solidFill>
                            <a:schemeClr val="tx2"/>
                          </a:solidFill>
                        </a:rPr>
                        <a:t>Grade 3/4 TRAEs, </a:t>
                      </a:r>
                      <a:r>
                        <a:rPr lang="en-US" sz="1400" baseline="0" noProof="0" dirty="0">
                          <a:solidFill>
                            <a:schemeClr val="tx2"/>
                          </a:solidFill>
                        </a:rPr>
                        <a:t>n (%)</a:t>
                      </a:r>
                      <a:endParaRPr lang="en-US" sz="1400" noProof="0" dirty="0">
                        <a:solidFill>
                          <a:schemeClr val="tx2"/>
                        </a:solidFill>
                      </a:endParaRPr>
                    </a:p>
                  </a:txBody>
                  <a:tcPr anchor="b"/>
                </a:tc>
                <a:tc>
                  <a:txBody>
                    <a:bodyPr/>
                    <a:lstStyle/>
                    <a:p>
                      <a:pPr algn="ctr"/>
                      <a:r>
                        <a:rPr lang="en-US" sz="1400" noProof="0" dirty="0">
                          <a:solidFill>
                            <a:schemeClr val="tx2"/>
                          </a:solidFill>
                        </a:rPr>
                        <a:t>All patients</a:t>
                      </a:r>
                      <a:r>
                        <a:rPr lang="en-US" sz="1400" baseline="0" noProof="0" dirty="0">
                          <a:solidFill>
                            <a:schemeClr val="tx2"/>
                          </a:solidFill>
                        </a:rPr>
                        <a:t> </a:t>
                      </a:r>
                      <a:r>
                        <a:rPr lang="en-US" sz="1400" noProof="0" dirty="0">
                          <a:solidFill>
                            <a:schemeClr val="tx2"/>
                          </a:solidFill>
                        </a:rPr>
                        <a:t>(n=334)</a:t>
                      </a:r>
                    </a:p>
                  </a:txBody>
                  <a:tcPr anchor="b"/>
                </a:tc>
                <a:extLst>
                  <a:ext uri="{0D108BD9-81ED-4DB2-BD59-A6C34878D82A}">
                    <a16:rowId xmlns:a16="http://schemas.microsoft.com/office/drawing/2014/main" val="3588653456"/>
                  </a:ext>
                </a:extLst>
              </a:tr>
              <a:tr h="319476">
                <a:tc>
                  <a:txBody>
                    <a:bodyPr/>
                    <a:lstStyle/>
                    <a:p>
                      <a:r>
                        <a:rPr lang="en-US" sz="1400" noProof="0" dirty="0"/>
                        <a:t>Any</a:t>
                      </a:r>
                    </a:p>
                  </a:txBody>
                  <a:tcPr/>
                </a:tc>
                <a:tc>
                  <a:txBody>
                    <a:bodyPr/>
                    <a:lstStyle/>
                    <a:p>
                      <a:pPr algn="ctr"/>
                      <a:r>
                        <a:rPr lang="en-US" sz="1400" noProof="0" dirty="0"/>
                        <a:t>119 (35.6)</a:t>
                      </a:r>
                    </a:p>
                  </a:txBody>
                  <a:tcPr/>
                </a:tc>
                <a:extLst>
                  <a:ext uri="{0D108BD9-81ED-4DB2-BD59-A6C34878D82A}">
                    <a16:rowId xmlns:a16="http://schemas.microsoft.com/office/drawing/2014/main" val="4219992545"/>
                  </a:ext>
                </a:extLst>
              </a:tr>
              <a:tr h="319476">
                <a:tc>
                  <a:txBody>
                    <a:bodyPr/>
                    <a:lstStyle/>
                    <a:p>
                      <a:r>
                        <a:rPr lang="en-US" sz="1400" noProof="0" dirty="0"/>
                        <a:t>Peripheral</a:t>
                      </a:r>
                      <a:r>
                        <a:rPr lang="en-US" sz="1400" baseline="0" noProof="0" dirty="0"/>
                        <a:t> edema</a:t>
                      </a:r>
                      <a:endParaRPr lang="en-US" sz="1400" noProof="0" dirty="0"/>
                    </a:p>
                  </a:txBody>
                  <a:tcPr/>
                </a:tc>
                <a:tc>
                  <a:txBody>
                    <a:bodyPr/>
                    <a:lstStyle/>
                    <a:p>
                      <a:pPr algn="ctr"/>
                      <a:r>
                        <a:rPr lang="en-US" sz="1400" noProof="0" dirty="0"/>
                        <a:t>25</a:t>
                      </a:r>
                      <a:r>
                        <a:rPr lang="en-US" sz="1400" baseline="0" noProof="0" dirty="0"/>
                        <a:t> (7.5)</a:t>
                      </a:r>
                      <a:endParaRPr lang="en-US" sz="1400" noProof="0" dirty="0"/>
                    </a:p>
                  </a:txBody>
                  <a:tcPr/>
                </a:tc>
                <a:extLst>
                  <a:ext uri="{0D108BD9-81ED-4DB2-BD59-A6C34878D82A}">
                    <a16:rowId xmlns:a16="http://schemas.microsoft.com/office/drawing/2014/main" val="3425343425"/>
                  </a:ext>
                </a:extLst>
              </a:tr>
              <a:tr h="319476">
                <a:tc>
                  <a:txBody>
                    <a:bodyPr/>
                    <a:lstStyle/>
                    <a:p>
                      <a:r>
                        <a:rPr lang="en-US" sz="1400" noProof="0" dirty="0"/>
                        <a:t>Nausea</a:t>
                      </a:r>
                    </a:p>
                  </a:txBody>
                  <a:tcPr/>
                </a:tc>
                <a:tc>
                  <a:txBody>
                    <a:bodyPr/>
                    <a:lstStyle/>
                    <a:p>
                      <a:pPr algn="ctr"/>
                      <a:r>
                        <a:rPr lang="en-US" sz="1400" noProof="0" dirty="0"/>
                        <a:t>6 (1.8)</a:t>
                      </a:r>
                    </a:p>
                  </a:txBody>
                  <a:tcPr/>
                </a:tc>
                <a:extLst>
                  <a:ext uri="{0D108BD9-81ED-4DB2-BD59-A6C34878D82A}">
                    <a16:rowId xmlns:a16="http://schemas.microsoft.com/office/drawing/2014/main" val="2427333557"/>
                  </a:ext>
                </a:extLst>
              </a:tr>
              <a:tr h="319476">
                <a:tc>
                  <a:txBody>
                    <a:bodyPr/>
                    <a:lstStyle/>
                    <a:p>
                      <a:r>
                        <a:rPr lang="en-US" sz="1400" noProof="0" dirty="0"/>
                        <a:t>Vomiting</a:t>
                      </a:r>
                    </a:p>
                  </a:txBody>
                  <a:tcPr/>
                </a:tc>
                <a:tc>
                  <a:txBody>
                    <a:bodyPr/>
                    <a:lstStyle/>
                    <a:p>
                      <a:pPr algn="ctr"/>
                      <a:r>
                        <a:rPr lang="en-US" sz="1400" noProof="0" dirty="0"/>
                        <a:t>6</a:t>
                      </a:r>
                      <a:r>
                        <a:rPr lang="en-US" sz="1400" baseline="0" noProof="0" dirty="0"/>
                        <a:t> (1.8)</a:t>
                      </a:r>
                      <a:endParaRPr lang="en-US" sz="1400" noProof="0" dirty="0"/>
                    </a:p>
                  </a:txBody>
                  <a:tcPr/>
                </a:tc>
                <a:extLst>
                  <a:ext uri="{0D108BD9-81ED-4DB2-BD59-A6C34878D82A}">
                    <a16:rowId xmlns:a16="http://schemas.microsoft.com/office/drawing/2014/main" val="3013368521"/>
                  </a:ext>
                </a:extLst>
              </a:tr>
              <a:tr h="319476">
                <a:tc>
                  <a:txBody>
                    <a:bodyPr/>
                    <a:lstStyle/>
                    <a:p>
                      <a:r>
                        <a:rPr lang="en-US" sz="1400" noProof="0" dirty="0"/>
                        <a:t>Fatigue</a:t>
                      </a:r>
                    </a:p>
                  </a:txBody>
                  <a:tcPr/>
                </a:tc>
                <a:tc>
                  <a:txBody>
                    <a:bodyPr/>
                    <a:lstStyle/>
                    <a:p>
                      <a:pPr algn="ctr"/>
                      <a:r>
                        <a:rPr lang="en-US" sz="1400" noProof="0" dirty="0"/>
                        <a:t>10</a:t>
                      </a:r>
                      <a:r>
                        <a:rPr lang="en-US" sz="1400" baseline="0" noProof="0" dirty="0"/>
                        <a:t> (3.0)</a:t>
                      </a:r>
                      <a:endParaRPr lang="en-US" sz="1400" noProof="0" dirty="0"/>
                    </a:p>
                  </a:txBody>
                  <a:tcPr/>
                </a:tc>
                <a:extLst>
                  <a:ext uri="{0D108BD9-81ED-4DB2-BD59-A6C34878D82A}">
                    <a16:rowId xmlns:a16="http://schemas.microsoft.com/office/drawing/2014/main" val="464556655"/>
                  </a:ext>
                </a:extLst>
              </a:tr>
              <a:tr h="319476">
                <a:tc>
                  <a:txBody>
                    <a:bodyPr/>
                    <a:lstStyle/>
                    <a:p>
                      <a:r>
                        <a:rPr lang="en-US" sz="1400" noProof="0" dirty="0"/>
                        <a:t>Decreased</a:t>
                      </a:r>
                      <a:r>
                        <a:rPr lang="en-US" sz="1400" baseline="0" noProof="0" dirty="0"/>
                        <a:t> appetite</a:t>
                      </a:r>
                      <a:endParaRPr lang="en-US" sz="1400" noProof="0" dirty="0"/>
                    </a:p>
                  </a:txBody>
                  <a:tcPr/>
                </a:tc>
                <a:tc>
                  <a:txBody>
                    <a:bodyPr/>
                    <a:lstStyle/>
                    <a:p>
                      <a:pPr algn="ctr"/>
                      <a:r>
                        <a:rPr lang="en-US" sz="1400" noProof="0" dirty="0"/>
                        <a:t>3 (0.9)</a:t>
                      </a:r>
                    </a:p>
                  </a:txBody>
                  <a:tcPr/>
                </a:tc>
                <a:extLst>
                  <a:ext uri="{0D108BD9-81ED-4DB2-BD59-A6C34878D82A}">
                    <a16:rowId xmlns:a16="http://schemas.microsoft.com/office/drawing/2014/main" val="3578904806"/>
                  </a:ext>
                </a:extLst>
              </a:tr>
              <a:tr h="319476">
                <a:tc>
                  <a:txBody>
                    <a:bodyPr/>
                    <a:lstStyle/>
                    <a:p>
                      <a:r>
                        <a:rPr lang="en-US" sz="1400" noProof="0" dirty="0"/>
                        <a:t>Diarrhea</a:t>
                      </a:r>
                    </a:p>
                  </a:txBody>
                  <a:tcPr/>
                </a:tc>
                <a:tc>
                  <a:txBody>
                    <a:bodyPr/>
                    <a:lstStyle/>
                    <a:p>
                      <a:pPr algn="ctr"/>
                      <a:r>
                        <a:rPr lang="en-US" sz="1400" noProof="0" dirty="0"/>
                        <a:t>1 (0.3)</a:t>
                      </a:r>
                    </a:p>
                  </a:txBody>
                  <a:tcPr/>
                </a:tc>
                <a:extLst>
                  <a:ext uri="{0D108BD9-81ED-4DB2-BD59-A6C34878D82A}">
                    <a16:rowId xmlns:a16="http://schemas.microsoft.com/office/drawing/2014/main" val="4040454066"/>
                  </a:ext>
                </a:extLst>
              </a:tr>
            </a:tbl>
          </a:graphicData>
        </a:graphic>
      </p:graphicFrame>
    </p:spTree>
    <p:extLst>
      <p:ext uri="{BB962C8B-B14F-4D97-AF65-F5344CB8AC3E}">
        <p14:creationId xmlns:p14="http://schemas.microsoft.com/office/powerpoint/2010/main" val="218088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CT127: A phase I study of cMET inhibitor bozitinib in patients with advanced NSCLC harbouring cMET alterations – Yang J-J, et al</a:t>
            </a:r>
          </a:p>
        </p:txBody>
      </p:sp>
      <p:sp>
        <p:nvSpPr>
          <p:cNvPr id="3" name="Content Placeholder 2"/>
          <p:cNvSpPr>
            <a:spLocks noGrp="1"/>
          </p:cNvSpPr>
          <p:nvPr>
            <p:ph idx="1"/>
          </p:nvPr>
        </p:nvSpPr>
        <p:spPr/>
        <p:txBody>
          <a:bodyPr/>
          <a:lstStyle/>
          <a:p>
            <a:r>
              <a:rPr lang="en-GB" b="1" dirty="0"/>
              <a:t>Study objective</a:t>
            </a:r>
          </a:p>
          <a:p>
            <a:pPr lvl="1"/>
            <a:r>
              <a:rPr lang="en-GB" dirty="0"/>
              <a:t>To evaluate the safety and efficacy of bozitinib in patients with advanced NSCLC and cMET alterations</a:t>
            </a:r>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Yang J-J,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CT127</a:t>
            </a:r>
          </a:p>
        </p:txBody>
      </p:sp>
      <p:sp>
        <p:nvSpPr>
          <p:cNvPr id="6" name="Text Box 5"/>
          <p:cNvSpPr txBox="1">
            <a:spLocks noChangeArrowheads="1"/>
          </p:cNvSpPr>
          <p:nvPr/>
        </p:nvSpPr>
        <p:spPr bwMode="auto">
          <a:xfrm flipH="1">
            <a:off x="291086" y="6105565"/>
            <a:ext cx="50801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0">
              <a:defRPr/>
            </a:pPr>
            <a:r>
              <a:rPr lang="en-US" sz="1200" dirty="0">
                <a:solidFill>
                  <a:srgbClr val="363636"/>
                </a:solidFill>
              </a:rPr>
              <a:t>*cMET dysregulation defined as: IHC3+ expression in &gt;50% of tumor cells or gain of copy numbers ≥5 or cMET/centromere ≥2.2 by FISH or MET copy number ≥2.25 or with exon 14 skipping by NGS; </a:t>
            </a:r>
            <a:r>
              <a:rPr lang="en-US" sz="1200" baseline="30000" dirty="0">
                <a:solidFill>
                  <a:srgbClr val="363636"/>
                </a:solidFill>
                <a:latin typeface="Arial" panose="020B0604020202020204" pitchFamily="34" charset="0"/>
                <a:cs typeface="Arial" panose="020B0604020202020204" pitchFamily="34" charset="0"/>
              </a:rPr>
              <a:t>†</a:t>
            </a:r>
            <a:r>
              <a:rPr lang="en-US" sz="1200" dirty="0">
                <a:solidFill>
                  <a:srgbClr val="363636"/>
                </a:solidFill>
              </a:rPr>
              <a:t>RP2D </a:t>
            </a:r>
            <a:r>
              <a:rPr kumimoji="0" lang="en-US" sz="1200" b="0" i="0" u="none" strike="noStrike" kern="1200" cap="none" spc="0" normalizeH="0" noProof="0" dirty="0">
                <a:ln>
                  <a:noFill/>
                </a:ln>
                <a:solidFill>
                  <a:srgbClr val="363636"/>
                </a:solidFill>
                <a:effectLst/>
                <a:uLnTx/>
                <a:uFillTx/>
              </a:rPr>
              <a:t>200 mg BID</a:t>
            </a:r>
          </a:p>
        </p:txBody>
      </p:sp>
      <p:sp>
        <p:nvSpPr>
          <p:cNvPr id="7" name="AutoShape 9"/>
          <p:cNvSpPr>
            <a:spLocks noChangeArrowheads="1"/>
          </p:cNvSpPr>
          <p:nvPr/>
        </p:nvSpPr>
        <p:spPr bwMode="auto">
          <a:xfrm>
            <a:off x="117913" y="2454878"/>
            <a:ext cx="4438028"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Locally advanced or metastatic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cMET overexpressed (IHC), MET amplified (FISH/NGS)</a:t>
            </a:r>
            <a:r>
              <a:rPr kumimoji="0" lang="en-GB" altLang="zh-CN" sz="1600" b="0" i="0" u="none" strike="noStrike" kern="1200" cap="none" spc="0" normalizeH="0" noProof="0" dirty="0">
                <a:ln>
                  <a:noFill/>
                </a:ln>
                <a:solidFill>
                  <a:srgbClr val="FFFFFF"/>
                </a:solidFill>
                <a:effectLst/>
                <a:uLnTx/>
                <a:uFillTx/>
                <a:ea typeface="SimSun" pitchFamily="2" charset="-122"/>
              </a:rPr>
              <a:t> or MET exon 14 (NGS)*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a:solidFill>
                  <a:srgbClr val="FFFFFF"/>
                </a:solidFill>
                <a:ea typeface="SimSun" pitchFamily="2" charset="-122"/>
              </a:rPr>
              <a:t>No previous </a:t>
            </a:r>
            <a:r>
              <a:rPr lang="en-GB" altLang="zh-CN" sz="1600" dirty="0">
                <a:solidFill>
                  <a:srgbClr val="FFFFFF"/>
                </a:solidFill>
                <a:ea typeface="SimSun" pitchFamily="2" charset="-122"/>
              </a:rPr>
              <a:t>c</a:t>
            </a:r>
            <a:r>
              <a:rPr lang="en-GB" altLang="zh-CN" sz="1600" baseline="0" dirty="0">
                <a:solidFill>
                  <a:srgbClr val="FFFFFF"/>
                </a:solidFill>
                <a:ea typeface="SimSun" pitchFamily="2" charset="-122"/>
              </a:rPr>
              <a:t>MET inhibitor or HGF target therapy</a:t>
            </a:r>
            <a:endParaRPr lang="en-GB" altLang="zh-CN" sz="1600"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ECOG PS 0–2</a:t>
            </a:r>
            <a:r>
              <a:rPr kumimoji="0" lang="en-GB" altLang="zh-CN" sz="1600" b="0" i="0" u="none" strike="noStrike" kern="1200" cap="none" spc="0" normalizeH="0" noProof="0" dirty="0">
                <a:ln>
                  <a:noFill/>
                </a:ln>
                <a:solidFill>
                  <a:srgbClr val="FFFFFF"/>
                </a:solidFill>
                <a:effectLst/>
                <a:uLnTx/>
                <a:uFillTx/>
                <a:ea typeface="SimSun" pitchFamily="2" charset="-122"/>
              </a:rPr>
              <a:t> </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b="0" i="0" u="none" strike="noStrike" kern="1200" cap="none" spc="0" normalizeH="0" noProof="0" dirty="0">
                <a:ln>
                  <a:noFill/>
                </a:ln>
                <a:solidFill>
                  <a:srgbClr val="FFFFFF"/>
                </a:solidFill>
                <a:effectLst/>
                <a:uLnTx/>
                <a:uFillTx/>
                <a:ea typeface="SimSun" pitchFamily="2" charset="-122"/>
              </a:rPr>
              <a:t>(n=37)</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8" name="AutoShape 8"/>
          <p:cNvSpPr>
            <a:spLocks noChangeArrowheads="1"/>
          </p:cNvSpPr>
          <p:nvPr/>
        </p:nvSpPr>
        <p:spPr bwMode="auto">
          <a:xfrm>
            <a:off x="4990113" y="3214848"/>
            <a:ext cx="1873163" cy="102638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Bozitinib</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50–275 mg BID or 300 mg QD</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(n=19)</a:t>
            </a:r>
          </a:p>
        </p:txBody>
      </p:sp>
      <p:sp>
        <p:nvSpPr>
          <p:cNvPr id="9" name="Rectangle 9"/>
          <p:cNvSpPr txBox="1">
            <a:spLocks noChangeArrowheads="1"/>
          </p:cNvSpPr>
          <p:nvPr/>
        </p:nvSpPr>
        <p:spPr bwMode="auto">
          <a:xfrm>
            <a:off x="424545" y="5179952"/>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en-GB" sz="1600" dirty="0">
                <a:solidFill>
                  <a:srgbClr val="363636"/>
                </a:solidFill>
                <a:latin typeface="Arial"/>
                <a:cs typeface="Arial"/>
              </a:rPr>
              <a:t>Safety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4667250" y="5179952"/>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GB" sz="1600" dirty="0">
                <a:solidFill>
                  <a:srgbClr val="363636"/>
                </a:solidFill>
                <a:latin typeface="Arial"/>
                <a:cs typeface="Arial"/>
              </a:rPr>
              <a:t>PK, PD, efficacy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11" name="AutoShape 21"/>
          <p:cNvCxnSpPr>
            <a:cxnSpLocks noChangeShapeType="1"/>
            <a:stCxn id="7" idx="3"/>
            <a:endCxn id="8" idx="1"/>
          </p:cNvCxnSpPr>
          <p:nvPr/>
        </p:nvCxnSpPr>
        <p:spPr bwMode="auto">
          <a:xfrm>
            <a:off x="4555941" y="3728038"/>
            <a:ext cx="434172" cy="0"/>
          </a:xfrm>
          <a:prstGeom prst="straightConnector1">
            <a:avLst/>
          </a:prstGeom>
          <a:noFill/>
          <a:ln w="38100">
            <a:solidFill>
              <a:schemeClr val="bg1"/>
            </a:solidFill>
            <a:round/>
            <a:headEnd/>
            <a:tailEnd type="triangle" w="med" len="med"/>
          </a:ln>
        </p:spPr>
      </p:cxnSp>
      <p:sp>
        <p:nvSpPr>
          <p:cNvPr id="12" name="AutoShape 8"/>
          <p:cNvSpPr>
            <a:spLocks noChangeArrowheads="1"/>
          </p:cNvSpPr>
          <p:nvPr/>
        </p:nvSpPr>
        <p:spPr bwMode="auto">
          <a:xfrm>
            <a:off x="7376966" y="3205531"/>
            <a:ext cx="1596572" cy="1045014"/>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Bozitinib</a:t>
            </a:r>
            <a:r>
              <a:rPr kumimoji="0" lang="en-GB" altLang="zh-CN" sz="16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200 mg BID </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or 300 mg QD (n=18)</a:t>
            </a:r>
          </a:p>
        </p:txBody>
      </p:sp>
      <p:cxnSp>
        <p:nvCxnSpPr>
          <p:cNvPr id="13" name="AutoShape 21"/>
          <p:cNvCxnSpPr>
            <a:cxnSpLocks noChangeShapeType="1"/>
            <a:stCxn id="8" idx="3"/>
            <a:endCxn id="12" idx="1"/>
          </p:cNvCxnSpPr>
          <p:nvPr/>
        </p:nvCxnSpPr>
        <p:spPr bwMode="auto">
          <a:xfrm>
            <a:off x="6863276" y="3728038"/>
            <a:ext cx="513690" cy="0"/>
          </a:xfrm>
          <a:prstGeom prst="straightConnector1">
            <a:avLst/>
          </a:prstGeom>
          <a:noFill/>
          <a:ln w="38100">
            <a:solidFill>
              <a:schemeClr val="bg1"/>
            </a:solidFill>
            <a:round/>
            <a:headEnd/>
            <a:tailEnd type="triangle" w="med" len="med"/>
          </a:ln>
        </p:spPr>
      </p:cxnSp>
      <p:sp>
        <p:nvSpPr>
          <p:cNvPr id="14" name="TextBox 13"/>
          <p:cNvSpPr txBox="1"/>
          <p:nvPr/>
        </p:nvSpPr>
        <p:spPr>
          <a:xfrm>
            <a:off x="5053699" y="2595468"/>
            <a:ext cx="1745991" cy="338554"/>
          </a:xfrm>
          <a:prstGeom prst="rect">
            <a:avLst/>
          </a:prstGeom>
          <a:noFill/>
        </p:spPr>
        <p:txBody>
          <a:bodyPr wrap="none" rtlCol="0">
            <a:spAutoFit/>
          </a:bodyPr>
          <a:lstStyle/>
          <a:p>
            <a:pPr algn="ctr"/>
            <a:r>
              <a:rPr lang="en-GB" sz="1600" b="1" dirty="0"/>
              <a:t>Dose escalation</a:t>
            </a:r>
          </a:p>
        </p:txBody>
      </p:sp>
      <p:sp>
        <p:nvSpPr>
          <p:cNvPr id="15" name="TextBox 14"/>
          <p:cNvSpPr txBox="1"/>
          <p:nvPr/>
        </p:nvSpPr>
        <p:spPr>
          <a:xfrm>
            <a:off x="7297448" y="2595593"/>
            <a:ext cx="1755609" cy="338554"/>
          </a:xfrm>
          <a:prstGeom prst="rect">
            <a:avLst/>
          </a:prstGeom>
          <a:noFill/>
        </p:spPr>
        <p:txBody>
          <a:bodyPr wrap="none" rtlCol="0">
            <a:spAutoFit/>
          </a:bodyPr>
          <a:lstStyle/>
          <a:p>
            <a:pPr algn="ctr"/>
            <a:r>
              <a:rPr lang="en-GB" sz="1600" b="1" dirty="0"/>
              <a:t>Dose expansion</a:t>
            </a:r>
          </a:p>
        </p:txBody>
      </p:sp>
    </p:spTree>
    <p:extLst>
      <p:ext uri="{BB962C8B-B14F-4D97-AF65-F5344CB8AC3E}">
        <p14:creationId xmlns:p14="http://schemas.microsoft.com/office/powerpoint/2010/main" val="622977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CT127: A phase I study of cMET inhibitor bozitinib in patients with advanced NSCLC harbouring cMET alterations – Yang J-J, et al</a:t>
            </a:r>
          </a:p>
        </p:txBody>
      </p:sp>
      <p:sp>
        <p:nvSpPr>
          <p:cNvPr id="3" name="Content Placeholder 2"/>
          <p:cNvSpPr>
            <a:spLocks noGrp="1"/>
          </p:cNvSpPr>
          <p:nvPr>
            <p:ph idx="1"/>
          </p:nvPr>
        </p:nvSpPr>
        <p:spPr/>
        <p:txBody>
          <a:bodyPr/>
          <a:lstStyle/>
          <a:p>
            <a:r>
              <a:rPr lang="en-GB" b="1" dirty="0"/>
              <a:t>Key results</a:t>
            </a:r>
          </a:p>
          <a:p>
            <a:pPr lvl="1"/>
            <a:r>
              <a:rPr lang="en-GB" dirty="0"/>
              <a:t>Overall ORR was 30.6% and DCR 97.2% </a:t>
            </a:r>
          </a:p>
          <a:p>
            <a:pPr lvl="1"/>
            <a:r>
              <a:rPr lang="en-GB" dirty="0"/>
              <a:t>Patients receiving bozitinib 200 mg BID, ORR was 72.7% and DCR 100%</a:t>
            </a:r>
          </a:p>
          <a:p>
            <a:pPr lvl="1"/>
            <a:endParaRPr lang="en-GB" dirty="0"/>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Yang J-J,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CT127</a:t>
            </a:r>
          </a:p>
        </p:txBody>
      </p:sp>
      <p:graphicFrame>
        <p:nvGraphicFramePr>
          <p:cNvPr id="9" name="Group 88">
            <a:extLst>
              <a:ext uri="{FF2B5EF4-FFF2-40B4-BE49-F238E27FC236}">
                <a16:creationId xmlns:a16="http://schemas.microsoft.com/office/drawing/2014/main" id="{7228CFB1-D67D-4F0C-907B-09520CAD2025}"/>
              </a:ext>
            </a:extLst>
          </p:cNvPr>
          <p:cNvGraphicFramePr>
            <a:graphicFrameLocks noGrp="1"/>
          </p:cNvGraphicFramePr>
          <p:nvPr>
            <p:extLst>
              <p:ext uri="{D42A27DB-BD31-4B8C-83A1-F6EECF244321}">
                <p14:modId xmlns:p14="http://schemas.microsoft.com/office/powerpoint/2010/main" val="837406240"/>
              </p:ext>
            </p:extLst>
          </p:nvPr>
        </p:nvGraphicFramePr>
        <p:xfrm>
          <a:off x="5095407" y="2420606"/>
          <a:ext cx="3812056" cy="3920400"/>
        </p:xfrm>
        <a:graphic>
          <a:graphicData uri="http://schemas.openxmlformats.org/drawingml/2006/table">
            <a:tbl>
              <a:tblPr firstRow="1" bandRow="1">
                <a:tableStyleId>{69012ECD-51FC-41F1-AA8D-1B2483CD663E}</a:tableStyleId>
              </a:tblPr>
              <a:tblGrid>
                <a:gridCol w="1865313">
                  <a:extLst>
                    <a:ext uri="{9D8B030D-6E8A-4147-A177-3AD203B41FA5}">
                      <a16:colId xmlns:a16="http://schemas.microsoft.com/office/drawing/2014/main" val="20000"/>
                    </a:ext>
                  </a:extLst>
                </a:gridCol>
                <a:gridCol w="380875">
                  <a:extLst>
                    <a:ext uri="{9D8B030D-6E8A-4147-A177-3AD203B41FA5}">
                      <a16:colId xmlns:a16="http://schemas.microsoft.com/office/drawing/2014/main" val="20001"/>
                    </a:ext>
                  </a:extLst>
                </a:gridCol>
                <a:gridCol w="390210">
                  <a:extLst>
                    <a:ext uri="{9D8B030D-6E8A-4147-A177-3AD203B41FA5}">
                      <a16:colId xmlns:a16="http://schemas.microsoft.com/office/drawing/2014/main" val="20002"/>
                    </a:ext>
                  </a:extLst>
                </a:gridCol>
                <a:gridCol w="559837">
                  <a:extLst>
                    <a:ext uri="{9D8B030D-6E8A-4147-A177-3AD203B41FA5}">
                      <a16:colId xmlns:a16="http://schemas.microsoft.com/office/drawing/2014/main" val="20003"/>
                    </a:ext>
                  </a:extLst>
                </a:gridCol>
                <a:gridCol w="615821">
                  <a:extLst>
                    <a:ext uri="{9D8B030D-6E8A-4147-A177-3AD203B41FA5}">
                      <a16:colId xmlns:a16="http://schemas.microsoft.com/office/drawing/2014/main" val="384108383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chemeClr val="tx2"/>
                          </a:solidFill>
                          <a:effectLst/>
                          <a:latin typeface="+mn-lt"/>
                          <a:cs typeface="Arial" charset="0"/>
                        </a:rPr>
                        <a:t>cMET alteration (n=36)</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PR, n</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SD, n</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ORR, %</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2"/>
                          </a:solidFill>
                          <a:effectLst/>
                          <a:latin typeface="+mn-lt"/>
                          <a:cs typeface="Arial" charset="0"/>
                        </a:rPr>
                        <a:t>DCR, %</a:t>
                      </a:r>
                    </a:p>
                  </a:txBody>
                  <a:tcPr marL="45720" marR="45720" anchor="b" horzOverflow="overflow"/>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363636"/>
                          </a:solidFill>
                          <a:effectLst/>
                          <a:latin typeface="+mn-lt"/>
                          <a:cs typeface="Arial" charset="0"/>
                        </a:rPr>
                        <a:t>cMET overexpression (n=14)</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363636"/>
                          </a:solidFill>
                          <a:effectLst/>
                          <a:latin typeface="+mn-lt"/>
                        </a:rPr>
                        <a:t>5</a:t>
                      </a:r>
                      <a:endParaRPr kumimoji="0" lang="en-GB" sz="1200" b="1"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363636"/>
                          </a:solidFill>
                          <a:effectLst/>
                          <a:latin typeface="+mn-lt"/>
                        </a:rPr>
                        <a:t>8</a:t>
                      </a:r>
                      <a:endParaRPr kumimoji="0" lang="en-GB" sz="1200" b="1"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363636"/>
                          </a:solidFill>
                          <a:effectLst/>
                          <a:latin typeface="+mn-lt"/>
                        </a:rPr>
                        <a:t>35.7</a:t>
                      </a:r>
                      <a:endParaRPr kumimoji="0" lang="en-GB" sz="1200" b="1"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363636"/>
                          </a:solidFill>
                          <a:effectLst/>
                          <a:latin typeface="+mn-lt"/>
                          <a:cs typeface="Arial" charset="0"/>
                        </a:rPr>
                        <a:t>92.9</a:t>
                      </a:r>
                    </a:p>
                  </a:txBody>
                  <a:tcPr marL="36000" marR="36000" marT="36000" marB="36000" anchor="ctr" horzOverflow="overflow"/>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0" u="none" strike="noStrike" cap="none" normalizeH="0" baseline="0" dirty="0">
                          <a:ln>
                            <a:noFill/>
                          </a:ln>
                          <a:solidFill>
                            <a:srgbClr val="363636"/>
                          </a:solidFill>
                          <a:effectLst/>
                          <a:latin typeface="+mn-lt"/>
                        </a:rPr>
                        <a:t>MET</a:t>
                      </a:r>
                      <a:r>
                        <a:rPr kumimoji="0" lang="en-GB" sz="1200" u="none" strike="noStrike" cap="none" normalizeH="0" baseline="0" dirty="0">
                          <a:ln>
                            <a:noFill/>
                          </a:ln>
                          <a:solidFill>
                            <a:srgbClr val="363636"/>
                          </a:solidFill>
                          <a:effectLst/>
                          <a:latin typeface="+mn-lt"/>
                        </a:rPr>
                        <a:t> amp (-) exon 14 skipping (-) (n=8)</a:t>
                      </a:r>
                      <a:endParaRPr kumimoji="0" lang="en-GB" sz="1200" b="0" i="0" u="none" strike="noStrike" cap="none" normalizeH="0" baseline="0" dirty="0">
                        <a:ln>
                          <a:noFill/>
                        </a:ln>
                        <a:solidFill>
                          <a:srgbClr val="363636"/>
                        </a:solidFill>
                        <a:effectLst/>
                        <a:latin typeface="+mn-lt"/>
                        <a:cs typeface="Arial" charset="0"/>
                      </a:endParaRP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5</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25</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87.5</a:t>
                      </a:r>
                    </a:p>
                  </a:txBody>
                  <a:tcPr marL="36000" marR="36000"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With </a:t>
                      </a:r>
                      <a:r>
                        <a:rPr kumimoji="0" lang="en-GB" sz="1200" i="0" u="none" strike="noStrike" cap="none" normalizeH="0" baseline="0" dirty="0">
                          <a:ln>
                            <a:noFill/>
                          </a:ln>
                          <a:solidFill>
                            <a:srgbClr val="363636"/>
                          </a:solidFill>
                          <a:effectLst/>
                          <a:latin typeface="+mn-lt"/>
                        </a:rPr>
                        <a:t>MET</a:t>
                      </a:r>
                      <a:r>
                        <a:rPr kumimoji="0" lang="en-GB" sz="1200" u="none" strike="noStrike" cap="none" normalizeH="0" baseline="0" dirty="0">
                          <a:ln>
                            <a:noFill/>
                          </a:ln>
                          <a:solidFill>
                            <a:srgbClr val="363636"/>
                          </a:solidFill>
                          <a:effectLst/>
                          <a:latin typeface="+mn-lt"/>
                        </a:rPr>
                        <a:t> amp (n=6)</a:t>
                      </a:r>
                      <a:endParaRPr kumimoji="0" lang="en-GB" sz="1200" b="0" i="0" u="none" strike="noStrike" cap="none" normalizeH="0" baseline="0" dirty="0">
                        <a:ln>
                          <a:noFill/>
                        </a:ln>
                        <a:solidFill>
                          <a:srgbClr val="363636"/>
                        </a:solidFill>
                        <a:effectLst/>
                        <a:latin typeface="+mn-lt"/>
                        <a:cs typeface="Arial" charset="0"/>
                      </a:endParaRP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3</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50</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10003"/>
                  </a:ext>
                </a:extLst>
              </a:tr>
              <a:tr h="2356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With </a:t>
                      </a:r>
                      <a:r>
                        <a:rPr kumimoji="0" lang="en-GB" sz="1200" i="0" u="none" strike="noStrike" cap="none" normalizeH="0" baseline="0" dirty="0">
                          <a:ln>
                            <a:noFill/>
                          </a:ln>
                          <a:solidFill>
                            <a:srgbClr val="363636"/>
                          </a:solidFill>
                          <a:effectLst/>
                          <a:latin typeface="+mn-lt"/>
                        </a:rPr>
                        <a:t>MET</a:t>
                      </a:r>
                      <a:r>
                        <a:rPr kumimoji="0" lang="en-GB" sz="1200" u="none" strike="noStrike" cap="none" normalizeH="0" baseline="0" dirty="0">
                          <a:ln>
                            <a:noFill/>
                          </a:ln>
                          <a:solidFill>
                            <a:srgbClr val="363636"/>
                          </a:solidFill>
                          <a:effectLst/>
                          <a:latin typeface="+mn-lt"/>
                        </a:rPr>
                        <a:t> exon14 skipping (n=1)</a:t>
                      </a:r>
                      <a:endParaRPr kumimoji="0" lang="en-GB" sz="1200" b="0" i="0" u="none" strike="noStrike" cap="none" normalizeH="0" baseline="0" dirty="0">
                        <a:ln>
                          <a:noFill/>
                        </a:ln>
                        <a:solidFill>
                          <a:srgbClr val="363636"/>
                        </a:solidFill>
                        <a:effectLst/>
                        <a:latin typeface="+mn-lt"/>
                        <a:cs typeface="Arial" charset="0"/>
                      </a:endParaRP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1</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100</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363636"/>
                          </a:solidFill>
                          <a:effectLst/>
                          <a:latin typeface="+mn-lt"/>
                        </a:rPr>
                        <a:t>MET</a:t>
                      </a:r>
                      <a:r>
                        <a:rPr kumimoji="0" lang="en-GB" sz="1200" b="1" u="none" strike="noStrike" cap="none" normalizeH="0" baseline="0" dirty="0">
                          <a:ln>
                            <a:noFill/>
                          </a:ln>
                          <a:solidFill>
                            <a:srgbClr val="363636"/>
                          </a:solidFill>
                          <a:effectLst/>
                          <a:latin typeface="+mn-lt"/>
                        </a:rPr>
                        <a:t> amp (n=17)</a:t>
                      </a:r>
                      <a:endParaRPr kumimoji="0" lang="en-GB" sz="1200" b="1" i="0" u="none" strike="noStrike" cap="none" normalizeH="0" baseline="0" dirty="0">
                        <a:ln>
                          <a:noFill/>
                        </a:ln>
                        <a:solidFill>
                          <a:srgbClr val="363636"/>
                        </a:solidFill>
                        <a:effectLst/>
                        <a:latin typeface="+mn-lt"/>
                        <a:cs typeface="Arial" charset="0"/>
                      </a:endParaRP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7</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10</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363636"/>
                          </a:solidFill>
                          <a:effectLst/>
                          <a:latin typeface="+mn-lt"/>
                        </a:rPr>
                        <a:t>41.2</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By FISH (n=5)</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3</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40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1976044811"/>
                  </a:ext>
                </a:extLst>
              </a:tr>
              <a:tr h="165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By NGS (n=12)</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41.6</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3702307343"/>
                  </a:ext>
                </a:extLst>
              </a:tr>
              <a:tr h="137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MET exon14 skipping (+) (n=8)</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12.5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3325423102"/>
                  </a:ext>
                </a:extLst>
              </a:tr>
              <a:tr h="1387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363636"/>
                          </a:solidFill>
                          <a:effectLst/>
                          <a:latin typeface="+mn-lt"/>
                          <a:cs typeface="Arial" charset="0"/>
                        </a:rPr>
                        <a:t>MET exon14 skipping (n=15)</a:t>
                      </a:r>
                    </a:p>
                  </a:txBody>
                  <a:tcPr marL="4572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66.7</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314291332"/>
                  </a:ext>
                </a:extLst>
              </a:tr>
              <a:tr h="230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With MET amp (+) (n=3)</a:t>
                      </a:r>
                    </a:p>
                  </a:txBody>
                  <a:tcPr marL="144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4</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100</a:t>
                      </a:r>
                    </a:p>
                  </a:txBody>
                  <a:tcPr marL="36000" marR="36000" marT="36000" marB="36000" anchor="ctr" horzOverflow="overflow"/>
                </a:tc>
                <a:extLst>
                  <a:ext uri="{0D108BD9-81ED-4DB2-BD59-A6C34878D82A}">
                    <a16:rowId xmlns:a16="http://schemas.microsoft.com/office/drawing/2014/main" val="938298308"/>
                  </a:ext>
                </a:extLst>
              </a:tr>
            </a:tbl>
          </a:graphicData>
        </a:graphic>
      </p:graphicFrame>
      <p:graphicFrame>
        <p:nvGraphicFramePr>
          <p:cNvPr id="10" name="Chart 9">
            <a:extLst>
              <a:ext uri="{FF2B5EF4-FFF2-40B4-BE49-F238E27FC236}">
                <a16:creationId xmlns:a16="http://schemas.microsoft.com/office/drawing/2014/main" id="{C65EAA2D-70C1-4F12-8636-18B302484C78}"/>
              </a:ext>
            </a:extLst>
          </p:cNvPr>
          <p:cNvGraphicFramePr/>
          <p:nvPr/>
        </p:nvGraphicFramePr>
        <p:xfrm>
          <a:off x="415120" y="2074967"/>
          <a:ext cx="445495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29A4614-5EDE-4C96-A27F-A1F0A55CDEAF}"/>
              </a:ext>
            </a:extLst>
          </p:cNvPr>
          <p:cNvSpPr txBox="1"/>
          <p:nvPr/>
        </p:nvSpPr>
        <p:spPr>
          <a:xfrm rot="16200000">
            <a:off x="-966237" y="4171695"/>
            <a:ext cx="2492990" cy="307777"/>
          </a:xfrm>
          <a:prstGeom prst="rect">
            <a:avLst/>
          </a:prstGeom>
          <a:noFill/>
        </p:spPr>
        <p:txBody>
          <a:bodyPr wrap="none" rtlCol="0">
            <a:spAutoFit/>
          </a:bodyPr>
          <a:lstStyle/>
          <a:p>
            <a:r>
              <a:rPr lang="en-GB" sz="1400" dirty="0">
                <a:solidFill>
                  <a:srgbClr val="363636"/>
                </a:solidFill>
              </a:rPr>
              <a:t>Change in tumour volume, %</a:t>
            </a:r>
          </a:p>
        </p:txBody>
      </p:sp>
      <p:cxnSp>
        <p:nvCxnSpPr>
          <p:cNvPr id="12" name="Straight Connector 11">
            <a:extLst>
              <a:ext uri="{FF2B5EF4-FFF2-40B4-BE49-F238E27FC236}">
                <a16:creationId xmlns:a16="http://schemas.microsoft.com/office/drawing/2014/main" id="{C44896B0-298F-4844-964D-9B25F92876BD}"/>
              </a:ext>
            </a:extLst>
          </p:cNvPr>
          <p:cNvCxnSpPr/>
          <p:nvPr/>
        </p:nvCxnSpPr>
        <p:spPr>
          <a:xfrm>
            <a:off x="800100" y="3572515"/>
            <a:ext cx="4069978"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382565-6B44-47EF-B322-4A874454D732}"/>
              </a:ext>
            </a:extLst>
          </p:cNvPr>
          <p:cNvCxnSpPr>
            <a:cxnSpLocks/>
          </p:cNvCxnSpPr>
          <p:nvPr/>
        </p:nvCxnSpPr>
        <p:spPr>
          <a:xfrm>
            <a:off x="800100" y="2713141"/>
            <a:ext cx="0" cy="3182684"/>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AB7905-CF5D-4281-8684-1B79F3DD8F3A}"/>
              </a:ext>
            </a:extLst>
          </p:cNvPr>
          <p:cNvCxnSpPr/>
          <p:nvPr/>
        </p:nvCxnSpPr>
        <p:spPr>
          <a:xfrm>
            <a:off x="800100" y="4341208"/>
            <a:ext cx="4069978"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A8498A-DCC9-4C81-97D5-3BD15DEB9FCE}"/>
              </a:ext>
            </a:extLst>
          </p:cNvPr>
          <p:cNvCxnSpPr/>
          <p:nvPr/>
        </p:nvCxnSpPr>
        <p:spPr>
          <a:xfrm>
            <a:off x="800100" y="3080391"/>
            <a:ext cx="4069978"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ED3F832-BC9E-4EA0-954C-8968D6E4C462}"/>
              </a:ext>
            </a:extLst>
          </p:cNvPr>
          <p:cNvSpPr>
            <a:spLocks noChangeAspect="1"/>
          </p:cNvSpPr>
          <p:nvPr/>
        </p:nvSpPr>
        <p:spPr>
          <a:xfrm>
            <a:off x="1353871" y="5624930"/>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8" name="Rectangle 17">
            <a:extLst>
              <a:ext uri="{FF2B5EF4-FFF2-40B4-BE49-F238E27FC236}">
                <a16:creationId xmlns:a16="http://schemas.microsoft.com/office/drawing/2014/main" id="{AFEA0A32-5E82-41E9-BBA8-641C98FB3316}"/>
              </a:ext>
            </a:extLst>
          </p:cNvPr>
          <p:cNvSpPr>
            <a:spLocks noChangeAspect="1"/>
          </p:cNvSpPr>
          <p:nvPr/>
        </p:nvSpPr>
        <p:spPr>
          <a:xfrm>
            <a:off x="1353871" y="5856356"/>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9" name="Rectangle 18">
            <a:extLst>
              <a:ext uri="{FF2B5EF4-FFF2-40B4-BE49-F238E27FC236}">
                <a16:creationId xmlns:a16="http://schemas.microsoft.com/office/drawing/2014/main" id="{E3F78E42-446D-4C5B-AF0D-D33F019975CB}"/>
              </a:ext>
            </a:extLst>
          </p:cNvPr>
          <p:cNvSpPr>
            <a:spLocks noChangeAspect="1"/>
          </p:cNvSpPr>
          <p:nvPr/>
        </p:nvSpPr>
        <p:spPr>
          <a:xfrm>
            <a:off x="1353871" y="6087782"/>
            <a:ext cx="1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0" name="Rectangle 19">
            <a:extLst>
              <a:ext uri="{FF2B5EF4-FFF2-40B4-BE49-F238E27FC236}">
                <a16:creationId xmlns:a16="http://schemas.microsoft.com/office/drawing/2014/main" id="{8D39AA04-1716-4333-A02E-BA58946C38C4}"/>
              </a:ext>
            </a:extLst>
          </p:cNvPr>
          <p:cNvSpPr>
            <a:spLocks noChangeAspect="1"/>
          </p:cNvSpPr>
          <p:nvPr/>
        </p:nvSpPr>
        <p:spPr>
          <a:xfrm>
            <a:off x="1353871" y="6319207"/>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21" name="TextBox 20">
            <a:extLst>
              <a:ext uri="{FF2B5EF4-FFF2-40B4-BE49-F238E27FC236}">
                <a16:creationId xmlns:a16="http://schemas.microsoft.com/office/drawing/2014/main" id="{815733B5-9E18-463F-8A18-F6EFA46F4EE4}"/>
              </a:ext>
            </a:extLst>
          </p:cNvPr>
          <p:cNvSpPr txBox="1"/>
          <p:nvPr/>
        </p:nvSpPr>
        <p:spPr>
          <a:xfrm>
            <a:off x="1535773" y="5550278"/>
            <a:ext cx="3167790" cy="1021883"/>
          </a:xfrm>
          <a:prstGeom prst="rect">
            <a:avLst/>
          </a:prstGeom>
          <a:noFill/>
        </p:spPr>
        <p:txBody>
          <a:bodyPr wrap="none" rtlCol="0">
            <a:spAutoFit/>
          </a:bodyPr>
          <a:lstStyle/>
          <a:p>
            <a:pPr>
              <a:lnSpc>
                <a:spcPct val="110000"/>
              </a:lnSpc>
            </a:pPr>
            <a:r>
              <a:rPr lang="en-GB" sz="1400" dirty="0">
                <a:solidFill>
                  <a:srgbClr val="363636"/>
                </a:solidFill>
              </a:rPr>
              <a:t>cMET overexpression</a:t>
            </a:r>
          </a:p>
          <a:p>
            <a:pPr>
              <a:lnSpc>
                <a:spcPct val="110000"/>
              </a:lnSpc>
            </a:pPr>
            <a:r>
              <a:rPr lang="en-GB" sz="1400" dirty="0">
                <a:solidFill>
                  <a:srgbClr val="363636"/>
                </a:solidFill>
              </a:rPr>
              <a:t>MET amplification</a:t>
            </a:r>
          </a:p>
          <a:p>
            <a:pPr>
              <a:lnSpc>
                <a:spcPct val="110000"/>
              </a:lnSpc>
            </a:pPr>
            <a:r>
              <a:rPr lang="en-GB" sz="1400" dirty="0">
                <a:solidFill>
                  <a:srgbClr val="363636"/>
                </a:solidFill>
              </a:rPr>
              <a:t>MET exon 14 skipping</a:t>
            </a:r>
          </a:p>
          <a:p>
            <a:pPr>
              <a:lnSpc>
                <a:spcPct val="110000"/>
              </a:lnSpc>
            </a:pPr>
            <a:r>
              <a:rPr lang="en-GB" sz="1400" dirty="0">
                <a:solidFill>
                  <a:srgbClr val="363636"/>
                </a:solidFill>
              </a:rPr>
              <a:t>MET exon 14 skipping &amp; amplification</a:t>
            </a:r>
          </a:p>
        </p:txBody>
      </p:sp>
      <p:cxnSp>
        <p:nvCxnSpPr>
          <p:cNvPr id="22" name="Straight Connector 21">
            <a:extLst>
              <a:ext uri="{FF2B5EF4-FFF2-40B4-BE49-F238E27FC236}">
                <a16:creationId xmlns:a16="http://schemas.microsoft.com/office/drawing/2014/main" id="{972F0EA8-8F28-4B31-A1C6-A72484E97D2B}"/>
              </a:ext>
            </a:extLst>
          </p:cNvPr>
          <p:cNvCxnSpPr/>
          <p:nvPr/>
        </p:nvCxnSpPr>
        <p:spPr>
          <a:xfrm>
            <a:off x="668020" y="27802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84CB1C-076D-44C2-9B01-0DAA63BB50D0}"/>
              </a:ext>
            </a:extLst>
          </p:cNvPr>
          <p:cNvCxnSpPr/>
          <p:nvPr/>
        </p:nvCxnSpPr>
        <p:spPr>
          <a:xfrm>
            <a:off x="673100" y="357272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05058E-D128-485E-806F-5649D0487AB1}"/>
              </a:ext>
            </a:extLst>
          </p:cNvPr>
          <p:cNvCxnSpPr/>
          <p:nvPr/>
        </p:nvCxnSpPr>
        <p:spPr>
          <a:xfrm>
            <a:off x="678180" y="433472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D8EA97-24D7-4068-BB10-826ECE31E29F}"/>
              </a:ext>
            </a:extLst>
          </p:cNvPr>
          <p:cNvCxnSpPr/>
          <p:nvPr/>
        </p:nvCxnSpPr>
        <p:spPr>
          <a:xfrm>
            <a:off x="683260" y="510688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F5E0E9-8903-43F5-8A28-53A176876ECA}"/>
              </a:ext>
            </a:extLst>
          </p:cNvPr>
          <p:cNvCxnSpPr/>
          <p:nvPr/>
        </p:nvCxnSpPr>
        <p:spPr>
          <a:xfrm>
            <a:off x="688340" y="5879040"/>
            <a:ext cx="13208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34954" y="2374173"/>
            <a:ext cx="1775614" cy="338554"/>
          </a:xfrm>
          <a:prstGeom prst="rect">
            <a:avLst/>
          </a:prstGeom>
          <a:noFill/>
        </p:spPr>
        <p:txBody>
          <a:bodyPr wrap="none" rtlCol="0">
            <a:spAutoFit/>
          </a:bodyPr>
          <a:lstStyle/>
          <a:p>
            <a:r>
              <a:rPr lang="en-US" sz="1600" b="1" dirty="0"/>
              <a:t>Tumor response</a:t>
            </a:r>
          </a:p>
        </p:txBody>
      </p:sp>
    </p:spTree>
    <p:extLst>
      <p:ext uri="{BB962C8B-B14F-4D97-AF65-F5344CB8AC3E}">
        <p14:creationId xmlns:p14="http://schemas.microsoft.com/office/powerpoint/2010/main" val="1967142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CT127: A phase I study of cMET inhibitor bozitinib in patients with advanced NSCLC harbouring cMET alterations – Yang J-J, et al</a:t>
            </a:r>
          </a:p>
        </p:txBody>
      </p:sp>
      <p:sp>
        <p:nvSpPr>
          <p:cNvPr id="3" name="Content Placeholder 2"/>
          <p:cNvSpPr>
            <a:spLocks noGrp="1"/>
          </p:cNvSpPr>
          <p:nvPr>
            <p:ph idx="1"/>
          </p:nvPr>
        </p:nvSpPr>
        <p:spPr/>
        <p:txBody>
          <a:bodyPr/>
          <a:lstStyle/>
          <a:p>
            <a:r>
              <a:rPr lang="en-GB" b="1" dirty="0"/>
              <a:t>Key results (cont.)</a:t>
            </a:r>
          </a:p>
          <a:p>
            <a:pPr>
              <a:spcBef>
                <a:spcPts val="19200"/>
              </a:spcBef>
            </a:pPr>
            <a:r>
              <a:rPr lang="en-GB" b="1" dirty="0"/>
              <a:t>Conclusion</a:t>
            </a:r>
          </a:p>
          <a:p>
            <a:pPr lvl="1"/>
            <a:r>
              <a:rPr lang="en-GB" dirty="0"/>
              <a:t>In patients with NSCLC and cMET alterations, bozitinib demonstrated preliminary antitumor activity with a manageable safety profile</a:t>
            </a:r>
          </a:p>
          <a:p>
            <a:pPr lvl="1"/>
            <a:endParaRPr lang="en-GB" dirty="0"/>
          </a:p>
        </p:txBody>
      </p:sp>
      <p:sp>
        <p:nvSpPr>
          <p:cNvPr id="4" name="Text Box 4"/>
          <p:cNvSpPr txBox="1">
            <a:spLocks noChangeArrowheads="1"/>
          </p:cNvSpPr>
          <p:nvPr/>
        </p:nvSpPr>
        <p:spPr bwMode="auto">
          <a:xfrm>
            <a:off x="5695980" y="6474897"/>
            <a:ext cx="32273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Yang J-J,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CT127</a:t>
            </a:r>
          </a:p>
        </p:txBody>
      </p:sp>
      <p:graphicFrame>
        <p:nvGraphicFramePr>
          <p:cNvPr id="27" name="Table 26"/>
          <p:cNvGraphicFramePr>
            <a:graphicFrameLocks noGrp="1"/>
          </p:cNvGraphicFramePr>
          <p:nvPr/>
        </p:nvGraphicFramePr>
        <p:xfrm>
          <a:off x="377371" y="1752314"/>
          <a:ext cx="8374743" cy="2115540"/>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gridCol w="2351314">
                  <a:extLst>
                    <a:ext uri="{9D8B030D-6E8A-4147-A177-3AD203B41FA5}">
                      <a16:colId xmlns:a16="http://schemas.microsoft.com/office/drawing/2014/main" val="4288170414"/>
                    </a:ext>
                  </a:extLst>
                </a:gridCol>
              </a:tblGrid>
              <a:tr h="319476">
                <a:tc>
                  <a:txBody>
                    <a:bodyPr/>
                    <a:lstStyle/>
                    <a:p>
                      <a:r>
                        <a:rPr lang="en-US" sz="1400" noProof="0" dirty="0">
                          <a:solidFill>
                            <a:schemeClr val="tx2"/>
                          </a:solidFill>
                        </a:rPr>
                        <a:t>Grade </a:t>
                      </a:r>
                      <a:r>
                        <a:rPr lang="en-US" sz="1400" noProof="0" dirty="0">
                          <a:solidFill>
                            <a:schemeClr val="tx2"/>
                          </a:solidFill>
                          <a:latin typeface="Arial" panose="020B0604020202020204" pitchFamily="34" charset="0"/>
                          <a:cs typeface="Arial" panose="020B0604020202020204" pitchFamily="34" charset="0"/>
                        </a:rPr>
                        <a:t>≥</a:t>
                      </a:r>
                      <a:r>
                        <a:rPr lang="en-US" sz="1400" noProof="0" dirty="0">
                          <a:solidFill>
                            <a:schemeClr val="tx2"/>
                          </a:solidFill>
                        </a:rPr>
                        <a:t>3 TRAEs,</a:t>
                      </a:r>
                      <a:r>
                        <a:rPr lang="en-US" sz="1400" baseline="0" noProof="0" dirty="0">
                          <a:solidFill>
                            <a:schemeClr val="tx2"/>
                          </a:solidFill>
                        </a:rPr>
                        <a:t> n (%)</a:t>
                      </a:r>
                      <a:endParaRPr lang="en-US" sz="1400" noProof="0" dirty="0">
                        <a:solidFill>
                          <a:schemeClr val="tx2"/>
                        </a:solidFill>
                      </a:endParaRPr>
                    </a:p>
                  </a:txBody>
                  <a:tcPr anchor="b"/>
                </a:tc>
                <a:tc>
                  <a:txBody>
                    <a:bodyPr/>
                    <a:lstStyle/>
                    <a:p>
                      <a:pPr algn="ctr"/>
                      <a:r>
                        <a:rPr lang="en-US" sz="1400" noProof="0" dirty="0">
                          <a:solidFill>
                            <a:schemeClr val="tx2"/>
                          </a:solidFill>
                        </a:rPr>
                        <a:t>All patients </a:t>
                      </a:r>
                      <a:br>
                        <a:rPr lang="en-US" sz="1400" noProof="0" dirty="0">
                          <a:solidFill>
                            <a:schemeClr val="tx2"/>
                          </a:solidFill>
                        </a:rPr>
                      </a:br>
                      <a:r>
                        <a:rPr lang="en-US" sz="1400" noProof="0" dirty="0">
                          <a:solidFill>
                            <a:schemeClr val="tx2"/>
                          </a:solidFill>
                        </a:rPr>
                        <a:t>(n=37)</a:t>
                      </a:r>
                    </a:p>
                  </a:txBody>
                  <a:tcPr anchor="b"/>
                </a:tc>
                <a:tc>
                  <a:txBody>
                    <a:bodyPr/>
                    <a:lstStyle/>
                    <a:p>
                      <a:pPr algn="ctr"/>
                      <a:r>
                        <a:rPr lang="en-US" sz="1400" noProof="0" dirty="0">
                          <a:solidFill>
                            <a:schemeClr val="tx2"/>
                          </a:solidFill>
                        </a:rPr>
                        <a:t>Bozitinib</a:t>
                      </a:r>
                      <a:r>
                        <a:rPr lang="en-US" sz="1400" baseline="0" noProof="0" dirty="0">
                          <a:solidFill>
                            <a:schemeClr val="tx2"/>
                          </a:solidFill>
                        </a:rPr>
                        <a:t> 200 mg BID (n=18)</a:t>
                      </a:r>
                      <a:endParaRPr lang="en-US" sz="1400" noProof="0" dirty="0">
                        <a:solidFill>
                          <a:schemeClr val="tx2"/>
                        </a:solidFill>
                      </a:endParaRPr>
                    </a:p>
                  </a:txBody>
                  <a:tcPr anchor="b"/>
                </a:tc>
                <a:extLst>
                  <a:ext uri="{0D108BD9-81ED-4DB2-BD59-A6C34878D82A}">
                    <a16:rowId xmlns:a16="http://schemas.microsoft.com/office/drawing/2014/main" val="3588653456"/>
                  </a:ext>
                </a:extLst>
              </a:tr>
              <a:tr h="319476">
                <a:tc>
                  <a:txBody>
                    <a:bodyPr/>
                    <a:lstStyle/>
                    <a:p>
                      <a:r>
                        <a:rPr lang="en-US" sz="1400" noProof="0" dirty="0"/>
                        <a:t>ALT increased</a:t>
                      </a:r>
                    </a:p>
                  </a:txBody>
                  <a:tcPr/>
                </a:tc>
                <a:tc>
                  <a:txBody>
                    <a:bodyPr/>
                    <a:lstStyle/>
                    <a:p>
                      <a:pPr algn="ctr"/>
                      <a:r>
                        <a:rPr lang="en-US" sz="1400" noProof="0" dirty="0"/>
                        <a:t>5 (13.5)</a:t>
                      </a:r>
                    </a:p>
                  </a:txBody>
                  <a:tcPr/>
                </a:tc>
                <a:tc>
                  <a:txBody>
                    <a:bodyPr/>
                    <a:lstStyle/>
                    <a:p>
                      <a:pPr algn="ctr"/>
                      <a:r>
                        <a:rPr lang="en-US" sz="1400" noProof="0" dirty="0"/>
                        <a:t>3 (16.7)</a:t>
                      </a:r>
                    </a:p>
                  </a:txBody>
                  <a:tcPr/>
                </a:tc>
                <a:extLst>
                  <a:ext uri="{0D108BD9-81ED-4DB2-BD59-A6C34878D82A}">
                    <a16:rowId xmlns:a16="http://schemas.microsoft.com/office/drawing/2014/main" val="4219992545"/>
                  </a:ext>
                </a:extLst>
              </a:tr>
              <a:tr h="319476">
                <a:tc>
                  <a:txBody>
                    <a:bodyPr/>
                    <a:lstStyle/>
                    <a:p>
                      <a:r>
                        <a:rPr lang="en-US" sz="1400" noProof="0" dirty="0"/>
                        <a:t>AST increased</a:t>
                      </a:r>
                    </a:p>
                  </a:txBody>
                  <a:tcPr/>
                </a:tc>
                <a:tc>
                  <a:txBody>
                    <a:bodyPr/>
                    <a:lstStyle/>
                    <a:p>
                      <a:pPr algn="ctr"/>
                      <a:r>
                        <a:rPr lang="en-US" sz="1400" noProof="0" dirty="0"/>
                        <a:t>3</a:t>
                      </a:r>
                      <a:r>
                        <a:rPr lang="en-US" sz="1400" baseline="0" noProof="0" dirty="0"/>
                        <a:t> (8.1)</a:t>
                      </a:r>
                      <a:endParaRPr lang="en-US" sz="1400" noProof="0" dirty="0"/>
                    </a:p>
                  </a:txBody>
                  <a:tcPr/>
                </a:tc>
                <a:tc>
                  <a:txBody>
                    <a:bodyPr/>
                    <a:lstStyle/>
                    <a:p>
                      <a:pPr algn="ctr"/>
                      <a:r>
                        <a:rPr lang="en-US" sz="1400" noProof="0" dirty="0"/>
                        <a:t>1</a:t>
                      </a:r>
                      <a:r>
                        <a:rPr lang="en-US" sz="1400" baseline="0" noProof="0" dirty="0"/>
                        <a:t> (5.5)</a:t>
                      </a:r>
                      <a:endParaRPr lang="en-US" sz="1400" noProof="0" dirty="0"/>
                    </a:p>
                  </a:txBody>
                  <a:tcPr/>
                </a:tc>
                <a:extLst>
                  <a:ext uri="{0D108BD9-81ED-4DB2-BD59-A6C34878D82A}">
                    <a16:rowId xmlns:a16="http://schemas.microsoft.com/office/drawing/2014/main" val="3425343425"/>
                  </a:ext>
                </a:extLst>
              </a:tr>
              <a:tr h="319476">
                <a:tc>
                  <a:txBody>
                    <a:bodyPr/>
                    <a:lstStyle/>
                    <a:p>
                      <a:r>
                        <a:rPr lang="en-US" sz="1400" noProof="0" dirty="0"/>
                        <a:t>Conjugated</a:t>
                      </a:r>
                      <a:r>
                        <a:rPr lang="en-US" sz="1400" baseline="0" noProof="0" dirty="0"/>
                        <a:t> bilirubin i</a:t>
                      </a:r>
                      <a:r>
                        <a:rPr lang="en-US" sz="1400" noProof="0" dirty="0"/>
                        <a:t>ncreased</a:t>
                      </a:r>
                    </a:p>
                  </a:txBody>
                  <a:tcPr/>
                </a:tc>
                <a:tc>
                  <a:txBody>
                    <a:bodyPr/>
                    <a:lstStyle/>
                    <a:p>
                      <a:pPr algn="ctr"/>
                      <a:r>
                        <a:rPr lang="en-US" sz="1400" noProof="0" dirty="0"/>
                        <a:t>2 (5.4)</a:t>
                      </a:r>
                    </a:p>
                  </a:txBody>
                  <a:tcPr/>
                </a:tc>
                <a:tc>
                  <a:txBody>
                    <a:bodyPr/>
                    <a:lstStyle/>
                    <a:p>
                      <a:pPr algn="ctr"/>
                      <a:r>
                        <a:rPr lang="en-US" sz="1400" noProof="0" dirty="0"/>
                        <a:t>0</a:t>
                      </a:r>
                    </a:p>
                  </a:txBody>
                  <a:tcPr/>
                </a:tc>
                <a:extLst>
                  <a:ext uri="{0D108BD9-81ED-4DB2-BD59-A6C34878D82A}">
                    <a16:rowId xmlns:a16="http://schemas.microsoft.com/office/drawing/2014/main" val="2427333557"/>
                  </a:ext>
                </a:extLst>
              </a:tr>
              <a:tr h="319476">
                <a:tc>
                  <a:txBody>
                    <a:bodyPr/>
                    <a:lstStyle/>
                    <a:p>
                      <a:r>
                        <a:rPr lang="en-US" sz="1400" noProof="0" dirty="0"/>
                        <a:t>Peripheral edema</a:t>
                      </a:r>
                    </a:p>
                  </a:txBody>
                  <a:tcPr/>
                </a:tc>
                <a:tc>
                  <a:txBody>
                    <a:bodyPr/>
                    <a:lstStyle/>
                    <a:p>
                      <a:pPr algn="ctr"/>
                      <a:r>
                        <a:rPr lang="en-US" sz="1400" noProof="0" dirty="0"/>
                        <a:t>1</a:t>
                      </a:r>
                      <a:r>
                        <a:rPr lang="en-US" sz="1400" baseline="0" noProof="0" dirty="0"/>
                        <a:t> (2.7)</a:t>
                      </a:r>
                      <a:endParaRPr lang="en-US" sz="1400" noProof="0" dirty="0"/>
                    </a:p>
                  </a:txBody>
                  <a:tcPr/>
                </a:tc>
                <a:tc>
                  <a:txBody>
                    <a:bodyPr/>
                    <a:lstStyle/>
                    <a:p>
                      <a:pPr algn="ctr"/>
                      <a:r>
                        <a:rPr lang="en-US" sz="1400" noProof="0" dirty="0"/>
                        <a:t>0</a:t>
                      </a:r>
                    </a:p>
                  </a:txBody>
                  <a:tcPr/>
                </a:tc>
                <a:extLst>
                  <a:ext uri="{0D108BD9-81ED-4DB2-BD59-A6C34878D82A}">
                    <a16:rowId xmlns:a16="http://schemas.microsoft.com/office/drawing/2014/main" val="3013368521"/>
                  </a:ext>
                </a:extLst>
              </a:tr>
              <a:tr h="319476">
                <a:tc>
                  <a:txBody>
                    <a:bodyPr/>
                    <a:lstStyle/>
                    <a:p>
                      <a:r>
                        <a:rPr lang="en-US" sz="1400" noProof="0" dirty="0"/>
                        <a:t>Total bilirubin increased</a:t>
                      </a:r>
                    </a:p>
                  </a:txBody>
                  <a:tcPr/>
                </a:tc>
                <a:tc>
                  <a:txBody>
                    <a:bodyPr/>
                    <a:lstStyle/>
                    <a:p>
                      <a:pPr algn="ctr"/>
                      <a:r>
                        <a:rPr lang="en-US" sz="1400" noProof="0" dirty="0"/>
                        <a:t>1</a:t>
                      </a:r>
                      <a:r>
                        <a:rPr lang="en-US" sz="1400" baseline="0" noProof="0" dirty="0"/>
                        <a:t> (2.7)</a:t>
                      </a:r>
                      <a:endParaRPr lang="en-US" sz="1400" noProof="0" dirty="0"/>
                    </a:p>
                  </a:txBody>
                  <a:tcPr/>
                </a:tc>
                <a:tc>
                  <a:txBody>
                    <a:bodyPr/>
                    <a:lstStyle/>
                    <a:p>
                      <a:pPr algn="ctr"/>
                      <a:r>
                        <a:rPr lang="en-US" sz="1400" noProof="0" dirty="0"/>
                        <a:t>0</a:t>
                      </a:r>
                    </a:p>
                  </a:txBody>
                  <a:tcPr/>
                </a:tc>
                <a:extLst>
                  <a:ext uri="{0D108BD9-81ED-4DB2-BD59-A6C34878D82A}">
                    <a16:rowId xmlns:a16="http://schemas.microsoft.com/office/drawing/2014/main" val="464556655"/>
                  </a:ext>
                </a:extLst>
              </a:tr>
            </a:tbl>
          </a:graphicData>
        </a:graphic>
      </p:graphicFrame>
    </p:spTree>
    <p:extLst>
      <p:ext uri="{BB962C8B-B14F-4D97-AF65-F5344CB8AC3E}">
        <p14:creationId xmlns:p14="http://schemas.microsoft.com/office/powerpoint/2010/main" val="3180019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CT303: </a:t>
            </a:r>
            <a:r>
              <a:rPr lang="en-GB" dirty="0"/>
              <a:t>The effect of savolitinib plus osimertinib on ctDNA clearance in patients with EGFR mutation positive (EGFRm) MET-amplified NSCLC in the TATTON study </a:t>
            </a:r>
            <a:r>
              <a:rPr lang="en-US" dirty="0"/>
              <a:t>– </a:t>
            </a:r>
            <a:r>
              <a:rPr lang="en-US" dirty="0" err="1"/>
              <a:t>Hartmaier</a:t>
            </a:r>
            <a:r>
              <a:rPr lang="en-US" dirty="0"/>
              <a:t> R, et al</a:t>
            </a:r>
          </a:p>
        </p:txBody>
      </p:sp>
      <p:sp>
        <p:nvSpPr>
          <p:cNvPr id="3" name="Content Placeholder 2"/>
          <p:cNvSpPr>
            <a:spLocks noGrp="1"/>
          </p:cNvSpPr>
          <p:nvPr>
            <p:ph idx="1"/>
          </p:nvPr>
        </p:nvSpPr>
        <p:spPr/>
        <p:txBody>
          <a:bodyPr/>
          <a:lstStyle/>
          <a:p>
            <a:r>
              <a:rPr lang="en-US" b="1" dirty="0"/>
              <a:t>Study objective</a:t>
            </a:r>
          </a:p>
          <a:p>
            <a:pPr lvl="1"/>
            <a:r>
              <a:rPr lang="en-US" dirty="0"/>
              <a:t>To assess whether longitudinal clearance of detectable </a:t>
            </a:r>
            <a:r>
              <a:rPr lang="en-US" dirty="0" err="1"/>
              <a:t>ctDNA</a:t>
            </a:r>
            <a:r>
              <a:rPr lang="en-US" dirty="0"/>
              <a:t> in patients with </a:t>
            </a:r>
            <a:r>
              <a:rPr lang="en-US" dirty="0" err="1"/>
              <a:t>EGFRm</a:t>
            </a:r>
            <a:r>
              <a:rPr lang="en-US" dirty="0"/>
              <a:t> MET-amplified NSCLC could predict PFS</a:t>
            </a:r>
          </a:p>
          <a:p>
            <a:pPr>
              <a:spcBef>
                <a:spcPts val="1200"/>
              </a:spcBef>
            </a:pPr>
            <a:r>
              <a:rPr lang="en-US" b="1" dirty="0"/>
              <a:t>Study design</a:t>
            </a:r>
          </a:p>
          <a:p>
            <a:pPr lvl="1"/>
            <a:r>
              <a:rPr lang="en-US" dirty="0"/>
              <a:t>ctDNA samples were collected at frequent intervals from patients with locally advanced/metastatic EGFRm NSCLC enrolled in Parts B and D of the TATTON study of osimertinib + savolitinib </a:t>
            </a:r>
          </a:p>
          <a:p>
            <a:pPr lvl="1"/>
            <a:r>
              <a:rPr lang="en-US" dirty="0"/>
              <a:t>Samples were analyzed by NGS (Resolution Bioscience </a:t>
            </a:r>
            <a:r>
              <a:rPr lang="en-US" dirty="0" err="1"/>
              <a:t>ctDx</a:t>
            </a:r>
            <a:r>
              <a:rPr lang="en-US" dirty="0"/>
              <a:t> Lung)</a:t>
            </a:r>
          </a:p>
          <a:p>
            <a:pPr lvl="1"/>
            <a:r>
              <a:rPr lang="en-US" dirty="0"/>
              <a:t>Patients from Part B were treated with savolitinib 600 mg</a:t>
            </a:r>
          </a:p>
          <a:p>
            <a:pPr lvl="2"/>
            <a:r>
              <a:rPr lang="en-US" dirty="0"/>
              <a:t>49 patients were evaluable for efficacy and had ≥1 longitudinal sample, with 34 having baseline detectable EGFRm and samples from Day 1 of cycle 3 or cycle 4</a:t>
            </a:r>
          </a:p>
          <a:p>
            <a:pPr lvl="1"/>
            <a:r>
              <a:rPr lang="en-US" dirty="0"/>
              <a:t>Patients from Part D were treated with savolitinib 300 mg</a:t>
            </a:r>
          </a:p>
          <a:p>
            <a:pPr lvl="2"/>
            <a:r>
              <a:rPr lang="en-US" dirty="0"/>
              <a:t>20 patients were evaluable for efficacy and had baseline and Day 1 of cycle 4 samples, with 16 having baseline detectable EGFRm</a:t>
            </a:r>
          </a:p>
          <a:p>
            <a:pPr lvl="1"/>
            <a:endParaRPr lang="en-US" dirty="0"/>
          </a:p>
        </p:txBody>
      </p:sp>
      <p:sp>
        <p:nvSpPr>
          <p:cNvPr id="4" name="Text Box 4"/>
          <p:cNvSpPr txBox="1">
            <a:spLocks noChangeArrowheads="1"/>
          </p:cNvSpPr>
          <p:nvPr/>
        </p:nvSpPr>
        <p:spPr bwMode="auto">
          <a:xfrm>
            <a:off x="5463352" y="6474897"/>
            <a:ext cx="34599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Hartmaier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R,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CT303</a:t>
            </a:r>
          </a:p>
        </p:txBody>
      </p:sp>
    </p:spTree>
    <p:extLst>
      <p:ext uri="{BB962C8B-B14F-4D97-AF65-F5344CB8AC3E}">
        <p14:creationId xmlns:p14="http://schemas.microsoft.com/office/powerpoint/2010/main" val="1672475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CT303: </a:t>
            </a:r>
            <a:r>
              <a:rPr lang="en-GB" dirty="0"/>
              <a:t>The effect of savolitinib plus osimertinib on ctDNA clearance in patients with EGFR mutation positive (EGFRm) MET-amplified NSCLC in the TATTON study </a:t>
            </a:r>
            <a:r>
              <a:rPr lang="en-US" dirty="0"/>
              <a:t>– </a:t>
            </a:r>
            <a:r>
              <a:rPr lang="en-US" dirty="0" err="1"/>
              <a:t>Hartmaier</a:t>
            </a:r>
            <a:r>
              <a:rPr lang="en-US" dirty="0"/>
              <a:t> R, et al</a:t>
            </a:r>
          </a:p>
        </p:txBody>
      </p:sp>
      <p:sp>
        <p:nvSpPr>
          <p:cNvPr id="3" name="Content Placeholder 2"/>
          <p:cNvSpPr>
            <a:spLocks noGrp="1"/>
          </p:cNvSpPr>
          <p:nvPr>
            <p:ph idx="1"/>
          </p:nvPr>
        </p:nvSpPr>
        <p:spPr>
          <a:xfrm>
            <a:off x="228600" y="1320800"/>
            <a:ext cx="8686800" cy="5308600"/>
          </a:xfrm>
        </p:spPr>
        <p:txBody>
          <a:bodyPr/>
          <a:lstStyle/>
          <a:p>
            <a:r>
              <a:rPr lang="en-US" b="1" dirty="0"/>
              <a:t>Key results</a:t>
            </a:r>
          </a:p>
          <a:p>
            <a:pPr lvl="1"/>
            <a:endParaRPr lang="en-US" dirty="0"/>
          </a:p>
        </p:txBody>
      </p:sp>
      <p:sp>
        <p:nvSpPr>
          <p:cNvPr id="4" name="Text Box 4"/>
          <p:cNvSpPr txBox="1">
            <a:spLocks noChangeArrowheads="1"/>
          </p:cNvSpPr>
          <p:nvPr/>
        </p:nvSpPr>
        <p:spPr bwMode="auto">
          <a:xfrm>
            <a:off x="5463352" y="6474897"/>
            <a:ext cx="34599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Hartmaier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R,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CT303</a:t>
            </a:r>
          </a:p>
        </p:txBody>
      </p:sp>
      <p:sp>
        <p:nvSpPr>
          <p:cNvPr id="5" name="TextBox 4">
            <a:extLst>
              <a:ext uri="{FF2B5EF4-FFF2-40B4-BE49-F238E27FC236}">
                <a16:creationId xmlns:a16="http://schemas.microsoft.com/office/drawing/2014/main" id="{5FA27CF5-2727-40F8-9A5C-8D093B518E12}"/>
              </a:ext>
            </a:extLst>
          </p:cNvPr>
          <p:cNvSpPr txBox="1"/>
          <p:nvPr/>
        </p:nvSpPr>
        <p:spPr>
          <a:xfrm>
            <a:off x="545078" y="1687804"/>
            <a:ext cx="3873176" cy="492443"/>
          </a:xfrm>
          <a:prstGeom prst="rect">
            <a:avLst/>
          </a:prstGeom>
          <a:noFill/>
        </p:spPr>
        <p:txBody>
          <a:bodyPr wrap="none" rtlCol="0">
            <a:spAutoFit/>
          </a:bodyPr>
          <a:lstStyle/>
          <a:p>
            <a:pPr algn="ctr"/>
            <a:r>
              <a:rPr lang="en-GB" sz="1300" b="1" dirty="0">
                <a:solidFill>
                  <a:srgbClr val="363636"/>
                </a:solidFill>
              </a:rPr>
              <a:t>Change from baseline in </a:t>
            </a:r>
            <a:r>
              <a:rPr lang="en-GB" sz="1300" b="1" dirty="0" err="1">
                <a:solidFill>
                  <a:srgbClr val="363636"/>
                </a:solidFill>
              </a:rPr>
              <a:t>EGFRm</a:t>
            </a:r>
            <a:r>
              <a:rPr lang="en-GB" sz="1300" b="1" dirty="0">
                <a:solidFill>
                  <a:srgbClr val="363636"/>
                </a:solidFill>
              </a:rPr>
              <a:t> frequency at </a:t>
            </a:r>
          </a:p>
          <a:p>
            <a:pPr algn="ctr"/>
            <a:r>
              <a:rPr lang="en-GB" sz="1300" b="1" dirty="0">
                <a:solidFill>
                  <a:srgbClr val="363636"/>
                </a:solidFill>
              </a:rPr>
              <a:t>Day 1 of cycle 3 or cycle 4 (Part B; n=34)</a:t>
            </a:r>
          </a:p>
        </p:txBody>
      </p:sp>
      <p:sp>
        <p:nvSpPr>
          <p:cNvPr id="7" name="TextBox 6">
            <a:extLst>
              <a:ext uri="{FF2B5EF4-FFF2-40B4-BE49-F238E27FC236}">
                <a16:creationId xmlns:a16="http://schemas.microsoft.com/office/drawing/2014/main" id="{2478969F-C183-4281-843E-E15948C2FE35}"/>
              </a:ext>
            </a:extLst>
          </p:cNvPr>
          <p:cNvSpPr txBox="1"/>
          <p:nvPr/>
        </p:nvSpPr>
        <p:spPr>
          <a:xfrm>
            <a:off x="5098452" y="1687804"/>
            <a:ext cx="3395480" cy="492443"/>
          </a:xfrm>
          <a:prstGeom prst="rect">
            <a:avLst/>
          </a:prstGeom>
          <a:noFill/>
        </p:spPr>
        <p:txBody>
          <a:bodyPr wrap="none" rtlCol="0">
            <a:spAutoFit/>
          </a:bodyPr>
          <a:lstStyle/>
          <a:p>
            <a:pPr algn="ctr"/>
            <a:r>
              <a:rPr lang="en-GB" sz="1300" b="1" dirty="0">
                <a:solidFill>
                  <a:srgbClr val="363636"/>
                </a:solidFill>
              </a:rPr>
              <a:t>PFS probability by </a:t>
            </a:r>
            <a:r>
              <a:rPr lang="en-GB" sz="1300" b="1" dirty="0" err="1">
                <a:solidFill>
                  <a:srgbClr val="363636"/>
                </a:solidFill>
              </a:rPr>
              <a:t>ctDNA</a:t>
            </a:r>
            <a:r>
              <a:rPr lang="en-GB" sz="1300" b="1" dirty="0">
                <a:solidFill>
                  <a:srgbClr val="363636"/>
                </a:solidFill>
              </a:rPr>
              <a:t> clearance at </a:t>
            </a:r>
          </a:p>
          <a:p>
            <a:pPr algn="ctr"/>
            <a:r>
              <a:rPr lang="en-GB" sz="1300" b="1" dirty="0">
                <a:solidFill>
                  <a:srgbClr val="363636"/>
                </a:solidFill>
              </a:rPr>
              <a:t>Day 1 of cycle 3 or cycle 4 (Part B; n=34)</a:t>
            </a:r>
          </a:p>
        </p:txBody>
      </p:sp>
      <p:graphicFrame>
        <p:nvGraphicFramePr>
          <p:cNvPr id="9" name="Chart 8">
            <a:extLst>
              <a:ext uri="{FF2B5EF4-FFF2-40B4-BE49-F238E27FC236}">
                <a16:creationId xmlns:a16="http://schemas.microsoft.com/office/drawing/2014/main" id="{65612BF7-E59B-47BC-84B4-57532115B336}"/>
              </a:ext>
            </a:extLst>
          </p:cNvPr>
          <p:cNvGraphicFramePr/>
          <p:nvPr>
            <p:extLst>
              <p:ext uri="{D42A27DB-BD31-4B8C-83A1-F6EECF244321}">
                <p14:modId xmlns:p14="http://schemas.microsoft.com/office/powerpoint/2010/main" val="74379050"/>
              </p:ext>
            </p:extLst>
          </p:nvPr>
        </p:nvGraphicFramePr>
        <p:xfrm>
          <a:off x="459812" y="2518457"/>
          <a:ext cx="4162947" cy="368778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432DDEE-9343-44BB-9954-EAB30D30A2C8}"/>
              </a:ext>
            </a:extLst>
          </p:cNvPr>
          <p:cNvSpPr txBox="1"/>
          <p:nvPr/>
        </p:nvSpPr>
        <p:spPr>
          <a:xfrm>
            <a:off x="3292450" y="2428091"/>
            <a:ext cx="1133644" cy="276999"/>
          </a:xfrm>
          <a:prstGeom prst="rect">
            <a:avLst/>
          </a:prstGeom>
          <a:noFill/>
        </p:spPr>
        <p:txBody>
          <a:bodyPr wrap="none" rtlCol="0">
            <a:spAutoFit/>
          </a:bodyPr>
          <a:lstStyle/>
          <a:p>
            <a:r>
              <a:rPr lang="en-GB" sz="1200" b="1" dirty="0">
                <a:latin typeface="+mn-lt"/>
              </a:rPr>
              <a:t>RECIST BOR</a:t>
            </a:r>
          </a:p>
        </p:txBody>
      </p:sp>
      <p:sp>
        <p:nvSpPr>
          <p:cNvPr id="14" name="TextBox 13">
            <a:extLst>
              <a:ext uri="{FF2B5EF4-FFF2-40B4-BE49-F238E27FC236}">
                <a16:creationId xmlns:a16="http://schemas.microsoft.com/office/drawing/2014/main" id="{5A7299F4-A3A3-48EC-A705-6C7AF2DE9B62}"/>
              </a:ext>
            </a:extLst>
          </p:cNvPr>
          <p:cNvSpPr txBox="1"/>
          <p:nvPr/>
        </p:nvSpPr>
        <p:spPr>
          <a:xfrm>
            <a:off x="3537222" y="2598327"/>
            <a:ext cx="397866" cy="889154"/>
          </a:xfrm>
          <a:prstGeom prst="rect">
            <a:avLst/>
          </a:prstGeom>
          <a:noFill/>
        </p:spPr>
        <p:txBody>
          <a:bodyPr wrap="none" rtlCol="0">
            <a:spAutoFit/>
          </a:bodyPr>
          <a:lstStyle/>
          <a:p>
            <a:pPr>
              <a:lnSpc>
                <a:spcPct val="150000"/>
              </a:lnSpc>
            </a:pPr>
            <a:r>
              <a:rPr lang="en-GB" sz="1200" b="1" dirty="0">
                <a:latin typeface="+mn-lt"/>
              </a:rPr>
              <a:t>PD</a:t>
            </a:r>
          </a:p>
          <a:p>
            <a:pPr>
              <a:lnSpc>
                <a:spcPct val="150000"/>
              </a:lnSpc>
            </a:pPr>
            <a:r>
              <a:rPr lang="en-GB" sz="1200" b="1" dirty="0">
                <a:latin typeface="+mn-lt"/>
              </a:rPr>
              <a:t>SD</a:t>
            </a:r>
          </a:p>
          <a:p>
            <a:pPr>
              <a:lnSpc>
                <a:spcPct val="150000"/>
              </a:lnSpc>
            </a:pPr>
            <a:r>
              <a:rPr lang="en-GB" sz="1200" b="1" dirty="0">
                <a:latin typeface="+mn-lt"/>
              </a:rPr>
              <a:t>PR</a:t>
            </a:r>
          </a:p>
        </p:txBody>
      </p:sp>
      <p:sp>
        <p:nvSpPr>
          <p:cNvPr id="13" name="Rectangle 12">
            <a:extLst>
              <a:ext uri="{FF2B5EF4-FFF2-40B4-BE49-F238E27FC236}">
                <a16:creationId xmlns:a16="http://schemas.microsoft.com/office/drawing/2014/main" id="{4F0D6FFA-4FD5-47DF-963F-373AE46AE852}"/>
              </a:ext>
            </a:extLst>
          </p:cNvPr>
          <p:cNvSpPr/>
          <p:nvPr/>
        </p:nvSpPr>
        <p:spPr>
          <a:xfrm>
            <a:off x="3389449" y="2737852"/>
            <a:ext cx="108000" cy="10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A84D2786-9151-40E5-B49D-0DC8004F4AD5}"/>
              </a:ext>
            </a:extLst>
          </p:cNvPr>
          <p:cNvSpPr/>
          <p:nvPr/>
        </p:nvSpPr>
        <p:spPr>
          <a:xfrm>
            <a:off x="3389449" y="3012972"/>
            <a:ext cx="108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61D56F18-D0CE-4719-BCC5-1FA865D6A88A}"/>
              </a:ext>
            </a:extLst>
          </p:cNvPr>
          <p:cNvSpPr/>
          <p:nvPr/>
        </p:nvSpPr>
        <p:spPr>
          <a:xfrm>
            <a:off x="3389449" y="328523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9" name="Straight Connector 18">
            <a:extLst>
              <a:ext uri="{FF2B5EF4-FFF2-40B4-BE49-F238E27FC236}">
                <a16:creationId xmlns:a16="http://schemas.microsoft.com/office/drawing/2014/main" id="{01FBCFEE-AF8B-4C41-8290-78875BD5EB42}"/>
              </a:ext>
            </a:extLst>
          </p:cNvPr>
          <p:cNvCxnSpPr/>
          <p:nvPr/>
        </p:nvCxnSpPr>
        <p:spPr>
          <a:xfrm>
            <a:off x="908367" y="3904402"/>
            <a:ext cx="3596584" cy="0"/>
          </a:xfrm>
          <a:prstGeom prst="line">
            <a:avLst/>
          </a:prstGeom>
          <a:ln w="15875">
            <a:solidFill>
              <a:srgbClr val="36363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C1C2F8-4AF3-4717-A37C-F2D8306E12F3}"/>
              </a:ext>
            </a:extLst>
          </p:cNvPr>
          <p:cNvSpPr txBox="1"/>
          <p:nvPr/>
        </p:nvSpPr>
        <p:spPr>
          <a:xfrm rot="16200000">
            <a:off x="-1345293" y="3769869"/>
            <a:ext cx="3430491" cy="307777"/>
          </a:xfrm>
          <a:prstGeom prst="rect">
            <a:avLst/>
          </a:prstGeom>
          <a:noFill/>
        </p:spPr>
        <p:txBody>
          <a:bodyPr wrap="none" rtlCol="0">
            <a:spAutoFit/>
          </a:bodyPr>
          <a:lstStyle/>
          <a:p>
            <a:r>
              <a:rPr lang="en-GB" sz="1400" dirty="0">
                <a:solidFill>
                  <a:srgbClr val="363636"/>
                </a:solidFill>
                <a:latin typeface="+mn-lt"/>
              </a:rPr>
              <a:t>Per cent ctDNA change from baseline, %</a:t>
            </a:r>
          </a:p>
        </p:txBody>
      </p:sp>
      <p:sp>
        <p:nvSpPr>
          <p:cNvPr id="21" name="TextBox 20">
            <a:extLst>
              <a:ext uri="{FF2B5EF4-FFF2-40B4-BE49-F238E27FC236}">
                <a16:creationId xmlns:a16="http://schemas.microsoft.com/office/drawing/2014/main" id="{898CB1CA-CFC1-4A45-96C5-06C35D0A87D3}"/>
              </a:ext>
            </a:extLst>
          </p:cNvPr>
          <p:cNvSpPr txBox="1"/>
          <p:nvPr/>
        </p:nvSpPr>
        <p:spPr>
          <a:xfrm>
            <a:off x="842752" y="2433504"/>
            <a:ext cx="255198" cy="307777"/>
          </a:xfrm>
          <a:prstGeom prst="rect">
            <a:avLst/>
          </a:prstGeom>
          <a:noFill/>
        </p:spPr>
        <p:txBody>
          <a:bodyPr wrap="none" rtlCol="0">
            <a:spAutoFit/>
          </a:bodyPr>
          <a:lstStyle/>
          <a:p>
            <a:r>
              <a:rPr lang="en-GB" sz="1400" dirty="0">
                <a:latin typeface="+mn-lt"/>
              </a:rPr>
              <a:t>*</a:t>
            </a:r>
          </a:p>
        </p:txBody>
      </p:sp>
      <p:sp>
        <p:nvSpPr>
          <p:cNvPr id="23" name="TextBox 22">
            <a:extLst>
              <a:ext uri="{FF2B5EF4-FFF2-40B4-BE49-F238E27FC236}">
                <a16:creationId xmlns:a16="http://schemas.microsoft.com/office/drawing/2014/main" id="{16D9B465-D31E-4F35-8158-E3E087954656}"/>
              </a:ext>
            </a:extLst>
          </p:cNvPr>
          <p:cNvSpPr txBox="1"/>
          <p:nvPr/>
        </p:nvSpPr>
        <p:spPr>
          <a:xfrm>
            <a:off x="948582" y="2433504"/>
            <a:ext cx="255198" cy="307777"/>
          </a:xfrm>
          <a:prstGeom prst="rect">
            <a:avLst/>
          </a:prstGeom>
          <a:noFill/>
        </p:spPr>
        <p:txBody>
          <a:bodyPr wrap="none" rtlCol="0">
            <a:spAutoFit/>
          </a:bodyPr>
          <a:lstStyle/>
          <a:p>
            <a:r>
              <a:rPr lang="en-GB" sz="1400" dirty="0">
                <a:latin typeface="+mn-lt"/>
              </a:rPr>
              <a:t>*</a:t>
            </a:r>
          </a:p>
        </p:txBody>
      </p:sp>
      <p:graphicFrame>
        <p:nvGraphicFramePr>
          <p:cNvPr id="25" name="Table 25">
            <a:extLst>
              <a:ext uri="{FF2B5EF4-FFF2-40B4-BE49-F238E27FC236}">
                <a16:creationId xmlns:a16="http://schemas.microsoft.com/office/drawing/2014/main" id="{A404E988-6691-477F-A2BE-E2D32B8DCA3F}"/>
              </a:ext>
            </a:extLst>
          </p:cNvPr>
          <p:cNvGraphicFramePr>
            <a:graphicFrameLocks noGrp="1"/>
          </p:cNvGraphicFramePr>
          <p:nvPr>
            <p:extLst>
              <p:ext uri="{D42A27DB-BD31-4B8C-83A1-F6EECF244321}">
                <p14:modId xmlns:p14="http://schemas.microsoft.com/office/powerpoint/2010/main" val="3983118724"/>
              </p:ext>
            </p:extLst>
          </p:nvPr>
        </p:nvGraphicFramePr>
        <p:xfrm>
          <a:off x="4869508" y="5117736"/>
          <a:ext cx="3953840" cy="1202400"/>
        </p:xfrm>
        <a:graphic>
          <a:graphicData uri="http://schemas.openxmlformats.org/drawingml/2006/table">
            <a:tbl>
              <a:tblPr firstRow="1" bandRow="1">
                <a:tableStyleId>{69012ECD-51FC-41F1-AA8D-1B2483CD663E}</a:tableStyleId>
              </a:tblPr>
              <a:tblGrid>
                <a:gridCol w="1734515">
                  <a:extLst>
                    <a:ext uri="{9D8B030D-6E8A-4147-A177-3AD203B41FA5}">
                      <a16:colId xmlns:a16="http://schemas.microsoft.com/office/drawing/2014/main" val="2018945365"/>
                    </a:ext>
                  </a:extLst>
                </a:gridCol>
                <a:gridCol w="1200150">
                  <a:extLst>
                    <a:ext uri="{9D8B030D-6E8A-4147-A177-3AD203B41FA5}">
                      <a16:colId xmlns:a16="http://schemas.microsoft.com/office/drawing/2014/main" val="455377588"/>
                    </a:ext>
                  </a:extLst>
                </a:gridCol>
                <a:gridCol w="1019175">
                  <a:extLst>
                    <a:ext uri="{9D8B030D-6E8A-4147-A177-3AD203B41FA5}">
                      <a16:colId xmlns:a16="http://schemas.microsoft.com/office/drawing/2014/main" val="3387068177"/>
                    </a:ext>
                  </a:extLst>
                </a:gridCol>
              </a:tblGrid>
              <a:tr h="145754">
                <a:tc>
                  <a:txBody>
                    <a:bodyPr/>
                    <a:lstStyle/>
                    <a:p>
                      <a:endParaRPr lang="en-GB" sz="1200" dirty="0">
                        <a:solidFill>
                          <a:srgbClr val="363636"/>
                        </a:solidFill>
                      </a:endParaRPr>
                    </a:p>
                  </a:txBody>
                  <a:tcPr marL="36000" marR="36000" marT="36000" marB="36000"/>
                </a:tc>
                <a:tc>
                  <a:txBody>
                    <a:bodyPr/>
                    <a:lstStyle/>
                    <a:p>
                      <a:pPr algn="ctr"/>
                      <a:r>
                        <a:rPr lang="en-GB" sz="1200" dirty="0">
                          <a:solidFill>
                            <a:schemeClr val="tx2"/>
                          </a:solidFill>
                        </a:rPr>
                        <a:t>Non-clearance (n=12)</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Clearance (n=12)</a:t>
                      </a:r>
                    </a:p>
                  </a:txBody>
                  <a:tcPr marL="36000" marR="36000" marT="36000" marB="36000"/>
                </a:tc>
                <a:extLst>
                  <a:ext uri="{0D108BD9-81ED-4DB2-BD59-A6C34878D82A}">
                    <a16:rowId xmlns:a16="http://schemas.microsoft.com/office/drawing/2014/main" val="4133637466"/>
                  </a:ext>
                </a:extLst>
              </a:tr>
              <a:tr h="0">
                <a:tc>
                  <a:txBody>
                    <a:bodyPr/>
                    <a:lstStyle/>
                    <a:p>
                      <a:r>
                        <a:rPr lang="en-GB" sz="1200" dirty="0">
                          <a:solidFill>
                            <a:srgbClr val="363636"/>
                          </a:solidFill>
                        </a:rPr>
                        <a:t>Events, n (maturity, %)</a:t>
                      </a:r>
                    </a:p>
                  </a:txBody>
                  <a:tcPr marL="36000" marR="36000" marT="36000" marB="36000" anchor="ctr"/>
                </a:tc>
                <a:tc>
                  <a:txBody>
                    <a:bodyPr/>
                    <a:lstStyle/>
                    <a:p>
                      <a:pPr algn="ctr"/>
                      <a:r>
                        <a:rPr lang="en-GB" sz="1200" dirty="0">
                          <a:solidFill>
                            <a:srgbClr val="363636"/>
                          </a:solidFill>
                        </a:rPr>
                        <a:t>10 (83)</a:t>
                      </a:r>
                    </a:p>
                  </a:txBody>
                  <a:tcPr marL="36000" marR="36000" marT="36000" marB="36000" anchor="ctr"/>
                </a:tc>
                <a:tc>
                  <a:txBody>
                    <a:bodyPr/>
                    <a:lstStyle/>
                    <a:p>
                      <a:pPr algn="ctr"/>
                      <a:r>
                        <a:rPr lang="en-GB" sz="1200" dirty="0">
                          <a:solidFill>
                            <a:srgbClr val="363636"/>
                          </a:solidFill>
                        </a:rPr>
                        <a:t>12 (55)</a:t>
                      </a:r>
                    </a:p>
                  </a:txBody>
                  <a:tcPr marL="36000" marR="36000" marT="36000" marB="36000" anchor="ctr"/>
                </a:tc>
                <a:extLst>
                  <a:ext uri="{0D108BD9-81ED-4DB2-BD59-A6C34878D82A}">
                    <a16:rowId xmlns:a16="http://schemas.microsoft.com/office/drawing/2014/main" val="2411961358"/>
                  </a:ext>
                </a:extLst>
              </a:tr>
              <a:tr h="0">
                <a:tc>
                  <a:txBody>
                    <a:bodyPr/>
                    <a:lstStyle/>
                    <a:p>
                      <a:r>
                        <a:rPr lang="en-GB" sz="1200" dirty="0" err="1">
                          <a:solidFill>
                            <a:srgbClr val="363636"/>
                          </a:solidFill>
                        </a:rPr>
                        <a:t>mPFS</a:t>
                      </a:r>
                      <a:r>
                        <a:rPr lang="en-GB" sz="1200" dirty="0">
                          <a:solidFill>
                            <a:srgbClr val="363636"/>
                          </a:solidFill>
                        </a:rPr>
                        <a:t>, months (95%CI)</a:t>
                      </a:r>
                    </a:p>
                  </a:txBody>
                  <a:tcPr marL="36000" marR="36000" marT="36000" marB="36000" anchor="ctr"/>
                </a:tc>
                <a:tc>
                  <a:txBody>
                    <a:bodyPr/>
                    <a:lstStyle/>
                    <a:p>
                      <a:pPr algn="ctr"/>
                      <a:r>
                        <a:rPr lang="en-GB" sz="1200" dirty="0">
                          <a:solidFill>
                            <a:srgbClr val="363636"/>
                          </a:solidFill>
                        </a:rPr>
                        <a:t>3.9 (2.7, 6.0)</a:t>
                      </a:r>
                    </a:p>
                  </a:txBody>
                  <a:tcPr marL="36000" marR="36000" marT="36000" marB="36000" anchor="ctr"/>
                </a:tc>
                <a:tc>
                  <a:txBody>
                    <a:bodyPr/>
                    <a:lstStyle/>
                    <a:p>
                      <a:pPr algn="ctr"/>
                      <a:r>
                        <a:rPr lang="en-GB" sz="1200" dirty="0">
                          <a:solidFill>
                            <a:srgbClr val="363636"/>
                          </a:solidFill>
                        </a:rPr>
                        <a:t>9.1 (5.4, NC)</a:t>
                      </a:r>
                    </a:p>
                  </a:txBody>
                  <a:tcPr marL="36000" marR="36000" marT="36000" marB="36000" anchor="ctr"/>
                </a:tc>
                <a:extLst>
                  <a:ext uri="{0D108BD9-81ED-4DB2-BD59-A6C34878D82A}">
                    <a16:rowId xmlns:a16="http://schemas.microsoft.com/office/drawing/2014/main" val="837343981"/>
                  </a:ext>
                </a:extLst>
              </a:tr>
              <a:tr h="0">
                <a:tc>
                  <a:txBody>
                    <a:bodyPr/>
                    <a:lstStyle/>
                    <a:p>
                      <a:r>
                        <a:rPr lang="en-GB" sz="1200" dirty="0">
                          <a:solidFill>
                            <a:srgbClr val="363636"/>
                          </a:solidFill>
                        </a:rPr>
                        <a:t>HR (95%CI); p-value</a:t>
                      </a:r>
                    </a:p>
                  </a:txBody>
                  <a:tcPr marL="36000" marR="36000" marT="36000" marB="36000" anchor="ctr"/>
                </a:tc>
                <a:tc gridSpan="2">
                  <a:txBody>
                    <a:bodyPr/>
                    <a:lstStyle/>
                    <a:p>
                      <a:pPr algn="ctr"/>
                      <a:r>
                        <a:rPr lang="en-GB" sz="1200" dirty="0">
                          <a:solidFill>
                            <a:srgbClr val="363636"/>
                          </a:solidFill>
                        </a:rPr>
                        <a:t>0.34 (0.14, 0.81);</a:t>
                      </a:r>
                      <a:r>
                        <a:rPr lang="en-GB" sz="1200" baseline="0" dirty="0">
                          <a:solidFill>
                            <a:srgbClr val="363636"/>
                          </a:solidFill>
                        </a:rPr>
                        <a:t> </a:t>
                      </a:r>
                      <a:r>
                        <a:rPr lang="en-GB" sz="1200" dirty="0">
                          <a:solidFill>
                            <a:srgbClr val="363636"/>
                          </a:solidFill>
                        </a:rPr>
                        <a:t>0.0146</a:t>
                      </a:r>
                    </a:p>
                  </a:txBody>
                  <a:tcPr marL="36000" marR="36000" marT="36000" marB="36000" anchor="ctr"/>
                </a:tc>
                <a:tc hMerge="1">
                  <a:txBody>
                    <a:bodyPr/>
                    <a:lstStyle/>
                    <a:p>
                      <a:endParaRPr lang="en-GB" dirty="0"/>
                    </a:p>
                  </a:txBody>
                  <a:tcPr/>
                </a:tc>
                <a:extLst>
                  <a:ext uri="{0D108BD9-81ED-4DB2-BD59-A6C34878D82A}">
                    <a16:rowId xmlns:a16="http://schemas.microsoft.com/office/drawing/2014/main" val="3869150088"/>
                  </a:ext>
                </a:extLst>
              </a:tr>
            </a:tbl>
          </a:graphicData>
        </a:graphic>
      </p:graphicFrame>
      <p:grpSp>
        <p:nvGrpSpPr>
          <p:cNvPr id="120" name="Group 119">
            <a:extLst>
              <a:ext uri="{FF2B5EF4-FFF2-40B4-BE49-F238E27FC236}">
                <a16:creationId xmlns:a16="http://schemas.microsoft.com/office/drawing/2014/main" id="{C36A0FFF-631E-4CCF-9C93-4BCD055BCA52}"/>
              </a:ext>
            </a:extLst>
          </p:cNvPr>
          <p:cNvGrpSpPr/>
          <p:nvPr/>
        </p:nvGrpSpPr>
        <p:grpSpPr>
          <a:xfrm>
            <a:off x="5114637" y="2218064"/>
            <a:ext cx="3768924" cy="2218855"/>
            <a:chOff x="5114637" y="2255388"/>
            <a:chExt cx="3768924" cy="2097854"/>
          </a:xfrm>
        </p:grpSpPr>
        <p:sp>
          <p:nvSpPr>
            <p:cNvPr id="28" name="Freeform 21">
              <a:extLst>
                <a:ext uri="{FF2B5EF4-FFF2-40B4-BE49-F238E27FC236}">
                  <a16:creationId xmlns:a16="http://schemas.microsoft.com/office/drawing/2014/main" id="{ED374DF2-2F3A-4E0A-A4F4-34B2D4282BE6}"/>
                </a:ext>
              </a:extLst>
            </p:cNvPr>
            <p:cNvSpPr>
              <a:spLocks/>
            </p:cNvSpPr>
            <p:nvPr/>
          </p:nvSpPr>
          <p:spPr bwMode="auto">
            <a:xfrm>
              <a:off x="5189887" y="2255388"/>
              <a:ext cx="3579067" cy="17767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9" name="Group 28">
              <a:extLst>
                <a:ext uri="{FF2B5EF4-FFF2-40B4-BE49-F238E27FC236}">
                  <a16:creationId xmlns:a16="http://schemas.microsoft.com/office/drawing/2014/main" id="{C7D1A685-6FE1-46A3-8D4A-2A6B7CFA1B52}"/>
                </a:ext>
              </a:extLst>
            </p:cNvPr>
            <p:cNvGrpSpPr/>
            <p:nvPr/>
          </p:nvGrpSpPr>
          <p:grpSpPr>
            <a:xfrm>
              <a:off x="5114637" y="4037908"/>
              <a:ext cx="3768924" cy="315334"/>
              <a:chOff x="1466624" y="4356522"/>
              <a:chExt cx="6347255" cy="315334"/>
            </a:xfrm>
          </p:grpSpPr>
          <p:sp>
            <p:nvSpPr>
              <p:cNvPr id="32" name="Line 21">
                <a:extLst>
                  <a:ext uri="{FF2B5EF4-FFF2-40B4-BE49-F238E27FC236}">
                    <a16:creationId xmlns:a16="http://schemas.microsoft.com/office/drawing/2014/main" id="{CD9288B8-7332-4AAB-948D-BF981F2F1E6B}"/>
                  </a:ext>
                </a:extLst>
              </p:cNvPr>
              <p:cNvSpPr>
                <a:spLocks noChangeShapeType="1"/>
              </p:cNvSpPr>
              <p:nvPr/>
            </p:nvSpPr>
            <p:spPr bwMode="auto">
              <a:xfrm>
                <a:off x="761268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869DAA8-78F8-4296-81AC-C8DE87B91106}"/>
                  </a:ext>
                </a:extLst>
              </p:cNvPr>
              <p:cNvSpPr txBox="1"/>
              <p:nvPr/>
            </p:nvSpPr>
            <p:spPr>
              <a:xfrm>
                <a:off x="7405279"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80</a:t>
                </a:r>
              </a:p>
            </p:txBody>
          </p:sp>
          <p:sp>
            <p:nvSpPr>
              <p:cNvPr id="34" name="Line 21">
                <a:extLst>
                  <a:ext uri="{FF2B5EF4-FFF2-40B4-BE49-F238E27FC236}">
                    <a16:creationId xmlns:a16="http://schemas.microsoft.com/office/drawing/2014/main" id="{E3981828-13A9-499D-B11B-0AFAFA39ADEA}"/>
                  </a:ext>
                </a:extLst>
              </p:cNvPr>
              <p:cNvSpPr>
                <a:spLocks noChangeShapeType="1"/>
              </p:cNvSpPr>
              <p:nvPr/>
            </p:nvSpPr>
            <p:spPr bwMode="auto">
              <a:xfrm>
                <a:off x="723705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A844486-727C-492D-B017-21D55E2A05FD}"/>
                  </a:ext>
                </a:extLst>
              </p:cNvPr>
              <p:cNvSpPr txBox="1"/>
              <p:nvPr/>
            </p:nvSpPr>
            <p:spPr>
              <a:xfrm>
                <a:off x="7029641"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75</a:t>
                </a:r>
              </a:p>
            </p:txBody>
          </p:sp>
          <p:sp>
            <p:nvSpPr>
              <p:cNvPr id="36" name="Line 21">
                <a:extLst>
                  <a:ext uri="{FF2B5EF4-FFF2-40B4-BE49-F238E27FC236}">
                    <a16:creationId xmlns:a16="http://schemas.microsoft.com/office/drawing/2014/main" id="{FA84A7F5-9563-4E6B-9270-A5192AC226EC}"/>
                  </a:ext>
                </a:extLst>
              </p:cNvPr>
              <p:cNvSpPr>
                <a:spLocks noChangeShapeType="1"/>
              </p:cNvSpPr>
              <p:nvPr/>
            </p:nvSpPr>
            <p:spPr bwMode="auto">
              <a:xfrm>
                <a:off x="686141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588AFB1-9514-46A6-A66A-5F67726569F6}"/>
                  </a:ext>
                </a:extLst>
              </p:cNvPr>
              <p:cNvSpPr txBox="1"/>
              <p:nvPr/>
            </p:nvSpPr>
            <p:spPr>
              <a:xfrm>
                <a:off x="6654005"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70</a:t>
                </a:r>
              </a:p>
            </p:txBody>
          </p:sp>
          <p:sp>
            <p:nvSpPr>
              <p:cNvPr id="38" name="Line 21">
                <a:extLst>
                  <a:ext uri="{FF2B5EF4-FFF2-40B4-BE49-F238E27FC236}">
                    <a16:creationId xmlns:a16="http://schemas.microsoft.com/office/drawing/2014/main" id="{749D78E1-C8A4-4311-A6A8-3B556D49E328}"/>
                  </a:ext>
                </a:extLst>
              </p:cNvPr>
              <p:cNvSpPr>
                <a:spLocks noChangeShapeType="1"/>
              </p:cNvSpPr>
              <p:nvPr/>
            </p:nvSpPr>
            <p:spPr bwMode="auto">
              <a:xfrm>
                <a:off x="648577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63E3C06-31FB-4594-9133-8260CFC10D93}"/>
                  </a:ext>
                </a:extLst>
              </p:cNvPr>
              <p:cNvSpPr txBox="1"/>
              <p:nvPr/>
            </p:nvSpPr>
            <p:spPr>
              <a:xfrm>
                <a:off x="6278368"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65</a:t>
                </a:r>
              </a:p>
            </p:txBody>
          </p:sp>
          <p:sp>
            <p:nvSpPr>
              <p:cNvPr id="40" name="Line 21">
                <a:extLst>
                  <a:ext uri="{FF2B5EF4-FFF2-40B4-BE49-F238E27FC236}">
                    <a16:creationId xmlns:a16="http://schemas.microsoft.com/office/drawing/2014/main" id="{F741C071-6FEB-4BEF-8BE2-3C6CD51564A8}"/>
                  </a:ext>
                </a:extLst>
              </p:cNvPr>
              <p:cNvSpPr>
                <a:spLocks noChangeShapeType="1"/>
              </p:cNvSpPr>
              <p:nvPr/>
            </p:nvSpPr>
            <p:spPr bwMode="auto">
              <a:xfrm>
                <a:off x="611013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9D628B5-9578-4EF5-9F74-A245046EC9EF}"/>
                  </a:ext>
                </a:extLst>
              </p:cNvPr>
              <p:cNvSpPr txBox="1"/>
              <p:nvPr/>
            </p:nvSpPr>
            <p:spPr>
              <a:xfrm>
                <a:off x="5902731"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60</a:t>
                </a:r>
              </a:p>
            </p:txBody>
          </p:sp>
          <p:sp>
            <p:nvSpPr>
              <p:cNvPr id="42" name="Line 21">
                <a:extLst>
                  <a:ext uri="{FF2B5EF4-FFF2-40B4-BE49-F238E27FC236}">
                    <a16:creationId xmlns:a16="http://schemas.microsoft.com/office/drawing/2014/main" id="{063EC2C7-9556-4264-B599-89BE92B2BD68}"/>
                  </a:ext>
                </a:extLst>
              </p:cNvPr>
              <p:cNvSpPr>
                <a:spLocks noChangeShapeType="1"/>
              </p:cNvSpPr>
              <p:nvPr/>
            </p:nvSpPr>
            <p:spPr bwMode="auto">
              <a:xfrm>
                <a:off x="573450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869D2D6-53BC-4BBB-B426-3243A743E083}"/>
                  </a:ext>
                </a:extLst>
              </p:cNvPr>
              <p:cNvSpPr txBox="1"/>
              <p:nvPr/>
            </p:nvSpPr>
            <p:spPr>
              <a:xfrm>
                <a:off x="5527093"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55</a:t>
                </a:r>
              </a:p>
            </p:txBody>
          </p:sp>
          <p:sp>
            <p:nvSpPr>
              <p:cNvPr id="44" name="Line 21">
                <a:extLst>
                  <a:ext uri="{FF2B5EF4-FFF2-40B4-BE49-F238E27FC236}">
                    <a16:creationId xmlns:a16="http://schemas.microsoft.com/office/drawing/2014/main" id="{55B53FB3-E87A-4A05-9513-3B20B3AD7C1A}"/>
                  </a:ext>
                </a:extLst>
              </p:cNvPr>
              <p:cNvSpPr>
                <a:spLocks noChangeShapeType="1"/>
              </p:cNvSpPr>
              <p:nvPr/>
            </p:nvSpPr>
            <p:spPr bwMode="auto">
              <a:xfrm>
                <a:off x="535886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6445BD82-1922-4DE8-AC9D-5B1A931C1FC3}"/>
                  </a:ext>
                </a:extLst>
              </p:cNvPr>
              <p:cNvSpPr txBox="1"/>
              <p:nvPr/>
            </p:nvSpPr>
            <p:spPr>
              <a:xfrm>
                <a:off x="5151456"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50</a:t>
                </a:r>
              </a:p>
            </p:txBody>
          </p:sp>
          <p:sp>
            <p:nvSpPr>
              <p:cNvPr id="46" name="Line 21">
                <a:extLst>
                  <a:ext uri="{FF2B5EF4-FFF2-40B4-BE49-F238E27FC236}">
                    <a16:creationId xmlns:a16="http://schemas.microsoft.com/office/drawing/2014/main" id="{EF4084E5-16D9-4DB5-A2AD-A332CA3B65A6}"/>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9D1A13AB-D154-4A9F-8A74-8DE545F51D5A}"/>
                  </a:ext>
                </a:extLst>
              </p:cNvPr>
              <p:cNvSpPr txBox="1"/>
              <p:nvPr/>
            </p:nvSpPr>
            <p:spPr>
              <a:xfrm>
                <a:off x="4775820"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45</a:t>
                </a:r>
              </a:p>
            </p:txBody>
          </p:sp>
          <p:sp>
            <p:nvSpPr>
              <p:cNvPr id="48" name="Line 21">
                <a:extLst>
                  <a:ext uri="{FF2B5EF4-FFF2-40B4-BE49-F238E27FC236}">
                    <a16:creationId xmlns:a16="http://schemas.microsoft.com/office/drawing/2014/main" id="{BC4C49EB-DCE9-4A4E-B896-67A6A96D7294}"/>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ACCFA62-78FA-4D6D-8980-B6D1505C2406}"/>
                  </a:ext>
                </a:extLst>
              </p:cNvPr>
              <p:cNvSpPr txBox="1"/>
              <p:nvPr/>
            </p:nvSpPr>
            <p:spPr>
              <a:xfrm>
                <a:off x="4400183"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40</a:t>
                </a:r>
              </a:p>
            </p:txBody>
          </p:sp>
          <p:sp>
            <p:nvSpPr>
              <p:cNvPr id="50" name="Line 21">
                <a:extLst>
                  <a:ext uri="{FF2B5EF4-FFF2-40B4-BE49-F238E27FC236}">
                    <a16:creationId xmlns:a16="http://schemas.microsoft.com/office/drawing/2014/main" id="{EFF5E552-AD9C-41FD-AC8F-EBCC774B7641}"/>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3AD8FEE-67C7-4968-AF89-C54749D86BC6}"/>
                  </a:ext>
                </a:extLst>
              </p:cNvPr>
              <p:cNvSpPr txBox="1"/>
              <p:nvPr/>
            </p:nvSpPr>
            <p:spPr>
              <a:xfrm>
                <a:off x="4024545"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35</a:t>
                </a:r>
              </a:p>
            </p:txBody>
          </p:sp>
          <p:sp>
            <p:nvSpPr>
              <p:cNvPr id="52" name="Line 21">
                <a:extLst>
                  <a:ext uri="{FF2B5EF4-FFF2-40B4-BE49-F238E27FC236}">
                    <a16:creationId xmlns:a16="http://schemas.microsoft.com/office/drawing/2014/main" id="{2E819C91-10E1-4354-9E80-FAAC51FC2C68}"/>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044F775-730A-4A6A-BE9B-9EAF025C2E87}"/>
                  </a:ext>
                </a:extLst>
              </p:cNvPr>
              <p:cNvSpPr txBox="1"/>
              <p:nvPr/>
            </p:nvSpPr>
            <p:spPr>
              <a:xfrm>
                <a:off x="3648908"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30</a:t>
                </a:r>
              </a:p>
            </p:txBody>
          </p:sp>
          <p:sp>
            <p:nvSpPr>
              <p:cNvPr id="54" name="Line 21">
                <a:extLst>
                  <a:ext uri="{FF2B5EF4-FFF2-40B4-BE49-F238E27FC236}">
                    <a16:creationId xmlns:a16="http://schemas.microsoft.com/office/drawing/2014/main" id="{E7BECB72-54C6-4E66-8440-E14C3AEB8EE3}"/>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016C0D8-BE50-45D2-9B71-EE87FDB08CCF}"/>
                  </a:ext>
                </a:extLst>
              </p:cNvPr>
              <p:cNvSpPr txBox="1"/>
              <p:nvPr/>
            </p:nvSpPr>
            <p:spPr>
              <a:xfrm>
                <a:off x="3273270"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25</a:t>
                </a:r>
              </a:p>
            </p:txBody>
          </p:sp>
          <p:sp>
            <p:nvSpPr>
              <p:cNvPr id="56" name="Line 21">
                <a:extLst>
                  <a:ext uri="{FF2B5EF4-FFF2-40B4-BE49-F238E27FC236}">
                    <a16:creationId xmlns:a16="http://schemas.microsoft.com/office/drawing/2014/main" id="{592C3A61-ED9E-4E01-90F8-A746CEB974EA}"/>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D741D89-EE71-48DD-B044-63F493DBF915}"/>
                  </a:ext>
                </a:extLst>
              </p:cNvPr>
              <p:cNvSpPr txBox="1"/>
              <p:nvPr/>
            </p:nvSpPr>
            <p:spPr>
              <a:xfrm>
                <a:off x="2897634"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58" name="Line 21">
                <a:extLst>
                  <a:ext uri="{FF2B5EF4-FFF2-40B4-BE49-F238E27FC236}">
                    <a16:creationId xmlns:a16="http://schemas.microsoft.com/office/drawing/2014/main" id="{2480FC59-D437-4246-B7F8-24C32C9BE3F4}"/>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684ABB6E-6797-4202-AB73-F07CC993A932}"/>
                  </a:ext>
                </a:extLst>
              </p:cNvPr>
              <p:cNvSpPr txBox="1"/>
              <p:nvPr/>
            </p:nvSpPr>
            <p:spPr>
              <a:xfrm>
                <a:off x="2521997"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15</a:t>
                </a:r>
              </a:p>
            </p:txBody>
          </p:sp>
          <p:sp>
            <p:nvSpPr>
              <p:cNvPr id="60" name="Line 21">
                <a:extLst>
                  <a:ext uri="{FF2B5EF4-FFF2-40B4-BE49-F238E27FC236}">
                    <a16:creationId xmlns:a16="http://schemas.microsoft.com/office/drawing/2014/main" id="{639AF4EF-E1BE-4177-9119-94934E6E9BF2}"/>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D6C62F3-CA03-428F-9CEC-6686A5534AC5}"/>
                  </a:ext>
                </a:extLst>
              </p:cNvPr>
              <p:cNvSpPr txBox="1"/>
              <p:nvPr/>
            </p:nvSpPr>
            <p:spPr>
              <a:xfrm>
                <a:off x="2146360" y="4428522"/>
                <a:ext cx="408600"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10</a:t>
                </a:r>
              </a:p>
            </p:txBody>
          </p:sp>
          <p:sp>
            <p:nvSpPr>
              <p:cNvPr id="62" name="Line 21">
                <a:extLst>
                  <a:ext uri="{FF2B5EF4-FFF2-40B4-BE49-F238E27FC236}">
                    <a16:creationId xmlns:a16="http://schemas.microsoft.com/office/drawing/2014/main" id="{678656E7-FC2B-4E28-A377-6CAFA6938EC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A4E5BDF-8B22-4BBA-B78C-DFFD19B874D3}"/>
                  </a:ext>
                </a:extLst>
              </p:cNvPr>
              <p:cNvSpPr txBox="1"/>
              <p:nvPr/>
            </p:nvSpPr>
            <p:spPr>
              <a:xfrm>
                <a:off x="1842260" y="4428522"/>
                <a:ext cx="265521"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5</a:t>
                </a:r>
              </a:p>
            </p:txBody>
          </p:sp>
          <p:sp>
            <p:nvSpPr>
              <p:cNvPr id="64" name="Line 21">
                <a:extLst>
                  <a:ext uri="{FF2B5EF4-FFF2-40B4-BE49-F238E27FC236}">
                    <a16:creationId xmlns:a16="http://schemas.microsoft.com/office/drawing/2014/main" id="{515710ED-8485-4F54-A04A-B36D0E9F018B}"/>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BC42E7B-118A-488C-96CF-C1195ACEDD71}"/>
                  </a:ext>
                </a:extLst>
              </p:cNvPr>
              <p:cNvSpPr txBox="1"/>
              <p:nvPr/>
            </p:nvSpPr>
            <p:spPr>
              <a:xfrm>
                <a:off x="1466624" y="4428522"/>
                <a:ext cx="265521" cy="243334"/>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grpSp>
      <p:grpSp>
        <p:nvGrpSpPr>
          <p:cNvPr id="27" name="Group 26">
            <a:extLst>
              <a:ext uri="{FF2B5EF4-FFF2-40B4-BE49-F238E27FC236}">
                <a16:creationId xmlns:a16="http://schemas.microsoft.com/office/drawing/2014/main" id="{5984C299-857B-440F-B57F-ABE69EDD33A8}"/>
              </a:ext>
            </a:extLst>
          </p:cNvPr>
          <p:cNvGrpSpPr/>
          <p:nvPr/>
        </p:nvGrpSpPr>
        <p:grpSpPr>
          <a:xfrm>
            <a:off x="5072158" y="4767662"/>
            <a:ext cx="2430629" cy="257369"/>
            <a:chOff x="5156600" y="4797309"/>
            <a:chExt cx="2430629" cy="257369"/>
          </a:xfrm>
        </p:grpSpPr>
        <p:sp>
          <p:nvSpPr>
            <p:cNvPr id="80" name="TextBox 79">
              <a:extLst>
                <a:ext uri="{FF2B5EF4-FFF2-40B4-BE49-F238E27FC236}">
                  <a16:creationId xmlns:a16="http://schemas.microsoft.com/office/drawing/2014/main" id="{9437E13C-E727-4AF3-8E55-DC2D05116C45}"/>
                </a:ext>
              </a:extLst>
            </p:cNvPr>
            <p:cNvSpPr txBox="1"/>
            <p:nvPr/>
          </p:nvSpPr>
          <p:spPr>
            <a:xfrm>
              <a:off x="7429566"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0</a:t>
              </a:r>
            </a:p>
          </p:txBody>
        </p:sp>
        <p:sp>
          <p:nvSpPr>
            <p:cNvPr id="82" name="TextBox 81">
              <a:extLst>
                <a:ext uri="{FF2B5EF4-FFF2-40B4-BE49-F238E27FC236}">
                  <a16:creationId xmlns:a16="http://schemas.microsoft.com/office/drawing/2014/main" id="{1459F1C8-70F4-4710-A5E0-662652306AE2}"/>
                </a:ext>
              </a:extLst>
            </p:cNvPr>
            <p:cNvSpPr txBox="1"/>
            <p:nvPr/>
          </p:nvSpPr>
          <p:spPr>
            <a:xfrm>
              <a:off x="7206518"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a:t>
              </a:r>
            </a:p>
          </p:txBody>
        </p:sp>
        <p:sp>
          <p:nvSpPr>
            <p:cNvPr id="84" name="TextBox 83">
              <a:extLst>
                <a:ext uri="{FF2B5EF4-FFF2-40B4-BE49-F238E27FC236}">
                  <a16:creationId xmlns:a16="http://schemas.microsoft.com/office/drawing/2014/main" id="{331799DB-88C1-48DB-90B9-2D7ADFAE2295}"/>
                </a:ext>
              </a:extLst>
            </p:cNvPr>
            <p:cNvSpPr txBox="1"/>
            <p:nvPr/>
          </p:nvSpPr>
          <p:spPr>
            <a:xfrm>
              <a:off x="6983469"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a:t>
              </a:r>
            </a:p>
          </p:txBody>
        </p:sp>
        <p:sp>
          <p:nvSpPr>
            <p:cNvPr id="86" name="TextBox 85">
              <a:extLst>
                <a:ext uri="{FF2B5EF4-FFF2-40B4-BE49-F238E27FC236}">
                  <a16:creationId xmlns:a16="http://schemas.microsoft.com/office/drawing/2014/main" id="{9539BCDA-5E0E-499F-8726-60E70028632B}"/>
                </a:ext>
              </a:extLst>
            </p:cNvPr>
            <p:cNvSpPr txBox="1"/>
            <p:nvPr/>
          </p:nvSpPr>
          <p:spPr>
            <a:xfrm>
              <a:off x="6760420"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a:t>
              </a:r>
            </a:p>
          </p:txBody>
        </p:sp>
        <p:sp>
          <p:nvSpPr>
            <p:cNvPr id="88" name="TextBox 87">
              <a:extLst>
                <a:ext uri="{FF2B5EF4-FFF2-40B4-BE49-F238E27FC236}">
                  <a16:creationId xmlns:a16="http://schemas.microsoft.com/office/drawing/2014/main" id="{11725DBB-20DC-44E9-9313-1E1623AE1C98}"/>
                </a:ext>
              </a:extLst>
            </p:cNvPr>
            <p:cNvSpPr txBox="1"/>
            <p:nvPr/>
          </p:nvSpPr>
          <p:spPr>
            <a:xfrm>
              <a:off x="6537371"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22715BD4-448D-4A5F-98EF-FC88FAD5851F}"/>
                </a:ext>
              </a:extLst>
            </p:cNvPr>
            <p:cNvSpPr txBox="1"/>
            <p:nvPr/>
          </p:nvSpPr>
          <p:spPr>
            <a:xfrm>
              <a:off x="6314322"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3</a:t>
              </a:r>
            </a:p>
          </p:txBody>
        </p:sp>
        <p:sp>
          <p:nvSpPr>
            <p:cNvPr id="92" name="TextBox 91">
              <a:extLst>
                <a:ext uri="{FF2B5EF4-FFF2-40B4-BE49-F238E27FC236}">
                  <a16:creationId xmlns:a16="http://schemas.microsoft.com/office/drawing/2014/main" id="{DBD4D0DD-2879-4782-9FC1-278CE3C7B52E}"/>
                </a:ext>
              </a:extLst>
            </p:cNvPr>
            <p:cNvSpPr txBox="1"/>
            <p:nvPr/>
          </p:nvSpPr>
          <p:spPr>
            <a:xfrm>
              <a:off x="6091274"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4</a:t>
              </a:r>
            </a:p>
          </p:txBody>
        </p:sp>
        <p:sp>
          <p:nvSpPr>
            <p:cNvPr id="94" name="TextBox 93">
              <a:extLst>
                <a:ext uri="{FF2B5EF4-FFF2-40B4-BE49-F238E27FC236}">
                  <a16:creationId xmlns:a16="http://schemas.microsoft.com/office/drawing/2014/main" id="{E9435D24-23B8-488B-97E4-58A5949C3EBA}"/>
                </a:ext>
              </a:extLst>
            </p:cNvPr>
            <p:cNvSpPr txBox="1"/>
            <p:nvPr/>
          </p:nvSpPr>
          <p:spPr>
            <a:xfrm>
              <a:off x="5868225"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8</a:t>
              </a:r>
            </a:p>
          </p:txBody>
        </p:sp>
        <p:sp>
          <p:nvSpPr>
            <p:cNvPr id="96" name="TextBox 95">
              <a:extLst>
                <a:ext uri="{FF2B5EF4-FFF2-40B4-BE49-F238E27FC236}">
                  <a16:creationId xmlns:a16="http://schemas.microsoft.com/office/drawing/2014/main" id="{CD7D5D2F-8832-4C5C-9C1E-B3025893E516}"/>
                </a:ext>
              </a:extLst>
            </p:cNvPr>
            <p:cNvSpPr txBox="1"/>
            <p:nvPr/>
          </p:nvSpPr>
          <p:spPr>
            <a:xfrm>
              <a:off x="5602698"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10</a:t>
              </a:r>
            </a:p>
          </p:txBody>
        </p:sp>
        <p:sp>
          <p:nvSpPr>
            <p:cNvPr id="98" name="TextBox 97">
              <a:extLst>
                <a:ext uri="{FF2B5EF4-FFF2-40B4-BE49-F238E27FC236}">
                  <a16:creationId xmlns:a16="http://schemas.microsoft.com/office/drawing/2014/main" id="{CA455E14-255B-4DF2-879B-B47DD089F045}"/>
                </a:ext>
              </a:extLst>
            </p:cNvPr>
            <p:cNvSpPr txBox="1"/>
            <p:nvPr/>
          </p:nvSpPr>
          <p:spPr>
            <a:xfrm>
              <a:off x="5379648"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12</a:t>
              </a:r>
            </a:p>
          </p:txBody>
        </p:sp>
        <p:sp>
          <p:nvSpPr>
            <p:cNvPr id="100" name="TextBox 99">
              <a:extLst>
                <a:ext uri="{FF2B5EF4-FFF2-40B4-BE49-F238E27FC236}">
                  <a16:creationId xmlns:a16="http://schemas.microsoft.com/office/drawing/2014/main" id="{0E1E1163-2135-40A0-89F0-12937ADED7C9}"/>
                </a:ext>
              </a:extLst>
            </p:cNvPr>
            <p:cNvSpPr txBox="1"/>
            <p:nvPr/>
          </p:nvSpPr>
          <p:spPr>
            <a:xfrm>
              <a:off x="5156600"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12</a:t>
              </a:r>
            </a:p>
          </p:txBody>
        </p:sp>
      </p:grpSp>
      <p:grpSp>
        <p:nvGrpSpPr>
          <p:cNvPr id="102" name="Group 101">
            <a:extLst>
              <a:ext uri="{FF2B5EF4-FFF2-40B4-BE49-F238E27FC236}">
                <a16:creationId xmlns:a16="http://schemas.microsoft.com/office/drawing/2014/main" id="{9E83A925-7FF0-4B5E-8C3F-DD8E9D29358F}"/>
              </a:ext>
            </a:extLst>
          </p:cNvPr>
          <p:cNvGrpSpPr/>
          <p:nvPr/>
        </p:nvGrpSpPr>
        <p:grpSpPr>
          <a:xfrm>
            <a:off x="5072158" y="4576970"/>
            <a:ext cx="3545873" cy="257369"/>
            <a:chOff x="5156600" y="4797309"/>
            <a:chExt cx="3545873" cy="257369"/>
          </a:xfrm>
        </p:grpSpPr>
        <p:sp>
          <p:nvSpPr>
            <p:cNvPr id="104" name="TextBox 103">
              <a:extLst>
                <a:ext uri="{FF2B5EF4-FFF2-40B4-BE49-F238E27FC236}">
                  <a16:creationId xmlns:a16="http://schemas.microsoft.com/office/drawing/2014/main" id="{4EA16845-2868-4F37-ADC3-DD7A7272F89C}"/>
                </a:ext>
              </a:extLst>
            </p:cNvPr>
            <p:cNvSpPr txBox="1"/>
            <p:nvPr/>
          </p:nvSpPr>
          <p:spPr>
            <a:xfrm>
              <a:off x="8544810"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0</a:t>
              </a:r>
            </a:p>
          </p:txBody>
        </p:sp>
        <p:sp>
          <p:nvSpPr>
            <p:cNvPr id="105" name="TextBox 104">
              <a:extLst>
                <a:ext uri="{FF2B5EF4-FFF2-40B4-BE49-F238E27FC236}">
                  <a16:creationId xmlns:a16="http://schemas.microsoft.com/office/drawing/2014/main" id="{DC45D09A-1698-4C8F-8F24-9552FFF4A3CD}"/>
                </a:ext>
              </a:extLst>
            </p:cNvPr>
            <p:cNvSpPr txBox="1"/>
            <p:nvPr/>
          </p:nvSpPr>
          <p:spPr>
            <a:xfrm>
              <a:off x="8321762"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a:t>
              </a:r>
            </a:p>
          </p:txBody>
        </p:sp>
        <p:sp>
          <p:nvSpPr>
            <p:cNvPr id="106" name="TextBox 105">
              <a:extLst>
                <a:ext uri="{FF2B5EF4-FFF2-40B4-BE49-F238E27FC236}">
                  <a16:creationId xmlns:a16="http://schemas.microsoft.com/office/drawing/2014/main" id="{68A7BDC1-BD6A-44B7-B47E-669451584929}"/>
                </a:ext>
              </a:extLst>
            </p:cNvPr>
            <p:cNvSpPr txBox="1"/>
            <p:nvPr/>
          </p:nvSpPr>
          <p:spPr>
            <a:xfrm>
              <a:off x="8098713"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a:t>
              </a:r>
            </a:p>
          </p:txBody>
        </p:sp>
        <p:sp>
          <p:nvSpPr>
            <p:cNvPr id="107" name="TextBox 106">
              <a:extLst>
                <a:ext uri="{FF2B5EF4-FFF2-40B4-BE49-F238E27FC236}">
                  <a16:creationId xmlns:a16="http://schemas.microsoft.com/office/drawing/2014/main" id="{3DFB250B-D784-42A0-813B-5FF6D4942D00}"/>
                </a:ext>
              </a:extLst>
            </p:cNvPr>
            <p:cNvSpPr txBox="1"/>
            <p:nvPr/>
          </p:nvSpPr>
          <p:spPr>
            <a:xfrm>
              <a:off x="7875664"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3</a:t>
              </a:r>
            </a:p>
          </p:txBody>
        </p:sp>
        <p:sp>
          <p:nvSpPr>
            <p:cNvPr id="108" name="TextBox 107">
              <a:extLst>
                <a:ext uri="{FF2B5EF4-FFF2-40B4-BE49-F238E27FC236}">
                  <a16:creationId xmlns:a16="http://schemas.microsoft.com/office/drawing/2014/main" id="{4209EC06-E555-482B-98D9-5C9DE2B7CE86}"/>
                </a:ext>
              </a:extLst>
            </p:cNvPr>
            <p:cNvSpPr txBox="1"/>
            <p:nvPr/>
          </p:nvSpPr>
          <p:spPr>
            <a:xfrm>
              <a:off x="7652615"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4</a:t>
              </a:r>
            </a:p>
          </p:txBody>
        </p:sp>
        <p:sp>
          <p:nvSpPr>
            <p:cNvPr id="109" name="TextBox 108">
              <a:extLst>
                <a:ext uri="{FF2B5EF4-FFF2-40B4-BE49-F238E27FC236}">
                  <a16:creationId xmlns:a16="http://schemas.microsoft.com/office/drawing/2014/main" id="{089A9436-B658-4BCB-8151-6A43FCD60A12}"/>
                </a:ext>
              </a:extLst>
            </p:cNvPr>
            <p:cNvSpPr txBox="1"/>
            <p:nvPr/>
          </p:nvSpPr>
          <p:spPr>
            <a:xfrm>
              <a:off x="7429566"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CF25748E-63D8-4CFD-BD47-8CB44F23364B}"/>
                </a:ext>
              </a:extLst>
            </p:cNvPr>
            <p:cNvSpPr txBox="1"/>
            <p:nvPr/>
          </p:nvSpPr>
          <p:spPr>
            <a:xfrm>
              <a:off x="7206518"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7</a:t>
              </a:r>
            </a:p>
          </p:txBody>
        </p:sp>
        <p:sp>
          <p:nvSpPr>
            <p:cNvPr id="111" name="TextBox 110">
              <a:extLst>
                <a:ext uri="{FF2B5EF4-FFF2-40B4-BE49-F238E27FC236}">
                  <a16:creationId xmlns:a16="http://schemas.microsoft.com/office/drawing/2014/main" id="{C388FFDB-DCC0-409F-91B0-468B31A0EFB8}"/>
                </a:ext>
              </a:extLst>
            </p:cNvPr>
            <p:cNvSpPr txBox="1"/>
            <p:nvPr/>
          </p:nvSpPr>
          <p:spPr>
            <a:xfrm>
              <a:off x="6983469"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7</a:t>
              </a:r>
            </a:p>
          </p:txBody>
        </p:sp>
        <p:sp>
          <p:nvSpPr>
            <p:cNvPr id="112" name="TextBox 111">
              <a:extLst>
                <a:ext uri="{FF2B5EF4-FFF2-40B4-BE49-F238E27FC236}">
                  <a16:creationId xmlns:a16="http://schemas.microsoft.com/office/drawing/2014/main" id="{2BC3307F-3184-4B5C-8BC4-393886063979}"/>
                </a:ext>
              </a:extLst>
            </p:cNvPr>
            <p:cNvSpPr txBox="1"/>
            <p:nvPr/>
          </p:nvSpPr>
          <p:spPr>
            <a:xfrm>
              <a:off x="6760420" y="4797309"/>
              <a:ext cx="157663"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9</a:t>
              </a:r>
            </a:p>
          </p:txBody>
        </p:sp>
        <p:sp>
          <p:nvSpPr>
            <p:cNvPr id="113" name="TextBox 112">
              <a:extLst>
                <a:ext uri="{FF2B5EF4-FFF2-40B4-BE49-F238E27FC236}">
                  <a16:creationId xmlns:a16="http://schemas.microsoft.com/office/drawing/2014/main" id="{8012B483-CA8D-4DAC-BF83-764F124D2177}"/>
                </a:ext>
              </a:extLst>
            </p:cNvPr>
            <p:cNvSpPr txBox="1"/>
            <p:nvPr/>
          </p:nvSpPr>
          <p:spPr>
            <a:xfrm>
              <a:off x="6500599" y="4797309"/>
              <a:ext cx="231208"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11</a:t>
              </a:r>
            </a:p>
          </p:txBody>
        </p:sp>
        <p:sp>
          <p:nvSpPr>
            <p:cNvPr id="114" name="TextBox 113">
              <a:extLst>
                <a:ext uri="{FF2B5EF4-FFF2-40B4-BE49-F238E27FC236}">
                  <a16:creationId xmlns:a16="http://schemas.microsoft.com/office/drawing/2014/main" id="{1197D587-378A-4067-95B0-50B3C9ABDF9B}"/>
                </a:ext>
              </a:extLst>
            </p:cNvPr>
            <p:cNvSpPr txBox="1"/>
            <p:nvPr/>
          </p:nvSpPr>
          <p:spPr>
            <a:xfrm>
              <a:off x="6277550" y="4797309"/>
              <a:ext cx="231208"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11</a:t>
              </a:r>
            </a:p>
          </p:txBody>
        </p:sp>
        <p:sp>
          <p:nvSpPr>
            <p:cNvPr id="115" name="TextBox 114">
              <a:extLst>
                <a:ext uri="{FF2B5EF4-FFF2-40B4-BE49-F238E27FC236}">
                  <a16:creationId xmlns:a16="http://schemas.microsoft.com/office/drawing/2014/main" id="{49BCBDE8-D964-4036-9BA1-5D60950D5ABA}"/>
                </a:ext>
              </a:extLst>
            </p:cNvPr>
            <p:cNvSpPr txBox="1"/>
            <p:nvPr/>
          </p:nvSpPr>
          <p:spPr>
            <a:xfrm>
              <a:off x="6048795"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13</a:t>
              </a:r>
            </a:p>
          </p:txBody>
        </p:sp>
        <p:sp>
          <p:nvSpPr>
            <p:cNvPr id="116" name="TextBox 115">
              <a:extLst>
                <a:ext uri="{FF2B5EF4-FFF2-40B4-BE49-F238E27FC236}">
                  <a16:creationId xmlns:a16="http://schemas.microsoft.com/office/drawing/2014/main" id="{22E298E6-35E6-4724-A0D4-9C39C98ED799}"/>
                </a:ext>
              </a:extLst>
            </p:cNvPr>
            <p:cNvSpPr txBox="1"/>
            <p:nvPr/>
          </p:nvSpPr>
          <p:spPr>
            <a:xfrm>
              <a:off x="5825746"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19</a:t>
              </a:r>
            </a:p>
          </p:txBody>
        </p:sp>
        <p:sp>
          <p:nvSpPr>
            <p:cNvPr id="117" name="TextBox 116">
              <a:extLst>
                <a:ext uri="{FF2B5EF4-FFF2-40B4-BE49-F238E27FC236}">
                  <a16:creationId xmlns:a16="http://schemas.microsoft.com/office/drawing/2014/main" id="{78ABB98B-1495-4D4B-8D76-6573C2B8170B}"/>
                </a:ext>
              </a:extLst>
            </p:cNvPr>
            <p:cNvSpPr txBox="1"/>
            <p:nvPr/>
          </p:nvSpPr>
          <p:spPr>
            <a:xfrm>
              <a:off x="5602697"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22</a:t>
              </a:r>
            </a:p>
          </p:txBody>
        </p:sp>
        <p:sp>
          <p:nvSpPr>
            <p:cNvPr id="118" name="TextBox 117">
              <a:extLst>
                <a:ext uri="{FF2B5EF4-FFF2-40B4-BE49-F238E27FC236}">
                  <a16:creationId xmlns:a16="http://schemas.microsoft.com/office/drawing/2014/main" id="{1D8B43AB-4990-4586-A002-39F0085C9E76}"/>
                </a:ext>
              </a:extLst>
            </p:cNvPr>
            <p:cNvSpPr txBox="1"/>
            <p:nvPr/>
          </p:nvSpPr>
          <p:spPr>
            <a:xfrm>
              <a:off x="5379648"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22</a:t>
              </a:r>
            </a:p>
          </p:txBody>
        </p:sp>
        <p:sp>
          <p:nvSpPr>
            <p:cNvPr id="119" name="TextBox 118">
              <a:extLst>
                <a:ext uri="{FF2B5EF4-FFF2-40B4-BE49-F238E27FC236}">
                  <a16:creationId xmlns:a16="http://schemas.microsoft.com/office/drawing/2014/main" id="{05B85D44-69FE-4A87-A794-9ED08F2C61B4}"/>
                </a:ext>
              </a:extLst>
            </p:cNvPr>
            <p:cNvSpPr txBox="1"/>
            <p:nvPr/>
          </p:nvSpPr>
          <p:spPr>
            <a:xfrm>
              <a:off x="5156600" y="4797309"/>
              <a:ext cx="242622" cy="257369"/>
            </a:xfrm>
            <a:prstGeom prst="rect">
              <a:avLst/>
            </a:prstGeom>
            <a:noFill/>
          </p:spPr>
          <p:txBody>
            <a:bodyPr wrap="none" lIns="36000" tIns="36000" rIns="36000" bIns="36000" rtlCol="0" anchor="t" anchorCtr="0">
              <a:spAutoFit/>
            </a:bodyPr>
            <a:lstStyle/>
            <a:p>
              <a:pPr algn="ctr"/>
              <a:r>
                <a:rPr lang="en-GB" sz="1200" dirty="0">
                  <a:latin typeface="Arial" panose="020B0604020202020204" pitchFamily="34" charset="0"/>
                  <a:cs typeface="Arial" panose="020B0604020202020204" pitchFamily="34" charset="0"/>
                </a:rPr>
                <a:t>22</a:t>
              </a:r>
            </a:p>
          </p:txBody>
        </p:sp>
      </p:grpSp>
      <p:sp>
        <p:nvSpPr>
          <p:cNvPr id="101" name="TextBox 100">
            <a:extLst>
              <a:ext uri="{FF2B5EF4-FFF2-40B4-BE49-F238E27FC236}">
                <a16:creationId xmlns:a16="http://schemas.microsoft.com/office/drawing/2014/main" id="{7CD171DE-E41A-49CF-8C73-D918C963834D}"/>
              </a:ext>
            </a:extLst>
          </p:cNvPr>
          <p:cNvSpPr txBox="1"/>
          <p:nvPr/>
        </p:nvSpPr>
        <p:spPr>
          <a:xfrm>
            <a:off x="6466588" y="4344855"/>
            <a:ext cx="1041375" cy="276999"/>
          </a:xfrm>
          <a:prstGeom prst="rect">
            <a:avLst/>
          </a:prstGeom>
          <a:noFill/>
        </p:spPr>
        <p:txBody>
          <a:bodyPr wrap="none" rtlCol="0">
            <a:spAutoFit/>
          </a:bodyPr>
          <a:lstStyle/>
          <a:p>
            <a:pPr algn="ctr"/>
            <a:r>
              <a:rPr lang="en-GB" sz="1200" dirty="0">
                <a:solidFill>
                  <a:srgbClr val="363636"/>
                </a:solidFill>
              </a:rPr>
              <a:t>Time, weeks</a:t>
            </a:r>
          </a:p>
        </p:txBody>
      </p:sp>
      <p:grpSp>
        <p:nvGrpSpPr>
          <p:cNvPr id="122" name="Group 121">
            <a:extLst>
              <a:ext uri="{FF2B5EF4-FFF2-40B4-BE49-F238E27FC236}">
                <a16:creationId xmlns:a16="http://schemas.microsoft.com/office/drawing/2014/main" id="{D2CE25A4-D86B-428A-BA3C-62CF30D068A1}"/>
              </a:ext>
            </a:extLst>
          </p:cNvPr>
          <p:cNvGrpSpPr/>
          <p:nvPr/>
        </p:nvGrpSpPr>
        <p:grpSpPr>
          <a:xfrm>
            <a:off x="4578781" y="2079824"/>
            <a:ext cx="607298" cy="2157431"/>
            <a:chOff x="1796344" y="1302626"/>
            <a:chExt cx="607298" cy="2950116"/>
          </a:xfrm>
        </p:grpSpPr>
        <p:sp>
          <p:nvSpPr>
            <p:cNvPr id="123" name="Line 6">
              <a:extLst>
                <a:ext uri="{FF2B5EF4-FFF2-40B4-BE49-F238E27FC236}">
                  <a16:creationId xmlns:a16="http://schemas.microsoft.com/office/drawing/2014/main" id="{4AB30637-0F61-44AF-B3CA-EC1BD8CB4A9E}"/>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4" name="Line 7">
              <a:extLst>
                <a:ext uri="{FF2B5EF4-FFF2-40B4-BE49-F238E27FC236}">
                  <a16:creationId xmlns:a16="http://schemas.microsoft.com/office/drawing/2014/main" id="{79ADA244-371F-41E2-8FC5-A5E85F7C8D3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5" name="Line 8">
              <a:extLst>
                <a:ext uri="{FF2B5EF4-FFF2-40B4-BE49-F238E27FC236}">
                  <a16:creationId xmlns:a16="http://schemas.microsoft.com/office/drawing/2014/main" id="{1FFD9B0F-612A-4D5C-9B7C-A5FB673D677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6" name="Line 9">
              <a:extLst>
                <a:ext uri="{FF2B5EF4-FFF2-40B4-BE49-F238E27FC236}">
                  <a16:creationId xmlns:a16="http://schemas.microsoft.com/office/drawing/2014/main" id="{0FACDC91-D346-4719-BC30-5AB68B8A42D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7" name="Line 10">
              <a:extLst>
                <a:ext uri="{FF2B5EF4-FFF2-40B4-BE49-F238E27FC236}">
                  <a16:creationId xmlns:a16="http://schemas.microsoft.com/office/drawing/2014/main" id="{ED2FDCED-CD36-4672-AFA5-4096A5C0EDE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8" name="Line 11">
              <a:extLst>
                <a:ext uri="{FF2B5EF4-FFF2-40B4-BE49-F238E27FC236}">
                  <a16:creationId xmlns:a16="http://schemas.microsoft.com/office/drawing/2014/main" id="{DCE435F2-4F43-4196-BB08-BDB00AB8FD76}"/>
                </a:ext>
              </a:extLst>
            </p:cNvPr>
            <p:cNvSpPr>
              <a:spLocks noChangeShapeType="1"/>
            </p:cNvSpPr>
            <p:nvPr/>
          </p:nvSpPr>
          <p:spPr bwMode="auto">
            <a:xfrm>
              <a:off x="2317408" y="40609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9" name="TextBox 128">
              <a:extLst>
                <a:ext uri="{FF2B5EF4-FFF2-40B4-BE49-F238E27FC236}">
                  <a16:creationId xmlns:a16="http://schemas.microsoft.com/office/drawing/2014/main" id="{C67830DF-724D-4F9B-AC25-C34167F7117D}"/>
                </a:ext>
              </a:extLst>
            </p:cNvPr>
            <p:cNvSpPr txBox="1"/>
            <p:nvPr/>
          </p:nvSpPr>
          <p:spPr>
            <a:xfrm rot="16200000">
              <a:off x="1097288" y="2657040"/>
              <a:ext cx="1675111"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probability</a:t>
              </a:r>
            </a:p>
          </p:txBody>
        </p:sp>
        <p:sp>
          <p:nvSpPr>
            <p:cNvPr id="130" name="TextBox 129">
              <a:extLst>
                <a:ext uri="{FF2B5EF4-FFF2-40B4-BE49-F238E27FC236}">
                  <a16:creationId xmlns:a16="http://schemas.microsoft.com/office/drawing/2014/main" id="{55E86377-97A4-474B-ACED-DB2D1A0F6684}"/>
                </a:ext>
              </a:extLst>
            </p:cNvPr>
            <p:cNvSpPr txBox="1"/>
            <p:nvPr/>
          </p:nvSpPr>
          <p:spPr>
            <a:xfrm>
              <a:off x="1983430" y="1302626"/>
              <a:ext cx="39786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a:t>
              </a:r>
            </a:p>
          </p:txBody>
        </p:sp>
        <p:sp>
          <p:nvSpPr>
            <p:cNvPr id="131" name="TextBox 130">
              <a:extLst>
                <a:ext uri="{FF2B5EF4-FFF2-40B4-BE49-F238E27FC236}">
                  <a16:creationId xmlns:a16="http://schemas.microsoft.com/office/drawing/2014/main" id="{91DE7F30-7AC9-4CD6-9B2C-D0C2F87B069F}"/>
                </a:ext>
              </a:extLst>
            </p:cNvPr>
            <p:cNvSpPr txBox="1"/>
            <p:nvPr/>
          </p:nvSpPr>
          <p:spPr>
            <a:xfrm>
              <a:off x="1983435" y="1826765"/>
              <a:ext cx="39786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0.8</a:t>
              </a:r>
            </a:p>
          </p:txBody>
        </p:sp>
        <p:sp>
          <p:nvSpPr>
            <p:cNvPr id="132" name="TextBox 131">
              <a:extLst>
                <a:ext uri="{FF2B5EF4-FFF2-40B4-BE49-F238E27FC236}">
                  <a16:creationId xmlns:a16="http://schemas.microsoft.com/office/drawing/2014/main" id="{5307A4D9-C75F-4A64-AEB4-097F449661FD}"/>
                </a:ext>
              </a:extLst>
            </p:cNvPr>
            <p:cNvSpPr txBox="1"/>
            <p:nvPr/>
          </p:nvSpPr>
          <p:spPr>
            <a:xfrm>
              <a:off x="1983435" y="2325294"/>
              <a:ext cx="39786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0.6</a:t>
              </a:r>
            </a:p>
          </p:txBody>
        </p:sp>
        <p:sp>
          <p:nvSpPr>
            <p:cNvPr id="133" name="TextBox 132">
              <a:extLst>
                <a:ext uri="{FF2B5EF4-FFF2-40B4-BE49-F238E27FC236}">
                  <a16:creationId xmlns:a16="http://schemas.microsoft.com/office/drawing/2014/main" id="{C6F42F4B-D97B-4448-BFED-B6867816A83F}"/>
                </a:ext>
              </a:extLst>
            </p:cNvPr>
            <p:cNvSpPr txBox="1"/>
            <p:nvPr/>
          </p:nvSpPr>
          <p:spPr>
            <a:xfrm>
              <a:off x="1983435" y="2839949"/>
              <a:ext cx="39786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0.4</a:t>
              </a:r>
            </a:p>
          </p:txBody>
        </p:sp>
        <p:sp>
          <p:nvSpPr>
            <p:cNvPr id="134" name="TextBox 133">
              <a:extLst>
                <a:ext uri="{FF2B5EF4-FFF2-40B4-BE49-F238E27FC236}">
                  <a16:creationId xmlns:a16="http://schemas.microsoft.com/office/drawing/2014/main" id="{A0897258-E22C-4464-BB7E-EF4CDB96DA5F}"/>
                </a:ext>
              </a:extLst>
            </p:cNvPr>
            <p:cNvSpPr txBox="1"/>
            <p:nvPr/>
          </p:nvSpPr>
          <p:spPr>
            <a:xfrm>
              <a:off x="1983435" y="3343850"/>
              <a:ext cx="39786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0.2</a:t>
              </a:r>
            </a:p>
          </p:txBody>
        </p:sp>
        <p:sp>
          <p:nvSpPr>
            <p:cNvPr id="135" name="TextBox 134">
              <a:extLst>
                <a:ext uri="{FF2B5EF4-FFF2-40B4-BE49-F238E27FC236}">
                  <a16:creationId xmlns:a16="http://schemas.microsoft.com/office/drawing/2014/main" id="{7C7A1278-094E-41C3-AB9F-EBCA7B1E4414}"/>
                </a:ext>
              </a:extLst>
            </p:cNvPr>
            <p:cNvSpPr txBox="1"/>
            <p:nvPr/>
          </p:nvSpPr>
          <p:spPr>
            <a:xfrm>
              <a:off x="2111683" y="3873968"/>
              <a:ext cx="269626" cy="37877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grpSp>
        <p:nvGrpSpPr>
          <p:cNvPr id="1037" name="Group 1036">
            <a:extLst>
              <a:ext uri="{FF2B5EF4-FFF2-40B4-BE49-F238E27FC236}">
                <a16:creationId xmlns:a16="http://schemas.microsoft.com/office/drawing/2014/main" id="{D9954598-6B9C-4E09-B049-6D9148A5BD41}"/>
              </a:ext>
            </a:extLst>
          </p:cNvPr>
          <p:cNvGrpSpPr/>
          <p:nvPr/>
        </p:nvGrpSpPr>
        <p:grpSpPr>
          <a:xfrm>
            <a:off x="5190313" y="2220410"/>
            <a:ext cx="3248416" cy="1391623"/>
            <a:chOff x="6465979" y="2448430"/>
            <a:chExt cx="5057775" cy="2194398"/>
          </a:xfrm>
        </p:grpSpPr>
        <p:sp>
          <p:nvSpPr>
            <p:cNvPr id="1025" name="Freeform: Shape 1024">
              <a:extLst>
                <a:ext uri="{FF2B5EF4-FFF2-40B4-BE49-F238E27FC236}">
                  <a16:creationId xmlns:a16="http://schemas.microsoft.com/office/drawing/2014/main" id="{26042D1F-EC32-4997-828E-9AE820F9C074}"/>
                </a:ext>
              </a:extLst>
            </p:cNvPr>
            <p:cNvSpPr/>
            <p:nvPr/>
          </p:nvSpPr>
          <p:spPr>
            <a:xfrm>
              <a:off x="6465979" y="2448430"/>
              <a:ext cx="5057775" cy="2133600"/>
            </a:xfrm>
            <a:custGeom>
              <a:avLst/>
              <a:gdLst>
                <a:gd name="connsiteX0" fmla="*/ 5060556 w 5057775"/>
                <a:gd name="connsiteY0" fmla="*/ 2135467 h 2133600"/>
                <a:gd name="connsiteX1" fmla="*/ 3788226 w 5057775"/>
                <a:gd name="connsiteY1" fmla="*/ 2135467 h 2133600"/>
                <a:gd name="connsiteX2" fmla="*/ 3788226 w 5057775"/>
                <a:gd name="connsiteY2" fmla="*/ 1921288 h 2133600"/>
                <a:gd name="connsiteX3" fmla="*/ 3327883 w 5057775"/>
                <a:gd name="connsiteY3" fmla="*/ 1921288 h 2133600"/>
                <a:gd name="connsiteX4" fmla="*/ 3327883 w 5057775"/>
                <a:gd name="connsiteY4" fmla="*/ 1726282 h 2133600"/>
                <a:gd name="connsiteX5" fmla="*/ 3295917 w 5057775"/>
                <a:gd name="connsiteY5" fmla="*/ 1726282 h 2133600"/>
                <a:gd name="connsiteX6" fmla="*/ 3295917 w 5057775"/>
                <a:gd name="connsiteY6" fmla="*/ 1531277 h 2133600"/>
                <a:gd name="connsiteX7" fmla="*/ 2781224 w 5057775"/>
                <a:gd name="connsiteY7" fmla="*/ 1531277 h 2133600"/>
                <a:gd name="connsiteX8" fmla="*/ 2781224 w 5057775"/>
                <a:gd name="connsiteY8" fmla="*/ 1313888 h 2133600"/>
                <a:gd name="connsiteX9" fmla="*/ 2567045 w 5057775"/>
                <a:gd name="connsiteY9" fmla="*/ 1313888 h 2133600"/>
                <a:gd name="connsiteX10" fmla="*/ 2567045 w 5057775"/>
                <a:gd name="connsiteY10" fmla="*/ 1109291 h 2133600"/>
                <a:gd name="connsiteX11" fmla="*/ 2093909 w 5057775"/>
                <a:gd name="connsiteY11" fmla="*/ 1109291 h 2133600"/>
                <a:gd name="connsiteX12" fmla="*/ 2093909 w 5057775"/>
                <a:gd name="connsiteY12" fmla="*/ 923878 h 2133600"/>
                <a:gd name="connsiteX13" fmla="*/ 1662341 w 5057775"/>
                <a:gd name="connsiteY13" fmla="*/ 923878 h 2133600"/>
                <a:gd name="connsiteX14" fmla="*/ 1662341 w 5057775"/>
                <a:gd name="connsiteY14" fmla="*/ 744857 h 2133600"/>
                <a:gd name="connsiteX15" fmla="*/ 1636767 w 5057775"/>
                <a:gd name="connsiteY15" fmla="*/ 744857 h 2133600"/>
                <a:gd name="connsiteX16" fmla="*/ 1636767 w 5057775"/>
                <a:gd name="connsiteY16" fmla="*/ 556246 h 2133600"/>
                <a:gd name="connsiteX17" fmla="*/ 1138066 w 5057775"/>
                <a:gd name="connsiteY17" fmla="*/ 556246 h 2133600"/>
                <a:gd name="connsiteX18" fmla="*/ 1138066 w 5057775"/>
                <a:gd name="connsiteY18" fmla="*/ 412389 h 2133600"/>
                <a:gd name="connsiteX19" fmla="*/ 1077325 w 5057775"/>
                <a:gd name="connsiteY19" fmla="*/ 412389 h 2133600"/>
                <a:gd name="connsiteX20" fmla="*/ 1077325 w 5057775"/>
                <a:gd name="connsiteY20" fmla="*/ 268533 h 2133600"/>
                <a:gd name="connsiteX21" fmla="*/ 827974 w 5057775"/>
                <a:gd name="connsiteY21" fmla="*/ 268533 h 2133600"/>
                <a:gd name="connsiteX22" fmla="*/ 827974 w 5057775"/>
                <a:gd name="connsiteY22" fmla="*/ 134266 h 2133600"/>
                <a:gd name="connsiteX23" fmla="*/ 799203 w 5057775"/>
                <a:gd name="connsiteY23" fmla="*/ 134266 h 2133600"/>
                <a:gd name="connsiteX24" fmla="*/ 799203 w 5057775"/>
                <a:gd name="connsiteY24" fmla="*/ 0 h 2133600"/>
                <a:gd name="connsiteX25" fmla="*/ 0 w 5057775"/>
                <a:gd name="connsiteY25"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7775" h="2133600">
                  <a:moveTo>
                    <a:pt x="5060556" y="2135467"/>
                  </a:moveTo>
                  <a:lnTo>
                    <a:pt x="3788226" y="2135467"/>
                  </a:lnTo>
                  <a:lnTo>
                    <a:pt x="3788226" y="1921288"/>
                  </a:lnTo>
                  <a:lnTo>
                    <a:pt x="3327883" y="1921288"/>
                  </a:lnTo>
                  <a:lnTo>
                    <a:pt x="3327883" y="1726282"/>
                  </a:lnTo>
                  <a:lnTo>
                    <a:pt x="3295917" y="1726282"/>
                  </a:lnTo>
                  <a:lnTo>
                    <a:pt x="3295917" y="1531277"/>
                  </a:lnTo>
                  <a:lnTo>
                    <a:pt x="2781224" y="1531277"/>
                  </a:lnTo>
                  <a:lnTo>
                    <a:pt x="2781224" y="1313888"/>
                  </a:lnTo>
                  <a:lnTo>
                    <a:pt x="2567045" y="1313888"/>
                  </a:lnTo>
                  <a:lnTo>
                    <a:pt x="2567045" y="1109291"/>
                  </a:lnTo>
                  <a:lnTo>
                    <a:pt x="2093909" y="1109291"/>
                  </a:lnTo>
                  <a:lnTo>
                    <a:pt x="2093909" y="923878"/>
                  </a:lnTo>
                  <a:lnTo>
                    <a:pt x="1662341" y="923878"/>
                  </a:lnTo>
                  <a:lnTo>
                    <a:pt x="1662341" y="744857"/>
                  </a:lnTo>
                  <a:lnTo>
                    <a:pt x="1636767" y="744857"/>
                  </a:lnTo>
                  <a:lnTo>
                    <a:pt x="1636767" y="556246"/>
                  </a:lnTo>
                  <a:lnTo>
                    <a:pt x="1138066" y="556246"/>
                  </a:lnTo>
                  <a:lnTo>
                    <a:pt x="1138066" y="412389"/>
                  </a:lnTo>
                  <a:lnTo>
                    <a:pt x="1077325" y="412389"/>
                  </a:lnTo>
                  <a:lnTo>
                    <a:pt x="1077325" y="268533"/>
                  </a:lnTo>
                  <a:lnTo>
                    <a:pt x="827974" y="268533"/>
                  </a:lnTo>
                  <a:lnTo>
                    <a:pt x="827974" y="134266"/>
                  </a:lnTo>
                  <a:lnTo>
                    <a:pt x="799203" y="134266"/>
                  </a:lnTo>
                  <a:lnTo>
                    <a:pt x="799203" y="0"/>
                  </a:lnTo>
                  <a:lnTo>
                    <a:pt x="0" y="0"/>
                  </a:lnTo>
                </a:path>
              </a:pathLst>
            </a:custGeom>
            <a:noFill/>
            <a:ln w="22225" cap="flat">
              <a:solidFill>
                <a:schemeClr val="accent2"/>
              </a:solidFill>
              <a:prstDash val="solid"/>
              <a:miter/>
            </a:ln>
          </p:spPr>
          <p:txBody>
            <a:bodyPr rtlCol="0" anchor="ctr"/>
            <a:lstStyle/>
            <a:p>
              <a:endParaRPr lang="en-GB" sz="1200"/>
            </a:p>
          </p:txBody>
        </p:sp>
        <p:sp>
          <p:nvSpPr>
            <p:cNvPr id="1027" name="Freeform: Shape 1026">
              <a:extLst>
                <a:ext uri="{FF2B5EF4-FFF2-40B4-BE49-F238E27FC236}">
                  <a16:creationId xmlns:a16="http://schemas.microsoft.com/office/drawing/2014/main" id="{6C3B0A27-0C14-4297-99B3-6AE7744C043A}"/>
                </a:ext>
              </a:extLst>
            </p:cNvPr>
            <p:cNvSpPr/>
            <p:nvPr/>
          </p:nvSpPr>
          <p:spPr>
            <a:xfrm>
              <a:off x="7319229" y="2671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028" name="Freeform: Shape 1027">
              <a:extLst>
                <a:ext uri="{FF2B5EF4-FFF2-40B4-BE49-F238E27FC236}">
                  <a16:creationId xmlns:a16="http://schemas.microsoft.com/office/drawing/2014/main" id="{25D70B97-E464-4B1E-87D9-5F10C920BE2C}"/>
                </a:ext>
              </a:extLst>
            </p:cNvPr>
            <p:cNvSpPr/>
            <p:nvPr/>
          </p:nvSpPr>
          <p:spPr>
            <a:xfrm>
              <a:off x="7643078"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029" name="Freeform: Shape 1028">
              <a:extLst>
                <a:ext uri="{FF2B5EF4-FFF2-40B4-BE49-F238E27FC236}">
                  <a16:creationId xmlns:a16="http://schemas.microsoft.com/office/drawing/2014/main" id="{0EB257F4-98DE-4F9A-A7BD-9517FC8D3081}"/>
                </a:ext>
              </a:extLst>
            </p:cNvPr>
            <p:cNvSpPr/>
            <p:nvPr/>
          </p:nvSpPr>
          <p:spPr>
            <a:xfrm>
              <a:off x="7681180"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030" name="Freeform: Shape 1029">
              <a:extLst>
                <a:ext uri="{FF2B5EF4-FFF2-40B4-BE49-F238E27FC236}">
                  <a16:creationId xmlns:a16="http://schemas.microsoft.com/office/drawing/2014/main" id="{1C3AE172-6032-4F48-AE24-FCDF2BE73509}"/>
                </a:ext>
              </a:extLst>
            </p:cNvPr>
            <p:cNvSpPr/>
            <p:nvPr/>
          </p:nvSpPr>
          <p:spPr>
            <a:xfrm>
              <a:off x="7719279"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031" name="Freeform: Shape 1030">
              <a:extLst>
                <a:ext uri="{FF2B5EF4-FFF2-40B4-BE49-F238E27FC236}">
                  <a16:creationId xmlns:a16="http://schemas.microsoft.com/office/drawing/2014/main" id="{E9B61937-5201-45A4-A45C-ED37EDEE8C18}"/>
                </a:ext>
              </a:extLst>
            </p:cNvPr>
            <p:cNvSpPr/>
            <p:nvPr/>
          </p:nvSpPr>
          <p:spPr>
            <a:xfrm>
              <a:off x="7776429" y="2944875"/>
              <a:ext cx="9526"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032" name="Freeform: Shape 1031">
              <a:extLst>
                <a:ext uri="{FF2B5EF4-FFF2-40B4-BE49-F238E27FC236}">
                  <a16:creationId xmlns:a16="http://schemas.microsoft.com/office/drawing/2014/main" id="{97503C9D-1733-438A-B7E1-071D6E7DCD8E}"/>
                </a:ext>
              </a:extLst>
            </p:cNvPr>
            <p:cNvSpPr/>
            <p:nvPr/>
          </p:nvSpPr>
          <p:spPr>
            <a:xfrm>
              <a:off x="8671779" y="3506339"/>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033" name="Freeform: Shape 1032">
              <a:extLst>
                <a:ext uri="{FF2B5EF4-FFF2-40B4-BE49-F238E27FC236}">
                  <a16:creationId xmlns:a16="http://schemas.microsoft.com/office/drawing/2014/main" id="{6639E0B3-25E6-49A4-AE21-D507E5ECCC3C}"/>
                </a:ext>
              </a:extLst>
            </p:cNvPr>
            <p:cNvSpPr/>
            <p:nvPr/>
          </p:nvSpPr>
          <p:spPr>
            <a:xfrm>
              <a:off x="10310088"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034" name="Freeform: Shape 1033">
              <a:extLst>
                <a:ext uri="{FF2B5EF4-FFF2-40B4-BE49-F238E27FC236}">
                  <a16:creationId xmlns:a16="http://schemas.microsoft.com/office/drawing/2014/main" id="{3055F088-3018-4F44-B64F-27DED2CD6704}"/>
                </a:ext>
              </a:extLst>
            </p:cNvPr>
            <p:cNvSpPr/>
            <p:nvPr/>
          </p:nvSpPr>
          <p:spPr>
            <a:xfrm>
              <a:off x="10786338"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035" name="Freeform: Shape 1034">
              <a:extLst>
                <a:ext uri="{FF2B5EF4-FFF2-40B4-BE49-F238E27FC236}">
                  <a16:creationId xmlns:a16="http://schemas.microsoft.com/office/drawing/2014/main" id="{2CDF7004-58F7-41B3-B6B8-EF02458A3062}"/>
                </a:ext>
              </a:extLst>
            </p:cNvPr>
            <p:cNvSpPr/>
            <p:nvPr/>
          </p:nvSpPr>
          <p:spPr>
            <a:xfrm>
              <a:off x="11434047"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036" name="Freeform: Shape 1035">
              <a:extLst>
                <a:ext uri="{FF2B5EF4-FFF2-40B4-BE49-F238E27FC236}">
                  <a16:creationId xmlns:a16="http://schemas.microsoft.com/office/drawing/2014/main" id="{6136A80D-35D0-4844-BB02-4C6A0264B715}"/>
                </a:ext>
              </a:extLst>
            </p:cNvPr>
            <p:cNvSpPr/>
            <p:nvPr/>
          </p:nvSpPr>
          <p:spPr>
            <a:xfrm>
              <a:off x="11491197" y="453805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sz="1200"/>
            </a:p>
          </p:txBody>
        </p:sp>
      </p:grpSp>
      <p:grpSp>
        <p:nvGrpSpPr>
          <p:cNvPr id="1043" name="Group 1042">
            <a:extLst>
              <a:ext uri="{FF2B5EF4-FFF2-40B4-BE49-F238E27FC236}">
                <a16:creationId xmlns:a16="http://schemas.microsoft.com/office/drawing/2014/main" id="{7E353D9E-9A91-4261-BBF9-C7798E91CC3E}"/>
              </a:ext>
            </a:extLst>
          </p:cNvPr>
          <p:cNvGrpSpPr/>
          <p:nvPr/>
        </p:nvGrpSpPr>
        <p:grpSpPr>
          <a:xfrm>
            <a:off x="5190312" y="2220410"/>
            <a:ext cx="2160000" cy="1876895"/>
            <a:chOff x="8064032" y="2233823"/>
            <a:chExt cx="3343275" cy="2914650"/>
          </a:xfrm>
        </p:grpSpPr>
        <p:sp>
          <p:nvSpPr>
            <p:cNvPr id="1040" name="Freeform: Shape 1039">
              <a:extLst>
                <a:ext uri="{FF2B5EF4-FFF2-40B4-BE49-F238E27FC236}">
                  <a16:creationId xmlns:a16="http://schemas.microsoft.com/office/drawing/2014/main" id="{AAA760D9-A620-4EA1-AD53-4307F43575DE}"/>
                </a:ext>
              </a:extLst>
            </p:cNvPr>
            <p:cNvSpPr/>
            <p:nvPr/>
          </p:nvSpPr>
          <p:spPr>
            <a:xfrm>
              <a:off x="8064032" y="2233823"/>
              <a:ext cx="3343275" cy="2914650"/>
            </a:xfrm>
            <a:custGeom>
              <a:avLst/>
              <a:gdLst>
                <a:gd name="connsiteX0" fmla="*/ 3346237 w 3343275"/>
                <a:gd name="connsiteY0" fmla="*/ 2918146 h 2914650"/>
                <a:gd name="connsiteX1" fmla="*/ 3346237 w 3343275"/>
                <a:gd name="connsiteY1" fmla="*/ 2415140 h 2914650"/>
                <a:gd name="connsiteX2" fmla="*/ 1819380 w 3343275"/>
                <a:gd name="connsiteY2" fmla="*/ 2415140 h 2914650"/>
                <a:gd name="connsiteX3" fmla="*/ 1819380 w 3343275"/>
                <a:gd name="connsiteY3" fmla="*/ 2140449 h 2914650"/>
                <a:gd name="connsiteX4" fmla="*/ 1644577 w 3343275"/>
                <a:gd name="connsiteY4" fmla="*/ 2140449 h 2914650"/>
                <a:gd name="connsiteX5" fmla="*/ 1644577 w 3343275"/>
                <a:gd name="connsiteY5" fmla="*/ 1876463 h 2914650"/>
                <a:gd name="connsiteX6" fmla="*/ 1294971 w 3343275"/>
                <a:gd name="connsiteY6" fmla="*/ 1876463 h 2914650"/>
                <a:gd name="connsiteX7" fmla="*/ 1294971 w 3343275"/>
                <a:gd name="connsiteY7" fmla="*/ 1601772 h 2914650"/>
                <a:gd name="connsiteX8" fmla="*/ 1195083 w 3343275"/>
                <a:gd name="connsiteY8" fmla="*/ 1601772 h 2914650"/>
                <a:gd name="connsiteX9" fmla="*/ 1195083 w 3343275"/>
                <a:gd name="connsiteY9" fmla="*/ 1323508 h 2914650"/>
                <a:gd name="connsiteX10" fmla="*/ 1155840 w 3343275"/>
                <a:gd name="connsiteY10" fmla="*/ 1323508 h 2914650"/>
                <a:gd name="connsiteX11" fmla="*/ 1155840 w 3343275"/>
                <a:gd name="connsiteY11" fmla="*/ 1066657 h 2914650"/>
                <a:gd name="connsiteX12" fmla="*/ 1113034 w 3343275"/>
                <a:gd name="connsiteY12" fmla="*/ 1066657 h 2914650"/>
                <a:gd name="connsiteX13" fmla="*/ 1113034 w 3343275"/>
                <a:gd name="connsiteY13" fmla="*/ 795534 h 2914650"/>
                <a:gd name="connsiteX14" fmla="*/ 856179 w 3343275"/>
                <a:gd name="connsiteY14" fmla="*/ 795534 h 2914650"/>
                <a:gd name="connsiteX15" fmla="*/ 856179 w 3343275"/>
                <a:gd name="connsiteY15" fmla="*/ 520842 h 2914650"/>
                <a:gd name="connsiteX16" fmla="*/ 820505 w 3343275"/>
                <a:gd name="connsiteY16" fmla="*/ 520842 h 2914650"/>
                <a:gd name="connsiteX17" fmla="*/ 820505 w 3343275"/>
                <a:gd name="connsiteY17" fmla="*/ 239017 h 2914650"/>
                <a:gd name="connsiteX18" fmla="*/ 399551 w 3343275"/>
                <a:gd name="connsiteY18" fmla="*/ 239017 h 2914650"/>
                <a:gd name="connsiteX19" fmla="*/ 399551 w 3343275"/>
                <a:gd name="connsiteY19" fmla="*/ 0 h 2914650"/>
                <a:gd name="connsiteX20" fmla="*/ 0 w 3343275"/>
                <a:gd name="connsiteY20" fmla="*/ 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3275" h="2914650">
                  <a:moveTo>
                    <a:pt x="3346237" y="2918146"/>
                  </a:moveTo>
                  <a:lnTo>
                    <a:pt x="3346237" y="2415140"/>
                  </a:lnTo>
                  <a:lnTo>
                    <a:pt x="1819380" y="2415140"/>
                  </a:lnTo>
                  <a:lnTo>
                    <a:pt x="1819380" y="2140449"/>
                  </a:lnTo>
                  <a:lnTo>
                    <a:pt x="1644577" y="2140449"/>
                  </a:lnTo>
                  <a:lnTo>
                    <a:pt x="1644577" y="1876463"/>
                  </a:lnTo>
                  <a:lnTo>
                    <a:pt x="1294971" y="1876463"/>
                  </a:lnTo>
                  <a:lnTo>
                    <a:pt x="1294971" y="1601772"/>
                  </a:lnTo>
                  <a:lnTo>
                    <a:pt x="1195083" y="1601772"/>
                  </a:lnTo>
                  <a:lnTo>
                    <a:pt x="1195083" y="1323508"/>
                  </a:lnTo>
                  <a:lnTo>
                    <a:pt x="1155840" y="1323508"/>
                  </a:lnTo>
                  <a:lnTo>
                    <a:pt x="1155840" y="1066657"/>
                  </a:lnTo>
                  <a:lnTo>
                    <a:pt x="1113034" y="1066657"/>
                  </a:lnTo>
                  <a:lnTo>
                    <a:pt x="1113034" y="795534"/>
                  </a:lnTo>
                  <a:lnTo>
                    <a:pt x="856179" y="795534"/>
                  </a:lnTo>
                  <a:lnTo>
                    <a:pt x="856179" y="520842"/>
                  </a:lnTo>
                  <a:lnTo>
                    <a:pt x="820505" y="520842"/>
                  </a:lnTo>
                  <a:lnTo>
                    <a:pt x="820505" y="239017"/>
                  </a:lnTo>
                  <a:lnTo>
                    <a:pt x="399551" y="239017"/>
                  </a:lnTo>
                  <a:lnTo>
                    <a:pt x="399551" y="0"/>
                  </a:lnTo>
                  <a:lnTo>
                    <a:pt x="0" y="0"/>
                  </a:lnTo>
                </a:path>
              </a:pathLst>
            </a:custGeom>
            <a:noFill/>
            <a:ln w="22225" cap="flat">
              <a:solidFill>
                <a:schemeClr val="accent3"/>
              </a:solidFill>
              <a:prstDash val="solid"/>
              <a:miter/>
            </a:ln>
          </p:spPr>
          <p:txBody>
            <a:bodyPr rtlCol="0" anchor="ctr"/>
            <a:lstStyle/>
            <a:p>
              <a:endParaRPr lang="en-GB" sz="1200"/>
            </a:p>
          </p:txBody>
        </p:sp>
        <p:sp>
          <p:nvSpPr>
            <p:cNvPr id="1041" name="Freeform: Shape 1040">
              <a:extLst>
                <a:ext uri="{FF2B5EF4-FFF2-40B4-BE49-F238E27FC236}">
                  <a16:creationId xmlns:a16="http://schemas.microsoft.com/office/drawing/2014/main" id="{F7C3A76D-9255-40E7-9A21-D6F4FD6E04FC}"/>
                </a:ext>
              </a:extLst>
            </p:cNvPr>
            <p:cNvSpPr/>
            <p:nvPr/>
          </p:nvSpPr>
          <p:spPr>
            <a:xfrm>
              <a:off x="8542066" y="242548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042" name="Freeform: Shape 1041">
              <a:extLst>
                <a:ext uri="{FF2B5EF4-FFF2-40B4-BE49-F238E27FC236}">
                  <a16:creationId xmlns:a16="http://schemas.microsoft.com/office/drawing/2014/main" id="{2DE0C9FF-86B8-4D64-98E8-293E929BA71D}"/>
                </a:ext>
              </a:extLst>
            </p:cNvPr>
            <p:cNvSpPr/>
            <p:nvPr/>
          </p:nvSpPr>
          <p:spPr>
            <a:xfrm>
              <a:off x="10218472" y="459424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sz="1200"/>
            </a:p>
          </p:txBody>
        </p:sp>
      </p:grpSp>
      <p:sp>
        <p:nvSpPr>
          <p:cNvPr id="1044" name="TextBox 1043">
            <a:extLst>
              <a:ext uri="{FF2B5EF4-FFF2-40B4-BE49-F238E27FC236}">
                <a16:creationId xmlns:a16="http://schemas.microsoft.com/office/drawing/2014/main" id="{B9CFA4F0-1203-4420-B607-D8EE5F73E8A9}"/>
              </a:ext>
            </a:extLst>
          </p:cNvPr>
          <p:cNvSpPr txBox="1"/>
          <p:nvPr/>
        </p:nvSpPr>
        <p:spPr>
          <a:xfrm>
            <a:off x="4581411" y="4201247"/>
            <a:ext cx="595036" cy="461665"/>
          </a:xfrm>
          <a:prstGeom prst="rect">
            <a:avLst/>
          </a:prstGeom>
          <a:noFill/>
        </p:spPr>
        <p:txBody>
          <a:bodyPr wrap="none" rtlCol="0">
            <a:spAutoFit/>
          </a:bodyPr>
          <a:lstStyle/>
          <a:p>
            <a:pPr algn="r"/>
            <a:r>
              <a:rPr lang="en-GB" sz="1200" dirty="0">
                <a:solidFill>
                  <a:srgbClr val="363636"/>
                </a:solidFill>
              </a:rPr>
              <a:t>No. at</a:t>
            </a:r>
          </a:p>
          <a:p>
            <a:pPr algn="r"/>
            <a:r>
              <a:rPr lang="en-GB" sz="1200" dirty="0">
                <a:solidFill>
                  <a:srgbClr val="363636"/>
                </a:solidFill>
              </a:rPr>
              <a:t>risk</a:t>
            </a:r>
          </a:p>
        </p:txBody>
      </p:sp>
      <p:sp>
        <p:nvSpPr>
          <p:cNvPr id="157" name="TextBox 156">
            <a:extLst>
              <a:ext uri="{FF2B5EF4-FFF2-40B4-BE49-F238E27FC236}">
                <a16:creationId xmlns:a16="http://schemas.microsoft.com/office/drawing/2014/main" id="{AE96FD2D-99AB-418B-BFB3-5CCCF15A4C1A}"/>
              </a:ext>
            </a:extLst>
          </p:cNvPr>
          <p:cNvSpPr txBox="1"/>
          <p:nvPr/>
        </p:nvSpPr>
        <p:spPr>
          <a:xfrm>
            <a:off x="7427485" y="2438453"/>
            <a:ext cx="881973" cy="276999"/>
          </a:xfrm>
          <a:prstGeom prst="rect">
            <a:avLst/>
          </a:prstGeom>
          <a:noFill/>
        </p:spPr>
        <p:txBody>
          <a:bodyPr wrap="none" rtlCol="0">
            <a:spAutoFit/>
          </a:bodyPr>
          <a:lstStyle/>
          <a:p>
            <a:r>
              <a:rPr lang="en-GB" sz="1200" dirty="0">
                <a:solidFill>
                  <a:srgbClr val="363636"/>
                </a:solidFill>
              </a:rPr>
              <a:t>Clearance</a:t>
            </a:r>
          </a:p>
        </p:txBody>
      </p:sp>
      <p:sp>
        <p:nvSpPr>
          <p:cNvPr id="158" name="TextBox 157">
            <a:extLst>
              <a:ext uri="{FF2B5EF4-FFF2-40B4-BE49-F238E27FC236}">
                <a16:creationId xmlns:a16="http://schemas.microsoft.com/office/drawing/2014/main" id="{CD3AF776-D8E8-44A0-B22A-BCFEAFEE6924}"/>
              </a:ext>
            </a:extLst>
          </p:cNvPr>
          <p:cNvSpPr txBox="1"/>
          <p:nvPr/>
        </p:nvSpPr>
        <p:spPr>
          <a:xfrm>
            <a:off x="7427485" y="2675377"/>
            <a:ext cx="1180131" cy="276999"/>
          </a:xfrm>
          <a:prstGeom prst="rect">
            <a:avLst/>
          </a:prstGeom>
          <a:noFill/>
        </p:spPr>
        <p:txBody>
          <a:bodyPr wrap="none" rtlCol="0">
            <a:spAutoFit/>
          </a:bodyPr>
          <a:lstStyle/>
          <a:p>
            <a:r>
              <a:rPr lang="en-GB" sz="1200" dirty="0">
                <a:solidFill>
                  <a:srgbClr val="363636"/>
                </a:solidFill>
              </a:rPr>
              <a:t>Non-clearance</a:t>
            </a:r>
          </a:p>
        </p:txBody>
      </p:sp>
      <p:cxnSp>
        <p:nvCxnSpPr>
          <p:cNvPr id="1046" name="Straight Connector 1045">
            <a:extLst>
              <a:ext uri="{FF2B5EF4-FFF2-40B4-BE49-F238E27FC236}">
                <a16:creationId xmlns:a16="http://schemas.microsoft.com/office/drawing/2014/main" id="{A301F162-6541-44B6-A0BD-C6F096BC6980}"/>
              </a:ext>
            </a:extLst>
          </p:cNvPr>
          <p:cNvCxnSpPr/>
          <p:nvPr/>
        </p:nvCxnSpPr>
        <p:spPr>
          <a:xfrm>
            <a:off x="7228004" y="2569258"/>
            <a:ext cx="171846" cy="0"/>
          </a:xfrm>
          <a:prstGeom prst="line">
            <a:avLst/>
          </a:prstGeom>
          <a:noFill/>
          <a:ln w="22225" cap="flat">
            <a:solidFill>
              <a:schemeClr val="accent2"/>
            </a:solidFill>
            <a:prstDash val="solid"/>
            <a:miter/>
          </a:ln>
        </p:spPr>
      </p:cxnSp>
      <p:cxnSp>
        <p:nvCxnSpPr>
          <p:cNvPr id="161" name="Straight Connector 160">
            <a:extLst>
              <a:ext uri="{FF2B5EF4-FFF2-40B4-BE49-F238E27FC236}">
                <a16:creationId xmlns:a16="http://schemas.microsoft.com/office/drawing/2014/main" id="{C28C8A22-FA1E-43A8-8379-79678B424A9C}"/>
              </a:ext>
            </a:extLst>
          </p:cNvPr>
          <p:cNvCxnSpPr>
            <a:cxnSpLocks/>
          </p:cNvCxnSpPr>
          <p:nvPr/>
        </p:nvCxnSpPr>
        <p:spPr>
          <a:xfrm>
            <a:off x="7228004" y="2806182"/>
            <a:ext cx="171846" cy="0"/>
          </a:xfrm>
          <a:prstGeom prst="line">
            <a:avLst/>
          </a:prstGeom>
          <a:noFill/>
          <a:ln w="22225" cap="flat">
            <a:solidFill>
              <a:schemeClr val="accent3"/>
            </a:solidFill>
            <a:prstDash val="solid"/>
            <a:miter/>
          </a:ln>
        </p:spPr>
      </p:cxnSp>
      <p:cxnSp>
        <p:nvCxnSpPr>
          <p:cNvPr id="163" name="Straight Connector 162">
            <a:extLst>
              <a:ext uri="{FF2B5EF4-FFF2-40B4-BE49-F238E27FC236}">
                <a16:creationId xmlns:a16="http://schemas.microsoft.com/office/drawing/2014/main" id="{49CFE122-5626-416E-BEE1-788A5ECF3B3C}"/>
              </a:ext>
            </a:extLst>
          </p:cNvPr>
          <p:cNvCxnSpPr/>
          <p:nvPr/>
        </p:nvCxnSpPr>
        <p:spPr>
          <a:xfrm>
            <a:off x="4884105" y="4702543"/>
            <a:ext cx="171846" cy="0"/>
          </a:xfrm>
          <a:prstGeom prst="line">
            <a:avLst/>
          </a:prstGeom>
          <a:noFill/>
          <a:ln w="22225" cap="flat">
            <a:solidFill>
              <a:schemeClr val="accent2"/>
            </a:solidFill>
            <a:prstDash val="solid"/>
            <a:miter/>
          </a:ln>
        </p:spPr>
      </p:cxnSp>
      <p:cxnSp>
        <p:nvCxnSpPr>
          <p:cNvPr id="164" name="Straight Connector 163">
            <a:extLst>
              <a:ext uri="{FF2B5EF4-FFF2-40B4-BE49-F238E27FC236}">
                <a16:creationId xmlns:a16="http://schemas.microsoft.com/office/drawing/2014/main" id="{2260AC22-343C-4E4C-8A1F-27880157D3E9}"/>
              </a:ext>
            </a:extLst>
          </p:cNvPr>
          <p:cNvCxnSpPr>
            <a:cxnSpLocks/>
          </p:cNvCxnSpPr>
          <p:nvPr/>
        </p:nvCxnSpPr>
        <p:spPr>
          <a:xfrm>
            <a:off x="4884105" y="4907967"/>
            <a:ext cx="171846" cy="0"/>
          </a:xfrm>
          <a:prstGeom prst="line">
            <a:avLst/>
          </a:prstGeom>
          <a:noFill/>
          <a:ln w="22225" cap="flat">
            <a:solidFill>
              <a:schemeClr val="accent3"/>
            </a:solidFill>
            <a:prstDash val="solid"/>
            <a:miter/>
          </a:ln>
        </p:spPr>
      </p:cxnSp>
      <p:cxnSp>
        <p:nvCxnSpPr>
          <p:cNvPr id="1049" name="Straight Connector 1048">
            <a:extLst>
              <a:ext uri="{FF2B5EF4-FFF2-40B4-BE49-F238E27FC236}">
                <a16:creationId xmlns:a16="http://schemas.microsoft.com/office/drawing/2014/main" id="{25212168-72C7-40C4-9F56-242D238B4687}"/>
              </a:ext>
            </a:extLst>
          </p:cNvPr>
          <p:cNvCxnSpPr/>
          <p:nvPr/>
        </p:nvCxnSpPr>
        <p:spPr>
          <a:xfrm>
            <a:off x="839088" y="260955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F5626A3-B754-4518-B714-AC864B46EE70}"/>
              </a:ext>
            </a:extLst>
          </p:cNvPr>
          <p:cNvCxnSpPr/>
          <p:nvPr/>
        </p:nvCxnSpPr>
        <p:spPr>
          <a:xfrm>
            <a:off x="839078" y="2911632"/>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7B08FA3-4882-41CE-8A23-3619A4C16F76}"/>
              </a:ext>
            </a:extLst>
          </p:cNvPr>
          <p:cNvCxnSpPr/>
          <p:nvPr/>
        </p:nvCxnSpPr>
        <p:spPr>
          <a:xfrm>
            <a:off x="839068" y="3246363"/>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6D29770-9366-4BC8-82A4-9A6711903CE3}"/>
              </a:ext>
            </a:extLst>
          </p:cNvPr>
          <p:cNvCxnSpPr/>
          <p:nvPr/>
        </p:nvCxnSpPr>
        <p:spPr>
          <a:xfrm>
            <a:off x="839058" y="3567489"/>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4E35119-A6DE-4A63-A121-09911F9A96EE}"/>
              </a:ext>
            </a:extLst>
          </p:cNvPr>
          <p:cNvCxnSpPr/>
          <p:nvPr/>
        </p:nvCxnSpPr>
        <p:spPr>
          <a:xfrm>
            <a:off x="839048" y="3904941"/>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E776255-F658-432C-A5E1-DE1EA46F3D5B}"/>
              </a:ext>
            </a:extLst>
          </p:cNvPr>
          <p:cNvCxnSpPr/>
          <p:nvPr/>
        </p:nvCxnSpPr>
        <p:spPr>
          <a:xfrm>
            <a:off x="839038" y="422334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2AD9818-4E84-4677-8E8C-F272E7576A01}"/>
              </a:ext>
            </a:extLst>
          </p:cNvPr>
          <p:cNvCxnSpPr/>
          <p:nvPr/>
        </p:nvCxnSpPr>
        <p:spPr>
          <a:xfrm>
            <a:off x="839028" y="4541751"/>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82F1AD-AD7D-4B82-834B-40E6BDAE4392}"/>
              </a:ext>
            </a:extLst>
          </p:cNvPr>
          <p:cNvCxnSpPr/>
          <p:nvPr/>
        </p:nvCxnSpPr>
        <p:spPr>
          <a:xfrm>
            <a:off x="839018" y="486015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9F128E7-2A2B-47BA-AEAA-A687A20783CE}"/>
              </a:ext>
            </a:extLst>
          </p:cNvPr>
          <p:cNvCxnSpPr/>
          <p:nvPr/>
        </p:nvCxnSpPr>
        <p:spPr>
          <a:xfrm>
            <a:off x="839008" y="5192166"/>
            <a:ext cx="72000" cy="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136" name="Text Box 4"/>
          <p:cNvSpPr txBox="1">
            <a:spLocks noChangeArrowheads="1"/>
          </p:cNvSpPr>
          <p:nvPr/>
        </p:nvSpPr>
        <p:spPr bwMode="auto">
          <a:xfrm>
            <a:off x="228600" y="6290231"/>
            <a:ext cx="4057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t>Interim data cut-off: February 28, 2018</a:t>
            </a:r>
          </a:p>
          <a:p>
            <a:r>
              <a:rPr lang="en-GB" sz="1200" dirty="0"/>
              <a:t>*Capped at 100%; values are 372% and 105%, respectively</a:t>
            </a:r>
          </a:p>
        </p:txBody>
      </p:sp>
    </p:spTree>
    <p:extLst>
      <p:ext uri="{BB962C8B-B14F-4D97-AF65-F5344CB8AC3E}">
        <p14:creationId xmlns:p14="http://schemas.microsoft.com/office/powerpoint/2010/main" val="1861015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CT303: </a:t>
            </a:r>
            <a:r>
              <a:rPr lang="en-GB" dirty="0"/>
              <a:t>The effect of savolitinib plus osimertinib on ctDNA clearance in patients with EGFR mutation positive (EGFRm) MET-amplified NSCLC in the TATTON study </a:t>
            </a:r>
            <a:r>
              <a:rPr lang="en-US" dirty="0"/>
              <a:t>– </a:t>
            </a:r>
            <a:r>
              <a:rPr lang="en-US" dirty="0" err="1"/>
              <a:t>Hartmaier</a:t>
            </a:r>
            <a:r>
              <a:rPr lang="en-US" dirty="0"/>
              <a:t> R, et al</a:t>
            </a:r>
          </a:p>
        </p:txBody>
      </p:sp>
      <p:sp>
        <p:nvSpPr>
          <p:cNvPr id="3" name="Content Placeholder 2"/>
          <p:cNvSpPr>
            <a:spLocks noGrp="1"/>
          </p:cNvSpPr>
          <p:nvPr>
            <p:ph idx="1"/>
          </p:nvPr>
        </p:nvSpPr>
        <p:spPr/>
        <p:txBody>
          <a:bodyPr/>
          <a:lstStyle/>
          <a:p>
            <a:r>
              <a:rPr lang="en-US" b="1" dirty="0"/>
              <a:t>Key results (cont.)</a:t>
            </a:r>
            <a:endParaRPr lang="en-US" sz="2400" dirty="0"/>
          </a:p>
          <a:p>
            <a:pPr>
              <a:spcBef>
                <a:spcPts val="28000"/>
              </a:spcBef>
            </a:pPr>
            <a:r>
              <a:rPr lang="en-US" b="1" dirty="0"/>
              <a:t>Conclusion</a:t>
            </a:r>
          </a:p>
          <a:p>
            <a:pPr lvl="1"/>
            <a:r>
              <a:rPr lang="en-US" dirty="0"/>
              <a:t>In patients with </a:t>
            </a:r>
            <a:r>
              <a:rPr lang="en-US" dirty="0" err="1"/>
              <a:t>EGFRm</a:t>
            </a:r>
            <a:r>
              <a:rPr lang="en-US" dirty="0"/>
              <a:t> MET-amplified NSCLC, </a:t>
            </a:r>
            <a:r>
              <a:rPr lang="en-US" dirty="0" err="1"/>
              <a:t>EGFRm</a:t>
            </a:r>
            <a:r>
              <a:rPr lang="en-US" dirty="0"/>
              <a:t> </a:t>
            </a:r>
            <a:r>
              <a:rPr lang="en-US" dirty="0" err="1"/>
              <a:t>ctDNA</a:t>
            </a:r>
            <a:r>
              <a:rPr lang="en-US" dirty="0"/>
              <a:t> clearance may be predictive of longer PFS </a:t>
            </a:r>
          </a:p>
          <a:p>
            <a:pPr lvl="1"/>
            <a:endParaRPr lang="en-US" dirty="0"/>
          </a:p>
        </p:txBody>
      </p:sp>
      <p:sp>
        <p:nvSpPr>
          <p:cNvPr id="4" name="Text Box 4"/>
          <p:cNvSpPr txBox="1">
            <a:spLocks noChangeArrowheads="1"/>
          </p:cNvSpPr>
          <p:nvPr/>
        </p:nvSpPr>
        <p:spPr bwMode="auto">
          <a:xfrm>
            <a:off x="5463352" y="6474897"/>
            <a:ext cx="34599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Hartmaier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R,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CT303</a:t>
            </a:r>
          </a:p>
        </p:txBody>
      </p:sp>
      <p:sp>
        <p:nvSpPr>
          <p:cNvPr id="7" name="TextBox 6">
            <a:extLst>
              <a:ext uri="{FF2B5EF4-FFF2-40B4-BE49-F238E27FC236}">
                <a16:creationId xmlns:a16="http://schemas.microsoft.com/office/drawing/2014/main" id="{D40AFBD6-C90D-4508-B3A9-9B524C29F64F}"/>
              </a:ext>
            </a:extLst>
          </p:cNvPr>
          <p:cNvSpPr txBox="1"/>
          <p:nvPr/>
        </p:nvSpPr>
        <p:spPr>
          <a:xfrm>
            <a:off x="1000223" y="1623636"/>
            <a:ext cx="7143555" cy="584775"/>
          </a:xfrm>
          <a:prstGeom prst="rect">
            <a:avLst/>
          </a:prstGeom>
          <a:noFill/>
        </p:spPr>
        <p:txBody>
          <a:bodyPr wrap="square" rtlCol="0">
            <a:spAutoFit/>
          </a:bodyPr>
          <a:lstStyle/>
          <a:p>
            <a:pPr algn="ctr"/>
            <a:r>
              <a:rPr lang="en-GB" sz="1600" b="1" dirty="0">
                <a:solidFill>
                  <a:srgbClr val="363636"/>
                </a:solidFill>
              </a:rPr>
              <a:t>Change from baseline in </a:t>
            </a:r>
            <a:r>
              <a:rPr lang="en-GB" sz="1600" b="1" dirty="0" err="1">
                <a:solidFill>
                  <a:srgbClr val="363636"/>
                </a:solidFill>
              </a:rPr>
              <a:t>EGFRm</a:t>
            </a:r>
            <a:r>
              <a:rPr lang="en-GB" sz="1600" b="1" dirty="0">
                <a:solidFill>
                  <a:srgbClr val="363636"/>
                </a:solidFill>
              </a:rPr>
              <a:t> frequency at </a:t>
            </a:r>
          </a:p>
          <a:p>
            <a:pPr algn="ctr"/>
            <a:r>
              <a:rPr lang="en-GB" sz="1600" b="1" dirty="0">
                <a:solidFill>
                  <a:srgbClr val="363636"/>
                </a:solidFill>
              </a:rPr>
              <a:t>Day 1 of cycle 4 (Part D; N=16)</a:t>
            </a:r>
            <a:endParaRPr lang="en-GB" sz="1600" b="1" dirty="0">
              <a:solidFill>
                <a:srgbClr val="363636"/>
              </a:solidFill>
              <a:latin typeface="+mn-lt"/>
            </a:endParaRPr>
          </a:p>
        </p:txBody>
      </p:sp>
      <p:sp>
        <p:nvSpPr>
          <p:cNvPr id="6" name="TextBox 5">
            <a:extLst>
              <a:ext uri="{FF2B5EF4-FFF2-40B4-BE49-F238E27FC236}">
                <a16:creationId xmlns:a16="http://schemas.microsoft.com/office/drawing/2014/main" id="{E8BB8998-1DB6-4A2D-90A0-199046A729BD}"/>
              </a:ext>
            </a:extLst>
          </p:cNvPr>
          <p:cNvSpPr txBox="1"/>
          <p:nvPr/>
        </p:nvSpPr>
        <p:spPr>
          <a:xfrm>
            <a:off x="1758684" y="4708354"/>
            <a:ext cx="2552750" cy="461665"/>
          </a:xfrm>
          <a:prstGeom prst="rect">
            <a:avLst/>
          </a:prstGeom>
          <a:noFill/>
        </p:spPr>
        <p:txBody>
          <a:bodyPr wrap="none" rtlCol="0">
            <a:spAutoFit/>
          </a:bodyPr>
          <a:lstStyle/>
          <a:p>
            <a:r>
              <a:rPr lang="en-GB" sz="1200" dirty="0">
                <a:latin typeface="+mn-lt"/>
              </a:rPr>
              <a:t>Acquired MET D1228H &amp; D1228N </a:t>
            </a:r>
          </a:p>
          <a:p>
            <a:r>
              <a:rPr lang="en-GB" sz="1200" dirty="0">
                <a:latin typeface="+mn-lt"/>
              </a:rPr>
              <a:t>detected at Day 1 of cycle 4 </a:t>
            </a:r>
          </a:p>
        </p:txBody>
      </p:sp>
      <p:sp>
        <p:nvSpPr>
          <p:cNvPr id="9" name="TextBox 8">
            <a:extLst>
              <a:ext uri="{FF2B5EF4-FFF2-40B4-BE49-F238E27FC236}">
                <a16:creationId xmlns:a16="http://schemas.microsoft.com/office/drawing/2014/main" id="{EC67ECA3-2CED-42F6-9CC7-1F698294C305}"/>
              </a:ext>
            </a:extLst>
          </p:cNvPr>
          <p:cNvSpPr txBox="1"/>
          <p:nvPr/>
        </p:nvSpPr>
        <p:spPr>
          <a:xfrm rot="16200000">
            <a:off x="-1000403" y="3315216"/>
            <a:ext cx="3441031" cy="307777"/>
          </a:xfrm>
          <a:prstGeom prst="rect">
            <a:avLst/>
          </a:prstGeom>
          <a:noFill/>
        </p:spPr>
        <p:txBody>
          <a:bodyPr wrap="square" rtlCol="0">
            <a:spAutoFit/>
          </a:bodyPr>
          <a:lstStyle/>
          <a:p>
            <a:pPr algn="ctr"/>
            <a:r>
              <a:rPr lang="en-GB" sz="1400" dirty="0">
                <a:solidFill>
                  <a:srgbClr val="363636"/>
                </a:solidFill>
                <a:latin typeface="+mn-lt"/>
              </a:rPr>
              <a:t>Per cent ctDNA change from baseline, %</a:t>
            </a:r>
          </a:p>
        </p:txBody>
      </p:sp>
      <p:sp>
        <p:nvSpPr>
          <p:cNvPr id="10" name="TextBox 9">
            <a:extLst>
              <a:ext uri="{FF2B5EF4-FFF2-40B4-BE49-F238E27FC236}">
                <a16:creationId xmlns:a16="http://schemas.microsoft.com/office/drawing/2014/main" id="{7E3BF506-DBE3-4785-951D-CE3021BFF410}"/>
              </a:ext>
            </a:extLst>
          </p:cNvPr>
          <p:cNvSpPr txBox="1"/>
          <p:nvPr/>
        </p:nvSpPr>
        <p:spPr>
          <a:xfrm>
            <a:off x="7794955" y="3182608"/>
            <a:ext cx="1365087" cy="307777"/>
          </a:xfrm>
          <a:prstGeom prst="rect">
            <a:avLst/>
          </a:prstGeom>
          <a:noFill/>
        </p:spPr>
        <p:txBody>
          <a:bodyPr wrap="square" rtlCol="0">
            <a:spAutoFit/>
          </a:bodyPr>
          <a:lstStyle/>
          <a:p>
            <a:pPr algn="ctr"/>
            <a:r>
              <a:rPr lang="en-GB" sz="1400" b="1" dirty="0">
                <a:latin typeface="+mn-lt"/>
              </a:rPr>
              <a:t>RECIST BOR</a:t>
            </a:r>
          </a:p>
        </p:txBody>
      </p:sp>
      <p:grpSp>
        <p:nvGrpSpPr>
          <p:cNvPr id="8" name="Group 7">
            <a:extLst>
              <a:ext uri="{FF2B5EF4-FFF2-40B4-BE49-F238E27FC236}">
                <a16:creationId xmlns:a16="http://schemas.microsoft.com/office/drawing/2014/main" id="{34E7B93F-3B1C-436B-BADF-82000F0EBC68}"/>
              </a:ext>
            </a:extLst>
          </p:cNvPr>
          <p:cNvGrpSpPr/>
          <p:nvPr/>
        </p:nvGrpSpPr>
        <p:grpSpPr>
          <a:xfrm>
            <a:off x="7945371" y="3403896"/>
            <a:ext cx="582507" cy="698717"/>
            <a:chOff x="7161785" y="2886912"/>
            <a:chExt cx="582507" cy="698717"/>
          </a:xfrm>
        </p:grpSpPr>
        <p:sp>
          <p:nvSpPr>
            <p:cNvPr id="11" name="TextBox 10">
              <a:extLst>
                <a:ext uri="{FF2B5EF4-FFF2-40B4-BE49-F238E27FC236}">
                  <a16:creationId xmlns:a16="http://schemas.microsoft.com/office/drawing/2014/main" id="{9917F9DC-C4E1-47CD-9FB8-2518823971BB}"/>
                </a:ext>
              </a:extLst>
            </p:cNvPr>
            <p:cNvSpPr txBox="1"/>
            <p:nvPr/>
          </p:nvSpPr>
          <p:spPr>
            <a:xfrm>
              <a:off x="7309558" y="2886912"/>
              <a:ext cx="434734" cy="698717"/>
            </a:xfrm>
            <a:prstGeom prst="rect">
              <a:avLst/>
            </a:prstGeom>
            <a:noFill/>
          </p:spPr>
          <p:txBody>
            <a:bodyPr wrap="none" rtlCol="0">
              <a:spAutoFit/>
            </a:bodyPr>
            <a:lstStyle/>
            <a:p>
              <a:pPr>
                <a:lnSpc>
                  <a:spcPct val="150000"/>
                </a:lnSpc>
              </a:pPr>
              <a:r>
                <a:rPr lang="en-GB" sz="1400" b="1" dirty="0">
                  <a:latin typeface="+mn-lt"/>
                </a:rPr>
                <a:t>SD</a:t>
              </a:r>
            </a:p>
            <a:p>
              <a:pPr>
                <a:lnSpc>
                  <a:spcPct val="150000"/>
                </a:lnSpc>
              </a:pPr>
              <a:r>
                <a:rPr lang="en-GB" sz="1400" b="1" dirty="0">
                  <a:latin typeface="+mn-lt"/>
                </a:rPr>
                <a:t>PR</a:t>
              </a:r>
            </a:p>
          </p:txBody>
        </p:sp>
        <p:sp>
          <p:nvSpPr>
            <p:cNvPr id="12" name="Rectangle 11">
              <a:extLst>
                <a:ext uri="{FF2B5EF4-FFF2-40B4-BE49-F238E27FC236}">
                  <a16:creationId xmlns:a16="http://schemas.microsoft.com/office/drawing/2014/main" id="{BFBF9FB2-514E-47F4-B5BB-60F25DE4987C}"/>
                </a:ext>
              </a:extLst>
            </p:cNvPr>
            <p:cNvSpPr/>
            <p:nvPr/>
          </p:nvSpPr>
          <p:spPr>
            <a:xfrm>
              <a:off x="7161785" y="3061324"/>
              <a:ext cx="108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Rectangle 12">
              <a:extLst>
                <a:ext uri="{FF2B5EF4-FFF2-40B4-BE49-F238E27FC236}">
                  <a16:creationId xmlns:a16="http://schemas.microsoft.com/office/drawing/2014/main" id="{38E45F67-C010-4937-9975-4E95AF75D685}"/>
                </a:ext>
              </a:extLst>
            </p:cNvPr>
            <p:cNvSpPr/>
            <p:nvPr/>
          </p:nvSpPr>
          <p:spPr>
            <a:xfrm>
              <a:off x="7161785" y="339067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aphicFrame>
        <p:nvGraphicFramePr>
          <p:cNvPr id="17" name="Chart 16">
            <a:extLst>
              <a:ext uri="{FF2B5EF4-FFF2-40B4-BE49-F238E27FC236}">
                <a16:creationId xmlns:a16="http://schemas.microsoft.com/office/drawing/2014/main" id="{6127853C-275F-4B75-9446-43DBA1768BAC}"/>
              </a:ext>
            </a:extLst>
          </p:cNvPr>
          <p:cNvGraphicFramePr/>
          <p:nvPr>
            <p:extLst>
              <p:ext uri="{D42A27DB-BD31-4B8C-83A1-F6EECF244321}">
                <p14:modId xmlns:p14="http://schemas.microsoft.com/office/powerpoint/2010/main" val="74783728"/>
              </p:ext>
            </p:extLst>
          </p:nvPr>
        </p:nvGraphicFramePr>
        <p:xfrm>
          <a:off x="1296307" y="2064033"/>
          <a:ext cx="6529186" cy="2844745"/>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a:extLst>
              <a:ext uri="{FF2B5EF4-FFF2-40B4-BE49-F238E27FC236}">
                <a16:creationId xmlns:a16="http://schemas.microsoft.com/office/drawing/2014/main" id="{7A8FF3C0-1F0E-40AD-9B90-101BD0E2A47B}"/>
              </a:ext>
            </a:extLst>
          </p:cNvPr>
          <p:cNvCxnSpPr>
            <a:cxnSpLocks/>
          </p:cNvCxnSpPr>
          <p:nvPr/>
        </p:nvCxnSpPr>
        <p:spPr>
          <a:xfrm flipV="1">
            <a:off x="1348123" y="2629523"/>
            <a:ext cx="6336000"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E0A31C-0D4A-41DE-A88D-19E930E120E2}"/>
              </a:ext>
            </a:extLst>
          </p:cNvPr>
          <p:cNvCxnSpPr>
            <a:cxnSpLocks/>
          </p:cNvCxnSpPr>
          <p:nvPr/>
        </p:nvCxnSpPr>
        <p:spPr>
          <a:xfrm flipH="1">
            <a:off x="1411239" y="2062129"/>
            <a:ext cx="7252" cy="2712874"/>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CA61E4-18F8-412C-88A6-EB32E3B75DB5}"/>
              </a:ext>
            </a:extLst>
          </p:cNvPr>
          <p:cNvCxnSpPr/>
          <p:nvPr/>
        </p:nvCxnSpPr>
        <p:spPr>
          <a:xfrm>
            <a:off x="1352587" y="206212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F538AC-B27F-4E47-A218-B5CB33209E2A}"/>
              </a:ext>
            </a:extLst>
          </p:cNvPr>
          <p:cNvCxnSpPr/>
          <p:nvPr/>
        </p:nvCxnSpPr>
        <p:spPr>
          <a:xfrm>
            <a:off x="1346491" y="31566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A95319-9FEB-45B4-9B57-67C85923CC6D}"/>
              </a:ext>
            </a:extLst>
          </p:cNvPr>
          <p:cNvCxnSpPr/>
          <p:nvPr/>
        </p:nvCxnSpPr>
        <p:spPr>
          <a:xfrm>
            <a:off x="1346491" y="369201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781F55-BA66-46D8-B770-CFB2B133FD16}"/>
              </a:ext>
            </a:extLst>
          </p:cNvPr>
          <p:cNvCxnSpPr/>
          <p:nvPr/>
        </p:nvCxnSpPr>
        <p:spPr>
          <a:xfrm>
            <a:off x="1346491" y="4230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FF169C-B99C-4DF5-8F62-112B0E9C959E}"/>
              </a:ext>
            </a:extLst>
          </p:cNvPr>
          <p:cNvCxnSpPr/>
          <p:nvPr/>
        </p:nvCxnSpPr>
        <p:spPr>
          <a:xfrm>
            <a:off x="1346491" y="476566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9646EE9-4DE5-4F1C-817F-4300AB88887C}"/>
              </a:ext>
            </a:extLst>
          </p:cNvPr>
          <p:cNvSpPr txBox="1"/>
          <p:nvPr/>
        </p:nvSpPr>
        <p:spPr>
          <a:xfrm>
            <a:off x="1067620" y="1922008"/>
            <a:ext cx="271475" cy="288147"/>
          </a:xfrm>
          <a:prstGeom prst="rect">
            <a:avLst/>
          </a:prstGeom>
          <a:noFill/>
        </p:spPr>
        <p:txBody>
          <a:bodyPr wrap="none" lIns="36000" tIns="36000" rIns="36000" bIns="36000" rtlCol="0">
            <a:spAutoFit/>
          </a:bodyPr>
          <a:lstStyle/>
          <a:p>
            <a:pPr algn="r"/>
            <a:r>
              <a:rPr lang="en-GB" sz="1400" dirty="0">
                <a:solidFill>
                  <a:srgbClr val="4D4D4D"/>
                </a:solidFill>
                <a:latin typeface="+mn-lt"/>
              </a:rPr>
              <a:t>25</a:t>
            </a:r>
          </a:p>
        </p:txBody>
      </p:sp>
      <p:grpSp>
        <p:nvGrpSpPr>
          <p:cNvPr id="41" name="Group 40">
            <a:extLst>
              <a:ext uri="{FF2B5EF4-FFF2-40B4-BE49-F238E27FC236}">
                <a16:creationId xmlns:a16="http://schemas.microsoft.com/office/drawing/2014/main" id="{662C8BAC-5A07-4E4D-B28C-86894B99F23F}"/>
              </a:ext>
            </a:extLst>
          </p:cNvPr>
          <p:cNvGrpSpPr/>
          <p:nvPr/>
        </p:nvGrpSpPr>
        <p:grpSpPr>
          <a:xfrm>
            <a:off x="868847" y="2480635"/>
            <a:ext cx="470248" cy="2427635"/>
            <a:chOff x="1491681" y="1881150"/>
            <a:chExt cx="470248" cy="1614259"/>
          </a:xfrm>
        </p:grpSpPr>
        <p:sp>
          <p:nvSpPr>
            <p:cNvPr id="42" name="TextBox 41">
              <a:extLst>
                <a:ext uri="{FF2B5EF4-FFF2-40B4-BE49-F238E27FC236}">
                  <a16:creationId xmlns:a16="http://schemas.microsoft.com/office/drawing/2014/main" id="{2E5E41DE-FC6C-48D8-9BF0-D5DBDF2967ED}"/>
                </a:ext>
              </a:extLst>
            </p:cNvPr>
            <p:cNvSpPr txBox="1"/>
            <p:nvPr/>
          </p:nvSpPr>
          <p:spPr>
            <a:xfrm>
              <a:off x="1789840" y="1881150"/>
              <a:ext cx="172089" cy="191604"/>
            </a:xfrm>
            <a:prstGeom prst="rect">
              <a:avLst/>
            </a:prstGeom>
            <a:noFill/>
          </p:spPr>
          <p:txBody>
            <a:bodyPr wrap="none" lIns="36000" tIns="36000" rIns="36000" bIns="36000" rtlCol="0" anchor="ctr" anchorCtr="0">
              <a:spAutoFit/>
            </a:bodyPr>
            <a:lstStyle/>
            <a:p>
              <a:pPr algn="r"/>
              <a:r>
                <a:rPr lang="en-GB" sz="1400" dirty="0">
                  <a:solidFill>
                    <a:srgbClr val="4D4D4D"/>
                  </a:solidFill>
                  <a:latin typeface="+mn-lt"/>
                </a:rPr>
                <a:t>0</a:t>
              </a:r>
            </a:p>
          </p:txBody>
        </p:sp>
        <p:sp>
          <p:nvSpPr>
            <p:cNvPr id="43" name="TextBox 42">
              <a:extLst>
                <a:ext uri="{FF2B5EF4-FFF2-40B4-BE49-F238E27FC236}">
                  <a16:creationId xmlns:a16="http://schemas.microsoft.com/office/drawing/2014/main" id="{22C04092-BE4B-4B29-8EC9-CBCA2A85FC52}"/>
                </a:ext>
              </a:extLst>
            </p:cNvPr>
            <p:cNvSpPr txBox="1"/>
            <p:nvPr/>
          </p:nvSpPr>
          <p:spPr>
            <a:xfrm>
              <a:off x="1591067" y="2235480"/>
              <a:ext cx="370862" cy="191604"/>
            </a:xfrm>
            <a:prstGeom prst="rect">
              <a:avLst/>
            </a:prstGeom>
            <a:noFill/>
          </p:spPr>
          <p:txBody>
            <a:bodyPr wrap="none" lIns="36000" tIns="36000" rIns="36000" bIns="36000" rtlCol="0" anchor="ctr" anchorCtr="0">
              <a:spAutoFit/>
            </a:bodyPr>
            <a:lstStyle/>
            <a:p>
              <a:pPr algn="r"/>
              <a:r>
                <a:rPr lang="en-GB" sz="1400" dirty="0">
                  <a:solidFill>
                    <a:srgbClr val="4D4D4D"/>
                  </a:solidFill>
                  <a:latin typeface="+mn-lt"/>
                </a:rPr>
                <a:t>–25</a:t>
              </a:r>
            </a:p>
          </p:txBody>
        </p:sp>
        <p:sp>
          <p:nvSpPr>
            <p:cNvPr id="44" name="TextBox 43">
              <a:extLst>
                <a:ext uri="{FF2B5EF4-FFF2-40B4-BE49-F238E27FC236}">
                  <a16:creationId xmlns:a16="http://schemas.microsoft.com/office/drawing/2014/main" id="{2DF20375-11BC-49E1-977B-0B04FF11E638}"/>
                </a:ext>
              </a:extLst>
            </p:cNvPr>
            <p:cNvSpPr txBox="1"/>
            <p:nvPr/>
          </p:nvSpPr>
          <p:spPr>
            <a:xfrm>
              <a:off x="1591067" y="2591832"/>
              <a:ext cx="370862" cy="191604"/>
            </a:xfrm>
            <a:prstGeom prst="rect">
              <a:avLst/>
            </a:prstGeom>
            <a:noFill/>
          </p:spPr>
          <p:txBody>
            <a:bodyPr wrap="none" lIns="36000" tIns="36000" rIns="36000" bIns="36000" rtlCol="0">
              <a:spAutoFit/>
            </a:bodyPr>
            <a:lstStyle/>
            <a:p>
              <a:pPr algn="r"/>
              <a:r>
                <a:rPr lang="en-GB" sz="1400" dirty="0">
                  <a:solidFill>
                    <a:srgbClr val="4D4D4D"/>
                  </a:solidFill>
                  <a:latin typeface="+mn-lt"/>
                </a:rPr>
                <a:t>–50</a:t>
              </a:r>
            </a:p>
          </p:txBody>
        </p:sp>
        <p:sp>
          <p:nvSpPr>
            <p:cNvPr id="45" name="TextBox 44">
              <a:extLst>
                <a:ext uri="{FF2B5EF4-FFF2-40B4-BE49-F238E27FC236}">
                  <a16:creationId xmlns:a16="http://schemas.microsoft.com/office/drawing/2014/main" id="{3C9FA2C9-3502-40E3-8816-16D5C9521CB8}"/>
                </a:ext>
              </a:extLst>
            </p:cNvPr>
            <p:cNvSpPr txBox="1"/>
            <p:nvPr/>
          </p:nvSpPr>
          <p:spPr>
            <a:xfrm>
              <a:off x="1591067" y="2947823"/>
              <a:ext cx="370862" cy="191604"/>
            </a:xfrm>
            <a:prstGeom prst="rect">
              <a:avLst/>
            </a:prstGeom>
            <a:noFill/>
          </p:spPr>
          <p:txBody>
            <a:bodyPr wrap="none" lIns="36000" tIns="36000" rIns="36000" bIns="36000" rtlCol="0">
              <a:spAutoFit/>
            </a:bodyPr>
            <a:lstStyle/>
            <a:p>
              <a:pPr algn="r"/>
              <a:r>
                <a:rPr lang="en-GB" sz="1400" dirty="0">
                  <a:solidFill>
                    <a:srgbClr val="4D4D4D"/>
                  </a:solidFill>
                  <a:latin typeface="+mn-lt"/>
                </a:rPr>
                <a:t>–75</a:t>
              </a:r>
            </a:p>
          </p:txBody>
        </p:sp>
        <p:sp>
          <p:nvSpPr>
            <p:cNvPr id="46" name="TextBox 45">
              <a:extLst>
                <a:ext uri="{FF2B5EF4-FFF2-40B4-BE49-F238E27FC236}">
                  <a16:creationId xmlns:a16="http://schemas.microsoft.com/office/drawing/2014/main" id="{389853D2-C89B-4E9A-8A8D-58665026D7C5}"/>
                </a:ext>
              </a:extLst>
            </p:cNvPr>
            <p:cNvSpPr txBox="1"/>
            <p:nvPr/>
          </p:nvSpPr>
          <p:spPr>
            <a:xfrm>
              <a:off x="1491681" y="3303805"/>
              <a:ext cx="470248" cy="191604"/>
            </a:xfrm>
            <a:prstGeom prst="rect">
              <a:avLst/>
            </a:prstGeom>
            <a:noFill/>
          </p:spPr>
          <p:txBody>
            <a:bodyPr wrap="none" lIns="36000" tIns="36000" rIns="36000" bIns="36000" rtlCol="0" anchor="ctr" anchorCtr="0">
              <a:spAutoFit/>
            </a:bodyPr>
            <a:lstStyle/>
            <a:p>
              <a:pPr algn="r"/>
              <a:r>
                <a:rPr lang="en-GB" sz="1400" dirty="0">
                  <a:solidFill>
                    <a:srgbClr val="4D4D4D"/>
                  </a:solidFill>
                  <a:latin typeface="+mn-lt"/>
                </a:rPr>
                <a:t>–100</a:t>
              </a:r>
            </a:p>
          </p:txBody>
        </p:sp>
      </p:grpSp>
      <p:sp>
        <p:nvSpPr>
          <p:cNvPr id="2052" name="Rectangle 2051">
            <a:extLst>
              <a:ext uri="{FF2B5EF4-FFF2-40B4-BE49-F238E27FC236}">
                <a16:creationId xmlns:a16="http://schemas.microsoft.com/office/drawing/2014/main" id="{5E6B494C-2999-4C3B-A872-835099916337}"/>
              </a:ext>
            </a:extLst>
          </p:cNvPr>
          <p:cNvSpPr/>
          <p:nvPr/>
        </p:nvSpPr>
        <p:spPr>
          <a:xfrm>
            <a:off x="2629678" y="2512934"/>
            <a:ext cx="338070" cy="2052000"/>
          </a:xfrm>
          <a:prstGeom prst="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81275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a:t>Screening, biomarkers </a:t>
            </a:r>
            <a:br>
              <a:rPr lang="en-GB" sz="4000" dirty="0"/>
            </a:br>
            <a:r>
              <a:rPr lang="en-GB" sz="4000" dirty="0"/>
              <a:t>and preclinical studies</a:t>
            </a:r>
            <a:endParaRPr lang="en-GB" sz="4000" u="sng" dirty="0"/>
          </a:p>
        </p:txBody>
      </p:sp>
    </p:spTree>
    <p:custDataLst>
      <p:tags r:id="rId1"/>
    </p:custDataLst>
    <p:extLst>
      <p:ext uri="{BB962C8B-B14F-4D97-AF65-F5344CB8AC3E}">
        <p14:creationId xmlns:p14="http://schemas.microsoft.com/office/powerpoint/2010/main" val="4043458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4000" dirty="0"/>
              <a:t>Other malignancies</a:t>
            </a:r>
          </a:p>
        </p:txBody>
      </p:sp>
      <p:sp>
        <p:nvSpPr>
          <p:cNvPr id="3" name="Subtitle 2"/>
          <p:cNvSpPr>
            <a:spLocks noGrp="1"/>
          </p:cNvSpPr>
          <p:nvPr>
            <p:ph type="subTitle" idx="1"/>
          </p:nvPr>
        </p:nvSpPr>
        <p:spPr/>
        <p:txBody>
          <a:bodyPr/>
          <a:lstStyle/>
          <a:p>
            <a:r>
              <a:rPr lang="en-US" sz="2800" dirty="0"/>
              <a:t>SCLC, mesothelioma and thymic epithelial tumors </a:t>
            </a:r>
          </a:p>
        </p:txBody>
      </p:sp>
    </p:spTree>
    <p:custDataLst>
      <p:tags r:id="rId1"/>
    </p:custDataLst>
    <p:extLst>
      <p:ext uri="{BB962C8B-B14F-4D97-AF65-F5344CB8AC3E}">
        <p14:creationId xmlns:p14="http://schemas.microsoft.com/office/powerpoint/2010/main" val="3528786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CT083: Camrelizumab plus apatinib in extensive-stage small-cell lung cancer (PASSION): A </a:t>
            </a:r>
            <a:r>
              <a:rPr lang="en-GB" dirty="0" err="1"/>
              <a:t>multicenter</a:t>
            </a:r>
            <a:r>
              <a:rPr lang="en-GB" dirty="0"/>
              <a:t>, two-stage, phase 2 trial – Wang J, et al</a:t>
            </a:r>
          </a:p>
        </p:txBody>
      </p:sp>
      <p:sp>
        <p:nvSpPr>
          <p:cNvPr id="3" name="Content Placeholder 2"/>
          <p:cNvSpPr>
            <a:spLocks noGrp="1"/>
          </p:cNvSpPr>
          <p:nvPr>
            <p:ph idx="1"/>
          </p:nvPr>
        </p:nvSpPr>
        <p:spPr/>
        <p:txBody>
          <a:bodyPr/>
          <a:lstStyle/>
          <a:p>
            <a:r>
              <a:rPr lang="en-GB" b="1" dirty="0"/>
              <a:t>Study objective</a:t>
            </a:r>
          </a:p>
          <a:p>
            <a:pPr lvl="1"/>
            <a:r>
              <a:rPr lang="en-GB" dirty="0"/>
              <a:t>To evaluate the efficacy and safety of camrelizumab + apatinib in patients with extensive-stage SCLC</a:t>
            </a:r>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Wang 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CT083</a:t>
            </a:r>
          </a:p>
        </p:txBody>
      </p:sp>
      <p:sp>
        <p:nvSpPr>
          <p:cNvPr id="6" name="Text Box 5"/>
          <p:cNvSpPr txBox="1">
            <a:spLocks noChangeArrowheads="1"/>
          </p:cNvSpPr>
          <p:nvPr/>
        </p:nvSpPr>
        <p:spPr bwMode="auto">
          <a:xfrm flipH="1">
            <a:off x="291085" y="6290231"/>
            <a:ext cx="39500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noProof="0" dirty="0">
                <a:ln>
                  <a:noFill/>
                </a:ln>
                <a:solidFill>
                  <a:srgbClr val="363636"/>
                </a:solidFill>
                <a:effectLst/>
                <a:uLnTx/>
                <a:uFillTx/>
                <a:latin typeface="Arial" charset="0"/>
                <a:ea typeface="+mn-ea"/>
                <a:cs typeface="Arial" charset="0"/>
              </a:rPr>
              <a:t>*Chemo-sensitive, relapse </a:t>
            </a:r>
            <a:r>
              <a:rPr kumimoji="0" lang="en-GB" sz="1200" b="0" i="0" u="none" strike="noStrike" kern="1200" cap="none" spc="0" normalizeH="0" noProof="0" dirty="0">
                <a:ln>
                  <a:noFill/>
                </a:ln>
                <a:solidFill>
                  <a:srgbClr val="363636"/>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noProof="0" dirty="0">
                <a:ln>
                  <a:noFill/>
                </a:ln>
                <a:solidFill>
                  <a:srgbClr val="363636"/>
                </a:solidFill>
                <a:effectLst/>
                <a:uLnTx/>
                <a:uFillTx/>
                <a:latin typeface="Arial" charset="0"/>
                <a:ea typeface="+mn-ea"/>
                <a:cs typeface="Arial" charset="0"/>
              </a:rPr>
              <a:t>90 days after chemotherapy; chemo-resistant, relapse &lt;90 days after chemotherapy</a:t>
            </a:r>
            <a:endParaRPr kumimoji="0" lang="en-US" sz="1200" b="0" i="0" u="none" strike="noStrike" kern="1200" cap="none" spc="0" normalizeH="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424545" y="5582185"/>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en-GB" sz="1600" dirty="0">
                <a:solidFill>
                  <a:srgbClr val="363636"/>
                </a:solidFill>
                <a:latin typeface="Arial"/>
                <a:cs typeface="Arial"/>
              </a:rPr>
              <a:t>ORR (RECIST v1.1)</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Content Placeholder 26"/>
          <p:cNvSpPr txBox="1">
            <a:spLocks/>
          </p:cNvSpPr>
          <p:nvPr/>
        </p:nvSpPr>
        <p:spPr>
          <a:xfrm>
            <a:off x="4318208" y="5582185"/>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GB" sz="1600" dirty="0">
                <a:solidFill>
                  <a:srgbClr val="363636"/>
                </a:solidFill>
                <a:latin typeface="Arial"/>
                <a:cs typeface="Arial"/>
              </a:rPr>
              <a:t>OS, PFS, TTR, DoR, DCR, safety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9" name="AutoShape 8"/>
          <p:cNvSpPr>
            <a:spLocks noChangeArrowheads="1"/>
          </p:cNvSpPr>
          <p:nvPr/>
        </p:nvSpPr>
        <p:spPr bwMode="auto">
          <a:xfrm>
            <a:off x="4596045" y="4521856"/>
            <a:ext cx="2790771" cy="983937"/>
          </a:xfrm>
          <a:prstGeom prst="roundRect">
            <a:avLst>
              <a:gd name="adj" fmla="val 16667"/>
            </a:avLst>
          </a:prstGeom>
          <a:solidFill>
            <a:schemeClr val="bg2"/>
          </a:solidFill>
          <a:ln w="9525" algn="ctr">
            <a:noFill/>
            <a:round/>
            <a:headEnd/>
            <a:tailEnd/>
          </a:ln>
        </p:spPr>
        <p:txBody>
          <a:bodyPr lIns="90488" tIns="0" rIns="90488" bIns="0" anchor="ctr"/>
          <a:lstStyle/>
          <a:p>
            <a:pPr lvl="0" algn="ctr" defTabSz="892175" eaLnBrk="0" hangingPunct="0">
              <a:defRPr/>
            </a:pPr>
            <a:r>
              <a:rPr lang="en-GB" altLang="zh-CN" sz="1600" dirty="0">
                <a:solidFill>
                  <a:srgbClr val="FFFFFF"/>
                </a:solidFill>
                <a:ea typeface="SimSun" pitchFamily="2" charset="-122"/>
              </a:rPr>
              <a:t>Camrelizumab 200 mg q2w + apatinib 375 mg/day </a:t>
            </a:r>
            <a:br>
              <a:rPr lang="en-GB" altLang="zh-CN" sz="1600" dirty="0">
                <a:solidFill>
                  <a:srgbClr val="FFFFFF"/>
                </a:solidFill>
                <a:ea typeface="SimSun" pitchFamily="2" charset="-122"/>
              </a:rPr>
            </a:br>
            <a:r>
              <a:rPr lang="en-GB" altLang="zh-CN" sz="1600" dirty="0">
                <a:solidFill>
                  <a:srgbClr val="FFFFFF"/>
                </a:solidFill>
                <a:ea typeface="SimSun" pitchFamily="2" charset="-122"/>
              </a:rPr>
              <a:t>(7 days on/7 days off)</a:t>
            </a:r>
            <a:br>
              <a:rPr lang="en-GB" altLang="zh-CN" sz="1600" dirty="0">
                <a:solidFill>
                  <a:srgbClr val="FFFFFF"/>
                </a:solidFill>
                <a:ea typeface="SimSun" pitchFamily="2" charset="-122"/>
              </a:rPr>
            </a:br>
            <a:r>
              <a:rPr lang="en-GB" altLang="zh-CN" sz="1600" dirty="0">
                <a:solidFill>
                  <a:srgbClr val="FFFFFF"/>
                </a:solidFill>
                <a:ea typeface="SimSun" pitchFamily="2" charset="-122"/>
              </a:rPr>
              <a:t>(n=6)</a:t>
            </a:r>
          </a:p>
        </p:txBody>
      </p:sp>
      <p:cxnSp>
        <p:nvCxnSpPr>
          <p:cNvPr id="10" name="Straight Arrow Connector 9"/>
          <p:cNvCxnSpPr>
            <a:stCxn id="11" idx="6"/>
            <a:endCxn id="14" idx="1"/>
          </p:cNvCxnSpPr>
          <p:nvPr/>
        </p:nvCxnSpPr>
        <p:spPr bwMode="auto">
          <a:xfrm>
            <a:off x="4363493" y="3944193"/>
            <a:ext cx="232552"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Oval 14"/>
          <p:cNvSpPr>
            <a:spLocks noChangeArrowheads="1"/>
          </p:cNvSpPr>
          <p:nvPr/>
        </p:nvSpPr>
        <p:spPr bwMode="auto">
          <a:xfrm>
            <a:off x="3779898" y="3652093"/>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a:ln>
                  <a:noFill/>
                </a:ln>
                <a:solidFill>
                  <a:srgbClr val="002850"/>
                </a:solidFill>
                <a:effectLst/>
                <a:uLnTx/>
                <a:uFillTx/>
                <a:ea typeface="SimSun" pitchFamily="2" charset="-122"/>
              </a:rPr>
              <a:t>R</a:t>
            </a:r>
            <a:br>
              <a:rPr kumimoji="0" lang="en-GB" altLang="zh-CN" sz="1400" b="1" i="0" u="none" strike="noStrike" kern="1200" cap="none" spc="0" normalizeH="0" baseline="0" noProof="0" dirty="0">
                <a:ln>
                  <a:noFill/>
                </a:ln>
                <a:solidFill>
                  <a:srgbClr val="002850"/>
                </a:solidFill>
                <a:effectLst/>
                <a:uLnTx/>
                <a:uFillTx/>
                <a:ea typeface="SimSun" pitchFamily="2" charset="-122"/>
              </a:rPr>
            </a:br>
            <a:r>
              <a:rPr kumimoji="0" lang="en-GB" altLang="zh-CN" sz="1400" b="1" i="0" u="none" strike="noStrike" kern="1200" cap="none" spc="0" normalizeH="0" baseline="0" noProof="0" dirty="0">
                <a:ln>
                  <a:noFill/>
                </a:ln>
                <a:solidFill>
                  <a:srgbClr val="002850"/>
                </a:solidFill>
                <a:effectLst/>
                <a:uLnTx/>
                <a:uFillTx/>
                <a:ea typeface="SimSun" pitchFamily="2" charset="-122"/>
              </a:rPr>
              <a:t>1:1:1</a:t>
            </a:r>
          </a:p>
        </p:txBody>
      </p:sp>
      <p:cxnSp>
        <p:nvCxnSpPr>
          <p:cNvPr id="12" name="AutoShape 15"/>
          <p:cNvCxnSpPr>
            <a:cxnSpLocks noChangeShapeType="1"/>
            <a:stCxn id="11" idx="0"/>
            <a:endCxn id="15" idx="1"/>
          </p:cNvCxnSpPr>
          <p:nvPr/>
        </p:nvCxnSpPr>
        <p:spPr bwMode="auto">
          <a:xfrm rot="5400000" flipH="1" flipV="1">
            <a:off x="3945379" y="2999398"/>
            <a:ext cx="779013" cy="526378"/>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945104" y="4362884"/>
            <a:ext cx="777532" cy="524349"/>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4596045" y="3439914"/>
            <a:ext cx="2789125" cy="1008559"/>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Camrelizumab 200 mg q2w + apatinib 375 mg/day </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(5 days on/2</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days off)</a:t>
            </a:r>
            <a:b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(n=6)</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8"/>
          <p:cNvSpPr>
            <a:spLocks noChangeArrowheads="1"/>
          </p:cNvSpPr>
          <p:nvPr/>
        </p:nvSpPr>
        <p:spPr bwMode="auto">
          <a:xfrm>
            <a:off x="4598074" y="2368800"/>
            <a:ext cx="2789125" cy="1008559"/>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Camrelizumab 200 mg q2w + apatinib 375 mg/day</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(n=47)</a:t>
            </a:r>
          </a:p>
        </p:txBody>
      </p:sp>
      <p:cxnSp>
        <p:nvCxnSpPr>
          <p:cNvPr id="16" name="AutoShape 19"/>
          <p:cNvCxnSpPr>
            <a:cxnSpLocks noChangeShapeType="1"/>
            <a:stCxn id="17" idx="3"/>
            <a:endCxn id="11" idx="2"/>
          </p:cNvCxnSpPr>
          <p:nvPr/>
        </p:nvCxnSpPr>
        <p:spPr bwMode="auto">
          <a:xfrm flipV="1">
            <a:off x="3601627" y="3944193"/>
            <a:ext cx="178271" cy="1"/>
          </a:xfrm>
          <a:prstGeom prst="straightConnector1">
            <a:avLst/>
          </a:prstGeom>
          <a:noFill/>
          <a:ln w="38100">
            <a:solidFill>
              <a:schemeClr val="bg1"/>
            </a:solidFill>
            <a:round/>
            <a:headEnd type="none" w="med" len="med"/>
            <a:tailEnd type="none" w="med" len="med"/>
          </a:ln>
        </p:spPr>
      </p:cxnSp>
      <p:sp>
        <p:nvSpPr>
          <p:cNvPr id="17" name="AutoShape 9"/>
          <p:cNvSpPr>
            <a:spLocks noChangeArrowheads="1"/>
          </p:cNvSpPr>
          <p:nvPr/>
        </p:nvSpPr>
        <p:spPr bwMode="auto">
          <a:xfrm>
            <a:off x="122401" y="2412906"/>
            <a:ext cx="3479226" cy="306257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Extensive-stage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SCLC</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Radiographic progression after 1L platinum-based chemotherapy*</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No VEGF(R) inhibitor or T-cell function modulating antibodies or checkpoint inhibitors</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ECOG PS 0–1 </a:t>
            </a:r>
          </a:p>
          <a:p>
            <a:pPr lvl="0" defTabSz="892175" eaLnBrk="0" hangingPunct="0">
              <a:spcAft>
                <a:spcPct val="30000"/>
              </a:spcAft>
              <a:defRPr/>
            </a:pPr>
            <a:r>
              <a:rPr lang="en-GB" altLang="zh-CN" sz="1600" dirty="0">
                <a:solidFill>
                  <a:srgbClr val="FFFFFF"/>
                </a:solidFill>
                <a:ea typeface="SimSun" pitchFamily="2" charset="-122"/>
              </a:rPr>
              <a:t>(n=59)</a:t>
            </a:r>
          </a:p>
        </p:txBody>
      </p:sp>
      <p:sp>
        <p:nvSpPr>
          <p:cNvPr id="19" name="AutoShape 12"/>
          <p:cNvSpPr>
            <a:spLocks noChangeArrowheads="1"/>
          </p:cNvSpPr>
          <p:nvPr/>
        </p:nvSpPr>
        <p:spPr bwMode="auto">
          <a:xfrm>
            <a:off x="7766108" y="3482653"/>
            <a:ext cx="1271692" cy="9230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toxicity/</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withdrawal</a:t>
            </a:r>
          </a:p>
        </p:txBody>
      </p:sp>
      <p:cxnSp>
        <p:nvCxnSpPr>
          <p:cNvPr id="36" name="AutoShape 15"/>
          <p:cNvCxnSpPr>
            <a:cxnSpLocks noChangeShapeType="1"/>
            <a:stCxn id="15" idx="3"/>
            <a:endCxn id="19" idx="1"/>
          </p:cNvCxnSpPr>
          <p:nvPr/>
        </p:nvCxnSpPr>
        <p:spPr bwMode="auto">
          <a:xfrm>
            <a:off x="7387199" y="2873080"/>
            <a:ext cx="378909" cy="1071113"/>
          </a:xfrm>
          <a:prstGeom prst="bentConnector3">
            <a:avLst>
              <a:gd name="adj1" fmla="val 50000"/>
            </a:avLst>
          </a:prstGeom>
          <a:noFill/>
          <a:ln w="38100">
            <a:solidFill>
              <a:schemeClr val="bg1"/>
            </a:solidFill>
            <a:miter lim="800000"/>
            <a:headEnd/>
            <a:tailEnd type="triangle" w="med" len="med"/>
          </a:ln>
        </p:spPr>
      </p:cxnSp>
      <p:cxnSp>
        <p:nvCxnSpPr>
          <p:cNvPr id="39" name="AutoShape 15"/>
          <p:cNvCxnSpPr>
            <a:cxnSpLocks noChangeShapeType="1"/>
            <a:stCxn id="9" idx="3"/>
            <a:endCxn id="19" idx="1"/>
          </p:cNvCxnSpPr>
          <p:nvPr/>
        </p:nvCxnSpPr>
        <p:spPr bwMode="auto">
          <a:xfrm flipV="1">
            <a:off x="7386816" y="3944193"/>
            <a:ext cx="379292" cy="1069632"/>
          </a:xfrm>
          <a:prstGeom prst="bentConnector3">
            <a:avLst>
              <a:gd name="adj1" fmla="val 50000"/>
            </a:avLst>
          </a:prstGeom>
          <a:noFill/>
          <a:ln w="38100">
            <a:solidFill>
              <a:schemeClr val="bg1"/>
            </a:solidFill>
            <a:miter lim="800000"/>
            <a:headEnd/>
            <a:tailEnd type="triangle" w="med" len="med"/>
          </a:ln>
        </p:spPr>
      </p:cxnSp>
      <p:cxnSp>
        <p:nvCxnSpPr>
          <p:cNvPr id="42" name="Straight Arrow Connector 41"/>
          <p:cNvCxnSpPr>
            <a:stCxn id="14" idx="3"/>
            <a:endCxn id="19" idx="1"/>
          </p:cNvCxnSpPr>
          <p:nvPr/>
        </p:nvCxnSpPr>
        <p:spPr bwMode="auto">
          <a:xfrm flipV="1">
            <a:off x="7385170" y="3944193"/>
            <a:ext cx="380938"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107560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CT083: Camrelizumab plus apatinib in extensive-stage small-cell lung cancer (PASSION): A </a:t>
            </a:r>
            <a:r>
              <a:rPr lang="en-GB" dirty="0" err="1"/>
              <a:t>multicenter</a:t>
            </a:r>
            <a:r>
              <a:rPr lang="en-GB" dirty="0"/>
              <a:t>, two-stage, phase 2 trial – Wang J, et al</a:t>
            </a:r>
          </a:p>
        </p:txBody>
      </p:sp>
      <p:sp>
        <p:nvSpPr>
          <p:cNvPr id="3" name="Content Placeholder 2"/>
          <p:cNvSpPr>
            <a:spLocks noGrp="1"/>
          </p:cNvSpPr>
          <p:nvPr>
            <p:ph idx="1"/>
          </p:nvPr>
        </p:nvSpPr>
        <p:spPr/>
        <p:txBody>
          <a:bodyPr/>
          <a:lstStyle/>
          <a:p>
            <a:r>
              <a:rPr lang="en-GB" b="1" dirty="0"/>
              <a:t>Key results</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Wang 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CT083</a:t>
            </a:r>
          </a:p>
        </p:txBody>
      </p:sp>
      <p:graphicFrame>
        <p:nvGraphicFramePr>
          <p:cNvPr id="129" name="Table 128"/>
          <p:cNvGraphicFramePr>
            <a:graphicFrameLocks noGrp="1"/>
          </p:cNvGraphicFramePr>
          <p:nvPr/>
        </p:nvGraphicFramePr>
        <p:xfrm>
          <a:off x="473086" y="1824314"/>
          <a:ext cx="8001314" cy="4004624"/>
        </p:xfrm>
        <a:graphic>
          <a:graphicData uri="http://schemas.openxmlformats.org/drawingml/2006/table">
            <a:tbl>
              <a:tblPr firstRow="1" bandRow="1">
                <a:tableStyleId>{69012ECD-51FC-41F1-AA8D-1B2483CD663E}</a:tableStyleId>
              </a:tblPr>
              <a:tblGrid>
                <a:gridCol w="2154914">
                  <a:extLst>
                    <a:ext uri="{9D8B030D-6E8A-4147-A177-3AD203B41FA5}">
                      <a16:colId xmlns:a16="http://schemas.microsoft.com/office/drawing/2014/main" val="1488832029"/>
                    </a:ext>
                  </a:extLst>
                </a:gridCol>
                <a:gridCol w="1461600">
                  <a:extLst>
                    <a:ext uri="{9D8B030D-6E8A-4147-A177-3AD203B41FA5}">
                      <a16:colId xmlns:a16="http://schemas.microsoft.com/office/drawing/2014/main" val="3101188323"/>
                    </a:ext>
                  </a:extLst>
                </a:gridCol>
                <a:gridCol w="1461600">
                  <a:extLst>
                    <a:ext uri="{9D8B030D-6E8A-4147-A177-3AD203B41FA5}">
                      <a16:colId xmlns:a16="http://schemas.microsoft.com/office/drawing/2014/main" val="2449173017"/>
                    </a:ext>
                  </a:extLst>
                </a:gridCol>
                <a:gridCol w="1461600">
                  <a:extLst>
                    <a:ext uri="{9D8B030D-6E8A-4147-A177-3AD203B41FA5}">
                      <a16:colId xmlns:a16="http://schemas.microsoft.com/office/drawing/2014/main" val="2717535537"/>
                    </a:ext>
                  </a:extLst>
                </a:gridCol>
                <a:gridCol w="1461600">
                  <a:extLst>
                    <a:ext uri="{9D8B030D-6E8A-4147-A177-3AD203B41FA5}">
                      <a16:colId xmlns:a16="http://schemas.microsoft.com/office/drawing/2014/main" val="2116462174"/>
                    </a:ext>
                  </a:extLst>
                </a:gridCol>
              </a:tblGrid>
              <a:tr h="319476">
                <a:tc>
                  <a:txBody>
                    <a:bodyPr/>
                    <a:lstStyle/>
                    <a:p>
                      <a:endParaRPr lang="en-US" sz="1400" noProof="0" dirty="0">
                        <a:solidFill>
                          <a:schemeClr val="tx2"/>
                        </a:solidFill>
                      </a:endParaRPr>
                    </a:p>
                  </a:txBody>
                  <a:tcPr anchor="b"/>
                </a:tc>
                <a:tc>
                  <a:txBody>
                    <a:bodyPr/>
                    <a:lstStyle/>
                    <a:p>
                      <a:pPr algn="ctr"/>
                      <a:r>
                        <a:rPr lang="en-US" sz="1400" noProof="0" dirty="0">
                          <a:solidFill>
                            <a:schemeClr val="tx2"/>
                          </a:solidFill>
                        </a:rPr>
                        <a:t>QD </a:t>
                      </a:r>
                      <a:br>
                        <a:rPr lang="en-US" sz="1400" noProof="0" dirty="0">
                          <a:solidFill>
                            <a:schemeClr val="tx2"/>
                          </a:solidFill>
                        </a:rPr>
                      </a:br>
                      <a:r>
                        <a:rPr lang="en-US" sz="1400" noProof="0" dirty="0">
                          <a:solidFill>
                            <a:schemeClr val="tx2"/>
                          </a:solidFill>
                        </a:rPr>
                        <a:t>(n=47)</a:t>
                      </a:r>
                    </a:p>
                  </a:txBody>
                  <a:tcPr anchor="b"/>
                </a:tc>
                <a:tc>
                  <a:txBody>
                    <a:bodyPr/>
                    <a:lstStyle/>
                    <a:p>
                      <a:pPr algn="ctr"/>
                      <a:r>
                        <a:rPr lang="en-US" sz="1400" noProof="0" dirty="0">
                          <a:solidFill>
                            <a:schemeClr val="tx2"/>
                          </a:solidFill>
                        </a:rPr>
                        <a:t>QD (5</a:t>
                      </a:r>
                      <a:r>
                        <a:rPr lang="en-US" sz="1400" baseline="0" noProof="0" dirty="0">
                          <a:solidFill>
                            <a:schemeClr val="tx2"/>
                          </a:solidFill>
                        </a:rPr>
                        <a:t> days on/</a:t>
                      </a:r>
                      <a:br>
                        <a:rPr lang="en-US" sz="1400" baseline="0" noProof="0" dirty="0">
                          <a:solidFill>
                            <a:schemeClr val="tx2"/>
                          </a:solidFill>
                        </a:rPr>
                      </a:br>
                      <a:r>
                        <a:rPr lang="en-US" sz="1400" baseline="0" noProof="0" dirty="0">
                          <a:solidFill>
                            <a:schemeClr val="tx2"/>
                          </a:solidFill>
                        </a:rPr>
                        <a:t>2 days off) </a:t>
                      </a:r>
                      <a:br>
                        <a:rPr lang="en-US" sz="1400" baseline="0" noProof="0" dirty="0">
                          <a:solidFill>
                            <a:schemeClr val="tx2"/>
                          </a:solidFill>
                        </a:rPr>
                      </a:br>
                      <a:r>
                        <a:rPr lang="en-US" sz="1400" baseline="0" noProof="0" dirty="0">
                          <a:solidFill>
                            <a:schemeClr val="tx2"/>
                          </a:solidFill>
                        </a:rPr>
                        <a:t>(n=6)</a:t>
                      </a:r>
                      <a:endParaRPr lang="en-US" sz="1400" noProof="0" dirty="0">
                        <a:solidFill>
                          <a:schemeClr val="tx2"/>
                        </a:solidFill>
                      </a:endParaRPr>
                    </a:p>
                  </a:txBody>
                  <a:tcPr anchor="b"/>
                </a:tc>
                <a:tc>
                  <a:txBody>
                    <a:bodyPr/>
                    <a:lstStyle/>
                    <a:p>
                      <a:pPr algn="ctr"/>
                      <a:r>
                        <a:rPr lang="en-US" sz="1400" noProof="0" dirty="0">
                          <a:solidFill>
                            <a:schemeClr val="tx2"/>
                          </a:solidFill>
                        </a:rPr>
                        <a:t>QD (7 days on/</a:t>
                      </a:r>
                      <a:br>
                        <a:rPr lang="en-US" sz="1400" noProof="0" dirty="0">
                          <a:solidFill>
                            <a:schemeClr val="tx2"/>
                          </a:solidFill>
                        </a:rPr>
                      </a:br>
                      <a:r>
                        <a:rPr lang="en-US" sz="1400" noProof="0" dirty="0">
                          <a:solidFill>
                            <a:schemeClr val="tx2"/>
                          </a:solidFill>
                        </a:rPr>
                        <a:t>7 days off) </a:t>
                      </a:r>
                      <a:br>
                        <a:rPr lang="en-US" sz="1400" noProof="0" dirty="0">
                          <a:solidFill>
                            <a:schemeClr val="tx2"/>
                          </a:solidFill>
                        </a:rPr>
                      </a:br>
                      <a:r>
                        <a:rPr lang="en-US" sz="1400" noProof="0" dirty="0">
                          <a:solidFill>
                            <a:schemeClr val="tx2"/>
                          </a:solidFill>
                        </a:rPr>
                        <a:t>(n=6)</a:t>
                      </a:r>
                    </a:p>
                  </a:txBody>
                  <a:tcPr anchor="b"/>
                </a:tc>
                <a:tc>
                  <a:txBody>
                    <a:bodyPr/>
                    <a:lstStyle/>
                    <a:p>
                      <a:pPr algn="ctr"/>
                      <a:r>
                        <a:rPr lang="en-US" sz="1400" noProof="0" dirty="0">
                          <a:solidFill>
                            <a:schemeClr val="tx2"/>
                          </a:solidFill>
                        </a:rPr>
                        <a:t>All patients</a:t>
                      </a:r>
                      <a:r>
                        <a:rPr lang="en-US" sz="1400" baseline="0" noProof="0" dirty="0">
                          <a:solidFill>
                            <a:schemeClr val="tx2"/>
                          </a:solidFill>
                        </a:rPr>
                        <a:t> (n=59)</a:t>
                      </a:r>
                      <a:endParaRPr lang="en-US" sz="1400" noProof="0" dirty="0">
                        <a:solidFill>
                          <a:schemeClr val="tx2"/>
                        </a:solidFill>
                      </a:endParaRPr>
                    </a:p>
                  </a:txBody>
                  <a:tcPr anchor="b"/>
                </a:tc>
                <a:extLst>
                  <a:ext uri="{0D108BD9-81ED-4DB2-BD59-A6C34878D82A}">
                    <a16:rowId xmlns:a16="http://schemas.microsoft.com/office/drawing/2014/main" val="3588653456"/>
                  </a:ext>
                </a:extLst>
              </a:tr>
              <a:tr h="306268">
                <a:tc>
                  <a:txBody>
                    <a:bodyPr/>
                    <a:lstStyle/>
                    <a:p>
                      <a:r>
                        <a:rPr lang="en-GB" sz="1200" dirty="0">
                          <a:solidFill>
                            <a:schemeClr val="tx1"/>
                          </a:solidFill>
                        </a:rPr>
                        <a:t>BOR, % (95%CI)</a:t>
                      </a:r>
                    </a:p>
                    <a:p>
                      <a:pPr marL="85725" indent="0"/>
                      <a:r>
                        <a:rPr lang="en-GB" sz="1200" dirty="0">
                          <a:solidFill>
                            <a:schemeClr val="tx1"/>
                          </a:solidFill>
                        </a:rPr>
                        <a:t>PR</a:t>
                      </a:r>
                    </a:p>
                    <a:p>
                      <a:pPr marL="85725" indent="0"/>
                      <a:r>
                        <a:rPr lang="en-GB" sz="1200" dirty="0">
                          <a:solidFill>
                            <a:schemeClr val="tx1"/>
                          </a:solidFill>
                        </a:rPr>
                        <a:t>SD</a:t>
                      </a:r>
                    </a:p>
                    <a:p>
                      <a:pPr marL="85725" indent="0"/>
                      <a:r>
                        <a:rPr lang="en-GB" sz="1200" dirty="0">
                          <a:solidFill>
                            <a:schemeClr val="tx1"/>
                          </a:solidFill>
                        </a:rPr>
                        <a:t>PD</a:t>
                      </a:r>
                    </a:p>
                  </a:txBody>
                  <a:tcPr/>
                </a:tc>
                <a:tc>
                  <a:txBody>
                    <a:bodyPr/>
                    <a:lstStyle/>
                    <a:p>
                      <a:pPr algn="ctr"/>
                      <a:endParaRPr lang="en-GB" sz="1200" dirty="0">
                        <a:solidFill>
                          <a:schemeClr val="tx1"/>
                        </a:solidFill>
                      </a:endParaRPr>
                    </a:p>
                    <a:p>
                      <a:pPr algn="ctr"/>
                      <a:r>
                        <a:rPr lang="en-GB" sz="1200" dirty="0">
                          <a:solidFill>
                            <a:schemeClr val="tx1"/>
                          </a:solidFill>
                        </a:rPr>
                        <a:t>34.0 (20.9, 49.3)</a:t>
                      </a:r>
                    </a:p>
                    <a:p>
                      <a:pPr algn="ctr"/>
                      <a:r>
                        <a:rPr lang="en-GB" sz="1200" dirty="0">
                          <a:solidFill>
                            <a:schemeClr val="tx1"/>
                          </a:solidFill>
                        </a:rPr>
                        <a:t>34.0 (20.9, 49.3)</a:t>
                      </a:r>
                    </a:p>
                    <a:p>
                      <a:pPr algn="ctr"/>
                      <a:r>
                        <a:rPr lang="en-GB" sz="1200" dirty="0">
                          <a:solidFill>
                            <a:schemeClr val="tx1"/>
                          </a:solidFill>
                        </a:rPr>
                        <a:t>31.9 (19.1, 47.1)</a:t>
                      </a:r>
                    </a:p>
                  </a:txBody>
                  <a:tcPr/>
                </a:tc>
                <a:tc>
                  <a:txBody>
                    <a:bodyPr/>
                    <a:lstStyle/>
                    <a:p>
                      <a:pPr algn="ctr"/>
                      <a:endParaRPr lang="en-US" sz="1200" noProof="0" dirty="0">
                        <a:solidFill>
                          <a:schemeClr val="tx1"/>
                        </a:solidFill>
                      </a:endParaRPr>
                    </a:p>
                    <a:p>
                      <a:pPr algn="ctr"/>
                      <a:r>
                        <a:rPr lang="en-US" sz="1200" noProof="0" dirty="0">
                          <a:solidFill>
                            <a:schemeClr val="tx1"/>
                          </a:solidFill>
                        </a:rPr>
                        <a:t>33.3 (4.3, 77.7)</a:t>
                      </a:r>
                    </a:p>
                    <a:p>
                      <a:pPr algn="ctr"/>
                      <a:r>
                        <a:rPr lang="en-US" sz="1200" noProof="0" dirty="0">
                          <a:solidFill>
                            <a:schemeClr val="tx1"/>
                          </a:solidFill>
                        </a:rPr>
                        <a:t>66.7 (22.3, 95.7)</a:t>
                      </a:r>
                    </a:p>
                    <a:p>
                      <a:pPr algn="ctr"/>
                      <a:r>
                        <a:rPr lang="en-US" sz="1200" noProof="0" dirty="0">
                          <a:solidFill>
                            <a:schemeClr val="tx1"/>
                          </a:solidFill>
                        </a:rPr>
                        <a:t>0 (0)</a:t>
                      </a:r>
                    </a:p>
                  </a:txBody>
                  <a:tcPr/>
                </a:tc>
                <a:tc>
                  <a:txBody>
                    <a:bodyPr/>
                    <a:lstStyle/>
                    <a:p>
                      <a:pPr algn="ctr"/>
                      <a:endParaRPr lang="en-US" sz="1200" noProof="0" dirty="0">
                        <a:solidFill>
                          <a:schemeClr val="tx1"/>
                        </a:solidFill>
                      </a:endParaRPr>
                    </a:p>
                    <a:p>
                      <a:pPr algn="ctr"/>
                      <a:r>
                        <a:rPr lang="en-US" sz="1200" noProof="0" dirty="0">
                          <a:solidFill>
                            <a:schemeClr val="tx1"/>
                          </a:solidFill>
                        </a:rPr>
                        <a:t>33.3 (4.3, 77.7)</a:t>
                      </a:r>
                    </a:p>
                    <a:p>
                      <a:pPr algn="ctr"/>
                      <a:r>
                        <a:rPr lang="en-US" sz="1200" noProof="0" dirty="0">
                          <a:solidFill>
                            <a:schemeClr val="tx1"/>
                          </a:solidFill>
                        </a:rPr>
                        <a:t>16.7 (0.4, 64.1)</a:t>
                      </a:r>
                    </a:p>
                    <a:p>
                      <a:pPr algn="ctr"/>
                      <a:r>
                        <a:rPr lang="en-US" sz="1200" noProof="0" dirty="0">
                          <a:solidFill>
                            <a:schemeClr val="tx1"/>
                          </a:solidFill>
                        </a:rPr>
                        <a:t>50.0 (11.8, 88.2)</a:t>
                      </a:r>
                    </a:p>
                  </a:txBody>
                  <a:tcPr/>
                </a:tc>
                <a:tc>
                  <a:txBody>
                    <a:bodyPr/>
                    <a:lstStyle/>
                    <a:p>
                      <a:pPr algn="ctr"/>
                      <a:endParaRPr lang="en-US" sz="1200" noProof="0" dirty="0">
                        <a:solidFill>
                          <a:schemeClr val="tx1"/>
                        </a:solidFill>
                      </a:endParaRPr>
                    </a:p>
                    <a:p>
                      <a:pPr algn="ctr"/>
                      <a:r>
                        <a:rPr lang="en-US" sz="1200" noProof="0" dirty="0">
                          <a:solidFill>
                            <a:schemeClr val="tx1"/>
                          </a:solidFill>
                        </a:rPr>
                        <a:t>33.9 (22.1, 47.4)</a:t>
                      </a:r>
                    </a:p>
                    <a:p>
                      <a:pPr algn="ctr"/>
                      <a:r>
                        <a:rPr lang="en-US" sz="1200" noProof="0" dirty="0">
                          <a:solidFill>
                            <a:schemeClr val="tx1"/>
                          </a:solidFill>
                        </a:rPr>
                        <a:t>35.6 (23.6, 49.1)</a:t>
                      </a:r>
                    </a:p>
                    <a:p>
                      <a:pPr algn="ctr"/>
                      <a:r>
                        <a:rPr lang="en-US" sz="1200" noProof="0" dirty="0">
                          <a:solidFill>
                            <a:schemeClr val="tx1"/>
                          </a:solidFill>
                        </a:rPr>
                        <a:t>30.5 (19.2, 43.9)</a:t>
                      </a:r>
                    </a:p>
                  </a:txBody>
                  <a:tcPr/>
                </a:tc>
                <a:extLst>
                  <a:ext uri="{0D108BD9-81ED-4DB2-BD59-A6C34878D82A}">
                    <a16:rowId xmlns:a16="http://schemas.microsoft.com/office/drawing/2014/main" val="4219992545"/>
                  </a:ext>
                </a:extLst>
              </a:tr>
              <a:tr h="306268">
                <a:tc>
                  <a:txBody>
                    <a:bodyPr/>
                    <a:lstStyle/>
                    <a:p>
                      <a:r>
                        <a:rPr lang="en-GB" sz="1200" dirty="0">
                          <a:solidFill>
                            <a:schemeClr val="tx1"/>
                          </a:solidFill>
                        </a:rPr>
                        <a:t>ORR, % (95%CI)</a:t>
                      </a:r>
                    </a:p>
                  </a:txBody>
                  <a:tcPr/>
                </a:tc>
                <a:tc>
                  <a:txBody>
                    <a:bodyPr/>
                    <a:lstStyle/>
                    <a:p>
                      <a:pPr algn="ctr"/>
                      <a:r>
                        <a:rPr lang="en-GB" sz="1200" dirty="0">
                          <a:solidFill>
                            <a:schemeClr val="tx1"/>
                          </a:solidFill>
                        </a:rPr>
                        <a:t>34.0 (20.9, 49.3)</a:t>
                      </a:r>
                    </a:p>
                  </a:txBody>
                  <a:tcPr/>
                </a:tc>
                <a:tc>
                  <a:txBody>
                    <a:bodyPr/>
                    <a:lstStyle/>
                    <a:p>
                      <a:pPr algn="ctr"/>
                      <a:r>
                        <a:rPr lang="en-US" sz="1200" noProof="0" dirty="0">
                          <a:solidFill>
                            <a:schemeClr val="tx1"/>
                          </a:solidFill>
                        </a:rPr>
                        <a:t>33.3 (4.3, 77.7)</a:t>
                      </a:r>
                    </a:p>
                  </a:txBody>
                  <a:tcPr/>
                </a:tc>
                <a:tc>
                  <a:txBody>
                    <a:bodyPr/>
                    <a:lstStyle/>
                    <a:p>
                      <a:pPr algn="ctr"/>
                      <a:r>
                        <a:rPr lang="en-US" sz="1200" noProof="0" dirty="0">
                          <a:solidFill>
                            <a:schemeClr val="tx1"/>
                          </a:solidFill>
                        </a:rPr>
                        <a:t>33.3 (4.3, 77.7)</a:t>
                      </a:r>
                    </a:p>
                  </a:txBody>
                  <a:tcPr/>
                </a:tc>
                <a:tc>
                  <a:txBody>
                    <a:bodyPr/>
                    <a:lstStyle/>
                    <a:p>
                      <a:pPr algn="ctr"/>
                      <a:r>
                        <a:rPr lang="en-US" sz="1200" noProof="0" dirty="0">
                          <a:solidFill>
                            <a:schemeClr val="tx1"/>
                          </a:solidFill>
                        </a:rPr>
                        <a:t>33.9 (22.1, 47.4)</a:t>
                      </a:r>
                    </a:p>
                  </a:txBody>
                  <a:tcPr/>
                </a:tc>
                <a:extLst>
                  <a:ext uri="{0D108BD9-81ED-4DB2-BD59-A6C34878D82A}">
                    <a16:rowId xmlns:a16="http://schemas.microsoft.com/office/drawing/2014/main" val="3425343425"/>
                  </a:ext>
                </a:extLst>
              </a:tr>
              <a:tr h="306268">
                <a:tc>
                  <a:txBody>
                    <a:bodyPr/>
                    <a:lstStyle/>
                    <a:p>
                      <a:r>
                        <a:rPr lang="en-GB" sz="1200" dirty="0">
                          <a:solidFill>
                            <a:schemeClr val="tx1"/>
                          </a:solidFill>
                        </a:rPr>
                        <a:t>DCR, % (95%CI)</a:t>
                      </a:r>
                    </a:p>
                  </a:txBody>
                  <a:tcPr/>
                </a:tc>
                <a:tc>
                  <a:txBody>
                    <a:bodyPr/>
                    <a:lstStyle/>
                    <a:p>
                      <a:pPr algn="ctr"/>
                      <a:r>
                        <a:rPr lang="en-GB" sz="1200" dirty="0">
                          <a:solidFill>
                            <a:schemeClr val="tx1"/>
                          </a:solidFill>
                        </a:rPr>
                        <a:t>68.1</a:t>
                      </a:r>
                      <a:r>
                        <a:rPr lang="en-GB" sz="1200" baseline="0" dirty="0">
                          <a:solidFill>
                            <a:schemeClr val="tx1"/>
                          </a:solidFill>
                        </a:rPr>
                        <a:t> (52.9, 80.9)</a:t>
                      </a:r>
                      <a:endParaRPr lang="en-GB" sz="1200" dirty="0">
                        <a:solidFill>
                          <a:schemeClr val="tx1"/>
                        </a:solidFill>
                      </a:endParaRPr>
                    </a:p>
                  </a:txBody>
                  <a:tcPr/>
                </a:tc>
                <a:tc>
                  <a:txBody>
                    <a:bodyPr/>
                    <a:lstStyle/>
                    <a:p>
                      <a:pPr algn="ctr"/>
                      <a:r>
                        <a:rPr lang="en-US" sz="1200" noProof="0" dirty="0">
                          <a:solidFill>
                            <a:schemeClr val="tx1"/>
                          </a:solidFill>
                        </a:rPr>
                        <a:t>6 (100)</a:t>
                      </a:r>
                    </a:p>
                  </a:txBody>
                  <a:tcPr/>
                </a:tc>
                <a:tc>
                  <a:txBody>
                    <a:bodyPr/>
                    <a:lstStyle/>
                    <a:p>
                      <a:pPr algn="ctr"/>
                      <a:r>
                        <a:rPr lang="en-US" sz="1200" noProof="0" dirty="0">
                          <a:solidFill>
                            <a:schemeClr val="tx1"/>
                          </a:solidFill>
                        </a:rPr>
                        <a:t>50.0 (11.8, 88.2)</a:t>
                      </a:r>
                    </a:p>
                  </a:txBody>
                  <a:tcPr/>
                </a:tc>
                <a:tc>
                  <a:txBody>
                    <a:bodyPr/>
                    <a:lstStyle/>
                    <a:p>
                      <a:pPr algn="ctr"/>
                      <a:r>
                        <a:rPr lang="en-US" sz="1200" noProof="0" dirty="0">
                          <a:solidFill>
                            <a:schemeClr val="tx1"/>
                          </a:solidFill>
                        </a:rPr>
                        <a:t>69.5 (56.1, 80.8)</a:t>
                      </a:r>
                    </a:p>
                  </a:txBody>
                  <a:tcPr/>
                </a:tc>
                <a:extLst>
                  <a:ext uri="{0D108BD9-81ED-4DB2-BD59-A6C34878D82A}">
                    <a16:rowId xmlns:a16="http://schemas.microsoft.com/office/drawing/2014/main" val="2427333557"/>
                  </a:ext>
                </a:extLst>
              </a:tr>
              <a:tr h="306268">
                <a:tc>
                  <a:txBody>
                    <a:bodyPr/>
                    <a:lstStyle/>
                    <a:p>
                      <a:r>
                        <a:rPr lang="en-GB" sz="1400" b="1" dirty="0">
                          <a:solidFill>
                            <a:schemeClr val="tx2"/>
                          </a:solidFill>
                        </a:rPr>
                        <a:t>Chemo-sensitive,</a:t>
                      </a:r>
                      <a:r>
                        <a:rPr lang="en-GB" sz="1400" b="1" baseline="0" dirty="0">
                          <a:solidFill>
                            <a:schemeClr val="tx2"/>
                          </a:solidFill>
                        </a:rPr>
                        <a:t> n </a:t>
                      </a:r>
                      <a:endParaRPr lang="en-GB" sz="1400" b="1" dirty="0">
                        <a:solidFill>
                          <a:schemeClr val="tx2"/>
                        </a:solidFill>
                      </a:endParaRPr>
                    </a:p>
                  </a:txBody>
                  <a:tcPr>
                    <a:solidFill>
                      <a:schemeClr val="accent1"/>
                    </a:solidFill>
                  </a:tcPr>
                </a:tc>
                <a:tc>
                  <a:txBody>
                    <a:bodyPr/>
                    <a:lstStyle/>
                    <a:p>
                      <a:pPr algn="ctr"/>
                      <a:r>
                        <a:rPr lang="en-GB" sz="1400" b="1" dirty="0">
                          <a:solidFill>
                            <a:schemeClr val="tx2"/>
                          </a:solidFill>
                        </a:rPr>
                        <a:t>16</a:t>
                      </a:r>
                    </a:p>
                  </a:txBody>
                  <a:tcPr>
                    <a:solidFill>
                      <a:schemeClr val="accent1"/>
                    </a:solidFill>
                  </a:tcPr>
                </a:tc>
                <a:tc>
                  <a:txBody>
                    <a:bodyPr/>
                    <a:lstStyle/>
                    <a:p>
                      <a:pPr algn="ctr"/>
                      <a:r>
                        <a:rPr lang="en-US" sz="1400" b="1" noProof="0" dirty="0">
                          <a:solidFill>
                            <a:schemeClr val="tx2"/>
                          </a:solidFill>
                        </a:rPr>
                        <a:t>4</a:t>
                      </a:r>
                    </a:p>
                  </a:txBody>
                  <a:tcPr>
                    <a:solidFill>
                      <a:schemeClr val="accent1"/>
                    </a:solidFill>
                  </a:tcPr>
                </a:tc>
                <a:tc>
                  <a:txBody>
                    <a:bodyPr/>
                    <a:lstStyle/>
                    <a:p>
                      <a:pPr algn="ctr"/>
                      <a:r>
                        <a:rPr lang="en-US" sz="1400" b="1" noProof="0" dirty="0">
                          <a:solidFill>
                            <a:schemeClr val="tx2"/>
                          </a:solidFill>
                        </a:rPr>
                        <a:t>0</a:t>
                      </a:r>
                    </a:p>
                  </a:txBody>
                  <a:tcPr>
                    <a:solidFill>
                      <a:schemeClr val="accent1"/>
                    </a:solidFill>
                  </a:tcPr>
                </a:tc>
                <a:tc>
                  <a:txBody>
                    <a:bodyPr/>
                    <a:lstStyle/>
                    <a:p>
                      <a:pPr algn="ctr"/>
                      <a:r>
                        <a:rPr lang="en-US" sz="1400" b="1" noProof="0" dirty="0">
                          <a:solidFill>
                            <a:schemeClr val="tx2"/>
                          </a:solidFill>
                        </a:rPr>
                        <a:t>20</a:t>
                      </a:r>
                    </a:p>
                  </a:txBody>
                  <a:tcPr>
                    <a:solidFill>
                      <a:schemeClr val="accent1"/>
                    </a:solidFill>
                  </a:tcPr>
                </a:tc>
                <a:extLst>
                  <a:ext uri="{0D108BD9-81ED-4DB2-BD59-A6C34878D82A}">
                    <a16:rowId xmlns:a16="http://schemas.microsoft.com/office/drawing/2014/main" val="3013368521"/>
                  </a:ext>
                </a:extLst>
              </a:tr>
              <a:tr h="306268">
                <a:tc>
                  <a:txBody>
                    <a:bodyPr/>
                    <a:lstStyle/>
                    <a:p>
                      <a:r>
                        <a:rPr lang="en-GB" sz="1200" dirty="0">
                          <a:solidFill>
                            <a:schemeClr val="tx1"/>
                          </a:solidFill>
                        </a:rPr>
                        <a:t>ORR, %</a:t>
                      </a:r>
                      <a:r>
                        <a:rPr lang="en-GB" sz="1200" baseline="0" dirty="0">
                          <a:solidFill>
                            <a:schemeClr val="tx1"/>
                          </a:solidFill>
                        </a:rPr>
                        <a:t> (95%CI)</a:t>
                      </a:r>
                      <a:endParaRPr lang="en-GB" sz="1200" dirty="0">
                        <a:solidFill>
                          <a:schemeClr val="tx1"/>
                        </a:solidFill>
                      </a:endParaRPr>
                    </a:p>
                  </a:txBody>
                  <a:tcPr/>
                </a:tc>
                <a:tc>
                  <a:txBody>
                    <a:bodyPr/>
                    <a:lstStyle/>
                    <a:p>
                      <a:pPr algn="ctr"/>
                      <a:r>
                        <a:rPr lang="en-GB" sz="1200" dirty="0">
                          <a:solidFill>
                            <a:schemeClr val="tx1"/>
                          </a:solidFill>
                        </a:rPr>
                        <a:t>37.5 (15.2, 64.6)</a:t>
                      </a:r>
                    </a:p>
                  </a:txBody>
                  <a:tcPr/>
                </a:tc>
                <a:tc>
                  <a:txBody>
                    <a:bodyPr/>
                    <a:lstStyle/>
                    <a:p>
                      <a:pPr algn="ctr"/>
                      <a:r>
                        <a:rPr lang="en-US" sz="1200" noProof="0" dirty="0">
                          <a:solidFill>
                            <a:schemeClr val="tx1"/>
                          </a:solidFill>
                        </a:rPr>
                        <a:t>25.0 (0.6, 80.6)</a:t>
                      </a:r>
                    </a:p>
                  </a:txBody>
                  <a:tcPr/>
                </a:tc>
                <a:tc>
                  <a:txBody>
                    <a:bodyPr/>
                    <a:lstStyle/>
                    <a:p>
                      <a:pPr algn="ctr"/>
                      <a:r>
                        <a:rPr lang="en-US" sz="1200" noProof="0" dirty="0">
                          <a:solidFill>
                            <a:schemeClr val="tx1"/>
                          </a:solidFill>
                        </a:rPr>
                        <a:t>0</a:t>
                      </a:r>
                    </a:p>
                  </a:txBody>
                  <a:tcPr/>
                </a:tc>
                <a:tc>
                  <a:txBody>
                    <a:bodyPr/>
                    <a:lstStyle/>
                    <a:p>
                      <a:pPr algn="ctr"/>
                      <a:r>
                        <a:rPr lang="en-US" sz="1200" noProof="0" dirty="0">
                          <a:solidFill>
                            <a:schemeClr val="tx1"/>
                          </a:solidFill>
                        </a:rPr>
                        <a:t>35.0 (15.4, 59.2)</a:t>
                      </a:r>
                    </a:p>
                  </a:txBody>
                  <a:tcPr/>
                </a:tc>
                <a:extLst>
                  <a:ext uri="{0D108BD9-81ED-4DB2-BD59-A6C34878D82A}">
                    <a16:rowId xmlns:a16="http://schemas.microsoft.com/office/drawing/2014/main" val="464556655"/>
                  </a:ext>
                </a:extLst>
              </a:tr>
              <a:tr h="306268">
                <a:tc>
                  <a:txBody>
                    <a:bodyPr/>
                    <a:lstStyle/>
                    <a:p>
                      <a:r>
                        <a:rPr lang="en-GB" sz="1200" dirty="0">
                          <a:solidFill>
                            <a:schemeClr val="tx1"/>
                          </a:solidFill>
                        </a:rPr>
                        <a:t>DCR, % (95%CI)</a:t>
                      </a:r>
                    </a:p>
                  </a:txBody>
                  <a:tcPr/>
                </a:tc>
                <a:tc>
                  <a:txBody>
                    <a:bodyPr/>
                    <a:lstStyle/>
                    <a:p>
                      <a:pPr algn="ctr"/>
                      <a:r>
                        <a:rPr lang="en-GB" sz="1200" dirty="0">
                          <a:solidFill>
                            <a:schemeClr val="tx1"/>
                          </a:solidFill>
                        </a:rPr>
                        <a:t>75.0 (47.6, 92.7)</a:t>
                      </a:r>
                    </a:p>
                  </a:txBody>
                  <a:tcPr/>
                </a:tc>
                <a:tc>
                  <a:txBody>
                    <a:bodyPr/>
                    <a:lstStyle/>
                    <a:p>
                      <a:pPr algn="ctr"/>
                      <a:r>
                        <a:rPr lang="en-US" sz="1200" noProof="0" dirty="0">
                          <a:solidFill>
                            <a:schemeClr val="tx1"/>
                          </a:solidFill>
                        </a:rPr>
                        <a:t>4 (100)</a:t>
                      </a:r>
                    </a:p>
                  </a:txBody>
                  <a:tcPr/>
                </a:tc>
                <a:tc>
                  <a:txBody>
                    <a:bodyPr/>
                    <a:lstStyle/>
                    <a:p>
                      <a:pPr algn="ctr"/>
                      <a:r>
                        <a:rPr lang="en-US" sz="1200" noProof="0" dirty="0">
                          <a:solidFill>
                            <a:schemeClr val="tx1"/>
                          </a:solidFill>
                        </a:rPr>
                        <a:t>0</a:t>
                      </a:r>
                    </a:p>
                  </a:txBody>
                  <a:tcPr/>
                </a:tc>
                <a:tc>
                  <a:txBody>
                    <a:bodyPr/>
                    <a:lstStyle/>
                    <a:p>
                      <a:pPr algn="ctr"/>
                      <a:r>
                        <a:rPr lang="en-US" sz="1200" noProof="0" dirty="0">
                          <a:solidFill>
                            <a:schemeClr val="tx1"/>
                          </a:solidFill>
                        </a:rPr>
                        <a:t>80.0 (56.3, 94.3)</a:t>
                      </a:r>
                    </a:p>
                  </a:txBody>
                  <a:tcPr/>
                </a:tc>
                <a:extLst>
                  <a:ext uri="{0D108BD9-81ED-4DB2-BD59-A6C34878D82A}">
                    <a16:rowId xmlns:a16="http://schemas.microsoft.com/office/drawing/2014/main" val="3578904806"/>
                  </a:ext>
                </a:extLst>
              </a:tr>
              <a:tr h="306268">
                <a:tc>
                  <a:txBody>
                    <a:bodyPr/>
                    <a:lstStyle/>
                    <a:p>
                      <a:r>
                        <a:rPr lang="en-GB" sz="1400" b="1" dirty="0">
                          <a:solidFill>
                            <a:schemeClr val="tx2"/>
                          </a:solidFill>
                        </a:rPr>
                        <a:t>Chemo-resistant</a:t>
                      </a:r>
                      <a:r>
                        <a:rPr lang="en-GB" sz="1400" b="1" baseline="0" dirty="0">
                          <a:solidFill>
                            <a:schemeClr val="tx2"/>
                          </a:solidFill>
                        </a:rPr>
                        <a:t>, n </a:t>
                      </a:r>
                      <a:endParaRPr lang="en-GB" sz="1400" b="1" dirty="0">
                        <a:solidFill>
                          <a:schemeClr val="tx2"/>
                        </a:solidFill>
                      </a:endParaRPr>
                    </a:p>
                  </a:txBody>
                  <a:tcPr>
                    <a:solidFill>
                      <a:schemeClr val="accent1"/>
                    </a:solidFill>
                  </a:tcPr>
                </a:tc>
                <a:tc>
                  <a:txBody>
                    <a:bodyPr/>
                    <a:lstStyle/>
                    <a:p>
                      <a:pPr algn="ctr"/>
                      <a:r>
                        <a:rPr lang="en-GB" sz="1400" b="1" dirty="0">
                          <a:solidFill>
                            <a:schemeClr val="tx2"/>
                          </a:solidFill>
                        </a:rPr>
                        <a:t>31</a:t>
                      </a:r>
                    </a:p>
                  </a:txBody>
                  <a:tcPr>
                    <a:solidFill>
                      <a:schemeClr val="accent1"/>
                    </a:solidFill>
                  </a:tcPr>
                </a:tc>
                <a:tc>
                  <a:txBody>
                    <a:bodyPr/>
                    <a:lstStyle/>
                    <a:p>
                      <a:pPr algn="ctr"/>
                      <a:r>
                        <a:rPr lang="en-US" sz="1400" b="1" noProof="0" dirty="0">
                          <a:solidFill>
                            <a:schemeClr val="tx2"/>
                          </a:solidFill>
                        </a:rPr>
                        <a:t>2</a:t>
                      </a:r>
                    </a:p>
                  </a:txBody>
                  <a:tcPr>
                    <a:solidFill>
                      <a:schemeClr val="accent1"/>
                    </a:solidFill>
                  </a:tcPr>
                </a:tc>
                <a:tc>
                  <a:txBody>
                    <a:bodyPr/>
                    <a:lstStyle/>
                    <a:p>
                      <a:pPr algn="ctr"/>
                      <a:r>
                        <a:rPr lang="en-US" sz="1400" b="1" noProof="0" dirty="0">
                          <a:solidFill>
                            <a:schemeClr val="tx2"/>
                          </a:solidFill>
                        </a:rPr>
                        <a:t>6</a:t>
                      </a:r>
                    </a:p>
                  </a:txBody>
                  <a:tcPr>
                    <a:solidFill>
                      <a:schemeClr val="accent1"/>
                    </a:solidFill>
                  </a:tcPr>
                </a:tc>
                <a:tc>
                  <a:txBody>
                    <a:bodyPr/>
                    <a:lstStyle/>
                    <a:p>
                      <a:pPr algn="ctr"/>
                      <a:r>
                        <a:rPr lang="en-US" sz="1400" b="1" noProof="0" dirty="0">
                          <a:solidFill>
                            <a:schemeClr val="tx2"/>
                          </a:solidFill>
                        </a:rPr>
                        <a:t>39</a:t>
                      </a:r>
                    </a:p>
                  </a:txBody>
                  <a:tcPr>
                    <a:solidFill>
                      <a:schemeClr val="accent1"/>
                    </a:solidFill>
                  </a:tcPr>
                </a:tc>
                <a:extLst>
                  <a:ext uri="{0D108BD9-81ED-4DB2-BD59-A6C34878D82A}">
                    <a16:rowId xmlns:a16="http://schemas.microsoft.com/office/drawing/2014/main" val="4040454066"/>
                  </a:ext>
                </a:extLst>
              </a:tr>
              <a:tr h="306268">
                <a:tc>
                  <a:txBody>
                    <a:bodyPr/>
                    <a:lstStyle/>
                    <a:p>
                      <a:r>
                        <a:rPr lang="en-GB" sz="1200" dirty="0">
                          <a:solidFill>
                            <a:schemeClr val="tx1"/>
                          </a:solidFill>
                        </a:rPr>
                        <a:t>ORR, %</a:t>
                      </a:r>
                      <a:r>
                        <a:rPr lang="en-GB" sz="1200" baseline="0" dirty="0">
                          <a:solidFill>
                            <a:schemeClr val="tx1"/>
                          </a:solidFill>
                        </a:rPr>
                        <a:t> (95%CI)</a:t>
                      </a:r>
                      <a:endParaRPr lang="en-GB" sz="1200" dirty="0">
                        <a:solidFill>
                          <a:schemeClr val="tx1"/>
                        </a:solidFill>
                      </a:endParaRPr>
                    </a:p>
                  </a:txBody>
                  <a:tcPr/>
                </a:tc>
                <a:tc>
                  <a:txBody>
                    <a:bodyPr/>
                    <a:lstStyle/>
                    <a:p>
                      <a:pPr algn="ctr"/>
                      <a:r>
                        <a:rPr lang="en-GB" sz="1200" dirty="0">
                          <a:solidFill>
                            <a:schemeClr val="tx1"/>
                          </a:solidFill>
                        </a:rPr>
                        <a:t>32.3 (16.7, 51.4)</a:t>
                      </a:r>
                    </a:p>
                  </a:txBody>
                  <a:tcPr/>
                </a:tc>
                <a:tc>
                  <a:txBody>
                    <a:bodyPr/>
                    <a:lstStyle/>
                    <a:p>
                      <a:pPr algn="ctr"/>
                      <a:r>
                        <a:rPr lang="en-US" sz="1200" noProof="0" dirty="0">
                          <a:solidFill>
                            <a:schemeClr val="tx1"/>
                          </a:solidFill>
                        </a:rPr>
                        <a:t>50.0 (1.3, 98.7)</a:t>
                      </a:r>
                    </a:p>
                  </a:txBody>
                  <a:tcPr/>
                </a:tc>
                <a:tc>
                  <a:txBody>
                    <a:bodyPr/>
                    <a:lstStyle/>
                    <a:p>
                      <a:pPr algn="ctr"/>
                      <a:r>
                        <a:rPr lang="en-US" sz="1200" noProof="0" dirty="0">
                          <a:solidFill>
                            <a:schemeClr val="tx1"/>
                          </a:solidFill>
                        </a:rPr>
                        <a:t>33.3 (4.3, 77.7)</a:t>
                      </a:r>
                    </a:p>
                  </a:txBody>
                  <a:tcPr/>
                </a:tc>
                <a:tc>
                  <a:txBody>
                    <a:bodyPr/>
                    <a:lstStyle/>
                    <a:p>
                      <a:pPr algn="ctr"/>
                      <a:r>
                        <a:rPr lang="en-US" sz="1200" noProof="0" dirty="0">
                          <a:solidFill>
                            <a:schemeClr val="tx1"/>
                          </a:solidFill>
                        </a:rPr>
                        <a:t>33.3 (19.1, 50.2)</a:t>
                      </a:r>
                    </a:p>
                  </a:txBody>
                  <a:tcPr/>
                </a:tc>
                <a:extLst>
                  <a:ext uri="{0D108BD9-81ED-4DB2-BD59-A6C34878D82A}">
                    <a16:rowId xmlns:a16="http://schemas.microsoft.com/office/drawing/2014/main" val="3483503055"/>
                  </a:ext>
                </a:extLst>
              </a:tr>
              <a:tr h="306268">
                <a:tc>
                  <a:txBody>
                    <a:bodyPr/>
                    <a:lstStyle/>
                    <a:p>
                      <a:r>
                        <a:rPr lang="en-GB" sz="1200" dirty="0">
                          <a:solidFill>
                            <a:schemeClr val="tx1"/>
                          </a:solidFill>
                        </a:rPr>
                        <a:t>DCR, % (95%CI)</a:t>
                      </a:r>
                    </a:p>
                  </a:txBody>
                  <a:tcPr/>
                </a:tc>
                <a:tc>
                  <a:txBody>
                    <a:bodyPr/>
                    <a:lstStyle/>
                    <a:p>
                      <a:pPr algn="ctr"/>
                      <a:r>
                        <a:rPr lang="en-GB" sz="1200" dirty="0">
                          <a:solidFill>
                            <a:schemeClr val="tx1"/>
                          </a:solidFill>
                        </a:rPr>
                        <a:t>64.5 (45.4, 80.8)</a:t>
                      </a:r>
                    </a:p>
                  </a:txBody>
                  <a:tcPr/>
                </a:tc>
                <a:tc>
                  <a:txBody>
                    <a:bodyPr/>
                    <a:lstStyle/>
                    <a:p>
                      <a:pPr algn="ctr"/>
                      <a:r>
                        <a:rPr lang="en-US" sz="1200" noProof="0" dirty="0">
                          <a:solidFill>
                            <a:schemeClr val="tx1"/>
                          </a:solidFill>
                        </a:rPr>
                        <a:t>2 (100)</a:t>
                      </a:r>
                    </a:p>
                  </a:txBody>
                  <a:tcPr/>
                </a:tc>
                <a:tc>
                  <a:txBody>
                    <a:bodyPr/>
                    <a:lstStyle/>
                    <a:p>
                      <a:pPr algn="ctr"/>
                      <a:r>
                        <a:rPr lang="en-US" sz="1200" noProof="0" dirty="0">
                          <a:solidFill>
                            <a:schemeClr val="tx1"/>
                          </a:solidFill>
                        </a:rPr>
                        <a:t>50.0 (11.8, 88.2)</a:t>
                      </a:r>
                    </a:p>
                  </a:txBody>
                  <a:tcPr/>
                </a:tc>
                <a:tc>
                  <a:txBody>
                    <a:bodyPr/>
                    <a:lstStyle/>
                    <a:p>
                      <a:pPr algn="ctr"/>
                      <a:r>
                        <a:rPr lang="en-US" sz="1200" noProof="0" dirty="0">
                          <a:solidFill>
                            <a:schemeClr val="tx1"/>
                          </a:solidFill>
                        </a:rPr>
                        <a:t>64.1 (47.2, 78.8)</a:t>
                      </a:r>
                    </a:p>
                  </a:txBody>
                  <a:tcPr/>
                </a:tc>
                <a:extLst>
                  <a:ext uri="{0D108BD9-81ED-4DB2-BD59-A6C34878D82A}">
                    <a16:rowId xmlns:a16="http://schemas.microsoft.com/office/drawing/2014/main" val="2932740638"/>
                  </a:ext>
                </a:extLst>
              </a:tr>
            </a:tbl>
          </a:graphicData>
        </a:graphic>
      </p:graphicFrame>
    </p:spTree>
    <p:extLst>
      <p:ext uri="{BB962C8B-B14F-4D97-AF65-F5344CB8AC3E}">
        <p14:creationId xmlns:p14="http://schemas.microsoft.com/office/powerpoint/2010/main" val="459013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CT083: Camrelizumab plus apatinib in extensive-stage small-cell lung cancer (PASSION): A </a:t>
            </a:r>
            <a:r>
              <a:rPr lang="en-GB" dirty="0" err="1"/>
              <a:t>multicenter</a:t>
            </a:r>
            <a:r>
              <a:rPr lang="en-GB" dirty="0"/>
              <a:t>, two-stage, phase 2 trial – Wang J, et al</a:t>
            </a:r>
          </a:p>
        </p:txBody>
      </p:sp>
      <p:sp>
        <p:nvSpPr>
          <p:cNvPr id="3" name="Content Placeholder 2"/>
          <p:cNvSpPr>
            <a:spLocks noGrp="1"/>
          </p:cNvSpPr>
          <p:nvPr>
            <p:ph idx="1"/>
          </p:nvPr>
        </p:nvSpPr>
        <p:spPr/>
        <p:txBody>
          <a:bodyPr/>
          <a:lstStyle/>
          <a:p>
            <a:r>
              <a:rPr lang="en-GB" b="1" dirty="0"/>
              <a:t>Key results (cont.)</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Wang 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CT083</a:t>
            </a:r>
          </a:p>
        </p:txBody>
      </p:sp>
      <p:sp>
        <p:nvSpPr>
          <p:cNvPr id="5" name="TextBox 4"/>
          <p:cNvSpPr txBox="1"/>
          <p:nvPr/>
        </p:nvSpPr>
        <p:spPr>
          <a:xfrm>
            <a:off x="3017732" y="1548000"/>
            <a:ext cx="3108543" cy="338554"/>
          </a:xfrm>
          <a:prstGeom prst="rect">
            <a:avLst/>
          </a:prstGeom>
          <a:noFill/>
        </p:spPr>
        <p:txBody>
          <a:bodyPr wrap="none" rtlCol="0">
            <a:spAutoFit/>
          </a:bodyPr>
          <a:lstStyle/>
          <a:p>
            <a:pPr algn="ctr"/>
            <a:r>
              <a:rPr lang="en-GB" sz="1600" b="1" dirty="0"/>
              <a:t>Overall survival for QD cohort</a:t>
            </a:r>
          </a:p>
        </p:txBody>
      </p:sp>
      <p:sp>
        <p:nvSpPr>
          <p:cNvPr id="8" name="TextBox 18">
            <a:extLst>
              <a:ext uri="{FF2B5EF4-FFF2-40B4-BE49-F238E27FC236}">
                <a16:creationId xmlns:a16="http://schemas.microsoft.com/office/drawing/2014/main" id="{DE68B816-0C4B-4DFC-8E2F-2FCA6877DC7A}"/>
              </a:ext>
            </a:extLst>
          </p:cNvPr>
          <p:cNvSpPr txBox="1"/>
          <p:nvPr/>
        </p:nvSpPr>
        <p:spPr>
          <a:xfrm rot="16200000">
            <a:off x="144875" y="3479218"/>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OS, %</a:t>
            </a:r>
          </a:p>
        </p:txBody>
      </p:sp>
      <p:sp>
        <p:nvSpPr>
          <p:cNvPr id="9" name="Freeform 21">
            <a:extLst>
              <a:ext uri="{FF2B5EF4-FFF2-40B4-BE49-F238E27FC236}">
                <a16:creationId xmlns:a16="http://schemas.microsoft.com/office/drawing/2014/main" id="{90E10D70-6358-4C7A-A3F6-26ED883FEF3F}"/>
              </a:ext>
            </a:extLst>
          </p:cNvPr>
          <p:cNvSpPr>
            <a:spLocks/>
          </p:cNvSpPr>
          <p:nvPr/>
        </p:nvSpPr>
        <p:spPr bwMode="auto">
          <a:xfrm>
            <a:off x="90602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0" name="Line 6">
            <a:extLst>
              <a:ext uri="{FF2B5EF4-FFF2-40B4-BE49-F238E27FC236}">
                <a16:creationId xmlns:a16="http://schemas.microsoft.com/office/drawing/2014/main" id="{25DAAFF8-74DB-458F-8DCB-AF36802C6B05}"/>
              </a:ext>
            </a:extLst>
          </p:cNvPr>
          <p:cNvSpPr>
            <a:spLocks noChangeShapeType="1"/>
          </p:cNvSpPr>
          <p:nvPr/>
        </p:nvSpPr>
        <p:spPr bwMode="auto">
          <a:xfrm>
            <a:off x="84969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886F3E45-5DBC-417F-A93F-F44C82D69997}"/>
              </a:ext>
            </a:extLst>
          </p:cNvPr>
          <p:cNvSpPr>
            <a:spLocks noChangeShapeType="1"/>
          </p:cNvSpPr>
          <p:nvPr/>
        </p:nvSpPr>
        <p:spPr bwMode="auto">
          <a:xfrm>
            <a:off x="84969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6F5B1145-B39E-4890-B6BF-970B95C19E62}"/>
              </a:ext>
            </a:extLst>
          </p:cNvPr>
          <p:cNvSpPr>
            <a:spLocks noChangeShapeType="1"/>
          </p:cNvSpPr>
          <p:nvPr/>
        </p:nvSpPr>
        <p:spPr bwMode="auto">
          <a:xfrm>
            <a:off x="84969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B1949B00-9905-468C-93B5-7B34A6B57E22}"/>
              </a:ext>
            </a:extLst>
          </p:cNvPr>
          <p:cNvSpPr>
            <a:spLocks noChangeShapeType="1"/>
          </p:cNvSpPr>
          <p:nvPr/>
        </p:nvSpPr>
        <p:spPr bwMode="auto">
          <a:xfrm>
            <a:off x="84969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6AED2E92-0C62-4D96-88EF-8EF05B268396}"/>
              </a:ext>
            </a:extLst>
          </p:cNvPr>
          <p:cNvSpPr>
            <a:spLocks noChangeShapeType="1"/>
          </p:cNvSpPr>
          <p:nvPr/>
        </p:nvSpPr>
        <p:spPr bwMode="auto">
          <a:xfrm>
            <a:off x="84969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D0058E44-80B8-481C-8262-A595AAFA07B4}"/>
              </a:ext>
            </a:extLst>
          </p:cNvPr>
          <p:cNvSpPr>
            <a:spLocks noChangeShapeType="1"/>
          </p:cNvSpPr>
          <p:nvPr/>
        </p:nvSpPr>
        <p:spPr bwMode="auto">
          <a:xfrm>
            <a:off x="84969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TextBox 19">
            <a:extLst>
              <a:ext uri="{FF2B5EF4-FFF2-40B4-BE49-F238E27FC236}">
                <a16:creationId xmlns:a16="http://schemas.microsoft.com/office/drawing/2014/main" id="{9FF4EFCC-2A8D-46D0-AEC6-2005FF7C6E4D}"/>
              </a:ext>
            </a:extLst>
          </p:cNvPr>
          <p:cNvSpPr txBox="1"/>
          <p:nvPr/>
        </p:nvSpPr>
        <p:spPr>
          <a:xfrm>
            <a:off x="60588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100</a:t>
            </a:r>
          </a:p>
        </p:txBody>
      </p:sp>
      <p:sp>
        <p:nvSpPr>
          <p:cNvPr id="17" name="TextBox 20">
            <a:extLst>
              <a:ext uri="{FF2B5EF4-FFF2-40B4-BE49-F238E27FC236}">
                <a16:creationId xmlns:a16="http://schemas.microsoft.com/office/drawing/2014/main" id="{742FE71F-AD80-4AE8-A583-C1BB2C5BFD3D}"/>
              </a:ext>
            </a:extLst>
          </p:cNvPr>
          <p:cNvSpPr txBox="1"/>
          <p:nvPr/>
        </p:nvSpPr>
        <p:spPr>
          <a:xfrm>
            <a:off x="66903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80</a:t>
            </a:r>
          </a:p>
        </p:txBody>
      </p:sp>
      <p:sp>
        <p:nvSpPr>
          <p:cNvPr id="18" name="TextBox 21">
            <a:extLst>
              <a:ext uri="{FF2B5EF4-FFF2-40B4-BE49-F238E27FC236}">
                <a16:creationId xmlns:a16="http://schemas.microsoft.com/office/drawing/2014/main" id="{DC421BCE-0AED-4A2C-9D61-94E999BE2FE0}"/>
              </a:ext>
            </a:extLst>
          </p:cNvPr>
          <p:cNvSpPr txBox="1"/>
          <p:nvPr/>
        </p:nvSpPr>
        <p:spPr>
          <a:xfrm>
            <a:off x="66903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60</a:t>
            </a:r>
          </a:p>
        </p:txBody>
      </p:sp>
      <p:sp>
        <p:nvSpPr>
          <p:cNvPr id="19" name="TextBox 22">
            <a:extLst>
              <a:ext uri="{FF2B5EF4-FFF2-40B4-BE49-F238E27FC236}">
                <a16:creationId xmlns:a16="http://schemas.microsoft.com/office/drawing/2014/main" id="{99B82CC5-2436-4A98-A796-3309F4FA628E}"/>
              </a:ext>
            </a:extLst>
          </p:cNvPr>
          <p:cNvSpPr txBox="1"/>
          <p:nvPr/>
        </p:nvSpPr>
        <p:spPr>
          <a:xfrm>
            <a:off x="66903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40</a:t>
            </a:r>
          </a:p>
        </p:txBody>
      </p:sp>
      <p:sp>
        <p:nvSpPr>
          <p:cNvPr id="20" name="TextBox 23">
            <a:extLst>
              <a:ext uri="{FF2B5EF4-FFF2-40B4-BE49-F238E27FC236}">
                <a16:creationId xmlns:a16="http://schemas.microsoft.com/office/drawing/2014/main" id="{A05760AC-419C-4FE8-A017-2DBA92C6F36E}"/>
              </a:ext>
            </a:extLst>
          </p:cNvPr>
          <p:cNvSpPr txBox="1"/>
          <p:nvPr/>
        </p:nvSpPr>
        <p:spPr>
          <a:xfrm>
            <a:off x="66903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20</a:t>
            </a:r>
          </a:p>
        </p:txBody>
      </p:sp>
      <p:sp>
        <p:nvSpPr>
          <p:cNvPr id="21" name="TextBox 24">
            <a:extLst>
              <a:ext uri="{FF2B5EF4-FFF2-40B4-BE49-F238E27FC236}">
                <a16:creationId xmlns:a16="http://schemas.microsoft.com/office/drawing/2014/main" id="{2B3F1890-7C7C-4588-B31C-46DB6977C71A}"/>
              </a:ext>
            </a:extLst>
          </p:cNvPr>
          <p:cNvSpPr txBox="1"/>
          <p:nvPr/>
        </p:nvSpPr>
        <p:spPr>
          <a:xfrm>
            <a:off x="73219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22" name="Line 21">
            <a:extLst>
              <a:ext uri="{FF2B5EF4-FFF2-40B4-BE49-F238E27FC236}">
                <a16:creationId xmlns:a16="http://schemas.microsoft.com/office/drawing/2014/main" id="{A63ED16A-6B64-4F0F-8202-2B207EDAF3BF}"/>
              </a:ext>
            </a:extLst>
          </p:cNvPr>
          <p:cNvSpPr>
            <a:spLocks noChangeShapeType="1"/>
          </p:cNvSpPr>
          <p:nvPr/>
        </p:nvSpPr>
        <p:spPr bwMode="auto">
          <a:xfrm>
            <a:off x="90712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3" name="Line 19">
            <a:extLst>
              <a:ext uri="{FF2B5EF4-FFF2-40B4-BE49-F238E27FC236}">
                <a16:creationId xmlns:a16="http://schemas.microsoft.com/office/drawing/2014/main" id="{81342AA7-4B17-4B65-A4A3-18397B8E8A3E}"/>
              </a:ext>
            </a:extLst>
          </p:cNvPr>
          <p:cNvSpPr>
            <a:spLocks noChangeShapeType="1"/>
          </p:cNvSpPr>
          <p:nvPr/>
        </p:nvSpPr>
        <p:spPr bwMode="auto">
          <a:xfrm>
            <a:off x="146650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4" name="Line 21">
            <a:extLst>
              <a:ext uri="{FF2B5EF4-FFF2-40B4-BE49-F238E27FC236}">
                <a16:creationId xmlns:a16="http://schemas.microsoft.com/office/drawing/2014/main" id="{1E8ED3C8-A484-40A8-98C9-CA17BEFCC257}"/>
              </a:ext>
            </a:extLst>
          </p:cNvPr>
          <p:cNvSpPr>
            <a:spLocks noChangeShapeType="1"/>
          </p:cNvSpPr>
          <p:nvPr/>
        </p:nvSpPr>
        <p:spPr bwMode="auto">
          <a:xfrm>
            <a:off x="201609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Line 21">
            <a:extLst>
              <a:ext uri="{FF2B5EF4-FFF2-40B4-BE49-F238E27FC236}">
                <a16:creationId xmlns:a16="http://schemas.microsoft.com/office/drawing/2014/main" id="{1B2CBFC1-9461-4549-862B-BD012EF58139}"/>
              </a:ext>
            </a:extLst>
          </p:cNvPr>
          <p:cNvSpPr>
            <a:spLocks noChangeShapeType="1"/>
          </p:cNvSpPr>
          <p:nvPr/>
        </p:nvSpPr>
        <p:spPr bwMode="auto">
          <a:xfrm>
            <a:off x="254920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Line 21">
            <a:extLst>
              <a:ext uri="{FF2B5EF4-FFF2-40B4-BE49-F238E27FC236}">
                <a16:creationId xmlns:a16="http://schemas.microsoft.com/office/drawing/2014/main" id="{2866D258-9656-44A3-A344-1B2698E83FE2}"/>
              </a:ext>
            </a:extLst>
          </p:cNvPr>
          <p:cNvSpPr>
            <a:spLocks noChangeShapeType="1"/>
          </p:cNvSpPr>
          <p:nvPr/>
        </p:nvSpPr>
        <p:spPr bwMode="auto">
          <a:xfrm>
            <a:off x="314789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B5F55888-3B88-4044-8238-8B9D2AAC794F}"/>
              </a:ext>
            </a:extLst>
          </p:cNvPr>
          <p:cNvSpPr>
            <a:spLocks noChangeShapeType="1"/>
          </p:cNvSpPr>
          <p:nvPr/>
        </p:nvSpPr>
        <p:spPr bwMode="auto">
          <a:xfrm>
            <a:off x="366443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19">
            <a:extLst>
              <a:ext uri="{FF2B5EF4-FFF2-40B4-BE49-F238E27FC236}">
                <a16:creationId xmlns:a16="http://schemas.microsoft.com/office/drawing/2014/main" id="{E3A4BA3B-BC63-4A33-842D-50EAA64D2C01}"/>
              </a:ext>
            </a:extLst>
          </p:cNvPr>
          <p:cNvSpPr>
            <a:spLocks noChangeShapeType="1"/>
          </p:cNvSpPr>
          <p:nvPr/>
        </p:nvSpPr>
        <p:spPr bwMode="auto">
          <a:xfrm>
            <a:off x="422256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9" name="TextBox 26">
            <a:extLst>
              <a:ext uri="{FF2B5EF4-FFF2-40B4-BE49-F238E27FC236}">
                <a16:creationId xmlns:a16="http://schemas.microsoft.com/office/drawing/2014/main" id="{E269B05A-C3B9-4E88-BD4D-DF2388073C14}"/>
              </a:ext>
            </a:extLst>
          </p:cNvPr>
          <p:cNvSpPr txBox="1"/>
          <p:nvPr/>
        </p:nvSpPr>
        <p:spPr>
          <a:xfrm>
            <a:off x="85245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30" name="TextBox 28">
            <a:extLst>
              <a:ext uri="{FF2B5EF4-FFF2-40B4-BE49-F238E27FC236}">
                <a16:creationId xmlns:a16="http://schemas.microsoft.com/office/drawing/2014/main" id="{386BDB8D-F015-4E4F-9B09-608E3354DAFE}"/>
              </a:ext>
            </a:extLst>
          </p:cNvPr>
          <p:cNvSpPr txBox="1"/>
          <p:nvPr/>
        </p:nvSpPr>
        <p:spPr>
          <a:xfrm>
            <a:off x="138045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31" name="TextBox 30">
            <a:extLst>
              <a:ext uri="{FF2B5EF4-FFF2-40B4-BE49-F238E27FC236}">
                <a16:creationId xmlns:a16="http://schemas.microsoft.com/office/drawing/2014/main" id="{1D87E1E5-AC20-4A6C-B033-5E23C3E2EA4D}"/>
              </a:ext>
            </a:extLst>
          </p:cNvPr>
          <p:cNvSpPr txBox="1"/>
          <p:nvPr/>
        </p:nvSpPr>
        <p:spPr>
          <a:xfrm>
            <a:off x="193004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32" name="TextBox 30">
            <a:extLst>
              <a:ext uri="{FF2B5EF4-FFF2-40B4-BE49-F238E27FC236}">
                <a16:creationId xmlns:a16="http://schemas.microsoft.com/office/drawing/2014/main" id="{182C512E-4E74-42AB-9EA1-7F28E7312382}"/>
              </a:ext>
            </a:extLst>
          </p:cNvPr>
          <p:cNvSpPr txBox="1"/>
          <p:nvPr/>
        </p:nvSpPr>
        <p:spPr>
          <a:xfrm>
            <a:off x="246315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33" name="TextBox 32">
            <a:extLst>
              <a:ext uri="{FF2B5EF4-FFF2-40B4-BE49-F238E27FC236}">
                <a16:creationId xmlns:a16="http://schemas.microsoft.com/office/drawing/2014/main" id="{6352F60B-DE7D-40C1-B51F-7C51F92760A6}"/>
              </a:ext>
            </a:extLst>
          </p:cNvPr>
          <p:cNvSpPr txBox="1"/>
          <p:nvPr/>
        </p:nvSpPr>
        <p:spPr>
          <a:xfrm>
            <a:off x="301215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34" name="TextBox 26">
            <a:extLst>
              <a:ext uri="{FF2B5EF4-FFF2-40B4-BE49-F238E27FC236}">
                <a16:creationId xmlns:a16="http://schemas.microsoft.com/office/drawing/2014/main" id="{82B39E3C-6A7A-4C42-AE6F-345A861FE769}"/>
              </a:ext>
            </a:extLst>
          </p:cNvPr>
          <p:cNvSpPr txBox="1"/>
          <p:nvPr/>
        </p:nvSpPr>
        <p:spPr>
          <a:xfrm>
            <a:off x="352870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sp>
        <p:nvSpPr>
          <p:cNvPr id="35" name="TextBox 28">
            <a:extLst>
              <a:ext uri="{FF2B5EF4-FFF2-40B4-BE49-F238E27FC236}">
                <a16:creationId xmlns:a16="http://schemas.microsoft.com/office/drawing/2014/main" id="{FCEB9B4B-40EA-4AAA-8F4F-4841F223294A}"/>
              </a:ext>
            </a:extLst>
          </p:cNvPr>
          <p:cNvSpPr txBox="1"/>
          <p:nvPr/>
        </p:nvSpPr>
        <p:spPr>
          <a:xfrm>
            <a:off x="4086828"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18</a:t>
            </a:r>
          </a:p>
        </p:txBody>
      </p:sp>
      <p:grpSp>
        <p:nvGrpSpPr>
          <p:cNvPr id="36" name="Group 35">
            <a:extLst>
              <a:ext uri="{FF2B5EF4-FFF2-40B4-BE49-F238E27FC236}">
                <a16:creationId xmlns:a16="http://schemas.microsoft.com/office/drawing/2014/main" id="{3852DDBE-C891-46F1-99C8-B6E2D1CD3DD2}"/>
              </a:ext>
            </a:extLst>
          </p:cNvPr>
          <p:cNvGrpSpPr/>
          <p:nvPr/>
        </p:nvGrpSpPr>
        <p:grpSpPr>
          <a:xfrm>
            <a:off x="771388" y="5554181"/>
            <a:ext cx="3537222" cy="288147"/>
            <a:chOff x="771388" y="5382731"/>
            <a:chExt cx="3537222" cy="288147"/>
          </a:xfrm>
        </p:grpSpPr>
        <p:sp>
          <p:nvSpPr>
            <p:cNvPr id="37" name="TextBox 26">
              <a:extLst>
                <a:ext uri="{FF2B5EF4-FFF2-40B4-BE49-F238E27FC236}">
                  <a16:creationId xmlns:a16="http://schemas.microsoft.com/office/drawing/2014/main" id="{882CB9A6-4D20-4B00-AB06-504B89903B92}"/>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47</a:t>
              </a:r>
            </a:p>
          </p:txBody>
        </p:sp>
        <p:sp>
          <p:nvSpPr>
            <p:cNvPr id="38" name="TextBox 30">
              <a:extLst>
                <a:ext uri="{FF2B5EF4-FFF2-40B4-BE49-F238E27FC236}">
                  <a16:creationId xmlns:a16="http://schemas.microsoft.com/office/drawing/2014/main" id="{E810C10B-9B0C-4AC9-AE5B-63EAB4545DBB}"/>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38</a:t>
              </a:r>
            </a:p>
          </p:txBody>
        </p:sp>
        <p:sp>
          <p:nvSpPr>
            <p:cNvPr id="39" name="TextBox 30">
              <a:extLst>
                <a:ext uri="{FF2B5EF4-FFF2-40B4-BE49-F238E27FC236}">
                  <a16:creationId xmlns:a16="http://schemas.microsoft.com/office/drawing/2014/main" id="{662F4DDB-868D-401A-B04E-5AE8A4E350BE}"/>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29</a:t>
              </a:r>
            </a:p>
          </p:txBody>
        </p:sp>
        <p:sp>
          <p:nvSpPr>
            <p:cNvPr id="40" name="TextBox 39">
              <a:extLst>
                <a:ext uri="{FF2B5EF4-FFF2-40B4-BE49-F238E27FC236}">
                  <a16:creationId xmlns:a16="http://schemas.microsoft.com/office/drawing/2014/main" id="{D340FA2E-6CA7-47E3-8EBD-0E2653740DDC}"/>
                </a:ext>
              </a:extLst>
            </p:cNvPr>
            <p:cNvSpPr txBox="1"/>
            <p:nvPr/>
          </p:nvSpPr>
          <p:spPr>
            <a:xfrm>
              <a:off x="241346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18</a:t>
              </a:r>
            </a:p>
          </p:txBody>
        </p:sp>
        <p:sp>
          <p:nvSpPr>
            <p:cNvPr id="41" name="TextBox 26">
              <a:extLst>
                <a:ext uri="{FF2B5EF4-FFF2-40B4-BE49-F238E27FC236}">
                  <a16:creationId xmlns:a16="http://schemas.microsoft.com/office/drawing/2014/main" id="{324F9FCD-D5D7-46E4-A3C2-274CBB1525A4}"/>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8</a:t>
              </a:r>
            </a:p>
          </p:txBody>
        </p:sp>
        <p:sp>
          <p:nvSpPr>
            <p:cNvPr id="42" name="TextBox 28">
              <a:extLst>
                <a:ext uri="{FF2B5EF4-FFF2-40B4-BE49-F238E27FC236}">
                  <a16:creationId xmlns:a16="http://schemas.microsoft.com/office/drawing/2014/main" id="{2D448147-F914-4634-B922-34E51F01A889}"/>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3</a:t>
              </a:r>
            </a:p>
          </p:txBody>
        </p:sp>
        <p:sp>
          <p:nvSpPr>
            <p:cNvPr id="43" name="TextBox 30">
              <a:extLst>
                <a:ext uri="{FF2B5EF4-FFF2-40B4-BE49-F238E27FC236}">
                  <a16:creationId xmlns:a16="http://schemas.microsoft.com/office/drawing/2014/main" id="{38317903-C512-456E-846C-E6FA5D2FA401}"/>
                </a:ext>
              </a:extLst>
            </p:cNvPr>
            <p:cNvSpPr txBox="1"/>
            <p:nvPr/>
          </p:nvSpPr>
          <p:spPr>
            <a:xfrm>
              <a:off x="41365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0</a:t>
              </a:r>
            </a:p>
          </p:txBody>
        </p:sp>
      </p:grpSp>
      <p:sp>
        <p:nvSpPr>
          <p:cNvPr id="44" name="TextBox 43">
            <a:extLst>
              <a:ext uri="{FF2B5EF4-FFF2-40B4-BE49-F238E27FC236}">
                <a16:creationId xmlns:a16="http://schemas.microsoft.com/office/drawing/2014/main" id="{2B24A184-7C6C-4C09-BFE7-7EF13AED7BE7}"/>
              </a:ext>
            </a:extLst>
          </p:cNvPr>
          <p:cNvSpPr txBox="1"/>
          <p:nvPr/>
        </p:nvSpPr>
        <p:spPr>
          <a:xfrm>
            <a:off x="-1982" y="5287248"/>
            <a:ext cx="1097466" cy="307777"/>
          </a:xfrm>
          <a:prstGeom prst="rect">
            <a:avLst/>
          </a:prstGeom>
          <a:noFill/>
        </p:spPr>
        <p:txBody>
          <a:bodyPr wrap="square" rtlCol="0">
            <a:spAutoFit/>
          </a:bodyPr>
          <a:lstStyle/>
          <a:p>
            <a:pPr algn="ctr"/>
            <a:r>
              <a:rPr lang="en-GB" sz="1400" dirty="0"/>
              <a:t>No. at risk</a:t>
            </a:r>
          </a:p>
        </p:txBody>
      </p:sp>
      <p:sp>
        <p:nvSpPr>
          <p:cNvPr id="45" name="TextBox 44">
            <a:extLst>
              <a:ext uri="{FF2B5EF4-FFF2-40B4-BE49-F238E27FC236}">
                <a16:creationId xmlns:a16="http://schemas.microsoft.com/office/drawing/2014/main" id="{DB3BD421-E4B9-4CDF-B5AF-62E29EFB6FFA}"/>
              </a:ext>
            </a:extLst>
          </p:cNvPr>
          <p:cNvSpPr txBox="1"/>
          <p:nvPr/>
        </p:nvSpPr>
        <p:spPr>
          <a:xfrm>
            <a:off x="1316260" y="5206511"/>
            <a:ext cx="2454262" cy="307777"/>
          </a:xfrm>
          <a:prstGeom prst="rect">
            <a:avLst/>
          </a:prstGeom>
          <a:noFill/>
        </p:spPr>
        <p:txBody>
          <a:bodyPr wrap="none" rtlCol="0">
            <a:spAutoFit/>
          </a:bodyPr>
          <a:lstStyle/>
          <a:p>
            <a:pPr algn="ctr"/>
            <a:r>
              <a:rPr lang="en-GB" sz="1400" dirty="0"/>
              <a:t>Time from first dose, months</a:t>
            </a:r>
          </a:p>
        </p:txBody>
      </p:sp>
      <p:sp>
        <p:nvSpPr>
          <p:cNvPr id="46" name="TextBox 45">
            <a:extLst>
              <a:ext uri="{FF2B5EF4-FFF2-40B4-BE49-F238E27FC236}">
                <a16:creationId xmlns:a16="http://schemas.microsoft.com/office/drawing/2014/main" id="{026CCF75-7474-4B81-B170-999CE55B5EC2}"/>
              </a:ext>
            </a:extLst>
          </p:cNvPr>
          <p:cNvSpPr txBox="1"/>
          <p:nvPr/>
        </p:nvSpPr>
        <p:spPr>
          <a:xfrm>
            <a:off x="1312774" y="2095620"/>
            <a:ext cx="3259226" cy="646331"/>
          </a:xfrm>
          <a:prstGeom prst="rect">
            <a:avLst/>
          </a:prstGeom>
          <a:noFill/>
        </p:spPr>
        <p:txBody>
          <a:bodyPr wrap="none" rtlCol="0">
            <a:spAutoFit/>
          </a:bodyPr>
          <a:lstStyle/>
          <a:p>
            <a:pPr algn="r"/>
            <a:r>
              <a:rPr lang="en-GB" sz="1200" dirty="0"/>
              <a:t>Median OS: 8.4 months (95%CI 4.7, 12.3)</a:t>
            </a:r>
          </a:p>
          <a:p>
            <a:pPr algn="r"/>
            <a:r>
              <a:rPr lang="en-GB" sz="1200" dirty="0"/>
              <a:t>6-month OS rate: 63.3% (95%CI 47.7, 75.3)</a:t>
            </a:r>
          </a:p>
          <a:p>
            <a:pPr algn="r"/>
            <a:r>
              <a:rPr lang="en-GB" sz="1200" dirty="0"/>
              <a:t>12-month OS rate: 36.3% (95%CI 21.9, 50.7)</a:t>
            </a:r>
          </a:p>
        </p:txBody>
      </p:sp>
      <p:grpSp>
        <p:nvGrpSpPr>
          <p:cNvPr id="47" name="Group 46">
            <a:extLst>
              <a:ext uri="{FF2B5EF4-FFF2-40B4-BE49-F238E27FC236}">
                <a16:creationId xmlns:a16="http://schemas.microsoft.com/office/drawing/2014/main" id="{AC300D2A-1F68-49D5-A906-9814CFA1C664}"/>
              </a:ext>
            </a:extLst>
          </p:cNvPr>
          <p:cNvGrpSpPr/>
          <p:nvPr/>
        </p:nvGrpSpPr>
        <p:grpSpPr>
          <a:xfrm>
            <a:off x="867423" y="2413681"/>
            <a:ext cx="3132000" cy="2013843"/>
            <a:chOff x="867423" y="2413681"/>
            <a:chExt cx="3132000" cy="2013843"/>
          </a:xfrm>
        </p:grpSpPr>
        <p:sp>
          <p:nvSpPr>
            <p:cNvPr id="48" name="Graphic 120">
              <a:extLst>
                <a:ext uri="{FF2B5EF4-FFF2-40B4-BE49-F238E27FC236}">
                  <a16:creationId xmlns:a16="http://schemas.microsoft.com/office/drawing/2014/main" id="{3857B95D-4640-46FA-B9CF-79B25910595D}"/>
                </a:ext>
              </a:extLst>
            </p:cNvPr>
            <p:cNvSpPr/>
            <p:nvPr/>
          </p:nvSpPr>
          <p:spPr>
            <a:xfrm>
              <a:off x="867423" y="2413681"/>
              <a:ext cx="3132000" cy="1967958"/>
            </a:xfrm>
            <a:custGeom>
              <a:avLst/>
              <a:gdLst>
                <a:gd name="connsiteX0" fmla="*/ 4846654 w 4838700"/>
                <a:gd name="connsiteY0" fmla="*/ 3060240 h 3057525"/>
                <a:gd name="connsiteX1" fmla="*/ 4334066 w 4838700"/>
                <a:gd name="connsiteY1" fmla="*/ 3060240 h 3057525"/>
                <a:gd name="connsiteX2" fmla="*/ 4334066 w 4838700"/>
                <a:gd name="connsiteY2" fmla="*/ 2643283 h 3057525"/>
                <a:gd name="connsiteX3" fmla="*/ 3534575 w 4838700"/>
                <a:gd name="connsiteY3" fmla="*/ 2643283 h 3057525"/>
                <a:gd name="connsiteX4" fmla="*/ 3534575 w 4838700"/>
                <a:gd name="connsiteY4" fmla="*/ 2444372 h 3057525"/>
                <a:gd name="connsiteX5" fmla="*/ 3075546 w 4838700"/>
                <a:gd name="connsiteY5" fmla="*/ 2444372 h 3057525"/>
                <a:gd name="connsiteX6" fmla="*/ 3075546 w 4838700"/>
                <a:gd name="connsiteY6" fmla="*/ 2310479 h 3057525"/>
                <a:gd name="connsiteX7" fmla="*/ 2754221 w 4838700"/>
                <a:gd name="connsiteY7" fmla="*/ 2310479 h 3057525"/>
                <a:gd name="connsiteX8" fmla="*/ 2754221 w 4838700"/>
                <a:gd name="connsiteY8" fmla="*/ 2321957 h 3057525"/>
                <a:gd name="connsiteX9" fmla="*/ 2761869 w 4838700"/>
                <a:gd name="connsiteY9" fmla="*/ 2321957 h 3057525"/>
                <a:gd name="connsiteX10" fmla="*/ 2761869 w 4838700"/>
                <a:gd name="connsiteY10" fmla="*/ 2199551 h 3057525"/>
                <a:gd name="connsiteX11" fmla="*/ 2643283 w 4838700"/>
                <a:gd name="connsiteY11" fmla="*/ 2199551 h 3057525"/>
                <a:gd name="connsiteX12" fmla="*/ 2643283 w 4838700"/>
                <a:gd name="connsiteY12" fmla="*/ 2096262 h 3057525"/>
                <a:gd name="connsiteX13" fmla="*/ 2528526 w 4838700"/>
                <a:gd name="connsiteY13" fmla="*/ 2096262 h 3057525"/>
                <a:gd name="connsiteX14" fmla="*/ 2528526 w 4838700"/>
                <a:gd name="connsiteY14" fmla="*/ 1927955 h 3057525"/>
                <a:gd name="connsiteX15" fmla="*/ 2406110 w 4838700"/>
                <a:gd name="connsiteY15" fmla="*/ 1927955 h 3057525"/>
                <a:gd name="connsiteX16" fmla="*/ 2406110 w 4838700"/>
                <a:gd name="connsiteY16" fmla="*/ 1897352 h 3057525"/>
                <a:gd name="connsiteX17" fmla="*/ 2413768 w 4838700"/>
                <a:gd name="connsiteY17" fmla="*/ 1897352 h 3057525"/>
                <a:gd name="connsiteX18" fmla="*/ 2413768 w 4838700"/>
                <a:gd name="connsiteY18" fmla="*/ 1839973 h 3057525"/>
                <a:gd name="connsiteX19" fmla="*/ 2302831 w 4838700"/>
                <a:gd name="connsiteY19" fmla="*/ 1839973 h 3057525"/>
                <a:gd name="connsiteX20" fmla="*/ 2302831 w 4838700"/>
                <a:gd name="connsiteY20" fmla="*/ 1736684 h 3057525"/>
                <a:gd name="connsiteX21" fmla="*/ 2119217 w 4838700"/>
                <a:gd name="connsiteY21" fmla="*/ 1736684 h 3057525"/>
                <a:gd name="connsiteX22" fmla="*/ 2119217 w 4838700"/>
                <a:gd name="connsiteY22" fmla="*/ 1641053 h 3057525"/>
                <a:gd name="connsiteX23" fmla="*/ 1958550 w 4838700"/>
                <a:gd name="connsiteY23" fmla="*/ 1641053 h 3057525"/>
                <a:gd name="connsiteX24" fmla="*/ 1958550 w 4838700"/>
                <a:gd name="connsiteY24" fmla="*/ 1495692 h 3057525"/>
                <a:gd name="connsiteX25" fmla="*/ 1905000 w 4838700"/>
                <a:gd name="connsiteY25" fmla="*/ 1495692 h 3057525"/>
                <a:gd name="connsiteX26" fmla="*/ 1905000 w 4838700"/>
                <a:gd name="connsiteY26" fmla="*/ 1403890 h 3057525"/>
                <a:gd name="connsiteX27" fmla="*/ 1423016 w 4838700"/>
                <a:gd name="connsiteY27" fmla="*/ 1403890 h 3057525"/>
                <a:gd name="connsiteX28" fmla="*/ 1423016 w 4838700"/>
                <a:gd name="connsiteY28" fmla="*/ 1335034 h 3057525"/>
                <a:gd name="connsiteX29" fmla="*/ 1354160 w 4838700"/>
                <a:gd name="connsiteY29" fmla="*/ 1335034 h 3057525"/>
                <a:gd name="connsiteX30" fmla="*/ 1354160 w 4838700"/>
                <a:gd name="connsiteY30" fmla="*/ 1224096 h 3057525"/>
                <a:gd name="connsiteX31" fmla="*/ 1285304 w 4838700"/>
                <a:gd name="connsiteY31" fmla="*/ 1224096 h 3057525"/>
                <a:gd name="connsiteX32" fmla="*/ 1285304 w 4838700"/>
                <a:gd name="connsiteY32" fmla="*/ 1143762 h 3057525"/>
                <a:gd name="connsiteX33" fmla="*/ 1258529 w 4838700"/>
                <a:gd name="connsiteY33" fmla="*/ 1143762 h 3057525"/>
                <a:gd name="connsiteX34" fmla="*/ 1258529 w 4838700"/>
                <a:gd name="connsiteY34" fmla="*/ 1063438 h 3057525"/>
                <a:gd name="connsiteX35" fmla="*/ 1159069 w 4838700"/>
                <a:gd name="connsiteY35" fmla="*/ 1063438 h 3057525"/>
                <a:gd name="connsiteX36" fmla="*/ 1159069 w 4838700"/>
                <a:gd name="connsiteY36" fmla="*/ 979275 h 3057525"/>
                <a:gd name="connsiteX37" fmla="*/ 1090213 w 4838700"/>
                <a:gd name="connsiteY37" fmla="*/ 979275 h 3057525"/>
                <a:gd name="connsiteX38" fmla="*/ 1090213 w 4838700"/>
                <a:gd name="connsiteY38" fmla="*/ 822440 h 3057525"/>
                <a:gd name="connsiteX39" fmla="*/ 1059609 w 4838700"/>
                <a:gd name="connsiteY39" fmla="*/ 822440 h 3057525"/>
                <a:gd name="connsiteX40" fmla="*/ 1059609 w 4838700"/>
                <a:gd name="connsiteY40" fmla="*/ 745934 h 3057525"/>
                <a:gd name="connsiteX41" fmla="*/ 918072 w 4838700"/>
                <a:gd name="connsiteY41" fmla="*/ 745934 h 3057525"/>
                <a:gd name="connsiteX42" fmla="*/ 918072 w 4838700"/>
                <a:gd name="connsiteY42" fmla="*/ 665602 h 3057525"/>
                <a:gd name="connsiteX43" fmla="*/ 860692 w 4838700"/>
                <a:gd name="connsiteY43" fmla="*/ 665602 h 3057525"/>
                <a:gd name="connsiteX44" fmla="*/ 860692 w 4838700"/>
                <a:gd name="connsiteY44" fmla="*/ 577621 h 3057525"/>
                <a:gd name="connsiteX45" fmla="*/ 726807 w 4838700"/>
                <a:gd name="connsiteY45" fmla="*/ 577621 h 3057525"/>
                <a:gd name="connsiteX46" fmla="*/ 726807 w 4838700"/>
                <a:gd name="connsiteY46" fmla="*/ 508766 h 3057525"/>
                <a:gd name="connsiteX47" fmla="*/ 692380 w 4838700"/>
                <a:gd name="connsiteY47" fmla="*/ 508766 h 3057525"/>
                <a:gd name="connsiteX48" fmla="*/ 692380 w 4838700"/>
                <a:gd name="connsiteY48" fmla="*/ 328976 h 3057525"/>
                <a:gd name="connsiteX49" fmla="*/ 646476 w 4838700"/>
                <a:gd name="connsiteY49" fmla="*/ 328976 h 3057525"/>
                <a:gd name="connsiteX50" fmla="*/ 646476 w 4838700"/>
                <a:gd name="connsiteY50" fmla="*/ 248644 h 3057525"/>
                <a:gd name="connsiteX51" fmla="*/ 596747 w 4838700"/>
                <a:gd name="connsiteY51" fmla="*/ 248644 h 3057525"/>
                <a:gd name="connsiteX52" fmla="*/ 596747 w 4838700"/>
                <a:gd name="connsiteY52" fmla="*/ 179789 h 3057525"/>
                <a:gd name="connsiteX53" fmla="*/ 550843 w 4838700"/>
                <a:gd name="connsiteY53" fmla="*/ 179789 h 3057525"/>
                <a:gd name="connsiteX54" fmla="*/ 550843 w 4838700"/>
                <a:gd name="connsiteY54" fmla="*/ 80331 h 3057525"/>
                <a:gd name="connsiteX55" fmla="*/ 390181 w 4838700"/>
                <a:gd name="connsiteY55" fmla="*/ 80331 h 3057525"/>
                <a:gd name="connsiteX56" fmla="*/ 390181 w 4838700"/>
                <a:gd name="connsiteY56" fmla="*/ 0 h 3057525"/>
                <a:gd name="connsiteX57" fmla="*/ 0 w 4838700"/>
                <a:gd name="connsiteY57" fmla="*/ 0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38700" h="3057525">
                  <a:moveTo>
                    <a:pt x="4846654" y="3060240"/>
                  </a:moveTo>
                  <a:lnTo>
                    <a:pt x="4334066" y="3060240"/>
                  </a:lnTo>
                  <a:lnTo>
                    <a:pt x="4334066" y="2643283"/>
                  </a:lnTo>
                  <a:lnTo>
                    <a:pt x="3534575" y="2643283"/>
                  </a:lnTo>
                  <a:lnTo>
                    <a:pt x="3534575" y="2444372"/>
                  </a:lnTo>
                  <a:lnTo>
                    <a:pt x="3075546" y="2444372"/>
                  </a:lnTo>
                  <a:lnTo>
                    <a:pt x="3075546" y="2310479"/>
                  </a:lnTo>
                  <a:lnTo>
                    <a:pt x="2754221" y="2310479"/>
                  </a:lnTo>
                  <a:lnTo>
                    <a:pt x="2754221" y="2321957"/>
                  </a:lnTo>
                  <a:lnTo>
                    <a:pt x="2761869" y="2321957"/>
                  </a:lnTo>
                  <a:lnTo>
                    <a:pt x="2761869" y="2199551"/>
                  </a:lnTo>
                  <a:lnTo>
                    <a:pt x="2643283" y="2199551"/>
                  </a:lnTo>
                  <a:lnTo>
                    <a:pt x="2643283" y="2096262"/>
                  </a:lnTo>
                  <a:lnTo>
                    <a:pt x="2528526" y="2096262"/>
                  </a:lnTo>
                  <a:lnTo>
                    <a:pt x="2528526" y="1927955"/>
                  </a:lnTo>
                  <a:lnTo>
                    <a:pt x="2406110" y="1927955"/>
                  </a:lnTo>
                  <a:lnTo>
                    <a:pt x="2406110" y="1897352"/>
                  </a:lnTo>
                  <a:lnTo>
                    <a:pt x="2413768" y="1897352"/>
                  </a:lnTo>
                  <a:lnTo>
                    <a:pt x="2413768" y="1839973"/>
                  </a:lnTo>
                  <a:lnTo>
                    <a:pt x="2302831" y="1839973"/>
                  </a:lnTo>
                  <a:lnTo>
                    <a:pt x="2302831" y="1736684"/>
                  </a:lnTo>
                  <a:lnTo>
                    <a:pt x="2119217" y="1736684"/>
                  </a:lnTo>
                  <a:lnTo>
                    <a:pt x="2119217" y="1641053"/>
                  </a:lnTo>
                  <a:lnTo>
                    <a:pt x="1958550" y="1641053"/>
                  </a:lnTo>
                  <a:lnTo>
                    <a:pt x="1958550" y="1495692"/>
                  </a:lnTo>
                  <a:lnTo>
                    <a:pt x="1905000" y="1495692"/>
                  </a:lnTo>
                  <a:lnTo>
                    <a:pt x="1905000" y="1403890"/>
                  </a:lnTo>
                  <a:lnTo>
                    <a:pt x="1423016" y="1403890"/>
                  </a:lnTo>
                  <a:lnTo>
                    <a:pt x="1423016" y="1335034"/>
                  </a:lnTo>
                  <a:lnTo>
                    <a:pt x="1354160" y="1335034"/>
                  </a:lnTo>
                  <a:lnTo>
                    <a:pt x="1354160" y="1224096"/>
                  </a:lnTo>
                  <a:lnTo>
                    <a:pt x="1285304" y="1224096"/>
                  </a:lnTo>
                  <a:lnTo>
                    <a:pt x="1285304" y="1143762"/>
                  </a:lnTo>
                  <a:lnTo>
                    <a:pt x="1258529" y="1143762"/>
                  </a:lnTo>
                  <a:lnTo>
                    <a:pt x="1258529" y="1063438"/>
                  </a:lnTo>
                  <a:lnTo>
                    <a:pt x="1159069" y="1063438"/>
                  </a:lnTo>
                  <a:lnTo>
                    <a:pt x="1159069" y="979275"/>
                  </a:lnTo>
                  <a:lnTo>
                    <a:pt x="1090213" y="979275"/>
                  </a:lnTo>
                  <a:lnTo>
                    <a:pt x="1090213" y="822440"/>
                  </a:lnTo>
                  <a:lnTo>
                    <a:pt x="1059609" y="822440"/>
                  </a:lnTo>
                  <a:lnTo>
                    <a:pt x="1059609" y="745934"/>
                  </a:lnTo>
                  <a:lnTo>
                    <a:pt x="918072" y="745934"/>
                  </a:lnTo>
                  <a:lnTo>
                    <a:pt x="918072" y="665602"/>
                  </a:lnTo>
                  <a:lnTo>
                    <a:pt x="860692" y="665602"/>
                  </a:lnTo>
                  <a:lnTo>
                    <a:pt x="860692" y="577621"/>
                  </a:lnTo>
                  <a:lnTo>
                    <a:pt x="726807" y="577621"/>
                  </a:lnTo>
                  <a:lnTo>
                    <a:pt x="726807" y="508766"/>
                  </a:lnTo>
                  <a:lnTo>
                    <a:pt x="692380" y="508766"/>
                  </a:lnTo>
                  <a:lnTo>
                    <a:pt x="692380" y="328976"/>
                  </a:lnTo>
                  <a:lnTo>
                    <a:pt x="646476" y="328976"/>
                  </a:lnTo>
                  <a:lnTo>
                    <a:pt x="646476" y="248644"/>
                  </a:lnTo>
                  <a:lnTo>
                    <a:pt x="596747" y="248644"/>
                  </a:lnTo>
                  <a:lnTo>
                    <a:pt x="596747" y="179789"/>
                  </a:lnTo>
                  <a:lnTo>
                    <a:pt x="550843" y="179789"/>
                  </a:lnTo>
                  <a:lnTo>
                    <a:pt x="550843" y="80331"/>
                  </a:lnTo>
                  <a:lnTo>
                    <a:pt x="390181" y="80331"/>
                  </a:lnTo>
                  <a:lnTo>
                    <a:pt x="390181" y="0"/>
                  </a:lnTo>
                  <a:lnTo>
                    <a:pt x="0" y="0"/>
                  </a:lnTo>
                </a:path>
              </a:pathLst>
            </a:custGeom>
            <a:noFill/>
            <a:ln w="19050" cap="flat">
              <a:solidFill>
                <a:srgbClr val="2894FF"/>
              </a:solidFill>
              <a:prstDash val="solid"/>
              <a:miter/>
            </a:ln>
          </p:spPr>
          <p:txBody>
            <a:bodyPr rtlCol="0" anchor="ctr"/>
            <a:lstStyle/>
            <a:p>
              <a:endParaRPr lang="en-GB"/>
            </a:p>
          </p:txBody>
        </p:sp>
        <p:cxnSp>
          <p:nvCxnSpPr>
            <p:cNvPr id="49" name="Straight Connector 48">
              <a:extLst>
                <a:ext uri="{FF2B5EF4-FFF2-40B4-BE49-F238E27FC236}">
                  <a16:creationId xmlns:a16="http://schemas.microsoft.com/office/drawing/2014/main" id="{9E00F8CA-1443-4788-B6A8-141E77D05092}"/>
                </a:ext>
              </a:extLst>
            </p:cNvPr>
            <p:cNvCxnSpPr/>
            <p:nvPr/>
          </p:nvCxnSpPr>
          <p:spPr>
            <a:xfrm>
              <a:off x="3964898" y="4319524"/>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0DE549-D8F2-46E9-82A8-5C3274F2E9BB}"/>
                </a:ext>
              </a:extLst>
            </p:cNvPr>
            <p:cNvCxnSpPr/>
            <p:nvPr/>
          </p:nvCxnSpPr>
          <p:spPr>
            <a:xfrm>
              <a:off x="3458392"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81C5B4-E122-475C-95E9-9825DC3E6806}"/>
                </a:ext>
              </a:extLst>
            </p:cNvPr>
            <p:cNvCxnSpPr/>
            <p:nvPr/>
          </p:nvCxnSpPr>
          <p:spPr>
            <a:xfrm>
              <a:off x="3427011"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CD78F3-7723-4F11-98C8-C3EC465B0E20}"/>
                </a:ext>
              </a:extLst>
            </p:cNvPr>
            <p:cNvCxnSpPr/>
            <p:nvPr/>
          </p:nvCxnSpPr>
          <p:spPr>
            <a:xfrm>
              <a:off x="3359774" y="406666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A9C53C8-E166-4B60-BC40-575B3C936781}"/>
                </a:ext>
              </a:extLst>
            </p:cNvPr>
            <p:cNvCxnSpPr/>
            <p:nvPr/>
          </p:nvCxnSpPr>
          <p:spPr>
            <a:xfrm>
              <a:off x="3117730"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7D1793-FB3E-4ADB-B1C9-A0DBE17B1B65}"/>
                </a:ext>
              </a:extLst>
            </p:cNvPr>
            <p:cNvCxnSpPr/>
            <p:nvPr/>
          </p:nvCxnSpPr>
          <p:spPr>
            <a:xfrm>
              <a:off x="3041531"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0264F-E43D-49EE-8D7F-7D27BD86ED6A}"/>
                </a:ext>
              </a:extLst>
            </p:cNvPr>
            <p:cNvCxnSpPr/>
            <p:nvPr/>
          </p:nvCxnSpPr>
          <p:spPr>
            <a:xfrm>
              <a:off x="3005670" y="393330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989A74-2284-452B-97C6-9EF4B4160436}"/>
                </a:ext>
              </a:extLst>
            </p:cNvPr>
            <p:cNvCxnSpPr/>
            <p:nvPr/>
          </p:nvCxnSpPr>
          <p:spPr>
            <a:xfrm>
              <a:off x="2786034" y="3851416"/>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A06BB4-BA85-4ED6-86AD-15C6B0247ABF}"/>
                </a:ext>
              </a:extLst>
            </p:cNvPr>
            <p:cNvCxnSpPr/>
            <p:nvPr/>
          </p:nvCxnSpPr>
          <p:spPr>
            <a:xfrm>
              <a:off x="2606736" y="3785820"/>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9162EE4-7F9E-4132-AE8B-46FBC94BF009}"/>
                </a:ext>
              </a:extLst>
            </p:cNvPr>
            <p:cNvCxnSpPr/>
            <p:nvPr/>
          </p:nvCxnSpPr>
          <p:spPr>
            <a:xfrm>
              <a:off x="2418474" y="3545421"/>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02BA3CB-EC11-49F9-954D-8804428DF06B}"/>
                </a:ext>
              </a:extLst>
            </p:cNvPr>
            <p:cNvCxnSpPr/>
            <p:nvPr/>
          </p:nvCxnSpPr>
          <p:spPr>
            <a:xfrm>
              <a:off x="2337785" y="3475347"/>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0" name="TextBox 18">
            <a:extLst>
              <a:ext uri="{FF2B5EF4-FFF2-40B4-BE49-F238E27FC236}">
                <a16:creationId xmlns:a16="http://schemas.microsoft.com/office/drawing/2014/main" id="{9BB92500-0C63-4D07-BF0E-AB00FD8E5C99}"/>
              </a:ext>
            </a:extLst>
          </p:cNvPr>
          <p:cNvSpPr txBox="1"/>
          <p:nvPr/>
        </p:nvSpPr>
        <p:spPr>
          <a:xfrm rot="16200000">
            <a:off x="4791885" y="3479218"/>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OS, %</a:t>
            </a:r>
          </a:p>
        </p:txBody>
      </p:sp>
      <p:sp>
        <p:nvSpPr>
          <p:cNvPr id="61" name="Freeform 21">
            <a:extLst>
              <a:ext uri="{FF2B5EF4-FFF2-40B4-BE49-F238E27FC236}">
                <a16:creationId xmlns:a16="http://schemas.microsoft.com/office/drawing/2014/main" id="{9CFBCAC7-D066-4234-8FE6-DEAACDE5B097}"/>
              </a:ext>
            </a:extLst>
          </p:cNvPr>
          <p:cNvSpPr>
            <a:spLocks/>
          </p:cNvSpPr>
          <p:nvPr/>
        </p:nvSpPr>
        <p:spPr bwMode="auto">
          <a:xfrm>
            <a:off x="555303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2" name="Line 6">
            <a:extLst>
              <a:ext uri="{FF2B5EF4-FFF2-40B4-BE49-F238E27FC236}">
                <a16:creationId xmlns:a16="http://schemas.microsoft.com/office/drawing/2014/main" id="{5C655D18-8947-492F-9D89-85328BA5819F}"/>
              </a:ext>
            </a:extLst>
          </p:cNvPr>
          <p:cNvSpPr>
            <a:spLocks noChangeShapeType="1"/>
          </p:cNvSpPr>
          <p:nvPr/>
        </p:nvSpPr>
        <p:spPr bwMode="auto">
          <a:xfrm>
            <a:off x="549670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3" name="Line 7">
            <a:extLst>
              <a:ext uri="{FF2B5EF4-FFF2-40B4-BE49-F238E27FC236}">
                <a16:creationId xmlns:a16="http://schemas.microsoft.com/office/drawing/2014/main" id="{0DB2926B-EBC7-4737-BB75-0F9D031AC936}"/>
              </a:ext>
            </a:extLst>
          </p:cNvPr>
          <p:cNvSpPr>
            <a:spLocks noChangeShapeType="1"/>
          </p:cNvSpPr>
          <p:nvPr/>
        </p:nvSpPr>
        <p:spPr bwMode="auto">
          <a:xfrm>
            <a:off x="549670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4" name="Line 8">
            <a:extLst>
              <a:ext uri="{FF2B5EF4-FFF2-40B4-BE49-F238E27FC236}">
                <a16:creationId xmlns:a16="http://schemas.microsoft.com/office/drawing/2014/main" id="{0B25D380-D9A3-42FD-A1BC-CBF0F734E893}"/>
              </a:ext>
            </a:extLst>
          </p:cNvPr>
          <p:cNvSpPr>
            <a:spLocks noChangeShapeType="1"/>
          </p:cNvSpPr>
          <p:nvPr/>
        </p:nvSpPr>
        <p:spPr bwMode="auto">
          <a:xfrm>
            <a:off x="549670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5" name="Line 9">
            <a:extLst>
              <a:ext uri="{FF2B5EF4-FFF2-40B4-BE49-F238E27FC236}">
                <a16:creationId xmlns:a16="http://schemas.microsoft.com/office/drawing/2014/main" id="{6E61FDCE-5E0B-4615-87ED-24C31EABD8CE}"/>
              </a:ext>
            </a:extLst>
          </p:cNvPr>
          <p:cNvSpPr>
            <a:spLocks noChangeShapeType="1"/>
          </p:cNvSpPr>
          <p:nvPr/>
        </p:nvSpPr>
        <p:spPr bwMode="auto">
          <a:xfrm>
            <a:off x="549670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6" name="Line 10">
            <a:extLst>
              <a:ext uri="{FF2B5EF4-FFF2-40B4-BE49-F238E27FC236}">
                <a16:creationId xmlns:a16="http://schemas.microsoft.com/office/drawing/2014/main" id="{7894C8F9-C29D-4F74-A6DB-4D9E5115A988}"/>
              </a:ext>
            </a:extLst>
          </p:cNvPr>
          <p:cNvSpPr>
            <a:spLocks noChangeShapeType="1"/>
          </p:cNvSpPr>
          <p:nvPr/>
        </p:nvSpPr>
        <p:spPr bwMode="auto">
          <a:xfrm>
            <a:off x="549670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7" name="Line 11">
            <a:extLst>
              <a:ext uri="{FF2B5EF4-FFF2-40B4-BE49-F238E27FC236}">
                <a16:creationId xmlns:a16="http://schemas.microsoft.com/office/drawing/2014/main" id="{4F6A4FA3-F267-4AA5-A436-D745FE2ACAA4}"/>
              </a:ext>
            </a:extLst>
          </p:cNvPr>
          <p:cNvSpPr>
            <a:spLocks noChangeShapeType="1"/>
          </p:cNvSpPr>
          <p:nvPr/>
        </p:nvSpPr>
        <p:spPr bwMode="auto">
          <a:xfrm>
            <a:off x="549670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8" name="TextBox 19">
            <a:extLst>
              <a:ext uri="{FF2B5EF4-FFF2-40B4-BE49-F238E27FC236}">
                <a16:creationId xmlns:a16="http://schemas.microsoft.com/office/drawing/2014/main" id="{40B34AEB-92BB-4412-A74B-0785D972E57D}"/>
              </a:ext>
            </a:extLst>
          </p:cNvPr>
          <p:cNvSpPr txBox="1"/>
          <p:nvPr/>
        </p:nvSpPr>
        <p:spPr>
          <a:xfrm>
            <a:off x="525289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100</a:t>
            </a:r>
          </a:p>
        </p:txBody>
      </p:sp>
      <p:sp>
        <p:nvSpPr>
          <p:cNvPr id="69" name="TextBox 20">
            <a:extLst>
              <a:ext uri="{FF2B5EF4-FFF2-40B4-BE49-F238E27FC236}">
                <a16:creationId xmlns:a16="http://schemas.microsoft.com/office/drawing/2014/main" id="{1856603C-118F-4245-8253-6A4E6EE8A19A}"/>
              </a:ext>
            </a:extLst>
          </p:cNvPr>
          <p:cNvSpPr txBox="1"/>
          <p:nvPr/>
        </p:nvSpPr>
        <p:spPr>
          <a:xfrm>
            <a:off x="531604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80</a:t>
            </a:r>
          </a:p>
        </p:txBody>
      </p:sp>
      <p:sp>
        <p:nvSpPr>
          <p:cNvPr id="70" name="TextBox 21">
            <a:extLst>
              <a:ext uri="{FF2B5EF4-FFF2-40B4-BE49-F238E27FC236}">
                <a16:creationId xmlns:a16="http://schemas.microsoft.com/office/drawing/2014/main" id="{8114A176-8FE6-4912-80E7-519F63AED67C}"/>
              </a:ext>
            </a:extLst>
          </p:cNvPr>
          <p:cNvSpPr txBox="1"/>
          <p:nvPr/>
        </p:nvSpPr>
        <p:spPr>
          <a:xfrm>
            <a:off x="531604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60</a:t>
            </a:r>
          </a:p>
        </p:txBody>
      </p:sp>
      <p:sp>
        <p:nvSpPr>
          <p:cNvPr id="71" name="TextBox 22">
            <a:extLst>
              <a:ext uri="{FF2B5EF4-FFF2-40B4-BE49-F238E27FC236}">
                <a16:creationId xmlns:a16="http://schemas.microsoft.com/office/drawing/2014/main" id="{0E3E7408-5CA9-4C0D-AAB2-6B55F4A673DB}"/>
              </a:ext>
            </a:extLst>
          </p:cNvPr>
          <p:cNvSpPr txBox="1"/>
          <p:nvPr/>
        </p:nvSpPr>
        <p:spPr>
          <a:xfrm>
            <a:off x="531604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40</a:t>
            </a:r>
          </a:p>
        </p:txBody>
      </p:sp>
      <p:sp>
        <p:nvSpPr>
          <p:cNvPr id="72" name="TextBox 23">
            <a:extLst>
              <a:ext uri="{FF2B5EF4-FFF2-40B4-BE49-F238E27FC236}">
                <a16:creationId xmlns:a16="http://schemas.microsoft.com/office/drawing/2014/main" id="{6CF1C6AD-AB3D-4CF2-8E7B-82A53E324D54}"/>
              </a:ext>
            </a:extLst>
          </p:cNvPr>
          <p:cNvSpPr txBox="1"/>
          <p:nvPr/>
        </p:nvSpPr>
        <p:spPr>
          <a:xfrm>
            <a:off x="531604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20</a:t>
            </a:r>
          </a:p>
        </p:txBody>
      </p:sp>
      <p:sp>
        <p:nvSpPr>
          <p:cNvPr id="73" name="TextBox 24">
            <a:extLst>
              <a:ext uri="{FF2B5EF4-FFF2-40B4-BE49-F238E27FC236}">
                <a16:creationId xmlns:a16="http://schemas.microsoft.com/office/drawing/2014/main" id="{F1D62850-8AC7-4DFD-9055-8368DF35CC2F}"/>
              </a:ext>
            </a:extLst>
          </p:cNvPr>
          <p:cNvSpPr txBox="1"/>
          <p:nvPr/>
        </p:nvSpPr>
        <p:spPr>
          <a:xfrm>
            <a:off x="537920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74" name="Line 21">
            <a:extLst>
              <a:ext uri="{FF2B5EF4-FFF2-40B4-BE49-F238E27FC236}">
                <a16:creationId xmlns:a16="http://schemas.microsoft.com/office/drawing/2014/main" id="{4DCF66D0-0E68-418C-9265-1E6D3D0F019B}"/>
              </a:ext>
            </a:extLst>
          </p:cNvPr>
          <p:cNvSpPr>
            <a:spLocks noChangeShapeType="1"/>
          </p:cNvSpPr>
          <p:nvPr/>
        </p:nvSpPr>
        <p:spPr bwMode="auto">
          <a:xfrm>
            <a:off x="555413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5" name="Line 19">
            <a:extLst>
              <a:ext uri="{FF2B5EF4-FFF2-40B4-BE49-F238E27FC236}">
                <a16:creationId xmlns:a16="http://schemas.microsoft.com/office/drawing/2014/main" id="{675E1E38-0FC6-4CAD-89E2-7A6223651DCD}"/>
              </a:ext>
            </a:extLst>
          </p:cNvPr>
          <p:cNvSpPr>
            <a:spLocks noChangeShapeType="1"/>
          </p:cNvSpPr>
          <p:nvPr/>
        </p:nvSpPr>
        <p:spPr bwMode="auto">
          <a:xfrm>
            <a:off x="61135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76" name="Line 21">
            <a:extLst>
              <a:ext uri="{FF2B5EF4-FFF2-40B4-BE49-F238E27FC236}">
                <a16:creationId xmlns:a16="http://schemas.microsoft.com/office/drawing/2014/main" id="{0D5467F3-7761-4CBD-85B8-EEDA5FBDBDFC}"/>
              </a:ext>
            </a:extLst>
          </p:cNvPr>
          <p:cNvSpPr>
            <a:spLocks noChangeShapeType="1"/>
          </p:cNvSpPr>
          <p:nvPr/>
        </p:nvSpPr>
        <p:spPr bwMode="auto">
          <a:xfrm>
            <a:off x="666310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7" name="Line 21">
            <a:extLst>
              <a:ext uri="{FF2B5EF4-FFF2-40B4-BE49-F238E27FC236}">
                <a16:creationId xmlns:a16="http://schemas.microsoft.com/office/drawing/2014/main" id="{D65E6556-5724-47AD-9C2C-6A6A2119FEC2}"/>
              </a:ext>
            </a:extLst>
          </p:cNvPr>
          <p:cNvSpPr>
            <a:spLocks noChangeShapeType="1"/>
          </p:cNvSpPr>
          <p:nvPr/>
        </p:nvSpPr>
        <p:spPr bwMode="auto">
          <a:xfrm>
            <a:off x="71962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8" name="Line 21">
            <a:extLst>
              <a:ext uri="{FF2B5EF4-FFF2-40B4-BE49-F238E27FC236}">
                <a16:creationId xmlns:a16="http://schemas.microsoft.com/office/drawing/2014/main" id="{B6E9925E-733D-4845-8F49-8F6993F3D20A}"/>
              </a:ext>
            </a:extLst>
          </p:cNvPr>
          <p:cNvSpPr>
            <a:spLocks noChangeShapeType="1"/>
          </p:cNvSpPr>
          <p:nvPr/>
        </p:nvSpPr>
        <p:spPr bwMode="auto">
          <a:xfrm>
            <a:off x="779490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9" name="Line 21">
            <a:extLst>
              <a:ext uri="{FF2B5EF4-FFF2-40B4-BE49-F238E27FC236}">
                <a16:creationId xmlns:a16="http://schemas.microsoft.com/office/drawing/2014/main" id="{F947F2A8-628E-4470-BAF7-F5E26E8D3B3E}"/>
              </a:ext>
            </a:extLst>
          </p:cNvPr>
          <p:cNvSpPr>
            <a:spLocks noChangeShapeType="1"/>
          </p:cNvSpPr>
          <p:nvPr/>
        </p:nvSpPr>
        <p:spPr bwMode="auto">
          <a:xfrm>
            <a:off x="831144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0" name="Line 19">
            <a:extLst>
              <a:ext uri="{FF2B5EF4-FFF2-40B4-BE49-F238E27FC236}">
                <a16:creationId xmlns:a16="http://schemas.microsoft.com/office/drawing/2014/main" id="{A2232C0C-3687-4095-BF3D-9914E281CCC7}"/>
              </a:ext>
            </a:extLst>
          </p:cNvPr>
          <p:cNvSpPr>
            <a:spLocks noChangeShapeType="1"/>
          </p:cNvSpPr>
          <p:nvPr/>
        </p:nvSpPr>
        <p:spPr bwMode="auto">
          <a:xfrm>
            <a:off x="886957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81" name="TextBox 26">
            <a:extLst>
              <a:ext uri="{FF2B5EF4-FFF2-40B4-BE49-F238E27FC236}">
                <a16:creationId xmlns:a16="http://schemas.microsoft.com/office/drawing/2014/main" id="{530ED695-D33B-4665-8461-31CCAC3C425E}"/>
              </a:ext>
            </a:extLst>
          </p:cNvPr>
          <p:cNvSpPr txBox="1"/>
          <p:nvPr/>
        </p:nvSpPr>
        <p:spPr>
          <a:xfrm>
            <a:off x="549946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82" name="TextBox 28">
            <a:extLst>
              <a:ext uri="{FF2B5EF4-FFF2-40B4-BE49-F238E27FC236}">
                <a16:creationId xmlns:a16="http://schemas.microsoft.com/office/drawing/2014/main" id="{3FF1A959-FCBC-4282-B0A4-1725FAC59771}"/>
              </a:ext>
            </a:extLst>
          </p:cNvPr>
          <p:cNvSpPr txBox="1"/>
          <p:nvPr/>
        </p:nvSpPr>
        <p:spPr>
          <a:xfrm>
            <a:off x="602746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83" name="TextBox 30">
            <a:extLst>
              <a:ext uri="{FF2B5EF4-FFF2-40B4-BE49-F238E27FC236}">
                <a16:creationId xmlns:a16="http://schemas.microsoft.com/office/drawing/2014/main" id="{54DCEF3A-DC24-4A05-9D2A-0006997E04F2}"/>
              </a:ext>
            </a:extLst>
          </p:cNvPr>
          <p:cNvSpPr txBox="1"/>
          <p:nvPr/>
        </p:nvSpPr>
        <p:spPr>
          <a:xfrm>
            <a:off x="657705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84" name="TextBox 30">
            <a:extLst>
              <a:ext uri="{FF2B5EF4-FFF2-40B4-BE49-F238E27FC236}">
                <a16:creationId xmlns:a16="http://schemas.microsoft.com/office/drawing/2014/main" id="{AE67E237-9C07-4FB3-8129-2CD78F2E0F9B}"/>
              </a:ext>
            </a:extLst>
          </p:cNvPr>
          <p:cNvSpPr txBox="1"/>
          <p:nvPr/>
        </p:nvSpPr>
        <p:spPr>
          <a:xfrm>
            <a:off x="711016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85" name="TextBox 84">
            <a:extLst>
              <a:ext uri="{FF2B5EF4-FFF2-40B4-BE49-F238E27FC236}">
                <a16:creationId xmlns:a16="http://schemas.microsoft.com/office/drawing/2014/main" id="{AC9F8342-5026-40AC-9BFF-BA9D6DFE8FEE}"/>
              </a:ext>
            </a:extLst>
          </p:cNvPr>
          <p:cNvSpPr txBox="1"/>
          <p:nvPr/>
        </p:nvSpPr>
        <p:spPr>
          <a:xfrm>
            <a:off x="765916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86" name="TextBox 26">
            <a:extLst>
              <a:ext uri="{FF2B5EF4-FFF2-40B4-BE49-F238E27FC236}">
                <a16:creationId xmlns:a16="http://schemas.microsoft.com/office/drawing/2014/main" id="{B0E0A8DA-CDF7-4F87-8FD5-09BF478F8D01}"/>
              </a:ext>
            </a:extLst>
          </p:cNvPr>
          <p:cNvSpPr txBox="1"/>
          <p:nvPr/>
        </p:nvSpPr>
        <p:spPr>
          <a:xfrm>
            <a:off x="817571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sp>
        <p:nvSpPr>
          <p:cNvPr id="87" name="TextBox 28">
            <a:extLst>
              <a:ext uri="{FF2B5EF4-FFF2-40B4-BE49-F238E27FC236}">
                <a16:creationId xmlns:a16="http://schemas.microsoft.com/office/drawing/2014/main" id="{D107B216-E8C5-4FEF-81E0-22994FCFD2A8}"/>
              </a:ext>
            </a:extLst>
          </p:cNvPr>
          <p:cNvSpPr txBox="1"/>
          <p:nvPr/>
        </p:nvSpPr>
        <p:spPr>
          <a:xfrm>
            <a:off x="8733838"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18</a:t>
            </a:r>
          </a:p>
        </p:txBody>
      </p:sp>
      <p:grpSp>
        <p:nvGrpSpPr>
          <p:cNvPr id="88" name="Group 87">
            <a:extLst>
              <a:ext uri="{FF2B5EF4-FFF2-40B4-BE49-F238E27FC236}">
                <a16:creationId xmlns:a16="http://schemas.microsoft.com/office/drawing/2014/main" id="{15BE75AD-5F2E-4BC3-9610-853BEF869F2F}"/>
              </a:ext>
            </a:extLst>
          </p:cNvPr>
          <p:cNvGrpSpPr/>
          <p:nvPr/>
        </p:nvGrpSpPr>
        <p:grpSpPr>
          <a:xfrm>
            <a:off x="5418398" y="5554181"/>
            <a:ext cx="3487561" cy="288147"/>
            <a:chOff x="771388" y="5382731"/>
            <a:chExt cx="3487561" cy="288147"/>
          </a:xfrm>
        </p:grpSpPr>
        <p:sp>
          <p:nvSpPr>
            <p:cNvPr id="89" name="TextBox 26">
              <a:extLst>
                <a:ext uri="{FF2B5EF4-FFF2-40B4-BE49-F238E27FC236}">
                  <a16:creationId xmlns:a16="http://schemas.microsoft.com/office/drawing/2014/main" id="{EE3F3070-AF00-4930-9761-276079B3585E}"/>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17</a:t>
              </a:r>
            </a:p>
          </p:txBody>
        </p:sp>
        <p:sp>
          <p:nvSpPr>
            <p:cNvPr id="90" name="TextBox 30">
              <a:extLst>
                <a:ext uri="{FF2B5EF4-FFF2-40B4-BE49-F238E27FC236}">
                  <a16:creationId xmlns:a16="http://schemas.microsoft.com/office/drawing/2014/main" id="{AAA4169A-DE04-406D-B67B-03AD617923D9}"/>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14</a:t>
              </a:r>
            </a:p>
          </p:txBody>
        </p:sp>
        <p:sp>
          <p:nvSpPr>
            <p:cNvPr id="91" name="TextBox 30">
              <a:extLst>
                <a:ext uri="{FF2B5EF4-FFF2-40B4-BE49-F238E27FC236}">
                  <a16:creationId xmlns:a16="http://schemas.microsoft.com/office/drawing/2014/main" id="{EDE6FEF9-748E-4CB5-8C8C-973E9E769D05}"/>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10</a:t>
              </a:r>
            </a:p>
          </p:txBody>
        </p:sp>
        <p:sp>
          <p:nvSpPr>
            <p:cNvPr id="92" name="TextBox 91">
              <a:extLst>
                <a:ext uri="{FF2B5EF4-FFF2-40B4-BE49-F238E27FC236}">
                  <a16:creationId xmlns:a16="http://schemas.microsoft.com/office/drawing/2014/main" id="{2FD5087A-DF96-40B9-BA30-32FFC5CAE7F0}"/>
                </a:ext>
              </a:extLst>
            </p:cNvPr>
            <p:cNvSpPr txBox="1"/>
            <p:nvPr/>
          </p:nvSpPr>
          <p:spPr>
            <a:xfrm>
              <a:off x="2463156"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8</a:t>
              </a:r>
            </a:p>
          </p:txBody>
        </p:sp>
        <p:sp>
          <p:nvSpPr>
            <p:cNvPr id="93" name="TextBox 26">
              <a:extLst>
                <a:ext uri="{FF2B5EF4-FFF2-40B4-BE49-F238E27FC236}">
                  <a16:creationId xmlns:a16="http://schemas.microsoft.com/office/drawing/2014/main" id="{691BB858-EDCA-41A0-B5B1-174EDF01ED34}"/>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3</a:t>
              </a:r>
            </a:p>
          </p:txBody>
        </p:sp>
        <p:sp>
          <p:nvSpPr>
            <p:cNvPr id="94" name="TextBox 28">
              <a:extLst>
                <a:ext uri="{FF2B5EF4-FFF2-40B4-BE49-F238E27FC236}">
                  <a16:creationId xmlns:a16="http://schemas.microsoft.com/office/drawing/2014/main" id="{6F529137-F1AC-4583-87C8-B419FD713F1F}"/>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0</a:t>
              </a:r>
            </a:p>
          </p:txBody>
        </p:sp>
        <p:sp>
          <p:nvSpPr>
            <p:cNvPr id="95" name="TextBox 30">
              <a:extLst>
                <a:ext uri="{FF2B5EF4-FFF2-40B4-BE49-F238E27FC236}">
                  <a16:creationId xmlns:a16="http://schemas.microsoft.com/office/drawing/2014/main" id="{04CB3633-AAAC-4E78-A253-C74C1FA89BEF}"/>
                </a:ext>
              </a:extLst>
            </p:cNvPr>
            <p:cNvSpPr txBox="1"/>
            <p:nvPr/>
          </p:nvSpPr>
          <p:spPr>
            <a:xfrm>
              <a:off x="4186182" y="5382731"/>
              <a:ext cx="72767"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1400" dirty="0">
                <a:solidFill>
                  <a:srgbClr val="FFC000"/>
                </a:solidFill>
                <a:cs typeface="Arial" panose="020B0604020202020204" pitchFamily="34" charset="0"/>
              </a:endParaRPr>
            </a:p>
          </p:txBody>
        </p:sp>
      </p:grpSp>
      <p:sp>
        <p:nvSpPr>
          <p:cNvPr id="96" name="TextBox 95">
            <a:extLst>
              <a:ext uri="{FF2B5EF4-FFF2-40B4-BE49-F238E27FC236}">
                <a16:creationId xmlns:a16="http://schemas.microsoft.com/office/drawing/2014/main" id="{EA6DE06C-D443-4260-93D6-BE02554B6D23}"/>
              </a:ext>
            </a:extLst>
          </p:cNvPr>
          <p:cNvSpPr txBox="1"/>
          <p:nvPr/>
        </p:nvSpPr>
        <p:spPr>
          <a:xfrm>
            <a:off x="4192910" y="5230282"/>
            <a:ext cx="1247648" cy="1169551"/>
          </a:xfrm>
          <a:prstGeom prst="rect">
            <a:avLst/>
          </a:prstGeom>
          <a:noFill/>
        </p:spPr>
        <p:txBody>
          <a:bodyPr wrap="square" rtlCol="0">
            <a:spAutoFit/>
          </a:bodyPr>
          <a:lstStyle/>
          <a:p>
            <a:pPr algn="r"/>
            <a:r>
              <a:rPr lang="en-GB" sz="1400" dirty="0"/>
              <a:t>No. at risk</a:t>
            </a:r>
          </a:p>
          <a:p>
            <a:pPr algn="r"/>
            <a:r>
              <a:rPr lang="en-GB" sz="1400" dirty="0">
                <a:solidFill>
                  <a:srgbClr val="FFC000"/>
                </a:solidFill>
              </a:rPr>
              <a:t>Chemo-</a:t>
            </a:r>
            <a:br>
              <a:rPr lang="en-GB" sz="1400" dirty="0">
                <a:solidFill>
                  <a:srgbClr val="FFC000"/>
                </a:solidFill>
              </a:rPr>
            </a:br>
            <a:r>
              <a:rPr lang="en-GB" sz="1400" dirty="0">
                <a:solidFill>
                  <a:srgbClr val="FFC000"/>
                </a:solidFill>
              </a:rPr>
              <a:t>sensitive</a:t>
            </a:r>
          </a:p>
          <a:p>
            <a:pPr algn="r"/>
            <a:r>
              <a:rPr lang="en-GB" sz="1400" dirty="0">
                <a:solidFill>
                  <a:srgbClr val="E75C00"/>
                </a:solidFill>
              </a:rPr>
              <a:t>Chemo-</a:t>
            </a:r>
          </a:p>
          <a:p>
            <a:pPr algn="r"/>
            <a:r>
              <a:rPr lang="en-GB" sz="1400" dirty="0">
                <a:solidFill>
                  <a:srgbClr val="E75C00"/>
                </a:solidFill>
              </a:rPr>
              <a:t>resistant</a:t>
            </a:r>
          </a:p>
        </p:txBody>
      </p:sp>
      <p:sp>
        <p:nvSpPr>
          <p:cNvPr id="97" name="TextBox 96">
            <a:extLst>
              <a:ext uri="{FF2B5EF4-FFF2-40B4-BE49-F238E27FC236}">
                <a16:creationId xmlns:a16="http://schemas.microsoft.com/office/drawing/2014/main" id="{CF70156D-30C3-4E15-84F8-BCEE88D285F7}"/>
              </a:ext>
            </a:extLst>
          </p:cNvPr>
          <p:cNvSpPr txBox="1"/>
          <p:nvPr/>
        </p:nvSpPr>
        <p:spPr>
          <a:xfrm>
            <a:off x="5968079" y="5206511"/>
            <a:ext cx="2444644" cy="307777"/>
          </a:xfrm>
          <a:prstGeom prst="rect">
            <a:avLst/>
          </a:prstGeom>
          <a:noFill/>
        </p:spPr>
        <p:txBody>
          <a:bodyPr wrap="none" rtlCol="0">
            <a:spAutoFit/>
          </a:bodyPr>
          <a:lstStyle/>
          <a:p>
            <a:pPr algn="ctr"/>
            <a:r>
              <a:rPr lang="en-GB" sz="1400" dirty="0"/>
              <a:t>Time from first dose, months</a:t>
            </a:r>
          </a:p>
        </p:txBody>
      </p:sp>
      <p:grpSp>
        <p:nvGrpSpPr>
          <p:cNvPr id="98" name="Group 97">
            <a:extLst>
              <a:ext uri="{FF2B5EF4-FFF2-40B4-BE49-F238E27FC236}">
                <a16:creationId xmlns:a16="http://schemas.microsoft.com/office/drawing/2014/main" id="{804D908B-EC2A-462A-A7B9-E3999FBB1867}"/>
              </a:ext>
            </a:extLst>
          </p:cNvPr>
          <p:cNvGrpSpPr/>
          <p:nvPr/>
        </p:nvGrpSpPr>
        <p:grpSpPr>
          <a:xfrm>
            <a:off x="5418398" y="5987331"/>
            <a:ext cx="3537222" cy="288147"/>
            <a:chOff x="771388" y="5382731"/>
            <a:chExt cx="3537222" cy="288147"/>
          </a:xfrm>
        </p:grpSpPr>
        <p:sp>
          <p:nvSpPr>
            <p:cNvPr id="99" name="TextBox 26">
              <a:extLst>
                <a:ext uri="{FF2B5EF4-FFF2-40B4-BE49-F238E27FC236}">
                  <a16:creationId xmlns:a16="http://schemas.microsoft.com/office/drawing/2014/main" id="{33F0B596-A971-457B-B6F2-2DEA6C723468}"/>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30</a:t>
              </a:r>
            </a:p>
          </p:txBody>
        </p:sp>
        <p:sp>
          <p:nvSpPr>
            <p:cNvPr id="100" name="TextBox 30">
              <a:extLst>
                <a:ext uri="{FF2B5EF4-FFF2-40B4-BE49-F238E27FC236}">
                  <a16:creationId xmlns:a16="http://schemas.microsoft.com/office/drawing/2014/main" id="{F7AA2CFF-FBAE-408D-9E3A-A4F04474719C}"/>
                </a:ext>
              </a:extLst>
            </p:cNvPr>
            <p:cNvSpPr txBox="1"/>
            <p:nvPr/>
          </p:nvSpPr>
          <p:spPr>
            <a:xfrm>
              <a:off x="1330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24</a:t>
              </a:r>
            </a:p>
          </p:txBody>
        </p:sp>
        <p:sp>
          <p:nvSpPr>
            <p:cNvPr id="101" name="TextBox 30">
              <a:extLst>
                <a:ext uri="{FF2B5EF4-FFF2-40B4-BE49-F238E27FC236}">
                  <a16:creationId xmlns:a16="http://schemas.microsoft.com/office/drawing/2014/main" id="{2B530B9F-5BE2-4BAE-81ED-5C793A15381F}"/>
                </a:ext>
              </a:extLst>
            </p:cNvPr>
            <p:cNvSpPr txBox="1"/>
            <p:nvPr/>
          </p:nvSpPr>
          <p:spPr>
            <a:xfrm>
              <a:off x="188035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19</a:t>
              </a:r>
            </a:p>
          </p:txBody>
        </p:sp>
        <p:sp>
          <p:nvSpPr>
            <p:cNvPr id="102" name="TextBox 101">
              <a:extLst>
                <a:ext uri="{FF2B5EF4-FFF2-40B4-BE49-F238E27FC236}">
                  <a16:creationId xmlns:a16="http://schemas.microsoft.com/office/drawing/2014/main" id="{86ADB884-6687-4C63-A923-33B6EAD68407}"/>
                </a:ext>
              </a:extLst>
            </p:cNvPr>
            <p:cNvSpPr txBox="1"/>
            <p:nvPr/>
          </p:nvSpPr>
          <p:spPr>
            <a:xfrm>
              <a:off x="241346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10</a:t>
              </a:r>
            </a:p>
          </p:txBody>
        </p:sp>
        <p:sp>
          <p:nvSpPr>
            <p:cNvPr id="103" name="TextBox 26">
              <a:extLst>
                <a:ext uri="{FF2B5EF4-FFF2-40B4-BE49-F238E27FC236}">
                  <a16:creationId xmlns:a16="http://schemas.microsoft.com/office/drawing/2014/main" id="{3540B762-BAF5-41BF-916D-F74BF3BCE423}"/>
                </a:ext>
              </a:extLst>
            </p:cNvPr>
            <p:cNvSpPr txBox="1"/>
            <p:nvPr/>
          </p:nvSpPr>
          <p:spPr>
            <a:xfrm>
              <a:off x="306185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5</a:t>
              </a:r>
            </a:p>
          </p:txBody>
        </p:sp>
        <p:sp>
          <p:nvSpPr>
            <p:cNvPr id="104" name="TextBox 28">
              <a:extLst>
                <a:ext uri="{FF2B5EF4-FFF2-40B4-BE49-F238E27FC236}">
                  <a16:creationId xmlns:a16="http://schemas.microsoft.com/office/drawing/2014/main" id="{8EA15825-0CB7-4AD6-BF35-217D9C094DFF}"/>
                </a:ext>
              </a:extLst>
            </p:cNvPr>
            <p:cNvSpPr txBox="1"/>
            <p:nvPr/>
          </p:nvSpPr>
          <p:spPr>
            <a:xfrm>
              <a:off x="3578395"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3</a:t>
              </a:r>
            </a:p>
          </p:txBody>
        </p:sp>
        <p:sp>
          <p:nvSpPr>
            <p:cNvPr id="105" name="TextBox 30">
              <a:extLst>
                <a:ext uri="{FF2B5EF4-FFF2-40B4-BE49-F238E27FC236}">
                  <a16:creationId xmlns:a16="http://schemas.microsoft.com/office/drawing/2014/main" id="{6C937BC3-87E0-49C2-A86B-4D8003F7BFF7}"/>
                </a:ext>
              </a:extLst>
            </p:cNvPr>
            <p:cNvSpPr txBox="1"/>
            <p:nvPr/>
          </p:nvSpPr>
          <p:spPr>
            <a:xfrm>
              <a:off x="41365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0</a:t>
              </a:r>
            </a:p>
          </p:txBody>
        </p:sp>
      </p:grpSp>
      <p:graphicFrame>
        <p:nvGraphicFramePr>
          <p:cNvPr id="106" name="Group 88">
            <a:extLst>
              <a:ext uri="{FF2B5EF4-FFF2-40B4-BE49-F238E27FC236}">
                <a16:creationId xmlns:a16="http://schemas.microsoft.com/office/drawing/2014/main" id="{FD6EF7BF-6039-4E51-9D6F-A7E72505B8A6}"/>
              </a:ext>
            </a:extLst>
          </p:cNvPr>
          <p:cNvGraphicFramePr>
            <a:graphicFrameLocks noGrp="1"/>
          </p:cNvGraphicFramePr>
          <p:nvPr/>
        </p:nvGraphicFramePr>
        <p:xfrm>
          <a:off x="6283537" y="1728769"/>
          <a:ext cx="2695701" cy="986399"/>
        </p:xfrm>
        <a:graphic>
          <a:graphicData uri="http://schemas.openxmlformats.org/drawingml/2006/table">
            <a:tbl>
              <a:tblPr firstRow="1" bandRow="1">
                <a:tableStyleId>{69012ECD-51FC-41F1-AA8D-1B2483CD663E}</a:tableStyleId>
              </a:tblPr>
              <a:tblGrid>
                <a:gridCol w="1282734">
                  <a:extLst>
                    <a:ext uri="{9D8B030D-6E8A-4147-A177-3AD203B41FA5}">
                      <a16:colId xmlns:a16="http://schemas.microsoft.com/office/drawing/2014/main" val="20000"/>
                    </a:ext>
                  </a:extLst>
                </a:gridCol>
                <a:gridCol w="1412967">
                  <a:extLst>
                    <a:ext uri="{9D8B030D-6E8A-4147-A177-3AD203B41FA5}">
                      <a16:colId xmlns:a16="http://schemas.microsoft.com/office/drawing/2014/main" val="63086224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363636"/>
                          </a:solidFill>
                          <a:effectLst/>
                          <a:latin typeface="+mn-lt"/>
                          <a:cs typeface="Arial" charset="0"/>
                        </a:rPr>
                        <a:t>Stratum</a:t>
                      </a:r>
                    </a:p>
                  </a:txBody>
                  <a:tcPr marL="45720" marR="45720" anchor="b"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363636"/>
                          </a:solidFill>
                          <a:effectLst/>
                          <a:latin typeface="+mn-lt"/>
                          <a:cs typeface="Arial" charset="0"/>
                        </a:rPr>
                        <a:t>Median OS, months (95%CI)</a:t>
                      </a:r>
                    </a:p>
                  </a:txBody>
                  <a:tcPr marL="45720" marR="45720" anchor="b"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Chemo-sensitive</a:t>
                      </a:r>
                    </a:p>
                  </a:txBody>
                  <a:tcPr marL="4572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en-GB" sz="1200" b="0" i="0" u="none" strike="noStrike" cap="none" normalizeH="0" baseline="0" dirty="0">
                          <a:ln>
                            <a:noFill/>
                          </a:ln>
                          <a:solidFill>
                            <a:srgbClr val="363636"/>
                          </a:solidFill>
                          <a:effectLst/>
                          <a:latin typeface="+mn-lt"/>
                          <a:cs typeface="Arial" charset="0"/>
                        </a:rPr>
                        <a:t>9.6 (4.5, NR)</a:t>
                      </a:r>
                      <a:endParaRPr lang="en-GB" dirty="0">
                        <a:solidFill>
                          <a:srgbClr val="363636"/>
                        </a:solidFill>
                      </a:endParaRP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rPr>
                        <a:t>Chemo-resistant</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en-GB" sz="1200" b="0" i="0" u="none" strike="noStrike" cap="none" normalizeH="0" baseline="0" dirty="0">
                          <a:ln>
                            <a:noFill/>
                          </a:ln>
                          <a:solidFill>
                            <a:srgbClr val="363636"/>
                          </a:solidFill>
                          <a:effectLst/>
                          <a:latin typeface="+mn-lt"/>
                          <a:cs typeface="Arial" charset="0"/>
                        </a:rPr>
                        <a:t>8.0 (3.8, 10.7)</a:t>
                      </a:r>
                      <a:endParaRPr lang="en-GB" dirty="0">
                        <a:solidFill>
                          <a:srgbClr val="363636"/>
                        </a:solidFill>
                      </a:endParaRP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7" name="Group 106">
            <a:extLst>
              <a:ext uri="{FF2B5EF4-FFF2-40B4-BE49-F238E27FC236}">
                <a16:creationId xmlns:a16="http://schemas.microsoft.com/office/drawing/2014/main" id="{3CD37AD3-25D1-4AFD-8792-DE2996B9A78B}"/>
              </a:ext>
            </a:extLst>
          </p:cNvPr>
          <p:cNvGrpSpPr/>
          <p:nvPr/>
        </p:nvGrpSpPr>
        <p:grpSpPr>
          <a:xfrm>
            <a:off x="5567292" y="2430023"/>
            <a:ext cx="3085426" cy="2088000"/>
            <a:chOff x="9233607" y="2664099"/>
            <a:chExt cx="4845625" cy="3266446"/>
          </a:xfrm>
        </p:grpSpPr>
        <p:sp>
          <p:nvSpPr>
            <p:cNvPr id="108" name="Freeform: Shape 202">
              <a:extLst>
                <a:ext uri="{FF2B5EF4-FFF2-40B4-BE49-F238E27FC236}">
                  <a16:creationId xmlns:a16="http://schemas.microsoft.com/office/drawing/2014/main" id="{E3E10A1D-AE72-44EF-B8F1-60A72CFC792E}"/>
                </a:ext>
              </a:extLst>
            </p:cNvPr>
            <p:cNvSpPr/>
            <p:nvPr/>
          </p:nvSpPr>
          <p:spPr>
            <a:xfrm>
              <a:off x="9233607" y="2664099"/>
              <a:ext cx="4829175" cy="3209925"/>
            </a:xfrm>
            <a:custGeom>
              <a:avLst/>
              <a:gdLst>
                <a:gd name="connsiteX0" fmla="*/ 4836100 w 4829175"/>
                <a:gd name="connsiteY0" fmla="*/ 3212526 h 3209925"/>
                <a:gd name="connsiteX1" fmla="*/ 4329542 w 4829175"/>
                <a:gd name="connsiteY1" fmla="*/ 3212526 h 3209925"/>
                <a:gd name="connsiteX2" fmla="*/ 4329542 w 4829175"/>
                <a:gd name="connsiteY2" fmla="*/ 2874817 h 3209925"/>
                <a:gd name="connsiteX3" fmla="*/ 3532908 w 4829175"/>
                <a:gd name="connsiteY3" fmla="*/ 2874817 h 3209925"/>
                <a:gd name="connsiteX4" fmla="*/ 3532908 w 4829175"/>
                <a:gd name="connsiteY4" fmla="*/ 2632367 h 3209925"/>
                <a:gd name="connsiteX5" fmla="*/ 3065317 w 4829175"/>
                <a:gd name="connsiteY5" fmla="*/ 2632367 h 3209925"/>
                <a:gd name="connsiteX6" fmla="*/ 3065317 w 4829175"/>
                <a:gd name="connsiteY6" fmla="*/ 2450526 h 3209925"/>
                <a:gd name="connsiteX7" fmla="*/ 2667000 w 4829175"/>
                <a:gd name="connsiteY7" fmla="*/ 2450526 h 3209925"/>
                <a:gd name="connsiteX8" fmla="*/ 2667000 w 4829175"/>
                <a:gd name="connsiteY8" fmla="*/ 2277342 h 3209925"/>
                <a:gd name="connsiteX9" fmla="*/ 2515467 w 4829175"/>
                <a:gd name="connsiteY9" fmla="*/ 2277342 h 3209925"/>
                <a:gd name="connsiteX10" fmla="*/ 2515467 w 4829175"/>
                <a:gd name="connsiteY10" fmla="*/ 1965617 h 3209925"/>
                <a:gd name="connsiteX11" fmla="*/ 2294658 w 4829175"/>
                <a:gd name="connsiteY11" fmla="*/ 1965617 h 3209925"/>
                <a:gd name="connsiteX12" fmla="*/ 2294658 w 4829175"/>
                <a:gd name="connsiteY12" fmla="*/ 1840059 h 3209925"/>
                <a:gd name="connsiteX13" fmla="*/ 2095500 w 4829175"/>
                <a:gd name="connsiteY13" fmla="*/ 1840059 h 3209925"/>
                <a:gd name="connsiteX14" fmla="*/ 2095500 w 4829175"/>
                <a:gd name="connsiteY14" fmla="*/ 1705842 h 3209925"/>
                <a:gd name="connsiteX15" fmla="*/ 1943967 w 4829175"/>
                <a:gd name="connsiteY15" fmla="*/ 1705842 h 3209925"/>
                <a:gd name="connsiteX16" fmla="*/ 1943967 w 4829175"/>
                <a:gd name="connsiteY16" fmla="*/ 1450400 h 3209925"/>
                <a:gd name="connsiteX17" fmla="*/ 1896342 w 4829175"/>
                <a:gd name="connsiteY17" fmla="*/ 1450400 h 3209925"/>
                <a:gd name="connsiteX18" fmla="*/ 1896342 w 4829175"/>
                <a:gd name="connsiteY18" fmla="*/ 1311850 h 3209925"/>
                <a:gd name="connsiteX19" fmla="*/ 1394117 w 4829175"/>
                <a:gd name="connsiteY19" fmla="*/ 1311850 h 3209925"/>
                <a:gd name="connsiteX20" fmla="*/ 1394117 w 4829175"/>
                <a:gd name="connsiteY20" fmla="*/ 1181967 h 3209925"/>
                <a:gd name="connsiteX21" fmla="*/ 1138666 w 4829175"/>
                <a:gd name="connsiteY21" fmla="*/ 1181967 h 3209925"/>
                <a:gd name="connsiteX22" fmla="*/ 1138666 w 4829175"/>
                <a:gd name="connsiteY22" fmla="*/ 1030434 h 3209925"/>
                <a:gd name="connsiteX23" fmla="*/ 1091041 w 4829175"/>
                <a:gd name="connsiteY23" fmla="*/ 1030434 h 3209925"/>
                <a:gd name="connsiteX24" fmla="*/ 1091041 w 4829175"/>
                <a:gd name="connsiteY24" fmla="*/ 922193 h 3209925"/>
                <a:gd name="connsiteX25" fmla="*/ 1030434 w 4829175"/>
                <a:gd name="connsiteY25" fmla="*/ 922193 h 3209925"/>
                <a:gd name="connsiteX26" fmla="*/ 1030434 w 4829175"/>
                <a:gd name="connsiteY26" fmla="*/ 762000 h 3209925"/>
                <a:gd name="connsiteX27" fmla="*/ 900545 w 4829175"/>
                <a:gd name="connsiteY27" fmla="*/ 762000 h 3209925"/>
                <a:gd name="connsiteX28" fmla="*/ 900545 w 4829175"/>
                <a:gd name="connsiteY28" fmla="*/ 640772 h 3209925"/>
                <a:gd name="connsiteX29" fmla="*/ 835603 w 4829175"/>
                <a:gd name="connsiteY29" fmla="*/ 640772 h 3209925"/>
                <a:gd name="connsiteX30" fmla="*/ 835603 w 4829175"/>
                <a:gd name="connsiteY30" fmla="*/ 510887 h 3209925"/>
                <a:gd name="connsiteX31" fmla="*/ 688397 w 4829175"/>
                <a:gd name="connsiteY31" fmla="*/ 510887 h 3209925"/>
                <a:gd name="connsiteX32" fmla="*/ 688397 w 4829175"/>
                <a:gd name="connsiteY32" fmla="*/ 376671 h 3209925"/>
                <a:gd name="connsiteX33" fmla="*/ 640772 w 4829175"/>
                <a:gd name="connsiteY33" fmla="*/ 376671 h 3209925"/>
                <a:gd name="connsiteX34" fmla="*/ 640772 w 4829175"/>
                <a:gd name="connsiteY34" fmla="*/ 255443 h 3209925"/>
                <a:gd name="connsiteX35" fmla="*/ 584488 w 4829175"/>
                <a:gd name="connsiteY35" fmla="*/ 255443 h 3209925"/>
                <a:gd name="connsiteX36" fmla="*/ 584488 w 4829175"/>
                <a:gd name="connsiteY36" fmla="*/ 134216 h 3209925"/>
                <a:gd name="connsiteX37" fmla="*/ 393988 w 4829175"/>
                <a:gd name="connsiteY37" fmla="*/ 134216 h 3209925"/>
                <a:gd name="connsiteX38" fmla="*/ 393988 w 4829175"/>
                <a:gd name="connsiteY38" fmla="*/ 0 h 3209925"/>
                <a:gd name="connsiteX39" fmla="*/ 0 w 4829175"/>
                <a:gd name="connsiteY39"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29175" h="3209925">
                  <a:moveTo>
                    <a:pt x="4836100" y="3212526"/>
                  </a:moveTo>
                  <a:lnTo>
                    <a:pt x="4329542" y="3212526"/>
                  </a:lnTo>
                  <a:lnTo>
                    <a:pt x="4329542" y="2874817"/>
                  </a:lnTo>
                  <a:lnTo>
                    <a:pt x="3532908" y="2874817"/>
                  </a:lnTo>
                  <a:lnTo>
                    <a:pt x="3532908" y="2632367"/>
                  </a:lnTo>
                  <a:lnTo>
                    <a:pt x="3065317" y="2632367"/>
                  </a:lnTo>
                  <a:lnTo>
                    <a:pt x="3065317" y="2450526"/>
                  </a:lnTo>
                  <a:lnTo>
                    <a:pt x="2667000" y="2450526"/>
                  </a:lnTo>
                  <a:lnTo>
                    <a:pt x="2667000" y="2277342"/>
                  </a:lnTo>
                  <a:lnTo>
                    <a:pt x="2515467" y="2277342"/>
                  </a:lnTo>
                  <a:lnTo>
                    <a:pt x="2515467" y="1965617"/>
                  </a:lnTo>
                  <a:lnTo>
                    <a:pt x="2294658" y="1965617"/>
                  </a:lnTo>
                  <a:lnTo>
                    <a:pt x="2294658" y="1840059"/>
                  </a:lnTo>
                  <a:lnTo>
                    <a:pt x="2095500" y="1840059"/>
                  </a:lnTo>
                  <a:lnTo>
                    <a:pt x="2095500" y="1705842"/>
                  </a:lnTo>
                  <a:lnTo>
                    <a:pt x="1943967" y="1705842"/>
                  </a:lnTo>
                  <a:lnTo>
                    <a:pt x="1943967" y="1450400"/>
                  </a:lnTo>
                  <a:lnTo>
                    <a:pt x="1896342" y="1450400"/>
                  </a:lnTo>
                  <a:lnTo>
                    <a:pt x="1896342" y="1311850"/>
                  </a:lnTo>
                  <a:lnTo>
                    <a:pt x="1394117" y="1311850"/>
                  </a:lnTo>
                  <a:lnTo>
                    <a:pt x="1394117" y="1181967"/>
                  </a:lnTo>
                  <a:lnTo>
                    <a:pt x="1138666" y="1181967"/>
                  </a:lnTo>
                  <a:lnTo>
                    <a:pt x="1138666" y="1030434"/>
                  </a:lnTo>
                  <a:lnTo>
                    <a:pt x="1091041" y="1030434"/>
                  </a:lnTo>
                  <a:lnTo>
                    <a:pt x="1091041" y="922193"/>
                  </a:lnTo>
                  <a:lnTo>
                    <a:pt x="1030434" y="922193"/>
                  </a:lnTo>
                  <a:lnTo>
                    <a:pt x="1030434" y="762000"/>
                  </a:lnTo>
                  <a:lnTo>
                    <a:pt x="900545" y="762000"/>
                  </a:lnTo>
                  <a:lnTo>
                    <a:pt x="900545" y="640772"/>
                  </a:lnTo>
                  <a:lnTo>
                    <a:pt x="835603" y="640772"/>
                  </a:lnTo>
                  <a:lnTo>
                    <a:pt x="835603" y="510887"/>
                  </a:lnTo>
                  <a:lnTo>
                    <a:pt x="688397" y="510887"/>
                  </a:lnTo>
                  <a:lnTo>
                    <a:pt x="688397" y="376671"/>
                  </a:lnTo>
                  <a:lnTo>
                    <a:pt x="640772" y="376671"/>
                  </a:lnTo>
                  <a:lnTo>
                    <a:pt x="640772" y="255443"/>
                  </a:lnTo>
                  <a:lnTo>
                    <a:pt x="584488" y="255443"/>
                  </a:lnTo>
                  <a:lnTo>
                    <a:pt x="584488" y="134216"/>
                  </a:lnTo>
                  <a:lnTo>
                    <a:pt x="393988" y="134216"/>
                  </a:lnTo>
                  <a:lnTo>
                    <a:pt x="393988" y="0"/>
                  </a:lnTo>
                  <a:lnTo>
                    <a:pt x="0" y="0"/>
                  </a:lnTo>
                </a:path>
              </a:pathLst>
            </a:custGeom>
            <a:noFill/>
            <a:ln w="19050" cap="flat">
              <a:solidFill>
                <a:srgbClr val="E75C00"/>
              </a:solidFill>
              <a:prstDash val="solid"/>
              <a:miter/>
            </a:ln>
          </p:spPr>
          <p:txBody>
            <a:bodyPr rtlCol="0" anchor="ctr"/>
            <a:lstStyle/>
            <a:p>
              <a:endParaRPr lang="en-GB"/>
            </a:p>
          </p:txBody>
        </p:sp>
        <p:grpSp>
          <p:nvGrpSpPr>
            <p:cNvPr id="109" name="Group 108">
              <a:extLst>
                <a:ext uri="{FF2B5EF4-FFF2-40B4-BE49-F238E27FC236}">
                  <a16:creationId xmlns:a16="http://schemas.microsoft.com/office/drawing/2014/main" id="{123160CD-7B34-4388-9361-9AF7812CD5F9}"/>
                </a:ext>
              </a:extLst>
            </p:cNvPr>
            <p:cNvGrpSpPr/>
            <p:nvPr/>
          </p:nvGrpSpPr>
          <p:grpSpPr>
            <a:xfrm>
              <a:off x="11593207" y="4587510"/>
              <a:ext cx="2486025" cy="1343035"/>
              <a:chOff x="11593207" y="4587510"/>
              <a:chExt cx="2486025" cy="1343035"/>
            </a:xfrm>
          </p:grpSpPr>
          <p:sp>
            <p:nvSpPr>
              <p:cNvPr id="110" name="Freeform: Shape 203">
                <a:extLst>
                  <a:ext uri="{FF2B5EF4-FFF2-40B4-BE49-F238E27FC236}">
                    <a16:creationId xmlns:a16="http://schemas.microsoft.com/office/drawing/2014/main" id="{40DD2B1E-6E70-4608-BFBC-CC2E0E4728E8}"/>
                  </a:ext>
                </a:extLst>
              </p:cNvPr>
              <p:cNvSpPr/>
              <p:nvPr/>
            </p:nvSpPr>
            <p:spPr>
              <a:xfrm>
                <a:off x="14069707" y="582577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sp>
            <p:nvSpPr>
              <p:cNvPr id="111" name="Freeform: Shape 204">
                <a:extLst>
                  <a:ext uri="{FF2B5EF4-FFF2-40B4-BE49-F238E27FC236}">
                    <a16:creationId xmlns:a16="http://schemas.microsoft.com/office/drawing/2014/main" id="{69B78318-D269-466E-A8AE-0A7F66D5A4ED}"/>
                  </a:ext>
                </a:extLst>
              </p:cNvPr>
              <p:cNvSpPr/>
              <p:nvPr/>
            </p:nvSpPr>
            <p:spPr>
              <a:xfrm>
                <a:off x="13079107" y="548287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sp>
            <p:nvSpPr>
              <p:cNvPr id="112" name="Freeform: Shape 205">
                <a:extLst>
                  <a:ext uri="{FF2B5EF4-FFF2-40B4-BE49-F238E27FC236}">
                    <a16:creationId xmlns:a16="http://schemas.microsoft.com/office/drawing/2014/main" id="{259F5E4B-47C6-4E5A-A0EC-9DEF426E9371}"/>
                  </a:ext>
                </a:extLst>
              </p:cNvPr>
              <p:cNvSpPr/>
              <p:nvPr/>
            </p:nvSpPr>
            <p:spPr>
              <a:xfrm>
                <a:off x="12602857" y="5235220"/>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9050" cap="flat">
                <a:solidFill>
                  <a:srgbClr val="E75C00"/>
                </a:solidFill>
                <a:prstDash val="solid"/>
                <a:miter/>
              </a:ln>
            </p:spPr>
            <p:txBody>
              <a:bodyPr rtlCol="0" anchor="ctr"/>
              <a:lstStyle/>
              <a:p>
                <a:endParaRPr lang="en-GB"/>
              </a:p>
            </p:txBody>
          </p:sp>
          <p:sp>
            <p:nvSpPr>
              <p:cNvPr id="113" name="Freeform: Shape 206">
                <a:extLst>
                  <a:ext uri="{FF2B5EF4-FFF2-40B4-BE49-F238E27FC236}">
                    <a16:creationId xmlns:a16="http://schemas.microsoft.com/office/drawing/2014/main" id="{4F19BE06-1154-477E-A23A-9069501BA226}"/>
                  </a:ext>
                </a:extLst>
              </p:cNvPr>
              <p:cNvSpPr/>
              <p:nvPr/>
            </p:nvSpPr>
            <p:spPr>
              <a:xfrm>
                <a:off x="12526657" y="5235220"/>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9050" cap="flat">
                <a:solidFill>
                  <a:srgbClr val="E75C00"/>
                </a:solidFill>
                <a:prstDash val="solid"/>
                <a:miter/>
              </a:ln>
            </p:spPr>
            <p:txBody>
              <a:bodyPr rtlCol="0" anchor="ctr"/>
              <a:lstStyle/>
              <a:p>
                <a:endParaRPr lang="en-GB"/>
              </a:p>
            </p:txBody>
          </p:sp>
          <p:sp>
            <p:nvSpPr>
              <p:cNvPr id="114" name="Freeform: Shape 207">
                <a:extLst>
                  <a:ext uri="{FF2B5EF4-FFF2-40B4-BE49-F238E27FC236}">
                    <a16:creationId xmlns:a16="http://schemas.microsoft.com/office/drawing/2014/main" id="{661032F9-F4B7-4ECC-8DF7-287C56611813}"/>
                  </a:ext>
                </a:extLst>
              </p:cNvPr>
              <p:cNvSpPr/>
              <p:nvPr/>
            </p:nvSpPr>
            <p:spPr>
              <a:xfrm>
                <a:off x="11840857" y="48923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E75C00"/>
                </a:solidFill>
                <a:prstDash val="solid"/>
                <a:miter/>
              </a:ln>
            </p:spPr>
            <p:txBody>
              <a:bodyPr rtlCol="0" anchor="ctr"/>
              <a:lstStyle/>
              <a:p>
                <a:endParaRPr lang="en-GB"/>
              </a:p>
            </p:txBody>
          </p:sp>
          <p:sp>
            <p:nvSpPr>
              <p:cNvPr id="115" name="Freeform: Shape 208">
                <a:extLst>
                  <a:ext uri="{FF2B5EF4-FFF2-40B4-BE49-F238E27FC236}">
                    <a16:creationId xmlns:a16="http://schemas.microsoft.com/office/drawing/2014/main" id="{CE30C371-6DAD-42BA-8EA4-F1466C225419}"/>
                  </a:ext>
                </a:extLst>
              </p:cNvPr>
              <p:cNvSpPr/>
              <p:nvPr/>
            </p:nvSpPr>
            <p:spPr>
              <a:xfrm>
                <a:off x="11593207" y="458751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E75C00"/>
                </a:solidFill>
                <a:prstDash val="solid"/>
                <a:miter/>
              </a:ln>
            </p:spPr>
            <p:txBody>
              <a:bodyPr rtlCol="0" anchor="ctr"/>
              <a:lstStyle/>
              <a:p>
                <a:endParaRPr lang="en-GB"/>
              </a:p>
            </p:txBody>
          </p:sp>
        </p:grpSp>
      </p:grpSp>
      <p:grpSp>
        <p:nvGrpSpPr>
          <p:cNvPr id="116" name="Group 115">
            <a:extLst>
              <a:ext uri="{FF2B5EF4-FFF2-40B4-BE49-F238E27FC236}">
                <a16:creationId xmlns:a16="http://schemas.microsoft.com/office/drawing/2014/main" id="{7F783F2C-D76A-41BF-BD56-0C7347DF2E3E}"/>
              </a:ext>
            </a:extLst>
          </p:cNvPr>
          <p:cNvGrpSpPr/>
          <p:nvPr/>
        </p:nvGrpSpPr>
        <p:grpSpPr>
          <a:xfrm>
            <a:off x="5567293" y="2430023"/>
            <a:ext cx="2541580" cy="1421393"/>
            <a:chOff x="9266185" y="2789837"/>
            <a:chExt cx="3988375" cy="2164575"/>
          </a:xfrm>
        </p:grpSpPr>
        <p:sp>
          <p:nvSpPr>
            <p:cNvPr id="117" name="Freeform: Shape 213">
              <a:extLst>
                <a:ext uri="{FF2B5EF4-FFF2-40B4-BE49-F238E27FC236}">
                  <a16:creationId xmlns:a16="http://schemas.microsoft.com/office/drawing/2014/main" id="{D37D6044-0D69-4DFB-9CBE-0D76C8C231D8}"/>
                </a:ext>
              </a:extLst>
            </p:cNvPr>
            <p:cNvSpPr/>
            <p:nvPr/>
          </p:nvSpPr>
          <p:spPr>
            <a:xfrm>
              <a:off x="1273068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18" name="Freeform: Shape 214">
              <a:extLst>
                <a:ext uri="{FF2B5EF4-FFF2-40B4-BE49-F238E27FC236}">
                  <a16:creationId xmlns:a16="http://schemas.microsoft.com/office/drawing/2014/main" id="{DF8A0440-D062-4539-A11C-25EF52C17F0A}"/>
                </a:ext>
              </a:extLst>
            </p:cNvPr>
            <p:cNvSpPr/>
            <p:nvPr/>
          </p:nvSpPr>
          <p:spPr>
            <a:xfrm>
              <a:off x="12585209"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19" name="Freeform: Shape 215">
              <a:extLst>
                <a:ext uri="{FF2B5EF4-FFF2-40B4-BE49-F238E27FC236}">
                  <a16:creationId xmlns:a16="http://schemas.microsoft.com/office/drawing/2014/main" id="{29D1B34F-C036-486E-9027-9A73AEAECD27}"/>
                </a:ext>
              </a:extLst>
            </p:cNvPr>
            <p:cNvSpPr/>
            <p:nvPr/>
          </p:nvSpPr>
          <p:spPr>
            <a:xfrm>
              <a:off x="12219802"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20" name="Freeform: Shape 217">
              <a:extLst>
                <a:ext uri="{FF2B5EF4-FFF2-40B4-BE49-F238E27FC236}">
                  <a16:creationId xmlns:a16="http://schemas.microsoft.com/office/drawing/2014/main" id="{A0702FA4-E9AF-4A7F-B95B-409079BA9327}"/>
                </a:ext>
              </a:extLst>
            </p:cNvPr>
            <p:cNvSpPr/>
            <p:nvPr/>
          </p:nvSpPr>
          <p:spPr>
            <a:xfrm>
              <a:off x="12026701" y="48496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rgbClr val="FFC000"/>
              </a:solidFill>
              <a:prstDash val="solid"/>
              <a:miter/>
            </a:ln>
          </p:spPr>
          <p:txBody>
            <a:bodyPr rtlCol="0" anchor="ctr"/>
            <a:lstStyle/>
            <a:p>
              <a:endParaRPr lang="en-GB"/>
            </a:p>
          </p:txBody>
        </p:sp>
        <p:sp>
          <p:nvSpPr>
            <p:cNvPr id="121" name="Freeform: Shape 218">
              <a:extLst>
                <a:ext uri="{FF2B5EF4-FFF2-40B4-BE49-F238E27FC236}">
                  <a16:creationId xmlns:a16="http://schemas.microsoft.com/office/drawing/2014/main" id="{2E58B7CE-88F0-4522-8933-756A7F26EC55}"/>
                </a:ext>
              </a:extLst>
            </p:cNvPr>
            <p:cNvSpPr/>
            <p:nvPr/>
          </p:nvSpPr>
          <p:spPr>
            <a:xfrm>
              <a:off x="11931451" y="4565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2" name="Freeform: Shape 219">
              <a:extLst>
                <a:ext uri="{FF2B5EF4-FFF2-40B4-BE49-F238E27FC236}">
                  <a16:creationId xmlns:a16="http://schemas.microsoft.com/office/drawing/2014/main" id="{9D284515-BFEB-4555-B7E5-2E7FB9EC2655}"/>
                </a:ext>
              </a:extLst>
            </p:cNvPr>
            <p:cNvSpPr/>
            <p:nvPr/>
          </p:nvSpPr>
          <p:spPr>
            <a:xfrm>
              <a:off x="11531401" y="43175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3" name="Freeform: Shape 220">
              <a:extLst>
                <a:ext uri="{FF2B5EF4-FFF2-40B4-BE49-F238E27FC236}">
                  <a16:creationId xmlns:a16="http://schemas.microsoft.com/office/drawing/2014/main" id="{33AE0F59-E757-4287-A903-AF9F86A5E6FB}"/>
                </a:ext>
              </a:extLst>
            </p:cNvPr>
            <p:cNvSpPr/>
            <p:nvPr/>
          </p:nvSpPr>
          <p:spPr>
            <a:xfrm>
              <a:off x="9266185" y="2789837"/>
              <a:ext cx="3981450" cy="2114550"/>
            </a:xfrm>
            <a:custGeom>
              <a:avLst/>
              <a:gdLst>
                <a:gd name="connsiteX0" fmla="*/ 3981450 w 3981450"/>
                <a:gd name="connsiteY0" fmla="*/ 2114550 h 2114550"/>
                <a:gd name="connsiteX1" fmla="*/ 2752725 w 3981450"/>
                <a:gd name="connsiteY1" fmla="*/ 2114550 h 2114550"/>
                <a:gd name="connsiteX2" fmla="*/ 2752725 w 3981450"/>
                <a:gd name="connsiteY2" fmla="*/ 1838325 h 2114550"/>
                <a:gd name="connsiteX3" fmla="*/ 2428875 w 3981450"/>
                <a:gd name="connsiteY3" fmla="*/ 1838325 h 2114550"/>
                <a:gd name="connsiteX4" fmla="*/ 2428875 w 3981450"/>
                <a:gd name="connsiteY4" fmla="*/ 1581150 h 2114550"/>
                <a:gd name="connsiteX5" fmla="*/ 1371600 w 3981450"/>
                <a:gd name="connsiteY5" fmla="*/ 1581150 h 2114550"/>
                <a:gd name="connsiteX6" fmla="*/ 1371600 w 3981450"/>
                <a:gd name="connsiteY6" fmla="*/ 1362075 h 2114550"/>
                <a:gd name="connsiteX7" fmla="*/ 1285875 w 3981450"/>
                <a:gd name="connsiteY7" fmla="*/ 1362075 h 2114550"/>
                <a:gd name="connsiteX8" fmla="*/ 1285875 w 3981450"/>
                <a:gd name="connsiteY8" fmla="*/ 1076325 h 2114550"/>
                <a:gd name="connsiteX9" fmla="*/ 1228725 w 3981450"/>
                <a:gd name="connsiteY9" fmla="*/ 1076325 h 2114550"/>
                <a:gd name="connsiteX10" fmla="*/ 1228725 w 3981450"/>
                <a:gd name="connsiteY10" fmla="*/ 904875 h 2114550"/>
                <a:gd name="connsiteX11" fmla="*/ 1114425 w 3981450"/>
                <a:gd name="connsiteY11" fmla="*/ 904875 h 2114550"/>
                <a:gd name="connsiteX12" fmla="*/ 1114425 w 3981450"/>
                <a:gd name="connsiteY12" fmla="*/ 657225 h 2114550"/>
                <a:gd name="connsiteX13" fmla="*/ 714375 w 3981450"/>
                <a:gd name="connsiteY13" fmla="*/ 657225 h 2114550"/>
                <a:gd name="connsiteX14" fmla="*/ 714375 w 3981450"/>
                <a:gd name="connsiteY14" fmla="*/ 400050 h 2114550"/>
                <a:gd name="connsiteX15" fmla="*/ 695325 w 3981450"/>
                <a:gd name="connsiteY15" fmla="*/ 400050 h 2114550"/>
                <a:gd name="connsiteX16" fmla="*/ 695325 w 3981450"/>
                <a:gd name="connsiteY16" fmla="*/ 209550 h 2114550"/>
                <a:gd name="connsiteX17" fmla="*/ 533400 w 3981450"/>
                <a:gd name="connsiteY17" fmla="*/ 209550 h 2114550"/>
                <a:gd name="connsiteX18" fmla="*/ 533400 w 3981450"/>
                <a:gd name="connsiteY18" fmla="*/ 0 h 2114550"/>
                <a:gd name="connsiteX19" fmla="*/ 0 w 3981450"/>
                <a:gd name="connsiteY19"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81450" h="2114550">
                  <a:moveTo>
                    <a:pt x="3981450" y="2114550"/>
                  </a:moveTo>
                  <a:lnTo>
                    <a:pt x="2752725" y="2114550"/>
                  </a:lnTo>
                  <a:lnTo>
                    <a:pt x="2752725" y="1838325"/>
                  </a:lnTo>
                  <a:lnTo>
                    <a:pt x="2428875" y="1838325"/>
                  </a:lnTo>
                  <a:lnTo>
                    <a:pt x="2428875" y="1581150"/>
                  </a:lnTo>
                  <a:lnTo>
                    <a:pt x="1371600" y="1581150"/>
                  </a:lnTo>
                  <a:lnTo>
                    <a:pt x="1371600" y="1362075"/>
                  </a:lnTo>
                  <a:lnTo>
                    <a:pt x="1285875" y="1362075"/>
                  </a:lnTo>
                  <a:lnTo>
                    <a:pt x="1285875" y="1076325"/>
                  </a:lnTo>
                  <a:lnTo>
                    <a:pt x="1228725" y="1076325"/>
                  </a:lnTo>
                  <a:lnTo>
                    <a:pt x="1228725" y="904875"/>
                  </a:lnTo>
                  <a:lnTo>
                    <a:pt x="1114425" y="904875"/>
                  </a:lnTo>
                  <a:lnTo>
                    <a:pt x="1114425" y="657225"/>
                  </a:lnTo>
                  <a:lnTo>
                    <a:pt x="714375" y="657225"/>
                  </a:lnTo>
                  <a:lnTo>
                    <a:pt x="714375" y="400050"/>
                  </a:lnTo>
                  <a:lnTo>
                    <a:pt x="695325" y="400050"/>
                  </a:lnTo>
                  <a:lnTo>
                    <a:pt x="695325" y="209550"/>
                  </a:lnTo>
                  <a:lnTo>
                    <a:pt x="533400" y="209550"/>
                  </a:lnTo>
                  <a:lnTo>
                    <a:pt x="533400" y="0"/>
                  </a:lnTo>
                  <a:lnTo>
                    <a:pt x="0" y="0"/>
                  </a:lnTo>
                </a:path>
              </a:pathLst>
            </a:custGeom>
            <a:noFill/>
            <a:ln w="19050" cap="flat">
              <a:solidFill>
                <a:srgbClr val="FFC000"/>
              </a:solidFill>
              <a:prstDash val="solid"/>
              <a:miter/>
            </a:ln>
          </p:spPr>
          <p:txBody>
            <a:bodyPr rtlCol="0" anchor="ctr"/>
            <a:lstStyle/>
            <a:p>
              <a:endParaRPr lang="en-GB"/>
            </a:p>
          </p:txBody>
        </p:sp>
        <p:sp>
          <p:nvSpPr>
            <p:cNvPr id="124" name="Freeform: Shape 221">
              <a:extLst>
                <a:ext uri="{FF2B5EF4-FFF2-40B4-BE49-F238E27FC236}">
                  <a16:creationId xmlns:a16="http://schemas.microsoft.com/office/drawing/2014/main" id="{2D4D5803-358F-4721-8887-465987C12D67}"/>
                </a:ext>
              </a:extLst>
            </p:cNvPr>
            <p:cNvSpPr/>
            <p:nvPr/>
          </p:nvSpPr>
          <p:spPr>
            <a:xfrm>
              <a:off x="1324503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sp>
          <p:nvSpPr>
            <p:cNvPr id="125" name="Freeform: Shape 222">
              <a:extLst>
                <a:ext uri="{FF2B5EF4-FFF2-40B4-BE49-F238E27FC236}">
                  <a16:creationId xmlns:a16="http://schemas.microsoft.com/office/drawing/2014/main" id="{92A5C99A-40C9-44F1-829E-03D06CDA200E}"/>
                </a:ext>
              </a:extLst>
            </p:cNvPr>
            <p:cNvSpPr/>
            <p:nvPr/>
          </p:nvSpPr>
          <p:spPr>
            <a:xfrm>
              <a:off x="13187885" y="4849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tlCol="0" anchor="ctr"/>
            <a:lstStyle/>
            <a:p>
              <a:endParaRPr lang="en-GB"/>
            </a:p>
          </p:txBody>
        </p:sp>
      </p:grpSp>
      <p:sp>
        <p:nvSpPr>
          <p:cNvPr id="126" name="TextBox 125">
            <a:extLst>
              <a:ext uri="{FF2B5EF4-FFF2-40B4-BE49-F238E27FC236}">
                <a16:creationId xmlns:a16="http://schemas.microsoft.com/office/drawing/2014/main" id="{79AAE52B-62CD-44F0-B33C-B25BC66256F0}"/>
              </a:ext>
            </a:extLst>
          </p:cNvPr>
          <p:cNvSpPr txBox="1"/>
          <p:nvPr/>
        </p:nvSpPr>
        <p:spPr>
          <a:xfrm>
            <a:off x="5770820" y="4384059"/>
            <a:ext cx="1518364" cy="523220"/>
          </a:xfrm>
          <a:prstGeom prst="rect">
            <a:avLst/>
          </a:prstGeom>
          <a:noFill/>
        </p:spPr>
        <p:txBody>
          <a:bodyPr wrap="none" rtlCol="0">
            <a:spAutoFit/>
          </a:bodyPr>
          <a:lstStyle/>
          <a:p>
            <a:r>
              <a:rPr lang="en-GB" sz="1400" dirty="0"/>
              <a:t>Chemo-sensitive</a:t>
            </a:r>
          </a:p>
          <a:p>
            <a:r>
              <a:rPr lang="en-GB" sz="1400" dirty="0"/>
              <a:t>Chemo-resistant</a:t>
            </a:r>
          </a:p>
        </p:txBody>
      </p:sp>
      <p:cxnSp>
        <p:nvCxnSpPr>
          <p:cNvPr id="127" name="Straight Connector 126">
            <a:extLst>
              <a:ext uri="{FF2B5EF4-FFF2-40B4-BE49-F238E27FC236}">
                <a16:creationId xmlns:a16="http://schemas.microsoft.com/office/drawing/2014/main" id="{E8757E12-593F-416A-AA2A-98674777E118}"/>
              </a:ext>
            </a:extLst>
          </p:cNvPr>
          <p:cNvCxnSpPr/>
          <p:nvPr/>
        </p:nvCxnSpPr>
        <p:spPr>
          <a:xfrm>
            <a:off x="5608806" y="4540391"/>
            <a:ext cx="216000" cy="0"/>
          </a:xfrm>
          <a:prstGeom prst="line">
            <a:avLst/>
          </a:prstGeom>
          <a:noFill/>
          <a:ln w="19050" cap="flat">
            <a:solidFill>
              <a:srgbClr val="FFC000"/>
            </a:solidFill>
            <a:prstDash val="solid"/>
            <a:miter/>
          </a:ln>
        </p:spPr>
      </p:cxnSp>
      <p:cxnSp>
        <p:nvCxnSpPr>
          <p:cNvPr id="128" name="Straight Connector 127">
            <a:extLst>
              <a:ext uri="{FF2B5EF4-FFF2-40B4-BE49-F238E27FC236}">
                <a16:creationId xmlns:a16="http://schemas.microsoft.com/office/drawing/2014/main" id="{17969154-F497-4F2E-A13C-A22FECD4C1E7}"/>
              </a:ext>
            </a:extLst>
          </p:cNvPr>
          <p:cNvCxnSpPr/>
          <p:nvPr/>
        </p:nvCxnSpPr>
        <p:spPr>
          <a:xfrm>
            <a:off x="5608806" y="4763737"/>
            <a:ext cx="216000" cy="0"/>
          </a:xfrm>
          <a:prstGeom prst="line">
            <a:avLst/>
          </a:prstGeom>
          <a:noFill/>
          <a:ln w="19050" cap="flat">
            <a:solidFill>
              <a:srgbClr val="E75C00"/>
            </a:solidFill>
            <a:prstDash val="solid"/>
            <a:miter/>
          </a:ln>
        </p:spPr>
      </p:cxnSp>
    </p:spTree>
    <p:extLst>
      <p:ext uri="{BB962C8B-B14F-4D97-AF65-F5344CB8AC3E}">
        <p14:creationId xmlns:p14="http://schemas.microsoft.com/office/powerpoint/2010/main" val="2204079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CT083: Camrelizumab plus apatinib in extensive-stage small-cell lung cancer (PASSION): A </a:t>
            </a:r>
            <a:r>
              <a:rPr lang="en-GB" dirty="0" err="1"/>
              <a:t>multicenter</a:t>
            </a:r>
            <a:r>
              <a:rPr lang="en-GB" dirty="0"/>
              <a:t>, two-stage, phase 2 trial – Wang J, et al</a:t>
            </a:r>
          </a:p>
        </p:txBody>
      </p:sp>
      <p:sp>
        <p:nvSpPr>
          <p:cNvPr id="3" name="Content Placeholder 2"/>
          <p:cNvSpPr>
            <a:spLocks noGrp="1"/>
          </p:cNvSpPr>
          <p:nvPr>
            <p:ph idx="1"/>
          </p:nvPr>
        </p:nvSpPr>
        <p:spPr/>
        <p:txBody>
          <a:bodyPr/>
          <a:lstStyle/>
          <a:p>
            <a:r>
              <a:rPr lang="en-GB" b="1" dirty="0"/>
              <a:t>Key results (cont.)</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Wang 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CT083</a:t>
            </a:r>
          </a:p>
        </p:txBody>
      </p:sp>
      <p:sp>
        <p:nvSpPr>
          <p:cNvPr id="5" name="TextBox 4"/>
          <p:cNvSpPr txBox="1"/>
          <p:nvPr/>
        </p:nvSpPr>
        <p:spPr>
          <a:xfrm>
            <a:off x="2545647" y="1556332"/>
            <a:ext cx="4052713" cy="338554"/>
          </a:xfrm>
          <a:prstGeom prst="rect">
            <a:avLst/>
          </a:prstGeom>
          <a:noFill/>
        </p:spPr>
        <p:txBody>
          <a:bodyPr wrap="none" rtlCol="0">
            <a:spAutoFit/>
          </a:bodyPr>
          <a:lstStyle/>
          <a:p>
            <a:pPr algn="ctr"/>
            <a:r>
              <a:rPr lang="en-GB" sz="1600" b="1" dirty="0"/>
              <a:t>Progression-free survival for QD cohort</a:t>
            </a:r>
          </a:p>
        </p:txBody>
      </p:sp>
      <p:sp>
        <p:nvSpPr>
          <p:cNvPr id="9" name="TextBox 18">
            <a:extLst>
              <a:ext uri="{FF2B5EF4-FFF2-40B4-BE49-F238E27FC236}">
                <a16:creationId xmlns:a16="http://schemas.microsoft.com/office/drawing/2014/main" id="{7287E319-0583-4FF2-886B-96CBC07A1504}"/>
              </a:ext>
            </a:extLst>
          </p:cNvPr>
          <p:cNvSpPr txBox="1"/>
          <p:nvPr/>
        </p:nvSpPr>
        <p:spPr>
          <a:xfrm rot="16200000">
            <a:off x="99991" y="3479218"/>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PFS, %</a:t>
            </a:r>
          </a:p>
        </p:txBody>
      </p:sp>
      <p:sp>
        <p:nvSpPr>
          <p:cNvPr id="10" name="Freeform 21">
            <a:extLst>
              <a:ext uri="{FF2B5EF4-FFF2-40B4-BE49-F238E27FC236}">
                <a16:creationId xmlns:a16="http://schemas.microsoft.com/office/drawing/2014/main" id="{59C0D7F8-AAD8-4BF6-BA33-5B81980297F8}"/>
              </a:ext>
            </a:extLst>
          </p:cNvPr>
          <p:cNvSpPr>
            <a:spLocks/>
          </p:cNvSpPr>
          <p:nvPr/>
        </p:nvSpPr>
        <p:spPr bwMode="auto">
          <a:xfrm>
            <a:off x="90602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1" name="Line 6">
            <a:extLst>
              <a:ext uri="{FF2B5EF4-FFF2-40B4-BE49-F238E27FC236}">
                <a16:creationId xmlns:a16="http://schemas.microsoft.com/office/drawing/2014/main" id="{D73951E4-50E3-4077-9DB9-838C136092AD}"/>
              </a:ext>
            </a:extLst>
          </p:cNvPr>
          <p:cNvSpPr>
            <a:spLocks noChangeShapeType="1"/>
          </p:cNvSpPr>
          <p:nvPr/>
        </p:nvSpPr>
        <p:spPr bwMode="auto">
          <a:xfrm>
            <a:off x="84969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2355F869-0CDA-4959-BD0E-AB63A0443135}"/>
              </a:ext>
            </a:extLst>
          </p:cNvPr>
          <p:cNvSpPr>
            <a:spLocks noChangeShapeType="1"/>
          </p:cNvSpPr>
          <p:nvPr/>
        </p:nvSpPr>
        <p:spPr bwMode="auto">
          <a:xfrm>
            <a:off x="84969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16E1B7DA-B008-4C5D-BF56-59E35D06F520}"/>
              </a:ext>
            </a:extLst>
          </p:cNvPr>
          <p:cNvSpPr>
            <a:spLocks noChangeShapeType="1"/>
          </p:cNvSpPr>
          <p:nvPr/>
        </p:nvSpPr>
        <p:spPr bwMode="auto">
          <a:xfrm>
            <a:off x="84969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07B3838A-0C8B-4078-B254-C6D56B2545D5}"/>
              </a:ext>
            </a:extLst>
          </p:cNvPr>
          <p:cNvSpPr>
            <a:spLocks noChangeShapeType="1"/>
          </p:cNvSpPr>
          <p:nvPr/>
        </p:nvSpPr>
        <p:spPr bwMode="auto">
          <a:xfrm>
            <a:off x="84969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26475A1E-837E-4E3C-A707-062A4483B287}"/>
              </a:ext>
            </a:extLst>
          </p:cNvPr>
          <p:cNvSpPr>
            <a:spLocks noChangeShapeType="1"/>
          </p:cNvSpPr>
          <p:nvPr/>
        </p:nvSpPr>
        <p:spPr bwMode="auto">
          <a:xfrm>
            <a:off x="84969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257B9734-92BE-4B76-9997-637A96F7891E}"/>
              </a:ext>
            </a:extLst>
          </p:cNvPr>
          <p:cNvSpPr>
            <a:spLocks noChangeShapeType="1"/>
          </p:cNvSpPr>
          <p:nvPr/>
        </p:nvSpPr>
        <p:spPr bwMode="auto">
          <a:xfrm>
            <a:off x="84969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17" name="TextBox 19">
            <a:extLst>
              <a:ext uri="{FF2B5EF4-FFF2-40B4-BE49-F238E27FC236}">
                <a16:creationId xmlns:a16="http://schemas.microsoft.com/office/drawing/2014/main" id="{ED52CD8A-8130-4773-ADC4-F2A292A732B5}"/>
              </a:ext>
            </a:extLst>
          </p:cNvPr>
          <p:cNvSpPr txBox="1"/>
          <p:nvPr/>
        </p:nvSpPr>
        <p:spPr>
          <a:xfrm>
            <a:off x="60588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100</a:t>
            </a:r>
          </a:p>
        </p:txBody>
      </p:sp>
      <p:sp>
        <p:nvSpPr>
          <p:cNvPr id="18" name="TextBox 20">
            <a:extLst>
              <a:ext uri="{FF2B5EF4-FFF2-40B4-BE49-F238E27FC236}">
                <a16:creationId xmlns:a16="http://schemas.microsoft.com/office/drawing/2014/main" id="{234DF544-160D-4947-815E-19FC99D28333}"/>
              </a:ext>
            </a:extLst>
          </p:cNvPr>
          <p:cNvSpPr txBox="1"/>
          <p:nvPr/>
        </p:nvSpPr>
        <p:spPr>
          <a:xfrm>
            <a:off x="66903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80</a:t>
            </a:r>
          </a:p>
        </p:txBody>
      </p:sp>
      <p:sp>
        <p:nvSpPr>
          <p:cNvPr id="19" name="TextBox 21">
            <a:extLst>
              <a:ext uri="{FF2B5EF4-FFF2-40B4-BE49-F238E27FC236}">
                <a16:creationId xmlns:a16="http://schemas.microsoft.com/office/drawing/2014/main" id="{4D9F585A-7D4A-4E95-86E3-C083254BE56F}"/>
              </a:ext>
            </a:extLst>
          </p:cNvPr>
          <p:cNvSpPr txBox="1"/>
          <p:nvPr/>
        </p:nvSpPr>
        <p:spPr>
          <a:xfrm>
            <a:off x="66903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60</a:t>
            </a:r>
          </a:p>
        </p:txBody>
      </p:sp>
      <p:sp>
        <p:nvSpPr>
          <p:cNvPr id="20" name="TextBox 22">
            <a:extLst>
              <a:ext uri="{FF2B5EF4-FFF2-40B4-BE49-F238E27FC236}">
                <a16:creationId xmlns:a16="http://schemas.microsoft.com/office/drawing/2014/main" id="{2992F27F-4EFA-4461-9F96-653E7C3DABCC}"/>
              </a:ext>
            </a:extLst>
          </p:cNvPr>
          <p:cNvSpPr txBox="1"/>
          <p:nvPr/>
        </p:nvSpPr>
        <p:spPr>
          <a:xfrm>
            <a:off x="66903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40</a:t>
            </a:r>
          </a:p>
        </p:txBody>
      </p:sp>
      <p:sp>
        <p:nvSpPr>
          <p:cNvPr id="21" name="TextBox 23">
            <a:extLst>
              <a:ext uri="{FF2B5EF4-FFF2-40B4-BE49-F238E27FC236}">
                <a16:creationId xmlns:a16="http://schemas.microsoft.com/office/drawing/2014/main" id="{CE0C2B0D-A5E5-4504-B5F4-FBA6FAFE640F}"/>
              </a:ext>
            </a:extLst>
          </p:cNvPr>
          <p:cNvSpPr txBox="1"/>
          <p:nvPr/>
        </p:nvSpPr>
        <p:spPr>
          <a:xfrm>
            <a:off x="66903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20</a:t>
            </a:r>
          </a:p>
        </p:txBody>
      </p:sp>
      <p:sp>
        <p:nvSpPr>
          <p:cNvPr id="22" name="TextBox 24">
            <a:extLst>
              <a:ext uri="{FF2B5EF4-FFF2-40B4-BE49-F238E27FC236}">
                <a16:creationId xmlns:a16="http://schemas.microsoft.com/office/drawing/2014/main" id="{9D7446C3-95BF-48CE-9939-E55AE6826888}"/>
              </a:ext>
            </a:extLst>
          </p:cNvPr>
          <p:cNvSpPr txBox="1"/>
          <p:nvPr/>
        </p:nvSpPr>
        <p:spPr>
          <a:xfrm>
            <a:off x="73219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23" name="Line 21">
            <a:extLst>
              <a:ext uri="{FF2B5EF4-FFF2-40B4-BE49-F238E27FC236}">
                <a16:creationId xmlns:a16="http://schemas.microsoft.com/office/drawing/2014/main" id="{8EC1F916-4BF6-48B7-907C-5D5B34CEA420}"/>
              </a:ext>
            </a:extLst>
          </p:cNvPr>
          <p:cNvSpPr>
            <a:spLocks noChangeShapeType="1"/>
          </p:cNvSpPr>
          <p:nvPr/>
        </p:nvSpPr>
        <p:spPr bwMode="auto">
          <a:xfrm>
            <a:off x="90712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4" name="Line 19">
            <a:extLst>
              <a:ext uri="{FF2B5EF4-FFF2-40B4-BE49-F238E27FC236}">
                <a16:creationId xmlns:a16="http://schemas.microsoft.com/office/drawing/2014/main" id="{24F6AC95-B6DA-42F2-B1D0-D48268E2EFFA}"/>
              </a:ext>
            </a:extLst>
          </p:cNvPr>
          <p:cNvSpPr>
            <a:spLocks noChangeShapeType="1"/>
          </p:cNvSpPr>
          <p:nvPr/>
        </p:nvSpPr>
        <p:spPr bwMode="auto">
          <a:xfrm>
            <a:off x="157826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25" name="Line 21">
            <a:extLst>
              <a:ext uri="{FF2B5EF4-FFF2-40B4-BE49-F238E27FC236}">
                <a16:creationId xmlns:a16="http://schemas.microsoft.com/office/drawing/2014/main" id="{C5ED3C0F-2B58-4628-9048-F990FB892D44}"/>
              </a:ext>
            </a:extLst>
          </p:cNvPr>
          <p:cNvSpPr>
            <a:spLocks noChangeShapeType="1"/>
          </p:cNvSpPr>
          <p:nvPr/>
        </p:nvSpPr>
        <p:spPr bwMode="auto">
          <a:xfrm>
            <a:off x="22396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Line 21">
            <a:extLst>
              <a:ext uri="{FF2B5EF4-FFF2-40B4-BE49-F238E27FC236}">
                <a16:creationId xmlns:a16="http://schemas.microsoft.com/office/drawing/2014/main" id="{32B4CE59-45F3-4F0C-95B8-A65EB6D75C1A}"/>
              </a:ext>
            </a:extLst>
          </p:cNvPr>
          <p:cNvSpPr>
            <a:spLocks noChangeShapeType="1"/>
          </p:cNvSpPr>
          <p:nvPr/>
        </p:nvSpPr>
        <p:spPr bwMode="auto">
          <a:xfrm>
            <a:off x="289464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Line 21">
            <a:extLst>
              <a:ext uri="{FF2B5EF4-FFF2-40B4-BE49-F238E27FC236}">
                <a16:creationId xmlns:a16="http://schemas.microsoft.com/office/drawing/2014/main" id="{1C76AF35-0246-45E9-BB26-90A7635AA93F}"/>
              </a:ext>
            </a:extLst>
          </p:cNvPr>
          <p:cNvSpPr>
            <a:spLocks noChangeShapeType="1"/>
          </p:cNvSpPr>
          <p:nvPr/>
        </p:nvSpPr>
        <p:spPr bwMode="auto">
          <a:xfrm>
            <a:off x="3554294"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320C1B76-F0A2-44C2-998D-DA26F524FDEC}"/>
              </a:ext>
            </a:extLst>
          </p:cNvPr>
          <p:cNvSpPr>
            <a:spLocks noChangeShapeType="1"/>
          </p:cNvSpPr>
          <p:nvPr/>
        </p:nvSpPr>
        <p:spPr bwMode="auto">
          <a:xfrm>
            <a:off x="4238479"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6">
            <a:extLst>
              <a:ext uri="{FF2B5EF4-FFF2-40B4-BE49-F238E27FC236}">
                <a16:creationId xmlns:a16="http://schemas.microsoft.com/office/drawing/2014/main" id="{BDB5A664-7AAF-4C59-9897-92CB7E9FC6F3}"/>
              </a:ext>
            </a:extLst>
          </p:cNvPr>
          <p:cNvSpPr txBox="1"/>
          <p:nvPr/>
        </p:nvSpPr>
        <p:spPr>
          <a:xfrm>
            <a:off x="85245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30" name="TextBox 28">
            <a:extLst>
              <a:ext uri="{FF2B5EF4-FFF2-40B4-BE49-F238E27FC236}">
                <a16:creationId xmlns:a16="http://schemas.microsoft.com/office/drawing/2014/main" id="{2A0506DE-AC61-4D79-A057-4E8571E497F1}"/>
              </a:ext>
            </a:extLst>
          </p:cNvPr>
          <p:cNvSpPr txBox="1"/>
          <p:nvPr/>
        </p:nvSpPr>
        <p:spPr>
          <a:xfrm>
            <a:off x="149221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31" name="TextBox 30">
            <a:extLst>
              <a:ext uri="{FF2B5EF4-FFF2-40B4-BE49-F238E27FC236}">
                <a16:creationId xmlns:a16="http://schemas.microsoft.com/office/drawing/2014/main" id="{F4396422-14A1-42CB-8DE3-23E0F117C0A3}"/>
              </a:ext>
            </a:extLst>
          </p:cNvPr>
          <p:cNvSpPr txBox="1"/>
          <p:nvPr/>
        </p:nvSpPr>
        <p:spPr>
          <a:xfrm>
            <a:off x="215356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32" name="TextBox 30">
            <a:extLst>
              <a:ext uri="{FF2B5EF4-FFF2-40B4-BE49-F238E27FC236}">
                <a16:creationId xmlns:a16="http://schemas.microsoft.com/office/drawing/2014/main" id="{4A7E5097-FF59-49A0-AE71-5FC55C1DF9C4}"/>
              </a:ext>
            </a:extLst>
          </p:cNvPr>
          <p:cNvSpPr txBox="1"/>
          <p:nvPr/>
        </p:nvSpPr>
        <p:spPr>
          <a:xfrm>
            <a:off x="2808595"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33" name="TextBox 32">
            <a:extLst>
              <a:ext uri="{FF2B5EF4-FFF2-40B4-BE49-F238E27FC236}">
                <a16:creationId xmlns:a16="http://schemas.microsoft.com/office/drawing/2014/main" id="{E4DAC927-5D1D-4AED-8DF6-6B3820E4FC6A}"/>
              </a:ext>
            </a:extLst>
          </p:cNvPr>
          <p:cNvSpPr txBox="1"/>
          <p:nvPr/>
        </p:nvSpPr>
        <p:spPr>
          <a:xfrm>
            <a:off x="3418557"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34" name="TextBox 26">
            <a:extLst>
              <a:ext uri="{FF2B5EF4-FFF2-40B4-BE49-F238E27FC236}">
                <a16:creationId xmlns:a16="http://schemas.microsoft.com/office/drawing/2014/main" id="{44C37267-0AAE-46D0-B75F-926A80205F7A}"/>
              </a:ext>
            </a:extLst>
          </p:cNvPr>
          <p:cNvSpPr txBox="1"/>
          <p:nvPr/>
        </p:nvSpPr>
        <p:spPr>
          <a:xfrm>
            <a:off x="4102742"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grpSp>
        <p:nvGrpSpPr>
          <p:cNvPr id="35" name="Group 34">
            <a:extLst>
              <a:ext uri="{FF2B5EF4-FFF2-40B4-BE49-F238E27FC236}">
                <a16:creationId xmlns:a16="http://schemas.microsoft.com/office/drawing/2014/main" id="{1F6475B5-2BCB-4A70-BB15-B7440E14E01E}"/>
              </a:ext>
            </a:extLst>
          </p:cNvPr>
          <p:cNvGrpSpPr/>
          <p:nvPr/>
        </p:nvGrpSpPr>
        <p:grpSpPr>
          <a:xfrm>
            <a:off x="771388" y="5554181"/>
            <a:ext cx="3562622" cy="288147"/>
            <a:chOff x="771388" y="5382731"/>
            <a:chExt cx="3562622" cy="288147"/>
          </a:xfrm>
        </p:grpSpPr>
        <p:sp>
          <p:nvSpPr>
            <p:cNvPr id="36" name="TextBox 26">
              <a:extLst>
                <a:ext uri="{FF2B5EF4-FFF2-40B4-BE49-F238E27FC236}">
                  <a16:creationId xmlns:a16="http://schemas.microsoft.com/office/drawing/2014/main" id="{9CBD14D9-29DC-4CA9-8CBA-7E063018361F}"/>
                </a:ext>
              </a:extLst>
            </p:cNvPr>
            <p:cNvSpPr txBox="1"/>
            <p:nvPr/>
          </p:nvSpPr>
          <p:spPr>
            <a:xfrm>
              <a:off x="771388"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47</a:t>
              </a:r>
            </a:p>
          </p:txBody>
        </p:sp>
        <p:sp>
          <p:nvSpPr>
            <p:cNvPr id="37" name="TextBox 30">
              <a:extLst>
                <a:ext uri="{FF2B5EF4-FFF2-40B4-BE49-F238E27FC236}">
                  <a16:creationId xmlns:a16="http://schemas.microsoft.com/office/drawing/2014/main" id="{55D5F0BE-FF4D-4CB0-91BA-F9C85C87F024}"/>
                </a:ext>
              </a:extLst>
            </p:cNvPr>
            <p:cNvSpPr txBox="1"/>
            <p:nvPr/>
          </p:nvSpPr>
          <p:spPr>
            <a:xfrm>
              <a:off x="1457766"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23</a:t>
              </a:r>
            </a:p>
          </p:txBody>
        </p:sp>
        <p:sp>
          <p:nvSpPr>
            <p:cNvPr id="38" name="TextBox 30">
              <a:extLst>
                <a:ext uri="{FF2B5EF4-FFF2-40B4-BE49-F238E27FC236}">
                  <a16:creationId xmlns:a16="http://schemas.microsoft.com/office/drawing/2014/main" id="{0A543C8D-6340-4EF1-9041-ED3E1B8D96D1}"/>
                </a:ext>
              </a:extLst>
            </p:cNvPr>
            <p:cNvSpPr txBox="1"/>
            <p:nvPr/>
          </p:nvSpPr>
          <p:spPr>
            <a:xfrm>
              <a:off x="2103873" y="53827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15</a:t>
              </a:r>
            </a:p>
          </p:txBody>
        </p:sp>
        <p:sp>
          <p:nvSpPr>
            <p:cNvPr id="39" name="TextBox 38">
              <a:extLst>
                <a:ext uri="{FF2B5EF4-FFF2-40B4-BE49-F238E27FC236}">
                  <a16:creationId xmlns:a16="http://schemas.microsoft.com/office/drawing/2014/main" id="{68F477B9-B328-4066-BF7D-57A69AD43628}"/>
                </a:ext>
              </a:extLst>
            </p:cNvPr>
            <p:cNvSpPr txBox="1"/>
            <p:nvPr/>
          </p:nvSpPr>
          <p:spPr>
            <a:xfrm>
              <a:off x="2818756"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7</a:t>
              </a:r>
            </a:p>
          </p:txBody>
        </p:sp>
        <p:sp>
          <p:nvSpPr>
            <p:cNvPr id="40" name="TextBox 26">
              <a:extLst>
                <a:ext uri="{FF2B5EF4-FFF2-40B4-BE49-F238E27FC236}">
                  <a16:creationId xmlns:a16="http://schemas.microsoft.com/office/drawing/2014/main" id="{F5719E34-CF10-433A-9FC5-45B0F90CF088}"/>
                </a:ext>
              </a:extLst>
            </p:cNvPr>
            <p:cNvSpPr txBox="1"/>
            <p:nvPr/>
          </p:nvSpPr>
          <p:spPr>
            <a:xfrm>
              <a:off x="3483490"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1</a:t>
              </a:r>
            </a:p>
          </p:txBody>
        </p:sp>
        <p:sp>
          <p:nvSpPr>
            <p:cNvPr id="41" name="TextBox 30">
              <a:extLst>
                <a:ext uri="{FF2B5EF4-FFF2-40B4-BE49-F238E27FC236}">
                  <a16:creationId xmlns:a16="http://schemas.microsoft.com/office/drawing/2014/main" id="{ECE46097-3D79-4B19-B97D-CF7381F2E2C1}"/>
                </a:ext>
              </a:extLst>
            </p:cNvPr>
            <p:cNvSpPr txBox="1"/>
            <p:nvPr/>
          </p:nvSpPr>
          <p:spPr>
            <a:xfrm>
              <a:off x="4161921" y="53827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2894FF"/>
                  </a:solidFill>
                  <a:cs typeface="Arial" panose="020B0604020202020204" pitchFamily="34" charset="0"/>
                </a:rPr>
                <a:t>0</a:t>
              </a:r>
            </a:p>
          </p:txBody>
        </p:sp>
      </p:grpSp>
      <p:sp>
        <p:nvSpPr>
          <p:cNvPr id="43" name="TextBox 42">
            <a:extLst>
              <a:ext uri="{FF2B5EF4-FFF2-40B4-BE49-F238E27FC236}">
                <a16:creationId xmlns:a16="http://schemas.microsoft.com/office/drawing/2014/main" id="{75157ACC-797A-4D1B-94CA-454912655331}"/>
              </a:ext>
            </a:extLst>
          </p:cNvPr>
          <p:cNvSpPr txBox="1"/>
          <p:nvPr/>
        </p:nvSpPr>
        <p:spPr>
          <a:xfrm>
            <a:off x="1321069" y="5206511"/>
            <a:ext cx="2444644" cy="307777"/>
          </a:xfrm>
          <a:prstGeom prst="rect">
            <a:avLst/>
          </a:prstGeom>
          <a:noFill/>
        </p:spPr>
        <p:txBody>
          <a:bodyPr wrap="none" rtlCol="0">
            <a:spAutoFit/>
          </a:bodyPr>
          <a:lstStyle/>
          <a:p>
            <a:pPr algn="ctr"/>
            <a:r>
              <a:rPr lang="en-GB" sz="1400" dirty="0"/>
              <a:t>Time from first dose, months</a:t>
            </a:r>
          </a:p>
        </p:txBody>
      </p:sp>
      <p:sp>
        <p:nvSpPr>
          <p:cNvPr id="44" name="TextBox 43">
            <a:extLst>
              <a:ext uri="{FF2B5EF4-FFF2-40B4-BE49-F238E27FC236}">
                <a16:creationId xmlns:a16="http://schemas.microsoft.com/office/drawing/2014/main" id="{4E337667-A621-4EF2-99A8-8633CA253DE4}"/>
              </a:ext>
            </a:extLst>
          </p:cNvPr>
          <p:cNvSpPr txBox="1"/>
          <p:nvPr/>
        </p:nvSpPr>
        <p:spPr>
          <a:xfrm>
            <a:off x="1358126" y="2095558"/>
            <a:ext cx="3038012" cy="276999"/>
          </a:xfrm>
          <a:prstGeom prst="rect">
            <a:avLst/>
          </a:prstGeom>
          <a:noFill/>
        </p:spPr>
        <p:txBody>
          <a:bodyPr wrap="none" rtlCol="0">
            <a:spAutoFit/>
          </a:bodyPr>
          <a:lstStyle/>
          <a:p>
            <a:pPr algn="r"/>
            <a:r>
              <a:rPr lang="en-GB" sz="1200" dirty="0"/>
              <a:t>Median PFS: 3.6 months (95%CI 1.9, 4.6)</a:t>
            </a:r>
          </a:p>
        </p:txBody>
      </p:sp>
      <p:sp>
        <p:nvSpPr>
          <p:cNvPr id="45" name="TextBox 18">
            <a:extLst>
              <a:ext uri="{FF2B5EF4-FFF2-40B4-BE49-F238E27FC236}">
                <a16:creationId xmlns:a16="http://schemas.microsoft.com/office/drawing/2014/main" id="{C4F0A765-3CCB-4070-8ED6-FE887A769DB7}"/>
              </a:ext>
            </a:extLst>
          </p:cNvPr>
          <p:cNvSpPr txBox="1"/>
          <p:nvPr/>
        </p:nvSpPr>
        <p:spPr>
          <a:xfrm rot="16200000">
            <a:off x="4747002" y="3479218"/>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363636"/>
                </a:solidFill>
                <a:cs typeface="Arial" panose="020B0604020202020204" pitchFamily="34" charset="0"/>
              </a:rPr>
              <a:t>PFS, %</a:t>
            </a:r>
          </a:p>
        </p:txBody>
      </p:sp>
      <p:sp>
        <p:nvSpPr>
          <p:cNvPr id="46" name="Freeform 21">
            <a:extLst>
              <a:ext uri="{FF2B5EF4-FFF2-40B4-BE49-F238E27FC236}">
                <a16:creationId xmlns:a16="http://schemas.microsoft.com/office/drawing/2014/main" id="{48652FFD-9777-4002-A071-4FC1A9E3C360}"/>
              </a:ext>
            </a:extLst>
          </p:cNvPr>
          <p:cNvSpPr>
            <a:spLocks/>
          </p:cNvSpPr>
          <p:nvPr/>
        </p:nvSpPr>
        <p:spPr bwMode="auto">
          <a:xfrm>
            <a:off x="5553033" y="2421388"/>
            <a:ext cx="3336118" cy="248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7" name="Line 6">
            <a:extLst>
              <a:ext uri="{FF2B5EF4-FFF2-40B4-BE49-F238E27FC236}">
                <a16:creationId xmlns:a16="http://schemas.microsoft.com/office/drawing/2014/main" id="{098AFB85-D03C-4D1F-87CF-5B67557965A6}"/>
              </a:ext>
            </a:extLst>
          </p:cNvPr>
          <p:cNvSpPr>
            <a:spLocks noChangeShapeType="1"/>
          </p:cNvSpPr>
          <p:nvPr/>
        </p:nvSpPr>
        <p:spPr bwMode="auto">
          <a:xfrm>
            <a:off x="5496707" y="242138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8" name="Line 7">
            <a:extLst>
              <a:ext uri="{FF2B5EF4-FFF2-40B4-BE49-F238E27FC236}">
                <a16:creationId xmlns:a16="http://schemas.microsoft.com/office/drawing/2014/main" id="{9D97247A-8E33-4F2B-B92D-5F5BF0E532E1}"/>
              </a:ext>
            </a:extLst>
          </p:cNvPr>
          <p:cNvSpPr>
            <a:spLocks noChangeShapeType="1"/>
          </p:cNvSpPr>
          <p:nvPr/>
        </p:nvSpPr>
        <p:spPr bwMode="auto">
          <a:xfrm>
            <a:off x="5496707" y="2923536"/>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49" name="Line 8">
            <a:extLst>
              <a:ext uri="{FF2B5EF4-FFF2-40B4-BE49-F238E27FC236}">
                <a16:creationId xmlns:a16="http://schemas.microsoft.com/office/drawing/2014/main" id="{41CD02D0-4E35-457A-A6AE-736CA4F8891A}"/>
              </a:ext>
            </a:extLst>
          </p:cNvPr>
          <p:cNvSpPr>
            <a:spLocks noChangeShapeType="1"/>
          </p:cNvSpPr>
          <p:nvPr/>
        </p:nvSpPr>
        <p:spPr bwMode="auto">
          <a:xfrm>
            <a:off x="5496707" y="34031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0" name="Line 9">
            <a:extLst>
              <a:ext uri="{FF2B5EF4-FFF2-40B4-BE49-F238E27FC236}">
                <a16:creationId xmlns:a16="http://schemas.microsoft.com/office/drawing/2014/main" id="{CE975FBD-F96A-441E-B298-4D9986D5A3BA}"/>
              </a:ext>
            </a:extLst>
          </p:cNvPr>
          <p:cNvSpPr>
            <a:spLocks noChangeShapeType="1"/>
          </p:cNvSpPr>
          <p:nvPr/>
        </p:nvSpPr>
        <p:spPr bwMode="auto">
          <a:xfrm>
            <a:off x="5496707" y="3898239"/>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1" name="Line 10">
            <a:extLst>
              <a:ext uri="{FF2B5EF4-FFF2-40B4-BE49-F238E27FC236}">
                <a16:creationId xmlns:a16="http://schemas.microsoft.com/office/drawing/2014/main" id="{D5F814D2-80C0-4EDA-BDA3-FBE0238D0991}"/>
              </a:ext>
            </a:extLst>
          </p:cNvPr>
          <p:cNvSpPr>
            <a:spLocks noChangeShapeType="1"/>
          </p:cNvSpPr>
          <p:nvPr/>
        </p:nvSpPr>
        <p:spPr bwMode="auto">
          <a:xfrm>
            <a:off x="5496707" y="4389598"/>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2" name="Line 11">
            <a:extLst>
              <a:ext uri="{FF2B5EF4-FFF2-40B4-BE49-F238E27FC236}">
                <a16:creationId xmlns:a16="http://schemas.microsoft.com/office/drawing/2014/main" id="{49C79DA9-4C59-4E1C-AAB7-B4BA362A8E0E}"/>
              </a:ext>
            </a:extLst>
          </p:cNvPr>
          <p:cNvSpPr>
            <a:spLocks noChangeShapeType="1"/>
          </p:cNvSpPr>
          <p:nvPr/>
        </p:nvSpPr>
        <p:spPr bwMode="auto">
          <a:xfrm>
            <a:off x="5496707" y="4905095"/>
            <a:ext cx="5450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53" name="TextBox 19">
            <a:extLst>
              <a:ext uri="{FF2B5EF4-FFF2-40B4-BE49-F238E27FC236}">
                <a16:creationId xmlns:a16="http://schemas.microsoft.com/office/drawing/2014/main" id="{C047E069-6285-4986-90B2-D58EF8794F8F}"/>
              </a:ext>
            </a:extLst>
          </p:cNvPr>
          <p:cNvSpPr txBox="1"/>
          <p:nvPr/>
        </p:nvSpPr>
        <p:spPr>
          <a:xfrm>
            <a:off x="5252896" y="2178113"/>
            <a:ext cx="235638"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100</a:t>
            </a:r>
          </a:p>
        </p:txBody>
      </p:sp>
      <p:sp>
        <p:nvSpPr>
          <p:cNvPr id="54" name="TextBox 20">
            <a:extLst>
              <a:ext uri="{FF2B5EF4-FFF2-40B4-BE49-F238E27FC236}">
                <a16:creationId xmlns:a16="http://schemas.microsoft.com/office/drawing/2014/main" id="{DBE1288A-C6AE-47ED-AC31-B09BAF218B5A}"/>
              </a:ext>
            </a:extLst>
          </p:cNvPr>
          <p:cNvSpPr txBox="1"/>
          <p:nvPr/>
        </p:nvSpPr>
        <p:spPr>
          <a:xfrm>
            <a:off x="5316044" y="268211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80</a:t>
            </a:r>
          </a:p>
        </p:txBody>
      </p:sp>
      <p:sp>
        <p:nvSpPr>
          <p:cNvPr id="55" name="TextBox 21">
            <a:extLst>
              <a:ext uri="{FF2B5EF4-FFF2-40B4-BE49-F238E27FC236}">
                <a16:creationId xmlns:a16="http://schemas.microsoft.com/office/drawing/2014/main" id="{3A45A47C-0038-4E50-B85F-0902975A86B4}"/>
              </a:ext>
            </a:extLst>
          </p:cNvPr>
          <p:cNvSpPr txBox="1"/>
          <p:nvPr/>
        </p:nvSpPr>
        <p:spPr>
          <a:xfrm>
            <a:off x="5316044" y="3145639"/>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60</a:t>
            </a:r>
          </a:p>
        </p:txBody>
      </p:sp>
      <p:sp>
        <p:nvSpPr>
          <p:cNvPr id="56" name="TextBox 22">
            <a:extLst>
              <a:ext uri="{FF2B5EF4-FFF2-40B4-BE49-F238E27FC236}">
                <a16:creationId xmlns:a16="http://schemas.microsoft.com/office/drawing/2014/main" id="{7ECD0506-E105-41A6-A611-9F741B33ADEC}"/>
              </a:ext>
            </a:extLst>
          </p:cNvPr>
          <p:cNvSpPr txBox="1"/>
          <p:nvPr/>
        </p:nvSpPr>
        <p:spPr>
          <a:xfrm>
            <a:off x="5316044" y="3656385"/>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40</a:t>
            </a:r>
          </a:p>
        </p:txBody>
      </p:sp>
      <p:sp>
        <p:nvSpPr>
          <p:cNvPr id="57" name="TextBox 23">
            <a:extLst>
              <a:ext uri="{FF2B5EF4-FFF2-40B4-BE49-F238E27FC236}">
                <a16:creationId xmlns:a16="http://schemas.microsoft.com/office/drawing/2014/main" id="{11CA607D-C037-42E4-9657-CDC28FBCE9ED}"/>
              </a:ext>
            </a:extLst>
          </p:cNvPr>
          <p:cNvSpPr txBox="1"/>
          <p:nvPr/>
        </p:nvSpPr>
        <p:spPr>
          <a:xfrm>
            <a:off x="5316044" y="4140934"/>
            <a:ext cx="172490"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20</a:t>
            </a:r>
          </a:p>
        </p:txBody>
      </p:sp>
      <p:sp>
        <p:nvSpPr>
          <p:cNvPr id="58" name="TextBox 24">
            <a:extLst>
              <a:ext uri="{FF2B5EF4-FFF2-40B4-BE49-F238E27FC236}">
                <a16:creationId xmlns:a16="http://schemas.microsoft.com/office/drawing/2014/main" id="{3B16EBE1-F877-45DA-9D01-C093AFAE62D3}"/>
              </a:ext>
            </a:extLst>
          </p:cNvPr>
          <p:cNvSpPr txBox="1"/>
          <p:nvPr/>
        </p:nvSpPr>
        <p:spPr>
          <a:xfrm>
            <a:off x="5379208" y="4663405"/>
            <a:ext cx="109342" cy="48122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363636"/>
                </a:solidFill>
                <a:cs typeface="Arial" panose="020B0604020202020204" pitchFamily="34" charset="0"/>
              </a:rPr>
              <a:t>0</a:t>
            </a:r>
          </a:p>
        </p:txBody>
      </p:sp>
      <p:sp>
        <p:nvSpPr>
          <p:cNvPr id="59" name="Line 21">
            <a:extLst>
              <a:ext uri="{FF2B5EF4-FFF2-40B4-BE49-F238E27FC236}">
                <a16:creationId xmlns:a16="http://schemas.microsoft.com/office/drawing/2014/main" id="{ADF2F21A-0537-4493-938C-EA4EBF61D855}"/>
              </a:ext>
            </a:extLst>
          </p:cNvPr>
          <p:cNvSpPr>
            <a:spLocks noChangeShapeType="1"/>
          </p:cNvSpPr>
          <p:nvPr/>
        </p:nvSpPr>
        <p:spPr bwMode="auto">
          <a:xfrm>
            <a:off x="5554135"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0" name="Line 19">
            <a:extLst>
              <a:ext uri="{FF2B5EF4-FFF2-40B4-BE49-F238E27FC236}">
                <a16:creationId xmlns:a16="http://schemas.microsoft.com/office/drawing/2014/main" id="{ECFF76D5-AE19-4F70-A5BF-19FCD837AB21}"/>
              </a:ext>
            </a:extLst>
          </p:cNvPr>
          <p:cNvSpPr>
            <a:spLocks noChangeShapeType="1"/>
          </p:cNvSpPr>
          <p:nvPr/>
        </p:nvSpPr>
        <p:spPr bwMode="auto">
          <a:xfrm>
            <a:off x="6227822"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endParaRPr>
          </a:p>
        </p:txBody>
      </p:sp>
      <p:sp>
        <p:nvSpPr>
          <p:cNvPr id="61" name="Line 21">
            <a:extLst>
              <a:ext uri="{FF2B5EF4-FFF2-40B4-BE49-F238E27FC236}">
                <a16:creationId xmlns:a16="http://schemas.microsoft.com/office/drawing/2014/main" id="{18BCE907-D31D-4A89-89C4-3A6FFE48543D}"/>
              </a:ext>
            </a:extLst>
          </p:cNvPr>
          <p:cNvSpPr>
            <a:spLocks noChangeShapeType="1"/>
          </p:cNvSpPr>
          <p:nvPr/>
        </p:nvSpPr>
        <p:spPr bwMode="auto">
          <a:xfrm>
            <a:off x="6891712"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2" name="Line 21">
            <a:extLst>
              <a:ext uri="{FF2B5EF4-FFF2-40B4-BE49-F238E27FC236}">
                <a16:creationId xmlns:a16="http://schemas.microsoft.com/office/drawing/2014/main" id="{D19100BA-6122-41A7-A23D-60DA28944D87}"/>
              </a:ext>
            </a:extLst>
          </p:cNvPr>
          <p:cNvSpPr>
            <a:spLocks noChangeShapeType="1"/>
          </p:cNvSpPr>
          <p:nvPr/>
        </p:nvSpPr>
        <p:spPr bwMode="auto">
          <a:xfrm>
            <a:off x="75534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3" name="Line 21">
            <a:extLst>
              <a:ext uri="{FF2B5EF4-FFF2-40B4-BE49-F238E27FC236}">
                <a16:creationId xmlns:a16="http://schemas.microsoft.com/office/drawing/2014/main" id="{DF5D7DD4-10BD-4896-8BFF-517D756CFFA0}"/>
              </a:ext>
            </a:extLst>
          </p:cNvPr>
          <p:cNvSpPr>
            <a:spLocks noChangeShapeType="1"/>
          </p:cNvSpPr>
          <p:nvPr/>
        </p:nvSpPr>
        <p:spPr bwMode="auto">
          <a:xfrm>
            <a:off x="8214013"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4" name="Line 21">
            <a:extLst>
              <a:ext uri="{FF2B5EF4-FFF2-40B4-BE49-F238E27FC236}">
                <a16:creationId xmlns:a16="http://schemas.microsoft.com/office/drawing/2014/main" id="{2E4A1ED0-4249-4BDC-8EE2-8BCEFFD1291D}"/>
              </a:ext>
            </a:extLst>
          </p:cNvPr>
          <p:cNvSpPr>
            <a:spLocks noChangeShapeType="1"/>
          </p:cNvSpPr>
          <p:nvPr/>
        </p:nvSpPr>
        <p:spPr bwMode="auto">
          <a:xfrm>
            <a:off x="8878210" y="4905095"/>
            <a:ext cx="0" cy="61204"/>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65" name="TextBox 26">
            <a:extLst>
              <a:ext uri="{FF2B5EF4-FFF2-40B4-BE49-F238E27FC236}">
                <a16:creationId xmlns:a16="http://schemas.microsoft.com/office/drawing/2014/main" id="{A87E358E-59C4-4E35-9EB8-FFBC14297085}"/>
              </a:ext>
            </a:extLst>
          </p:cNvPr>
          <p:cNvSpPr txBox="1"/>
          <p:nvPr/>
        </p:nvSpPr>
        <p:spPr>
          <a:xfrm>
            <a:off x="5499464" y="4956798"/>
            <a:ext cx="109342" cy="48122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0</a:t>
            </a:r>
          </a:p>
        </p:txBody>
      </p:sp>
      <p:sp>
        <p:nvSpPr>
          <p:cNvPr id="66" name="TextBox 28">
            <a:extLst>
              <a:ext uri="{FF2B5EF4-FFF2-40B4-BE49-F238E27FC236}">
                <a16:creationId xmlns:a16="http://schemas.microsoft.com/office/drawing/2014/main" id="{95406486-E62F-41C0-BCD3-DAFDE92D15AF}"/>
              </a:ext>
            </a:extLst>
          </p:cNvPr>
          <p:cNvSpPr txBox="1"/>
          <p:nvPr/>
        </p:nvSpPr>
        <p:spPr>
          <a:xfrm>
            <a:off x="6141777"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3</a:t>
            </a:r>
          </a:p>
        </p:txBody>
      </p:sp>
      <p:sp>
        <p:nvSpPr>
          <p:cNvPr id="67" name="TextBox 30">
            <a:extLst>
              <a:ext uri="{FF2B5EF4-FFF2-40B4-BE49-F238E27FC236}">
                <a16:creationId xmlns:a16="http://schemas.microsoft.com/office/drawing/2014/main" id="{5F3E68AE-2A10-419C-9CA0-40F2941D1B5C}"/>
              </a:ext>
            </a:extLst>
          </p:cNvPr>
          <p:cNvSpPr txBox="1"/>
          <p:nvPr/>
        </p:nvSpPr>
        <p:spPr>
          <a:xfrm>
            <a:off x="6805667"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6</a:t>
            </a:r>
          </a:p>
        </p:txBody>
      </p:sp>
      <p:sp>
        <p:nvSpPr>
          <p:cNvPr id="68" name="TextBox 30">
            <a:extLst>
              <a:ext uri="{FF2B5EF4-FFF2-40B4-BE49-F238E27FC236}">
                <a16:creationId xmlns:a16="http://schemas.microsoft.com/office/drawing/2014/main" id="{C2D86A14-BC3F-4027-9369-7899E2BD47D5}"/>
              </a:ext>
            </a:extLst>
          </p:cNvPr>
          <p:cNvSpPr txBox="1"/>
          <p:nvPr/>
        </p:nvSpPr>
        <p:spPr>
          <a:xfrm>
            <a:off x="7467368" y="495679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9</a:t>
            </a:r>
          </a:p>
        </p:txBody>
      </p:sp>
      <p:sp>
        <p:nvSpPr>
          <p:cNvPr id="69" name="TextBox 68">
            <a:extLst>
              <a:ext uri="{FF2B5EF4-FFF2-40B4-BE49-F238E27FC236}">
                <a16:creationId xmlns:a16="http://schemas.microsoft.com/office/drawing/2014/main" id="{462DD438-0057-42BB-8B98-C5BC5948331F}"/>
              </a:ext>
            </a:extLst>
          </p:cNvPr>
          <p:cNvSpPr txBox="1"/>
          <p:nvPr/>
        </p:nvSpPr>
        <p:spPr>
          <a:xfrm>
            <a:off x="8078276"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12</a:t>
            </a:r>
          </a:p>
        </p:txBody>
      </p:sp>
      <p:sp>
        <p:nvSpPr>
          <p:cNvPr id="70" name="TextBox 26">
            <a:extLst>
              <a:ext uri="{FF2B5EF4-FFF2-40B4-BE49-F238E27FC236}">
                <a16:creationId xmlns:a16="http://schemas.microsoft.com/office/drawing/2014/main" id="{B1AFDBE7-F1ED-4C35-A806-3CE4C8619293}"/>
              </a:ext>
            </a:extLst>
          </p:cNvPr>
          <p:cNvSpPr txBox="1"/>
          <p:nvPr/>
        </p:nvSpPr>
        <p:spPr>
          <a:xfrm>
            <a:off x="8742473" y="495679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363636"/>
                </a:solidFill>
                <a:cs typeface="Arial" panose="020B0604020202020204" pitchFamily="34" charset="0"/>
              </a:rPr>
              <a:t>15</a:t>
            </a:r>
          </a:p>
        </p:txBody>
      </p:sp>
      <p:grpSp>
        <p:nvGrpSpPr>
          <p:cNvPr id="71" name="Group 70">
            <a:extLst>
              <a:ext uri="{FF2B5EF4-FFF2-40B4-BE49-F238E27FC236}">
                <a16:creationId xmlns:a16="http://schemas.microsoft.com/office/drawing/2014/main" id="{66CF9D2E-CDC9-484B-88C6-E8014046A10C}"/>
              </a:ext>
            </a:extLst>
          </p:cNvPr>
          <p:cNvGrpSpPr/>
          <p:nvPr/>
        </p:nvGrpSpPr>
        <p:grpSpPr>
          <a:xfrm>
            <a:off x="5418398" y="5554181"/>
            <a:ext cx="3545857" cy="288147"/>
            <a:chOff x="5418398" y="5554181"/>
            <a:chExt cx="3545857" cy="288147"/>
          </a:xfrm>
        </p:grpSpPr>
        <p:sp>
          <p:nvSpPr>
            <p:cNvPr id="72" name="TextBox 26">
              <a:extLst>
                <a:ext uri="{FF2B5EF4-FFF2-40B4-BE49-F238E27FC236}">
                  <a16:creationId xmlns:a16="http://schemas.microsoft.com/office/drawing/2014/main" id="{5647F888-427B-49EF-8897-66E2A1A3F757}"/>
                </a:ext>
              </a:extLst>
            </p:cNvPr>
            <p:cNvSpPr txBox="1"/>
            <p:nvPr/>
          </p:nvSpPr>
          <p:spPr>
            <a:xfrm>
              <a:off x="5418398" y="555418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17</a:t>
              </a:r>
            </a:p>
          </p:txBody>
        </p:sp>
        <p:sp>
          <p:nvSpPr>
            <p:cNvPr id="73" name="TextBox 30">
              <a:extLst>
                <a:ext uri="{FF2B5EF4-FFF2-40B4-BE49-F238E27FC236}">
                  <a16:creationId xmlns:a16="http://schemas.microsoft.com/office/drawing/2014/main" id="{F659CA7D-16E2-4B63-893E-F6997E08643E}"/>
                </a:ext>
              </a:extLst>
            </p:cNvPr>
            <p:cNvSpPr txBox="1"/>
            <p:nvPr/>
          </p:nvSpPr>
          <p:spPr>
            <a:xfrm>
              <a:off x="6141778"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8</a:t>
              </a:r>
            </a:p>
          </p:txBody>
        </p:sp>
        <p:sp>
          <p:nvSpPr>
            <p:cNvPr id="74" name="TextBox 30">
              <a:extLst>
                <a:ext uri="{FF2B5EF4-FFF2-40B4-BE49-F238E27FC236}">
                  <a16:creationId xmlns:a16="http://schemas.microsoft.com/office/drawing/2014/main" id="{8406DC01-0266-4E35-8367-E11F873D91F7}"/>
                </a:ext>
              </a:extLst>
            </p:cNvPr>
            <p:cNvSpPr txBox="1"/>
            <p:nvPr/>
          </p:nvSpPr>
          <p:spPr>
            <a:xfrm>
              <a:off x="6805668"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5</a:t>
              </a:r>
            </a:p>
          </p:txBody>
        </p:sp>
        <p:sp>
          <p:nvSpPr>
            <p:cNvPr id="75" name="TextBox 74">
              <a:extLst>
                <a:ext uri="{FF2B5EF4-FFF2-40B4-BE49-F238E27FC236}">
                  <a16:creationId xmlns:a16="http://schemas.microsoft.com/office/drawing/2014/main" id="{77912A26-A764-4E49-AFAC-E084AB0F48F5}"/>
                </a:ext>
              </a:extLst>
            </p:cNvPr>
            <p:cNvSpPr txBox="1"/>
            <p:nvPr/>
          </p:nvSpPr>
          <p:spPr>
            <a:xfrm>
              <a:off x="7467369"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3</a:t>
              </a:r>
            </a:p>
          </p:txBody>
        </p:sp>
        <p:sp>
          <p:nvSpPr>
            <p:cNvPr id="76" name="TextBox 26">
              <a:extLst>
                <a:ext uri="{FF2B5EF4-FFF2-40B4-BE49-F238E27FC236}">
                  <a16:creationId xmlns:a16="http://schemas.microsoft.com/office/drawing/2014/main" id="{31A5F095-68BD-4ADF-8DF6-FF99375635D3}"/>
                </a:ext>
              </a:extLst>
            </p:cNvPr>
            <p:cNvSpPr txBox="1"/>
            <p:nvPr/>
          </p:nvSpPr>
          <p:spPr>
            <a:xfrm>
              <a:off x="8127969"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1</a:t>
              </a:r>
            </a:p>
          </p:txBody>
        </p:sp>
        <p:sp>
          <p:nvSpPr>
            <p:cNvPr id="77" name="TextBox 28">
              <a:extLst>
                <a:ext uri="{FF2B5EF4-FFF2-40B4-BE49-F238E27FC236}">
                  <a16:creationId xmlns:a16="http://schemas.microsoft.com/office/drawing/2014/main" id="{FD353193-8206-4034-A05F-F09CA6B31010}"/>
                </a:ext>
              </a:extLst>
            </p:cNvPr>
            <p:cNvSpPr txBox="1"/>
            <p:nvPr/>
          </p:nvSpPr>
          <p:spPr>
            <a:xfrm>
              <a:off x="8792166" y="555418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FFC000"/>
                  </a:solidFill>
                  <a:cs typeface="Arial" panose="020B0604020202020204" pitchFamily="34" charset="0"/>
                </a:rPr>
                <a:t>0</a:t>
              </a:r>
            </a:p>
          </p:txBody>
        </p:sp>
      </p:grpSp>
      <p:sp>
        <p:nvSpPr>
          <p:cNvPr id="79" name="TextBox 78">
            <a:extLst>
              <a:ext uri="{FF2B5EF4-FFF2-40B4-BE49-F238E27FC236}">
                <a16:creationId xmlns:a16="http://schemas.microsoft.com/office/drawing/2014/main" id="{CA22D2A2-29B1-4552-B4D7-7E8682A3BE5E}"/>
              </a:ext>
            </a:extLst>
          </p:cNvPr>
          <p:cNvSpPr txBox="1"/>
          <p:nvPr/>
        </p:nvSpPr>
        <p:spPr>
          <a:xfrm>
            <a:off x="5968079" y="5206511"/>
            <a:ext cx="2444644" cy="307777"/>
          </a:xfrm>
          <a:prstGeom prst="rect">
            <a:avLst/>
          </a:prstGeom>
          <a:noFill/>
        </p:spPr>
        <p:txBody>
          <a:bodyPr wrap="none" rtlCol="0">
            <a:spAutoFit/>
          </a:bodyPr>
          <a:lstStyle/>
          <a:p>
            <a:pPr algn="ctr"/>
            <a:r>
              <a:rPr lang="en-GB" sz="1400" dirty="0"/>
              <a:t>Time from first dose, months</a:t>
            </a:r>
          </a:p>
        </p:txBody>
      </p:sp>
      <p:grpSp>
        <p:nvGrpSpPr>
          <p:cNvPr id="80" name="Group 79">
            <a:extLst>
              <a:ext uri="{FF2B5EF4-FFF2-40B4-BE49-F238E27FC236}">
                <a16:creationId xmlns:a16="http://schemas.microsoft.com/office/drawing/2014/main" id="{686CF485-5D42-4B2B-91A0-5DE668F501C4}"/>
              </a:ext>
            </a:extLst>
          </p:cNvPr>
          <p:cNvGrpSpPr/>
          <p:nvPr/>
        </p:nvGrpSpPr>
        <p:grpSpPr>
          <a:xfrm>
            <a:off x="5418398" y="5987331"/>
            <a:ext cx="2881660" cy="288147"/>
            <a:chOff x="5418398" y="5987331"/>
            <a:chExt cx="2881660" cy="288147"/>
          </a:xfrm>
        </p:grpSpPr>
        <p:sp>
          <p:nvSpPr>
            <p:cNvPr id="81" name="TextBox 26">
              <a:extLst>
                <a:ext uri="{FF2B5EF4-FFF2-40B4-BE49-F238E27FC236}">
                  <a16:creationId xmlns:a16="http://schemas.microsoft.com/office/drawing/2014/main" id="{4E4CD831-C0C1-4090-BC42-474365479AD8}"/>
                </a:ext>
              </a:extLst>
            </p:cNvPr>
            <p:cNvSpPr txBox="1"/>
            <p:nvPr/>
          </p:nvSpPr>
          <p:spPr>
            <a:xfrm>
              <a:off x="5418398"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30</a:t>
              </a:r>
            </a:p>
          </p:txBody>
        </p:sp>
        <p:sp>
          <p:nvSpPr>
            <p:cNvPr id="82" name="TextBox 30">
              <a:extLst>
                <a:ext uri="{FF2B5EF4-FFF2-40B4-BE49-F238E27FC236}">
                  <a16:creationId xmlns:a16="http://schemas.microsoft.com/office/drawing/2014/main" id="{AA009372-C6D3-46AC-BFAD-6F916E0C3D31}"/>
                </a:ext>
              </a:extLst>
            </p:cNvPr>
            <p:cNvSpPr txBox="1"/>
            <p:nvPr/>
          </p:nvSpPr>
          <p:spPr>
            <a:xfrm>
              <a:off x="6092085"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15</a:t>
              </a:r>
            </a:p>
          </p:txBody>
        </p:sp>
        <p:sp>
          <p:nvSpPr>
            <p:cNvPr id="83" name="TextBox 30">
              <a:extLst>
                <a:ext uri="{FF2B5EF4-FFF2-40B4-BE49-F238E27FC236}">
                  <a16:creationId xmlns:a16="http://schemas.microsoft.com/office/drawing/2014/main" id="{2EEE5150-67F5-43FA-8AAA-171A18B97FCD}"/>
                </a:ext>
              </a:extLst>
            </p:cNvPr>
            <p:cNvSpPr txBox="1"/>
            <p:nvPr/>
          </p:nvSpPr>
          <p:spPr>
            <a:xfrm>
              <a:off x="6755975" y="598733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10</a:t>
              </a:r>
            </a:p>
          </p:txBody>
        </p:sp>
        <p:sp>
          <p:nvSpPr>
            <p:cNvPr id="84" name="TextBox 83">
              <a:extLst>
                <a:ext uri="{FF2B5EF4-FFF2-40B4-BE49-F238E27FC236}">
                  <a16:creationId xmlns:a16="http://schemas.microsoft.com/office/drawing/2014/main" id="{9D5C4B11-47B8-42FB-B914-49609FDF3890}"/>
                </a:ext>
              </a:extLst>
            </p:cNvPr>
            <p:cNvSpPr txBox="1"/>
            <p:nvPr/>
          </p:nvSpPr>
          <p:spPr>
            <a:xfrm>
              <a:off x="7467369" y="59873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4</a:t>
              </a:r>
            </a:p>
          </p:txBody>
        </p:sp>
        <p:sp>
          <p:nvSpPr>
            <p:cNvPr id="85" name="TextBox 26">
              <a:extLst>
                <a:ext uri="{FF2B5EF4-FFF2-40B4-BE49-F238E27FC236}">
                  <a16:creationId xmlns:a16="http://schemas.microsoft.com/office/drawing/2014/main" id="{E55892CB-D957-4366-B492-97EA585D6E95}"/>
                </a:ext>
              </a:extLst>
            </p:cNvPr>
            <p:cNvSpPr txBox="1"/>
            <p:nvPr/>
          </p:nvSpPr>
          <p:spPr>
            <a:xfrm>
              <a:off x="8127969" y="5987331"/>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E75C00"/>
                  </a:solidFill>
                  <a:cs typeface="Arial" panose="020B0604020202020204" pitchFamily="34" charset="0"/>
                </a:rPr>
                <a:t>0</a:t>
              </a:r>
            </a:p>
          </p:txBody>
        </p:sp>
      </p:grpSp>
      <p:graphicFrame>
        <p:nvGraphicFramePr>
          <p:cNvPr id="86" name="Group 88">
            <a:extLst>
              <a:ext uri="{FF2B5EF4-FFF2-40B4-BE49-F238E27FC236}">
                <a16:creationId xmlns:a16="http://schemas.microsoft.com/office/drawing/2014/main" id="{10318D1F-5A7F-46E1-BECE-0EB925CC8B64}"/>
              </a:ext>
            </a:extLst>
          </p:cNvPr>
          <p:cNvGraphicFramePr>
            <a:graphicFrameLocks noGrp="1"/>
          </p:cNvGraphicFramePr>
          <p:nvPr/>
        </p:nvGraphicFramePr>
        <p:xfrm>
          <a:off x="6282000" y="1728769"/>
          <a:ext cx="2695701" cy="986399"/>
        </p:xfrm>
        <a:graphic>
          <a:graphicData uri="http://schemas.openxmlformats.org/drawingml/2006/table">
            <a:tbl>
              <a:tblPr firstRow="1" bandRow="1">
                <a:tableStyleId>{69012ECD-51FC-41F1-AA8D-1B2483CD663E}</a:tableStyleId>
              </a:tblPr>
              <a:tblGrid>
                <a:gridCol w="1282734">
                  <a:extLst>
                    <a:ext uri="{9D8B030D-6E8A-4147-A177-3AD203B41FA5}">
                      <a16:colId xmlns:a16="http://schemas.microsoft.com/office/drawing/2014/main" val="20000"/>
                    </a:ext>
                  </a:extLst>
                </a:gridCol>
                <a:gridCol w="1412967">
                  <a:extLst>
                    <a:ext uri="{9D8B030D-6E8A-4147-A177-3AD203B41FA5}">
                      <a16:colId xmlns:a16="http://schemas.microsoft.com/office/drawing/2014/main" val="63086224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363636"/>
                          </a:solidFill>
                          <a:effectLst/>
                          <a:latin typeface="+mn-lt"/>
                          <a:cs typeface="Arial" charset="0"/>
                        </a:rPr>
                        <a:t>Stratum</a:t>
                      </a:r>
                    </a:p>
                  </a:txBody>
                  <a:tcPr marL="45720" marR="45720" anchor="b"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363636"/>
                          </a:solidFill>
                          <a:effectLst/>
                          <a:latin typeface="+mn-lt"/>
                          <a:cs typeface="Arial" charset="0"/>
                        </a:rPr>
                        <a:t>Median PFS, months (95%CI)</a:t>
                      </a:r>
                    </a:p>
                  </a:txBody>
                  <a:tcPr marL="45720" marR="45720" anchor="b"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cs typeface="Arial" charset="0"/>
                        </a:rPr>
                        <a:t>Chemo-sensitive</a:t>
                      </a:r>
                    </a:p>
                  </a:txBody>
                  <a:tcPr marL="4572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en-GB" sz="1200" b="0" i="0" u="none" strike="noStrike" cap="none" normalizeH="0" baseline="0" dirty="0">
                          <a:ln>
                            <a:noFill/>
                          </a:ln>
                          <a:solidFill>
                            <a:srgbClr val="363636"/>
                          </a:solidFill>
                          <a:effectLst/>
                          <a:latin typeface="+mn-lt"/>
                          <a:cs typeface="Arial" charset="0"/>
                        </a:rPr>
                        <a:t>3.6 (1.0, NR)</a:t>
                      </a:r>
                      <a:endParaRPr lang="en-GB" dirty="0">
                        <a:solidFill>
                          <a:srgbClr val="363636"/>
                        </a:solidFill>
                      </a:endParaRP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363636"/>
                          </a:solidFill>
                          <a:effectLst/>
                          <a:latin typeface="+mn-lt"/>
                        </a:rPr>
                        <a:t>Chemo-resistant</a:t>
                      </a:r>
                      <a:endParaRPr kumimoji="0" lang="en-GB" sz="1200" b="0" i="0" u="none" strike="noStrike" cap="none" normalizeH="0" baseline="0" dirty="0">
                        <a:ln>
                          <a:noFill/>
                        </a:ln>
                        <a:solidFill>
                          <a:srgbClr val="363636"/>
                        </a:solidFill>
                        <a:effectLst/>
                        <a:latin typeface="+mn-lt"/>
                        <a:cs typeface="Arial" charset="0"/>
                      </a:endParaRPr>
                    </a:p>
                  </a:txBody>
                  <a:tcPr marL="36000" marR="36000" marT="36000" marB="36000" anchor="ctr" horzOverflow="overflow">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kumimoji="0" lang="en-GB" sz="1200" b="0" i="0" u="none" strike="noStrike" cap="none" normalizeH="0" baseline="0" dirty="0">
                          <a:ln>
                            <a:noFill/>
                          </a:ln>
                          <a:solidFill>
                            <a:srgbClr val="363636"/>
                          </a:solidFill>
                          <a:effectLst/>
                          <a:latin typeface="+mn-lt"/>
                          <a:cs typeface="Arial" charset="0"/>
                        </a:rPr>
                        <a:t>2.7 (1.1, 4.6)</a:t>
                      </a:r>
                      <a:endParaRPr lang="en-GB" dirty="0">
                        <a:solidFill>
                          <a:srgbClr val="363636"/>
                        </a:solidFill>
                      </a:endParaRPr>
                    </a:p>
                  </a:txBody>
                  <a:tcPr marL="36000" marR="36000" marT="36000" marB="360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87" name="Group 86">
            <a:extLst>
              <a:ext uri="{FF2B5EF4-FFF2-40B4-BE49-F238E27FC236}">
                <a16:creationId xmlns:a16="http://schemas.microsoft.com/office/drawing/2014/main" id="{C23756E9-062A-4C28-B242-297ED960582D}"/>
              </a:ext>
            </a:extLst>
          </p:cNvPr>
          <p:cNvGrpSpPr/>
          <p:nvPr/>
        </p:nvGrpSpPr>
        <p:grpSpPr>
          <a:xfrm>
            <a:off x="915704" y="2424895"/>
            <a:ext cx="3060000" cy="2306104"/>
            <a:chOff x="9231781" y="1614488"/>
            <a:chExt cx="4752975" cy="3630044"/>
          </a:xfrm>
        </p:grpSpPr>
        <p:sp>
          <p:nvSpPr>
            <p:cNvPr id="88" name="Freeform: Shape 127">
              <a:extLst>
                <a:ext uri="{FF2B5EF4-FFF2-40B4-BE49-F238E27FC236}">
                  <a16:creationId xmlns:a16="http://schemas.microsoft.com/office/drawing/2014/main" id="{9FD63EB6-ADC6-4F40-BECC-617F4FCC5440}"/>
                </a:ext>
              </a:extLst>
            </p:cNvPr>
            <p:cNvSpPr/>
            <p:nvPr/>
          </p:nvSpPr>
          <p:spPr>
            <a:xfrm>
              <a:off x="9231781" y="1614488"/>
              <a:ext cx="4752975" cy="3581400"/>
            </a:xfrm>
            <a:custGeom>
              <a:avLst/>
              <a:gdLst>
                <a:gd name="connsiteX0" fmla="*/ 4753071 w 4752975"/>
                <a:gd name="connsiteY0" fmla="*/ 3588382 h 3581400"/>
                <a:gd name="connsiteX1" fmla="*/ 4083492 w 4752975"/>
                <a:gd name="connsiteY1" fmla="*/ 3588382 h 3581400"/>
                <a:gd name="connsiteX2" fmla="*/ 4083492 w 4752975"/>
                <a:gd name="connsiteY2" fmla="*/ 3428057 h 3581400"/>
                <a:gd name="connsiteX3" fmla="*/ 3630816 w 4752975"/>
                <a:gd name="connsiteY3" fmla="*/ 3428057 h 3581400"/>
                <a:gd name="connsiteX4" fmla="*/ 3630816 w 4752975"/>
                <a:gd name="connsiteY4" fmla="*/ 3333750 h 3581400"/>
                <a:gd name="connsiteX5" fmla="*/ 3253588 w 4752975"/>
                <a:gd name="connsiteY5" fmla="*/ 3333750 h 3581400"/>
                <a:gd name="connsiteX6" fmla="*/ 3253588 w 4752975"/>
                <a:gd name="connsiteY6" fmla="*/ 3234728 h 3581400"/>
                <a:gd name="connsiteX7" fmla="*/ 2810342 w 4752975"/>
                <a:gd name="connsiteY7" fmla="*/ 3234728 h 3581400"/>
                <a:gd name="connsiteX8" fmla="*/ 2810342 w 4752975"/>
                <a:gd name="connsiteY8" fmla="*/ 3149851 h 3581400"/>
                <a:gd name="connsiteX9" fmla="*/ 2517991 w 4752975"/>
                <a:gd name="connsiteY9" fmla="*/ 3149851 h 3581400"/>
                <a:gd name="connsiteX10" fmla="*/ 2517991 w 4752975"/>
                <a:gd name="connsiteY10" fmla="*/ 3041399 h 3581400"/>
                <a:gd name="connsiteX11" fmla="*/ 2282228 w 4752975"/>
                <a:gd name="connsiteY11" fmla="*/ 3041399 h 3581400"/>
                <a:gd name="connsiteX12" fmla="*/ 2282228 w 4752975"/>
                <a:gd name="connsiteY12" fmla="*/ 2956522 h 3581400"/>
                <a:gd name="connsiteX13" fmla="*/ 2235070 w 4752975"/>
                <a:gd name="connsiteY13" fmla="*/ 2956522 h 3581400"/>
                <a:gd name="connsiteX14" fmla="*/ 2235070 w 4752975"/>
                <a:gd name="connsiteY14" fmla="*/ 2838641 h 3581400"/>
                <a:gd name="connsiteX15" fmla="*/ 2206781 w 4752975"/>
                <a:gd name="connsiteY15" fmla="*/ 2838641 h 3581400"/>
                <a:gd name="connsiteX16" fmla="*/ 2206781 w 4752975"/>
                <a:gd name="connsiteY16" fmla="*/ 2739619 h 3581400"/>
                <a:gd name="connsiteX17" fmla="*/ 2173777 w 4752975"/>
                <a:gd name="connsiteY17" fmla="*/ 2739619 h 3581400"/>
                <a:gd name="connsiteX18" fmla="*/ 2173777 w 4752975"/>
                <a:gd name="connsiteY18" fmla="*/ 2584009 h 3581400"/>
                <a:gd name="connsiteX19" fmla="*/ 1593790 w 4752975"/>
                <a:gd name="connsiteY19" fmla="*/ 2584009 h 3581400"/>
                <a:gd name="connsiteX20" fmla="*/ 1593790 w 4752975"/>
                <a:gd name="connsiteY20" fmla="*/ 2338816 h 3581400"/>
                <a:gd name="connsiteX21" fmla="*/ 1560776 w 4752975"/>
                <a:gd name="connsiteY21" fmla="*/ 2338816 h 3581400"/>
                <a:gd name="connsiteX22" fmla="*/ 1560776 w 4752975"/>
                <a:gd name="connsiteY22" fmla="*/ 2183206 h 3581400"/>
                <a:gd name="connsiteX23" fmla="*/ 1518342 w 4752975"/>
                <a:gd name="connsiteY23" fmla="*/ 2183206 h 3581400"/>
                <a:gd name="connsiteX24" fmla="*/ 1518342 w 4752975"/>
                <a:gd name="connsiteY24" fmla="*/ 2074755 h 3581400"/>
                <a:gd name="connsiteX25" fmla="*/ 1273140 w 4752975"/>
                <a:gd name="connsiteY25" fmla="*/ 2074755 h 3581400"/>
                <a:gd name="connsiteX26" fmla="*/ 1273140 w 4752975"/>
                <a:gd name="connsiteY26" fmla="*/ 2013452 h 3581400"/>
                <a:gd name="connsiteX27" fmla="*/ 1216562 w 4752975"/>
                <a:gd name="connsiteY27" fmla="*/ 2013452 h 3581400"/>
                <a:gd name="connsiteX28" fmla="*/ 1216562 w 4752975"/>
                <a:gd name="connsiteY28" fmla="*/ 1923860 h 3581400"/>
                <a:gd name="connsiteX29" fmla="*/ 961930 w 4752975"/>
                <a:gd name="connsiteY29" fmla="*/ 1923860 h 3581400"/>
                <a:gd name="connsiteX30" fmla="*/ 961930 w 4752975"/>
                <a:gd name="connsiteY30" fmla="*/ 1824838 h 3581400"/>
                <a:gd name="connsiteX31" fmla="*/ 928923 w 4752975"/>
                <a:gd name="connsiteY31" fmla="*/ 1824838 h 3581400"/>
                <a:gd name="connsiteX32" fmla="*/ 928923 w 4752975"/>
                <a:gd name="connsiteY32" fmla="*/ 1749390 h 3581400"/>
                <a:gd name="connsiteX33" fmla="*/ 867624 w 4752975"/>
                <a:gd name="connsiteY33" fmla="*/ 1749390 h 3581400"/>
                <a:gd name="connsiteX34" fmla="*/ 867624 w 4752975"/>
                <a:gd name="connsiteY34" fmla="*/ 1664513 h 3581400"/>
                <a:gd name="connsiteX35" fmla="*/ 801609 w 4752975"/>
                <a:gd name="connsiteY35" fmla="*/ 1664513 h 3581400"/>
                <a:gd name="connsiteX36" fmla="*/ 801609 w 4752975"/>
                <a:gd name="connsiteY36" fmla="*/ 1579645 h 3581400"/>
                <a:gd name="connsiteX37" fmla="*/ 721448 w 4752975"/>
                <a:gd name="connsiteY37" fmla="*/ 1579645 h 3581400"/>
                <a:gd name="connsiteX38" fmla="*/ 721448 w 4752975"/>
                <a:gd name="connsiteY38" fmla="*/ 1499483 h 3581400"/>
                <a:gd name="connsiteX39" fmla="*/ 679010 w 4752975"/>
                <a:gd name="connsiteY39" fmla="*/ 1499483 h 3581400"/>
                <a:gd name="connsiteX40" fmla="*/ 679010 w 4752975"/>
                <a:gd name="connsiteY40" fmla="*/ 1409891 h 3581400"/>
                <a:gd name="connsiteX41" fmla="*/ 650718 w 4752975"/>
                <a:gd name="connsiteY41" fmla="*/ 1409891 h 3581400"/>
                <a:gd name="connsiteX42" fmla="*/ 650718 w 4752975"/>
                <a:gd name="connsiteY42" fmla="*/ 1325013 h 3581400"/>
                <a:gd name="connsiteX43" fmla="*/ 480966 w 4752975"/>
                <a:gd name="connsiteY43" fmla="*/ 1325013 h 3581400"/>
                <a:gd name="connsiteX44" fmla="*/ 480966 w 4752975"/>
                <a:gd name="connsiteY44" fmla="*/ 1254281 h 3581400"/>
                <a:gd name="connsiteX45" fmla="*/ 429096 w 4752975"/>
                <a:gd name="connsiteY45" fmla="*/ 1254281 h 3581400"/>
                <a:gd name="connsiteX46" fmla="*/ 429096 w 4752975"/>
                <a:gd name="connsiteY46" fmla="*/ 1150544 h 3581400"/>
                <a:gd name="connsiteX47" fmla="*/ 391374 w 4752975"/>
                <a:gd name="connsiteY47" fmla="*/ 1150544 h 3581400"/>
                <a:gd name="connsiteX48" fmla="*/ 391374 w 4752975"/>
                <a:gd name="connsiteY48" fmla="*/ 976074 h 3581400"/>
                <a:gd name="connsiteX49" fmla="*/ 358367 w 4752975"/>
                <a:gd name="connsiteY49" fmla="*/ 976074 h 3581400"/>
                <a:gd name="connsiteX50" fmla="*/ 358367 w 4752975"/>
                <a:gd name="connsiteY50" fmla="*/ 895916 h 3581400"/>
                <a:gd name="connsiteX51" fmla="*/ 330075 w 4752975"/>
                <a:gd name="connsiteY51" fmla="*/ 895916 h 3581400"/>
                <a:gd name="connsiteX52" fmla="*/ 330075 w 4752975"/>
                <a:gd name="connsiteY52" fmla="*/ 792178 h 3581400"/>
                <a:gd name="connsiteX53" fmla="*/ 315928 w 4752975"/>
                <a:gd name="connsiteY53" fmla="*/ 792178 h 3581400"/>
                <a:gd name="connsiteX54" fmla="*/ 315928 w 4752975"/>
                <a:gd name="connsiteY54" fmla="*/ 504542 h 3581400"/>
                <a:gd name="connsiteX55" fmla="*/ 292352 w 4752975"/>
                <a:gd name="connsiteY55" fmla="*/ 504542 h 3581400"/>
                <a:gd name="connsiteX56" fmla="*/ 292352 w 4752975"/>
                <a:gd name="connsiteY56" fmla="*/ 174468 h 3581400"/>
                <a:gd name="connsiteX57" fmla="*/ 273490 w 4752975"/>
                <a:gd name="connsiteY57" fmla="*/ 174468 h 3581400"/>
                <a:gd name="connsiteX58" fmla="*/ 273490 w 4752975"/>
                <a:gd name="connsiteY58" fmla="*/ 0 h 3581400"/>
                <a:gd name="connsiteX59" fmla="*/ 0 w 4752975"/>
                <a:gd name="connsiteY59"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52975" h="3581400">
                  <a:moveTo>
                    <a:pt x="4753071" y="3588382"/>
                  </a:moveTo>
                  <a:lnTo>
                    <a:pt x="4083492" y="3588382"/>
                  </a:lnTo>
                  <a:lnTo>
                    <a:pt x="4083492" y="3428057"/>
                  </a:lnTo>
                  <a:lnTo>
                    <a:pt x="3630816" y="3428057"/>
                  </a:lnTo>
                  <a:lnTo>
                    <a:pt x="3630816" y="3333750"/>
                  </a:lnTo>
                  <a:lnTo>
                    <a:pt x="3253588" y="3333750"/>
                  </a:lnTo>
                  <a:lnTo>
                    <a:pt x="3253588" y="3234728"/>
                  </a:lnTo>
                  <a:lnTo>
                    <a:pt x="2810342" y="3234728"/>
                  </a:lnTo>
                  <a:lnTo>
                    <a:pt x="2810342" y="3149851"/>
                  </a:lnTo>
                  <a:lnTo>
                    <a:pt x="2517991" y="3149851"/>
                  </a:lnTo>
                  <a:lnTo>
                    <a:pt x="2517991" y="3041399"/>
                  </a:lnTo>
                  <a:lnTo>
                    <a:pt x="2282228" y="3041399"/>
                  </a:lnTo>
                  <a:lnTo>
                    <a:pt x="2282228" y="2956522"/>
                  </a:lnTo>
                  <a:lnTo>
                    <a:pt x="2235070" y="2956522"/>
                  </a:lnTo>
                  <a:lnTo>
                    <a:pt x="2235070" y="2838641"/>
                  </a:lnTo>
                  <a:lnTo>
                    <a:pt x="2206781" y="2838641"/>
                  </a:lnTo>
                  <a:lnTo>
                    <a:pt x="2206781" y="2739619"/>
                  </a:lnTo>
                  <a:lnTo>
                    <a:pt x="2173777" y="2739619"/>
                  </a:lnTo>
                  <a:lnTo>
                    <a:pt x="2173777" y="2584009"/>
                  </a:lnTo>
                  <a:lnTo>
                    <a:pt x="1593790" y="2584009"/>
                  </a:lnTo>
                  <a:lnTo>
                    <a:pt x="1593790" y="2338816"/>
                  </a:lnTo>
                  <a:lnTo>
                    <a:pt x="1560776" y="2338816"/>
                  </a:lnTo>
                  <a:lnTo>
                    <a:pt x="1560776" y="2183206"/>
                  </a:lnTo>
                  <a:lnTo>
                    <a:pt x="1518342" y="2183206"/>
                  </a:lnTo>
                  <a:lnTo>
                    <a:pt x="1518342" y="2074755"/>
                  </a:lnTo>
                  <a:lnTo>
                    <a:pt x="1273140" y="2074755"/>
                  </a:lnTo>
                  <a:lnTo>
                    <a:pt x="1273140" y="2013452"/>
                  </a:lnTo>
                  <a:lnTo>
                    <a:pt x="1216562" y="2013452"/>
                  </a:lnTo>
                  <a:lnTo>
                    <a:pt x="1216562" y="1923860"/>
                  </a:lnTo>
                  <a:lnTo>
                    <a:pt x="961930" y="1923860"/>
                  </a:lnTo>
                  <a:lnTo>
                    <a:pt x="961930" y="1824838"/>
                  </a:lnTo>
                  <a:lnTo>
                    <a:pt x="928923" y="1824838"/>
                  </a:lnTo>
                  <a:lnTo>
                    <a:pt x="928923" y="1749390"/>
                  </a:lnTo>
                  <a:lnTo>
                    <a:pt x="867624" y="1749390"/>
                  </a:lnTo>
                  <a:lnTo>
                    <a:pt x="867624" y="1664513"/>
                  </a:lnTo>
                  <a:lnTo>
                    <a:pt x="801609" y="1664513"/>
                  </a:lnTo>
                  <a:lnTo>
                    <a:pt x="801609" y="1579645"/>
                  </a:lnTo>
                  <a:lnTo>
                    <a:pt x="721448" y="1579645"/>
                  </a:lnTo>
                  <a:lnTo>
                    <a:pt x="721448" y="1499483"/>
                  </a:lnTo>
                  <a:lnTo>
                    <a:pt x="679010" y="1499483"/>
                  </a:lnTo>
                  <a:lnTo>
                    <a:pt x="679010" y="1409891"/>
                  </a:lnTo>
                  <a:lnTo>
                    <a:pt x="650718" y="1409891"/>
                  </a:lnTo>
                  <a:lnTo>
                    <a:pt x="650718" y="1325013"/>
                  </a:lnTo>
                  <a:lnTo>
                    <a:pt x="480966" y="1325013"/>
                  </a:lnTo>
                  <a:lnTo>
                    <a:pt x="480966" y="1254281"/>
                  </a:lnTo>
                  <a:lnTo>
                    <a:pt x="429096" y="1254281"/>
                  </a:lnTo>
                  <a:lnTo>
                    <a:pt x="429096" y="1150544"/>
                  </a:lnTo>
                  <a:lnTo>
                    <a:pt x="391374" y="1150544"/>
                  </a:lnTo>
                  <a:lnTo>
                    <a:pt x="391374" y="976074"/>
                  </a:lnTo>
                  <a:lnTo>
                    <a:pt x="358367" y="976074"/>
                  </a:lnTo>
                  <a:lnTo>
                    <a:pt x="358367" y="895916"/>
                  </a:lnTo>
                  <a:lnTo>
                    <a:pt x="330075" y="895916"/>
                  </a:lnTo>
                  <a:lnTo>
                    <a:pt x="330075" y="792178"/>
                  </a:lnTo>
                  <a:lnTo>
                    <a:pt x="315928" y="792178"/>
                  </a:lnTo>
                  <a:lnTo>
                    <a:pt x="315928" y="504542"/>
                  </a:lnTo>
                  <a:lnTo>
                    <a:pt x="292352" y="504542"/>
                  </a:lnTo>
                  <a:lnTo>
                    <a:pt x="292352" y="174468"/>
                  </a:lnTo>
                  <a:lnTo>
                    <a:pt x="273490" y="174468"/>
                  </a:lnTo>
                  <a:lnTo>
                    <a:pt x="273490"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9" name="Group 88">
              <a:extLst>
                <a:ext uri="{FF2B5EF4-FFF2-40B4-BE49-F238E27FC236}">
                  <a16:creationId xmlns:a16="http://schemas.microsoft.com/office/drawing/2014/main" id="{5104CC47-DB82-4BEB-981B-ACF59687721A}"/>
                </a:ext>
              </a:extLst>
            </p:cNvPr>
            <p:cNvGrpSpPr/>
            <p:nvPr/>
          </p:nvGrpSpPr>
          <p:grpSpPr>
            <a:xfrm>
              <a:off x="12702272" y="4892107"/>
              <a:ext cx="1266834" cy="352425"/>
              <a:chOff x="12702272" y="4892107"/>
              <a:chExt cx="1266834" cy="352425"/>
            </a:xfrm>
          </p:grpSpPr>
          <p:sp>
            <p:nvSpPr>
              <p:cNvPr id="90" name="Freeform: Shape 128">
                <a:extLst>
                  <a:ext uri="{FF2B5EF4-FFF2-40B4-BE49-F238E27FC236}">
                    <a16:creationId xmlns:a16="http://schemas.microsoft.com/office/drawing/2014/main" id="{B4F27A17-71BE-4A54-9F58-6E5082536303}"/>
                  </a:ext>
                </a:extLst>
              </p:cNvPr>
              <p:cNvSpPr/>
              <p:nvPr/>
            </p:nvSpPr>
            <p:spPr>
              <a:xfrm>
                <a:off x="12702272" y="48921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29">
                <a:extLst>
                  <a:ext uri="{FF2B5EF4-FFF2-40B4-BE49-F238E27FC236}">
                    <a16:creationId xmlns:a16="http://schemas.microsoft.com/office/drawing/2014/main" id="{4C413DC6-B4CA-4F06-88DA-46E43488628F}"/>
                  </a:ext>
                </a:extLst>
              </p:cNvPr>
              <p:cNvSpPr/>
              <p:nvPr/>
            </p:nvSpPr>
            <p:spPr>
              <a:xfrm>
                <a:off x="13083272" y="49873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30">
                <a:extLst>
                  <a:ext uri="{FF2B5EF4-FFF2-40B4-BE49-F238E27FC236}">
                    <a16:creationId xmlns:a16="http://schemas.microsoft.com/office/drawing/2014/main" id="{F9243ECA-DF5D-4499-A928-A810FA725957}"/>
                  </a:ext>
                </a:extLst>
              </p:cNvPr>
              <p:cNvSpPr/>
              <p:nvPr/>
            </p:nvSpPr>
            <p:spPr>
              <a:xfrm>
                <a:off x="13349972" y="51397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31">
                <a:extLst>
                  <a:ext uri="{FF2B5EF4-FFF2-40B4-BE49-F238E27FC236}">
                    <a16:creationId xmlns:a16="http://schemas.microsoft.com/office/drawing/2014/main" id="{94AE6AA2-A4D8-4E21-9D92-4E69E38BE740}"/>
                  </a:ext>
                </a:extLst>
              </p:cNvPr>
              <p:cNvSpPr/>
              <p:nvPr/>
            </p:nvSpPr>
            <p:spPr>
              <a:xfrm>
                <a:off x="13959581" y="51397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94" name="TextBox 93">
            <a:extLst>
              <a:ext uri="{FF2B5EF4-FFF2-40B4-BE49-F238E27FC236}">
                <a16:creationId xmlns:a16="http://schemas.microsoft.com/office/drawing/2014/main" id="{14516533-8037-47F6-89A3-97C4A869B001}"/>
              </a:ext>
            </a:extLst>
          </p:cNvPr>
          <p:cNvSpPr txBox="1"/>
          <p:nvPr/>
        </p:nvSpPr>
        <p:spPr>
          <a:xfrm>
            <a:off x="5770820" y="4384059"/>
            <a:ext cx="1518364" cy="523220"/>
          </a:xfrm>
          <a:prstGeom prst="rect">
            <a:avLst/>
          </a:prstGeom>
          <a:noFill/>
        </p:spPr>
        <p:txBody>
          <a:bodyPr wrap="none" rtlCol="0">
            <a:spAutoFit/>
          </a:bodyPr>
          <a:lstStyle/>
          <a:p>
            <a:r>
              <a:rPr lang="en-GB" sz="1400" dirty="0"/>
              <a:t>Chemo-sensitive</a:t>
            </a:r>
          </a:p>
          <a:p>
            <a:r>
              <a:rPr lang="en-GB" sz="1400" dirty="0"/>
              <a:t>Chemo-resistant</a:t>
            </a:r>
          </a:p>
        </p:txBody>
      </p:sp>
      <p:cxnSp>
        <p:nvCxnSpPr>
          <p:cNvPr id="95" name="Straight Connector 94">
            <a:extLst>
              <a:ext uri="{FF2B5EF4-FFF2-40B4-BE49-F238E27FC236}">
                <a16:creationId xmlns:a16="http://schemas.microsoft.com/office/drawing/2014/main" id="{EB704DEB-0986-4090-A5B3-6A104A3CB185}"/>
              </a:ext>
            </a:extLst>
          </p:cNvPr>
          <p:cNvCxnSpPr/>
          <p:nvPr/>
        </p:nvCxnSpPr>
        <p:spPr>
          <a:xfrm>
            <a:off x="5608806" y="4540391"/>
            <a:ext cx="216000" cy="0"/>
          </a:xfrm>
          <a:prstGeom prst="line">
            <a:avLst/>
          </a:prstGeom>
          <a:noFill/>
          <a:ln w="19050" cap="flat">
            <a:solidFill>
              <a:srgbClr val="FFC000"/>
            </a:solidFill>
            <a:prstDash val="solid"/>
            <a:miter/>
          </a:ln>
        </p:spPr>
      </p:cxnSp>
      <p:cxnSp>
        <p:nvCxnSpPr>
          <p:cNvPr id="96" name="Straight Connector 95">
            <a:extLst>
              <a:ext uri="{FF2B5EF4-FFF2-40B4-BE49-F238E27FC236}">
                <a16:creationId xmlns:a16="http://schemas.microsoft.com/office/drawing/2014/main" id="{E5EC7FFA-4515-4789-9820-8B3981864E77}"/>
              </a:ext>
            </a:extLst>
          </p:cNvPr>
          <p:cNvCxnSpPr/>
          <p:nvPr/>
        </p:nvCxnSpPr>
        <p:spPr>
          <a:xfrm>
            <a:off x="5608806" y="4763737"/>
            <a:ext cx="216000" cy="0"/>
          </a:xfrm>
          <a:prstGeom prst="line">
            <a:avLst/>
          </a:prstGeom>
          <a:noFill/>
          <a:ln w="19050" cap="flat">
            <a:solidFill>
              <a:srgbClr val="E75C00"/>
            </a:solidFill>
            <a:prstDash val="solid"/>
            <a:miter/>
          </a:ln>
        </p:spPr>
      </p:cxnSp>
      <p:grpSp>
        <p:nvGrpSpPr>
          <p:cNvPr id="97" name="Group 96">
            <a:extLst>
              <a:ext uri="{FF2B5EF4-FFF2-40B4-BE49-F238E27FC236}">
                <a16:creationId xmlns:a16="http://schemas.microsoft.com/office/drawing/2014/main" id="{3C457E99-8F6E-4D4B-B0EE-E8682093CDEB}"/>
              </a:ext>
            </a:extLst>
          </p:cNvPr>
          <p:cNvGrpSpPr/>
          <p:nvPr/>
        </p:nvGrpSpPr>
        <p:grpSpPr>
          <a:xfrm>
            <a:off x="5543382" y="2428055"/>
            <a:ext cx="2694596" cy="2361446"/>
            <a:chOff x="9240209" y="2738823"/>
            <a:chExt cx="4177699" cy="3657600"/>
          </a:xfrm>
        </p:grpSpPr>
        <p:sp>
          <p:nvSpPr>
            <p:cNvPr id="98" name="Freeform: Shape 142">
              <a:extLst>
                <a:ext uri="{FF2B5EF4-FFF2-40B4-BE49-F238E27FC236}">
                  <a16:creationId xmlns:a16="http://schemas.microsoft.com/office/drawing/2014/main" id="{5BBA4D18-11F7-4F10-8D0B-C75BD6ADD6E4}"/>
                </a:ext>
              </a:extLst>
            </p:cNvPr>
            <p:cNvSpPr/>
            <p:nvPr/>
          </p:nvSpPr>
          <p:spPr>
            <a:xfrm>
              <a:off x="9531708" y="2738823"/>
              <a:ext cx="3886200" cy="3657600"/>
            </a:xfrm>
            <a:custGeom>
              <a:avLst/>
              <a:gdLst>
                <a:gd name="connsiteX0" fmla="*/ 3892099 w 3886200"/>
                <a:gd name="connsiteY0" fmla="*/ 3658106 h 3657600"/>
                <a:gd name="connsiteX1" fmla="*/ 3818227 w 3886200"/>
                <a:gd name="connsiteY1" fmla="*/ 3658106 h 3657600"/>
                <a:gd name="connsiteX2" fmla="*/ 3818227 w 3886200"/>
                <a:gd name="connsiteY2" fmla="*/ 3534914 h 3657600"/>
                <a:gd name="connsiteX3" fmla="*/ 3366607 w 3886200"/>
                <a:gd name="connsiteY3" fmla="*/ 3534914 h 3657600"/>
                <a:gd name="connsiteX4" fmla="*/ 3366607 w 3886200"/>
                <a:gd name="connsiteY4" fmla="*/ 3403550 h 3657600"/>
                <a:gd name="connsiteX5" fmla="*/ 2997103 w 3886200"/>
                <a:gd name="connsiteY5" fmla="*/ 3403550 h 3657600"/>
                <a:gd name="connsiteX6" fmla="*/ 2997103 w 3886200"/>
                <a:gd name="connsiteY6" fmla="*/ 3259838 h 3657600"/>
                <a:gd name="connsiteX7" fmla="*/ 2570107 w 3886200"/>
                <a:gd name="connsiteY7" fmla="*/ 3259838 h 3657600"/>
                <a:gd name="connsiteX8" fmla="*/ 2570107 w 3886200"/>
                <a:gd name="connsiteY8" fmla="*/ 3148994 h 3657600"/>
                <a:gd name="connsiteX9" fmla="*/ 2258095 w 3886200"/>
                <a:gd name="connsiteY9" fmla="*/ 3148994 h 3657600"/>
                <a:gd name="connsiteX10" fmla="*/ 2258095 w 3886200"/>
                <a:gd name="connsiteY10" fmla="*/ 3029942 h 3657600"/>
                <a:gd name="connsiteX11" fmla="*/ 2019954 w 3886200"/>
                <a:gd name="connsiteY11" fmla="*/ 3029942 h 3657600"/>
                <a:gd name="connsiteX12" fmla="*/ 2019954 w 3886200"/>
                <a:gd name="connsiteY12" fmla="*/ 2906786 h 3657600"/>
                <a:gd name="connsiteX13" fmla="*/ 1974810 w 3886200"/>
                <a:gd name="connsiteY13" fmla="*/ 2906786 h 3657600"/>
                <a:gd name="connsiteX14" fmla="*/ 1974810 w 3886200"/>
                <a:gd name="connsiteY14" fmla="*/ 2758970 h 3657600"/>
                <a:gd name="connsiteX15" fmla="*/ 1933734 w 3886200"/>
                <a:gd name="connsiteY15" fmla="*/ 2758970 h 3657600"/>
                <a:gd name="connsiteX16" fmla="*/ 1933734 w 3886200"/>
                <a:gd name="connsiteY16" fmla="*/ 2504414 h 3657600"/>
                <a:gd name="connsiteX17" fmla="*/ 1322022 w 3886200"/>
                <a:gd name="connsiteY17" fmla="*/ 2504414 h 3657600"/>
                <a:gd name="connsiteX18" fmla="*/ 1322022 w 3886200"/>
                <a:gd name="connsiteY18" fmla="*/ 2245754 h 3657600"/>
                <a:gd name="connsiteX19" fmla="*/ 1268634 w 3886200"/>
                <a:gd name="connsiteY19" fmla="*/ 2245754 h 3657600"/>
                <a:gd name="connsiteX20" fmla="*/ 1268634 w 3886200"/>
                <a:gd name="connsiteY20" fmla="*/ 2015857 h 3657600"/>
                <a:gd name="connsiteX21" fmla="*/ 1260426 w 3886200"/>
                <a:gd name="connsiteY21" fmla="*/ 2015857 h 3657600"/>
                <a:gd name="connsiteX22" fmla="*/ 1260426 w 3886200"/>
                <a:gd name="connsiteY22" fmla="*/ 1888562 h 3657600"/>
                <a:gd name="connsiteX23" fmla="*/ 656885 w 3886200"/>
                <a:gd name="connsiteY23" fmla="*/ 1888562 h 3657600"/>
                <a:gd name="connsiteX24" fmla="*/ 656885 w 3886200"/>
                <a:gd name="connsiteY24" fmla="*/ 1753093 h 3657600"/>
                <a:gd name="connsiteX25" fmla="*/ 562457 w 3886200"/>
                <a:gd name="connsiteY25" fmla="*/ 1753093 h 3657600"/>
                <a:gd name="connsiteX26" fmla="*/ 562457 w 3886200"/>
                <a:gd name="connsiteY26" fmla="*/ 1646353 h 3657600"/>
                <a:gd name="connsiteX27" fmla="*/ 447509 w 3886200"/>
                <a:gd name="connsiteY27" fmla="*/ 1646353 h 3657600"/>
                <a:gd name="connsiteX28" fmla="*/ 447509 w 3886200"/>
                <a:gd name="connsiteY28" fmla="*/ 1498537 h 3657600"/>
                <a:gd name="connsiteX29" fmla="*/ 213491 w 3886200"/>
                <a:gd name="connsiteY29" fmla="*/ 1498537 h 3657600"/>
                <a:gd name="connsiteX30" fmla="*/ 213491 w 3886200"/>
                <a:gd name="connsiteY30" fmla="*/ 1383589 h 3657600"/>
                <a:gd name="connsiteX31" fmla="*/ 160117 w 3886200"/>
                <a:gd name="connsiteY31" fmla="*/ 1383589 h 3657600"/>
                <a:gd name="connsiteX32" fmla="*/ 160117 w 3886200"/>
                <a:gd name="connsiteY32" fmla="*/ 1252225 h 3657600"/>
                <a:gd name="connsiteX33" fmla="*/ 102640 w 3886200"/>
                <a:gd name="connsiteY33" fmla="*/ 1252225 h 3657600"/>
                <a:gd name="connsiteX34" fmla="*/ 102640 w 3886200"/>
                <a:gd name="connsiteY34" fmla="*/ 1129033 h 3657600"/>
                <a:gd name="connsiteX35" fmla="*/ 82113 w 3886200"/>
                <a:gd name="connsiteY35" fmla="*/ 1129033 h 3657600"/>
                <a:gd name="connsiteX36" fmla="*/ 82113 w 3886200"/>
                <a:gd name="connsiteY36" fmla="*/ 985357 h 3657600"/>
                <a:gd name="connsiteX37" fmla="*/ 65689 w 3886200"/>
                <a:gd name="connsiteY37" fmla="*/ 985357 h 3657600"/>
                <a:gd name="connsiteX38" fmla="*/ 65689 w 3886200"/>
                <a:gd name="connsiteY38" fmla="*/ 640473 h 3657600"/>
                <a:gd name="connsiteX39" fmla="*/ 36951 w 3886200"/>
                <a:gd name="connsiteY39" fmla="*/ 640473 h 3657600"/>
                <a:gd name="connsiteX40" fmla="*/ 36951 w 3886200"/>
                <a:gd name="connsiteY40" fmla="*/ 648685 h 3657600"/>
                <a:gd name="connsiteX41" fmla="*/ 49266 w 3886200"/>
                <a:gd name="connsiteY41" fmla="*/ 648685 h 3657600"/>
                <a:gd name="connsiteX42" fmla="*/ 49266 w 3886200"/>
                <a:gd name="connsiteY42" fmla="*/ 439301 h 3657600"/>
                <a:gd name="connsiteX43" fmla="*/ 24635 w 3886200"/>
                <a:gd name="connsiteY43" fmla="*/ 439301 h 3657600"/>
                <a:gd name="connsiteX44" fmla="*/ 24635 w 3886200"/>
                <a:gd name="connsiteY44" fmla="*/ 114955 h 3657600"/>
                <a:gd name="connsiteX45" fmla="*/ 0 w 3886200"/>
                <a:gd name="connsiteY45" fmla="*/ 114955 h 3657600"/>
                <a:gd name="connsiteX46" fmla="*/ 0 w 3886200"/>
                <a:gd name="connsiteY46"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86200" h="3657600">
                  <a:moveTo>
                    <a:pt x="3892099" y="3658106"/>
                  </a:moveTo>
                  <a:lnTo>
                    <a:pt x="3818227" y="3658106"/>
                  </a:lnTo>
                  <a:lnTo>
                    <a:pt x="3818227" y="3534914"/>
                  </a:lnTo>
                  <a:lnTo>
                    <a:pt x="3366607" y="3534914"/>
                  </a:lnTo>
                  <a:lnTo>
                    <a:pt x="3366607" y="3403550"/>
                  </a:lnTo>
                  <a:lnTo>
                    <a:pt x="2997103" y="3403550"/>
                  </a:lnTo>
                  <a:lnTo>
                    <a:pt x="2997103" y="3259838"/>
                  </a:lnTo>
                  <a:lnTo>
                    <a:pt x="2570107" y="3259838"/>
                  </a:lnTo>
                  <a:lnTo>
                    <a:pt x="2570107" y="3148994"/>
                  </a:lnTo>
                  <a:lnTo>
                    <a:pt x="2258095" y="3148994"/>
                  </a:lnTo>
                  <a:lnTo>
                    <a:pt x="2258095" y="3029942"/>
                  </a:lnTo>
                  <a:lnTo>
                    <a:pt x="2019954" y="3029942"/>
                  </a:lnTo>
                  <a:lnTo>
                    <a:pt x="2019954" y="2906786"/>
                  </a:lnTo>
                  <a:lnTo>
                    <a:pt x="1974810" y="2906786"/>
                  </a:lnTo>
                  <a:lnTo>
                    <a:pt x="1974810" y="2758970"/>
                  </a:lnTo>
                  <a:lnTo>
                    <a:pt x="1933734" y="2758970"/>
                  </a:lnTo>
                  <a:lnTo>
                    <a:pt x="1933734" y="2504414"/>
                  </a:lnTo>
                  <a:lnTo>
                    <a:pt x="1322022" y="2504414"/>
                  </a:lnTo>
                  <a:lnTo>
                    <a:pt x="1322022" y="2245754"/>
                  </a:lnTo>
                  <a:lnTo>
                    <a:pt x="1268634" y="2245754"/>
                  </a:lnTo>
                  <a:lnTo>
                    <a:pt x="1268634" y="2015857"/>
                  </a:lnTo>
                  <a:lnTo>
                    <a:pt x="1260426" y="2015857"/>
                  </a:lnTo>
                  <a:lnTo>
                    <a:pt x="1260426" y="1888562"/>
                  </a:lnTo>
                  <a:lnTo>
                    <a:pt x="656885" y="1888562"/>
                  </a:lnTo>
                  <a:lnTo>
                    <a:pt x="656885" y="1753093"/>
                  </a:lnTo>
                  <a:lnTo>
                    <a:pt x="562457" y="1753093"/>
                  </a:lnTo>
                  <a:lnTo>
                    <a:pt x="562457" y="1646353"/>
                  </a:lnTo>
                  <a:lnTo>
                    <a:pt x="447509" y="1646353"/>
                  </a:lnTo>
                  <a:lnTo>
                    <a:pt x="447509" y="1498537"/>
                  </a:lnTo>
                  <a:lnTo>
                    <a:pt x="213491" y="1498537"/>
                  </a:lnTo>
                  <a:lnTo>
                    <a:pt x="213491" y="1383589"/>
                  </a:lnTo>
                  <a:lnTo>
                    <a:pt x="160117" y="1383589"/>
                  </a:lnTo>
                  <a:lnTo>
                    <a:pt x="160117" y="1252225"/>
                  </a:lnTo>
                  <a:lnTo>
                    <a:pt x="102640" y="1252225"/>
                  </a:lnTo>
                  <a:lnTo>
                    <a:pt x="102640" y="1129033"/>
                  </a:lnTo>
                  <a:lnTo>
                    <a:pt x="82113" y="1129033"/>
                  </a:lnTo>
                  <a:lnTo>
                    <a:pt x="82113" y="985357"/>
                  </a:lnTo>
                  <a:lnTo>
                    <a:pt x="65689" y="985357"/>
                  </a:lnTo>
                  <a:lnTo>
                    <a:pt x="65689" y="640473"/>
                  </a:lnTo>
                  <a:lnTo>
                    <a:pt x="36951" y="640473"/>
                  </a:lnTo>
                  <a:lnTo>
                    <a:pt x="36951" y="648685"/>
                  </a:lnTo>
                  <a:lnTo>
                    <a:pt x="49266" y="648685"/>
                  </a:lnTo>
                  <a:lnTo>
                    <a:pt x="49266" y="439301"/>
                  </a:lnTo>
                  <a:lnTo>
                    <a:pt x="24635" y="439301"/>
                  </a:lnTo>
                  <a:lnTo>
                    <a:pt x="24635" y="114955"/>
                  </a:lnTo>
                  <a:lnTo>
                    <a:pt x="0" y="114955"/>
                  </a:ln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43">
              <a:extLst>
                <a:ext uri="{FF2B5EF4-FFF2-40B4-BE49-F238E27FC236}">
                  <a16:creationId xmlns:a16="http://schemas.microsoft.com/office/drawing/2014/main" id="{BE8367BC-C381-468C-9D85-6395DBCF9A58}"/>
                </a:ext>
              </a:extLst>
            </p:cNvPr>
            <p:cNvSpPr/>
            <p:nvPr/>
          </p:nvSpPr>
          <p:spPr>
            <a:xfrm>
              <a:off x="9240209" y="2738823"/>
              <a:ext cx="285750" cy="9525"/>
            </a:xfrm>
            <a:custGeom>
              <a:avLst/>
              <a:gdLst>
                <a:gd name="connsiteX0" fmla="*/ 291499 w 285750"/>
                <a:gd name="connsiteY0" fmla="*/ 0 h 0"/>
                <a:gd name="connsiteX1" fmla="*/ 0 w 285750"/>
                <a:gd name="connsiteY1" fmla="*/ 0 h 0"/>
              </a:gdLst>
              <a:ahLst/>
              <a:cxnLst>
                <a:cxn ang="0">
                  <a:pos x="connsiteX0" y="connsiteY0"/>
                </a:cxn>
                <a:cxn ang="0">
                  <a:pos x="connsiteX1" y="connsiteY1"/>
                </a:cxn>
              </a:cxnLst>
              <a:rect l="l" t="t" r="r" b="b"/>
              <a:pathLst>
                <a:path w="285750">
                  <a:moveTo>
                    <a:pt x="291499" y="0"/>
                  </a:move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0" name="Group 99">
            <a:extLst>
              <a:ext uri="{FF2B5EF4-FFF2-40B4-BE49-F238E27FC236}">
                <a16:creationId xmlns:a16="http://schemas.microsoft.com/office/drawing/2014/main" id="{6CA69A59-BFF6-4E8D-936D-66E202F9E6ED}"/>
              </a:ext>
            </a:extLst>
          </p:cNvPr>
          <p:cNvGrpSpPr/>
          <p:nvPr/>
        </p:nvGrpSpPr>
        <p:grpSpPr>
          <a:xfrm>
            <a:off x="5543382" y="2428056"/>
            <a:ext cx="3096758" cy="1863960"/>
            <a:chOff x="9246412" y="2730243"/>
            <a:chExt cx="4780236" cy="2886789"/>
          </a:xfrm>
        </p:grpSpPr>
        <p:sp>
          <p:nvSpPr>
            <p:cNvPr id="101" name="Freeform: Shape 147">
              <a:extLst>
                <a:ext uri="{FF2B5EF4-FFF2-40B4-BE49-F238E27FC236}">
                  <a16:creationId xmlns:a16="http://schemas.microsoft.com/office/drawing/2014/main" id="{480D3837-7743-43AB-9204-95E04BA04C1E}"/>
                </a:ext>
              </a:extLst>
            </p:cNvPr>
            <p:cNvSpPr/>
            <p:nvPr/>
          </p:nvSpPr>
          <p:spPr>
            <a:xfrm>
              <a:off x="9246412" y="2730243"/>
              <a:ext cx="4762500" cy="2828925"/>
            </a:xfrm>
            <a:custGeom>
              <a:avLst/>
              <a:gdLst>
                <a:gd name="connsiteX0" fmla="*/ 4770711 w 4762500"/>
                <a:gd name="connsiteY0" fmla="*/ 2832868 h 2828925"/>
                <a:gd name="connsiteX1" fmla="*/ 2180073 w 4762500"/>
                <a:gd name="connsiteY1" fmla="*/ 2832868 h 2828925"/>
                <a:gd name="connsiteX2" fmla="*/ 2180073 w 4762500"/>
                <a:gd name="connsiteY2" fmla="*/ 2578322 h 2828925"/>
                <a:gd name="connsiteX3" fmla="*/ 1601181 w 4762500"/>
                <a:gd name="connsiteY3" fmla="*/ 2578322 h 2828925"/>
                <a:gd name="connsiteX4" fmla="*/ 1601181 w 4762500"/>
                <a:gd name="connsiteY4" fmla="*/ 2344303 h 2828925"/>
                <a:gd name="connsiteX5" fmla="*/ 1297372 w 4762500"/>
                <a:gd name="connsiteY5" fmla="*/ 2344303 h 2828925"/>
                <a:gd name="connsiteX6" fmla="*/ 1297372 w 4762500"/>
                <a:gd name="connsiteY6" fmla="*/ 2093862 h 2828925"/>
                <a:gd name="connsiteX7" fmla="*/ 1231678 w 4762500"/>
                <a:gd name="connsiteY7" fmla="*/ 2093862 h 2828925"/>
                <a:gd name="connsiteX8" fmla="*/ 1231678 w 4762500"/>
                <a:gd name="connsiteY8" fmla="*/ 1839306 h 2828925"/>
                <a:gd name="connsiteX9" fmla="*/ 973026 w 4762500"/>
                <a:gd name="connsiteY9" fmla="*/ 1839306 h 2828925"/>
                <a:gd name="connsiteX10" fmla="*/ 973026 w 4762500"/>
                <a:gd name="connsiteY10" fmla="*/ 1609392 h 2828925"/>
                <a:gd name="connsiteX11" fmla="*/ 841649 w 4762500"/>
                <a:gd name="connsiteY11" fmla="*/ 1609392 h 2828925"/>
                <a:gd name="connsiteX12" fmla="*/ 841649 w 4762500"/>
                <a:gd name="connsiteY12" fmla="*/ 1371276 h 2828925"/>
                <a:gd name="connsiteX13" fmla="*/ 689742 w 4762500"/>
                <a:gd name="connsiteY13" fmla="*/ 1371276 h 2828925"/>
                <a:gd name="connsiteX14" fmla="*/ 689742 w 4762500"/>
                <a:gd name="connsiteY14" fmla="*/ 1133151 h 2828925"/>
                <a:gd name="connsiteX15" fmla="*/ 661002 w 4762500"/>
                <a:gd name="connsiteY15" fmla="*/ 1133151 h 2828925"/>
                <a:gd name="connsiteX16" fmla="*/ 661002 w 4762500"/>
                <a:gd name="connsiteY16" fmla="*/ 882705 h 2828925"/>
                <a:gd name="connsiteX17" fmla="*/ 336659 w 4762500"/>
                <a:gd name="connsiteY17" fmla="*/ 882705 h 2828925"/>
                <a:gd name="connsiteX18" fmla="*/ 336659 w 4762500"/>
                <a:gd name="connsiteY18" fmla="*/ 648685 h 2828925"/>
                <a:gd name="connsiteX19" fmla="*/ 324342 w 4762500"/>
                <a:gd name="connsiteY19" fmla="*/ 648685 h 2828925"/>
                <a:gd name="connsiteX20" fmla="*/ 324342 w 4762500"/>
                <a:gd name="connsiteY20" fmla="*/ 451616 h 2828925"/>
                <a:gd name="connsiteX21" fmla="*/ 291497 w 4762500"/>
                <a:gd name="connsiteY21" fmla="*/ 451616 h 2828925"/>
                <a:gd name="connsiteX22" fmla="*/ 291497 w 4762500"/>
                <a:gd name="connsiteY22" fmla="*/ 205280 h 2828925"/>
                <a:gd name="connsiteX23" fmla="*/ 283287 w 4762500"/>
                <a:gd name="connsiteY23" fmla="*/ 205280 h 2828925"/>
                <a:gd name="connsiteX24" fmla="*/ 283287 w 4762500"/>
                <a:gd name="connsiteY24" fmla="*/ 0 h 2828925"/>
                <a:gd name="connsiteX25" fmla="*/ 0 w 4762500"/>
                <a:gd name="connsiteY25" fmla="*/ 0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00" h="2828925">
                  <a:moveTo>
                    <a:pt x="4770711" y="2832868"/>
                  </a:moveTo>
                  <a:lnTo>
                    <a:pt x="2180073" y="2832868"/>
                  </a:lnTo>
                  <a:lnTo>
                    <a:pt x="2180073" y="2578322"/>
                  </a:lnTo>
                  <a:lnTo>
                    <a:pt x="1601181" y="2578322"/>
                  </a:lnTo>
                  <a:lnTo>
                    <a:pt x="1601181" y="2344303"/>
                  </a:lnTo>
                  <a:lnTo>
                    <a:pt x="1297372" y="2344303"/>
                  </a:lnTo>
                  <a:lnTo>
                    <a:pt x="1297372" y="2093862"/>
                  </a:lnTo>
                  <a:lnTo>
                    <a:pt x="1231678" y="2093862"/>
                  </a:lnTo>
                  <a:lnTo>
                    <a:pt x="1231678" y="1839306"/>
                  </a:lnTo>
                  <a:lnTo>
                    <a:pt x="973026" y="1839306"/>
                  </a:lnTo>
                  <a:lnTo>
                    <a:pt x="973026" y="1609392"/>
                  </a:lnTo>
                  <a:lnTo>
                    <a:pt x="841649" y="1609392"/>
                  </a:lnTo>
                  <a:lnTo>
                    <a:pt x="841649" y="1371276"/>
                  </a:lnTo>
                  <a:lnTo>
                    <a:pt x="689742" y="1371276"/>
                  </a:lnTo>
                  <a:lnTo>
                    <a:pt x="689742" y="1133151"/>
                  </a:lnTo>
                  <a:lnTo>
                    <a:pt x="661002" y="1133151"/>
                  </a:lnTo>
                  <a:lnTo>
                    <a:pt x="661002" y="882705"/>
                  </a:lnTo>
                  <a:lnTo>
                    <a:pt x="336659" y="882705"/>
                  </a:lnTo>
                  <a:lnTo>
                    <a:pt x="336659" y="648685"/>
                  </a:lnTo>
                  <a:lnTo>
                    <a:pt x="324342" y="648685"/>
                  </a:lnTo>
                  <a:lnTo>
                    <a:pt x="324342" y="451616"/>
                  </a:lnTo>
                  <a:lnTo>
                    <a:pt x="291497" y="451616"/>
                  </a:lnTo>
                  <a:lnTo>
                    <a:pt x="291497" y="205280"/>
                  </a:lnTo>
                  <a:lnTo>
                    <a:pt x="283287" y="205280"/>
                  </a:lnTo>
                  <a:lnTo>
                    <a:pt x="283287" y="0"/>
                  </a:lnTo>
                  <a:lnTo>
                    <a:pt x="0" y="0"/>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48">
              <a:extLst>
                <a:ext uri="{FF2B5EF4-FFF2-40B4-BE49-F238E27FC236}">
                  <a16:creationId xmlns:a16="http://schemas.microsoft.com/office/drawing/2014/main" id="{ED5EE6F7-B6EB-473F-BCDC-4D0436521711}"/>
                </a:ext>
              </a:extLst>
            </p:cNvPr>
            <p:cNvSpPr/>
            <p:nvPr/>
          </p:nvSpPr>
          <p:spPr>
            <a:xfrm>
              <a:off x="1401712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49">
              <a:extLst>
                <a:ext uri="{FF2B5EF4-FFF2-40B4-BE49-F238E27FC236}">
                  <a16:creationId xmlns:a16="http://schemas.microsoft.com/office/drawing/2014/main" id="{D17FF528-5C27-42A5-A3C2-0AC58BEB4A3C}"/>
                </a:ext>
              </a:extLst>
            </p:cNvPr>
            <p:cNvSpPr/>
            <p:nvPr/>
          </p:nvSpPr>
          <p:spPr>
            <a:xfrm>
              <a:off x="1314081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50">
              <a:extLst>
                <a:ext uri="{FF2B5EF4-FFF2-40B4-BE49-F238E27FC236}">
                  <a16:creationId xmlns:a16="http://schemas.microsoft.com/office/drawing/2014/main" id="{6C904865-2979-4FCB-A06F-4625DC8305A6}"/>
                </a:ext>
              </a:extLst>
            </p:cNvPr>
            <p:cNvSpPr/>
            <p:nvPr/>
          </p:nvSpPr>
          <p:spPr>
            <a:xfrm>
              <a:off x="12740763" y="55122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05" name="TextBox 104">
            <a:extLst>
              <a:ext uri="{FF2B5EF4-FFF2-40B4-BE49-F238E27FC236}">
                <a16:creationId xmlns:a16="http://schemas.microsoft.com/office/drawing/2014/main" id="{2B24A184-7C6C-4C09-BFE7-7EF13AED7BE7}"/>
              </a:ext>
            </a:extLst>
          </p:cNvPr>
          <p:cNvSpPr txBox="1"/>
          <p:nvPr/>
        </p:nvSpPr>
        <p:spPr>
          <a:xfrm>
            <a:off x="-1982" y="5287248"/>
            <a:ext cx="1097466" cy="307777"/>
          </a:xfrm>
          <a:prstGeom prst="rect">
            <a:avLst/>
          </a:prstGeom>
          <a:noFill/>
        </p:spPr>
        <p:txBody>
          <a:bodyPr wrap="square" rtlCol="0">
            <a:spAutoFit/>
          </a:bodyPr>
          <a:lstStyle/>
          <a:p>
            <a:pPr algn="ctr"/>
            <a:r>
              <a:rPr lang="en-GB" sz="1400" dirty="0"/>
              <a:t>No. at risk</a:t>
            </a:r>
          </a:p>
        </p:txBody>
      </p:sp>
      <p:sp>
        <p:nvSpPr>
          <p:cNvPr id="106" name="TextBox 105">
            <a:extLst>
              <a:ext uri="{FF2B5EF4-FFF2-40B4-BE49-F238E27FC236}">
                <a16:creationId xmlns:a16="http://schemas.microsoft.com/office/drawing/2014/main" id="{EA6DE06C-D443-4260-93D6-BE02554B6D23}"/>
              </a:ext>
            </a:extLst>
          </p:cNvPr>
          <p:cNvSpPr txBox="1"/>
          <p:nvPr/>
        </p:nvSpPr>
        <p:spPr>
          <a:xfrm>
            <a:off x="4192910" y="5230282"/>
            <a:ext cx="1247648" cy="1169551"/>
          </a:xfrm>
          <a:prstGeom prst="rect">
            <a:avLst/>
          </a:prstGeom>
          <a:noFill/>
        </p:spPr>
        <p:txBody>
          <a:bodyPr wrap="square" rtlCol="0">
            <a:spAutoFit/>
          </a:bodyPr>
          <a:lstStyle/>
          <a:p>
            <a:pPr algn="r"/>
            <a:r>
              <a:rPr lang="en-GB" sz="1400" dirty="0"/>
              <a:t>No. at risk</a:t>
            </a:r>
          </a:p>
          <a:p>
            <a:pPr algn="r"/>
            <a:r>
              <a:rPr lang="en-GB" sz="1400" dirty="0">
                <a:solidFill>
                  <a:srgbClr val="FFC000"/>
                </a:solidFill>
              </a:rPr>
              <a:t>Chemo-</a:t>
            </a:r>
            <a:br>
              <a:rPr lang="en-GB" sz="1400" dirty="0">
                <a:solidFill>
                  <a:srgbClr val="FFC000"/>
                </a:solidFill>
              </a:rPr>
            </a:br>
            <a:r>
              <a:rPr lang="en-GB" sz="1400" dirty="0">
                <a:solidFill>
                  <a:srgbClr val="FFC000"/>
                </a:solidFill>
              </a:rPr>
              <a:t>sensitive</a:t>
            </a:r>
          </a:p>
          <a:p>
            <a:pPr algn="r"/>
            <a:r>
              <a:rPr lang="en-GB" sz="1400" dirty="0">
                <a:solidFill>
                  <a:srgbClr val="E75C00"/>
                </a:solidFill>
              </a:rPr>
              <a:t>Chemo-</a:t>
            </a:r>
          </a:p>
          <a:p>
            <a:pPr algn="r"/>
            <a:r>
              <a:rPr lang="en-GB" sz="1400" dirty="0">
                <a:solidFill>
                  <a:srgbClr val="E75C00"/>
                </a:solidFill>
              </a:rPr>
              <a:t>resistant</a:t>
            </a:r>
          </a:p>
        </p:txBody>
      </p:sp>
    </p:spTree>
    <p:extLst>
      <p:ext uri="{BB962C8B-B14F-4D97-AF65-F5344CB8AC3E}">
        <p14:creationId xmlns:p14="http://schemas.microsoft.com/office/powerpoint/2010/main" val="2296895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CT083: Camrelizumab plus apatinib in extensive-stage small-cell lung cancer (PASSION): A </a:t>
            </a:r>
            <a:r>
              <a:rPr lang="en-GB" dirty="0" err="1"/>
              <a:t>multicenter</a:t>
            </a:r>
            <a:r>
              <a:rPr lang="en-GB" dirty="0"/>
              <a:t>, two-stage, phase 2 trial – Wang J, et al</a:t>
            </a:r>
          </a:p>
        </p:txBody>
      </p:sp>
      <p:sp>
        <p:nvSpPr>
          <p:cNvPr id="3" name="Content Placeholder 2"/>
          <p:cNvSpPr>
            <a:spLocks noGrp="1"/>
          </p:cNvSpPr>
          <p:nvPr>
            <p:ph idx="1"/>
          </p:nvPr>
        </p:nvSpPr>
        <p:spPr/>
        <p:txBody>
          <a:bodyPr/>
          <a:lstStyle/>
          <a:p>
            <a:r>
              <a:rPr lang="en-GB" b="1" dirty="0"/>
              <a:t>Key results (cont.)</a:t>
            </a:r>
          </a:p>
          <a:p>
            <a:pPr>
              <a:spcBef>
                <a:spcPts val="28200"/>
              </a:spcBef>
            </a:pPr>
            <a:r>
              <a:rPr lang="en-GB" b="1" dirty="0"/>
              <a:t>Conclusion</a:t>
            </a:r>
          </a:p>
          <a:p>
            <a:pPr lvl="1"/>
            <a:r>
              <a:rPr lang="en-GB" dirty="0"/>
              <a:t>In patients with extensive-stage SCLC, camrelizumab + apatinib demonstrated antitumor activity regardless of chemo-sensitivity and was generally well tolerated</a:t>
            </a:r>
          </a:p>
          <a:p>
            <a:pPr lvl="1"/>
            <a:endParaRPr lang="en-GB" dirty="0"/>
          </a:p>
        </p:txBody>
      </p:sp>
      <p:sp>
        <p:nvSpPr>
          <p:cNvPr id="4" name="Text Box 4"/>
          <p:cNvSpPr txBox="1">
            <a:spLocks noChangeArrowheads="1"/>
          </p:cNvSpPr>
          <p:nvPr/>
        </p:nvSpPr>
        <p:spPr bwMode="auto">
          <a:xfrm>
            <a:off x="5775232" y="6474897"/>
            <a:ext cx="31481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Wang J, et al. AACR; 2020. Abstract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CT083</a:t>
            </a:r>
          </a:p>
        </p:txBody>
      </p:sp>
      <p:graphicFrame>
        <p:nvGraphicFramePr>
          <p:cNvPr id="107" name="Table 106"/>
          <p:cNvGraphicFramePr>
            <a:graphicFrameLocks noGrp="1"/>
          </p:cNvGraphicFramePr>
          <p:nvPr>
            <p:extLst>
              <p:ext uri="{D42A27DB-BD31-4B8C-83A1-F6EECF244321}">
                <p14:modId xmlns:p14="http://schemas.microsoft.com/office/powerpoint/2010/main" val="722100185"/>
              </p:ext>
            </p:extLst>
          </p:nvPr>
        </p:nvGraphicFramePr>
        <p:xfrm>
          <a:off x="1560286" y="1730714"/>
          <a:ext cx="6023429" cy="3382156"/>
        </p:xfrm>
        <a:graphic>
          <a:graphicData uri="http://schemas.openxmlformats.org/drawingml/2006/table">
            <a:tbl>
              <a:tblPr firstRow="1" bandRow="1">
                <a:tableStyleId>{69012ECD-51FC-41F1-AA8D-1B2483CD663E}</a:tableStyleId>
              </a:tblPr>
              <a:tblGrid>
                <a:gridCol w="3672115">
                  <a:extLst>
                    <a:ext uri="{9D8B030D-6E8A-4147-A177-3AD203B41FA5}">
                      <a16:colId xmlns:a16="http://schemas.microsoft.com/office/drawing/2014/main" val="1488832029"/>
                    </a:ext>
                  </a:extLst>
                </a:gridCol>
                <a:gridCol w="2351314">
                  <a:extLst>
                    <a:ext uri="{9D8B030D-6E8A-4147-A177-3AD203B41FA5}">
                      <a16:colId xmlns:a16="http://schemas.microsoft.com/office/drawing/2014/main" val="3101188323"/>
                    </a:ext>
                  </a:extLst>
                </a:gridCol>
              </a:tblGrid>
              <a:tr h="319476">
                <a:tc>
                  <a:txBody>
                    <a:bodyPr/>
                    <a:lstStyle/>
                    <a:p>
                      <a:r>
                        <a:rPr lang="en-US" sz="1400" noProof="0" dirty="0">
                          <a:solidFill>
                            <a:schemeClr val="tx2"/>
                          </a:solidFill>
                        </a:rPr>
                        <a:t>Grade </a:t>
                      </a:r>
                      <a:r>
                        <a:rPr lang="en-US" sz="1400" noProof="0" dirty="0">
                          <a:solidFill>
                            <a:schemeClr val="tx2"/>
                          </a:solidFill>
                          <a:latin typeface="Arial" panose="020B0604020202020204" pitchFamily="34" charset="0"/>
                          <a:cs typeface="Arial" panose="020B0604020202020204" pitchFamily="34" charset="0"/>
                        </a:rPr>
                        <a:t>≥</a:t>
                      </a:r>
                      <a:r>
                        <a:rPr lang="en-US" sz="1400" noProof="0" dirty="0">
                          <a:solidFill>
                            <a:schemeClr val="tx2"/>
                          </a:solidFill>
                        </a:rPr>
                        <a:t>3 TRAEs, </a:t>
                      </a:r>
                      <a:r>
                        <a:rPr lang="en-US" sz="1400" baseline="0" noProof="0" dirty="0">
                          <a:solidFill>
                            <a:schemeClr val="tx2"/>
                          </a:solidFill>
                        </a:rPr>
                        <a:t>n (%)</a:t>
                      </a:r>
                      <a:endParaRPr lang="en-US" sz="1400" noProof="0" dirty="0">
                        <a:solidFill>
                          <a:schemeClr val="tx2"/>
                        </a:solidFill>
                      </a:endParaRPr>
                    </a:p>
                  </a:txBody>
                  <a:tcPr anchor="b"/>
                </a:tc>
                <a:tc>
                  <a:txBody>
                    <a:bodyPr/>
                    <a:lstStyle/>
                    <a:p>
                      <a:pPr algn="ctr"/>
                      <a:r>
                        <a:rPr lang="en-US" sz="1400" noProof="0" dirty="0">
                          <a:solidFill>
                            <a:schemeClr val="tx2"/>
                          </a:solidFill>
                        </a:rPr>
                        <a:t>All patients</a:t>
                      </a:r>
                      <a:r>
                        <a:rPr lang="en-US" sz="1400" baseline="0" noProof="0" dirty="0">
                          <a:solidFill>
                            <a:schemeClr val="tx2"/>
                          </a:solidFill>
                        </a:rPr>
                        <a:t> </a:t>
                      </a:r>
                      <a:r>
                        <a:rPr lang="en-US" sz="1400" noProof="0" dirty="0">
                          <a:solidFill>
                            <a:schemeClr val="tx2"/>
                          </a:solidFill>
                        </a:rPr>
                        <a:t>(n=59)</a:t>
                      </a:r>
                    </a:p>
                  </a:txBody>
                  <a:tcPr anchor="b"/>
                </a:tc>
                <a:extLst>
                  <a:ext uri="{0D108BD9-81ED-4DB2-BD59-A6C34878D82A}">
                    <a16:rowId xmlns:a16="http://schemas.microsoft.com/office/drawing/2014/main" val="3588653456"/>
                  </a:ext>
                </a:extLst>
              </a:tr>
              <a:tr h="306268">
                <a:tc>
                  <a:txBody>
                    <a:bodyPr/>
                    <a:lstStyle/>
                    <a:p>
                      <a:r>
                        <a:rPr lang="en-US" sz="1400" noProof="0" dirty="0"/>
                        <a:t>Hypertension</a:t>
                      </a:r>
                    </a:p>
                  </a:txBody>
                  <a:tcPr/>
                </a:tc>
                <a:tc>
                  <a:txBody>
                    <a:bodyPr/>
                    <a:lstStyle/>
                    <a:p>
                      <a:pPr algn="ctr"/>
                      <a:r>
                        <a:rPr lang="en-US" sz="1400" noProof="0" dirty="0"/>
                        <a:t>15 (25.4)</a:t>
                      </a:r>
                    </a:p>
                  </a:txBody>
                  <a:tcPr/>
                </a:tc>
                <a:extLst>
                  <a:ext uri="{0D108BD9-81ED-4DB2-BD59-A6C34878D82A}">
                    <a16:rowId xmlns:a16="http://schemas.microsoft.com/office/drawing/2014/main" val="4219992545"/>
                  </a:ext>
                </a:extLst>
              </a:tr>
              <a:tr h="306268">
                <a:tc>
                  <a:txBody>
                    <a:bodyPr/>
                    <a:lstStyle/>
                    <a:p>
                      <a:r>
                        <a:rPr lang="en-US" sz="1400" noProof="0" dirty="0"/>
                        <a:t>AST increased</a:t>
                      </a:r>
                    </a:p>
                  </a:txBody>
                  <a:tcPr/>
                </a:tc>
                <a:tc>
                  <a:txBody>
                    <a:bodyPr/>
                    <a:lstStyle/>
                    <a:p>
                      <a:pPr algn="ctr"/>
                      <a:r>
                        <a:rPr lang="en-US" sz="1400" noProof="0" dirty="0"/>
                        <a:t>1</a:t>
                      </a:r>
                      <a:r>
                        <a:rPr lang="en-US" sz="1400" baseline="0" noProof="0" dirty="0"/>
                        <a:t> (1.7)</a:t>
                      </a:r>
                      <a:endParaRPr lang="en-US" sz="1400" noProof="0" dirty="0"/>
                    </a:p>
                  </a:txBody>
                  <a:tcPr/>
                </a:tc>
                <a:extLst>
                  <a:ext uri="{0D108BD9-81ED-4DB2-BD59-A6C34878D82A}">
                    <a16:rowId xmlns:a16="http://schemas.microsoft.com/office/drawing/2014/main" val="3425343425"/>
                  </a:ext>
                </a:extLst>
              </a:tr>
              <a:tr h="306268">
                <a:tc>
                  <a:txBody>
                    <a:bodyPr/>
                    <a:lstStyle/>
                    <a:p>
                      <a:r>
                        <a:rPr lang="en-US" sz="1400" noProof="0" dirty="0"/>
                        <a:t>WBC count decreased</a:t>
                      </a:r>
                    </a:p>
                  </a:txBody>
                  <a:tcPr/>
                </a:tc>
                <a:tc>
                  <a:txBody>
                    <a:bodyPr/>
                    <a:lstStyle/>
                    <a:p>
                      <a:pPr algn="ctr"/>
                      <a:r>
                        <a:rPr lang="en-US" sz="1400" noProof="0" dirty="0"/>
                        <a:t>1 (1.7)</a:t>
                      </a:r>
                    </a:p>
                  </a:txBody>
                  <a:tcPr/>
                </a:tc>
                <a:extLst>
                  <a:ext uri="{0D108BD9-81ED-4DB2-BD59-A6C34878D82A}">
                    <a16:rowId xmlns:a16="http://schemas.microsoft.com/office/drawing/2014/main" val="2427333557"/>
                  </a:ext>
                </a:extLst>
              </a:tr>
              <a:tr h="306268">
                <a:tc>
                  <a:txBody>
                    <a:bodyPr/>
                    <a:lstStyle/>
                    <a:p>
                      <a:r>
                        <a:rPr lang="en-US" sz="1400" noProof="0" dirty="0"/>
                        <a:t>Platelet</a:t>
                      </a:r>
                      <a:r>
                        <a:rPr lang="en-US" sz="1400" baseline="0" noProof="0" dirty="0"/>
                        <a:t> count decreased</a:t>
                      </a:r>
                      <a:endParaRPr lang="en-US" sz="1400" noProof="0" dirty="0"/>
                    </a:p>
                  </a:txBody>
                  <a:tcPr/>
                </a:tc>
                <a:tc>
                  <a:txBody>
                    <a:bodyPr/>
                    <a:lstStyle/>
                    <a:p>
                      <a:pPr algn="ctr"/>
                      <a:r>
                        <a:rPr lang="en-US" sz="1400" noProof="0" dirty="0"/>
                        <a:t>8</a:t>
                      </a:r>
                      <a:r>
                        <a:rPr lang="en-US" sz="1400" baseline="0" noProof="0" dirty="0"/>
                        <a:t> (13.6)</a:t>
                      </a:r>
                      <a:endParaRPr lang="en-US" sz="1400" noProof="0" dirty="0"/>
                    </a:p>
                  </a:txBody>
                  <a:tcPr/>
                </a:tc>
                <a:extLst>
                  <a:ext uri="{0D108BD9-81ED-4DB2-BD59-A6C34878D82A}">
                    <a16:rowId xmlns:a16="http://schemas.microsoft.com/office/drawing/2014/main" val="3013368521"/>
                  </a:ext>
                </a:extLst>
              </a:tr>
              <a:tr h="306268">
                <a:tc>
                  <a:txBody>
                    <a:bodyPr/>
                    <a:lstStyle/>
                    <a:p>
                      <a:r>
                        <a:rPr lang="en-US" sz="1400" noProof="0" dirty="0"/>
                        <a:t>Hand-foot syndrome</a:t>
                      </a:r>
                    </a:p>
                  </a:txBody>
                  <a:tcPr/>
                </a:tc>
                <a:tc>
                  <a:txBody>
                    <a:bodyPr/>
                    <a:lstStyle/>
                    <a:p>
                      <a:pPr algn="ctr"/>
                      <a:r>
                        <a:rPr lang="en-US" sz="1400" noProof="0" dirty="0"/>
                        <a:t>8</a:t>
                      </a:r>
                      <a:r>
                        <a:rPr lang="en-US" sz="1400" baseline="0" noProof="0" dirty="0"/>
                        <a:t> (13.6)</a:t>
                      </a:r>
                      <a:endParaRPr lang="en-US" sz="1400" noProof="0" dirty="0"/>
                    </a:p>
                  </a:txBody>
                  <a:tcPr/>
                </a:tc>
                <a:extLst>
                  <a:ext uri="{0D108BD9-81ED-4DB2-BD59-A6C34878D82A}">
                    <a16:rowId xmlns:a16="http://schemas.microsoft.com/office/drawing/2014/main" val="464556655"/>
                  </a:ext>
                </a:extLst>
              </a:tr>
              <a:tr h="306268">
                <a:tc>
                  <a:txBody>
                    <a:bodyPr/>
                    <a:lstStyle/>
                    <a:p>
                      <a:r>
                        <a:rPr lang="en-US" sz="1400" noProof="0" dirty="0"/>
                        <a:t>Neutrophil</a:t>
                      </a:r>
                      <a:r>
                        <a:rPr lang="en-US" sz="1400" baseline="0" noProof="0" dirty="0"/>
                        <a:t> count decreased</a:t>
                      </a:r>
                      <a:endParaRPr lang="en-US" sz="1400" noProof="0" dirty="0"/>
                    </a:p>
                  </a:txBody>
                  <a:tcPr/>
                </a:tc>
                <a:tc>
                  <a:txBody>
                    <a:bodyPr/>
                    <a:lstStyle/>
                    <a:p>
                      <a:pPr algn="ctr"/>
                      <a:r>
                        <a:rPr lang="en-US" sz="1400" noProof="0" dirty="0"/>
                        <a:t>3 (5.1)</a:t>
                      </a:r>
                    </a:p>
                  </a:txBody>
                  <a:tcPr/>
                </a:tc>
                <a:extLst>
                  <a:ext uri="{0D108BD9-81ED-4DB2-BD59-A6C34878D82A}">
                    <a16:rowId xmlns:a16="http://schemas.microsoft.com/office/drawing/2014/main" val="3578904806"/>
                  </a:ext>
                </a:extLst>
              </a:tr>
              <a:tr h="306268">
                <a:tc>
                  <a:txBody>
                    <a:bodyPr/>
                    <a:lstStyle/>
                    <a:p>
                      <a:r>
                        <a:rPr lang="en-US" sz="1400" noProof="0" dirty="0"/>
                        <a:t>Asthenia</a:t>
                      </a:r>
                    </a:p>
                  </a:txBody>
                  <a:tcPr/>
                </a:tc>
                <a:tc>
                  <a:txBody>
                    <a:bodyPr/>
                    <a:lstStyle/>
                    <a:p>
                      <a:pPr algn="ctr"/>
                      <a:r>
                        <a:rPr lang="en-US" sz="1400" noProof="0" dirty="0"/>
                        <a:t>2 (3.4)</a:t>
                      </a:r>
                    </a:p>
                  </a:txBody>
                  <a:tcPr/>
                </a:tc>
                <a:extLst>
                  <a:ext uri="{0D108BD9-81ED-4DB2-BD59-A6C34878D82A}">
                    <a16:rowId xmlns:a16="http://schemas.microsoft.com/office/drawing/2014/main" val="4040454066"/>
                  </a:ext>
                </a:extLst>
              </a:tr>
              <a:tr h="306268">
                <a:tc>
                  <a:txBody>
                    <a:bodyPr/>
                    <a:lstStyle/>
                    <a:p>
                      <a:r>
                        <a:rPr lang="en-US" sz="1400" noProof="0" dirty="0"/>
                        <a:t>ALT increased</a:t>
                      </a:r>
                    </a:p>
                  </a:txBody>
                  <a:tcPr/>
                </a:tc>
                <a:tc>
                  <a:txBody>
                    <a:bodyPr/>
                    <a:lstStyle/>
                    <a:p>
                      <a:pPr algn="ctr"/>
                      <a:r>
                        <a:rPr lang="en-US" sz="1400" noProof="0" dirty="0"/>
                        <a:t>1 (1.7)</a:t>
                      </a:r>
                    </a:p>
                  </a:txBody>
                  <a:tcPr/>
                </a:tc>
                <a:extLst>
                  <a:ext uri="{0D108BD9-81ED-4DB2-BD59-A6C34878D82A}">
                    <a16:rowId xmlns:a16="http://schemas.microsoft.com/office/drawing/2014/main" val="3483503055"/>
                  </a:ext>
                </a:extLst>
              </a:tr>
              <a:tr h="306268">
                <a:tc>
                  <a:txBody>
                    <a:bodyPr/>
                    <a:lstStyle/>
                    <a:p>
                      <a:r>
                        <a:rPr lang="en-US" sz="1400" noProof="0" dirty="0"/>
                        <a:t>Decreased appetite</a:t>
                      </a:r>
                    </a:p>
                  </a:txBody>
                  <a:tcPr/>
                </a:tc>
                <a:tc>
                  <a:txBody>
                    <a:bodyPr/>
                    <a:lstStyle/>
                    <a:p>
                      <a:pPr algn="ctr"/>
                      <a:r>
                        <a:rPr lang="en-US" sz="1400" noProof="0" dirty="0"/>
                        <a:t>1 (1.7)</a:t>
                      </a:r>
                    </a:p>
                  </a:txBody>
                  <a:tcPr/>
                </a:tc>
                <a:extLst>
                  <a:ext uri="{0D108BD9-81ED-4DB2-BD59-A6C34878D82A}">
                    <a16:rowId xmlns:a16="http://schemas.microsoft.com/office/drawing/2014/main" val="2932740638"/>
                  </a:ext>
                </a:extLst>
              </a:tr>
              <a:tr h="306268">
                <a:tc>
                  <a:txBody>
                    <a:bodyPr/>
                    <a:lstStyle/>
                    <a:p>
                      <a:r>
                        <a:rPr lang="en-US" sz="1400" noProof="0" dirty="0"/>
                        <a:t>Anemia</a:t>
                      </a:r>
                    </a:p>
                  </a:txBody>
                  <a:tcPr/>
                </a:tc>
                <a:tc>
                  <a:txBody>
                    <a:bodyPr/>
                    <a:lstStyle/>
                    <a:p>
                      <a:pPr algn="ctr"/>
                      <a:r>
                        <a:rPr lang="en-US" sz="1400" noProof="0" dirty="0"/>
                        <a:t>2 (3.4)</a:t>
                      </a:r>
                    </a:p>
                  </a:txBody>
                  <a:tcPr/>
                </a:tc>
                <a:extLst>
                  <a:ext uri="{0D108BD9-81ED-4DB2-BD59-A6C34878D82A}">
                    <a16:rowId xmlns:a16="http://schemas.microsoft.com/office/drawing/2014/main" val="537951379"/>
                  </a:ext>
                </a:extLst>
              </a:tr>
            </a:tbl>
          </a:graphicData>
        </a:graphic>
      </p:graphicFrame>
    </p:spTree>
    <p:extLst>
      <p:ext uri="{BB962C8B-B14F-4D97-AF65-F5344CB8AC3E}">
        <p14:creationId xmlns:p14="http://schemas.microsoft.com/office/powerpoint/2010/main" val="287292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3385: </a:t>
            </a:r>
            <a:r>
              <a:rPr lang="en-GB" dirty="0"/>
              <a:t>Liquid biopsy to detect MET exon 14 skipping (METex14) and MET amplification in patients with advanced NSCLC: Biomarker analysis from VISION study </a:t>
            </a:r>
            <a:r>
              <a:rPr lang="en-US" dirty="0"/>
              <a:t>– Le X, et al</a:t>
            </a:r>
          </a:p>
        </p:txBody>
      </p:sp>
      <p:sp>
        <p:nvSpPr>
          <p:cNvPr id="3" name="Content Placeholder 2"/>
          <p:cNvSpPr>
            <a:spLocks noGrp="1"/>
          </p:cNvSpPr>
          <p:nvPr>
            <p:ph idx="1"/>
          </p:nvPr>
        </p:nvSpPr>
        <p:spPr/>
        <p:txBody>
          <a:bodyPr/>
          <a:lstStyle/>
          <a:p>
            <a:r>
              <a:rPr lang="en-US" b="1" dirty="0"/>
              <a:t>Study objective</a:t>
            </a:r>
          </a:p>
          <a:p>
            <a:pPr lvl="1"/>
            <a:r>
              <a:rPr lang="en-US" dirty="0"/>
              <a:t>To report the biomarker profile of patients with NSCLC screened for MET alterations in the VISION study</a:t>
            </a:r>
          </a:p>
          <a:p>
            <a:pPr>
              <a:spcBef>
                <a:spcPts val="1200"/>
              </a:spcBef>
            </a:pPr>
            <a:r>
              <a:rPr lang="en-US" b="1" dirty="0"/>
              <a:t>Study design</a:t>
            </a:r>
          </a:p>
          <a:p>
            <a:pPr lvl="1"/>
            <a:r>
              <a:rPr lang="en-US" dirty="0"/>
              <a:t>Patients with advanced EGFR/ALK WT NSCLC were screened for MET alterations using liquid biopsy</a:t>
            </a:r>
          </a:p>
          <a:p>
            <a:pPr lvl="2"/>
            <a:r>
              <a:rPr lang="en-US" dirty="0"/>
              <a:t>Patients with MET exon 14 skipping mutations were then enrolled in Cohort C of the VISION study and were treated with tepotinib 500 mg/day </a:t>
            </a:r>
          </a:p>
          <a:p>
            <a:pPr lvl="1"/>
            <a:r>
              <a:rPr lang="en-US" dirty="0"/>
              <a:t>Plasma samples were screened centrally for MET alterations by plasma </a:t>
            </a:r>
            <a:r>
              <a:rPr lang="en-US" dirty="0" err="1"/>
              <a:t>ctDNA</a:t>
            </a:r>
            <a:r>
              <a:rPr lang="en-US" dirty="0"/>
              <a:t> NGS sequencing (Guardent360)</a:t>
            </a:r>
          </a:p>
          <a:p>
            <a:pPr lvl="2"/>
            <a:r>
              <a:rPr lang="en-US" dirty="0"/>
              <a:t>6034 patients were prescreened with 5180 samples analyzed</a:t>
            </a:r>
          </a:p>
          <a:p>
            <a:pPr lvl="3"/>
            <a:r>
              <a:rPr lang="en-US" dirty="0"/>
              <a:t>188 (3.6%) MET exon 14 skipping</a:t>
            </a:r>
          </a:p>
          <a:p>
            <a:pPr lvl="3"/>
            <a:r>
              <a:rPr lang="en-US" dirty="0"/>
              <a:t>256 (4.9%) MET amplification</a:t>
            </a:r>
          </a:p>
          <a:p>
            <a:pPr lvl="3"/>
            <a:r>
              <a:rPr lang="en-US" dirty="0"/>
              <a:t>4736 (91.4%) MET WT</a:t>
            </a:r>
          </a:p>
        </p:txBody>
      </p:sp>
      <p:sp>
        <p:nvSpPr>
          <p:cNvPr id="4" name="Text Box 4"/>
          <p:cNvSpPr txBox="1">
            <a:spLocks noChangeArrowheads="1"/>
          </p:cNvSpPr>
          <p:nvPr/>
        </p:nvSpPr>
        <p:spPr bwMode="auto">
          <a:xfrm>
            <a:off x="6094935" y="6474897"/>
            <a:ext cx="2828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3385</a:t>
            </a:r>
          </a:p>
        </p:txBody>
      </p:sp>
    </p:spTree>
    <p:extLst>
      <p:ext uri="{BB962C8B-B14F-4D97-AF65-F5344CB8AC3E}">
        <p14:creationId xmlns:p14="http://schemas.microsoft.com/office/powerpoint/2010/main" val="285819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3385: </a:t>
            </a:r>
            <a:r>
              <a:rPr lang="en-GB" dirty="0"/>
              <a:t>Liquid biopsy to detect MET exon 14 skipping (METex14) and MET amplification in patients with advanced NSCLC: Biomarker analysis from VISION study </a:t>
            </a:r>
            <a:r>
              <a:rPr lang="en-US" dirty="0"/>
              <a:t>– Le X, et al</a:t>
            </a:r>
          </a:p>
        </p:txBody>
      </p:sp>
      <p:sp>
        <p:nvSpPr>
          <p:cNvPr id="3" name="Content Placeholder 2"/>
          <p:cNvSpPr>
            <a:spLocks noGrp="1"/>
          </p:cNvSpPr>
          <p:nvPr>
            <p:ph idx="1"/>
          </p:nvPr>
        </p:nvSpPr>
        <p:spPr/>
        <p:txBody>
          <a:bodyPr/>
          <a:lstStyle/>
          <a:p>
            <a:r>
              <a:rPr lang="en-US" b="1" dirty="0"/>
              <a:t>Key results</a:t>
            </a:r>
          </a:p>
          <a:p>
            <a:pPr lvl="1"/>
            <a:endParaRPr lang="en-US" dirty="0"/>
          </a:p>
        </p:txBody>
      </p:sp>
      <p:sp>
        <p:nvSpPr>
          <p:cNvPr id="4" name="Text Box 4"/>
          <p:cNvSpPr txBox="1">
            <a:spLocks noChangeArrowheads="1"/>
          </p:cNvSpPr>
          <p:nvPr/>
        </p:nvSpPr>
        <p:spPr bwMode="auto">
          <a:xfrm>
            <a:off x="6350262" y="6490286"/>
            <a:ext cx="26048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US" sz="11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 3385</a:t>
            </a:r>
          </a:p>
        </p:txBody>
      </p:sp>
      <p:grpSp>
        <p:nvGrpSpPr>
          <p:cNvPr id="6" name="Group 5"/>
          <p:cNvGrpSpPr/>
          <p:nvPr/>
        </p:nvGrpSpPr>
        <p:grpSpPr>
          <a:xfrm>
            <a:off x="2403778" y="1352670"/>
            <a:ext cx="6700648" cy="5222254"/>
            <a:chOff x="1255846" y="1622331"/>
            <a:chExt cx="6700648" cy="5222254"/>
          </a:xfrm>
        </p:grpSpPr>
        <p:sp>
          <p:nvSpPr>
            <p:cNvPr id="5" name="TextBox 4">
              <a:extLst>
                <a:ext uri="{FF2B5EF4-FFF2-40B4-BE49-F238E27FC236}">
                  <a16:creationId xmlns:a16="http://schemas.microsoft.com/office/drawing/2014/main" id="{9E186C62-F5E4-4FC3-A738-DD64F5E30503}"/>
                </a:ext>
              </a:extLst>
            </p:cNvPr>
            <p:cNvSpPr txBox="1"/>
            <p:nvPr/>
          </p:nvSpPr>
          <p:spPr>
            <a:xfrm>
              <a:off x="2457909" y="1840962"/>
              <a:ext cx="1515158" cy="276999"/>
            </a:xfrm>
            <a:prstGeom prst="rect">
              <a:avLst/>
            </a:prstGeom>
            <a:noFill/>
          </p:spPr>
          <p:txBody>
            <a:bodyPr wrap="none" rtlCol="0">
              <a:spAutoFit/>
            </a:bodyPr>
            <a:lstStyle/>
            <a:p>
              <a:r>
                <a:rPr lang="en-GB" sz="1200" dirty="0"/>
                <a:t>Splice acceptor site</a:t>
              </a:r>
            </a:p>
          </p:txBody>
        </p:sp>
        <p:sp>
          <p:nvSpPr>
            <p:cNvPr id="7" name="TextBox 6">
              <a:extLst>
                <a:ext uri="{FF2B5EF4-FFF2-40B4-BE49-F238E27FC236}">
                  <a16:creationId xmlns:a16="http://schemas.microsoft.com/office/drawing/2014/main" id="{9F0AF345-92F5-4478-8EFA-A9846130BC7D}"/>
                </a:ext>
              </a:extLst>
            </p:cNvPr>
            <p:cNvSpPr txBox="1"/>
            <p:nvPr/>
          </p:nvSpPr>
          <p:spPr>
            <a:xfrm>
              <a:off x="4781670" y="1856864"/>
              <a:ext cx="1317990" cy="276999"/>
            </a:xfrm>
            <a:prstGeom prst="rect">
              <a:avLst/>
            </a:prstGeom>
            <a:noFill/>
          </p:spPr>
          <p:txBody>
            <a:bodyPr wrap="none" rtlCol="0">
              <a:spAutoFit/>
            </a:bodyPr>
            <a:lstStyle/>
            <a:p>
              <a:r>
                <a:rPr lang="en-GB" sz="1200" dirty="0"/>
                <a:t>Splice donor site</a:t>
              </a:r>
            </a:p>
          </p:txBody>
        </p:sp>
        <p:cxnSp>
          <p:nvCxnSpPr>
            <p:cNvPr id="8" name="Straight Connector 7">
              <a:extLst>
                <a:ext uri="{FF2B5EF4-FFF2-40B4-BE49-F238E27FC236}">
                  <a16:creationId xmlns:a16="http://schemas.microsoft.com/office/drawing/2014/main" id="{3ED4F054-2760-4CE9-AA79-4B36881AD3DC}"/>
                </a:ext>
              </a:extLst>
            </p:cNvPr>
            <p:cNvCxnSpPr/>
            <p:nvPr/>
          </p:nvCxnSpPr>
          <p:spPr>
            <a:xfrm>
              <a:off x="2232860" y="2081972"/>
              <a:ext cx="5351929" cy="0"/>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433EB1-03AD-4827-A0CB-C2CD6D4B2D47}"/>
                </a:ext>
              </a:extLst>
            </p:cNvPr>
            <p:cNvCxnSpPr/>
            <p:nvPr/>
          </p:nvCxnSpPr>
          <p:spPr>
            <a:xfrm>
              <a:off x="2232860" y="2319538"/>
              <a:ext cx="5351929" cy="0"/>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B75370A-5D9A-4B63-A699-EAB7334768B5}"/>
                </a:ext>
              </a:extLst>
            </p:cNvPr>
            <p:cNvSpPr/>
            <p:nvPr/>
          </p:nvSpPr>
          <p:spPr>
            <a:xfrm>
              <a:off x="2943457" y="2088598"/>
              <a:ext cx="874059" cy="22365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Intron</a:t>
              </a:r>
            </a:p>
          </p:txBody>
        </p:sp>
        <p:sp>
          <p:nvSpPr>
            <p:cNvPr id="12" name="Rectangle 11">
              <a:extLst>
                <a:ext uri="{FF2B5EF4-FFF2-40B4-BE49-F238E27FC236}">
                  <a16:creationId xmlns:a16="http://schemas.microsoft.com/office/drawing/2014/main" id="{B4E2E3CB-5B9B-4808-ADED-4E397F0DF968}"/>
                </a:ext>
              </a:extLst>
            </p:cNvPr>
            <p:cNvSpPr/>
            <p:nvPr/>
          </p:nvSpPr>
          <p:spPr>
            <a:xfrm>
              <a:off x="4978790" y="2088598"/>
              <a:ext cx="874059" cy="22365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Intron</a:t>
              </a:r>
            </a:p>
          </p:txBody>
        </p:sp>
        <p:sp>
          <p:nvSpPr>
            <p:cNvPr id="13" name="Rectangle 12">
              <a:extLst>
                <a:ext uri="{FF2B5EF4-FFF2-40B4-BE49-F238E27FC236}">
                  <a16:creationId xmlns:a16="http://schemas.microsoft.com/office/drawing/2014/main" id="{3A4CBFDB-D86E-4946-ACCC-83AEE66D23C1}"/>
                </a:ext>
              </a:extLst>
            </p:cNvPr>
            <p:cNvSpPr/>
            <p:nvPr/>
          </p:nvSpPr>
          <p:spPr>
            <a:xfrm>
              <a:off x="3817516" y="2088598"/>
              <a:ext cx="1161274" cy="223658"/>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Exon 14</a:t>
              </a:r>
            </a:p>
          </p:txBody>
        </p:sp>
        <p:sp>
          <p:nvSpPr>
            <p:cNvPr id="17" name="Rectangle 16">
              <a:extLst>
                <a:ext uri="{FF2B5EF4-FFF2-40B4-BE49-F238E27FC236}">
                  <a16:creationId xmlns:a16="http://schemas.microsoft.com/office/drawing/2014/main" id="{9645203E-4B0C-4384-94D3-141C9A074736}"/>
                </a:ext>
              </a:extLst>
            </p:cNvPr>
            <p:cNvSpPr/>
            <p:nvPr/>
          </p:nvSpPr>
          <p:spPr>
            <a:xfrm>
              <a:off x="6740670" y="3340509"/>
              <a:ext cx="1161274" cy="22365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Indel</a:t>
              </a:r>
            </a:p>
          </p:txBody>
        </p:sp>
        <p:sp>
          <p:nvSpPr>
            <p:cNvPr id="18" name="Rectangle 17">
              <a:extLst>
                <a:ext uri="{FF2B5EF4-FFF2-40B4-BE49-F238E27FC236}">
                  <a16:creationId xmlns:a16="http://schemas.microsoft.com/office/drawing/2014/main" id="{309774D1-4AD1-455A-ACBE-D3879CF30490}"/>
                </a:ext>
              </a:extLst>
            </p:cNvPr>
            <p:cNvSpPr/>
            <p:nvPr/>
          </p:nvSpPr>
          <p:spPr>
            <a:xfrm>
              <a:off x="6729510" y="3697529"/>
              <a:ext cx="1161274" cy="223658"/>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SNV</a:t>
              </a:r>
            </a:p>
          </p:txBody>
        </p:sp>
        <p:sp>
          <p:nvSpPr>
            <p:cNvPr id="15" name="TextBox 14">
              <a:extLst>
                <a:ext uri="{FF2B5EF4-FFF2-40B4-BE49-F238E27FC236}">
                  <a16:creationId xmlns:a16="http://schemas.microsoft.com/office/drawing/2014/main" id="{B7946FB3-31E0-43FF-8594-CE8D7D08FCDD}"/>
                </a:ext>
              </a:extLst>
            </p:cNvPr>
            <p:cNvSpPr txBox="1"/>
            <p:nvPr/>
          </p:nvSpPr>
          <p:spPr>
            <a:xfrm>
              <a:off x="2112288" y="2048204"/>
              <a:ext cx="564578" cy="307777"/>
            </a:xfrm>
            <a:prstGeom prst="rect">
              <a:avLst/>
            </a:prstGeom>
            <a:noFill/>
          </p:spPr>
          <p:txBody>
            <a:bodyPr wrap="none" rtlCol="0">
              <a:spAutoFit/>
            </a:bodyPr>
            <a:lstStyle/>
            <a:p>
              <a:r>
                <a:rPr lang="en-GB" sz="1400" dirty="0">
                  <a:solidFill>
                    <a:srgbClr val="363636"/>
                  </a:solidFill>
                </a:rPr>
                <a:t>DNA</a:t>
              </a:r>
            </a:p>
          </p:txBody>
        </p:sp>
        <p:cxnSp>
          <p:nvCxnSpPr>
            <p:cNvPr id="21" name="Straight Connector 20">
              <a:extLst>
                <a:ext uri="{FF2B5EF4-FFF2-40B4-BE49-F238E27FC236}">
                  <a16:creationId xmlns:a16="http://schemas.microsoft.com/office/drawing/2014/main" id="{0C50050F-8839-422E-9835-4497CCB8F2A6}"/>
                </a:ext>
              </a:extLst>
            </p:cNvPr>
            <p:cNvCxnSpPr/>
            <p:nvPr/>
          </p:nvCxnSpPr>
          <p:spPr>
            <a:xfrm>
              <a:off x="2376494" y="2473843"/>
              <a:ext cx="55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EFB538-9036-420C-9AA2-1A09A6FA4C99}"/>
                </a:ext>
              </a:extLst>
            </p:cNvPr>
            <p:cNvCxnSpPr/>
            <p:nvPr/>
          </p:nvCxnSpPr>
          <p:spPr>
            <a:xfrm>
              <a:off x="2772734" y="2519563"/>
              <a:ext cx="392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73C6FD-D00E-4A4A-A821-C89546E4A6F5}"/>
                </a:ext>
              </a:extLst>
            </p:cNvPr>
            <p:cNvCxnSpPr/>
            <p:nvPr/>
          </p:nvCxnSpPr>
          <p:spPr>
            <a:xfrm>
              <a:off x="3250889" y="2567188"/>
              <a:ext cx="72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245FD1-89DC-4ADC-A888-FB96BDECD5E6}"/>
                </a:ext>
              </a:extLst>
            </p:cNvPr>
            <p:cNvCxnSpPr/>
            <p:nvPr/>
          </p:nvCxnSpPr>
          <p:spPr>
            <a:xfrm>
              <a:off x="3437579" y="2616718"/>
              <a:ext cx="424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0DD843-4090-4541-8D3B-2DEEB709585B}"/>
                </a:ext>
              </a:extLst>
            </p:cNvPr>
            <p:cNvCxnSpPr/>
            <p:nvPr/>
          </p:nvCxnSpPr>
          <p:spPr>
            <a:xfrm>
              <a:off x="3469964" y="2677678"/>
              <a:ext cx="75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D9BBD3-9031-4AA0-A771-3861FD19E1C3}"/>
                </a:ext>
              </a:extLst>
            </p:cNvPr>
            <p:cNvCxnSpPr/>
            <p:nvPr/>
          </p:nvCxnSpPr>
          <p:spPr>
            <a:xfrm>
              <a:off x="3471869" y="2732923"/>
              <a:ext cx="43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63CFCE-8CD8-444B-9616-018F577D447C}"/>
                </a:ext>
              </a:extLst>
            </p:cNvPr>
            <p:cNvCxnSpPr/>
            <p:nvPr/>
          </p:nvCxnSpPr>
          <p:spPr>
            <a:xfrm>
              <a:off x="3555689" y="278435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6295BC-086B-43E8-B2DD-40CF5B6F733E}"/>
                </a:ext>
              </a:extLst>
            </p:cNvPr>
            <p:cNvCxnSpPr/>
            <p:nvPr/>
          </p:nvCxnSpPr>
          <p:spPr>
            <a:xfrm>
              <a:off x="3580454" y="2837698"/>
              <a:ext cx="23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8E389-3ECE-492F-B2CE-4189D0D760BC}"/>
                </a:ext>
              </a:extLst>
            </p:cNvPr>
            <p:cNvCxnSpPr/>
            <p:nvPr/>
          </p:nvCxnSpPr>
          <p:spPr>
            <a:xfrm>
              <a:off x="3603314" y="289103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2C1D5D-7726-4F85-8275-7922B7D4C963}"/>
                </a:ext>
              </a:extLst>
            </p:cNvPr>
            <p:cNvCxnSpPr/>
            <p:nvPr/>
          </p:nvCxnSpPr>
          <p:spPr>
            <a:xfrm>
              <a:off x="3610934" y="2944378"/>
              <a:ext cx="39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76D71D-24FB-4E7E-A9D5-F62E457B0BB9}"/>
                </a:ext>
              </a:extLst>
            </p:cNvPr>
            <p:cNvCxnSpPr/>
            <p:nvPr/>
          </p:nvCxnSpPr>
          <p:spPr>
            <a:xfrm>
              <a:off x="3628079" y="299771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8D285-5170-4771-B082-B4A9D461A1E5}"/>
                </a:ext>
              </a:extLst>
            </p:cNvPr>
            <p:cNvCxnSpPr/>
            <p:nvPr/>
          </p:nvCxnSpPr>
          <p:spPr>
            <a:xfrm>
              <a:off x="3658559" y="305105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BEA81B-EF27-446B-AF81-66A6B8E92058}"/>
                </a:ext>
              </a:extLst>
            </p:cNvPr>
            <p:cNvCxnSpPr/>
            <p:nvPr/>
          </p:nvCxnSpPr>
          <p:spPr>
            <a:xfrm>
              <a:off x="3660464" y="3102493"/>
              <a:ext cx="16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F87C00-7A87-41C1-BE91-79E6CA687E60}"/>
                </a:ext>
              </a:extLst>
            </p:cNvPr>
            <p:cNvCxnSpPr/>
            <p:nvPr/>
          </p:nvCxnSpPr>
          <p:spPr>
            <a:xfrm>
              <a:off x="3662369" y="3153928"/>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ADEA63-5EBC-43BC-877E-A9BAC1D34074}"/>
                </a:ext>
              </a:extLst>
            </p:cNvPr>
            <p:cNvCxnSpPr/>
            <p:nvPr/>
          </p:nvCxnSpPr>
          <p:spPr>
            <a:xfrm>
              <a:off x="3685229" y="3203458"/>
              <a:ext cx="12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931F90-D0E4-4B79-B575-5E50EA383BDD}"/>
                </a:ext>
              </a:extLst>
            </p:cNvPr>
            <p:cNvCxnSpPr/>
            <p:nvPr/>
          </p:nvCxnSpPr>
          <p:spPr>
            <a:xfrm>
              <a:off x="3696659" y="325298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FB654E-EAC5-4B97-920A-81A38916F610}"/>
                </a:ext>
              </a:extLst>
            </p:cNvPr>
            <p:cNvCxnSpPr/>
            <p:nvPr/>
          </p:nvCxnSpPr>
          <p:spPr>
            <a:xfrm>
              <a:off x="3689039" y="330251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C4FE27-CB71-4216-8560-A21A6A0F4E78}"/>
                </a:ext>
              </a:extLst>
            </p:cNvPr>
            <p:cNvCxnSpPr/>
            <p:nvPr/>
          </p:nvCxnSpPr>
          <p:spPr>
            <a:xfrm>
              <a:off x="3690944" y="3352048"/>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CAC9CB-56C0-4128-83F1-7230A2302917}"/>
                </a:ext>
              </a:extLst>
            </p:cNvPr>
            <p:cNvCxnSpPr/>
            <p:nvPr/>
          </p:nvCxnSpPr>
          <p:spPr>
            <a:xfrm>
              <a:off x="3692849" y="340157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344819-A81D-436F-A114-881EE9527C68}"/>
                </a:ext>
              </a:extLst>
            </p:cNvPr>
            <p:cNvCxnSpPr/>
            <p:nvPr/>
          </p:nvCxnSpPr>
          <p:spPr>
            <a:xfrm>
              <a:off x="3700469" y="346063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AA624B-DC54-47B1-95A5-1C6BE4F4EBDB}"/>
                </a:ext>
              </a:extLst>
            </p:cNvPr>
            <p:cNvCxnSpPr/>
            <p:nvPr/>
          </p:nvCxnSpPr>
          <p:spPr>
            <a:xfrm>
              <a:off x="3700469" y="351206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0D5693-5EBE-4204-B8F6-7BD9F8735368}"/>
                </a:ext>
              </a:extLst>
            </p:cNvPr>
            <p:cNvCxnSpPr/>
            <p:nvPr/>
          </p:nvCxnSpPr>
          <p:spPr>
            <a:xfrm>
              <a:off x="3700469" y="356350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BAE7D8-27D5-45EC-B2FC-8142D8A29BAD}"/>
                </a:ext>
              </a:extLst>
            </p:cNvPr>
            <p:cNvCxnSpPr/>
            <p:nvPr/>
          </p:nvCxnSpPr>
          <p:spPr>
            <a:xfrm>
              <a:off x="3700469" y="361493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C78D7EB-40BA-430D-818F-9647A29C693A}"/>
                </a:ext>
              </a:extLst>
            </p:cNvPr>
            <p:cNvCxnSpPr/>
            <p:nvPr/>
          </p:nvCxnSpPr>
          <p:spPr>
            <a:xfrm>
              <a:off x="3700469" y="366827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BE60DA-C822-4B7F-83BE-4AD4043A2DEE}"/>
                </a:ext>
              </a:extLst>
            </p:cNvPr>
            <p:cNvCxnSpPr/>
            <p:nvPr/>
          </p:nvCxnSpPr>
          <p:spPr>
            <a:xfrm>
              <a:off x="3700469" y="372161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A45E93-6E7E-4939-90A5-8F15F1044241}"/>
                </a:ext>
              </a:extLst>
            </p:cNvPr>
            <p:cNvCxnSpPr/>
            <p:nvPr/>
          </p:nvCxnSpPr>
          <p:spPr>
            <a:xfrm>
              <a:off x="3700469" y="3774958"/>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4C2CB9-7E01-42CA-95A0-12F725F86406}"/>
                </a:ext>
              </a:extLst>
            </p:cNvPr>
            <p:cNvCxnSpPr/>
            <p:nvPr/>
          </p:nvCxnSpPr>
          <p:spPr>
            <a:xfrm>
              <a:off x="3700469" y="382639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D7D1A78-CEA2-42F8-9145-5592866FDAE2}"/>
                </a:ext>
              </a:extLst>
            </p:cNvPr>
            <p:cNvCxnSpPr/>
            <p:nvPr/>
          </p:nvCxnSpPr>
          <p:spPr>
            <a:xfrm>
              <a:off x="3700469" y="387592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DF532BE-F76D-4A96-92F5-E20BA1AFF39D}"/>
                </a:ext>
              </a:extLst>
            </p:cNvPr>
            <p:cNvCxnSpPr/>
            <p:nvPr/>
          </p:nvCxnSpPr>
          <p:spPr>
            <a:xfrm>
              <a:off x="3700469" y="392545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457F807-E373-45D3-B078-4DADE9AC5D2A}"/>
                </a:ext>
              </a:extLst>
            </p:cNvPr>
            <p:cNvCxnSpPr/>
            <p:nvPr/>
          </p:nvCxnSpPr>
          <p:spPr>
            <a:xfrm>
              <a:off x="3700469" y="397498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DC058CE-9081-432D-92FB-9DA82E8566B8}"/>
                </a:ext>
              </a:extLst>
            </p:cNvPr>
            <p:cNvCxnSpPr/>
            <p:nvPr/>
          </p:nvCxnSpPr>
          <p:spPr>
            <a:xfrm>
              <a:off x="3700469" y="402451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F647FA-A96D-44D2-8560-AFCBE36EA593}"/>
                </a:ext>
              </a:extLst>
            </p:cNvPr>
            <p:cNvCxnSpPr/>
            <p:nvPr/>
          </p:nvCxnSpPr>
          <p:spPr>
            <a:xfrm>
              <a:off x="3700469" y="407404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94519F-78B6-4FD1-AA7C-314714CB3B67}"/>
                </a:ext>
              </a:extLst>
            </p:cNvPr>
            <p:cNvCxnSpPr/>
            <p:nvPr/>
          </p:nvCxnSpPr>
          <p:spPr>
            <a:xfrm>
              <a:off x="3700469" y="4125478"/>
              <a:ext cx="39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2C20E07-DA02-4209-83F5-48B5BC2E5DE8}"/>
                </a:ext>
              </a:extLst>
            </p:cNvPr>
            <p:cNvCxnSpPr/>
            <p:nvPr/>
          </p:nvCxnSpPr>
          <p:spPr>
            <a:xfrm>
              <a:off x="3709994" y="417691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AE8FD4-9628-413D-9A08-7560A515E4AE}"/>
                </a:ext>
              </a:extLst>
            </p:cNvPr>
            <p:cNvCxnSpPr/>
            <p:nvPr/>
          </p:nvCxnSpPr>
          <p:spPr>
            <a:xfrm>
              <a:off x="3711899" y="422834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E9BE13-8D62-4503-A46A-6384532E5678}"/>
                </a:ext>
              </a:extLst>
            </p:cNvPr>
            <p:cNvCxnSpPr/>
            <p:nvPr/>
          </p:nvCxnSpPr>
          <p:spPr>
            <a:xfrm>
              <a:off x="3721424" y="4279783"/>
              <a:ext cx="19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8D35D3-7D45-438F-A2B2-0EBFD5B50301}"/>
                </a:ext>
              </a:extLst>
            </p:cNvPr>
            <p:cNvCxnSpPr/>
            <p:nvPr/>
          </p:nvCxnSpPr>
          <p:spPr>
            <a:xfrm>
              <a:off x="3723329" y="4331218"/>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7D64CE-0DAC-4FB2-A800-FCB0B0E8DE9F}"/>
                </a:ext>
              </a:extLst>
            </p:cNvPr>
            <p:cNvCxnSpPr/>
            <p:nvPr/>
          </p:nvCxnSpPr>
          <p:spPr>
            <a:xfrm>
              <a:off x="3721424" y="438265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562AFC3-221B-4B54-BA51-48B574BA617E}"/>
                </a:ext>
              </a:extLst>
            </p:cNvPr>
            <p:cNvCxnSpPr/>
            <p:nvPr/>
          </p:nvCxnSpPr>
          <p:spPr>
            <a:xfrm>
              <a:off x="3723329" y="4434088"/>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D45157C-8CF7-40EF-8E84-4B478EEE7851}"/>
                </a:ext>
              </a:extLst>
            </p:cNvPr>
            <p:cNvCxnSpPr/>
            <p:nvPr/>
          </p:nvCxnSpPr>
          <p:spPr>
            <a:xfrm>
              <a:off x="3736664" y="448552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BF07D0-64B3-4A88-9BE4-5B7D5831D070}"/>
                </a:ext>
              </a:extLst>
            </p:cNvPr>
            <p:cNvCxnSpPr/>
            <p:nvPr/>
          </p:nvCxnSpPr>
          <p:spPr>
            <a:xfrm>
              <a:off x="3736664" y="453695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8C4A7E2-4EF2-4393-86AA-7AB241796D75}"/>
                </a:ext>
              </a:extLst>
            </p:cNvPr>
            <p:cNvCxnSpPr/>
            <p:nvPr/>
          </p:nvCxnSpPr>
          <p:spPr>
            <a:xfrm>
              <a:off x="3732854" y="4588393"/>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302B301-AC47-4032-84F1-2E5B889BA21C}"/>
                </a:ext>
              </a:extLst>
            </p:cNvPr>
            <p:cNvCxnSpPr/>
            <p:nvPr/>
          </p:nvCxnSpPr>
          <p:spPr>
            <a:xfrm>
              <a:off x="3738569" y="463982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956A88-13B4-45DA-A391-2A37F5448E20}"/>
                </a:ext>
              </a:extLst>
            </p:cNvPr>
            <p:cNvCxnSpPr/>
            <p:nvPr/>
          </p:nvCxnSpPr>
          <p:spPr>
            <a:xfrm>
              <a:off x="3744284" y="469126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8F33ED1-3354-43C6-B265-B6120E4587EE}"/>
                </a:ext>
              </a:extLst>
            </p:cNvPr>
            <p:cNvCxnSpPr/>
            <p:nvPr/>
          </p:nvCxnSpPr>
          <p:spPr>
            <a:xfrm>
              <a:off x="3793814" y="474269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837DDE-24D3-48ED-98FA-1DE9076F4321}"/>
                </a:ext>
              </a:extLst>
            </p:cNvPr>
            <p:cNvCxnSpPr/>
            <p:nvPr/>
          </p:nvCxnSpPr>
          <p:spPr>
            <a:xfrm>
              <a:off x="3797624" y="4792228"/>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667317D-A70D-4DB9-AB62-ABCF2D454B07}"/>
                </a:ext>
              </a:extLst>
            </p:cNvPr>
            <p:cNvCxnSpPr/>
            <p:nvPr/>
          </p:nvCxnSpPr>
          <p:spPr>
            <a:xfrm>
              <a:off x="3811801" y="4839853"/>
              <a:ext cx="21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0682E5-CEBD-4944-98DE-30E56951625A}"/>
                </a:ext>
              </a:extLst>
            </p:cNvPr>
            <p:cNvCxnSpPr/>
            <p:nvPr/>
          </p:nvCxnSpPr>
          <p:spPr>
            <a:xfrm>
              <a:off x="3790664" y="489128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31AF5C-3FFC-4C7F-8E50-A6D959A45301}"/>
                </a:ext>
              </a:extLst>
            </p:cNvPr>
            <p:cNvCxnSpPr/>
            <p:nvPr/>
          </p:nvCxnSpPr>
          <p:spPr>
            <a:xfrm>
              <a:off x="3819899" y="494462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F467DF-4647-4AE9-9518-651148A3C8D9}"/>
                </a:ext>
              </a:extLst>
            </p:cNvPr>
            <p:cNvCxnSpPr/>
            <p:nvPr/>
          </p:nvCxnSpPr>
          <p:spPr>
            <a:xfrm>
              <a:off x="4710110" y="4996608"/>
              <a:ext cx="36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17B986-2DC3-4D17-8CEF-2DA9E88C40B9}"/>
                </a:ext>
              </a:extLst>
            </p:cNvPr>
            <p:cNvCxnSpPr/>
            <p:nvPr/>
          </p:nvCxnSpPr>
          <p:spPr>
            <a:xfrm>
              <a:off x="4739955" y="504804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3D744CA-3784-4706-9951-78DC1ACBA912}"/>
                </a:ext>
              </a:extLst>
            </p:cNvPr>
            <p:cNvCxnSpPr/>
            <p:nvPr/>
          </p:nvCxnSpPr>
          <p:spPr>
            <a:xfrm>
              <a:off x="4750115" y="5097573"/>
              <a:ext cx="23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6D6FCDD-4F0A-4885-B7A5-59BA14F5CE44}"/>
                </a:ext>
              </a:extLst>
            </p:cNvPr>
            <p:cNvCxnSpPr/>
            <p:nvPr/>
          </p:nvCxnSpPr>
          <p:spPr>
            <a:xfrm>
              <a:off x="4789485" y="5147103"/>
              <a:ext cx="19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39BB48-B959-4894-B97A-607D9A1FC0BE}"/>
                </a:ext>
              </a:extLst>
            </p:cNvPr>
            <p:cNvCxnSpPr/>
            <p:nvPr/>
          </p:nvCxnSpPr>
          <p:spPr>
            <a:xfrm>
              <a:off x="4804725" y="5196633"/>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71EA28C-52FC-4CE5-9D5B-7A60A1F6ACC9}"/>
                </a:ext>
              </a:extLst>
            </p:cNvPr>
            <p:cNvCxnSpPr/>
            <p:nvPr/>
          </p:nvCxnSpPr>
          <p:spPr>
            <a:xfrm>
              <a:off x="4824410" y="524616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69BA91A-0903-4F56-8F7E-E4C515DC8F95}"/>
                </a:ext>
              </a:extLst>
            </p:cNvPr>
            <p:cNvCxnSpPr/>
            <p:nvPr/>
          </p:nvCxnSpPr>
          <p:spPr>
            <a:xfrm>
              <a:off x="4826315" y="5295693"/>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21AE418-1496-4298-8D53-91EC5E74F004}"/>
                </a:ext>
              </a:extLst>
            </p:cNvPr>
            <p:cNvCxnSpPr/>
            <p:nvPr/>
          </p:nvCxnSpPr>
          <p:spPr>
            <a:xfrm>
              <a:off x="4856795" y="535474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534E8D9-477C-428C-8FBF-7B520DD0235B}"/>
                </a:ext>
              </a:extLst>
            </p:cNvPr>
            <p:cNvCxnSpPr/>
            <p:nvPr/>
          </p:nvCxnSpPr>
          <p:spPr>
            <a:xfrm>
              <a:off x="4869495" y="540618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073F3E-B47E-4453-B39E-0E543B66CAFE}"/>
                </a:ext>
              </a:extLst>
            </p:cNvPr>
            <p:cNvCxnSpPr/>
            <p:nvPr/>
          </p:nvCxnSpPr>
          <p:spPr>
            <a:xfrm>
              <a:off x="4879655" y="545761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38707FA-8002-463D-93B2-6209A1B543E1}"/>
                </a:ext>
              </a:extLst>
            </p:cNvPr>
            <p:cNvCxnSpPr/>
            <p:nvPr/>
          </p:nvCxnSpPr>
          <p:spPr>
            <a:xfrm>
              <a:off x="4889815" y="550905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6599D4A-AB90-4281-8D90-BE2E5427E9D9}"/>
                </a:ext>
              </a:extLst>
            </p:cNvPr>
            <p:cNvCxnSpPr/>
            <p:nvPr/>
          </p:nvCxnSpPr>
          <p:spPr>
            <a:xfrm>
              <a:off x="4892355" y="556239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40BC51-8F36-42DB-B381-6EFA016D1BF0}"/>
                </a:ext>
              </a:extLst>
            </p:cNvPr>
            <p:cNvCxnSpPr/>
            <p:nvPr/>
          </p:nvCxnSpPr>
          <p:spPr>
            <a:xfrm>
              <a:off x="4889815" y="5615733"/>
              <a:ext cx="9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57954B-1B9B-4242-BB96-644480E6D994}"/>
                </a:ext>
              </a:extLst>
            </p:cNvPr>
            <p:cNvCxnSpPr/>
            <p:nvPr/>
          </p:nvCxnSpPr>
          <p:spPr>
            <a:xfrm>
              <a:off x="4902515" y="5669073"/>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448225A-C402-4B54-B278-AF188493EEF7}"/>
                </a:ext>
              </a:extLst>
            </p:cNvPr>
            <p:cNvCxnSpPr/>
            <p:nvPr/>
          </p:nvCxnSpPr>
          <p:spPr>
            <a:xfrm>
              <a:off x="4902515" y="5720508"/>
              <a:ext cx="25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3CDAEB-387A-47AC-9F5B-805395AA882B}"/>
                </a:ext>
              </a:extLst>
            </p:cNvPr>
            <p:cNvCxnSpPr/>
            <p:nvPr/>
          </p:nvCxnSpPr>
          <p:spPr>
            <a:xfrm>
              <a:off x="4915215" y="577003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5236A84-B292-410B-8001-7BC6FF920457}"/>
                </a:ext>
              </a:extLst>
            </p:cNvPr>
            <p:cNvCxnSpPr/>
            <p:nvPr/>
          </p:nvCxnSpPr>
          <p:spPr>
            <a:xfrm>
              <a:off x="4915215" y="5819568"/>
              <a:ext cx="180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EBB5FAB-E9A1-44D6-BCFE-F4BFB3EA0172}"/>
                </a:ext>
              </a:extLst>
            </p:cNvPr>
            <p:cNvCxnSpPr/>
            <p:nvPr/>
          </p:nvCxnSpPr>
          <p:spPr>
            <a:xfrm>
              <a:off x="4920295" y="586909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BC4981-EB5F-4CC7-BA9E-69906C4DDBE5}"/>
                </a:ext>
              </a:extLst>
            </p:cNvPr>
            <p:cNvCxnSpPr/>
            <p:nvPr/>
          </p:nvCxnSpPr>
          <p:spPr>
            <a:xfrm>
              <a:off x="4922835" y="591608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599F360-1C43-4FAB-8B4D-47BBC4352019}"/>
                </a:ext>
              </a:extLst>
            </p:cNvPr>
            <p:cNvCxnSpPr/>
            <p:nvPr/>
          </p:nvCxnSpPr>
          <p:spPr>
            <a:xfrm>
              <a:off x="4927915" y="596815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786D5A6-D0C7-4E1E-B7B9-BABAC1AFBCFE}"/>
                </a:ext>
              </a:extLst>
            </p:cNvPr>
            <p:cNvCxnSpPr/>
            <p:nvPr/>
          </p:nvCxnSpPr>
          <p:spPr>
            <a:xfrm>
              <a:off x="4922835" y="6019593"/>
              <a:ext cx="14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8D5DCC-73AC-4CA7-AA42-7599804AC2BF}"/>
                </a:ext>
              </a:extLst>
            </p:cNvPr>
            <p:cNvCxnSpPr/>
            <p:nvPr/>
          </p:nvCxnSpPr>
          <p:spPr>
            <a:xfrm>
              <a:off x="4932360" y="607102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95BB6-043E-4C6A-A6DA-E80F0EBDCD46}"/>
                </a:ext>
              </a:extLst>
            </p:cNvPr>
            <p:cNvCxnSpPr/>
            <p:nvPr/>
          </p:nvCxnSpPr>
          <p:spPr>
            <a:xfrm>
              <a:off x="4946965" y="6122463"/>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5DFAC88-B6C5-493F-823E-7B35A46F1159}"/>
                </a:ext>
              </a:extLst>
            </p:cNvPr>
            <p:cNvCxnSpPr/>
            <p:nvPr/>
          </p:nvCxnSpPr>
          <p:spPr>
            <a:xfrm>
              <a:off x="4946330" y="6173898"/>
              <a:ext cx="10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8933091-B201-49D4-B910-C0A6513431BC}"/>
                </a:ext>
              </a:extLst>
            </p:cNvPr>
            <p:cNvCxnSpPr/>
            <p:nvPr/>
          </p:nvCxnSpPr>
          <p:spPr>
            <a:xfrm>
              <a:off x="4958395" y="6225333"/>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9628D2-BE14-4CA6-9985-39413384FAF9}"/>
                </a:ext>
              </a:extLst>
            </p:cNvPr>
            <p:cNvCxnSpPr/>
            <p:nvPr/>
          </p:nvCxnSpPr>
          <p:spPr>
            <a:xfrm>
              <a:off x="4961570" y="6276768"/>
              <a:ext cx="288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D33B7B2-DF3F-42CD-A4DA-4E14116E98E5}"/>
                </a:ext>
              </a:extLst>
            </p:cNvPr>
            <p:cNvCxnSpPr/>
            <p:nvPr/>
          </p:nvCxnSpPr>
          <p:spPr>
            <a:xfrm>
              <a:off x="4966015" y="6328203"/>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6838F24-B6BB-434A-A49B-06B4F8890965}"/>
                </a:ext>
              </a:extLst>
            </p:cNvPr>
            <p:cNvCxnSpPr/>
            <p:nvPr/>
          </p:nvCxnSpPr>
          <p:spPr>
            <a:xfrm>
              <a:off x="4959030" y="6379638"/>
              <a:ext cx="72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F4848C6-C9FC-4689-B355-55435A76E63D}"/>
                </a:ext>
              </a:extLst>
            </p:cNvPr>
            <p:cNvCxnSpPr/>
            <p:nvPr/>
          </p:nvCxnSpPr>
          <p:spPr>
            <a:xfrm>
              <a:off x="4971730" y="6431073"/>
              <a:ext cx="54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FC789C4-9D2F-4161-92F3-BA1458A9E6CD}"/>
                </a:ext>
              </a:extLst>
            </p:cNvPr>
            <p:cNvCxnSpPr/>
            <p:nvPr/>
          </p:nvCxnSpPr>
          <p:spPr>
            <a:xfrm>
              <a:off x="4942520" y="6482508"/>
              <a:ext cx="36000" cy="0"/>
            </a:xfrm>
            <a:prstGeom prst="line">
              <a:avLst/>
            </a:prstGeom>
            <a:ln w="317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23BDF9-9223-4BA1-850A-5242DC0627A0}"/>
                </a:ext>
              </a:extLst>
            </p:cNvPr>
            <p:cNvCxnSpPr/>
            <p:nvPr/>
          </p:nvCxnSpPr>
          <p:spPr>
            <a:xfrm>
              <a:off x="4955220" y="652568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A47F461-FEA6-4F03-9EEC-5F49191011D6}"/>
                </a:ext>
              </a:extLst>
            </p:cNvPr>
            <p:cNvCxnSpPr/>
            <p:nvPr/>
          </p:nvCxnSpPr>
          <p:spPr>
            <a:xfrm>
              <a:off x="4988240" y="673396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B66E014-258F-420C-8D55-5B904F54983B}"/>
                </a:ext>
              </a:extLst>
            </p:cNvPr>
            <p:cNvCxnSpPr/>
            <p:nvPr/>
          </p:nvCxnSpPr>
          <p:spPr>
            <a:xfrm>
              <a:off x="4983160" y="6784768"/>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765FD74-34B1-4A28-B49B-3AA834DCE201}"/>
                </a:ext>
              </a:extLst>
            </p:cNvPr>
            <p:cNvSpPr txBox="1"/>
            <p:nvPr/>
          </p:nvSpPr>
          <p:spPr>
            <a:xfrm>
              <a:off x="4437571" y="6387188"/>
              <a:ext cx="390098" cy="241980"/>
            </a:xfrm>
            <a:prstGeom prst="rect">
              <a:avLst/>
            </a:prstGeom>
            <a:noFill/>
          </p:spPr>
          <p:txBody>
            <a:bodyPr wrap="none" lIns="36000" tIns="36000" rIns="36000" bIns="36000" rtlCol="0">
              <a:spAutoFit/>
            </a:bodyPr>
            <a:lstStyle/>
            <a:p>
              <a:r>
                <a:rPr lang="en-GB" sz="1100" dirty="0">
                  <a:solidFill>
                    <a:srgbClr val="363636"/>
                  </a:solidFill>
                </a:rPr>
                <a:t>n=35</a:t>
              </a:r>
            </a:p>
          </p:txBody>
        </p:sp>
        <p:sp>
          <p:nvSpPr>
            <p:cNvPr id="108" name="TextBox 107">
              <a:extLst>
                <a:ext uri="{FF2B5EF4-FFF2-40B4-BE49-F238E27FC236}">
                  <a16:creationId xmlns:a16="http://schemas.microsoft.com/office/drawing/2014/main" id="{81AD9E3B-59DE-4233-A44D-8958A72F41F6}"/>
                </a:ext>
              </a:extLst>
            </p:cNvPr>
            <p:cNvSpPr txBox="1"/>
            <p:nvPr/>
          </p:nvSpPr>
          <p:spPr>
            <a:xfrm>
              <a:off x="4437571" y="6543061"/>
              <a:ext cx="390098" cy="241980"/>
            </a:xfrm>
            <a:prstGeom prst="rect">
              <a:avLst/>
            </a:prstGeom>
            <a:noFill/>
          </p:spPr>
          <p:txBody>
            <a:bodyPr wrap="none" lIns="36000" tIns="36000" rIns="36000" bIns="36000" rtlCol="0">
              <a:spAutoFit/>
            </a:bodyPr>
            <a:lstStyle/>
            <a:p>
              <a:r>
                <a:rPr lang="en-GB" sz="1100" dirty="0">
                  <a:solidFill>
                    <a:srgbClr val="363636"/>
                  </a:solidFill>
                </a:rPr>
                <a:t>n=14</a:t>
              </a:r>
            </a:p>
          </p:txBody>
        </p:sp>
        <p:sp>
          <p:nvSpPr>
            <p:cNvPr id="109" name="TextBox 108">
              <a:extLst>
                <a:ext uri="{FF2B5EF4-FFF2-40B4-BE49-F238E27FC236}">
                  <a16:creationId xmlns:a16="http://schemas.microsoft.com/office/drawing/2014/main" id="{19EE22B9-0B68-49C4-8668-F4257CA8E923}"/>
                </a:ext>
              </a:extLst>
            </p:cNvPr>
            <p:cNvSpPr txBox="1"/>
            <p:nvPr/>
          </p:nvSpPr>
          <p:spPr>
            <a:xfrm>
              <a:off x="5061458" y="6346304"/>
              <a:ext cx="311551" cy="241980"/>
            </a:xfrm>
            <a:prstGeom prst="rect">
              <a:avLst/>
            </a:prstGeom>
            <a:noFill/>
          </p:spPr>
          <p:txBody>
            <a:bodyPr wrap="none" lIns="36000" tIns="36000" rIns="36000" bIns="36000" rtlCol="0">
              <a:spAutoFit/>
            </a:bodyPr>
            <a:lstStyle/>
            <a:p>
              <a:r>
                <a:rPr lang="en-GB" sz="1100" dirty="0">
                  <a:solidFill>
                    <a:srgbClr val="363636"/>
                  </a:solidFill>
                </a:rPr>
                <a:t>n=3</a:t>
              </a:r>
            </a:p>
          </p:txBody>
        </p:sp>
        <p:sp>
          <p:nvSpPr>
            <p:cNvPr id="110" name="TextBox 109">
              <a:extLst>
                <a:ext uri="{FF2B5EF4-FFF2-40B4-BE49-F238E27FC236}">
                  <a16:creationId xmlns:a16="http://schemas.microsoft.com/office/drawing/2014/main" id="{906066FA-A492-4582-A4E9-EF097FDF8A56}"/>
                </a:ext>
              </a:extLst>
            </p:cNvPr>
            <p:cNvSpPr txBox="1"/>
            <p:nvPr/>
          </p:nvSpPr>
          <p:spPr>
            <a:xfrm>
              <a:off x="5061458" y="6458896"/>
              <a:ext cx="390098" cy="241980"/>
            </a:xfrm>
            <a:prstGeom prst="rect">
              <a:avLst/>
            </a:prstGeom>
            <a:noFill/>
          </p:spPr>
          <p:txBody>
            <a:bodyPr wrap="none" lIns="36000" tIns="36000" rIns="36000" bIns="36000" rtlCol="0">
              <a:spAutoFit/>
            </a:bodyPr>
            <a:lstStyle/>
            <a:p>
              <a:r>
                <a:rPr lang="en-GB" sz="1100" dirty="0">
                  <a:solidFill>
                    <a:srgbClr val="363636"/>
                  </a:solidFill>
                </a:rPr>
                <a:t>n=28</a:t>
              </a:r>
            </a:p>
          </p:txBody>
        </p:sp>
        <p:sp>
          <p:nvSpPr>
            <p:cNvPr id="111" name="TextBox 110">
              <a:extLst>
                <a:ext uri="{FF2B5EF4-FFF2-40B4-BE49-F238E27FC236}">
                  <a16:creationId xmlns:a16="http://schemas.microsoft.com/office/drawing/2014/main" id="{4454EB6A-EC93-48A7-B5D2-3E23253597AC}"/>
                </a:ext>
              </a:extLst>
            </p:cNvPr>
            <p:cNvSpPr txBox="1"/>
            <p:nvPr/>
          </p:nvSpPr>
          <p:spPr>
            <a:xfrm>
              <a:off x="5066221" y="6602605"/>
              <a:ext cx="390098" cy="241980"/>
            </a:xfrm>
            <a:prstGeom prst="rect">
              <a:avLst/>
            </a:prstGeom>
            <a:noFill/>
          </p:spPr>
          <p:txBody>
            <a:bodyPr wrap="none" lIns="36000" tIns="36000" rIns="36000" bIns="36000" rtlCol="0">
              <a:spAutoFit/>
            </a:bodyPr>
            <a:lstStyle/>
            <a:p>
              <a:r>
                <a:rPr lang="en-GB" sz="1100" dirty="0">
                  <a:solidFill>
                    <a:srgbClr val="363636"/>
                  </a:solidFill>
                </a:rPr>
                <a:t>n=15</a:t>
              </a:r>
            </a:p>
          </p:txBody>
        </p:sp>
        <p:sp>
          <p:nvSpPr>
            <p:cNvPr id="112" name="TextBox 111">
              <a:extLst>
                <a:ext uri="{FF2B5EF4-FFF2-40B4-BE49-F238E27FC236}">
                  <a16:creationId xmlns:a16="http://schemas.microsoft.com/office/drawing/2014/main" id="{9F614F79-93A4-4A9A-A9AE-5D4A7D04863B}"/>
                </a:ext>
              </a:extLst>
            </p:cNvPr>
            <p:cNvSpPr txBox="1"/>
            <p:nvPr/>
          </p:nvSpPr>
          <p:spPr>
            <a:xfrm>
              <a:off x="3353576" y="4500519"/>
              <a:ext cx="423514" cy="261610"/>
            </a:xfrm>
            <a:prstGeom prst="rect">
              <a:avLst/>
            </a:prstGeom>
            <a:noFill/>
          </p:spPr>
          <p:txBody>
            <a:bodyPr wrap="none" rtlCol="0">
              <a:spAutoFit/>
            </a:bodyPr>
            <a:lstStyle/>
            <a:p>
              <a:r>
                <a:rPr lang="en-GB" sz="1100" dirty="0">
                  <a:solidFill>
                    <a:srgbClr val="363636"/>
                  </a:solidFill>
                </a:rPr>
                <a:t>n=4</a:t>
              </a:r>
            </a:p>
          </p:txBody>
        </p:sp>
        <p:sp>
          <p:nvSpPr>
            <p:cNvPr id="113" name="TextBox 112">
              <a:extLst>
                <a:ext uri="{FF2B5EF4-FFF2-40B4-BE49-F238E27FC236}">
                  <a16:creationId xmlns:a16="http://schemas.microsoft.com/office/drawing/2014/main" id="{59F3354C-B1A0-4AB5-945D-FC8C20E60E53}"/>
                </a:ext>
              </a:extLst>
            </p:cNvPr>
            <p:cNvSpPr txBox="1"/>
            <p:nvPr/>
          </p:nvSpPr>
          <p:spPr>
            <a:xfrm>
              <a:off x="3775637" y="4435993"/>
              <a:ext cx="423514" cy="261610"/>
            </a:xfrm>
            <a:prstGeom prst="rect">
              <a:avLst/>
            </a:prstGeom>
            <a:noFill/>
          </p:spPr>
          <p:txBody>
            <a:bodyPr wrap="none" rtlCol="0">
              <a:spAutoFit/>
            </a:bodyPr>
            <a:lstStyle/>
            <a:p>
              <a:r>
                <a:rPr lang="en-GB" sz="1100" dirty="0">
                  <a:solidFill>
                    <a:srgbClr val="363636"/>
                  </a:solidFill>
                </a:rPr>
                <a:t>n=3</a:t>
              </a:r>
            </a:p>
          </p:txBody>
        </p:sp>
        <p:sp>
          <p:nvSpPr>
            <p:cNvPr id="114" name="TextBox 113">
              <a:extLst>
                <a:ext uri="{FF2B5EF4-FFF2-40B4-BE49-F238E27FC236}">
                  <a16:creationId xmlns:a16="http://schemas.microsoft.com/office/drawing/2014/main" id="{9B3C115E-69A3-428F-BC87-FE3B39AA2FF9}"/>
                </a:ext>
              </a:extLst>
            </p:cNvPr>
            <p:cNvSpPr txBox="1"/>
            <p:nvPr/>
          </p:nvSpPr>
          <p:spPr>
            <a:xfrm>
              <a:off x="3754469" y="3476841"/>
              <a:ext cx="423514" cy="261610"/>
            </a:xfrm>
            <a:prstGeom prst="rect">
              <a:avLst/>
            </a:prstGeom>
            <a:noFill/>
          </p:spPr>
          <p:txBody>
            <a:bodyPr wrap="none" rtlCol="0">
              <a:spAutoFit/>
            </a:bodyPr>
            <a:lstStyle/>
            <a:p>
              <a:r>
                <a:rPr lang="en-GB" sz="1100" dirty="0">
                  <a:solidFill>
                    <a:srgbClr val="363636"/>
                  </a:solidFill>
                </a:rPr>
                <a:t>n=3</a:t>
              </a:r>
            </a:p>
          </p:txBody>
        </p:sp>
        <p:cxnSp>
          <p:nvCxnSpPr>
            <p:cNvPr id="14" name="Straight Connector 13">
              <a:extLst>
                <a:ext uri="{FF2B5EF4-FFF2-40B4-BE49-F238E27FC236}">
                  <a16:creationId xmlns:a16="http://schemas.microsoft.com/office/drawing/2014/main" id="{13E79FD3-BDBE-404B-A6FC-FF9D4D16615E}"/>
                </a:ext>
              </a:extLst>
            </p:cNvPr>
            <p:cNvCxnSpPr/>
            <p:nvPr/>
          </p:nvCxnSpPr>
          <p:spPr>
            <a:xfrm>
              <a:off x="3817516" y="2081972"/>
              <a:ext cx="0" cy="4712757"/>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5E496B-0C1E-4678-AACC-1A9594469329}"/>
                </a:ext>
              </a:extLst>
            </p:cNvPr>
            <p:cNvCxnSpPr/>
            <p:nvPr/>
          </p:nvCxnSpPr>
          <p:spPr>
            <a:xfrm>
              <a:off x="4978790" y="2081972"/>
              <a:ext cx="0" cy="4712757"/>
            </a:xfrm>
            <a:prstGeom prst="line">
              <a:avLst/>
            </a:prstGeom>
            <a:ln w="19050">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723BDF9-9223-4BA1-850A-5242DC0627A0}"/>
                </a:ext>
              </a:extLst>
            </p:cNvPr>
            <p:cNvCxnSpPr/>
            <p:nvPr/>
          </p:nvCxnSpPr>
          <p:spPr>
            <a:xfrm>
              <a:off x="4979019" y="6563776"/>
              <a:ext cx="18000" cy="0"/>
            </a:xfrm>
            <a:prstGeom prst="line">
              <a:avLst/>
            </a:prstGeom>
            <a:ln w="31750">
              <a:solidFill>
                <a:srgbClr val="00285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FD094CE-9C65-4343-A0CA-412CB6B600DF}"/>
                </a:ext>
              </a:extLst>
            </p:cNvPr>
            <p:cNvSpPr txBox="1"/>
            <p:nvPr/>
          </p:nvSpPr>
          <p:spPr>
            <a:xfrm>
              <a:off x="1255846" y="1622331"/>
              <a:ext cx="4336445" cy="338554"/>
            </a:xfrm>
            <a:prstGeom prst="rect">
              <a:avLst/>
            </a:prstGeom>
            <a:noFill/>
          </p:spPr>
          <p:txBody>
            <a:bodyPr wrap="none" rtlCol="0">
              <a:spAutoFit/>
            </a:bodyPr>
            <a:lstStyle/>
            <a:p>
              <a:pPr algn="ctr"/>
              <a:r>
                <a:rPr lang="en-GB" sz="1600" b="1" dirty="0"/>
                <a:t>MET exon 14 skipping genomic alterations</a:t>
              </a:r>
            </a:p>
          </p:txBody>
        </p:sp>
      </p:grpSp>
      <p:graphicFrame>
        <p:nvGraphicFramePr>
          <p:cNvPr id="117" name="Table 6">
            <a:extLst>
              <a:ext uri="{FF2B5EF4-FFF2-40B4-BE49-F238E27FC236}">
                <a16:creationId xmlns:a16="http://schemas.microsoft.com/office/drawing/2014/main" id="{711F1929-F327-4048-903D-0F2D2BA81364}"/>
              </a:ext>
            </a:extLst>
          </p:cNvPr>
          <p:cNvGraphicFramePr>
            <a:graphicFrameLocks noGrp="1"/>
          </p:cNvGraphicFramePr>
          <p:nvPr>
            <p:extLst>
              <p:ext uri="{D42A27DB-BD31-4B8C-83A1-F6EECF244321}">
                <p14:modId xmlns:p14="http://schemas.microsoft.com/office/powerpoint/2010/main" val="1840420437"/>
              </p:ext>
            </p:extLst>
          </p:nvPr>
        </p:nvGraphicFramePr>
        <p:xfrm>
          <a:off x="123660" y="1890955"/>
          <a:ext cx="3033008" cy="2551047"/>
        </p:xfrm>
        <a:graphic>
          <a:graphicData uri="http://schemas.openxmlformats.org/drawingml/2006/table">
            <a:tbl>
              <a:tblPr firstRow="1" bandRow="1">
                <a:tableStyleId>{69012ECD-51FC-41F1-AA8D-1B2483CD663E}</a:tableStyleId>
              </a:tblPr>
              <a:tblGrid>
                <a:gridCol w="2151189">
                  <a:extLst>
                    <a:ext uri="{9D8B030D-6E8A-4147-A177-3AD203B41FA5}">
                      <a16:colId xmlns:a16="http://schemas.microsoft.com/office/drawing/2014/main" val="535973507"/>
                    </a:ext>
                  </a:extLst>
                </a:gridCol>
                <a:gridCol w="881819">
                  <a:extLst>
                    <a:ext uri="{9D8B030D-6E8A-4147-A177-3AD203B41FA5}">
                      <a16:colId xmlns:a16="http://schemas.microsoft.com/office/drawing/2014/main" val="3698735858"/>
                    </a:ext>
                  </a:extLst>
                </a:gridCol>
              </a:tblGrid>
              <a:tr h="517708">
                <a:tc>
                  <a:txBody>
                    <a:bodyPr/>
                    <a:lstStyle/>
                    <a:p>
                      <a:r>
                        <a:rPr lang="en-GB" sz="1200" dirty="0">
                          <a:solidFill>
                            <a:schemeClr val="tx2"/>
                          </a:solidFill>
                        </a:rPr>
                        <a:t>Type of </a:t>
                      </a:r>
                      <a:r>
                        <a:rPr lang="en-GB" sz="1200" i="0" dirty="0">
                          <a:solidFill>
                            <a:schemeClr val="tx2"/>
                          </a:solidFill>
                        </a:rPr>
                        <a:t>MET </a:t>
                      </a:r>
                      <a:r>
                        <a:rPr lang="en-GB" sz="1200" dirty="0">
                          <a:solidFill>
                            <a:schemeClr val="tx2"/>
                          </a:solidFill>
                        </a:rPr>
                        <a:t>exon 14 skipping alteration (n=188)</a:t>
                      </a:r>
                    </a:p>
                  </a:txBody>
                  <a:tcPr anchor="b"/>
                </a:tc>
                <a:tc>
                  <a:txBody>
                    <a:bodyPr/>
                    <a:lstStyle/>
                    <a:p>
                      <a:pPr algn="ctr"/>
                      <a:r>
                        <a:rPr lang="en-GB" sz="1200" dirty="0">
                          <a:solidFill>
                            <a:schemeClr val="tx2"/>
                          </a:solidFill>
                        </a:rPr>
                        <a:t>n (%)</a:t>
                      </a:r>
                    </a:p>
                  </a:txBody>
                  <a:tcPr anchor="b"/>
                </a:tc>
                <a:extLst>
                  <a:ext uri="{0D108BD9-81ED-4DB2-BD59-A6C34878D82A}">
                    <a16:rowId xmlns:a16="http://schemas.microsoft.com/office/drawing/2014/main" val="2678755956"/>
                  </a:ext>
                </a:extLst>
              </a:tr>
              <a:tr h="290477">
                <a:tc>
                  <a:txBody>
                    <a:bodyPr/>
                    <a:lstStyle/>
                    <a:p>
                      <a:r>
                        <a:rPr lang="en-GB" sz="1200" kern="1200" dirty="0">
                          <a:solidFill>
                            <a:schemeClr val="tx1"/>
                          </a:solidFill>
                          <a:latin typeface="+mn-lt"/>
                          <a:ea typeface="+mn-ea"/>
                          <a:cs typeface="+mn-cs"/>
                        </a:rPr>
                        <a:t>Indel (deletion)</a:t>
                      </a:r>
                    </a:p>
                  </a:txBody>
                  <a:tcPr anchor="ctr">
                    <a:solidFill>
                      <a:srgbClr val="2894FF">
                        <a:alpha val="30000"/>
                      </a:srgbClr>
                    </a:solidFill>
                  </a:tcPr>
                </a:tc>
                <a:tc>
                  <a:txBody>
                    <a:bodyPr/>
                    <a:lstStyle/>
                    <a:p>
                      <a:pPr algn="ctr"/>
                      <a:r>
                        <a:rPr lang="en-GB" sz="1200" kern="1200" dirty="0">
                          <a:solidFill>
                            <a:schemeClr val="tx1"/>
                          </a:solidFill>
                          <a:latin typeface="+mn-lt"/>
                          <a:ea typeface="+mn-ea"/>
                          <a:cs typeface="+mn-cs"/>
                        </a:rPr>
                        <a:t>93 (49.5)</a:t>
                      </a:r>
                    </a:p>
                  </a:txBody>
                  <a:tcPr anchor="ctr">
                    <a:solidFill>
                      <a:srgbClr val="2894FF">
                        <a:alpha val="30000"/>
                      </a:srgbClr>
                    </a:solidFill>
                  </a:tcPr>
                </a:tc>
                <a:extLst>
                  <a:ext uri="{0D108BD9-81ED-4DB2-BD59-A6C34878D82A}">
                    <a16:rowId xmlns:a16="http://schemas.microsoft.com/office/drawing/2014/main" val="834134563"/>
                  </a:ext>
                </a:extLst>
              </a:tr>
              <a:tr h="290477">
                <a:tc>
                  <a:txBody>
                    <a:bodyPr/>
                    <a:lstStyle/>
                    <a:p>
                      <a:pPr marL="88900" indent="0"/>
                      <a:r>
                        <a:rPr lang="en-GB" sz="1200" dirty="0"/>
                        <a:t>Acceptor site</a:t>
                      </a:r>
                    </a:p>
                  </a:txBody>
                  <a:tcPr anchor="ctr"/>
                </a:tc>
                <a:tc>
                  <a:txBody>
                    <a:bodyPr/>
                    <a:lstStyle/>
                    <a:p>
                      <a:pPr algn="ctr"/>
                      <a:r>
                        <a:rPr lang="en-GB" sz="1200" dirty="0"/>
                        <a:t>54 (28.7)</a:t>
                      </a:r>
                    </a:p>
                  </a:txBody>
                  <a:tcPr anchor="ctr"/>
                </a:tc>
                <a:extLst>
                  <a:ext uri="{0D108BD9-81ED-4DB2-BD59-A6C34878D82A}">
                    <a16:rowId xmlns:a16="http://schemas.microsoft.com/office/drawing/2014/main" val="1485965604"/>
                  </a:ext>
                </a:extLst>
              </a:tr>
              <a:tr h="290477">
                <a:tc>
                  <a:txBody>
                    <a:bodyPr/>
                    <a:lstStyle/>
                    <a:p>
                      <a:pPr marL="88900" indent="0"/>
                      <a:r>
                        <a:rPr lang="en-GB" sz="1200" dirty="0"/>
                        <a:t>Donor site</a:t>
                      </a:r>
                    </a:p>
                  </a:txBody>
                  <a:tcPr anchor="ctr"/>
                </a:tc>
                <a:tc>
                  <a:txBody>
                    <a:bodyPr/>
                    <a:lstStyle/>
                    <a:p>
                      <a:pPr algn="ctr"/>
                      <a:r>
                        <a:rPr lang="en-GB" sz="1200" dirty="0"/>
                        <a:t>36 (19.1)</a:t>
                      </a:r>
                    </a:p>
                  </a:txBody>
                  <a:tcPr anchor="ctr"/>
                </a:tc>
                <a:extLst>
                  <a:ext uri="{0D108BD9-81ED-4DB2-BD59-A6C34878D82A}">
                    <a16:rowId xmlns:a16="http://schemas.microsoft.com/office/drawing/2014/main" val="636956676"/>
                  </a:ext>
                </a:extLst>
              </a:tr>
              <a:tr h="290477">
                <a:tc>
                  <a:txBody>
                    <a:bodyPr/>
                    <a:lstStyle/>
                    <a:p>
                      <a:pPr marL="88900" indent="0"/>
                      <a:r>
                        <a:rPr lang="en-GB" sz="1200" dirty="0"/>
                        <a:t>Whole exon 14 deletion</a:t>
                      </a:r>
                    </a:p>
                  </a:txBody>
                  <a:tcPr anchor="ctr"/>
                </a:tc>
                <a:tc>
                  <a:txBody>
                    <a:bodyPr/>
                    <a:lstStyle/>
                    <a:p>
                      <a:pPr algn="ctr"/>
                      <a:r>
                        <a:rPr lang="en-GB" sz="1200" dirty="0"/>
                        <a:t>3 (1.6)</a:t>
                      </a:r>
                    </a:p>
                  </a:txBody>
                  <a:tcPr anchor="ctr"/>
                </a:tc>
                <a:extLst>
                  <a:ext uri="{0D108BD9-81ED-4DB2-BD59-A6C34878D82A}">
                    <a16:rowId xmlns:a16="http://schemas.microsoft.com/office/drawing/2014/main" val="259526609"/>
                  </a:ext>
                </a:extLst>
              </a:tr>
              <a:tr h="290477">
                <a:tc>
                  <a:txBody>
                    <a:bodyPr/>
                    <a:lstStyle/>
                    <a:p>
                      <a:r>
                        <a:rPr lang="en-GB" sz="1200" dirty="0"/>
                        <a:t>SNV (mutation)</a:t>
                      </a:r>
                    </a:p>
                  </a:txBody>
                  <a:tcPr anchor="ctr">
                    <a:solidFill>
                      <a:srgbClr val="2894FF">
                        <a:alpha val="30196"/>
                      </a:srgbClr>
                    </a:solidFill>
                  </a:tcPr>
                </a:tc>
                <a:tc>
                  <a:txBody>
                    <a:bodyPr/>
                    <a:lstStyle/>
                    <a:p>
                      <a:pPr algn="ctr"/>
                      <a:r>
                        <a:rPr lang="en-GB" sz="1200" dirty="0"/>
                        <a:t>95 (50.5)</a:t>
                      </a:r>
                    </a:p>
                  </a:txBody>
                  <a:tcPr anchor="ctr">
                    <a:solidFill>
                      <a:srgbClr val="2894FF">
                        <a:alpha val="30196"/>
                      </a:srgbClr>
                    </a:solidFill>
                  </a:tcPr>
                </a:tc>
                <a:extLst>
                  <a:ext uri="{0D108BD9-81ED-4DB2-BD59-A6C34878D82A}">
                    <a16:rowId xmlns:a16="http://schemas.microsoft.com/office/drawing/2014/main" val="1004354557"/>
                  </a:ext>
                </a:extLst>
              </a:tr>
              <a:tr h="290477">
                <a:tc>
                  <a:txBody>
                    <a:bodyPr/>
                    <a:lstStyle/>
                    <a:p>
                      <a:pPr marL="88900" indent="0"/>
                      <a:r>
                        <a:rPr lang="en-GB" sz="1200" dirty="0"/>
                        <a:t>Donor site</a:t>
                      </a:r>
                    </a:p>
                  </a:txBody>
                  <a:tcPr anchor="ctr"/>
                </a:tc>
                <a:tc>
                  <a:txBody>
                    <a:bodyPr/>
                    <a:lstStyle/>
                    <a:p>
                      <a:pPr algn="ctr"/>
                      <a:r>
                        <a:rPr lang="en-GB" sz="1200" dirty="0"/>
                        <a:t>93 (49.5)</a:t>
                      </a:r>
                    </a:p>
                  </a:txBody>
                  <a:tcPr anchor="ctr"/>
                </a:tc>
                <a:extLst>
                  <a:ext uri="{0D108BD9-81ED-4DB2-BD59-A6C34878D82A}">
                    <a16:rowId xmlns:a16="http://schemas.microsoft.com/office/drawing/2014/main" val="189993189"/>
                  </a:ext>
                </a:extLst>
              </a:tr>
              <a:tr h="290477">
                <a:tc>
                  <a:txBody>
                    <a:bodyPr/>
                    <a:lstStyle/>
                    <a:p>
                      <a:pPr marL="88900" indent="0"/>
                      <a:r>
                        <a:rPr lang="en-GB" sz="1200" dirty="0"/>
                        <a:t>Acceptor site</a:t>
                      </a:r>
                    </a:p>
                  </a:txBody>
                  <a:tcPr anchor="ctr"/>
                </a:tc>
                <a:tc>
                  <a:txBody>
                    <a:bodyPr/>
                    <a:lstStyle/>
                    <a:p>
                      <a:pPr algn="ctr"/>
                      <a:r>
                        <a:rPr lang="en-GB" sz="1200" dirty="0"/>
                        <a:t>2 (1.1)</a:t>
                      </a:r>
                    </a:p>
                  </a:txBody>
                  <a:tcPr anchor="ctr"/>
                </a:tc>
                <a:extLst>
                  <a:ext uri="{0D108BD9-81ED-4DB2-BD59-A6C34878D82A}">
                    <a16:rowId xmlns:a16="http://schemas.microsoft.com/office/drawing/2014/main" val="342098996"/>
                  </a:ext>
                </a:extLst>
              </a:tr>
            </a:tbl>
          </a:graphicData>
        </a:graphic>
      </p:graphicFrame>
      <p:graphicFrame>
        <p:nvGraphicFramePr>
          <p:cNvPr id="118" name="Table 6">
            <a:extLst>
              <a:ext uri="{FF2B5EF4-FFF2-40B4-BE49-F238E27FC236}">
                <a16:creationId xmlns:a16="http://schemas.microsoft.com/office/drawing/2014/main" id="{322A7CF0-0B72-468A-AFDE-979F2C6B3C75}"/>
              </a:ext>
            </a:extLst>
          </p:cNvPr>
          <p:cNvGraphicFramePr>
            <a:graphicFrameLocks noGrp="1"/>
          </p:cNvGraphicFramePr>
          <p:nvPr>
            <p:extLst>
              <p:ext uri="{D42A27DB-BD31-4B8C-83A1-F6EECF244321}">
                <p14:modId xmlns:p14="http://schemas.microsoft.com/office/powerpoint/2010/main" val="3023260369"/>
              </p:ext>
            </p:extLst>
          </p:nvPr>
        </p:nvGraphicFramePr>
        <p:xfrm>
          <a:off x="125032" y="4621627"/>
          <a:ext cx="3047538" cy="1427493"/>
        </p:xfrm>
        <a:graphic>
          <a:graphicData uri="http://schemas.openxmlformats.org/drawingml/2006/table">
            <a:tbl>
              <a:tblPr firstRow="1" bandRow="1">
                <a:tableStyleId>{69012ECD-51FC-41F1-AA8D-1B2483CD663E}</a:tableStyleId>
              </a:tblPr>
              <a:tblGrid>
                <a:gridCol w="2164685">
                  <a:extLst>
                    <a:ext uri="{9D8B030D-6E8A-4147-A177-3AD203B41FA5}">
                      <a16:colId xmlns:a16="http://schemas.microsoft.com/office/drawing/2014/main" val="535973507"/>
                    </a:ext>
                  </a:extLst>
                </a:gridCol>
                <a:gridCol w="882853">
                  <a:extLst>
                    <a:ext uri="{9D8B030D-6E8A-4147-A177-3AD203B41FA5}">
                      <a16:colId xmlns:a16="http://schemas.microsoft.com/office/drawing/2014/main" val="3698735858"/>
                    </a:ext>
                  </a:extLst>
                </a:gridCol>
              </a:tblGrid>
              <a:tr h="521346">
                <a:tc>
                  <a:txBody>
                    <a:bodyPr/>
                    <a:lstStyle/>
                    <a:p>
                      <a:r>
                        <a:rPr lang="en-GB" sz="1200" dirty="0">
                          <a:solidFill>
                            <a:schemeClr val="tx2"/>
                          </a:solidFill>
                        </a:rPr>
                        <a:t>Location of </a:t>
                      </a:r>
                      <a:r>
                        <a:rPr lang="en-GB" sz="1200" i="0" dirty="0">
                          <a:solidFill>
                            <a:schemeClr val="tx2"/>
                          </a:solidFill>
                        </a:rPr>
                        <a:t>MET</a:t>
                      </a:r>
                      <a:r>
                        <a:rPr lang="en-GB" sz="1200" dirty="0">
                          <a:solidFill>
                            <a:schemeClr val="tx2"/>
                          </a:solidFill>
                        </a:rPr>
                        <a:t> exon 14 skipping alteration (n=188)</a:t>
                      </a:r>
                    </a:p>
                  </a:txBody>
                  <a:tcPr anchor="b"/>
                </a:tc>
                <a:tc>
                  <a:txBody>
                    <a:bodyPr/>
                    <a:lstStyle/>
                    <a:p>
                      <a:pPr algn="ctr"/>
                      <a:r>
                        <a:rPr lang="en-GB" sz="1200" dirty="0">
                          <a:solidFill>
                            <a:schemeClr val="tx2"/>
                          </a:solidFill>
                        </a:rPr>
                        <a:t>n (%)</a:t>
                      </a:r>
                    </a:p>
                  </a:txBody>
                  <a:tcPr anchor="b"/>
                </a:tc>
                <a:extLst>
                  <a:ext uri="{0D108BD9-81ED-4DB2-BD59-A6C34878D82A}">
                    <a16:rowId xmlns:a16="http://schemas.microsoft.com/office/drawing/2014/main" val="2678755956"/>
                  </a:ext>
                </a:extLst>
              </a:tr>
              <a:tr h="302049">
                <a:tc>
                  <a:txBody>
                    <a:bodyPr/>
                    <a:lstStyle/>
                    <a:p>
                      <a:r>
                        <a:rPr lang="en-GB" sz="1200" dirty="0"/>
                        <a:t>Acceptor site</a:t>
                      </a:r>
                    </a:p>
                  </a:txBody>
                  <a:tcPr anchor="ctr"/>
                </a:tc>
                <a:tc>
                  <a:txBody>
                    <a:bodyPr/>
                    <a:lstStyle/>
                    <a:p>
                      <a:pPr algn="ctr"/>
                      <a:r>
                        <a:rPr lang="en-GB" sz="1200" dirty="0"/>
                        <a:t>129 (68.6)</a:t>
                      </a:r>
                    </a:p>
                  </a:txBody>
                  <a:tcPr anchor="ctr"/>
                </a:tc>
                <a:extLst>
                  <a:ext uri="{0D108BD9-81ED-4DB2-BD59-A6C34878D82A}">
                    <a16:rowId xmlns:a16="http://schemas.microsoft.com/office/drawing/2014/main" val="1485965604"/>
                  </a:ext>
                </a:extLst>
              </a:tr>
              <a:tr h="302049">
                <a:tc>
                  <a:txBody>
                    <a:bodyPr/>
                    <a:lstStyle/>
                    <a:p>
                      <a:r>
                        <a:rPr lang="en-GB" sz="1200" dirty="0"/>
                        <a:t>Donor site</a:t>
                      </a:r>
                    </a:p>
                  </a:txBody>
                  <a:tcPr anchor="ctr"/>
                </a:tc>
                <a:tc>
                  <a:txBody>
                    <a:bodyPr/>
                    <a:lstStyle/>
                    <a:p>
                      <a:pPr algn="ctr"/>
                      <a:r>
                        <a:rPr lang="en-GB" sz="1200" dirty="0"/>
                        <a:t>56 (29.8)</a:t>
                      </a:r>
                    </a:p>
                  </a:txBody>
                  <a:tcPr anchor="ctr"/>
                </a:tc>
                <a:extLst>
                  <a:ext uri="{0D108BD9-81ED-4DB2-BD59-A6C34878D82A}">
                    <a16:rowId xmlns:a16="http://schemas.microsoft.com/office/drawing/2014/main" val="636956676"/>
                  </a:ext>
                </a:extLst>
              </a:tr>
              <a:tr h="302049">
                <a:tc>
                  <a:txBody>
                    <a:bodyPr/>
                    <a:lstStyle/>
                    <a:p>
                      <a:r>
                        <a:rPr lang="en-GB" sz="1200" dirty="0"/>
                        <a:t>Whole exon 14 deletion</a:t>
                      </a:r>
                    </a:p>
                  </a:txBody>
                  <a:tcPr anchor="ctr"/>
                </a:tc>
                <a:tc>
                  <a:txBody>
                    <a:bodyPr/>
                    <a:lstStyle/>
                    <a:p>
                      <a:pPr algn="ctr"/>
                      <a:r>
                        <a:rPr lang="en-GB" sz="1200" dirty="0"/>
                        <a:t>3 (1.6)</a:t>
                      </a:r>
                    </a:p>
                  </a:txBody>
                  <a:tcPr anchor="ctr"/>
                </a:tc>
                <a:extLst>
                  <a:ext uri="{0D108BD9-81ED-4DB2-BD59-A6C34878D82A}">
                    <a16:rowId xmlns:a16="http://schemas.microsoft.com/office/drawing/2014/main" val="259526609"/>
                  </a:ext>
                </a:extLst>
              </a:tr>
            </a:tbl>
          </a:graphicData>
        </a:graphic>
      </p:graphicFrame>
    </p:spTree>
    <p:extLst>
      <p:ext uri="{BB962C8B-B14F-4D97-AF65-F5344CB8AC3E}">
        <p14:creationId xmlns:p14="http://schemas.microsoft.com/office/powerpoint/2010/main" val="219784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3385: </a:t>
            </a:r>
            <a:r>
              <a:rPr lang="en-GB" dirty="0"/>
              <a:t>Liquid biopsy to detect MET exon 14 skipping (METex14) and MET amplification in patients with advanced NSCLC: Biomarker analysis from VISION study </a:t>
            </a:r>
            <a:r>
              <a:rPr lang="en-US" dirty="0"/>
              <a:t>– Le X, et al</a:t>
            </a:r>
          </a:p>
        </p:txBody>
      </p:sp>
      <p:sp>
        <p:nvSpPr>
          <p:cNvPr id="3" name="Content Placeholder 2"/>
          <p:cNvSpPr>
            <a:spLocks noGrp="1"/>
          </p:cNvSpPr>
          <p:nvPr>
            <p:ph idx="1"/>
          </p:nvPr>
        </p:nvSpPr>
        <p:spPr/>
        <p:txBody>
          <a:bodyPr/>
          <a:lstStyle/>
          <a:p>
            <a:r>
              <a:rPr lang="en-US" b="1" dirty="0"/>
              <a:t>Key results (cont.)</a:t>
            </a:r>
          </a:p>
          <a:p>
            <a:pPr lvl="1"/>
            <a:endParaRPr lang="en-US" dirty="0"/>
          </a:p>
        </p:txBody>
      </p:sp>
      <p:sp>
        <p:nvSpPr>
          <p:cNvPr id="4" name="Text Box 4"/>
          <p:cNvSpPr txBox="1">
            <a:spLocks noChangeArrowheads="1"/>
          </p:cNvSpPr>
          <p:nvPr/>
        </p:nvSpPr>
        <p:spPr bwMode="auto">
          <a:xfrm>
            <a:off x="6094935" y="6474897"/>
            <a:ext cx="2828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3385</a:t>
            </a:r>
          </a:p>
        </p:txBody>
      </p:sp>
      <p:graphicFrame>
        <p:nvGraphicFramePr>
          <p:cNvPr id="6" name="Table 6">
            <a:extLst>
              <a:ext uri="{FF2B5EF4-FFF2-40B4-BE49-F238E27FC236}">
                <a16:creationId xmlns:a16="http://schemas.microsoft.com/office/drawing/2014/main" id="{CB76034D-A9D4-4292-8206-7B0D3572F4C2}"/>
              </a:ext>
            </a:extLst>
          </p:cNvPr>
          <p:cNvGraphicFramePr>
            <a:graphicFrameLocks noGrp="1"/>
          </p:cNvGraphicFramePr>
          <p:nvPr>
            <p:extLst>
              <p:ext uri="{D42A27DB-BD31-4B8C-83A1-F6EECF244321}">
                <p14:modId xmlns:p14="http://schemas.microsoft.com/office/powerpoint/2010/main" val="1969876883"/>
              </p:ext>
            </p:extLst>
          </p:nvPr>
        </p:nvGraphicFramePr>
        <p:xfrm>
          <a:off x="228600" y="2150937"/>
          <a:ext cx="4324350" cy="4323960"/>
        </p:xfrm>
        <a:graphic>
          <a:graphicData uri="http://schemas.openxmlformats.org/drawingml/2006/table">
            <a:tbl>
              <a:tblPr firstRow="1" bandRow="1">
                <a:tableStyleId>{69012ECD-51FC-41F1-AA8D-1B2483CD663E}</a:tableStyleId>
              </a:tblPr>
              <a:tblGrid>
                <a:gridCol w="828675">
                  <a:extLst>
                    <a:ext uri="{9D8B030D-6E8A-4147-A177-3AD203B41FA5}">
                      <a16:colId xmlns:a16="http://schemas.microsoft.com/office/drawing/2014/main" val="423475791"/>
                    </a:ext>
                  </a:extLst>
                </a:gridCol>
                <a:gridCol w="1000125">
                  <a:extLst>
                    <a:ext uri="{9D8B030D-6E8A-4147-A177-3AD203B41FA5}">
                      <a16:colId xmlns:a16="http://schemas.microsoft.com/office/drawing/2014/main" val="3706024566"/>
                    </a:ext>
                  </a:extLst>
                </a:gridCol>
                <a:gridCol w="676275">
                  <a:extLst>
                    <a:ext uri="{9D8B030D-6E8A-4147-A177-3AD203B41FA5}">
                      <a16:colId xmlns:a16="http://schemas.microsoft.com/office/drawing/2014/main" val="1945897490"/>
                    </a:ext>
                  </a:extLst>
                </a:gridCol>
                <a:gridCol w="933450">
                  <a:extLst>
                    <a:ext uri="{9D8B030D-6E8A-4147-A177-3AD203B41FA5}">
                      <a16:colId xmlns:a16="http://schemas.microsoft.com/office/drawing/2014/main" val="1007649110"/>
                    </a:ext>
                  </a:extLst>
                </a:gridCol>
                <a:gridCol w="885825">
                  <a:extLst>
                    <a:ext uri="{9D8B030D-6E8A-4147-A177-3AD203B41FA5}">
                      <a16:colId xmlns:a16="http://schemas.microsoft.com/office/drawing/2014/main" val="2815153189"/>
                    </a:ext>
                  </a:extLst>
                </a:gridCol>
              </a:tblGrid>
              <a:tr h="458662">
                <a:tc>
                  <a:txBody>
                    <a:bodyPr/>
                    <a:lstStyle/>
                    <a:p>
                      <a:pPr algn="ctr"/>
                      <a:endParaRPr lang="en-GB" sz="1100" dirty="0"/>
                    </a:p>
                  </a:txBody>
                  <a:tcPr anchor="b">
                    <a:lnL w="9525" cap="flat" cmpd="sng" algn="ctr">
                      <a:noFill/>
                      <a:prstDash val="solid"/>
                    </a:lnL>
                    <a:lnR>
                      <a:noFill/>
                    </a:lnR>
                    <a:lnT w="9525" cap="flat" cmpd="sng" algn="ctr">
                      <a:noFill/>
                      <a:prstDash val="soli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tx2"/>
                          </a:solidFill>
                        </a:rPr>
                        <a:t>Biomarker (%)</a:t>
                      </a:r>
                    </a:p>
                  </a:txBody>
                  <a:tcPr anchor="b">
                    <a:lnL>
                      <a:noFill/>
                    </a:lnL>
                  </a:tcPr>
                </a:tc>
                <a:tc>
                  <a:txBody>
                    <a:bodyPr/>
                    <a:lstStyle/>
                    <a:p>
                      <a:pPr algn="ctr"/>
                      <a:r>
                        <a:rPr lang="en-GB" sz="1100" i="0" dirty="0">
                          <a:solidFill>
                            <a:schemeClr val="tx2"/>
                          </a:solidFill>
                        </a:rPr>
                        <a:t>MET</a:t>
                      </a:r>
                      <a:br>
                        <a:rPr lang="en-GB" sz="1100" i="0" dirty="0">
                          <a:solidFill>
                            <a:schemeClr val="tx2"/>
                          </a:solidFill>
                        </a:rPr>
                      </a:br>
                      <a:r>
                        <a:rPr lang="en-GB" sz="1100" i="0" dirty="0">
                          <a:solidFill>
                            <a:schemeClr val="tx2"/>
                          </a:solidFill>
                        </a:rPr>
                        <a:t>exon 14 (n=188)</a:t>
                      </a:r>
                    </a:p>
                  </a:txBody>
                  <a:tcPr marL="36000" marR="36000" marT="36000" marB="36000" anchor="b"/>
                </a:tc>
                <a:tc>
                  <a:txBody>
                    <a:bodyPr/>
                    <a:lstStyle/>
                    <a:p>
                      <a:pPr algn="ctr"/>
                      <a:r>
                        <a:rPr lang="en-GB" sz="1100" i="0" dirty="0">
                          <a:solidFill>
                            <a:schemeClr val="tx2"/>
                          </a:solidFill>
                        </a:rPr>
                        <a:t>MET</a:t>
                      </a:r>
                      <a:br>
                        <a:rPr lang="en-GB" sz="1100" i="0" dirty="0">
                          <a:solidFill>
                            <a:schemeClr val="tx2"/>
                          </a:solidFill>
                        </a:rPr>
                      </a:br>
                      <a:r>
                        <a:rPr lang="en-GB" sz="1100" i="0" dirty="0">
                          <a:solidFill>
                            <a:schemeClr val="tx2"/>
                          </a:solidFill>
                        </a:rPr>
                        <a:t>amplification (n=256)</a:t>
                      </a:r>
                    </a:p>
                  </a:txBody>
                  <a:tcPr marL="36000" marR="36000" marT="36000" marB="36000" anchor="b"/>
                </a:tc>
                <a:tc>
                  <a:txBody>
                    <a:bodyPr/>
                    <a:lstStyle/>
                    <a:p>
                      <a:pPr algn="ctr"/>
                      <a:r>
                        <a:rPr lang="en-GB" sz="1100" i="0" dirty="0">
                          <a:solidFill>
                            <a:schemeClr val="tx2"/>
                          </a:solidFill>
                        </a:rPr>
                        <a:t>MET</a:t>
                      </a:r>
                      <a:br>
                        <a:rPr lang="en-GB" sz="1100" i="0" dirty="0">
                          <a:solidFill>
                            <a:schemeClr val="tx2"/>
                          </a:solidFill>
                        </a:rPr>
                      </a:br>
                      <a:r>
                        <a:rPr lang="en-GB" sz="1100" i="0" dirty="0">
                          <a:solidFill>
                            <a:schemeClr val="tx2"/>
                          </a:solidFill>
                        </a:rPr>
                        <a:t>WT</a:t>
                      </a:r>
                      <a:br>
                        <a:rPr lang="en-GB" sz="1100" i="0" dirty="0">
                          <a:solidFill>
                            <a:schemeClr val="tx2"/>
                          </a:solidFill>
                        </a:rPr>
                      </a:br>
                      <a:r>
                        <a:rPr lang="en-GB" sz="1100" i="0" dirty="0">
                          <a:solidFill>
                            <a:schemeClr val="tx2"/>
                          </a:solidFill>
                        </a:rPr>
                        <a:t>(n=4736)</a:t>
                      </a:r>
                    </a:p>
                  </a:txBody>
                  <a:tcPr marL="36000" marR="36000" marT="36000" marB="36000" anchor="b"/>
                </a:tc>
                <a:extLst>
                  <a:ext uri="{0D108BD9-81ED-4DB2-BD59-A6C34878D82A}">
                    <a16:rowId xmlns:a16="http://schemas.microsoft.com/office/drawing/2014/main" val="1992929871"/>
                  </a:ext>
                </a:extLst>
              </a:tr>
              <a:tr h="293515">
                <a:tc rowSpan="2">
                  <a:txBody>
                    <a:bodyPr/>
                    <a:lstStyle/>
                    <a:p>
                      <a:r>
                        <a:rPr lang="en-GB" sz="1100" i="0" dirty="0"/>
                        <a:t>MET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i="0" dirty="0"/>
                        <a:t>MET exon 14 skipping</a:t>
                      </a:r>
                    </a:p>
                  </a:txBody>
                  <a:tcPr>
                    <a:lnL w="9525" cap="flat" cmpd="sng" algn="ctr">
                      <a:solidFill>
                        <a:schemeClr val="accent1"/>
                      </a:solidFill>
                      <a:prstDash val="solid"/>
                      <a:round/>
                      <a:headEnd type="none" w="med" len="med"/>
                      <a:tailEnd type="none" w="med" len="med"/>
                    </a:lnL>
                  </a:tcPr>
                </a:tc>
                <a:tc>
                  <a:txBody>
                    <a:bodyPr/>
                    <a:lstStyle/>
                    <a:p>
                      <a:pPr algn="ctr"/>
                      <a:r>
                        <a:rPr lang="en-GB" sz="1100" dirty="0"/>
                        <a:t>100</a:t>
                      </a:r>
                    </a:p>
                  </a:txBody>
                  <a:tcPr marL="36000" marR="36000" marT="36000" marB="36000"/>
                </a:tc>
                <a:tc>
                  <a:txBody>
                    <a:bodyPr/>
                    <a:lstStyle/>
                    <a:p>
                      <a:pPr algn="ctr"/>
                      <a:r>
                        <a:rPr lang="en-GB" sz="1100" dirty="0"/>
                        <a:t>0</a:t>
                      </a:r>
                    </a:p>
                  </a:txBody>
                  <a:tcPr marL="36000" marR="36000" marT="36000" marB="36000"/>
                </a:tc>
                <a:tc>
                  <a:txBody>
                    <a:bodyPr/>
                    <a:lstStyle/>
                    <a:p>
                      <a:pPr algn="ctr"/>
                      <a:r>
                        <a:rPr lang="en-GB" sz="1100" dirty="0"/>
                        <a:t>0</a:t>
                      </a:r>
                    </a:p>
                    <a:p>
                      <a:pPr algn="ctr"/>
                      <a:endParaRPr lang="en-GB" sz="1100" dirty="0"/>
                    </a:p>
                  </a:txBody>
                  <a:tcPr marL="36000" marR="36000" marT="36000" marB="36000"/>
                </a:tc>
                <a:extLst>
                  <a:ext uri="{0D108BD9-81ED-4DB2-BD59-A6C34878D82A}">
                    <a16:rowId xmlns:a16="http://schemas.microsoft.com/office/drawing/2014/main" val="4162974759"/>
                  </a:ext>
                </a:extLst>
              </a:tr>
              <a:tr h="155024">
                <a:tc vMerge="1">
                  <a:txBody>
                    <a:bodyPr/>
                    <a:lstStyle/>
                    <a:p>
                      <a:endParaRPr lang="en-GB"/>
                    </a:p>
                  </a:txBody>
                  <a:tcPr/>
                </a:tc>
                <a:tc>
                  <a:txBody>
                    <a:bodyPr/>
                    <a:lstStyle/>
                    <a:p>
                      <a:r>
                        <a:rPr lang="en-GB" sz="1100" i="0" dirty="0"/>
                        <a:t>MET amp</a:t>
                      </a:r>
                    </a:p>
                  </a:txBody>
                  <a:tcPr>
                    <a:lnL w="9525" cap="flat" cmpd="sng" algn="ctr">
                      <a:solidFill>
                        <a:schemeClr val="accent1"/>
                      </a:solidFill>
                      <a:prstDash val="solid"/>
                      <a:round/>
                      <a:headEnd type="none" w="med" len="med"/>
                      <a:tailEnd type="none" w="med" len="med"/>
                    </a:lnL>
                    <a:solidFill>
                      <a:srgbClr val="2894FF">
                        <a:alpha val="30000"/>
                      </a:srgbClr>
                    </a:solidFill>
                  </a:tcPr>
                </a:tc>
                <a:tc>
                  <a:txBody>
                    <a:bodyPr/>
                    <a:lstStyle/>
                    <a:p>
                      <a:pPr algn="ctr"/>
                      <a:r>
                        <a:rPr lang="en-GB" sz="1100" dirty="0"/>
                        <a:t>13.8</a:t>
                      </a:r>
                    </a:p>
                  </a:txBody>
                  <a:tcPr marL="36000" marR="36000" marT="36000" marB="36000">
                    <a:solidFill>
                      <a:srgbClr val="2894FF">
                        <a:alpha val="30000"/>
                      </a:srgbClr>
                    </a:solidFill>
                  </a:tcPr>
                </a:tc>
                <a:tc>
                  <a:txBody>
                    <a:bodyPr/>
                    <a:lstStyle/>
                    <a:p>
                      <a:pPr algn="ctr"/>
                      <a:r>
                        <a:rPr lang="en-GB" sz="1100" dirty="0"/>
                        <a:t>100</a:t>
                      </a:r>
                    </a:p>
                  </a:txBody>
                  <a:tcPr marL="36000" marR="36000" marT="36000" marB="36000"/>
                </a:tc>
                <a:tc>
                  <a:txBody>
                    <a:bodyPr/>
                    <a:lstStyle/>
                    <a:p>
                      <a:pPr algn="ctr"/>
                      <a:r>
                        <a:rPr lang="en-GB" sz="1100" dirty="0"/>
                        <a:t>0</a:t>
                      </a:r>
                    </a:p>
                  </a:txBody>
                  <a:tcPr marL="36000" marR="36000" marT="36000" marB="36000"/>
                </a:tc>
                <a:extLst>
                  <a:ext uri="{0D108BD9-81ED-4DB2-BD59-A6C34878D82A}">
                    <a16:rowId xmlns:a16="http://schemas.microsoft.com/office/drawing/2014/main" val="3565631565"/>
                  </a:ext>
                </a:extLst>
              </a:tr>
              <a:tr h="0">
                <a:tc>
                  <a:txBody>
                    <a:bodyPr/>
                    <a:lstStyle/>
                    <a:p>
                      <a:r>
                        <a:rPr lang="en-GB" sz="1100" i="0" dirty="0"/>
                        <a:t>RAS/</a:t>
                      </a:r>
                      <a:br>
                        <a:rPr lang="en-GB" sz="1100" i="0" dirty="0"/>
                      </a:br>
                      <a:r>
                        <a:rPr lang="en-GB" sz="1100" i="0" dirty="0"/>
                        <a:t>BRAF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r>
                        <a:rPr lang="en-GB" sz="1100" i="0" dirty="0"/>
                        <a:t>BRAF amp</a:t>
                      </a:r>
                    </a:p>
                    <a:p>
                      <a:r>
                        <a:rPr lang="en-GB" sz="1100" i="0" dirty="0"/>
                        <a:t>BRAF </a:t>
                      </a:r>
                      <a:r>
                        <a:rPr lang="en-GB" sz="1100" i="0" dirty="0" err="1"/>
                        <a:t>mut</a:t>
                      </a:r>
                      <a:endParaRPr lang="en-GB" sz="1100" i="0" dirty="0"/>
                    </a:p>
                    <a:p>
                      <a:r>
                        <a:rPr lang="en-GB" sz="1100" i="0" dirty="0"/>
                        <a:t>KRAS </a:t>
                      </a:r>
                      <a:r>
                        <a:rPr lang="en-GB" sz="1100" i="0" dirty="0" err="1"/>
                        <a:t>mut</a:t>
                      </a:r>
                      <a:endParaRPr lang="en-GB" sz="1100" i="0" dirty="0"/>
                    </a:p>
                    <a:p>
                      <a:r>
                        <a:rPr lang="en-GB" sz="1100" i="0" dirty="0"/>
                        <a:t>NRAS </a:t>
                      </a:r>
                      <a:r>
                        <a:rPr lang="en-GB" sz="1100" i="0" dirty="0" err="1"/>
                        <a:t>mut</a:t>
                      </a:r>
                      <a:endParaRPr lang="en-GB" sz="1100" i="0" dirty="0"/>
                    </a:p>
                  </a:txBody>
                  <a:tcPr>
                    <a:lnL w="9525" cap="flat" cmpd="sng" algn="ctr">
                      <a:solidFill>
                        <a:schemeClr val="accent1"/>
                      </a:solidFill>
                      <a:prstDash val="solid"/>
                      <a:round/>
                      <a:headEnd type="none" w="med" len="med"/>
                      <a:tailEnd type="none" w="med" len="med"/>
                    </a:lnL>
                  </a:tcPr>
                </a:tc>
                <a:tc>
                  <a:txBody>
                    <a:bodyPr/>
                    <a:lstStyle/>
                    <a:p>
                      <a:pPr algn="ctr"/>
                      <a:r>
                        <a:rPr lang="en-GB" sz="1100" dirty="0"/>
                        <a:t>5.3</a:t>
                      </a:r>
                    </a:p>
                    <a:p>
                      <a:pPr algn="ctr"/>
                      <a:r>
                        <a:rPr lang="en-GB" sz="1100" dirty="0"/>
                        <a:t>0</a:t>
                      </a:r>
                    </a:p>
                    <a:p>
                      <a:pPr algn="ctr"/>
                      <a:r>
                        <a:rPr lang="en-GB" sz="1100" dirty="0"/>
                        <a:t>1.6</a:t>
                      </a:r>
                    </a:p>
                    <a:p>
                      <a:pPr algn="ctr"/>
                      <a:r>
                        <a:rPr lang="en-GB" sz="1100" dirty="0"/>
                        <a:t>1.6</a:t>
                      </a:r>
                    </a:p>
                  </a:txBody>
                  <a:tcPr marL="36000" marR="36000" marT="36000" marB="36000"/>
                </a:tc>
                <a:tc>
                  <a:txBody>
                    <a:bodyPr/>
                    <a:lstStyle/>
                    <a:p>
                      <a:pPr algn="ctr"/>
                      <a:r>
                        <a:rPr lang="en-GB" sz="1100" dirty="0"/>
                        <a:t>50.0</a:t>
                      </a:r>
                    </a:p>
                    <a:p>
                      <a:pPr algn="ctr"/>
                      <a:r>
                        <a:rPr lang="en-GB" sz="1100" dirty="0"/>
                        <a:t>4.3</a:t>
                      </a:r>
                    </a:p>
                    <a:p>
                      <a:pPr algn="ctr"/>
                      <a:r>
                        <a:rPr lang="en-GB" sz="1100" dirty="0"/>
                        <a:t>12.5</a:t>
                      </a:r>
                    </a:p>
                    <a:p>
                      <a:pPr algn="ctr"/>
                      <a:r>
                        <a:rPr lang="en-GB" sz="1100" dirty="0"/>
                        <a:t>0.8</a:t>
                      </a:r>
                    </a:p>
                  </a:txBody>
                  <a:tcPr marL="36000" marR="36000" marT="36000" marB="36000"/>
                </a:tc>
                <a:tc>
                  <a:txBody>
                    <a:bodyPr/>
                    <a:lstStyle/>
                    <a:p>
                      <a:pPr algn="ctr"/>
                      <a:r>
                        <a:rPr lang="en-GB" sz="1100" dirty="0"/>
                        <a:t>1.6</a:t>
                      </a:r>
                    </a:p>
                    <a:p>
                      <a:pPr algn="ctr"/>
                      <a:r>
                        <a:rPr lang="en-GB" sz="1100" dirty="0"/>
                        <a:t>2.7</a:t>
                      </a:r>
                    </a:p>
                    <a:p>
                      <a:pPr algn="ctr"/>
                      <a:r>
                        <a:rPr lang="en-GB" sz="1100" dirty="0"/>
                        <a:t>16.3</a:t>
                      </a:r>
                    </a:p>
                    <a:p>
                      <a:pPr algn="ctr"/>
                      <a:r>
                        <a:rPr lang="en-GB" sz="1100" dirty="0"/>
                        <a:t>0.8</a:t>
                      </a:r>
                    </a:p>
                  </a:txBody>
                  <a:tcPr marL="36000" marR="36000" marT="36000" marB="36000"/>
                </a:tc>
                <a:extLst>
                  <a:ext uri="{0D108BD9-81ED-4DB2-BD59-A6C34878D82A}">
                    <a16:rowId xmlns:a16="http://schemas.microsoft.com/office/drawing/2014/main" val="3233982863"/>
                  </a:ext>
                </a:extLst>
              </a:tr>
              <a:tr h="0">
                <a:tc>
                  <a:txBody>
                    <a:bodyPr/>
                    <a:lstStyle/>
                    <a:p>
                      <a:r>
                        <a:rPr lang="en-GB" sz="1100" i="0" dirty="0"/>
                        <a:t>PIK3CA/</a:t>
                      </a:r>
                      <a:br>
                        <a:rPr lang="en-GB" sz="1100" i="0" dirty="0"/>
                      </a:br>
                      <a:r>
                        <a:rPr lang="en-GB" sz="1100" i="0" dirty="0"/>
                        <a:t>PTEN</a:t>
                      </a:r>
                    </a:p>
                  </a:txBody>
                  <a:tcPr anchor="ctr">
                    <a:lnR w="9525" cap="flat" cmpd="sng" algn="ctr">
                      <a:solidFill>
                        <a:schemeClr val="accent1"/>
                      </a:solidFill>
                      <a:prstDash val="solid"/>
                      <a:round/>
                      <a:headEnd type="none" w="med" len="med"/>
                      <a:tailEnd type="none" w="med" len="med"/>
                    </a:lnR>
                  </a:tcPr>
                </a:tc>
                <a:tc>
                  <a:txBody>
                    <a:bodyPr/>
                    <a:lstStyle/>
                    <a:p>
                      <a:r>
                        <a:rPr lang="en-GB" sz="1100" i="0" dirty="0"/>
                        <a:t>PIK3CA </a:t>
                      </a:r>
                      <a:r>
                        <a:rPr lang="en-GB" sz="1100" i="0" dirty="0" err="1"/>
                        <a:t>mut</a:t>
                      </a:r>
                      <a:endParaRPr lang="en-GB" sz="1100" i="0" dirty="0"/>
                    </a:p>
                    <a:p>
                      <a:r>
                        <a:rPr lang="en-GB" sz="1100" i="0" dirty="0"/>
                        <a:t>PTEN </a:t>
                      </a:r>
                      <a:r>
                        <a:rPr lang="en-GB" sz="1100" i="0" dirty="0" err="1"/>
                        <a:t>mut</a:t>
                      </a:r>
                      <a:endParaRPr lang="en-GB" sz="1100" i="0" dirty="0"/>
                    </a:p>
                  </a:txBody>
                  <a:tcPr>
                    <a:lnL w="9525" cap="flat" cmpd="sng" algn="ctr">
                      <a:solidFill>
                        <a:schemeClr val="accent1"/>
                      </a:solidFill>
                      <a:prstDash val="solid"/>
                      <a:round/>
                      <a:headEnd type="none" w="med" len="med"/>
                      <a:tailEnd type="none" w="med" len="med"/>
                    </a:lnL>
                  </a:tcPr>
                </a:tc>
                <a:tc>
                  <a:txBody>
                    <a:bodyPr/>
                    <a:lstStyle/>
                    <a:p>
                      <a:pPr algn="ctr"/>
                      <a:r>
                        <a:rPr lang="en-GB" sz="1100" dirty="0"/>
                        <a:t>2.7</a:t>
                      </a:r>
                    </a:p>
                    <a:p>
                      <a:pPr algn="ctr"/>
                      <a:r>
                        <a:rPr lang="en-GB" sz="1100" dirty="0"/>
                        <a:t>1.6</a:t>
                      </a:r>
                    </a:p>
                  </a:txBody>
                  <a:tcPr marL="36000" marR="36000" marT="36000" marB="36000"/>
                </a:tc>
                <a:tc>
                  <a:txBody>
                    <a:bodyPr/>
                    <a:lstStyle/>
                    <a:p>
                      <a:pPr algn="ctr"/>
                      <a:r>
                        <a:rPr lang="en-GB" sz="1100" dirty="0"/>
                        <a:t>7.0</a:t>
                      </a:r>
                    </a:p>
                    <a:p>
                      <a:pPr algn="ctr"/>
                      <a:r>
                        <a:rPr lang="en-GB" sz="1100" dirty="0"/>
                        <a:t>3.9</a:t>
                      </a:r>
                    </a:p>
                  </a:txBody>
                  <a:tcPr marL="36000" marR="36000" marT="36000" marB="36000"/>
                </a:tc>
                <a:tc>
                  <a:txBody>
                    <a:bodyPr/>
                    <a:lstStyle/>
                    <a:p>
                      <a:pPr algn="ctr"/>
                      <a:r>
                        <a:rPr lang="en-GB" sz="1100" dirty="0"/>
                        <a:t>4.0</a:t>
                      </a:r>
                    </a:p>
                    <a:p>
                      <a:pPr algn="ctr"/>
                      <a:r>
                        <a:rPr lang="en-GB" sz="1100" dirty="0"/>
                        <a:t>2.0</a:t>
                      </a:r>
                    </a:p>
                  </a:txBody>
                  <a:tcPr marL="36000" marR="36000" marT="36000" marB="36000"/>
                </a:tc>
                <a:extLst>
                  <a:ext uri="{0D108BD9-81ED-4DB2-BD59-A6C34878D82A}">
                    <a16:rowId xmlns:a16="http://schemas.microsoft.com/office/drawing/2014/main" val="3912537806"/>
                  </a:ext>
                </a:extLst>
              </a:tr>
              <a:tr h="0">
                <a:tc>
                  <a:txBody>
                    <a:bodyPr/>
                    <a:lstStyle/>
                    <a:p>
                      <a:r>
                        <a:rPr lang="en-GB" sz="1100" i="0" dirty="0"/>
                        <a:t>EGFR/</a:t>
                      </a:r>
                      <a:br>
                        <a:rPr lang="en-GB" sz="1100" i="0" dirty="0"/>
                      </a:br>
                      <a:r>
                        <a:rPr lang="en-GB" sz="1100" i="0" dirty="0"/>
                        <a:t>ERBB2</a:t>
                      </a:r>
                    </a:p>
                  </a:txBody>
                  <a:tcPr anchor="ctr">
                    <a:lnR w="9525" cap="flat" cmpd="sng" algn="ctr">
                      <a:solidFill>
                        <a:schemeClr val="accent1"/>
                      </a:solidFill>
                      <a:prstDash val="solid"/>
                      <a:round/>
                      <a:headEnd type="none" w="med" len="med"/>
                      <a:tailEnd type="none" w="med" len="med"/>
                    </a:lnR>
                  </a:tcPr>
                </a:tc>
                <a:tc>
                  <a:txBody>
                    <a:bodyPr/>
                    <a:lstStyle/>
                    <a:p>
                      <a:r>
                        <a:rPr lang="en-GB" sz="1100" i="0" dirty="0"/>
                        <a:t>EGFR </a:t>
                      </a:r>
                      <a:r>
                        <a:rPr lang="en-GB" sz="1100" i="0" dirty="0" err="1"/>
                        <a:t>mut</a:t>
                      </a:r>
                      <a:endParaRPr lang="en-GB" sz="1100" i="0" dirty="0"/>
                    </a:p>
                    <a:p>
                      <a:r>
                        <a:rPr lang="en-GB" sz="1100" i="0" dirty="0"/>
                        <a:t>EGFR amp</a:t>
                      </a:r>
                      <a:br>
                        <a:rPr lang="en-GB" sz="1100" i="0" dirty="0"/>
                      </a:br>
                      <a:r>
                        <a:rPr lang="en-GB" sz="1100" i="0" dirty="0"/>
                        <a:t>ERBB2 </a:t>
                      </a:r>
                      <a:r>
                        <a:rPr lang="en-GB" sz="1100" i="0" dirty="0" err="1"/>
                        <a:t>mut</a:t>
                      </a:r>
                      <a:endParaRPr lang="en-GB" sz="1100" i="0" dirty="0"/>
                    </a:p>
                    <a:p>
                      <a:r>
                        <a:rPr lang="en-GB" sz="1100" i="0" dirty="0"/>
                        <a:t>ERBB2 amp</a:t>
                      </a:r>
                    </a:p>
                  </a:txBody>
                  <a:tcPr>
                    <a:lnL w="9525" cap="flat" cmpd="sng" algn="ctr">
                      <a:solidFill>
                        <a:schemeClr val="accent1"/>
                      </a:solidFill>
                      <a:prstDash val="solid"/>
                      <a:round/>
                      <a:headEnd type="none" w="med" len="med"/>
                      <a:tailEnd type="none" w="med" len="med"/>
                    </a:lnL>
                  </a:tcPr>
                </a:tc>
                <a:tc>
                  <a:txBody>
                    <a:bodyPr/>
                    <a:lstStyle/>
                    <a:p>
                      <a:pPr algn="ctr"/>
                      <a:r>
                        <a:rPr lang="en-GB" sz="1100" dirty="0"/>
                        <a:t>1.6</a:t>
                      </a:r>
                    </a:p>
                    <a:p>
                      <a:pPr algn="ctr"/>
                      <a:r>
                        <a:rPr lang="en-GB" sz="1100" dirty="0"/>
                        <a:t>8.0</a:t>
                      </a:r>
                    </a:p>
                    <a:p>
                      <a:pPr algn="ctr"/>
                      <a:r>
                        <a:rPr lang="en-GB" sz="1100" dirty="0"/>
                        <a:t>1.1</a:t>
                      </a:r>
                    </a:p>
                    <a:p>
                      <a:pPr algn="ctr"/>
                      <a:r>
                        <a:rPr lang="en-GB" sz="1100" dirty="0"/>
                        <a:t>1.1</a:t>
                      </a:r>
                    </a:p>
                  </a:txBody>
                  <a:tcPr marL="36000" marR="36000" marT="36000" marB="36000"/>
                </a:tc>
                <a:tc>
                  <a:txBody>
                    <a:bodyPr/>
                    <a:lstStyle/>
                    <a:p>
                      <a:pPr algn="ctr"/>
                      <a:r>
                        <a:rPr lang="en-GB" sz="1100" dirty="0"/>
                        <a:t>11.3</a:t>
                      </a:r>
                    </a:p>
                    <a:p>
                      <a:pPr algn="ctr"/>
                      <a:r>
                        <a:rPr lang="en-GB" sz="1100" dirty="0"/>
                        <a:t>38.7</a:t>
                      </a:r>
                    </a:p>
                    <a:p>
                      <a:pPr algn="ctr"/>
                      <a:r>
                        <a:rPr lang="en-GB" sz="1100" dirty="0"/>
                        <a:t>2.7</a:t>
                      </a:r>
                    </a:p>
                    <a:p>
                      <a:pPr algn="ctr"/>
                      <a:r>
                        <a:rPr lang="en-GB" sz="1100" dirty="0"/>
                        <a:t>9.4</a:t>
                      </a:r>
                    </a:p>
                  </a:txBody>
                  <a:tcPr marL="36000" marR="36000" marT="36000" marB="36000"/>
                </a:tc>
                <a:tc>
                  <a:txBody>
                    <a:bodyPr/>
                    <a:lstStyle/>
                    <a:p>
                      <a:pPr algn="ctr"/>
                      <a:r>
                        <a:rPr lang="en-GB" sz="1100" dirty="0"/>
                        <a:t>6.2</a:t>
                      </a:r>
                    </a:p>
                    <a:p>
                      <a:pPr algn="ctr"/>
                      <a:r>
                        <a:rPr lang="en-GB" sz="1100" dirty="0"/>
                        <a:t>3.9</a:t>
                      </a:r>
                    </a:p>
                    <a:p>
                      <a:pPr algn="ctr"/>
                      <a:r>
                        <a:rPr lang="en-GB" sz="1100" dirty="0"/>
                        <a:t>2.4</a:t>
                      </a:r>
                    </a:p>
                    <a:p>
                      <a:pPr algn="ctr"/>
                      <a:r>
                        <a:rPr lang="en-GB" sz="1100" dirty="0"/>
                        <a:t>2.0</a:t>
                      </a:r>
                    </a:p>
                  </a:txBody>
                  <a:tcPr marL="36000" marR="36000" marT="36000" marB="36000"/>
                </a:tc>
                <a:extLst>
                  <a:ext uri="{0D108BD9-81ED-4DB2-BD59-A6C34878D82A}">
                    <a16:rowId xmlns:a16="http://schemas.microsoft.com/office/drawing/2014/main" val="1756933310"/>
                  </a:ext>
                </a:extLst>
              </a:tr>
              <a:tr h="370840">
                <a:tc>
                  <a:txBody>
                    <a:bodyPr/>
                    <a:lstStyle/>
                    <a:p>
                      <a:r>
                        <a:rPr lang="en-GB" sz="1100" i="0" dirty="0"/>
                        <a:t>Fusions</a:t>
                      </a:r>
                    </a:p>
                  </a:txBody>
                  <a:tcPr anchor="ctr">
                    <a:lnR w="9525" cap="flat" cmpd="sng" algn="ctr">
                      <a:solidFill>
                        <a:schemeClr val="accent1"/>
                      </a:solidFill>
                      <a:prstDash val="solid"/>
                      <a:round/>
                      <a:headEnd type="none" w="med" len="med"/>
                      <a:tailEnd type="none" w="med" len="med"/>
                    </a:lnR>
                  </a:tcPr>
                </a:tc>
                <a:tc>
                  <a:txBody>
                    <a:bodyPr/>
                    <a:lstStyle/>
                    <a:p>
                      <a:r>
                        <a:rPr lang="en-GB" sz="1100" i="0" dirty="0"/>
                        <a:t>ALK fusion</a:t>
                      </a:r>
                    </a:p>
                    <a:p>
                      <a:r>
                        <a:rPr lang="en-GB" sz="1100" i="0" dirty="0"/>
                        <a:t>RET fusion</a:t>
                      </a:r>
                    </a:p>
                    <a:p>
                      <a:r>
                        <a:rPr lang="en-GB" sz="1100" i="0" dirty="0"/>
                        <a:t>ROS1 fusion</a:t>
                      </a:r>
                    </a:p>
                  </a:txBody>
                  <a:tcPr>
                    <a:lnL w="9525" cap="flat" cmpd="sng" algn="ctr">
                      <a:solidFill>
                        <a:schemeClr val="accent1"/>
                      </a:solidFill>
                      <a:prstDash val="solid"/>
                      <a:round/>
                      <a:headEnd type="none" w="med" len="med"/>
                      <a:tailEnd type="none" w="med" len="med"/>
                    </a:lnL>
                  </a:tcPr>
                </a:tc>
                <a:tc>
                  <a:txBody>
                    <a:bodyPr/>
                    <a:lstStyle/>
                    <a:p>
                      <a:pPr algn="ctr"/>
                      <a:r>
                        <a:rPr lang="en-GB" sz="1100" dirty="0"/>
                        <a:t>0.5</a:t>
                      </a:r>
                    </a:p>
                    <a:p>
                      <a:pPr algn="ctr"/>
                      <a:r>
                        <a:rPr lang="en-GB" sz="1100" dirty="0"/>
                        <a:t>0.5</a:t>
                      </a:r>
                    </a:p>
                    <a:p>
                      <a:pPr algn="ctr"/>
                      <a:r>
                        <a:rPr lang="en-GB" sz="1100" dirty="0"/>
                        <a:t>0</a:t>
                      </a:r>
                    </a:p>
                  </a:txBody>
                  <a:tcPr marL="36000" marR="36000" marT="36000" marB="36000"/>
                </a:tc>
                <a:tc>
                  <a:txBody>
                    <a:bodyPr/>
                    <a:lstStyle/>
                    <a:p>
                      <a:pPr algn="ctr"/>
                      <a:r>
                        <a:rPr lang="en-GB" sz="1100" dirty="0"/>
                        <a:t>0</a:t>
                      </a:r>
                    </a:p>
                    <a:p>
                      <a:pPr algn="ctr"/>
                      <a:r>
                        <a:rPr lang="en-GB" sz="1100" dirty="0"/>
                        <a:t>0</a:t>
                      </a:r>
                    </a:p>
                    <a:p>
                      <a:pPr algn="ctr"/>
                      <a:r>
                        <a:rPr lang="en-GB" sz="1100" dirty="0"/>
                        <a:t>0</a:t>
                      </a:r>
                    </a:p>
                  </a:txBody>
                  <a:tcPr marL="36000" marR="36000" marT="36000" marB="36000"/>
                </a:tc>
                <a:tc>
                  <a:txBody>
                    <a:bodyPr/>
                    <a:lstStyle/>
                    <a:p>
                      <a:pPr algn="ctr"/>
                      <a:r>
                        <a:rPr lang="en-GB" sz="1100" dirty="0"/>
                        <a:t>0.8</a:t>
                      </a:r>
                    </a:p>
                    <a:p>
                      <a:pPr algn="ctr"/>
                      <a:r>
                        <a:rPr lang="en-GB" sz="1100" dirty="0"/>
                        <a:t>0.8</a:t>
                      </a:r>
                    </a:p>
                    <a:p>
                      <a:pPr algn="ctr"/>
                      <a:r>
                        <a:rPr lang="en-GB" sz="1100" dirty="0"/>
                        <a:t>0.3</a:t>
                      </a:r>
                    </a:p>
                  </a:txBody>
                  <a:tcPr marL="36000" marR="36000" marT="36000" marB="36000"/>
                </a:tc>
                <a:extLst>
                  <a:ext uri="{0D108BD9-81ED-4DB2-BD59-A6C34878D82A}">
                    <a16:rowId xmlns:a16="http://schemas.microsoft.com/office/drawing/2014/main" val="2826743898"/>
                  </a:ext>
                </a:extLst>
              </a:tr>
              <a:tr h="250129">
                <a:tc rowSpan="2">
                  <a:txBody>
                    <a:bodyPr/>
                    <a:lstStyle/>
                    <a:p>
                      <a:r>
                        <a:rPr lang="en-GB" sz="1100" i="0" dirty="0"/>
                        <a:t>Other</a:t>
                      </a:r>
                    </a:p>
                  </a:txBody>
                  <a:tcPr anchor="ctr">
                    <a:lnR w="9525" cap="flat" cmpd="sng" algn="ctr">
                      <a:solidFill>
                        <a:schemeClr val="accent1"/>
                      </a:solidFill>
                      <a:prstDash val="solid"/>
                      <a:round/>
                      <a:headEnd type="none" w="med" len="med"/>
                      <a:tailEnd type="none" w="med" len="med"/>
                    </a:lnR>
                  </a:tcPr>
                </a:tc>
                <a:tc>
                  <a:txBody>
                    <a:bodyPr/>
                    <a:lstStyle/>
                    <a:p>
                      <a:r>
                        <a:rPr lang="en-GB" sz="1100" i="0" dirty="0"/>
                        <a:t>TP53 </a:t>
                      </a:r>
                      <a:r>
                        <a:rPr lang="en-GB" sz="1100" i="0" dirty="0" err="1"/>
                        <a:t>mut</a:t>
                      </a:r>
                      <a:endParaRPr lang="en-GB" sz="1100" i="0" dirty="0"/>
                    </a:p>
                  </a:txBody>
                  <a:tcPr>
                    <a:lnL w="9525" cap="flat" cmpd="sng" algn="ctr">
                      <a:solidFill>
                        <a:schemeClr val="accent1"/>
                      </a:solidFill>
                      <a:prstDash val="solid"/>
                      <a:round/>
                      <a:headEnd type="none" w="med" len="med"/>
                      <a:tailEnd type="none" w="med" len="med"/>
                    </a:lnL>
                    <a:solidFill>
                      <a:srgbClr val="2894FF">
                        <a:alpha val="30000"/>
                      </a:srgbClr>
                    </a:solidFill>
                  </a:tcPr>
                </a:tc>
                <a:tc>
                  <a:txBody>
                    <a:bodyPr/>
                    <a:lstStyle/>
                    <a:p>
                      <a:pPr algn="ctr"/>
                      <a:r>
                        <a:rPr lang="en-GB" sz="1100" dirty="0"/>
                        <a:t>56.4</a:t>
                      </a:r>
                    </a:p>
                  </a:txBody>
                  <a:tcPr marL="36000" marR="36000" marT="36000" marB="36000">
                    <a:solidFill>
                      <a:srgbClr val="2894FF">
                        <a:alpha val="30000"/>
                      </a:srgbClr>
                    </a:solidFill>
                  </a:tcPr>
                </a:tc>
                <a:tc>
                  <a:txBody>
                    <a:bodyPr/>
                    <a:lstStyle/>
                    <a:p>
                      <a:pPr algn="ctr"/>
                      <a:r>
                        <a:rPr lang="en-GB" sz="1100" dirty="0"/>
                        <a:t>80.9</a:t>
                      </a:r>
                    </a:p>
                  </a:txBody>
                  <a:tcPr marL="36000" marR="36000" marT="36000" marB="36000">
                    <a:solidFill>
                      <a:srgbClr val="2894FF">
                        <a:alpha val="30000"/>
                      </a:srgbClr>
                    </a:solidFill>
                  </a:tcPr>
                </a:tc>
                <a:tc>
                  <a:txBody>
                    <a:bodyPr/>
                    <a:lstStyle/>
                    <a:p>
                      <a:pPr algn="ctr"/>
                      <a:r>
                        <a:rPr lang="en-GB" sz="1100" dirty="0"/>
                        <a:t>53.3</a:t>
                      </a:r>
                    </a:p>
                  </a:txBody>
                  <a:tcPr marL="36000" marR="36000" marT="36000" marB="36000">
                    <a:solidFill>
                      <a:srgbClr val="2894FF">
                        <a:alpha val="30000"/>
                      </a:srgbClr>
                    </a:solidFill>
                  </a:tcPr>
                </a:tc>
                <a:extLst>
                  <a:ext uri="{0D108BD9-81ED-4DB2-BD59-A6C34878D82A}">
                    <a16:rowId xmlns:a16="http://schemas.microsoft.com/office/drawing/2014/main" val="368447661"/>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t>CDK6 amp</a:t>
                      </a:r>
                    </a:p>
                  </a:txBody>
                  <a:tcPr>
                    <a:lnL w="9525" cap="flat" cmpd="sng" algn="ctr">
                      <a:solidFill>
                        <a:schemeClr val="accent1"/>
                      </a:solidFill>
                      <a:prstDash val="solid"/>
                      <a:round/>
                      <a:headEnd type="none" w="med" len="med"/>
                      <a:tailEnd type="none" w="med" len="med"/>
                    </a:lnL>
                  </a:tcPr>
                </a:tc>
                <a:tc>
                  <a:txBody>
                    <a:bodyPr/>
                    <a:lstStyle/>
                    <a:p>
                      <a:pPr algn="ctr"/>
                      <a:r>
                        <a:rPr lang="en-GB" sz="1100" dirty="0"/>
                        <a:t>4.8</a:t>
                      </a:r>
                    </a:p>
                  </a:txBody>
                  <a:tcPr marL="36000" marR="36000" marT="36000" marB="36000"/>
                </a:tc>
                <a:tc>
                  <a:txBody>
                    <a:bodyPr/>
                    <a:lstStyle/>
                    <a:p>
                      <a:pPr algn="ctr"/>
                      <a:r>
                        <a:rPr lang="en-GB" sz="1100" dirty="0"/>
                        <a:t>63.3</a:t>
                      </a:r>
                    </a:p>
                  </a:txBody>
                  <a:tcPr marL="36000" marR="36000" marT="36000" marB="36000"/>
                </a:tc>
                <a:tc>
                  <a:txBody>
                    <a:bodyPr/>
                    <a:lstStyle/>
                    <a:p>
                      <a:pPr algn="ctr"/>
                      <a:r>
                        <a:rPr lang="en-GB" sz="1100" dirty="0"/>
                        <a:t>3.2</a:t>
                      </a:r>
                    </a:p>
                  </a:txBody>
                  <a:tcPr marL="36000" marR="36000" marT="36000" marB="36000"/>
                </a:tc>
                <a:extLst>
                  <a:ext uri="{0D108BD9-81ED-4DB2-BD59-A6C34878D82A}">
                    <a16:rowId xmlns:a16="http://schemas.microsoft.com/office/drawing/2014/main" val="3091937495"/>
                  </a:ext>
                </a:extLst>
              </a:tr>
            </a:tbl>
          </a:graphicData>
        </a:graphic>
      </p:graphicFrame>
      <p:sp>
        <p:nvSpPr>
          <p:cNvPr id="8" name="TextBox 7">
            <a:extLst>
              <a:ext uri="{FF2B5EF4-FFF2-40B4-BE49-F238E27FC236}">
                <a16:creationId xmlns:a16="http://schemas.microsoft.com/office/drawing/2014/main" id="{096C400F-EA0E-402F-B4A1-73BB703E7953}"/>
              </a:ext>
            </a:extLst>
          </p:cNvPr>
          <p:cNvSpPr txBox="1"/>
          <p:nvPr/>
        </p:nvSpPr>
        <p:spPr>
          <a:xfrm>
            <a:off x="2459884" y="1694141"/>
            <a:ext cx="4224233" cy="338554"/>
          </a:xfrm>
          <a:prstGeom prst="rect">
            <a:avLst/>
          </a:prstGeom>
          <a:noFill/>
        </p:spPr>
        <p:txBody>
          <a:bodyPr wrap="none" rtlCol="0">
            <a:spAutoFit/>
          </a:bodyPr>
          <a:lstStyle/>
          <a:p>
            <a:pPr algn="ctr"/>
            <a:r>
              <a:rPr lang="en-GB" sz="1600" b="1" dirty="0"/>
              <a:t>Summary of co-alterations by MET status</a:t>
            </a:r>
          </a:p>
        </p:txBody>
      </p:sp>
      <p:graphicFrame>
        <p:nvGraphicFramePr>
          <p:cNvPr id="18" name="Chart 17">
            <a:extLst>
              <a:ext uri="{FF2B5EF4-FFF2-40B4-BE49-F238E27FC236}">
                <a16:creationId xmlns:a16="http://schemas.microsoft.com/office/drawing/2014/main" id="{42D0283A-259F-44EE-8AEF-8D0DDC933EF4}"/>
              </a:ext>
            </a:extLst>
          </p:cNvPr>
          <p:cNvGraphicFramePr/>
          <p:nvPr>
            <p:extLst>
              <p:ext uri="{D42A27DB-BD31-4B8C-83A1-F6EECF244321}">
                <p14:modId xmlns:p14="http://schemas.microsoft.com/office/powerpoint/2010/main" val="1463467155"/>
              </p:ext>
            </p:extLst>
          </p:nvPr>
        </p:nvGraphicFramePr>
        <p:xfrm>
          <a:off x="4833936" y="2456297"/>
          <a:ext cx="4156076" cy="332115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760589CD-248B-4BD2-B368-522DFAF61CE5}"/>
              </a:ext>
            </a:extLst>
          </p:cNvPr>
          <p:cNvCxnSpPr/>
          <p:nvPr/>
        </p:nvCxnSpPr>
        <p:spPr>
          <a:xfrm>
            <a:off x="5205932" y="5613400"/>
            <a:ext cx="36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B90AB8-7DA9-49FD-8521-5438F30600A2}"/>
              </a:ext>
            </a:extLst>
          </p:cNvPr>
          <p:cNvSpPr txBox="1"/>
          <p:nvPr/>
        </p:nvSpPr>
        <p:spPr>
          <a:xfrm rot="16200000">
            <a:off x="4169035" y="3864760"/>
            <a:ext cx="1091966" cy="307777"/>
          </a:xfrm>
          <a:prstGeom prst="rect">
            <a:avLst/>
          </a:prstGeom>
          <a:noFill/>
        </p:spPr>
        <p:txBody>
          <a:bodyPr wrap="none" rtlCol="0">
            <a:spAutoFit/>
          </a:bodyPr>
          <a:lstStyle/>
          <a:p>
            <a:r>
              <a:rPr lang="en-GB" sz="1400" dirty="0">
                <a:solidFill>
                  <a:srgbClr val="363636"/>
                </a:solidFill>
              </a:rPr>
              <a:t>Patients, %</a:t>
            </a:r>
          </a:p>
        </p:txBody>
      </p:sp>
      <p:sp>
        <p:nvSpPr>
          <p:cNvPr id="23" name="TextBox 22">
            <a:extLst>
              <a:ext uri="{FF2B5EF4-FFF2-40B4-BE49-F238E27FC236}">
                <a16:creationId xmlns:a16="http://schemas.microsoft.com/office/drawing/2014/main" id="{F29F9410-519D-4744-95F6-58BCA1C66593}"/>
              </a:ext>
            </a:extLst>
          </p:cNvPr>
          <p:cNvSpPr txBox="1"/>
          <p:nvPr/>
        </p:nvSpPr>
        <p:spPr>
          <a:xfrm>
            <a:off x="5331745" y="4783391"/>
            <a:ext cx="433132" cy="307777"/>
          </a:xfrm>
          <a:prstGeom prst="rect">
            <a:avLst/>
          </a:prstGeom>
          <a:noFill/>
        </p:spPr>
        <p:txBody>
          <a:bodyPr wrap="none" rtlCol="0">
            <a:spAutoFit/>
          </a:bodyPr>
          <a:lstStyle/>
          <a:p>
            <a:pPr algn="ctr"/>
            <a:r>
              <a:rPr lang="en-GB" sz="1400" dirty="0">
                <a:solidFill>
                  <a:srgbClr val="363636"/>
                </a:solidFill>
              </a:rPr>
              <a:t>3.2</a:t>
            </a:r>
          </a:p>
        </p:txBody>
      </p:sp>
      <p:sp>
        <p:nvSpPr>
          <p:cNvPr id="24" name="TextBox 23">
            <a:extLst>
              <a:ext uri="{FF2B5EF4-FFF2-40B4-BE49-F238E27FC236}">
                <a16:creationId xmlns:a16="http://schemas.microsoft.com/office/drawing/2014/main" id="{DCCEE476-0BAE-4239-A210-7F9DECC6BAFB}"/>
              </a:ext>
            </a:extLst>
          </p:cNvPr>
          <p:cNvSpPr txBox="1"/>
          <p:nvPr/>
        </p:nvSpPr>
        <p:spPr>
          <a:xfrm>
            <a:off x="5556023" y="2732186"/>
            <a:ext cx="532518" cy="307777"/>
          </a:xfrm>
          <a:prstGeom prst="rect">
            <a:avLst/>
          </a:prstGeom>
          <a:noFill/>
        </p:spPr>
        <p:txBody>
          <a:bodyPr wrap="none" rtlCol="0">
            <a:spAutoFit/>
          </a:bodyPr>
          <a:lstStyle/>
          <a:p>
            <a:pPr algn="ctr"/>
            <a:r>
              <a:rPr lang="en-GB" sz="1400" dirty="0">
                <a:solidFill>
                  <a:srgbClr val="363636"/>
                </a:solidFill>
              </a:rPr>
              <a:t>16.8</a:t>
            </a:r>
          </a:p>
        </p:txBody>
      </p:sp>
      <p:sp>
        <p:nvSpPr>
          <p:cNvPr id="25" name="TextBox 24">
            <a:extLst>
              <a:ext uri="{FF2B5EF4-FFF2-40B4-BE49-F238E27FC236}">
                <a16:creationId xmlns:a16="http://schemas.microsoft.com/office/drawing/2014/main" id="{CE5C26D0-9D48-43CD-92DB-6141B578102B}"/>
              </a:ext>
            </a:extLst>
          </p:cNvPr>
          <p:cNvSpPr txBox="1"/>
          <p:nvPr/>
        </p:nvSpPr>
        <p:spPr>
          <a:xfrm>
            <a:off x="5847726" y="2313086"/>
            <a:ext cx="532518" cy="307777"/>
          </a:xfrm>
          <a:prstGeom prst="rect">
            <a:avLst/>
          </a:prstGeom>
          <a:noFill/>
        </p:spPr>
        <p:txBody>
          <a:bodyPr wrap="none" rtlCol="0">
            <a:spAutoFit/>
          </a:bodyPr>
          <a:lstStyle/>
          <a:p>
            <a:pPr algn="ctr"/>
            <a:r>
              <a:rPr lang="en-GB" sz="1400" dirty="0">
                <a:solidFill>
                  <a:srgbClr val="363636"/>
                </a:solidFill>
              </a:rPr>
              <a:t>19.6</a:t>
            </a:r>
          </a:p>
        </p:txBody>
      </p:sp>
      <p:sp>
        <p:nvSpPr>
          <p:cNvPr id="26" name="TextBox 25">
            <a:extLst>
              <a:ext uri="{FF2B5EF4-FFF2-40B4-BE49-F238E27FC236}">
                <a16:creationId xmlns:a16="http://schemas.microsoft.com/office/drawing/2014/main" id="{B3EA3E1C-2364-4E8A-820F-2BE9101C3C95}"/>
              </a:ext>
            </a:extLst>
          </p:cNvPr>
          <p:cNvSpPr txBox="1"/>
          <p:nvPr/>
        </p:nvSpPr>
        <p:spPr>
          <a:xfrm>
            <a:off x="6585075" y="5044507"/>
            <a:ext cx="433132" cy="307777"/>
          </a:xfrm>
          <a:prstGeom prst="rect">
            <a:avLst/>
          </a:prstGeom>
          <a:noFill/>
        </p:spPr>
        <p:txBody>
          <a:bodyPr wrap="none" rtlCol="0">
            <a:spAutoFit/>
          </a:bodyPr>
          <a:lstStyle/>
          <a:p>
            <a:pPr algn="ctr"/>
            <a:r>
              <a:rPr lang="en-GB" sz="1400" dirty="0">
                <a:solidFill>
                  <a:srgbClr val="363636"/>
                </a:solidFill>
              </a:rPr>
              <a:t>1.6</a:t>
            </a:r>
          </a:p>
        </p:txBody>
      </p:sp>
      <p:sp>
        <p:nvSpPr>
          <p:cNvPr id="27" name="TextBox 26">
            <a:extLst>
              <a:ext uri="{FF2B5EF4-FFF2-40B4-BE49-F238E27FC236}">
                <a16:creationId xmlns:a16="http://schemas.microsoft.com/office/drawing/2014/main" id="{5D259CC7-5E50-4461-B8A5-B01663805D78}"/>
              </a:ext>
            </a:extLst>
          </p:cNvPr>
          <p:cNvSpPr txBox="1"/>
          <p:nvPr/>
        </p:nvSpPr>
        <p:spPr>
          <a:xfrm>
            <a:off x="6819767" y="3590590"/>
            <a:ext cx="519181" cy="307777"/>
          </a:xfrm>
          <a:prstGeom prst="rect">
            <a:avLst/>
          </a:prstGeom>
          <a:noFill/>
        </p:spPr>
        <p:txBody>
          <a:bodyPr wrap="none" rtlCol="0">
            <a:spAutoFit/>
          </a:bodyPr>
          <a:lstStyle/>
          <a:p>
            <a:pPr algn="ctr"/>
            <a:r>
              <a:rPr lang="en-GB" sz="1400" dirty="0">
                <a:solidFill>
                  <a:srgbClr val="363636"/>
                </a:solidFill>
              </a:rPr>
              <a:t>11.3</a:t>
            </a:r>
          </a:p>
        </p:txBody>
      </p:sp>
      <p:sp>
        <p:nvSpPr>
          <p:cNvPr id="28" name="TextBox 27">
            <a:extLst>
              <a:ext uri="{FF2B5EF4-FFF2-40B4-BE49-F238E27FC236}">
                <a16:creationId xmlns:a16="http://schemas.microsoft.com/office/drawing/2014/main" id="{192EFCA6-7ED5-4E33-BBAC-9B72EA8F8371}"/>
              </a:ext>
            </a:extLst>
          </p:cNvPr>
          <p:cNvSpPr txBox="1"/>
          <p:nvPr/>
        </p:nvSpPr>
        <p:spPr>
          <a:xfrm>
            <a:off x="7159557" y="4356867"/>
            <a:ext cx="433132" cy="307777"/>
          </a:xfrm>
          <a:prstGeom prst="rect">
            <a:avLst/>
          </a:prstGeom>
          <a:noFill/>
        </p:spPr>
        <p:txBody>
          <a:bodyPr wrap="none" rtlCol="0">
            <a:spAutoFit/>
          </a:bodyPr>
          <a:lstStyle/>
          <a:p>
            <a:pPr algn="ctr"/>
            <a:r>
              <a:rPr lang="en-GB" sz="1400" dirty="0">
                <a:solidFill>
                  <a:srgbClr val="363636"/>
                </a:solidFill>
              </a:rPr>
              <a:t>6.2</a:t>
            </a:r>
          </a:p>
        </p:txBody>
      </p:sp>
      <p:sp>
        <p:nvSpPr>
          <p:cNvPr id="29" name="TextBox 28">
            <a:extLst>
              <a:ext uri="{FF2B5EF4-FFF2-40B4-BE49-F238E27FC236}">
                <a16:creationId xmlns:a16="http://schemas.microsoft.com/office/drawing/2014/main" id="{896FA156-C510-4FA2-8321-10D391D9AA01}"/>
              </a:ext>
            </a:extLst>
          </p:cNvPr>
          <p:cNvSpPr txBox="1"/>
          <p:nvPr/>
        </p:nvSpPr>
        <p:spPr>
          <a:xfrm>
            <a:off x="7844627" y="5217004"/>
            <a:ext cx="433132" cy="307777"/>
          </a:xfrm>
          <a:prstGeom prst="rect">
            <a:avLst/>
          </a:prstGeom>
          <a:noFill/>
        </p:spPr>
        <p:txBody>
          <a:bodyPr wrap="none" rtlCol="0">
            <a:spAutoFit/>
          </a:bodyPr>
          <a:lstStyle/>
          <a:p>
            <a:pPr algn="ctr"/>
            <a:r>
              <a:rPr lang="en-GB" sz="1400" dirty="0">
                <a:solidFill>
                  <a:srgbClr val="363636"/>
                </a:solidFill>
              </a:rPr>
              <a:t>0.5</a:t>
            </a:r>
          </a:p>
        </p:txBody>
      </p:sp>
      <p:sp>
        <p:nvSpPr>
          <p:cNvPr id="30" name="TextBox 29">
            <a:extLst>
              <a:ext uri="{FF2B5EF4-FFF2-40B4-BE49-F238E27FC236}">
                <a16:creationId xmlns:a16="http://schemas.microsoft.com/office/drawing/2014/main" id="{AB214940-43E4-4FC7-87C9-0B327FCB6BB3}"/>
              </a:ext>
            </a:extLst>
          </p:cNvPr>
          <p:cNvSpPr txBox="1"/>
          <p:nvPr/>
        </p:nvSpPr>
        <p:spPr>
          <a:xfrm>
            <a:off x="8199925" y="5294510"/>
            <a:ext cx="284052" cy="307777"/>
          </a:xfrm>
          <a:prstGeom prst="rect">
            <a:avLst/>
          </a:prstGeom>
          <a:noFill/>
        </p:spPr>
        <p:txBody>
          <a:bodyPr wrap="none" rtlCol="0">
            <a:spAutoFit/>
          </a:bodyPr>
          <a:lstStyle/>
          <a:p>
            <a:pPr algn="ctr"/>
            <a:r>
              <a:rPr lang="en-GB" sz="1400" dirty="0">
                <a:solidFill>
                  <a:srgbClr val="363636"/>
                </a:solidFill>
              </a:rPr>
              <a:t>0</a:t>
            </a:r>
          </a:p>
        </p:txBody>
      </p:sp>
      <p:sp>
        <p:nvSpPr>
          <p:cNvPr id="31" name="TextBox 30">
            <a:extLst>
              <a:ext uri="{FF2B5EF4-FFF2-40B4-BE49-F238E27FC236}">
                <a16:creationId xmlns:a16="http://schemas.microsoft.com/office/drawing/2014/main" id="{E37BCDD3-B32C-441B-B59D-798FB6B4E117}"/>
              </a:ext>
            </a:extLst>
          </p:cNvPr>
          <p:cNvSpPr txBox="1"/>
          <p:nvPr/>
        </p:nvSpPr>
        <p:spPr>
          <a:xfrm>
            <a:off x="8406143" y="5152941"/>
            <a:ext cx="433132" cy="307777"/>
          </a:xfrm>
          <a:prstGeom prst="rect">
            <a:avLst/>
          </a:prstGeom>
          <a:noFill/>
        </p:spPr>
        <p:txBody>
          <a:bodyPr wrap="none" rtlCol="0">
            <a:spAutoFit/>
          </a:bodyPr>
          <a:lstStyle/>
          <a:p>
            <a:pPr algn="ctr"/>
            <a:r>
              <a:rPr lang="en-GB" sz="1400" dirty="0">
                <a:solidFill>
                  <a:srgbClr val="363636"/>
                </a:solidFill>
              </a:rPr>
              <a:t>1.0</a:t>
            </a:r>
          </a:p>
        </p:txBody>
      </p:sp>
      <p:sp>
        <p:nvSpPr>
          <p:cNvPr id="32" name="TextBox 31">
            <a:extLst>
              <a:ext uri="{FF2B5EF4-FFF2-40B4-BE49-F238E27FC236}">
                <a16:creationId xmlns:a16="http://schemas.microsoft.com/office/drawing/2014/main" id="{FA33DBE1-9E3C-4B5B-9223-C23AE115C0FB}"/>
              </a:ext>
            </a:extLst>
          </p:cNvPr>
          <p:cNvSpPr txBox="1"/>
          <p:nvPr/>
        </p:nvSpPr>
        <p:spPr>
          <a:xfrm>
            <a:off x="5356111" y="5659050"/>
            <a:ext cx="963725" cy="523220"/>
          </a:xfrm>
          <a:prstGeom prst="rect">
            <a:avLst/>
          </a:prstGeom>
          <a:noFill/>
        </p:spPr>
        <p:txBody>
          <a:bodyPr wrap="none" rtlCol="0">
            <a:spAutoFit/>
          </a:bodyPr>
          <a:lstStyle/>
          <a:p>
            <a:pPr algn="ctr"/>
            <a:r>
              <a:rPr lang="en-GB" sz="1400" dirty="0">
                <a:solidFill>
                  <a:srgbClr val="363636"/>
                </a:solidFill>
              </a:rPr>
              <a:t>RAS/RAF</a:t>
            </a:r>
            <a:br>
              <a:rPr lang="en-GB" sz="1400" dirty="0">
                <a:solidFill>
                  <a:srgbClr val="363636"/>
                </a:solidFill>
              </a:rPr>
            </a:br>
            <a:r>
              <a:rPr lang="en-GB" sz="1400" dirty="0">
                <a:solidFill>
                  <a:srgbClr val="363636"/>
                </a:solidFill>
              </a:rPr>
              <a:t>mutations</a:t>
            </a:r>
          </a:p>
        </p:txBody>
      </p:sp>
      <p:sp>
        <p:nvSpPr>
          <p:cNvPr id="33" name="TextBox 32">
            <a:extLst>
              <a:ext uri="{FF2B5EF4-FFF2-40B4-BE49-F238E27FC236}">
                <a16:creationId xmlns:a16="http://schemas.microsoft.com/office/drawing/2014/main" id="{B913F584-46C2-4057-BAB4-0FF9FA856779}"/>
              </a:ext>
            </a:extLst>
          </p:cNvPr>
          <p:cNvSpPr txBox="1"/>
          <p:nvPr/>
        </p:nvSpPr>
        <p:spPr>
          <a:xfrm>
            <a:off x="6604992" y="5659050"/>
            <a:ext cx="963725" cy="523220"/>
          </a:xfrm>
          <a:prstGeom prst="rect">
            <a:avLst/>
          </a:prstGeom>
          <a:noFill/>
        </p:spPr>
        <p:txBody>
          <a:bodyPr wrap="none" rtlCol="0">
            <a:spAutoFit/>
          </a:bodyPr>
          <a:lstStyle/>
          <a:p>
            <a:pPr algn="ctr"/>
            <a:r>
              <a:rPr lang="en-GB" sz="1400" dirty="0">
                <a:solidFill>
                  <a:srgbClr val="363636"/>
                </a:solidFill>
              </a:rPr>
              <a:t>EGFR</a:t>
            </a:r>
            <a:br>
              <a:rPr lang="en-GB" sz="1400" dirty="0">
                <a:solidFill>
                  <a:srgbClr val="363636"/>
                </a:solidFill>
              </a:rPr>
            </a:br>
            <a:r>
              <a:rPr lang="en-GB" sz="1400" dirty="0">
                <a:solidFill>
                  <a:srgbClr val="363636"/>
                </a:solidFill>
              </a:rPr>
              <a:t>mutations</a:t>
            </a:r>
          </a:p>
        </p:txBody>
      </p:sp>
      <p:sp>
        <p:nvSpPr>
          <p:cNvPr id="34" name="TextBox 33">
            <a:extLst>
              <a:ext uri="{FF2B5EF4-FFF2-40B4-BE49-F238E27FC236}">
                <a16:creationId xmlns:a16="http://schemas.microsoft.com/office/drawing/2014/main" id="{AFB0A436-EDFD-4D01-878F-B65BD1456C7A}"/>
              </a:ext>
            </a:extLst>
          </p:cNvPr>
          <p:cNvSpPr txBox="1"/>
          <p:nvPr/>
        </p:nvSpPr>
        <p:spPr>
          <a:xfrm>
            <a:off x="7804180" y="5659050"/>
            <a:ext cx="1063112" cy="523220"/>
          </a:xfrm>
          <a:prstGeom prst="rect">
            <a:avLst/>
          </a:prstGeom>
          <a:noFill/>
        </p:spPr>
        <p:txBody>
          <a:bodyPr wrap="none" rtlCol="0">
            <a:spAutoFit/>
          </a:bodyPr>
          <a:lstStyle/>
          <a:p>
            <a:pPr algn="ctr"/>
            <a:r>
              <a:rPr lang="en-GB" sz="1400" dirty="0">
                <a:solidFill>
                  <a:srgbClr val="363636"/>
                </a:solidFill>
              </a:rPr>
              <a:t>ALK/ROS1</a:t>
            </a:r>
            <a:br>
              <a:rPr lang="en-GB" sz="1400" dirty="0">
                <a:solidFill>
                  <a:srgbClr val="363636"/>
                </a:solidFill>
              </a:rPr>
            </a:br>
            <a:r>
              <a:rPr lang="en-GB" sz="1400" dirty="0">
                <a:solidFill>
                  <a:srgbClr val="363636"/>
                </a:solidFill>
              </a:rPr>
              <a:t>fusions</a:t>
            </a:r>
          </a:p>
        </p:txBody>
      </p:sp>
      <p:sp>
        <p:nvSpPr>
          <p:cNvPr id="35" name="TextBox 34">
            <a:extLst>
              <a:ext uri="{FF2B5EF4-FFF2-40B4-BE49-F238E27FC236}">
                <a16:creationId xmlns:a16="http://schemas.microsoft.com/office/drawing/2014/main" id="{84B0BE18-1FE8-4D24-9A2E-12EA192D021E}"/>
              </a:ext>
            </a:extLst>
          </p:cNvPr>
          <p:cNvSpPr txBox="1"/>
          <p:nvPr/>
        </p:nvSpPr>
        <p:spPr>
          <a:xfrm>
            <a:off x="6952799" y="2497445"/>
            <a:ext cx="1955985" cy="1061829"/>
          </a:xfrm>
          <a:prstGeom prst="rect">
            <a:avLst/>
          </a:prstGeom>
          <a:noFill/>
        </p:spPr>
        <p:txBody>
          <a:bodyPr wrap="none" rtlCol="0">
            <a:spAutoFit/>
          </a:bodyPr>
          <a:lstStyle/>
          <a:p>
            <a:pPr>
              <a:lnSpc>
                <a:spcPct val="150000"/>
              </a:lnSpc>
            </a:pPr>
            <a:r>
              <a:rPr lang="en-GB" sz="1400" dirty="0">
                <a:solidFill>
                  <a:srgbClr val="363636"/>
                </a:solidFill>
              </a:rPr>
              <a:t>MET</a:t>
            </a:r>
            <a:r>
              <a:rPr lang="en-GB" sz="1400" i="1" dirty="0">
                <a:solidFill>
                  <a:srgbClr val="363636"/>
                </a:solidFill>
              </a:rPr>
              <a:t> </a:t>
            </a:r>
            <a:r>
              <a:rPr lang="en-GB" sz="1400" dirty="0">
                <a:solidFill>
                  <a:srgbClr val="363636"/>
                </a:solidFill>
              </a:rPr>
              <a:t>exon 14 skipping</a:t>
            </a:r>
          </a:p>
          <a:p>
            <a:pPr>
              <a:lnSpc>
                <a:spcPct val="150000"/>
              </a:lnSpc>
            </a:pPr>
            <a:r>
              <a:rPr lang="en-GB" sz="1400" dirty="0">
                <a:solidFill>
                  <a:srgbClr val="363636"/>
                </a:solidFill>
              </a:rPr>
              <a:t>MET</a:t>
            </a:r>
            <a:r>
              <a:rPr lang="en-GB" sz="1400" i="1" dirty="0">
                <a:solidFill>
                  <a:srgbClr val="363636"/>
                </a:solidFill>
              </a:rPr>
              <a:t> </a:t>
            </a:r>
            <a:r>
              <a:rPr lang="en-GB" sz="1400" dirty="0">
                <a:solidFill>
                  <a:srgbClr val="363636"/>
                </a:solidFill>
              </a:rPr>
              <a:t>amplification</a:t>
            </a:r>
          </a:p>
          <a:p>
            <a:pPr>
              <a:lnSpc>
                <a:spcPct val="150000"/>
              </a:lnSpc>
            </a:pPr>
            <a:r>
              <a:rPr lang="en-GB" sz="1400" dirty="0">
                <a:solidFill>
                  <a:srgbClr val="363636"/>
                </a:solidFill>
              </a:rPr>
              <a:t>MET</a:t>
            </a:r>
            <a:r>
              <a:rPr lang="en-GB" sz="1400" i="1" dirty="0">
                <a:solidFill>
                  <a:srgbClr val="363636"/>
                </a:solidFill>
              </a:rPr>
              <a:t> </a:t>
            </a:r>
            <a:r>
              <a:rPr lang="en-GB" sz="1400" dirty="0">
                <a:solidFill>
                  <a:srgbClr val="363636"/>
                </a:solidFill>
              </a:rPr>
              <a:t>WT</a:t>
            </a:r>
          </a:p>
        </p:txBody>
      </p:sp>
      <p:sp>
        <p:nvSpPr>
          <p:cNvPr id="22" name="Rectangle 21">
            <a:extLst>
              <a:ext uri="{FF2B5EF4-FFF2-40B4-BE49-F238E27FC236}">
                <a16:creationId xmlns:a16="http://schemas.microsoft.com/office/drawing/2014/main" id="{16C9CC59-4F74-4B9A-B652-08B959BCFFC5}"/>
              </a:ext>
            </a:extLst>
          </p:cNvPr>
          <p:cNvSpPr/>
          <p:nvPr/>
        </p:nvSpPr>
        <p:spPr>
          <a:xfrm>
            <a:off x="6695974" y="2618193"/>
            <a:ext cx="216000" cy="21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7694CB7-1C18-404C-AD47-C8F1B5E0D09A}"/>
              </a:ext>
            </a:extLst>
          </p:cNvPr>
          <p:cNvSpPr/>
          <p:nvPr/>
        </p:nvSpPr>
        <p:spPr>
          <a:xfrm>
            <a:off x="6695974" y="2939594"/>
            <a:ext cx="216000" cy="21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BABAE82-6E71-4B7E-B578-A509B1503B56}"/>
              </a:ext>
            </a:extLst>
          </p:cNvPr>
          <p:cNvSpPr/>
          <p:nvPr/>
        </p:nvSpPr>
        <p:spPr>
          <a:xfrm>
            <a:off x="6695974" y="3263732"/>
            <a:ext cx="21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17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3385: </a:t>
            </a:r>
            <a:r>
              <a:rPr lang="en-GB" dirty="0"/>
              <a:t>Liquid biopsy to detect MET exon 14 skipping (METex14) and MET amplification in patients with advanced NSCLC: Biomarker analysis from VISION study </a:t>
            </a:r>
            <a:r>
              <a:rPr lang="en-US" dirty="0"/>
              <a:t>– Le X, et al</a:t>
            </a:r>
          </a:p>
        </p:txBody>
      </p:sp>
      <p:sp>
        <p:nvSpPr>
          <p:cNvPr id="3" name="Content Placeholder 2"/>
          <p:cNvSpPr>
            <a:spLocks noGrp="1"/>
          </p:cNvSpPr>
          <p:nvPr>
            <p:ph idx="1"/>
          </p:nvPr>
        </p:nvSpPr>
        <p:spPr/>
        <p:txBody>
          <a:bodyPr/>
          <a:lstStyle/>
          <a:p>
            <a:r>
              <a:rPr lang="en-US" b="1" dirty="0"/>
              <a:t>Conclusions</a:t>
            </a:r>
          </a:p>
          <a:p>
            <a:pPr lvl="1"/>
            <a:r>
              <a:rPr lang="en-US" dirty="0"/>
              <a:t>NGS of liquid biopsy samples successfully detected MET exon 14 skipping and MET amplification</a:t>
            </a:r>
          </a:p>
          <a:p>
            <a:pPr lvl="1"/>
            <a:r>
              <a:rPr lang="en-US" dirty="0"/>
              <a:t>The profiles were different between patients with MET exon 14 skipping and those with MET amplification</a:t>
            </a:r>
          </a:p>
        </p:txBody>
      </p:sp>
      <p:sp>
        <p:nvSpPr>
          <p:cNvPr id="4" name="Text Box 4"/>
          <p:cNvSpPr txBox="1">
            <a:spLocks noChangeArrowheads="1"/>
          </p:cNvSpPr>
          <p:nvPr/>
        </p:nvSpPr>
        <p:spPr bwMode="auto">
          <a:xfrm>
            <a:off x="6094935" y="6474897"/>
            <a:ext cx="2828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Le X, et al. AACR; 2020. Abstract </a:t>
            </a:r>
            <a:r>
              <a:rPr kumimoji="0" lang="en-US" sz="1200" b="0" i="0" u="none" strike="noStrike" kern="1200" cap="none" spc="0" normalizeH="0" baseline="0" noProof="0" dirty="0" err="1">
                <a:ln>
                  <a:noFill/>
                </a:ln>
                <a:solidFill>
                  <a:srgbClr val="363636"/>
                </a:solidFill>
                <a:effectLst/>
                <a:uLnTx/>
                <a:uFillTx/>
                <a:latin typeface="Arial" charset="0"/>
                <a:ea typeface="+mn-ea"/>
                <a:cs typeface="Arial" charset="0"/>
              </a:rPr>
              <a:t>nr</a:t>
            </a: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 3385</a:t>
            </a:r>
          </a:p>
        </p:txBody>
      </p:sp>
    </p:spTree>
    <p:extLst>
      <p:ext uri="{BB962C8B-B14F-4D97-AF65-F5344CB8AC3E}">
        <p14:creationId xmlns:p14="http://schemas.microsoft.com/office/powerpoint/2010/main" val="3735951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c6244fb-6c92-4469-b7b8-a3e414444d49"/>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9556</Words>
  <Application>Microsoft Office PowerPoint</Application>
  <PresentationFormat>全屏显示(4:3)</PresentationFormat>
  <Paragraphs>2401</Paragraphs>
  <Slides>55</Slides>
  <Notes>0</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55</vt:i4>
      </vt:variant>
    </vt:vector>
  </HeadingPairs>
  <TitlesOfParts>
    <vt:vector size="59" baseType="lpstr">
      <vt:lpstr>Arial</vt:lpstr>
      <vt:lpstr>Calibri</vt:lpstr>
      <vt:lpstr>1_Default Design</vt:lpstr>
      <vt:lpstr>Default Design</vt:lpstr>
      <vt:lpstr>PowerPoint 演示文稿</vt:lpstr>
      <vt:lpstr>Letter from Prof Rolf Stahel</vt:lpstr>
      <vt:lpstr>ETOP Medical Oncology Slide Deck Editors 2020</vt:lpstr>
      <vt:lpstr>Contents</vt:lpstr>
      <vt:lpstr>Screening, biomarkers  and preclinical studies</vt:lpstr>
      <vt:lpstr>3385: Liquid biopsy to detect MET exon 14 skipping (METex14) and MET amplification in patients with advanced NSCLC: Biomarker analysis from VISION study – Le X, et al</vt:lpstr>
      <vt:lpstr>3385: Liquid biopsy to detect MET exon 14 skipping (METex14) and MET amplification in patients with advanced NSCLC: Biomarker analysis from VISION study – Le X, et al</vt:lpstr>
      <vt:lpstr>3385: Liquid biopsy to detect MET exon 14 skipping (METex14) and MET amplification in patients with advanced NSCLC: Biomarker analysis from VISION study – Le X, et al</vt:lpstr>
      <vt:lpstr>3385: Liquid biopsy to detect MET exon 14 skipping (METex14) and MET amplification in patients with advanced NSCLC: Biomarker analysis from VISION study – Le X, et al</vt:lpstr>
      <vt:lpstr>3395: Commute patterns, residential traffic-related air pollution, and lung cancer risk in the prospective UK Biobank cohort study – Wong JY, et al</vt:lpstr>
      <vt:lpstr>3395: Commute patterns, residential traffic-related air pollution, and lung cancer risk in the prospective UK Biobank cohort study – Wong JY, et al</vt:lpstr>
      <vt:lpstr>3395: Commute patterns, residential traffic-related air pollution, and lung cancer risk in the prospective UK Biobank cohort study – Wong JY, et al</vt:lpstr>
      <vt:lpstr>3410: Adaptive resistance mechanisms to KRASG12C specific inhibitors  – Solanki HS, et al</vt:lpstr>
      <vt:lpstr>3410: Adaptive resistance mechanisms to KRASG12C specific inhibitors  – Solanki HS, et al</vt:lpstr>
      <vt:lpstr>3410: Adaptive resistance mechanisms to KRASG12C specific inhibitors  – Solanki HS, et al</vt:lpstr>
      <vt:lpstr>3410: Adaptive resistance mechanisms to KRASG12C specific inhibitors  – Solanki HS, et al</vt:lpstr>
      <vt:lpstr>Advanced NSCLC Not radically treatable stage III and stage IV</vt:lpstr>
      <vt:lpstr>CT056: Durable complete responses to adoptive cell transfer using tumor infiltrating lymphocytes (TIL) in non-small cell lung cancer (NSCLC):  A phase I trial – Creelan B, et al</vt:lpstr>
      <vt:lpstr>CT056: Durable complete responses to adoptive cell transfer using tumor infiltrating lymphocytes (TIL) in non-small cell lung cancer (NSCLC):  A phase I trial – Creelan B, et al</vt:lpstr>
      <vt:lpstr>CT056: Durable complete responses to adoptive cell transfer using tumor infiltrating lymphocytes (TIL) in non-small cell lung cancer (NSCLC):  A phase I trial – Creelan B, et al</vt:lpstr>
      <vt:lpstr>CT056: Durable complete responses to adoptive cell transfer using tumor infiltrating lymphocytes (TIL) in non-small cell lung cancer (NSCLC):  A phase I trial – Creelan B, et al</vt:lpstr>
      <vt:lpstr>CT056: Durable complete responses to adoptive cell transfer using tumor infiltrating lymphocytes (TIL) in non-small cell lung cancer (NSCLC):  A phase I trial – Creelan B, et al</vt:lpstr>
      <vt:lpstr>CT130: Evidence for synergistic immune responses in the first-in-human (FIH) combination of B cell-activating immunotherapy (IO) with anti-PD1 immune checkpoint inhibitor nivolumab (N) as 2nd-line therapy in patients (pts) with advanced non-small cell lung cancer (aNSCLC)– Crombet T, et al</vt:lpstr>
      <vt:lpstr>CT130: Evidence for synergistic immune responses in the first-in-human (FIH) combination of B cell-activating immunotherapy (IO) with anti-PD1 immune checkpoint inhibitor nivolumab (N) as 2nd-line therapy in patients (pts) with advanced non-small cell lung cancer (aNSCLC)– Crombet T, et al</vt:lpstr>
      <vt:lpstr>CT130: Evidence for synergistic immune responses in the first-in-human (FIH) combination of B cell-activating immunotherapy (IO) with anti-PD1 immune checkpoint inhibitor nivolumab (N) as 2nd-line therapy in patients (pts) with advanced non-small cell lung cancer (aNSCLC)– Crombet T, et al</vt:lpstr>
      <vt:lpstr>LB-397 / 21: Pembrolizumab plus pemetrexed and platinum vs placebo plus pemetrexed and platinum as first-line therapy for metastatic nonsquamous NSCLC: analysis of KEYNOTE-189 by STK11 and KEAP1 status  – Gadgeel SM, et al</vt:lpstr>
      <vt:lpstr>LB-397 / 21: Pembrolizumab plus pemetrexed and platinum vs placebo plus pemetrexed and platinum as first-line therapy for metastatic nonsquamous NSCLC: analysis of KEYNOTE-189 by STK11 and KEAP1 status  – Gadgeel SM, et al</vt:lpstr>
      <vt:lpstr>LB-397 / 21: Pembrolizumab plus pemetrexed and platinum vs placebo plus pemetrexed and platinum as first-line therapy for metastatic nonsquamous NSCLC: analysis of KEYNOTE-189 by STK11 and KEAP1 status  – Gadgeel SM, et al</vt:lpstr>
      <vt:lpstr>LB-397 / 21: Pembrolizumab plus pemetrexed and platinum vs placebo plus pemetrexed and platinum as first-line therapy for metastatic nonsquamous NSCLC: analysis of KEYNOTE-189 by STK11 and KEAP1 status  – Gadgeel SM, et al</vt:lpstr>
      <vt:lpstr>LB-397 / 21: Pembrolizumab plus pemetrexed and platinum vs placebo plus pemetrexed and platinum as first-line therapy for metastatic nonsquamous NSCLC: analysis of KEYNOTE-189 by STK11 and KEAP1 status  – Gadgeel SM, et al</vt:lpstr>
      <vt:lpstr>CT221: Nivolumab (NIVO) + ipilimumab (IPI) as first-line (1L) treatment for patients with advanced non-small cell lung cancer (NSCLC) with brain metastases: Results from CheckMate 227 – Borghaei H, et al</vt:lpstr>
      <vt:lpstr>CT221: Nivolumab (NIVO) + ipilimumab (IPI) as first-line (1L) treatment for patients with advanced non-small cell lung cancer (NSCLC) with brain metastases: Results from CheckMate 227 – Borghaei H, et al</vt:lpstr>
      <vt:lpstr>CT221: Nivolumab (NIVO) + ipilimumab (IPI) as first-line (1L) treatment for patients with advanced non-small cell lung cancer (NSCLC) with brain metastases: Results from CheckMate 227 – Borghaei H, et al</vt:lpstr>
      <vt:lpstr>Advanced NSCLC Not radically treatable stage III and stage IV</vt:lpstr>
      <vt:lpstr>CT081: Poziotinib activity and durability of responses in previously treated EGFR exon 20 NSCLC patients – a phase 2 study – Le X, et al</vt:lpstr>
      <vt:lpstr>CT081: Poziotinib activity and durability of responses in previously treated EGFR exon 20 NSCLC patients – a phase 2 study – Le X, et al</vt:lpstr>
      <vt:lpstr>CT081: Poziotinib activity and durability of responses in previously treated EGFR exon 20 NSCLC patients – a phase 2 study – Le X, et al</vt:lpstr>
      <vt:lpstr>CT081: Poziotinib activity and durability of responses in previously treated EGFR exon 20 NSCLC patients – a phase 2 study – Le X, et al</vt:lpstr>
      <vt:lpstr>CT082: Capmatinib in METex14-mutated (mut) advanced non-small cell lung cancer (NSCLC): Results from the phase II GEOMETRY mono-1 study, including efficacy in patients (pts) with brain metastases (BM) – Garon EB, et al</vt:lpstr>
      <vt:lpstr>CT082: Capmatinib in METex14-mutated (mut) advanced non-small cell lung cancer (NSCLC): Results from the phase II GEOMETRY mono-1 study, including efficacy in patients (pts) with brain metastases (BM) – Garon EB, et al</vt:lpstr>
      <vt:lpstr>CT082: Capmatinib in METex14-mutated (mut) advanced non-small cell lung cancer (NSCLC): Results from the phase II GEOMETRY mono-1 study, including efficacy in patients (pts) with brain metastases (BM) – Garon EB, et al</vt:lpstr>
      <vt:lpstr>CT082: Capmatinib in METex14-mutated (mut) advanced non-small cell lung cancer (NSCLC): Results from the phase II GEOMETRY mono-1 study, including efficacy in patients (pts) with brain metastases (BM) – Garon EB, et al</vt:lpstr>
      <vt:lpstr>CT082: Capmatinib in METex14-mutated (mut) advanced non-small cell lung cancer (NSCLC): Results from the phase II GEOMETRY mono-1 study, including efficacy in patients (pts) with brain metastases (BM) – Garon EB, et al</vt:lpstr>
      <vt:lpstr>CT127: A phase I study of cMET inhibitor bozitinib in patients with advanced NSCLC harbouring cMET alterations – Yang J-J, et al</vt:lpstr>
      <vt:lpstr>CT127: A phase I study of cMET inhibitor bozitinib in patients with advanced NSCLC harbouring cMET alterations – Yang J-J, et al</vt:lpstr>
      <vt:lpstr>CT127: A phase I study of cMET inhibitor bozitinib in patients with advanced NSCLC harbouring cMET alterations – Yang J-J, et al</vt:lpstr>
      <vt:lpstr>CT303: The effect of savolitinib plus osimertinib on ctDNA clearance in patients with EGFR mutation positive (EGFRm) MET-amplified NSCLC in the TATTON study – Hartmaier R, et al</vt:lpstr>
      <vt:lpstr>CT303: The effect of savolitinib plus osimertinib on ctDNA clearance in patients with EGFR mutation positive (EGFRm) MET-amplified NSCLC in the TATTON study – Hartmaier R, et al</vt:lpstr>
      <vt:lpstr>CT303: The effect of savolitinib plus osimertinib on ctDNA clearance in patients with EGFR mutation positive (EGFRm) MET-amplified NSCLC in the TATTON study – Hartmaier R, et al</vt:lpstr>
      <vt:lpstr>Other malignancies</vt:lpstr>
      <vt:lpstr>CT083: Camrelizumab plus apatinib in extensive-stage small-cell lung cancer (PASSION): A multicenter, two-stage, phase 2 trial – Wang J, et al</vt:lpstr>
      <vt:lpstr>CT083: Camrelizumab plus apatinib in extensive-stage small-cell lung cancer (PASSION): A multicenter, two-stage, phase 2 trial – Wang J, et al</vt:lpstr>
      <vt:lpstr>CT083: Camrelizumab plus apatinib in extensive-stage small-cell lung cancer (PASSION): A multicenter, two-stage, phase 2 trial – Wang J, et al</vt:lpstr>
      <vt:lpstr>CT083: Camrelizumab plus apatinib in extensive-stage small-cell lung cancer (PASSION): A multicenter, two-stage, phase 2 trial – Wang J, et al</vt:lpstr>
      <vt:lpstr>CT083: Camrelizumab plus apatinib in extensive-stage small-cell lung cancer (PASSION): A multicenter, two-stage, phase 2 trial – Wang J,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lingyu</cp:lastModifiedBy>
  <cp:revision>606</cp:revision>
  <dcterms:created xsi:type="dcterms:W3CDTF">2011-02-23T10:20:57Z</dcterms:created>
  <dcterms:modified xsi:type="dcterms:W3CDTF">2022-03-09T08:21:35Z</dcterms:modified>
</cp:coreProperties>
</file>